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86" r:id="rId5"/>
    <p:sldMasterId id="2147483687" r:id="rId6"/>
    <p:sldMasterId id="2147483688"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 id="332" r:id="rId85"/>
    <p:sldId id="333" r:id="rId86"/>
    <p:sldId id="334" r:id="rId87"/>
    <p:sldId id="335" r:id="rId88"/>
    <p:sldId id="336" r:id="rId89"/>
    <p:sldId id="337" r:id="rId90"/>
    <p:sldId id="338" r:id="rId91"/>
    <p:sldId id="339" r:id="rId92"/>
    <p:sldId id="340" r:id="rId93"/>
    <p:sldId id="341" r:id="rId94"/>
    <p:sldId id="342" r:id="rId95"/>
    <p:sldId id="343" r:id="rId96"/>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320D625-FAE8-4981-BC72-A564698122C5}">
  <a:tblStyle styleId="{0320D625-FAE8-4981-BC72-A564698122C5}"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84" Type="http://schemas.openxmlformats.org/officeDocument/2006/relationships/slide" Target="slides/slide76.xml"/><Relationship Id="rId83" Type="http://schemas.openxmlformats.org/officeDocument/2006/relationships/slide" Target="slides/slide75.xml"/><Relationship Id="rId42" Type="http://schemas.openxmlformats.org/officeDocument/2006/relationships/slide" Target="slides/slide34.xml"/><Relationship Id="rId86" Type="http://schemas.openxmlformats.org/officeDocument/2006/relationships/slide" Target="slides/slide78.xml"/><Relationship Id="rId41" Type="http://schemas.openxmlformats.org/officeDocument/2006/relationships/slide" Target="slides/slide33.xml"/><Relationship Id="rId85" Type="http://schemas.openxmlformats.org/officeDocument/2006/relationships/slide" Target="slides/slide77.xml"/><Relationship Id="rId44" Type="http://schemas.openxmlformats.org/officeDocument/2006/relationships/slide" Target="slides/slide36.xml"/><Relationship Id="rId88" Type="http://schemas.openxmlformats.org/officeDocument/2006/relationships/slide" Target="slides/slide80.xml"/><Relationship Id="rId43" Type="http://schemas.openxmlformats.org/officeDocument/2006/relationships/slide" Target="slides/slide35.xml"/><Relationship Id="rId87" Type="http://schemas.openxmlformats.org/officeDocument/2006/relationships/slide" Target="slides/slide79.xml"/><Relationship Id="rId46" Type="http://schemas.openxmlformats.org/officeDocument/2006/relationships/slide" Target="slides/slide38.xml"/><Relationship Id="rId45" Type="http://schemas.openxmlformats.org/officeDocument/2006/relationships/slide" Target="slides/slide37.xml"/><Relationship Id="rId89" Type="http://schemas.openxmlformats.org/officeDocument/2006/relationships/slide" Target="slides/slide81.xml"/><Relationship Id="rId80" Type="http://schemas.openxmlformats.org/officeDocument/2006/relationships/slide" Target="slides/slide72.xml"/><Relationship Id="rId82" Type="http://schemas.openxmlformats.org/officeDocument/2006/relationships/slide" Target="slides/slide74.xml"/><Relationship Id="rId81" Type="http://schemas.openxmlformats.org/officeDocument/2006/relationships/slide" Target="slides/slide73.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73" Type="http://schemas.openxmlformats.org/officeDocument/2006/relationships/slide" Target="slides/slide65.xml"/><Relationship Id="rId72" Type="http://schemas.openxmlformats.org/officeDocument/2006/relationships/slide" Target="slides/slide64.xml"/><Relationship Id="rId31" Type="http://schemas.openxmlformats.org/officeDocument/2006/relationships/slide" Target="slides/slide23.xml"/><Relationship Id="rId75" Type="http://schemas.openxmlformats.org/officeDocument/2006/relationships/slide" Target="slides/slide67.xml"/><Relationship Id="rId30" Type="http://schemas.openxmlformats.org/officeDocument/2006/relationships/slide" Target="slides/slide22.xml"/><Relationship Id="rId74" Type="http://schemas.openxmlformats.org/officeDocument/2006/relationships/slide" Target="slides/slide66.xml"/><Relationship Id="rId33" Type="http://schemas.openxmlformats.org/officeDocument/2006/relationships/slide" Target="slides/slide25.xml"/><Relationship Id="rId77" Type="http://schemas.openxmlformats.org/officeDocument/2006/relationships/slide" Target="slides/slide69.xml"/><Relationship Id="rId32" Type="http://schemas.openxmlformats.org/officeDocument/2006/relationships/slide" Target="slides/slide24.xml"/><Relationship Id="rId76" Type="http://schemas.openxmlformats.org/officeDocument/2006/relationships/slide" Target="slides/slide68.xml"/><Relationship Id="rId35" Type="http://schemas.openxmlformats.org/officeDocument/2006/relationships/slide" Target="slides/slide27.xml"/><Relationship Id="rId79" Type="http://schemas.openxmlformats.org/officeDocument/2006/relationships/slide" Target="slides/slide71.xml"/><Relationship Id="rId34" Type="http://schemas.openxmlformats.org/officeDocument/2006/relationships/slide" Target="slides/slide26.xml"/><Relationship Id="rId78" Type="http://schemas.openxmlformats.org/officeDocument/2006/relationships/slide" Target="slides/slide70.xml"/><Relationship Id="rId71" Type="http://schemas.openxmlformats.org/officeDocument/2006/relationships/slide" Target="slides/slide63.xml"/><Relationship Id="rId70" Type="http://schemas.openxmlformats.org/officeDocument/2006/relationships/slide" Target="slides/slide62.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slide" Target="slides/slide54.xml"/><Relationship Id="rId61" Type="http://schemas.openxmlformats.org/officeDocument/2006/relationships/slide" Target="slides/slide53.xml"/><Relationship Id="rId20" Type="http://schemas.openxmlformats.org/officeDocument/2006/relationships/slide" Target="slides/slide12.xml"/><Relationship Id="rId64" Type="http://schemas.openxmlformats.org/officeDocument/2006/relationships/slide" Target="slides/slide56.xml"/><Relationship Id="rId63" Type="http://schemas.openxmlformats.org/officeDocument/2006/relationships/slide" Target="slides/slide55.xml"/><Relationship Id="rId22" Type="http://schemas.openxmlformats.org/officeDocument/2006/relationships/slide" Target="slides/slide14.xml"/><Relationship Id="rId66" Type="http://schemas.openxmlformats.org/officeDocument/2006/relationships/slide" Target="slides/slide58.xml"/><Relationship Id="rId21" Type="http://schemas.openxmlformats.org/officeDocument/2006/relationships/slide" Target="slides/slide13.xml"/><Relationship Id="rId65" Type="http://schemas.openxmlformats.org/officeDocument/2006/relationships/slide" Target="slides/slide57.xml"/><Relationship Id="rId24" Type="http://schemas.openxmlformats.org/officeDocument/2006/relationships/slide" Target="slides/slide16.xml"/><Relationship Id="rId68" Type="http://schemas.openxmlformats.org/officeDocument/2006/relationships/slide" Target="slides/slide60.xml"/><Relationship Id="rId23" Type="http://schemas.openxmlformats.org/officeDocument/2006/relationships/slide" Target="slides/slide15.xml"/><Relationship Id="rId67" Type="http://schemas.openxmlformats.org/officeDocument/2006/relationships/slide" Target="slides/slide59.xml"/><Relationship Id="rId60" Type="http://schemas.openxmlformats.org/officeDocument/2006/relationships/slide" Target="slides/slide52.xml"/><Relationship Id="rId26" Type="http://schemas.openxmlformats.org/officeDocument/2006/relationships/slide" Target="slides/slide18.xml"/><Relationship Id="rId25" Type="http://schemas.openxmlformats.org/officeDocument/2006/relationships/slide" Target="slides/slide17.xml"/><Relationship Id="rId69" Type="http://schemas.openxmlformats.org/officeDocument/2006/relationships/slide" Target="slides/slide61.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slide" Target="slides/slide43.xml"/><Relationship Id="rId95" Type="http://schemas.openxmlformats.org/officeDocument/2006/relationships/slide" Target="slides/slide87.xml"/><Relationship Id="rId50" Type="http://schemas.openxmlformats.org/officeDocument/2006/relationships/slide" Target="slides/slide42.xml"/><Relationship Id="rId94" Type="http://schemas.openxmlformats.org/officeDocument/2006/relationships/slide" Target="slides/slide86.xml"/><Relationship Id="rId53" Type="http://schemas.openxmlformats.org/officeDocument/2006/relationships/slide" Target="slides/slide45.xml"/><Relationship Id="rId52" Type="http://schemas.openxmlformats.org/officeDocument/2006/relationships/slide" Target="slides/slide44.xml"/><Relationship Id="rId96" Type="http://schemas.openxmlformats.org/officeDocument/2006/relationships/slide" Target="slides/slide88.xml"/><Relationship Id="rId11" Type="http://schemas.openxmlformats.org/officeDocument/2006/relationships/slide" Target="slides/slide3.xml"/><Relationship Id="rId55" Type="http://schemas.openxmlformats.org/officeDocument/2006/relationships/slide" Target="slides/slide47.xml"/><Relationship Id="rId10" Type="http://schemas.openxmlformats.org/officeDocument/2006/relationships/slide" Target="slides/slide2.xml"/><Relationship Id="rId54" Type="http://schemas.openxmlformats.org/officeDocument/2006/relationships/slide" Target="slides/slide46.xml"/><Relationship Id="rId13" Type="http://schemas.openxmlformats.org/officeDocument/2006/relationships/slide" Target="slides/slide5.xml"/><Relationship Id="rId57" Type="http://schemas.openxmlformats.org/officeDocument/2006/relationships/slide" Target="slides/slide49.xml"/><Relationship Id="rId12" Type="http://schemas.openxmlformats.org/officeDocument/2006/relationships/slide" Target="slides/slide4.xml"/><Relationship Id="rId56" Type="http://schemas.openxmlformats.org/officeDocument/2006/relationships/slide" Target="slides/slide48.xml"/><Relationship Id="rId91" Type="http://schemas.openxmlformats.org/officeDocument/2006/relationships/slide" Target="slides/slide83.xml"/><Relationship Id="rId90" Type="http://schemas.openxmlformats.org/officeDocument/2006/relationships/slide" Target="slides/slide82.xml"/><Relationship Id="rId93" Type="http://schemas.openxmlformats.org/officeDocument/2006/relationships/slide" Target="slides/slide85.xml"/><Relationship Id="rId92" Type="http://schemas.openxmlformats.org/officeDocument/2006/relationships/slide" Target="slides/slide84.xml"/><Relationship Id="rId15" Type="http://schemas.openxmlformats.org/officeDocument/2006/relationships/slide" Target="slides/slide7.xml"/><Relationship Id="rId59" Type="http://schemas.openxmlformats.org/officeDocument/2006/relationships/slide" Target="slides/slide51.xml"/><Relationship Id="rId14" Type="http://schemas.openxmlformats.org/officeDocument/2006/relationships/slide" Target="slides/slide6.xml"/><Relationship Id="rId58" Type="http://schemas.openxmlformats.org/officeDocument/2006/relationships/slide" Target="slides/slide50.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1069daf0dbc_7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1069daf0dbc_7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1069daf0dbc_2_31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g1069daf0dbc_2_3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1069daf0dbc_2_3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6" name="Google Shape;346;g1069daf0dbc_2_3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a:p>
        </p:txBody>
      </p:sp>
      <p:sp>
        <p:nvSpPr>
          <p:cNvPr id="347" name="Google Shape;347;g1069daf0dbc_2_3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700"/>
              <a:buFont typeface="Georgia"/>
              <a:buNone/>
            </a:pPr>
            <a:fld id="{00000000-1234-1234-1234-123412341234}" type="slidenum">
              <a:rPr b="0" i="0" lang="en" sz="1700" u="none" cap="none" strike="noStrike">
                <a:solidFill>
                  <a:srgbClr val="000000"/>
                </a:solidFill>
                <a:latin typeface="Georgia"/>
                <a:ea typeface="Georgia"/>
                <a:cs typeface="Georgia"/>
                <a:sym typeface="Georgia"/>
              </a:rPr>
              <a:t>‹#›</a:t>
            </a:fld>
            <a:endParaRPr b="0" i="0" sz="1700" u="none" cap="none" strike="noStrike">
              <a:solidFill>
                <a:srgbClr val="000000"/>
              </a:solidFill>
              <a:latin typeface="Georgia"/>
              <a:ea typeface="Georgia"/>
              <a:cs typeface="Georgia"/>
              <a:sym typeface="Georgia"/>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1069daf0dbc_2_3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0" name="Google Shape;380;g1069daf0dbc_2_3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a:p>
        </p:txBody>
      </p:sp>
      <p:sp>
        <p:nvSpPr>
          <p:cNvPr id="381" name="Google Shape;381;g1069daf0dbc_2_3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700"/>
              <a:buFont typeface="Georgia"/>
              <a:buNone/>
            </a:pPr>
            <a:fld id="{00000000-1234-1234-1234-123412341234}" type="slidenum">
              <a:rPr b="0" i="0" lang="en" sz="1700" u="none" cap="none" strike="noStrike">
                <a:solidFill>
                  <a:srgbClr val="000000"/>
                </a:solidFill>
                <a:latin typeface="Georgia"/>
                <a:ea typeface="Georgia"/>
                <a:cs typeface="Georgia"/>
                <a:sym typeface="Georgia"/>
              </a:rPr>
              <a:t>‹#›</a:t>
            </a:fld>
            <a:endParaRPr b="0" i="0" sz="1700" u="none" cap="none" strike="noStrike">
              <a:solidFill>
                <a:srgbClr val="000000"/>
              </a:solidFill>
              <a:latin typeface="Georgia"/>
              <a:ea typeface="Georgia"/>
              <a:cs typeface="Georgia"/>
              <a:sym typeface="Georgia"/>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1069daf0dbc_2_3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4" name="Google Shape;424;g1069daf0dbc_2_39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a:p>
        </p:txBody>
      </p:sp>
      <p:sp>
        <p:nvSpPr>
          <p:cNvPr id="425" name="Google Shape;425;g1069daf0dbc_2_39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700"/>
              <a:buFont typeface="Georgia"/>
              <a:buNone/>
            </a:pPr>
            <a:fld id="{00000000-1234-1234-1234-123412341234}" type="slidenum">
              <a:rPr b="0" i="0" lang="en" sz="1700" u="none" cap="none" strike="noStrike">
                <a:solidFill>
                  <a:srgbClr val="000000"/>
                </a:solidFill>
                <a:latin typeface="Georgia"/>
                <a:ea typeface="Georgia"/>
                <a:cs typeface="Georgia"/>
                <a:sym typeface="Georgia"/>
              </a:rPr>
              <a:t>‹#›</a:t>
            </a:fld>
            <a:endParaRPr b="0" i="0" sz="1700" u="none" cap="none" strike="noStrike">
              <a:solidFill>
                <a:srgbClr val="000000"/>
              </a:solidFill>
              <a:latin typeface="Georgia"/>
              <a:ea typeface="Georgia"/>
              <a:cs typeface="Georgia"/>
              <a:sym typeface="Georgia"/>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1069daf0dbc_2_4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7" name="Google Shape;467;g1069daf0dbc_2_4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a:p>
        </p:txBody>
      </p:sp>
      <p:sp>
        <p:nvSpPr>
          <p:cNvPr id="468" name="Google Shape;468;g1069daf0dbc_2_4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700"/>
              <a:buFont typeface="Georgia"/>
              <a:buNone/>
            </a:pPr>
            <a:fld id="{00000000-1234-1234-1234-123412341234}" type="slidenum">
              <a:rPr b="0" i="0" lang="en" sz="1700" u="none" cap="none" strike="noStrike">
                <a:solidFill>
                  <a:srgbClr val="000000"/>
                </a:solidFill>
                <a:latin typeface="Georgia"/>
                <a:ea typeface="Georgia"/>
                <a:cs typeface="Georgia"/>
                <a:sym typeface="Georgia"/>
              </a:rPr>
              <a:t>‹#›</a:t>
            </a:fld>
            <a:endParaRPr b="0" i="0" sz="1700" u="none" cap="none" strike="noStrike">
              <a:solidFill>
                <a:srgbClr val="000000"/>
              </a:solidFill>
              <a:latin typeface="Georgia"/>
              <a:ea typeface="Georgia"/>
              <a:cs typeface="Georgia"/>
              <a:sym typeface="Georgia"/>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1069daf0dbc_2_4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2" name="Google Shape;502;g1069daf0dbc_2_47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a:p>
        </p:txBody>
      </p:sp>
      <p:sp>
        <p:nvSpPr>
          <p:cNvPr id="503" name="Google Shape;503;g1069daf0dbc_2_47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700"/>
              <a:buFont typeface="Georgia"/>
              <a:buNone/>
            </a:pPr>
            <a:fld id="{00000000-1234-1234-1234-123412341234}" type="slidenum">
              <a:rPr b="0" i="0" lang="en" sz="1700" u="none" cap="none" strike="noStrike">
                <a:solidFill>
                  <a:srgbClr val="000000"/>
                </a:solidFill>
                <a:latin typeface="Georgia"/>
                <a:ea typeface="Georgia"/>
                <a:cs typeface="Georgia"/>
                <a:sym typeface="Georgia"/>
              </a:rPr>
              <a:t>‹#›</a:t>
            </a:fld>
            <a:endParaRPr b="0" i="0" sz="1700" u="none" cap="none" strike="noStrike">
              <a:solidFill>
                <a:srgbClr val="000000"/>
              </a:solidFill>
              <a:latin typeface="Georgia"/>
              <a:ea typeface="Georgia"/>
              <a:cs typeface="Georgia"/>
              <a:sym typeface="Georgia"/>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1069daf0dbc_2_5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9" name="Google Shape;539;g1069daf0dbc_2_5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a:p>
        </p:txBody>
      </p:sp>
      <p:sp>
        <p:nvSpPr>
          <p:cNvPr id="540" name="Google Shape;540;g1069daf0dbc_2_5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700"/>
              <a:buFont typeface="Georgia"/>
              <a:buNone/>
            </a:pPr>
            <a:fld id="{00000000-1234-1234-1234-123412341234}" type="slidenum">
              <a:rPr b="0" i="0" lang="en" sz="1700" u="none" cap="none" strike="noStrike">
                <a:solidFill>
                  <a:srgbClr val="000000"/>
                </a:solidFill>
                <a:latin typeface="Georgia"/>
                <a:ea typeface="Georgia"/>
                <a:cs typeface="Georgia"/>
                <a:sym typeface="Georgia"/>
              </a:rPr>
              <a:t>‹#›</a:t>
            </a:fld>
            <a:endParaRPr b="0" i="0" sz="1700" u="none" cap="none" strike="noStrike">
              <a:solidFill>
                <a:srgbClr val="000000"/>
              </a:solidFill>
              <a:latin typeface="Georgia"/>
              <a:ea typeface="Georgia"/>
              <a:cs typeface="Georgia"/>
              <a:sym typeface="Georgia"/>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1069daf0dbc_2_5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2" name="Google Shape;572;g1069daf0dbc_2_5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a:p>
        </p:txBody>
      </p:sp>
      <p:sp>
        <p:nvSpPr>
          <p:cNvPr id="573" name="Google Shape;573;g1069daf0dbc_2_5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700"/>
              <a:buFont typeface="Georgia"/>
              <a:buNone/>
            </a:pPr>
            <a:fld id="{00000000-1234-1234-1234-123412341234}" type="slidenum">
              <a:rPr b="0" i="0" lang="en" sz="1700" u="none" cap="none" strike="noStrike">
                <a:solidFill>
                  <a:srgbClr val="000000"/>
                </a:solidFill>
                <a:latin typeface="Georgia"/>
                <a:ea typeface="Georgia"/>
                <a:cs typeface="Georgia"/>
                <a:sym typeface="Georgia"/>
              </a:rPr>
              <a:t>‹#›</a:t>
            </a:fld>
            <a:endParaRPr b="0" i="0" sz="1700" u="none" cap="none" strike="noStrike">
              <a:solidFill>
                <a:srgbClr val="000000"/>
              </a:solidFill>
              <a:latin typeface="Georgia"/>
              <a:ea typeface="Georgia"/>
              <a:cs typeface="Georgia"/>
              <a:sym typeface="Georgia"/>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1069daf0dbc_2_5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8" name="Google Shape;608;g1069daf0dbc_2_58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a:p>
        </p:txBody>
      </p:sp>
      <p:sp>
        <p:nvSpPr>
          <p:cNvPr id="609" name="Google Shape;609;g1069daf0dbc_2_58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700"/>
              <a:buFont typeface="Georgia"/>
              <a:buNone/>
            </a:pPr>
            <a:fld id="{00000000-1234-1234-1234-123412341234}" type="slidenum">
              <a:rPr b="0" i="0" lang="en" sz="1700" u="none" cap="none" strike="noStrike">
                <a:solidFill>
                  <a:srgbClr val="000000"/>
                </a:solidFill>
                <a:latin typeface="Georgia"/>
                <a:ea typeface="Georgia"/>
                <a:cs typeface="Georgia"/>
                <a:sym typeface="Georgia"/>
              </a:rPr>
              <a:t>‹#›</a:t>
            </a:fld>
            <a:endParaRPr b="0" i="0" sz="1700" u="none" cap="none" strike="noStrike">
              <a:solidFill>
                <a:srgbClr val="000000"/>
              </a:solidFill>
              <a:latin typeface="Georgia"/>
              <a:ea typeface="Georgia"/>
              <a:cs typeface="Georgia"/>
              <a:sym typeface="Georgia"/>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1069daf0dbc_2_6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6" name="Google Shape;646;g1069daf0dbc_2_6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a:p>
        </p:txBody>
      </p:sp>
      <p:sp>
        <p:nvSpPr>
          <p:cNvPr id="647" name="Google Shape;647;g1069daf0dbc_2_6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700"/>
              <a:buFont typeface="Georgia"/>
              <a:buNone/>
            </a:pPr>
            <a:fld id="{00000000-1234-1234-1234-123412341234}" type="slidenum">
              <a:rPr b="0" i="0" lang="en" sz="1700" u="none" cap="none" strike="noStrike">
                <a:solidFill>
                  <a:srgbClr val="000000"/>
                </a:solidFill>
                <a:latin typeface="Georgia"/>
                <a:ea typeface="Georgia"/>
                <a:cs typeface="Georgia"/>
                <a:sym typeface="Georgia"/>
              </a:rPr>
              <a:t>‹#›</a:t>
            </a:fld>
            <a:endParaRPr b="0" i="0" sz="1700" u="none" cap="none" strike="noStrike">
              <a:solidFill>
                <a:srgbClr val="000000"/>
              </a:solidFill>
              <a:latin typeface="Georgia"/>
              <a:ea typeface="Georgia"/>
              <a:cs typeface="Georgia"/>
              <a:sym typeface="Georgi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1069daf0dbc_0_38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g1069daf0dbc_0_3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g1069daf0dbc_2_6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3" name="Google Shape;683;g1069daf0dbc_2_6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a:p>
        </p:txBody>
      </p:sp>
      <p:sp>
        <p:nvSpPr>
          <p:cNvPr id="684" name="Google Shape;684;g1069daf0dbc_2_6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700"/>
              <a:buFont typeface="Georgia"/>
              <a:buNone/>
            </a:pPr>
            <a:fld id="{00000000-1234-1234-1234-123412341234}" type="slidenum">
              <a:rPr b="0" i="0" lang="en" sz="1700" u="none" cap="none" strike="noStrike">
                <a:solidFill>
                  <a:srgbClr val="000000"/>
                </a:solidFill>
                <a:latin typeface="Georgia"/>
                <a:ea typeface="Georgia"/>
                <a:cs typeface="Georgia"/>
                <a:sym typeface="Georgia"/>
              </a:rPr>
              <a:t>‹#›</a:t>
            </a:fld>
            <a:endParaRPr b="0" i="0" sz="1700" u="none" cap="none" strike="noStrike">
              <a:solidFill>
                <a:srgbClr val="000000"/>
              </a:solidFill>
              <a:latin typeface="Georgia"/>
              <a:ea typeface="Georgia"/>
              <a:cs typeface="Georgia"/>
              <a:sym typeface="Georgia"/>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g128edebade8_0_3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7" name="Google Shape;717;g128edebade8_0_3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a:p>
        </p:txBody>
      </p:sp>
      <p:sp>
        <p:nvSpPr>
          <p:cNvPr id="718" name="Google Shape;718;g128edebade8_0_3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700"/>
              <a:buFont typeface="Georgia"/>
              <a:buNone/>
            </a:pPr>
            <a:fld id="{00000000-1234-1234-1234-123412341234}" type="slidenum">
              <a:rPr b="0" i="0" lang="en" sz="1700" u="none" cap="none" strike="noStrike">
                <a:solidFill>
                  <a:srgbClr val="000000"/>
                </a:solidFill>
                <a:latin typeface="Georgia"/>
                <a:ea typeface="Georgia"/>
                <a:cs typeface="Georgia"/>
                <a:sym typeface="Georgia"/>
              </a:rPr>
              <a:t>‹#›</a:t>
            </a:fld>
            <a:endParaRPr b="0" i="0" sz="1700" u="none" cap="none" strike="noStrike">
              <a:solidFill>
                <a:srgbClr val="000000"/>
              </a:solidFill>
              <a:latin typeface="Georgia"/>
              <a:ea typeface="Georgia"/>
              <a:cs typeface="Georgia"/>
              <a:sym typeface="Georgia"/>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g128edebade8_0_3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0" name="Google Shape;750;g128edebade8_0_3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a:p>
        </p:txBody>
      </p:sp>
      <p:sp>
        <p:nvSpPr>
          <p:cNvPr id="751" name="Google Shape;751;g128edebade8_0_3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700"/>
              <a:buFont typeface="Georgia"/>
              <a:buNone/>
            </a:pPr>
            <a:fld id="{00000000-1234-1234-1234-123412341234}" type="slidenum">
              <a:rPr b="0" i="0" lang="en" sz="1700" u="none" cap="none" strike="noStrike">
                <a:solidFill>
                  <a:srgbClr val="000000"/>
                </a:solidFill>
                <a:latin typeface="Georgia"/>
                <a:ea typeface="Georgia"/>
                <a:cs typeface="Georgia"/>
                <a:sym typeface="Georgia"/>
              </a:rPr>
              <a:t>‹#›</a:t>
            </a:fld>
            <a:endParaRPr b="0" i="0" sz="1700" u="none" cap="none" strike="noStrike">
              <a:solidFill>
                <a:srgbClr val="000000"/>
              </a:solidFill>
              <a:latin typeface="Georgia"/>
              <a:ea typeface="Georgia"/>
              <a:cs typeface="Georgia"/>
              <a:sym typeface="Georgia"/>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g1069daf0dbc_0_8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g1069daf0dbc_0_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g107b59cfee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8" name="Google Shape;788;g107b59cfee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g1069daf0dbc_0_2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5" name="Google Shape;795;g1069daf0dbc_0_2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a:p>
        </p:txBody>
      </p:sp>
      <p:sp>
        <p:nvSpPr>
          <p:cNvPr id="796" name="Google Shape;796;g1069daf0dbc_0_2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700"/>
              <a:buFont typeface="Georgia"/>
              <a:buNone/>
            </a:pPr>
            <a:fld id="{00000000-1234-1234-1234-123412341234}" type="slidenum">
              <a:rPr b="0" i="0" lang="en" sz="1700" u="none" cap="none" strike="noStrike">
                <a:solidFill>
                  <a:srgbClr val="000000"/>
                </a:solidFill>
                <a:latin typeface="Georgia"/>
                <a:ea typeface="Georgia"/>
                <a:cs typeface="Georgia"/>
                <a:sym typeface="Georgia"/>
              </a:rPr>
              <a:t>‹#›</a:t>
            </a:fld>
            <a:endParaRPr b="0" i="0" sz="1700" u="none" cap="none" strike="noStrike">
              <a:solidFill>
                <a:srgbClr val="000000"/>
              </a:solidFill>
              <a:latin typeface="Georgia"/>
              <a:ea typeface="Georgia"/>
              <a:cs typeface="Georgia"/>
              <a:sym typeface="Georgia"/>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4" name="Shape 824"/>
        <p:cNvGrpSpPr/>
        <p:nvPr/>
      </p:nvGrpSpPr>
      <p:grpSpPr>
        <a:xfrm>
          <a:off x="0" y="0"/>
          <a:ext cx="0" cy="0"/>
          <a:chOff x="0" y="0"/>
          <a:chExt cx="0" cy="0"/>
        </a:xfrm>
      </p:grpSpPr>
      <p:sp>
        <p:nvSpPr>
          <p:cNvPr id="825" name="Google Shape;825;g1069daf0dbc_0_1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6" name="Google Shape;826;g1069daf0dbc_0_1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a:p>
        </p:txBody>
      </p:sp>
      <p:sp>
        <p:nvSpPr>
          <p:cNvPr id="827" name="Google Shape;827;g1069daf0dbc_0_1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700"/>
              <a:buFont typeface="Georgia"/>
              <a:buNone/>
            </a:pPr>
            <a:fld id="{00000000-1234-1234-1234-123412341234}" type="slidenum">
              <a:rPr b="0" i="0" lang="en" sz="1700" u="none" cap="none" strike="noStrike">
                <a:solidFill>
                  <a:srgbClr val="000000"/>
                </a:solidFill>
                <a:latin typeface="Georgia"/>
                <a:ea typeface="Georgia"/>
                <a:cs typeface="Georgia"/>
                <a:sym typeface="Georgia"/>
              </a:rPr>
              <a:t>‹#›</a:t>
            </a:fld>
            <a:endParaRPr b="0" i="0" sz="1700" u="none" cap="none" strike="noStrike">
              <a:solidFill>
                <a:srgbClr val="000000"/>
              </a:solidFill>
              <a:latin typeface="Georgia"/>
              <a:ea typeface="Georgia"/>
              <a:cs typeface="Georgia"/>
              <a:sym typeface="Georgia"/>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g1069daf0dbc_0_1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7" name="Google Shape;857;g1069daf0dbc_0_1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a:p>
        </p:txBody>
      </p:sp>
      <p:sp>
        <p:nvSpPr>
          <p:cNvPr id="858" name="Google Shape;858;g1069daf0dbc_0_1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700"/>
              <a:buFont typeface="Georgia"/>
              <a:buNone/>
            </a:pPr>
            <a:fld id="{00000000-1234-1234-1234-123412341234}" type="slidenum">
              <a:rPr b="0" i="0" lang="en" sz="1700" u="none" cap="none" strike="noStrike">
                <a:solidFill>
                  <a:srgbClr val="000000"/>
                </a:solidFill>
                <a:latin typeface="Georgia"/>
                <a:ea typeface="Georgia"/>
                <a:cs typeface="Georgia"/>
                <a:sym typeface="Georgia"/>
              </a:rPr>
              <a:t>‹#›</a:t>
            </a:fld>
            <a:endParaRPr b="0" i="0" sz="1700" u="none" cap="none" strike="noStrike">
              <a:solidFill>
                <a:srgbClr val="000000"/>
              </a:solidFill>
              <a:latin typeface="Georgia"/>
              <a:ea typeface="Georgia"/>
              <a:cs typeface="Georgia"/>
              <a:sym typeface="Georgia"/>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g107b59cfeef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8" name="Google Shape;888;g107b59cfeef_0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a:p>
        </p:txBody>
      </p:sp>
      <p:sp>
        <p:nvSpPr>
          <p:cNvPr id="889" name="Google Shape;889;g107b59cfeef_0_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700"/>
              <a:buFont typeface="Georgia"/>
              <a:buNone/>
            </a:pPr>
            <a:fld id="{00000000-1234-1234-1234-123412341234}" type="slidenum">
              <a:rPr b="0" i="0" lang="en" sz="1700" u="none" cap="none" strike="noStrike">
                <a:solidFill>
                  <a:srgbClr val="000000"/>
                </a:solidFill>
                <a:latin typeface="Georgia"/>
                <a:ea typeface="Georgia"/>
                <a:cs typeface="Georgia"/>
                <a:sym typeface="Georgia"/>
              </a:rPr>
              <a:t>‹#›</a:t>
            </a:fld>
            <a:endParaRPr b="0" i="0" sz="1700" u="none" cap="none" strike="noStrike">
              <a:solidFill>
                <a:srgbClr val="000000"/>
              </a:solidFill>
              <a:latin typeface="Georgia"/>
              <a:ea typeface="Georgia"/>
              <a:cs typeface="Georgia"/>
              <a:sym typeface="Georgia"/>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7" name="Shape 917"/>
        <p:cNvGrpSpPr/>
        <p:nvPr/>
      </p:nvGrpSpPr>
      <p:grpSpPr>
        <a:xfrm>
          <a:off x="0" y="0"/>
          <a:ext cx="0" cy="0"/>
          <a:chOff x="0" y="0"/>
          <a:chExt cx="0" cy="0"/>
        </a:xfrm>
      </p:grpSpPr>
      <p:sp>
        <p:nvSpPr>
          <p:cNvPr id="918" name="Google Shape;918;g107b59cfeef_0_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9" name="Google Shape;919;g107b59cfeef_0_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a:p>
        </p:txBody>
      </p:sp>
      <p:sp>
        <p:nvSpPr>
          <p:cNvPr id="920" name="Google Shape;920;g107b59cfeef_0_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700"/>
              <a:buFont typeface="Georgia"/>
              <a:buNone/>
            </a:pPr>
            <a:fld id="{00000000-1234-1234-1234-123412341234}" type="slidenum">
              <a:rPr b="0" i="0" lang="en" sz="1700" u="none" cap="none" strike="noStrike">
                <a:solidFill>
                  <a:srgbClr val="000000"/>
                </a:solidFill>
                <a:latin typeface="Georgia"/>
                <a:ea typeface="Georgia"/>
                <a:cs typeface="Georgia"/>
                <a:sym typeface="Georgia"/>
              </a:rPr>
              <a:t>‹#›</a:t>
            </a:fld>
            <a:endParaRPr b="0" i="0" sz="1700" u="none" cap="none" strike="noStrike">
              <a:solidFill>
                <a:srgbClr val="000000"/>
              </a:solidFill>
              <a:latin typeface="Georgia"/>
              <a:ea typeface="Georgia"/>
              <a:cs typeface="Georgia"/>
              <a:sym typeface="Georgi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106d887ee9b_2_17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g106d887ee9b_2_1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 name="Shape 948"/>
        <p:cNvGrpSpPr/>
        <p:nvPr/>
      </p:nvGrpSpPr>
      <p:grpSpPr>
        <a:xfrm>
          <a:off x="0" y="0"/>
          <a:ext cx="0" cy="0"/>
          <a:chOff x="0" y="0"/>
          <a:chExt cx="0" cy="0"/>
        </a:xfrm>
      </p:grpSpPr>
      <p:sp>
        <p:nvSpPr>
          <p:cNvPr id="949" name="Google Shape;949;g1094a942186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0" name="Google Shape;950;g1094a942186_0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a:p>
        </p:txBody>
      </p:sp>
      <p:sp>
        <p:nvSpPr>
          <p:cNvPr id="951" name="Google Shape;951;g1094a942186_0_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700"/>
              <a:buFont typeface="Georgia"/>
              <a:buNone/>
            </a:pPr>
            <a:fld id="{00000000-1234-1234-1234-123412341234}" type="slidenum">
              <a:rPr b="0" i="0" lang="en" sz="1700" u="none" cap="none" strike="noStrike">
                <a:solidFill>
                  <a:srgbClr val="000000"/>
                </a:solidFill>
                <a:latin typeface="Georgia"/>
                <a:ea typeface="Georgia"/>
                <a:cs typeface="Georgia"/>
                <a:sym typeface="Georgia"/>
              </a:rPr>
              <a:t>‹#›</a:t>
            </a:fld>
            <a:endParaRPr b="0" i="0" sz="1700" u="none" cap="none" strike="noStrike">
              <a:solidFill>
                <a:srgbClr val="000000"/>
              </a:solidFill>
              <a:latin typeface="Georgia"/>
              <a:ea typeface="Georgia"/>
              <a:cs typeface="Georgia"/>
              <a:sym typeface="Georgia"/>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g107b59cfeef_0_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1" name="Google Shape;981;g107b59cfeef_0_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a:p>
        </p:txBody>
      </p:sp>
      <p:sp>
        <p:nvSpPr>
          <p:cNvPr id="982" name="Google Shape;982;g107b59cfeef_0_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700"/>
              <a:buFont typeface="Georgia"/>
              <a:buNone/>
            </a:pPr>
            <a:fld id="{00000000-1234-1234-1234-123412341234}" type="slidenum">
              <a:rPr b="0" i="0" lang="en" sz="1700" u="none" cap="none" strike="noStrike">
                <a:solidFill>
                  <a:srgbClr val="000000"/>
                </a:solidFill>
                <a:latin typeface="Georgia"/>
                <a:ea typeface="Georgia"/>
                <a:cs typeface="Georgia"/>
                <a:sym typeface="Georgia"/>
              </a:rPr>
              <a:t>‹#›</a:t>
            </a:fld>
            <a:endParaRPr b="0" i="0" sz="1700" u="none" cap="none" strike="noStrike">
              <a:solidFill>
                <a:srgbClr val="000000"/>
              </a:solidFill>
              <a:latin typeface="Georgia"/>
              <a:ea typeface="Georgia"/>
              <a:cs typeface="Georgia"/>
              <a:sym typeface="Georgia"/>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0" name="Shape 1010"/>
        <p:cNvGrpSpPr/>
        <p:nvPr/>
      </p:nvGrpSpPr>
      <p:grpSpPr>
        <a:xfrm>
          <a:off x="0" y="0"/>
          <a:ext cx="0" cy="0"/>
          <a:chOff x="0" y="0"/>
          <a:chExt cx="0" cy="0"/>
        </a:xfrm>
      </p:grpSpPr>
      <p:sp>
        <p:nvSpPr>
          <p:cNvPr id="1011" name="Google Shape;1011;g128edebade8_0_3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2" name="Google Shape;1012;g128edebade8_0_3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a:p>
        </p:txBody>
      </p:sp>
      <p:sp>
        <p:nvSpPr>
          <p:cNvPr id="1013" name="Google Shape;1013;g128edebade8_0_3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700"/>
              <a:buFont typeface="Georgia"/>
              <a:buNone/>
            </a:pPr>
            <a:fld id="{00000000-1234-1234-1234-123412341234}" type="slidenum">
              <a:rPr b="0" i="0" lang="en" sz="1700" u="none" cap="none" strike="noStrike">
                <a:solidFill>
                  <a:srgbClr val="000000"/>
                </a:solidFill>
                <a:latin typeface="Georgia"/>
                <a:ea typeface="Georgia"/>
                <a:cs typeface="Georgia"/>
                <a:sym typeface="Georgia"/>
              </a:rPr>
              <a:t>‹#›</a:t>
            </a:fld>
            <a:endParaRPr b="0" i="0" sz="1700" u="none" cap="none" strike="noStrike">
              <a:solidFill>
                <a:srgbClr val="000000"/>
              </a:solidFill>
              <a:latin typeface="Georgia"/>
              <a:ea typeface="Georgia"/>
              <a:cs typeface="Georgia"/>
              <a:sym typeface="Georgia"/>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2" name="Shape 1042"/>
        <p:cNvGrpSpPr/>
        <p:nvPr/>
      </p:nvGrpSpPr>
      <p:grpSpPr>
        <a:xfrm>
          <a:off x="0" y="0"/>
          <a:ext cx="0" cy="0"/>
          <a:chOff x="0" y="0"/>
          <a:chExt cx="0" cy="0"/>
        </a:xfrm>
      </p:grpSpPr>
      <p:sp>
        <p:nvSpPr>
          <p:cNvPr id="1043" name="Google Shape;1043;g1069daf0dbc_2_69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g1069daf0dbc_2_6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8" name="Shape 1048"/>
        <p:cNvGrpSpPr/>
        <p:nvPr/>
      </p:nvGrpSpPr>
      <p:grpSpPr>
        <a:xfrm>
          <a:off x="0" y="0"/>
          <a:ext cx="0" cy="0"/>
          <a:chOff x="0" y="0"/>
          <a:chExt cx="0" cy="0"/>
        </a:xfrm>
      </p:grpSpPr>
      <p:sp>
        <p:nvSpPr>
          <p:cNvPr id="1049" name="Google Shape;1049;g1069daf0dbc_2_7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0" name="Google Shape;1050;g1069daf0dbc_2_70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a:p>
        </p:txBody>
      </p:sp>
      <p:sp>
        <p:nvSpPr>
          <p:cNvPr id="1051" name="Google Shape;1051;g1069daf0dbc_2_70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700"/>
              <a:buFont typeface="Georgia"/>
              <a:buNone/>
            </a:pPr>
            <a:fld id="{00000000-1234-1234-1234-123412341234}" type="slidenum">
              <a:rPr b="0" i="0" lang="en" sz="1700" u="none" cap="none" strike="noStrike">
                <a:solidFill>
                  <a:srgbClr val="000000"/>
                </a:solidFill>
                <a:latin typeface="Georgia"/>
                <a:ea typeface="Georgia"/>
                <a:cs typeface="Georgia"/>
                <a:sym typeface="Georgia"/>
              </a:rPr>
              <a:t>‹#›</a:t>
            </a:fld>
            <a:endParaRPr b="0" i="0" sz="1700" u="none" cap="none" strike="noStrike">
              <a:solidFill>
                <a:srgbClr val="000000"/>
              </a:solidFill>
              <a:latin typeface="Georgia"/>
              <a:ea typeface="Georgia"/>
              <a:cs typeface="Georgia"/>
              <a:sym typeface="Georgia"/>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9" name="Shape 1089"/>
        <p:cNvGrpSpPr/>
        <p:nvPr/>
      </p:nvGrpSpPr>
      <p:grpSpPr>
        <a:xfrm>
          <a:off x="0" y="0"/>
          <a:ext cx="0" cy="0"/>
          <a:chOff x="0" y="0"/>
          <a:chExt cx="0" cy="0"/>
        </a:xfrm>
      </p:grpSpPr>
      <p:sp>
        <p:nvSpPr>
          <p:cNvPr id="1090" name="Google Shape;1090;g1069daf0dbc_2_7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1" name="Google Shape;1091;g1069daf0dbc_2_7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a:p>
        </p:txBody>
      </p:sp>
      <p:sp>
        <p:nvSpPr>
          <p:cNvPr id="1092" name="Google Shape;1092;g1069daf0dbc_2_7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700"/>
              <a:buFont typeface="Georgia"/>
              <a:buNone/>
            </a:pPr>
            <a:fld id="{00000000-1234-1234-1234-123412341234}" type="slidenum">
              <a:rPr b="0" i="0" lang="en" sz="1700" u="none" cap="none" strike="noStrike">
                <a:solidFill>
                  <a:srgbClr val="000000"/>
                </a:solidFill>
                <a:latin typeface="Georgia"/>
                <a:ea typeface="Georgia"/>
                <a:cs typeface="Georgia"/>
                <a:sym typeface="Georgia"/>
              </a:rPr>
              <a:t>‹#›</a:t>
            </a:fld>
            <a:endParaRPr b="0" i="0" sz="1700" u="none" cap="none" strike="noStrike">
              <a:solidFill>
                <a:srgbClr val="000000"/>
              </a:solidFill>
              <a:latin typeface="Georgia"/>
              <a:ea typeface="Georgia"/>
              <a:cs typeface="Georgia"/>
              <a:sym typeface="Georgia"/>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2" name="Shape 1122"/>
        <p:cNvGrpSpPr/>
        <p:nvPr/>
      </p:nvGrpSpPr>
      <p:grpSpPr>
        <a:xfrm>
          <a:off x="0" y="0"/>
          <a:ext cx="0" cy="0"/>
          <a:chOff x="0" y="0"/>
          <a:chExt cx="0" cy="0"/>
        </a:xfrm>
      </p:grpSpPr>
      <p:sp>
        <p:nvSpPr>
          <p:cNvPr id="1123" name="Google Shape;1123;g1069daf0dbc_2_7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4" name="Google Shape;1124;g1069daf0dbc_2_78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a:p>
        </p:txBody>
      </p:sp>
      <p:sp>
        <p:nvSpPr>
          <p:cNvPr id="1125" name="Google Shape;1125;g1069daf0dbc_2_78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700"/>
              <a:buFont typeface="Georgia"/>
              <a:buNone/>
            </a:pPr>
            <a:fld id="{00000000-1234-1234-1234-123412341234}" type="slidenum">
              <a:rPr b="0" i="0" lang="en" sz="1700" u="none" cap="none" strike="noStrike">
                <a:solidFill>
                  <a:srgbClr val="000000"/>
                </a:solidFill>
                <a:latin typeface="Georgia"/>
                <a:ea typeface="Georgia"/>
                <a:cs typeface="Georgia"/>
                <a:sym typeface="Georgia"/>
              </a:rPr>
              <a:t>‹#›</a:t>
            </a:fld>
            <a:endParaRPr b="0" i="0" sz="1700" u="none" cap="none" strike="noStrike">
              <a:solidFill>
                <a:srgbClr val="000000"/>
              </a:solidFill>
              <a:latin typeface="Georgia"/>
              <a:ea typeface="Georgia"/>
              <a:cs typeface="Georgia"/>
              <a:sym typeface="Georgia"/>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7" name="Shape 1157"/>
        <p:cNvGrpSpPr/>
        <p:nvPr/>
      </p:nvGrpSpPr>
      <p:grpSpPr>
        <a:xfrm>
          <a:off x="0" y="0"/>
          <a:ext cx="0" cy="0"/>
          <a:chOff x="0" y="0"/>
          <a:chExt cx="0" cy="0"/>
        </a:xfrm>
      </p:grpSpPr>
      <p:sp>
        <p:nvSpPr>
          <p:cNvPr id="1158" name="Google Shape;1158;g106d887ee9b_2_4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9" name="Google Shape;1159;g106d887ee9b_2_4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a:p>
        </p:txBody>
      </p:sp>
      <p:sp>
        <p:nvSpPr>
          <p:cNvPr id="1160" name="Google Shape;1160;g106d887ee9b_2_4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700"/>
              <a:buFont typeface="Georgia"/>
              <a:buNone/>
            </a:pPr>
            <a:fld id="{00000000-1234-1234-1234-123412341234}" type="slidenum">
              <a:rPr b="0" i="0" lang="en" sz="1700" u="none" cap="none" strike="noStrike">
                <a:solidFill>
                  <a:srgbClr val="000000"/>
                </a:solidFill>
                <a:latin typeface="Georgia"/>
                <a:ea typeface="Georgia"/>
                <a:cs typeface="Georgia"/>
                <a:sym typeface="Georgia"/>
              </a:rPr>
              <a:t>‹#›</a:t>
            </a:fld>
            <a:endParaRPr b="0" i="0" sz="1700" u="none" cap="none" strike="noStrike">
              <a:solidFill>
                <a:srgbClr val="000000"/>
              </a:solidFill>
              <a:latin typeface="Georgia"/>
              <a:ea typeface="Georgia"/>
              <a:cs typeface="Georgia"/>
              <a:sym typeface="Georgia"/>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2" name="Shape 1192"/>
        <p:cNvGrpSpPr/>
        <p:nvPr/>
      </p:nvGrpSpPr>
      <p:grpSpPr>
        <a:xfrm>
          <a:off x="0" y="0"/>
          <a:ext cx="0" cy="0"/>
          <a:chOff x="0" y="0"/>
          <a:chExt cx="0" cy="0"/>
        </a:xfrm>
      </p:grpSpPr>
      <p:sp>
        <p:nvSpPr>
          <p:cNvPr id="1193" name="Google Shape;1193;g106d887ee9b_2_5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4" name="Google Shape;1194;g106d887ee9b_2_5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a:p>
        </p:txBody>
      </p:sp>
      <p:sp>
        <p:nvSpPr>
          <p:cNvPr id="1195" name="Google Shape;1195;g106d887ee9b_2_5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700"/>
              <a:buFont typeface="Georgia"/>
              <a:buNone/>
            </a:pPr>
            <a:fld id="{00000000-1234-1234-1234-123412341234}" type="slidenum">
              <a:rPr b="0" i="0" lang="en" sz="1700" u="none" cap="none" strike="noStrike">
                <a:solidFill>
                  <a:srgbClr val="000000"/>
                </a:solidFill>
                <a:latin typeface="Georgia"/>
                <a:ea typeface="Georgia"/>
                <a:cs typeface="Georgia"/>
                <a:sym typeface="Georgia"/>
              </a:rPr>
              <a:t>‹#›</a:t>
            </a:fld>
            <a:endParaRPr b="0" i="0" sz="1700" u="none" cap="none" strike="noStrike">
              <a:solidFill>
                <a:srgbClr val="000000"/>
              </a:solidFill>
              <a:latin typeface="Georgia"/>
              <a:ea typeface="Georgia"/>
              <a:cs typeface="Georgia"/>
              <a:sym typeface="Georgia"/>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8" name="Shape 1228"/>
        <p:cNvGrpSpPr/>
        <p:nvPr/>
      </p:nvGrpSpPr>
      <p:grpSpPr>
        <a:xfrm>
          <a:off x="0" y="0"/>
          <a:ext cx="0" cy="0"/>
          <a:chOff x="0" y="0"/>
          <a:chExt cx="0" cy="0"/>
        </a:xfrm>
      </p:grpSpPr>
      <p:sp>
        <p:nvSpPr>
          <p:cNvPr id="1229" name="Google Shape;1229;g1069daf0dbc_2_8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0" name="Google Shape;1230;g1069daf0dbc_2_8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a:p>
        </p:txBody>
      </p:sp>
      <p:sp>
        <p:nvSpPr>
          <p:cNvPr id="1231" name="Google Shape;1231;g1069daf0dbc_2_8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700"/>
              <a:buFont typeface="Georgia"/>
              <a:buNone/>
            </a:pPr>
            <a:fld id="{00000000-1234-1234-1234-123412341234}" type="slidenum">
              <a:rPr b="0" i="0" lang="en" sz="1700" u="none" cap="none" strike="noStrike">
                <a:solidFill>
                  <a:srgbClr val="000000"/>
                </a:solidFill>
                <a:latin typeface="Georgia"/>
                <a:ea typeface="Georgia"/>
                <a:cs typeface="Georgia"/>
                <a:sym typeface="Georgia"/>
              </a:rPr>
              <a:t>‹#›</a:t>
            </a:fld>
            <a:endParaRPr b="0" i="0" sz="1700" u="none" cap="none" strike="noStrike">
              <a:solidFill>
                <a:srgbClr val="000000"/>
              </a:solidFill>
              <a:latin typeface="Georgia"/>
              <a:ea typeface="Georgia"/>
              <a:cs typeface="Georgia"/>
              <a:sym typeface="Georgi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1069daf0dbc_2_1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 name="Google Shape;222;g1069daf0dbc_2_1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a:p>
        </p:txBody>
      </p:sp>
      <p:sp>
        <p:nvSpPr>
          <p:cNvPr id="223" name="Google Shape;223;g1069daf0dbc_2_1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700"/>
              <a:buFont typeface="Georgia"/>
              <a:buNone/>
            </a:pPr>
            <a:fld id="{00000000-1234-1234-1234-123412341234}" type="slidenum">
              <a:rPr b="0" i="0" lang="en" sz="1700" u="none" cap="none" strike="noStrike">
                <a:solidFill>
                  <a:srgbClr val="000000"/>
                </a:solidFill>
                <a:latin typeface="Georgia"/>
                <a:ea typeface="Georgia"/>
                <a:cs typeface="Georgia"/>
                <a:sym typeface="Georgia"/>
              </a:rPr>
              <a:t>‹#›</a:t>
            </a:fld>
            <a:endParaRPr b="0" i="0" sz="1700" u="none" cap="none" strike="noStrike">
              <a:solidFill>
                <a:srgbClr val="000000"/>
              </a:solidFill>
              <a:latin typeface="Georgia"/>
              <a:ea typeface="Georgia"/>
              <a:cs typeface="Georgia"/>
              <a:sym typeface="Georgia"/>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4" name="Shape 1264"/>
        <p:cNvGrpSpPr/>
        <p:nvPr/>
      </p:nvGrpSpPr>
      <p:grpSpPr>
        <a:xfrm>
          <a:off x="0" y="0"/>
          <a:ext cx="0" cy="0"/>
          <a:chOff x="0" y="0"/>
          <a:chExt cx="0" cy="0"/>
        </a:xfrm>
      </p:grpSpPr>
      <p:sp>
        <p:nvSpPr>
          <p:cNvPr id="1265" name="Google Shape;1265;g1069daf0dbc_2_8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6" name="Google Shape;1266;g1069daf0dbc_2_8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a:p>
        </p:txBody>
      </p:sp>
      <p:sp>
        <p:nvSpPr>
          <p:cNvPr id="1267" name="Google Shape;1267;g1069daf0dbc_2_8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700"/>
              <a:buFont typeface="Georgia"/>
              <a:buNone/>
            </a:pPr>
            <a:fld id="{00000000-1234-1234-1234-123412341234}" type="slidenum">
              <a:rPr b="0" i="0" lang="en" sz="1700" u="none" cap="none" strike="noStrike">
                <a:solidFill>
                  <a:srgbClr val="000000"/>
                </a:solidFill>
                <a:latin typeface="Georgia"/>
                <a:ea typeface="Georgia"/>
                <a:cs typeface="Georgia"/>
                <a:sym typeface="Georgia"/>
              </a:rPr>
              <a:t>‹#›</a:t>
            </a:fld>
            <a:endParaRPr b="0" i="0" sz="1700" u="none" cap="none" strike="noStrike">
              <a:solidFill>
                <a:srgbClr val="000000"/>
              </a:solidFill>
              <a:latin typeface="Georgia"/>
              <a:ea typeface="Georgia"/>
              <a:cs typeface="Georgia"/>
              <a:sym typeface="Georgia"/>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8" name="Shape 1298"/>
        <p:cNvGrpSpPr/>
        <p:nvPr/>
      </p:nvGrpSpPr>
      <p:grpSpPr>
        <a:xfrm>
          <a:off x="0" y="0"/>
          <a:ext cx="0" cy="0"/>
          <a:chOff x="0" y="0"/>
          <a:chExt cx="0" cy="0"/>
        </a:xfrm>
      </p:grpSpPr>
      <p:sp>
        <p:nvSpPr>
          <p:cNvPr id="1299" name="Google Shape;1299;g106d887ee9b_2_4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0" name="Google Shape;1300;g106d887ee9b_2_4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a:p>
        </p:txBody>
      </p:sp>
      <p:sp>
        <p:nvSpPr>
          <p:cNvPr id="1301" name="Google Shape;1301;g106d887ee9b_2_4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700"/>
              <a:buFont typeface="Georgia"/>
              <a:buNone/>
            </a:pPr>
            <a:fld id="{00000000-1234-1234-1234-123412341234}" type="slidenum">
              <a:rPr b="0" i="0" lang="en" sz="1700" u="none" cap="none" strike="noStrike">
                <a:solidFill>
                  <a:srgbClr val="000000"/>
                </a:solidFill>
                <a:latin typeface="Georgia"/>
                <a:ea typeface="Georgia"/>
                <a:cs typeface="Georgia"/>
                <a:sym typeface="Georgia"/>
              </a:rPr>
              <a:t>‹#›</a:t>
            </a:fld>
            <a:endParaRPr b="0" i="0" sz="1700" u="none" cap="none" strike="noStrike">
              <a:solidFill>
                <a:srgbClr val="000000"/>
              </a:solidFill>
              <a:latin typeface="Georgia"/>
              <a:ea typeface="Georgia"/>
              <a:cs typeface="Georgia"/>
              <a:sym typeface="Georgia"/>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0" name="Shape 1330"/>
        <p:cNvGrpSpPr/>
        <p:nvPr/>
      </p:nvGrpSpPr>
      <p:grpSpPr>
        <a:xfrm>
          <a:off x="0" y="0"/>
          <a:ext cx="0" cy="0"/>
          <a:chOff x="0" y="0"/>
          <a:chExt cx="0" cy="0"/>
        </a:xfrm>
      </p:grpSpPr>
      <p:sp>
        <p:nvSpPr>
          <p:cNvPr id="1331" name="Google Shape;1331;g128edebade8_0_4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2" name="Google Shape;1332;g128edebade8_0_4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a:p>
        </p:txBody>
      </p:sp>
      <p:sp>
        <p:nvSpPr>
          <p:cNvPr id="1333" name="Google Shape;1333;g128edebade8_0_4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700"/>
              <a:buFont typeface="Georgia"/>
              <a:buNone/>
            </a:pPr>
            <a:fld id="{00000000-1234-1234-1234-123412341234}" type="slidenum">
              <a:rPr b="0" i="0" lang="en" sz="1700" u="none" cap="none" strike="noStrike">
                <a:solidFill>
                  <a:srgbClr val="000000"/>
                </a:solidFill>
                <a:latin typeface="Georgia"/>
                <a:ea typeface="Georgia"/>
                <a:cs typeface="Georgia"/>
                <a:sym typeface="Georgia"/>
              </a:rPr>
              <a:t>‹#›</a:t>
            </a:fld>
            <a:endParaRPr b="0" i="0" sz="1700" u="none" cap="none" strike="noStrike">
              <a:solidFill>
                <a:srgbClr val="000000"/>
              </a:solidFill>
              <a:latin typeface="Georgia"/>
              <a:ea typeface="Georgia"/>
              <a:cs typeface="Georgia"/>
              <a:sym typeface="Georgia"/>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2" name="Shape 1362"/>
        <p:cNvGrpSpPr/>
        <p:nvPr/>
      </p:nvGrpSpPr>
      <p:grpSpPr>
        <a:xfrm>
          <a:off x="0" y="0"/>
          <a:ext cx="0" cy="0"/>
          <a:chOff x="0" y="0"/>
          <a:chExt cx="0" cy="0"/>
        </a:xfrm>
      </p:grpSpPr>
      <p:sp>
        <p:nvSpPr>
          <p:cNvPr id="1363" name="Google Shape;1363;g128edebade8_0_4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4" name="Google Shape;1364;g128edebade8_0_4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a:p>
        </p:txBody>
      </p:sp>
      <p:sp>
        <p:nvSpPr>
          <p:cNvPr id="1365" name="Google Shape;1365;g128edebade8_0_4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700"/>
              <a:buFont typeface="Georgia"/>
              <a:buNone/>
            </a:pPr>
            <a:fld id="{00000000-1234-1234-1234-123412341234}" type="slidenum">
              <a:rPr b="0" i="0" lang="en" sz="1700" u="none" cap="none" strike="noStrike">
                <a:solidFill>
                  <a:srgbClr val="000000"/>
                </a:solidFill>
                <a:latin typeface="Georgia"/>
                <a:ea typeface="Georgia"/>
                <a:cs typeface="Georgia"/>
                <a:sym typeface="Georgia"/>
              </a:rPr>
              <a:t>‹#›</a:t>
            </a:fld>
            <a:endParaRPr b="0" i="0" sz="1700" u="none" cap="none" strike="noStrike">
              <a:solidFill>
                <a:srgbClr val="000000"/>
              </a:solidFill>
              <a:latin typeface="Georgia"/>
              <a:ea typeface="Georgia"/>
              <a:cs typeface="Georgia"/>
              <a:sym typeface="Georgia"/>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6" name="Shape 1396"/>
        <p:cNvGrpSpPr/>
        <p:nvPr/>
      </p:nvGrpSpPr>
      <p:grpSpPr>
        <a:xfrm>
          <a:off x="0" y="0"/>
          <a:ext cx="0" cy="0"/>
          <a:chOff x="0" y="0"/>
          <a:chExt cx="0" cy="0"/>
        </a:xfrm>
      </p:grpSpPr>
      <p:sp>
        <p:nvSpPr>
          <p:cNvPr id="1397" name="Google Shape;1397;g128edebade8_0_4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8" name="Google Shape;1398;g128edebade8_0_4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a:p>
        </p:txBody>
      </p:sp>
      <p:sp>
        <p:nvSpPr>
          <p:cNvPr id="1399" name="Google Shape;1399;g128edebade8_0_4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700"/>
              <a:buFont typeface="Georgia"/>
              <a:buNone/>
            </a:pPr>
            <a:fld id="{00000000-1234-1234-1234-123412341234}" type="slidenum">
              <a:rPr b="0" i="0" lang="en" sz="1700" u="none" cap="none" strike="noStrike">
                <a:solidFill>
                  <a:srgbClr val="000000"/>
                </a:solidFill>
                <a:latin typeface="Georgia"/>
                <a:ea typeface="Georgia"/>
                <a:cs typeface="Georgia"/>
                <a:sym typeface="Georgia"/>
              </a:rPr>
              <a:t>‹#›</a:t>
            </a:fld>
            <a:endParaRPr b="0" i="0" sz="1700" u="none" cap="none" strike="noStrike">
              <a:solidFill>
                <a:srgbClr val="000000"/>
              </a:solidFill>
              <a:latin typeface="Georgia"/>
              <a:ea typeface="Georgia"/>
              <a:cs typeface="Georgia"/>
              <a:sym typeface="Georgia"/>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0" name="Shape 1430"/>
        <p:cNvGrpSpPr/>
        <p:nvPr/>
      </p:nvGrpSpPr>
      <p:grpSpPr>
        <a:xfrm>
          <a:off x="0" y="0"/>
          <a:ext cx="0" cy="0"/>
          <a:chOff x="0" y="0"/>
          <a:chExt cx="0" cy="0"/>
        </a:xfrm>
      </p:grpSpPr>
      <p:sp>
        <p:nvSpPr>
          <p:cNvPr id="1431" name="Google Shape;1431;g128edebade8_0_5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2" name="Google Shape;1432;g128edebade8_0_5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a:p>
        </p:txBody>
      </p:sp>
      <p:sp>
        <p:nvSpPr>
          <p:cNvPr id="1433" name="Google Shape;1433;g128edebade8_0_5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700"/>
              <a:buFont typeface="Georgia"/>
              <a:buNone/>
            </a:pPr>
            <a:fld id="{00000000-1234-1234-1234-123412341234}" type="slidenum">
              <a:rPr b="0" i="0" lang="en" sz="1700" u="none" cap="none" strike="noStrike">
                <a:solidFill>
                  <a:srgbClr val="000000"/>
                </a:solidFill>
                <a:latin typeface="Georgia"/>
                <a:ea typeface="Georgia"/>
                <a:cs typeface="Georgia"/>
                <a:sym typeface="Georgia"/>
              </a:rPr>
              <a:t>‹#›</a:t>
            </a:fld>
            <a:endParaRPr b="0" i="0" sz="1700" u="none" cap="none" strike="noStrike">
              <a:solidFill>
                <a:srgbClr val="000000"/>
              </a:solidFill>
              <a:latin typeface="Georgia"/>
              <a:ea typeface="Georgia"/>
              <a:cs typeface="Georgia"/>
              <a:sym typeface="Georgia"/>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4" name="Shape 1464"/>
        <p:cNvGrpSpPr/>
        <p:nvPr/>
      </p:nvGrpSpPr>
      <p:grpSpPr>
        <a:xfrm>
          <a:off x="0" y="0"/>
          <a:ext cx="0" cy="0"/>
          <a:chOff x="0" y="0"/>
          <a:chExt cx="0" cy="0"/>
        </a:xfrm>
      </p:grpSpPr>
      <p:sp>
        <p:nvSpPr>
          <p:cNvPr id="1465" name="Google Shape;1465;g128edebade8_0_5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6" name="Google Shape;1466;g128edebade8_0_5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a:p>
        </p:txBody>
      </p:sp>
      <p:sp>
        <p:nvSpPr>
          <p:cNvPr id="1467" name="Google Shape;1467;g128edebade8_0_5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700"/>
              <a:buFont typeface="Georgia"/>
              <a:buNone/>
            </a:pPr>
            <a:fld id="{00000000-1234-1234-1234-123412341234}" type="slidenum">
              <a:rPr b="0" i="0" lang="en" sz="1700" u="none" cap="none" strike="noStrike">
                <a:solidFill>
                  <a:srgbClr val="000000"/>
                </a:solidFill>
                <a:latin typeface="Georgia"/>
                <a:ea typeface="Georgia"/>
                <a:cs typeface="Georgia"/>
                <a:sym typeface="Georgia"/>
              </a:rPr>
              <a:t>‹#›</a:t>
            </a:fld>
            <a:endParaRPr b="0" i="0" sz="1700" u="none" cap="none" strike="noStrike">
              <a:solidFill>
                <a:srgbClr val="000000"/>
              </a:solidFill>
              <a:latin typeface="Georgia"/>
              <a:ea typeface="Georgia"/>
              <a:cs typeface="Georgia"/>
              <a:sym typeface="Georgia"/>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8" name="Shape 1498"/>
        <p:cNvGrpSpPr/>
        <p:nvPr/>
      </p:nvGrpSpPr>
      <p:grpSpPr>
        <a:xfrm>
          <a:off x="0" y="0"/>
          <a:ext cx="0" cy="0"/>
          <a:chOff x="0" y="0"/>
          <a:chExt cx="0" cy="0"/>
        </a:xfrm>
      </p:grpSpPr>
      <p:sp>
        <p:nvSpPr>
          <p:cNvPr id="1499" name="Google Shape;1499;g128edebade8_0_6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0" name="Google Shape;1500;g128edebade8_0_6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a:p>
        </p:txBody>
      </p:sp>
      <p:sp>
        <p:nvSpPr>
          <p:cNvPr id="1501" name="Google Shape;1501;g128edebade8_0_6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700"/>
              <a:buFont typeface="Georgia"/>
              <a:buNone/>
            </a:pPr>
            <a:fld id="{00000000-1234-1234-1234-123412341234}" type="slidenum">
              <a:rPr b="0" i="0" lang="en" sz="1700" u="none" cap="none" strike="noStrike">
                <a:solidFill>
                  <a:srgbClr val="000000"/>
                </a:solidFill>
                <a:latin typeface="Georgia"/>
                <a:ea typeface="Georgia"/>
                <a:cs typeface="Georgia"/>
                <a:sym typeface="Georgia"/>
              </a:rPr>
              <a:t>‹#›</a:t>
            </a:fld>
            <a:endParaRPr b="0" i="0" sz="1700" u="none" cap="none" strike="noStrike">
              <a:solidFill>
                <a:srgbClr val="000000"/>
              </a:solidFill>
              <a:latin typeface="Georgia"/>
              <a:ea typeface="Georgia"/>
              <a:cs typeface="Georgia"/>
              <a:sym typeface="Georgia"/>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1" name="Shape 1531"/>
        <p:cNvGrpSpPr/>
        <p:nvPr/>
      </p:nvGrpSpPr>
      <p:grpSpPr>
        <a:xfrm>
          <a:off x="0" y="0"/>
          <a:ext cx="0" cy="0"/>
          <a:chOff x="0" y="0"/>
          <a:chExt cx="0" cy="0"/>
        </a:xfrm>
      </p:grpSpPr>
      <p:sp>
        <p:nvSpPr>
          <p:cNvPr id="1532" name="Google Shape;1532;g128edebade8_0_6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3" name="Google Shape;1533;g128edebade8_0_6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a:p>
        </p:txBody>
      </p:sp>
      <p:sp>
        <p:nvSpPr>
          <p:cNvPr id="1534" name="Google Shape;1534;g128edebade8_0_6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700"/>
              <a:buFont typeface="Georgia"/>
              <a:buNone/>
            </a:pPr>
            <a:fld id="{00000000-1234-1234-1234-123412341234}" type="slidenum">
              <a:rPr b="0" i="0" lang="en" sz="1700" u="none" cap="none" strike="noStrike">
                <a:solidFill>
                  <a:srgbClr val="000000"/>
                </a:solidFill>
                <a:latin typeface="Georgia"/>
                <a:ea typeface="Georgia"/>
                <a:cs typeface="Georgia"/>
                <a:sym typeface="Georgia"/>
              </a:rPr>
              <a:t>‹#›</a:t>
            </a:fld>
            <a:endParaRPr b="0" i="0" sz="1700" u="none" cap="none" strike="noStrike">
              <a:solidFill>
                <a:srgbClr val="000000"/>
              </a:solidFill>
              <a:latin typeface="Georgia"/>
              <a:ea typeface="Georgia"/>
              <a:cs typeface="Georgia"/>
              <a:sym typeface="Georgia"/>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9" name="Shape 1559"/>
        <p:cNvGrpSpPr/>
        <p:nvPr/>
      </p:nvGrpSpPr>
      <p:grpSpPr>
        <a:xfrm>
          <a:off x="0" y="0"/>
          <a:ext cx="0" cy="0"/>
          <a:chOff x="0" y="0"/>
          <a:chExt cx="0" cy="0"/>
        </a:xfrm>
      </p:grpSpPr>
      <p:sp>
        <p:nvSpPr>
          <p:cNvPr id="1560" name="Google Shape;1560;g1069daf0dbc_2_88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g1069daf0dbc_2_8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1069daf0dbc_2_22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g1069daf0dbc_2_2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5" name="Shape 1565"/>
        <p:cNvGrpSpPr/>
        <p:nvPr/>
      </p:nvGrpSpPr>
      <p:grpSpPr>
        <a:xfrm>
          <a:off x="0" y="0"/>
          <a:ext cx="0" cy="0"/>
          <a:chOff x="0" y="0"/>
          <a:chExt cx="0" cy="0"/>
        </a:xfrm>
      </p:grpSpPr>
      <p:sp>
        <p:nvSpPr>
          <p:cNvPr id="1566" name="Google Shape;1566;g1069daf0dbc_2_8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7" name="Google Shape;1567;g1069daf0dbc_2_89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a:p>
        </p:txBody>
      </p:sp>
      <p:sp>
        <p:nvSpPr>
          <p:cNvPr id="1568" name="Google Shape;1568;g1069daf0dbc_2_89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700"/>
              <a:buFont typeface="Georgia"/>
              <a:buNone/>
            </a:pPr>
            <a:fld id="{00000000-1234-1234-1234-123412341234}" type="slidenum">
              <a:rPr b="0" i="0" lang="en" sz="1700" u="none" cap="none" strike="noStrike">
                <a:solidFill>
                  <a:srgbClr val="000000"/>
                </a:solidFill>
                <a:latin typeface="Georgia"/>
                <a:ea typeface="Georgia"/>
                <a:cs typeface="Georgia"/>
                <a:sym typeface="Georgia"/>
              </a:rPr>
              <a:t>‹#›</a:t>
            </a:fld>
            <a:endParaRPr b="0" i="0" sz="1700" u="none" cap="none" strike="noStrike">
              <a:solidFill>
                <a:srgbClr val="000000"/>
              </a:solidFill>
              <a:latin typeface="Georgia"/>
              <a:ea typeface="Georgia"/>
              <a:cs typeface="Georgia"/>
              <a:sym typeface="Georgia"/>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7" name="Shape 1597"/>
        <p:cNvGrpSpPr/>
        <p:nvPr/>
      </p:nvGrpSpPr>
      <p:grpSpPr>
        <a:xfrm>
          <a:off x="0" y="0"/>
          <a:ext cx="0" cy="0"/>
          <a:chOff x="0" y="0"/>
          <a:chExt cx="0" cy="0"/>
        </a:xfrm>
      </p:grpSpPr>
      <p:sp>
        <p:nvSpPr>
          <p:cNvPr id="1598" name="Google Shape;1598;g1069daf0dbc_2_9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9" name="Google Shape;1599;g1069daf0dbc_2_9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a:p>
        </p:txBody>
      </p:sp>
      <p:sp>
        <p:nvSpPr>
          <p:cNvPr id="1600" name="Google Shape;1600;g1069daf0dbc_2_9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700"/>
              <a:buFont typeface="Georgia"/>
              <a:buNone/>
            </a:pPr>
            <a:fld id="{00000000-1234-1234-1234-123412341234}" type="slidenum">
              <a:rPr b="0" i="0" lang="en" sz="1700" u="none" cap="none" strike="noStrike">
                <a:solidFill>
                  <a:srgbClr val="000000"/>
                </a:solidFill>
                <a:latin typeface="Georgia"/>
                <a:ea typeface="Georgia"/>
                <a:cs typeface="Georgia"/>
                <a:sym typeface="Georgia"/>
              </a:rPr>
              <a:t>‹#›</a:t>
            </a:fld>
            <a:endParaRPr b="0" i="0" sz="1700" u="none" cap="none" strike="noStrike">
              <a:solidFill>
                <a:srgbClr val="000000"/>
              </a:solidFill>
              <a:latin typeface="Georgia"/>
              <a:ea typeface="Georgia"/>
              <a:cs typeface="Georgia"/>
              <a:sym typeface="Georgia"/>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9" name="Shape 1629"/>
        <p:cNvGrpSpPr/>
        <p:nvPr/>
      </p:nvGrpSpPr>
      <p:grpSpPr>
        <a:xfrm>
          <a:off x="0" y="0"/>
          <a:ext cx="0" cy="0"/>
          <a:chOff x="0" y="0"/>
          <a:chExt cx="0" cy="0"/>
        </a:xfrm>
      </p:grpSpPr>
      <p:sp>
        <p:nvSpPr>
          <p:cNvPr id="1630" name="Google Shape;1630;g1069daf0dbc_2_9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1" name="Google Shape;1631;g1069daf0dbc_2_9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a:p>
        </p:txBody>
      </p:sp>
      <p:sp>
        <p:nvSpPr>
          <p:cNvPr id="1632" name="Google Shape;1632;g1069daf0dbc_2_9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700"/>
              <a:buFont typeface="Georgia"/>
              <a:buNone/>
            </a:pPr>
            <a:fld id="{00000000-1234-1234-1234-123412341234}" type="slidenum">
              <a:rPr b="0" i="0" lang="en" sz="1700" u="none" cap="none" strike="noStrike">
                <a:solidFill>
                  <a:srgbClr val="000000"/>
                </a:solidFill>
                <a:latin typeface="Georgia"/>
                <a:ea typeface="Georgia"/>
                <a:cs typeface="Georgia"/>
                <a:sym typeface="Georgia"/>
              </a:rPr>
              <a:t>‹#›</a:t>
            </a:fld>
            <a:endParaRPr b="0" i="0" sz="1700" u="none" cap="none" strike="noStrike">
              <a:solidFill>
                <a:srgbClr val="000000"/>
              </a:solidFill>
              <a:latin typeface="Georgia"/>
              <a:ea typeface="Georgia"/>
              <a:cs typeface="Georgia"/>
              <a:sym typeface="Georgia"/>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2" name="Shape 1662"/>
        <p:cNvGrpSpPr/>
        <p:nvPr/>
      </p:nvGrpSpPr>
      <p:grpSpPr>
        <a:xfrm>
          <a:off x="0" y="0"/>
          <a:ext cx="0" cy="0"/>
          <a:chOff x="0" y="0"/>
          <a:chExt cx="0" cy="0"/>
        </a:xfrm>
      </p:grpSpPr>
      <p:sp>
        <p:nvSpPr>
          <p:cNvPr id="1663" name="Google Shape;1663;g1069daf0dbc_2_10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4" name="Google Shape;1664;g1069daf0dbc_2_100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a:p>
        </p:txBody>
      </p:sp>
      <p:sp>
        <p:nvSpPr>
          <p:cNvPr id="1665" name="Google Shape;1665;g1069daf0dbc_2_100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700"/>
              <a:buFont typeface="Georgia"/>
              <a:buNone/>
            </a:pPr>
            <a:fld id="{00000000-1234-1234-1234-123412341234}" type="slidenum">
              <a:rPr b="0" i="0" lang="en" sz="1700" u="none" cap="none" strike="noStrike">
                <a:solidFill>
                  <a:srgbClr val="000000"/>
                </a:solidFill>
                <a:latin typeface="Georgia"/>
                <a:ea typeface="Georgia"/>
                <a:cs typeface="Georgia"/>
                <a:sym typeface="Georgia"/>
              </a:rPr>
              <a:t>‹#›</a:t>
            </a:fld>
            <a:endParaRPr b="0" i="0" sz="1700" u="none" cap="none" strike="noStrike">
              <a:solidFill>
                <a:srgbClr val="000000"/>
              </a:solidFill>
              <a:latin typeface="Georgia"/>
              <a:ea typeface="Georgia"/>
              <a:cs typeface="Georgia"/>
              <a:sym typeface="Georgia"/>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0" name="Shape 1700"/>
        <p:cNvGrpSpPr/>
        <p:nvPr/>
      </p:nvGrpSpPr>
      <p:grpSpPr>
        <a:xfrm>
          <a:off x="0" y="0"/>
          <a:ext cx="0" cy="0"/>
          <a:chOff x="0" y="0"/>
          <a:chExt cx="0" cy="0"/>
        </a:xfrm>
      </p:grpSpPr>
      <p:sp>
        <p:nvSpPr>
          <p:cNvPr id="1701" name="Google Shape;1701;g1069daf0dbc_2_10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2" name="Google Shape;1702;g1069daf0dbc_2_10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a:p>
        </p:txBody>
      </p:sp>
      <p:sp>
        <p:nvSpPr>
          <p:cNvPr id="1703" name="Google Shape;1703;g1069daf0dbc_2_10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700"/>
              <a:buFont typeface="Georgia"/>
              <a:buNone/>
            </a:pPr>
            <a:fld id="{00000000-1234-1234-1234-123412341234}" type="slidenum">
              <a:rPr b="0" i="0" lang="en" sz="1700" u="none" cap="none" strike="noStrike">
                <a:solidFill>
                  <a:srgbClr val="000000"/>
                </a:solidFill>
                <a:latin typeface="Georgia"/>
                <a:ea typeface="Georgia"/>
                <a:cs typeface="Georgia"/>
                <a:sym typeface="Georgia"/>
              </a:rPr>
              <a:t>‹#›</a:t>
            </a:fld>
            <a:endParaRPr b="0" i="0" sz="1700" u="none" cap="none" strike="noStrike">
              <a:solidFill>
                <a:srgbClr val="000000"/>
              </a:solidFill>
              <a:latin typeface="Georgia"/>
              <a:ea typeface="Georgia"/>
              <a:cs typeface="Georgia"/>
              <a:sym typeface="Georgia"/>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5" name="Shape 1735"/>
        <p:cNvGrpSpPr/>
        <p:nvPr/>
      </p:nvGrpSpPr>
      <p:grpSpPr>
        <a:xfrm>
          <a:off x="0" y="0"/>
          <a:ext cx="0" cy="0"/>
          <a:chOff x="0" y="0"/>
          <a:chExt cx="0" cy="0"/>
        </a:xfrm>
      </p:grpSpPr>
      <p:sp>
        <p:nvSpPr>
          <p:cNvPr id="1736" name="Google Shape;1736;g106d887ee9b_2_4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7" name="Google Shape;1737;g106d887ee9b_2_4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a:p>
        </p:txBody>
      </p:sp>
      <p:sp>
        <p:nvSpPr>
          <p:cNvPr id="1738" name="Google Shape;1738;g106d887ee9b_2_4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700"/>
              <a:buFont typeface="Georgia"/>
              <a:buNone/>
            </a:pPr>
            <a:fld id="{00000000-1234-1234-1234-123412341234}" type="slidenum">
              <a:rPr b="0" i="0" lang="en" sz="1700" u="none" cap="none" strike="noStrike">
                <a:solidFill>
                  <a:srgbClr val="000000"/>
                </a:solidFill>
                <a:latin typeface="Georgia"/>
                <a:ea typeface="Georgia"/>
                <a:cs typeface="Georgia"/>
                <a:sym typeface="Georgia"/>
              </a:rPr>
              <a:t>‹#›</a:t>
            </a:fld>
            <a:endParaRPr b="0" i="0" sz="1700" u="none" cap="none" strike="noStrike">
              <a:solidFill>
                <a:srgbClr val="000000"/>
              </a:solidFill>
              <a:latin typeface="Georgia"/>
              <a:ea typeface="Georgia"/>
              <a:cs typeface="Georgia"/>
              <a:sym typeface="Georgia"/>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7" name="Shape 1767"/>
        <p:cNvGrpSpPr/>
        <p:nvPr/>
      </p:nvGrpSpPr>
      <p:grpSpPr>
        <a:xfrm>
          <a:off x="0" y="0"/>
          <a:ext cx="0" cy="0"/>
          <a:chOff x="0" y="0"/>
          <a:chExt cx="0" cy="0"/>
        </a:xfrm>
      </p:grpSpPr>
      <p:sp>
        <p:nvSpPr>
          <p:cNvPr id="1768" name="Google Shape;1768;g128edebade8_0_2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9" name="Google Shape;1769;g128edebade8_0_2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a:p>
        </p:txBody>
      </p:sp>
      <p:sp>
        <p:nvSpPr>
          <p:cNvPr id="1770" name="Google Shape;1770;g128edebade8_0_2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700"/>
              <a:buFont typeface="Georgia"/>
              <a:buNone/>
            </a:pPr>
            <a:fld id="{00000000-1234-1234-1234-123412341234}" type="slidenum">
              <a:rPr b="0" i="0" lang="en" sz="1700" u="none" cap="none" strike="noStrike">
                <a:solidFill>
                  <a:srgbClr val="000000"/>
                </a:solidFill>
                <a:latin typeface="Georgia"/>
                <a:ea typeface="Georgia"/>
                <a:cs typeface="Georgia"/>
                <a:sym typeface="Georgia"/>
              </a:rPr>
              <a:t>‹#›</a:t>
            </a:fld>
            <a:endParaRPr b="0" i="0" sz="1700" u="none" cap="none" strike="noStrike">
              <a:solidFill>
                <a:srgbClr val="000000"/>
              </a:solidFill>
              <a:latin typeface="Georgia"/>
              <a:ea typeface="Georgia"/>
              <a:cs typeface="Georgia"/>
              <a:sym typeface="Georgia"/>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9" name="Shape 1799"/>
        <p:cNvGrpSpPr/>
        <p:nvPr/>
      </p:nvGrpSpPr>
      <p:grpSpPr>
        <a:xfrm>
          <a:off x="0" y="0"/>
          <a:ext cx="0" cy="0"/>
          <a:chOff x="0" y="0"/>
          <a:chExt cx="0" cy="0"/>
        </a:xfrm>
      </p:grpSpPr>
      <p:sp>
        <p:nvSpPr>
          <p:cNvPr id="1800" name="Google Shape;1800;g1069daf0dbc_2_108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1" name="Google Shape;1801;g1069daf0dbc_2_10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5" name="Shape 1805"/>
        <p:cNvGrpSpPr/>
        <p:nvPr/>
      </p:nvGrpSpPr>
      <p:grpSpPr>
        <a:xfrm>
          <a:off x="0" y="0"/>
          <a:ext cx="0" cy="0"/>
          <a:chOff x="0" y="0"/>
          <a:chExt cx="0" cy="0"/>
        </a:xfrm>
      </p:grpSpPr>
      <p:sp>
        <p:nvSpPr>
          <p:cNvPr id="1806" name="Google Shape;1806;g1069daf0dbc_2_10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7" name="Google Shape;1807;g1069daf0dbc_2_109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a:p>
        </p:txBody>
      </p:sp>
      <p:sp>
        <p:nvSpPr>
          <p:cNvPr id="1808" name="Google Shape;1808;g1069daf0dbc_2_109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700"/>
              <a:buFont typeface="Georgia"/>
              <a:buNone/>
            </a:pPr>
            <a:fld id="{00000000-1234-1234-1234-123412341234}" type="slidenum">
              <a:rPr b="0" i="0" lang="en" sz="1700" u="none" cap="none" strike="noStrike">
                <a:solidFill>
                  <a:srgbClr val="000000"/>
                </a:solidFill>
                <a:latin typeface="Georgia"/>
                <a:ea typeface="Georgia"/>
                <a:cs typeface="Georgia"/>
                <a:sym typeface="Georgia"/>
              </a:rPr>
              <a:t>‹#›</a:t>
            </a:fld>
            <a:endParaRPr b="0" i="0" sz="1700" u="none" cap="none" strike="noStrike">
              <a:solidFill>
                <a:srgbClr val="000000"/>
              </a:solidFill>
              <a:latin typeface="Georgia"/>
              <a:ea typeface="Georgia"/>
              <a:cs typeface="Georgia"/>
              <a:sym typeface="Georgia"/>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3" name="Shape 1843"/>
        <p:cNvGrpSpPr/>
        <p:nvPr/>
      </p:nvGrpSpPr>
      <p:grpSpPr>
        <a:xfrm>
          <a:off x="0" y="0"/>
          <a:ext cx="0" cy="0"/>
          <a:chOff x="0" y="0"/>
          <a:chExt cx="0" cy="0"/>
        </a:xfrm>
      </p:grpSpPr>
      <p:sp>
        <p:nvSpPr>
          <p:cNvPr id="1844" name="Google Shape;1844;g1069daf0dbc_2_11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5" name="Google Shape;1845;g1069daf0dbc_2_11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a:p>
        </p:txBody>
      </p:sp>
      <p:sp>
        <p:nvSpPr>
          <p:cNvPr id="1846" name="Google Shape;1846;g1069daf0dbc_2_11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700"/>
              <a:buFont typeface="Georgia"/>
              <a:buNone/>
            </a:pPr>
            <a:fld id="{00000000-1234-1234-1234-123412341234}" type="slidenum">
              <a:rPr b="0" i="0" lang="en" sz="1700" u="none" cap="none" strike="noStrike">
                <a:solidFill>
                  <a:srgbClr val="000000"/>
                </a:solidFill>
                <a:latin typeface="Georgia"/>
                <a:ea typeface="Georgia"/>
                <a:cs typeface="Georgia"/>
                <a:sym typeface="Georgia"/>
              </a:rPr>
              <a:t>‹#›</a:t>
            </a:fld>
            <a:endParaRPr b="0" i="0" sz="1700" u="none" cap="none" strike="noStrike">
              <a:solidFill>
                <a:srgbClr val="000000"/>
              </a:solidFill>
              <a:latin typeface="Georgia"/>
              <a:ea typeface="Georgia"/>
              <a:cs typeface="Georgia"/>
              <a:sym typeface="Georgi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1069daf0dbc_2_2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 name="Google Shape;266;g1069daf0dbc_2_2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7" name="Google Shape;267;g1069daf0dbc_2_2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chemeClr val="dk1"/>
              </a:buClr>
              <a:buSzPts val="1200"/>
              <a:buFont typeface="Arial"/>
              <a:buNone/>
            </a:pPr>
            <a:fld id="{00000000-1234-1234-1234-123412341234}" type="slidenum">
              <a:rPr b="0" i="0" lang="en"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5" name="Shape 1875"/>
        <p:cNvGrpSpPr/>
        <p:nvPr/>
      </p:nvGrpSpPr>
      <p:grpSpPr>
        <a:xfrm>
          <a:off x="0" y="0"/>
          <a:ext cx="0" cy="0"/>
          <a:chOff x="0" y="0"/>
          <a:chExt cx="0" cy="0"/>
        </a:xfrm>
      </p:grpSpPr>
      <p:sp>
        <p:nvSpPr>
          <p:cNvPr id="1876" name="Google Shape;1876;g1069daf0dbc_2_11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7" name="Google Shape;1877;g1069daf0dbc_2_11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a:p>
        </p:txBody>
      </p:sp>
      <p:sp>
        <p:nvSpPr>
          <p:cNvPr id="1878" name="Google Shape;1878;g1069daf0dbc_2_11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700"/>
              <a:buFont typeface="Georgia"/>
              <a:buNone/>
            </a:pPr>
            <a:fld id="{00000000-1234-1234-1234-123412341234}" type="slidenum">
              <a:rPr b="0" i="0" lang="en" sz="1700" u="none" cap="none" strike="noStrike">
                <a:solidFill>
                  <a:srgbClr val="000000"/>
                </a:solidFill>
                <a:latin typeface="Georgia"/>
                <a:ea typeface="Georgia"/>
                <a:cs typeface="Georgia"/>
                <a:sym typeface="Georgia"/>
              </a:rPr>
              <a:t>‹#›</a:t>
            </a:fld>
            <a:endParaRPr b="0" i="0" sz="1700" u="none" cap="none" strike="noStrike">
              <a:solidFill>
                <a:srgbClr val="000000"/>
              </a:solidFill>
              <a:latin typeface="Georgia"/>
              <a:ea typeface="Georgia"/>
              <a:cs typeface="Georgia"/>
              <a:sym typeface="Georgia"/>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6" name="Shape 1906"/>
        <p:cNvGrpSpPr/>
        <p:nvPr/>
      </p:nvGrpSpPr>
      <p:grpSpPr>
        <a:xfrm>
          <a:off x="0" y="0"/>
          <a:ext cx="0" cy="0"/>
          <a:chOff x="0" y="0"/>
          <a:chExt cx="0" cy="0"/>
        </a:xfrm>
      </p:grpSpPr>
      <p:sp>
        <p:nvSpPr>
          <p:cNvPr id="1907" name="Google Shape;1907;g1069daf0dbc_2_12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8" name="Google Shape;1908;g1069daf0dbc_2_120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a:p>
        </p:txBody>
      </p:sp>
      <p:sp>
        <p:nvSpPr>
          <p:cNvPr id="1909" name="Google Shape;1909;g1069daf0dbc_2_120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700"/>
              <a:buFont typeface="Georgia"/>
              <a:buNone/>
            </a:pPr>
            <a:fld id="{00000000-1234-1234-1234-123412341234}" type="slidenum">
              <a:rPr b="0" i="0" lang="en" sz="1700" u="none" cap="none" strike="noStrike">
                <a:solidFill>
                  <a:srgbClr val="000000"/>
                </a:solidFill>
                <a:latin typeface="Georgia"/>
                <a:ea typeface="Georgia"/>
                <a:cs typeface="Georgia"/>
                <a:sym typeface="Georgia"/>
              </a:rPr>
              <a:t>‹#›</a:t>
            </a:fld>
            <a:endParaRPr b="0" i="0" sz="1700" u="none" cap="none" strike="noStrike">
              <a:solidFill>
                <a:srgbClr val="000000"/>
              </a:solidFill>
              <a:latin typeface="Georgia"/>
              <a:ea typeface="Georgia"/>
              <a:cs typeface="Georgia"/>
              <a:sym typeface="Georgia"/>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5" name="Shape 1955"/>
        <p:cNvGrpSpPr/>
        <p:nvPr/>
      </p:nvGrpSpPr>
      <p:grpSpPr>
        <a:xfrm>
          <a:off x="0" y="0"/>
          <a:ext cx="0" cy="0"/>
          <a:chOff x="0" y="0"/>
          <a:chExt cx="0" cy="0"/>
        </a:xfrm>
      </p:grpSpPr>
      <p:sp>
        <p:nvSpPr>
          <p:cNvPr id="1956" name="Google Shape;1956;g1069daf0dbc_2_12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7" name="Google Shape;1957;g1069daf0dbc_2_12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a:p>
        </p:txBody>
      </p:sp>
      <p:sp>
        <p:nvSpPr>
          <p:cNvPr id="1958" name="Google Shape;1958;g1069daf0dbc_2_12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700"/>
              <a:buFont typeface="Georgia"/>
              <a:buNone/>
            </a:pPr>
            <a:fld id="{00000000-1234-1234-1234-123412341234}" type="slidenum">
              <a:rPr b="0" i="0" lang="en" sz="1700" u="none" cap="none" strike="noStrike">
                <a:solidFill>
                  <a:srgbClr val="000000"/>
                </a:solidFill>
                <a:latin typeface="Georgia"/>
                <a:ea typeface="Georgia"/>
                <a:cs typeface="Georgia"/>
                <a:sym typeface="Georgia"/>
              </a:rPr>
              <a:t>‹#›</a:t>
            </a:fld>
            <a:endParaRPr b="0" i="0" sz="1700" u="none" cap="none" strike="noStrike">
              <a:solidFill>
                <a:srgbClr val="000000"/>
              </a:solidFill>
              <a:latin typeface="Georgia"/>
              <a:ea typeface="Georgia"/>
              <a:cs typeface="Georgia"/>
              <a:sym typeface="Georgia"/>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1" name="Shape 1991"/>
        <p:cNvGrpSpPr/>
        <p:nvPr/>
      </p:nvGrpSpPr>
      <p:grpSpPr>
        <a:xfrm>
          <a:off x="0" y="0"/>
          <a:ext cx="0" cy="0"/>
          <a:chOff x="0" y="0"/>
          <a:chExt cx="0" cy="0"/>
        </a:xfrm>
      </p:grpSpPr>
      <p:sp>
        <p:nvSpPr>
          <p:cNvPr id="1992" name="Google Shape;1992;g1069daf0dbc_2_12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3" name="Google Shape;1993;g1069daf0dbc_2_12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a:p>
        </p:txBody>
      </p:sp>
      <p:sp>
        <p:nvSpPr>
          <p:cNvPr id="1994" name="Google Shape;1994;g1069daf0dbc_2_129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700"/>
              <a:buFont typeface="Georgia"/>
              <a:buNone/>
            </a:pPr>
            <a:fld id="{00000000-1234-1234-1234-123412341234}" type="slidenum">
              <a:rPr b="0" i="0" lang="en" sz="1700" u="none" cap="none" strike="noStrike">
                <a:solidFill>
                  <a:srgbClr val="000000"/>
                </a:solidFill>
                <a:latin typeface="Georgia"/>
                <a:ea typeface="Georgia"/>
                <a:cs typeface="Georgia"/>
                <a:sym typeface="Georgia"/>
              </a:rPr>
              <a:t>‹#›</a:t>
            </a:fld>
            <a:endParaRPr b="0" i="0" sz="1700" u="none" cap="none" strike="noStrike">
              <a:solidFill>
                <a:srgbClr val="000000"/>
              </a:solidFill>
              <a:latin typeface="Georgia"/>
              <a:ea typeface="Georgia"/>
              <a:cs typeface="Georgia"/>
              <a:sym typeface="Georgia"/>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8" name="Shape 2028"/>
        <p:cNvGrpSpPr/>
        <p:nvPr/>
      </p:nvGrpSpPr>
      <p:grpSpPr>
        <a:xfrm>
          <a:off x="0" y="0"/>
          <a:ext cx="0" cy="0"/>
          <a:chOff x="0" y="0"/>
          <a:chExt cx="0" cy="0"/>
        </a:xfrm>
      </p:grpSpPr>
      <p:sp>
        <p:nvSpPr>
          <p:cNvPr id="2029" name="Google Shape;2029;g1069daf0dbc_2_13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0" name="Google Shape;2030;g1069daf0dbc_2_13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a:p>
        </p:txBody>
      </p:sp>
      <p:sp>
        <p:nvSpPr>
          <p:cNvPr id="2031" name="Google Shape;2031;g1069daf0dbc_2_13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700"/>
              <a:buFont typeface="Georgia"/>
              <a:buNone/>
            </a:pPr>
            <a:fld id="{00000000-1234-1234-1234-123412341234}" type="slidenum">
              <a:rPr b="0" i="0" lang="en" sz="1700" u="none" cap="none" strike="noStrike">
                <a:solidFill>
                  <a:srgbClr val="000000"/>
                </a:solidFill>
                <a:latin typeface="Georgia"/>
                <a:ea typeface="Georgia"/>
                <a:cs typeface="Georgia"/>
                <a:sym typeface="Georgia"/>
              </a:rPr>
              <a:t>‹#›</a:t>
            </a:fld>
            <a:endParaRPr b="0" i="0" sz="1700" u="none" cap="none" strike="noStrike">
              <a:solidFill>
                <a:srgbClr val="000000"/>
              </a:solidFill>
              <a:latin typeface="Georgia"/>
              <a:ea typeface="Georgia"/>
              <a:cs typeface="Georgia"/>
              <a:sym typeface="Georgia"/>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8" name="Shape 2058"/>
        <p:cNvGrpSpPr/>
        <p:nvPr/>
      </p:nvGrpSpPr>
      <p:grpSpPr>
        <a:xfrm>
          <a:off x="0" y="0"/>
          <a:ext cx="0" cy="0"/>
          <a:chOff x="0" y="0"/>
          <a:chExt cx="0" cy="0"/>
        </a:xfrm>
      </p:grpSpPr>
      <p:sp>
        <p:nvSpPr>
          <p:cNvPr id="2059" name="Google Shape;2059;g1069daf0dbc_2_13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0" name="Google Shape;2060;g1069daf0dbc_2_13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a:p>
        </p:txBody>
      </p:sp>
      <p:sp>
        <p:nvSpPr>
          <p:cNvPr id="2061" name="Google Shape;2061;g1069daf0dbc_2_135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700"/>
              <a:buFont typeface="Georgia"/>
              <a:buNone/>
            </a:pPr>
            <a:fld id="{00000000-1234-1234-1234-123412341234}" type="slidenum">
              <a:rPr b="0" i="0" lang="en" sz="1700" u="none" cap="none" strike="noStrike">
                <a:solidFill>
                  <a:srgbClr val="000000"/>
                </a:solidFill>
                <a:latin typeface="Georgia"/>
                <a:ea typeface="Georgia"/>
                <a:cs typeface="Georgia"/>
                <a:sym typeface="Georgia"/>
              </a:rPr>
              <a:t>‹#›</a:t>
            </a:fld>
            <a:endParaRPr b="0" i="0" sz="1700" u="none" cap="none" strike="noStrike">
              <a:solidFill>
                <a:srgbClr val="000000"/>
              </a:solidFill>
              <a:latin typeface="Georgia"/>
              <a:ea typeface="Georgia"/>
              <a:cs typeface="Georgia"/>
              <a:sym typeface="Georgia"/>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3" name="Shape 2093"/>
        <p:cNvGrpSpPr/>
        <p:nvPr/>
      </p:nvGrpSpPr>
      <p:grpSpPr>
        <a:xfrm>
          <a:off x="0" y="0"/>
          <a:ext cx="0" cy="0"/>
          <a:chOff x="0" y="0"/>
          <a:chExt cx="0" cy="0"/>
        </a:xfrm>
      </p:grpSpPr>
      <p:sp>
        <p:nvSpPr>
          <p:cNvPr id="2094" name="Google Shape;2094;g1069daf0dbc_2_13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5" name="Google Shape;2095;g1069daf0dbc_2_139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a:p>
        </p:txBody>
      </p:sp>
      <p:sp>
        <p:nvSpPr>
          <p:cNvPr id="2096" name="Google Shape;2096;g1069daf0dbc_2_139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700"/>
              <a:buFont typeface="Georgia"/>
              <a:buNone/>
            </a:pPr>
            <a:fld id="{00000000-1234-1234-1234-123412341234}" type="slidenum">
              <a:rPr b="0" i="0" lang="en" sz="1700" u="none" cap="none" strike="noStrike">
                <a:solidFill>
                  <a:srgbClr val="000000"/>
                </a:solidFill>
                <a:latin typeface="Georgia"/>
                <a:ea typeface="Georgia"/>
                <a:cs typeface="Georgia"/>
                <a:sym typeface="Georgia"/>
              </a:rPr>
              <a:t>‹#›</a:t>
            </a:fld>
            <a:endParaRPr b="0" i="0" sz="1700" u="none" cap="none" strike="noStrike">
              <a:solidFill>
                <a:srgbClr val="000000"/>
              </a:solidFill>
              <a:latin typeface="Georgia"/>
              <a:ea typeface="Georgia"/>
              <a:cs typeface="Georgia"/>
              <a:sym typeface="Georgia"/>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8" name="Shape 2128"/>
        <p:cNvGrpSpPr/>
        <p:nvPr/>
      </p:nvGrpSpPr>
      <p:grpSpPr>
        <a:xfrm>
          <a:off x="0" y="0"/>
          <a:ext cx="0" cy="0"/>
          <a:chOff x="0" y="0"/>
          <a:chExt cx="0" cy="0"/>
        </a:xfrm>
      </p:grpSpPr>
      <p:sp>
        <p:nvSpPr>
          <p:cNvPr id="2129" name="Google Shape;2129;g1069daf0dbc_2_14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0" name="Google Shape;2130;g1069daf0dbc_2_14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a:p>
        </p:txBody>
      </p:sp>
      <p:sp>
        <p:nvSpPr>
          <p:cNvPr id="2131" name="Google Shape;2131;g1069daf0dbc_2_14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700"/>
              <a:buFont typeface="Georgia"/>
              <a:buNone/>
            </a:pPr>
            <a:fld id="{00000000-1234-1234-1234-123412341234}" type="slidenum">
              <a:rPr b="0" i="0" lang="en" sz="1700" u="none" cap="none" strike="noStrike">
                <a:solidFill>
                  <a:srgbClr val="000000"/>
                </a:solidFill>
                <a:latin typeface="Georgia"/>
                <a:ea typeface="Georgia"/>
                <a:cs typeface="Georgia"/>
                <a:sym typeface="Georgia"/>
              </a:rPr>
              <a:t>‹#›</a:t>
            </a:fld>
            <a:endParaRPr b="0" i="0" sz="1700" u="none" cap="none" strike="noStrike">
              <a:solidFill>
                <a:srgbClr val="000000"/>
              </a:solidFill>
              <a:latin typeface="Georgia"/>
              <a:ea typeface="Georgia"/>
              <a:cs typeface="Georgia"/>
              <a:sym typeface="Georgia"/>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3" name="Shape 2163"/>
        <p:cNvGrpSpPr/>
        <p:nvPr/>
      </p:nvGrpSpPr>
      <p:grpSpPr>
        <a:xfrm>
          <a:off x="0" y="0"/>
          <a:ext cx="0" cy="0"/>
          <a:chOff x="0" y="0"/>
          <a:chExt cx="0" cy="0"/>
        </a:xfrm>
      </p:grpSpPr>
      <p:sp>
        <p:nvSpPr>
          <p:cNvPr id="2164" name="Google Shape;2164;g1069daf0dbc_2_14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65" name="Google Shape;2165;g1069daf0dbc_2_14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a:p>
        </p:txBody>
      </p:sp>
      <p:sp>
        <p:nvSpPr>
          <p:cNvPr id="2166" name="Google Shape;2166;g1069daf0dbc_2_14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700"/>
              <a:buFont typeface="Georgia"/>
              <a:buNone/>
            </a:pPr>
            <a:fld id="{00000000-1234-1234-1234-123412341234}" type="slidenum">
              <a:rPr b="0" i="0" lang="en" sz="1700" u="none" cap="none" strike="noStrike">
                <a:solidFill>
                  <a:srgbClr val="000000"/>
                </a:solidFill>
                <a:latin typeface="Georgia"/>
                <a:ea typeface="Georgia"/>
                <a:cs typeface="Georgia"/>
                <a:sym typeface="Georgia"/>
              </a:rPr>
              <a:t>‹#›</a:t>
            </a:fld>
            <a:endParaRPr b="0" i="0" sz="1700" u="none" cap="none" strike="noStrike">
              <a:solidFill>
                <a:srgbClr val="000000"/>
              </a:solidFill>
              <a:latin typeface="Georgia"/>
              <a:ea typeface="Georgia"/>
              <a:cs typeface="Georgia"/>
              <a:sym typeface="Georgia"/>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7" name="Shape 2197"/>
        <p:cNvGrpSpPr/>
        <p:nvPr/>
      </p:nvGrpSpPr>
      <p:grpSpPr>
        <a:xfrm>
          <a:off x="0" y="0"/>
          <a:ext cx="0" cy="0"/>
          <a:chOff x="0" y="0"/>
          <a:chExt cx="0" cy="0"/>
        </a:xfrm>
      </p:grpSpPr>
      <p:sp>
        <p:nvSpPr>
          <p:cNvPr id="2198" name="Google Shape;2198;g128edebade8_0_1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9" name="Google Shape;2199;g128edebade8_0_1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a:p>
        </p:txBody>
      </p:sp>
      <p:sp>
        <p:nvSpPr>
          <p:cNvPr id="2200" name="Google Shape;2200;g128edebade8_0_1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700"/>
              <a:buFont typeface="Georgia"/>
              <a:buNone/>
            </a:pPr>
            <a:fld id="{00000000-1234-1234-1234-123412341234}" type="slidenum">
              <a:rPr b="0" i="0" lang="en" sz="1700" u="none" cap="none" strike="noStrike">
                <a:solidFill>
                  <a:srgbClr val="000000"/>
                </a:solidFill>
                <a:latin typeface="Georgia"/>
                <a:ea typeface="Georgia"/>
                <a:cs typeface="Georgia"/>
                <a:sym typeface="Georgia"/>
              </a:rPr>
              <a:t>‹#›</a:t>
            </a:fld>
            <a:endParaRPr b="0" i="0" sz="1700" u="none" cap="none" strike="noStrike">
              <a:solidFill>
                <a:srgbClr val="000000"/>
              </a:solidFill>
              <a:latin typeface="Georgia"/>
              <a:ea typeface="Georgia"/>
              <a:cs typeface="Georgia"/>
              <a:sym typeface="Georgia"/>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1069daf0dbc_2_2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 name="Google Shape;276;g1069daf0dbc_2_2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7" name="Google Shape;277;g1069daf0dbc_2_2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chemeClr val="dk1"/>
              </a:buClr>
              <a:buSzPts val="1200"/>
              <a:buFont typeface="Arial"/>
              <a:buNone/>
            </a:pPr>
            <a:fld id="{00000000-1234-1234-1234-123412341234}" type="slidenum">
              <a:rPr b="0" i="0" lang="en"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9" name="Shape 2229"/>
        <p:cNvGrpSpPr/>
        <p:nvPr/>
      </p:nvGrpSpPr>
      <p:grpSpPr>
        <a:xfrm>
          <a:off x="0" y="0"/>
          <a:ext cx="0" cy="0"/>
          <a:chOff x="0" y="0"/>
          <a:chExt cx="0" cy="0"/>
        </a:xfrm>
      </p:grpSpPr>
      <p:sp>
        <p:nvSpPr>
          <p:cNvPr id="2230" name="Google Shape;2230;g128edebade8_0_1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1" name="Google Shape;2231;g128edebade8_0_1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a:p>
        </p:txBody>
      </p:sp>
      <p:sp>
        <p:nvSpPr>
          <p:cNvPr id="2232" name="Google Shape;2232;g128edebade8_0_1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700"/>
              <a:buFont typeface="Georgia"/>
              <a:buNone/>
            </a:pPr>
            <a:fld id="{00000000-1234-1234-1234-123412341234}" type="slidenum">
              <a:rPr b="0" i="0" lang="en" sz="1700" u="none" cap="none" strike="noStrike">
                <a:solidFill>
                  <a:srgbClr val="000000"/>
                </a:solidFill>
                <a:latin typeface="Georgia"/>
                <a:ea typeface="Georgia"/>
                <a:cs typeface="Georgia"/>
                <a:sym typeface="Georgia"/>
              </a:rPr>
              <a:t>‹#›</a:t>
            </a:fld>
            <a:endParaRPr b="0" i="0" sz="1700" u="none" cap="none" strike="noStrike">
              <a:solidFill>
                <a:srgbClr val="000000"/>
              </a:solidFill>
              <a:latin typeface="Georgia"/>
              <a:ea typeface="Georgia"/>
              <a:cs typeface="Georgia"/>
              <a:sym typeface="Georgia"/>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1" name="Shape 2261"/>
        <p:cNvGrpSpPr/>
        <p:nvPr/>
      </p:nvGrpSpPr>
      <p:grpSpPr>
        <a:xfrm>
          <a:off x="0" y="0"/>
          <a:ext cx="0" cy="0"/>
          <a:chOff x="0" y="0"/>
          <a:chExt cx="0" cy="0"/>
        </a:xfrm>
      </p:grpSpPr>
      <p:sp>
        <p:nvSpPr>
          <p:cNvPr id="2262" name="Google Shape;2262;g128edebade8_0_1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3" name="Google Shape;2263;g128edebade8_0_1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a:p>
        </p:txBody>
      </p:sp>
      <p:sp>
        <p:nvSpPr>
          <p:cNvPr id="2264" name="Google Shape;2264;g128edebade8_0_1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700"/>
              <a:buFont typeface="Georgia"/>
              <a:buNone/>
            </a:pPr>
            <a:fld id="{00000000-1234-1234-1234-123412341234}" type="slidenum">
              <a:rPr b="0" i="0" lang="en" sz="1700" u="none" cap="none" strike="noStrike">
                <a:solidFill>
                  <a:srgbClr val="000000"/>
                </a:solidFill>
                <a:latin typeface="Georgia"/>
                <a:ea typeface="Georgia"/>
                <a:cs typeface="Georgia"/>
                <a:sym typeface="Georgia"/>
              </a:rPr>
              <a:t>‹#›</a:t>
            </a:fld>
            <a:endParaRPr b="0" i="0" sz="1700" u="none" cap="none" strike="noStrike">
              <a:solidFill>
                <a:srgbClr val="000000"/>
              </a:solidFill>
              <a:latin typeface="Georgia"/>
              <a:ea typeface="Georgia"/>
              <a:cs typeface="Georgia"/>
              <a:sym typeface="Georgia"/>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5" name="Shape 2295"/>
        <p:cNvGrpSpPr/>
        <p:nvPr/>
      </p:nvGrpSpPr>
      <p:grpSpPr>
        <a:xfrm>
          <a:off x="0" y="0"/>
          <a:ext cx="0" cy="0"/>
          <a:chOff x="0" y="0"/>
          <a:chExt cx="0" cy="0"/>
        </a:xfrm>
      </p:grpSpPr>
      <p:sp>
        <p:nvSpPr>
          <p:cNvPr id="2296" name="Google Shape;2296;g128edebade8_0_2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97" name="Google Shape;2297;g128edebade8_0_2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a:p>
        </p:txBody>
      </p:sp>
      <p:sp>
        <p:nvSpPr>
          <p:cNvPr id="2298" name="Google Shape;2298;g128edebade8_0_2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700"/>
              <a:buFont typeface="Georgia"/>
              <a:buNone/>
            </a:pPr>
            <a:fld id="{00000000-1234-1234-1234-123412341234}" type="slidenum">
              <a:rPr b="0" i="0" lang="en" sz="1700" u="none" cap="none" strike="noStrike">
                <a:solidFill>
                  <a:srgbClr val="000000"/>
                </a:solidFill>
                <a:latin typeface="Georgia"/>
                <a:ea typeface="Georgia"/>
                <a:cs typeface="Georgia"/>
                <a:sym typeface="Georgia"/>
              </a:rPr>
              <a:t>‹#›</a:t>
            </a:fld>
            <a:endParaRPr b="0" i="0" sz="1700" u="none" cap="none" strike="noStrike">
              <a:solidFill>
                <a:srgbClr val="000000"/>
              </a:solidFill>
              <a:latin typeface="Georgia"/>
              <a:ea typeface="Georgia"/>
              <a:cs typeface="Georgia"/>
              <a:sym typeface="Georgia"/>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1" name="Shape 2321"/>
        <p:cNvGrpSpPr/>
        <p:nvPr/>
      </p:nvGrpSpPr>
      <p:grpSpPr>
        <a:xfrm>
          <a:off x="0" y="0"/>
          <a:ext cx="0" cy="0"/>
          <a:chOff x="0" y="0"/>
          <a:chExt cx="0" cy="0"/>
        </a:xfrm>
      </p:grpSpPr>
      <p:sp>
        <p:nvSpPr>
          <p:cNvPr id="2322" name="Google Shape;2322;g106d887ee9b_2_15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23" name="Google Shape;2323;g106d887ee9b_2_1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7" name="Shape 2327"/>
        <p:cNvGrpSpPr/>
        <p:nvPr/>
      </p:nvGrpSpPr>
      <p:grpSpPr>
        <a:xfrm>
          <a:off x="0" y="0"/>
          <a:ext cx="0" cy="0"/>
          <a:chOff x="0" y="0"/>
          <a:chExt cx="0" cy="0"/>
        </a:xfrm>
      </p:grpSpPr>
      <p:sp>
        <p:nvSpPr>
          <p:cNvPr id="2328" name="Google Shape;2328;g106d887ee9b_2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9" name="Google Shape;2329;g106d887ee9b_2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90000"/>
              </a:lnSpc>
              <a:spcBef>
                <a:spcPts val="800"/>
              </a:spcBef>
              <a:spcAft>
                <a:spcPts val="0"/>
              </a:spcAft>
              <a:buClr>
                <a:schemeClr val="dk1"/>
              </a:buClr>
              <a:buSzPts val="1100"/>
              <a:buFont typeface="Calibri"/>
              <a:buAutoNum type="arabicPeriod"/>
            </a:pPr>
            <a:r>
              <a:rPr b="1" lang="en">
                <a:solidFill>
                  <a:schemeClr val="dk1"/>
                </a:solidFill>
                <a:latin typeface="Calibri"/>
                <a:ea typeface="Calibri"/>
                <a:cs typeface="Calibri"/>
                <a:sym typeface="Calibri"/>
              </a:rPr>
              <a:t>Green Deal</a:t>
            </a:r>
            <a:endParaRPr>
              <a:solidFill>
                <a:schemeClr val="dk1"/>
              </a:solidFill>
              <a:latin typeface="Calibri"/>
              <a:ea typeface="Calibri"/>
              <a:cs typeface="Calibri"/>
              <a:sym typeface="Calibri"/>
            </a:endParaRPr>
          </a:p>
          <a:p>
            <a:pPr indent="-298450" lvl="0" marL="457200" rtl="0" algn="l">
              <a:lnSpc>
                <a:spcPct val="90000"/>
              </a:lnSpc>
              <a:spcBef>
                <a:spcPts val="0"/>
              </a:spcBef>
              <a:spcAft>
                <a:spcPts val="0"/>
              </a:spcAft>
              <a:buClr>
                <a:schemeClr val="dk1"/>
              </a:buClr>
              <a:buSzPts val="1100"/>
              <a:buFont typeface="Calibri"/>
              <a:buAutoNum type="arabicPeriod"/>
            </a:pPr>
            <a:r>
              <a:rPr b="1" lang="en">
                <a:solidFill>
                  <a:schemeClr val="dk1"/>
                </a:solidFill>
                <a:latin typeface="Calibri"/>
                <a:ea typeface="Calibri"/>
                <a:cs typeface="Calibri"/>
                <a:sym typeface="Calibri"/>
              </a:rPr>
              <a:t>Smart Communities</a:t>
            </a:r>
            <a:endParaRPr b="1">
              <a:solidFill>
                <a:schemeClr val="dk1"/>
              </a:solidFill>
              <a:latin typeface="Calibri"/>
              <a:ea typeface="Calibri"/>
              <a:cs typeface="Calibri"/>
              <a:sym typeface="Calibri"/>
            </a:endParaRPr>
          </a:p>
          <a:p>
            <a:pPr indent="-298450" lvl="0" marL="457200" rtl="0" algn="l">
              <a:lnSpc>
                <a:spcPct val="90000"/>
              </a:lnSpc>
              <a:spcBef>
                <a:spcPts val="0"/>
              </a:spcBef>
              <a:spcAft>
                <a:spcPts val="0"/>
              </a:spcAft>
              <a:buClr>
                <a:schemeClr val="dk1"/>
              </a:buClr>
              <a:buSzPts val="1100"/>
              <a:buFont typeface="Calibri"/>
              <a:buAutoNum type="arabicPeriod"/>
            </a:pPr>
            <a:r>
              <a:rPr b="1" lang="en">
                <a:solidFill>
                  <a:schemeClr val="dk1"/>
                </a:solidFill>
                <a:latin typeface="Calibri"/>
                <a:ea typeface="Calibri"/>
                <a:cs typeface="Calibri"/>
                <a:sym typeface="Calibri"/>
              </a:rPr>
              <a:t>Mobility</a:t>
            </a:r>
            <a:endParaRPr b="1">
              <a:solidFill>
                <a:schemeClr val="dk1"/>
              </a:solidFill>
              <a:latin typeface="Calibri"/>
              <a:ea typeface="Calibri"/>
              <a:cs typeface="Calibri"/>
              <a:sym typeface="Calibri"/>
            </a:endParaRPr>
          </a:p>
          <a:p>
            <a:pPr indent="-298450" lvl="0" marL="457200" rtl="0" algn="l">
              <a:lnSpc>
                <a:spcPct val="90000"/>
              </a:lnSpc>
              <a:spcBef>
                <a:spcPts val="0"/>
              </a:spcBef>
              <a:spcAft>
                <a:spcPts val="0"/>
              </a:spcAft>
              <a:buClr>
                <a:schemeClr val="dk1"/>
              </a:buClr>
              <a:buSzPts val="1100"/>
              <a:buFont typeface="Calibri"/>
              <a:buAutoNum type="arabicPeriod"/>
            </a:pPr>
            <a:r>
              <a:rPr b="1" lang="en">
                <a:solidFill>
                  <a:schemeClr val="dk1"/>
                </a:solidFill>
                <a:latin typeface="Calibri"/>
                <a:ea typeface="Calibri"/>
                <a:cs typeface="Calibri"/>
                <a:sym typeface="Calibri"/>
              </a:rPr>
              <a:t>Agriculture</a:t>
            </a:r>
            <a:endParaRPr b="1">
              <a:solidFill>
                <a:schemeClr val="dk1"/>
              </a:solidFill>
              <a:latin typeface="Calibri"/>
              <a:ea typeface="Calibri"/>
              <a:cs typeface="Calibri"/>
              <a:sym typeface="Calibri"/>
            </a:endParaRPr>
          </a:p>
          <a:p>
            <a:pPr indent="-298450" lvl="0" marL="457200" rtl="0" algn="l">
              <a:lnSpc>
                <a:spcPct val="90000"/>
              </a:lnSpc>
              <a:spcBef>
                <a:spcPts val="0"/>
              </a:spcBef>
              <a:spcAft>
                <a:spcPts val="0"/>
              </a:spcAft>
              <a:buClr>
                <a:schemeClr val="dk1"/>
              </a:buClr>
              <a:buSzPts val="1100"/>
              <a:buFont typeface="Calibri"/>
              <a:buAutoNum type="arabicPeriod"/>
            </a:pPr>
            <a:r>
              <a:rPr b="1" lang="en">
                <a:solidFill>
                  <a:schemeClr val="dk1"/>
                </a:solidFill>
                <a:latin typeface="Calibri"/>
                <a:ea typeface="Calibri"/>
                <a:cs typeface="Calibri"/>
                <a:sym typeface="Calibri"/>
              </a:rPr>
              <a:t>Health</a:t>
            </a:r>
            <a:endParaRPr>
              <a:solidFill>
                <a:schemeClr val="dk1"/>
              </a:solidFill>
              <a:latin typeface="Calibri"/>
              <a:ea typeface="Calibri"/>
              <a:cs typeface="Calibri"/>
              <a:sym typeface="Calibri"/>
            </a:endParaRPr>
          </a:p>
          <a:p>
            <a:pPr indent="-298450" lvl="0" marL="457200" rtl="0" algn="l">
              <a:lnSpc>
                <a:spcPct val="90000"/>
              </a:lnSpc>
              <a:spcBef>
                <a:spcPts val="0"/>
              </a:spcBef>
              <a:spcAft>
                <a:spcPts val="0"/>
              </a:spcAft>
              <a:buClr>
                <a:schemeClr val="dk1"/>
              </a:buClr>
              <a:buSzPts val="1100"/>
              <a:buFont typeface="Calibri"/>
              <a:buAutoNum type="arabicPeriod"/>
            </a:pPr>
            <a:r>
              <a:rPr b="1" lang="en">
                <a:solidFill>
                  <a:schemeClr val="dk1"/>
                </a:solidFill>
                <a:latin typeface="Calibri"/>
                <a:ea typeface="Calibri"/>
                <a:cs typeface="Calibri"/>
                <a:sym typeface="Calibri"/>
              </a:rPr>
              <a:t>Manufacturing</a:t>
            </a:r>
            <a:endParaRPr b="1">
              <a:solidFill>
                <a:schemeClr val="dk1"/>
              </a:solidFill>
              <a:latin typeface="Calibri"/>
              <a:ea typeface="Calibri"/>
              <a:cs typeface="Calibri"/>
              <a:sym typeface="Calibri"/>
            </a:endParaRPr>
          </a:p>
          <a:p>
            <a:pPr indent="-298450" lvl="0" marL="457200" rtl="0" algn="l">
              <a:lnSpc>
                <a:spcPct val="90000"/>
              </a:lnSpc>
              <a:spcBef>
                <a:spcPts val="0"/>
              </a:spcBef>
              <a:spcAft>
                <a:spcPts val="0"/>
              </a:spcAft>
              <a:buClr>
                <a:schemeClr val="dk1"/>
              </a:buClr>
              <a:buSzPts val="1100"/>
              <a:buFont typeface="Calibri"/>
              <a:buAutoNum type="arabicPeriod"/>
            </a:pPr>
            <a:r>
              <a:rPr b="1" lang="en">
                <a:solidFill>
                  <a:schemeClr val="dk1"/>
                </a:solidFill>
                <a:latin typeface="Calibri"/>
                <a:ea typeface="Calibri"/>
                <a:cs typeface="Calibri"/>
                <a:sym typeface="Calibri"/>
              </a:rPr>
              <a:t>Skills</a:t>
            </a:r>
            <a:endParaRPr b="1">
              <a:solidFill>
                <a:schemeClr val="dk1"/>
              </a:solidFill>
              <a:latin typeface="Calibri"/>
              <a:ea typeface="Calibri"/>
              <a:cs typeface="Calibri"/>
              <a:sym typeface="Calibri"/>
            </a:endParaRPr>
          </a:p>
          <a:p>
            <a:pPr indent="-298450" lvl="0" marL="457200" rtl="0" algn="l">
              <a:lnSpc>
                <a:spcPct val="90000"/>
              </a:lnSpc>
              <a:spcBef>
                <a:spcPts val="0"/>
              </a:spcBef>
              <a:spcAft>
                <a:spcPts val="0"/>
              </a:spcAft>
              <a:buClr>
                <a:schemeClr val="dk1"/>
              </a:buClr>
              <a:buSzPts val="1100"/>
              <a:buFont typeface="Calibri"/>
              <a:buAutoNum type="arabicPeriod"/>
            </a:pPr>
            <a:r>
              <a:rPr lang="en">
                <a:solidFill>
                  <a:schemeClr val="dk1"/>
                </a:solidFill>
                <a:latin typeface="Calibri"/>
                <a:ea typeface="Calibri"/>
                <a:cs typeface="Calibri"/>
                <a:sym typeface="Calibri"/>
              </a:rPr>
              <a:t>C</a:t>
            </a:r>
            <a:r>
              <a:rPr b="1" lang="en">
                <a:solidFill>
                  <a:schemeClr val="dk1"/>
                </a:solidFill>
                <a:latin typeface="Calibri"/>
                <a:ea typeface="Calibri"/>
                <a:cs typeface="Calibri"/>
                <a:sym typeface="Calibri"/>
              </a:rPr>
              <a:t>ultural Heritage</a:t>
            </a:r>
            <a:endParaRPr>
              <a:solidFill>
                <a:schemeClr val="dk1"/>
              </a:solidFill>
              <a:latin typeface="Calibri"/>
              <a:ea typeface="Calibri"/>
              <a:cs typeface="Calibri"/>
              <a:sym typeface="Calibri"/>
            </a:endParaRPr>
          </a:p>
          <a:p>
            <a:pPr indent="-298450" lvl="0" marL="457200" rtl="0" algn="l">
              <a:lnSpc>
                <a:spcPct val="90000"/>
              </a:lnSpc>
              <a:spcBef>
                <a:spcPts val="0"/>
              </a:spcBef>
              <a:spcAft>
                <a:spcPts val="0"/>
              </a:spcAft>
              <a:buClr>
                <a:schemeClr val="dk1"/>
              </a:buClr>
              <a:buSzPts val="1100"/>
              <a:buFont typeface="Calibri"/>
              <a:buAutoNum type="arabicPeriod"/>
            </a:pPr>
            <a:r>
              <a:rPr b="1" lang="en">
                <a:solidFill>
                  <a:schemeClr val="dk1"/>
                </a:solidFill>
                <a:latin typeface="Calibri"/>
                <a:ea typeface="Calibri"/>
                <a:cs typeface="Calibri"/>
                <a:sym typeface="Calibri"/>
              </a:rPr>
              <a:t>Security and Law Enforcement</a:t>
            </a:r>
            <a:endParaRPr>
              <a:solidFill>
                <a:schemeClr val="dk1"/>
              </a:solidFill>
              <a:latin typeface="Calibri"/>
              <a:ea typeface="Calibri"/>
              <a:cs typeface="Calibri"/>
              <a:sym typeface="Calibri"/>
            </a:endParaRPr>
          </a:p>
          <a:p>
            <a:pPr indent="-298450" lvl="0" marL="457200" rtl="0" algn="l">
              <a:lnSpc>
                <a:spcPct val="90000"/>
              </a:lnSpc>
              <a:spcBef>
                <a:spcPts val="0"/>
              </a:spcBef>
              <a:spcAft>
                <a:spcPts val="0"/>
              </a:spcAft>
              <a:buClr>
                <a:schemeClr val="dk1"/>
              </a:buClr>
              <a:buSzPts val="1100"/>
              <a:buFont typeface="Calibri"/>
              <a:buAutoNum type="arabicPeriod"/>
            </a:pPr>
            <a:r>
              <a:rPr b="1" lang="en">
                <a:solidFill>
                  <a:schemeClr val="dk1"/>
                </a:solidFill>
                <a:latin typeface="Calibri"/>
                <a:ea typeface="Calibri"/>
                <a:cs typeface="Calibri"/>
                <a:sym typeface="Calibri"/>
              </a:rPr>
              <a:t>Media</a:t>
            </a:r>
            <a:endParaRPr>
              <a:solidFill>
                <a:schemeClr val="dk1"/>
              </a:solidFill>
              <a:latin typeface="Calibri"/>
              <a:ea typeface="Calibri"/>
              <a:cs typeface="Calibri"/>
              <a:sym typeface="Calibri"/>
            </a:endParaRPr>
          </a:p>
          <a:p>
            <a:pPr indent="0" lvl="0" marL="45720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4" name="Shape 2334"/>
        <p:cNvGrpSpPr/>
        <p:nvPr/>
      </p:nvGrpSpPr>
      <p:grpSpPr>
        <a:xfrm>
          <a:off x="0" y="0"/>
          <a:ext cx="0" cy="0"/>
          <a:chOff x="0" y="0"/>
          <a:chExt cx="0" cy="0"/>
        </a:xfrm>
      </p:grpSpPr>
      <p:sp>
        <p:nvSpPr>
          <p:cNvPr id="2335" name="Google Shape;2335;g106d887ee9b_2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6" name="Google Shape;2336;g106d887ee9b_2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0" name="Shape 2340"/>
        <p:cNvGrpSpPr/>
        <p:nvPr/>
      </p:nvGrpSpPr>
      <p:grpSpPr>
        <a:xfrm>
          <a:off x="0" y="0"/>
          <a:ext cx="0" cy="0"/>
          <a:chOff x="0" y="0"/>
          <a:chExt cx="0" cy="0"/>
        </a:xfrm>
      </p:grpSpPr>
      <p:sp>
        <p:nvSpPr>
          <p:cNvPr id="2341" name="Google Shape;2341;g106d887ee9b_2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2" name="Google Shape;2342;g106d887ee9b_2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6" name="Shape 2346"/>
        <p:cNvGrpSpPr/>
        <p:nvPr/>
      </p:nvGrpSpPr>
      <p:grpSpPr>
        <a:xfrm>
          <a:off x="0" y="0"/>
          <a:ext cx="0" cy="0"/>
          <a:chOff x="0" y="0"/>
          <a:chExt cx="0" cy="0"/>
        </a:xfrm>
      </p:grpSpPr>
      <p:sp>
        <p:nvSpPr>
          <p:cNvPr id="2347" name="Google Shape;2347;g128edebade8_0_7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48" name="Google Shape;2348;g128edebade8_0_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2" name="Shape 2352"/>
        <p:cNvGrpSpPr/>
        <p:nvPr/>
      </p:nvGrpSpPr>
      <p:grpSpPr>
        <a:xfrm>
          <a:off x="0" y="0"/>
          <a:ext cx="0" cy="0"/>
          <a:chOff x="0" y="0"/>
          <a:chExt cx="0" cy="0"/>
        </a:xfrm>
      </p:grpSpPr>
      <p:sp>
        <p:nvSpPr>
          <p:cNvPr id="2353" name="Google Shape;2353;g128edebade8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54" name="Google Shape;2354;g128edebade8_0_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a:p>
        </p:txBody>
      </p:sp>
      <p:sp>
        <p:nvSpPr>
          <p:cNvPr id="2355" name="Google Shape;2355;g128edebade8_0_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700"/>
              <a:buFont typeface="Georgia"/>
              <a:buNone/>
            </a:pPr>
            <a:fld id="{00000000-1234-1234-1234-123412341234}" type="slidenum">
              <a:rPr b="0" i="0" lang="en" sz="1700" u="none" cap="none" strike="noStrike">
                <a:solidFill>
                  <a:srgbClr val="000000"/>
                </a:solidFill>
                <a:latin typeface="Georgia"/>
                <a:ea typeface="Georgia"/>
                <a:cs typeface="Georgia"/>
                <a:sym typeface="Georgia"/>
              </a:rPr>
              <a:t>‹#›</a:t>
            </a:fld>
            <a:endParaRPr b="0" i="0" sz="1700" u="none" cap="none" strike="noStrike">
              <a:solidFill>
                <a:srgbClr val="000000"/>
              </a:solidFill>
              <a:latin typeface="Georgia"/>
              <a:ea typeface="Georgia"/>
              <a:cs typeface="Georgia"/>
              <a:sym typeface="Georgia"/>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6" name="Shape 2386"/>
        <p:cNvGrpSpPr/>
        <p:nvPr/>
      </p:nvGrpSpPr>
      <p:grpSpPr>
        <a:xfrm>
          <a:off x="0" y="0"/>
          <a:ext cx="0" cy="0"/>
          <a:chOff x="0" y="0"/>
          <a:chExt cx="0" cy="0"/>
        </a:xfrm>
      </p:grpSpPr>
      <p:sp>
        <p:nvSpPr>
          <p:cNvPr id="2387" name="Google Shape;2387;g128edebade8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88" name="Google Shape;2388;g128edebade8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1069daf0dbc_2_2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 name="Google Shape;286;g1069daf0dbc_2_2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a:p>
        </p:txBody>
      </p:sp>
      <p:sp>
        <p:nvSpPr>
          <p:cNvPr id="287" name="Google Shape;287;g1069daf0dbc_2_2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700"/>
              <a:buFont typeface="Georgia"/>
              <a:buNone/>
            </a:pPr>
            <a:fld id="{00000000-1234-1234-1234-123412341234}" type="slidenum">
              <a:rPr b="0" i="0" lang="en" sz="1700" u="none" cap="none" strike="noStrike">
                <a:solidFill>
                  <a:srgbClr val="000000"/>
                </a:solidFill>
                <a:latin typeface="Georgia"/>
                <a:ea typeface="Georgia"/>
                <a:cs typeface="Georgia"/>
                <a:sym typeface="Georgia"/>
              </a:rPr>
              <a:t>‹#›</a:t>
            </a:fld>
            <a:endParaRPr b="0" i="0" sz="1700" u="none" cap="none" strike="noStrike">
              <a:solidFill>
                <a:srgbClr val="000000"/>
              </a:solidFill>
              <a:latin typeface="Georgia"/>
              <a:ea typeface="Georgia"/>
              <a:cs typeface="Georgia"/>
              <a:sym typeface="Georgia"/>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2" name="Shape 2392"/>
        <p:cNvGrpSpPr/>
        <p:nvPr/>
      </p:nvGrpSpPr>
      <p:grpSpPr>
        <a:xfrm>
          <a:off x="0" y="0"/>
          <a:ext cx="0" cy="0"/>
          <a:chOff x="0" y="0"/>
          <a:chExt cx="0" cy="0"/>
        </a:xfrm>
      </p:grpSpPr>
      <p:sp>
        <p:nvSpPr>
          <p:cNvPr id="2393" name="Google Shape;2393;g128edebade8_0_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94" name="Google Shape;2394;g128edebade8_0_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a:p>
        </p:txBody>
      </p:sp>
      <p:sp>
        <p:nvSpPr>
          <p:cNvPr id="2395" name="Google Shape;2395;g128edebade8_0_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700"/>
              <a:buFont typeface="Georgia"/>
              <a:buNone/>
            </a:pPr>
            <a:fld id="{00000000-1234-1234-1234-123412341234}" type="slidenum">
              <a:rPr b="0" i="0" lang="en" sz="1700" u="none" cap="none" strike="noStrike">
                <a:solidFill>
                  <a:srgbClr val="000000"/>
                </a:solidFill>
                <a:latin typeface="Georgia"/>
                <a:ea typeface="Georgia"/>
                <a:cs typeface="Georgia"/>
                <a:sym typeface="Georgia"/>
              </a:rPr>
              <a:t>‹#›</a:t>
            </a:fld>
            <a:endParaRPr b="0" i="0" sz="1700" u="none" cap="none" strike="noStrike">
              <a:solidFill>
                <a:srgbClr val="000000"/>
              </a:solidFill>
              <a:latin typeface="Georgia"/>
              <a:ea typeface="Georgia"/>
              <a:cs typeface="Georgia"/>
              <a:sym typeface="Georgia"/>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4" name="Shape 2424"/>
        <p:cNvGrpSpPr/>
        <p:nvPr/>
      </p:nvGrpSpPr>
      <p:grpSpPr>
        <a:xfrm>
          <a:off x="0" y="0"/>
          <a:ext cx="0" cy="0"/>
          <a:chOff x="0" y="0"/>
          <a:chExt cx="0" cy="0"/>
        </a:xfrm>
      </p:grpSpPr>
      <p:sp>
        <p:nvSpPr>
          <p:cNvPr id="2425" name="Google Shape;2425;g128edebade8_0_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26" name="Google Shape;2426;g128edebade8_0_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a:p>
        </p:txBody>
      </p:sp>
      <p:sp>
        <p:nvSpPr>
          <p:cNvPr id="2427" name="Google Shape;2427;g128edebade8_0_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700"/>
              <a:buFont typeface="Georgia"/>
              <a:buNone/>
            </a:pPr>
            <a:fld id="{00000000-1234-1234-1234-123412341234}" type="slidenum">
              <a:rPr b="0" i="0" lang="en" sz="1700" u="none" cap="none" strike="noStrike">
                <a:solidFill>
                  <a:srgbClr val="000000"/>
                </a:solidFill>
                <a:latin typeface="Georgia"/>
                <a:ea typeface="Georgia"/>
                <a:cs typeface="Georgia"/>
                <a:sym typeface="Georgia"/>
              </a:rPr>
              <a:t>‹#›</a:t>
            </a:fld>
            <a:endParaRPr b="0" i="0" sz="1700" u="none" cap="none" strike="noStrike">
              <a:solidFill>
                <a:srgbClr val="000000"/>
              </a:solidFill>
              <a:latin typeface="Georgia"/>
              <a:ea typeface="Georgia"/>
              <a:cs typeface="Georgia"/>
              <a:sym typeface="Georgia"/>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6" name="Shape 2456"/>
        <p:cNvGrpSpPr/>
        <p:nvPr/>
      </p:nvGrpSpPr>
      <p:grpSpPr>
        <a:xfrm>
          <a:off x="0" y="0"/>
          <a:ext cx="0" cy="0"/>
          <a:chOff x="0" y="0"/>
          <a:chExt cx="0" cy="0"/>
        </a:xfrm>
      </p:grpSpPr>
      <p:sp>
        <p:nvSpPr>
          <p:cNvPr id="2457" name="Google Shape;2457;g106d887ee9b_2_12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8" name="Google Shape;2458;g106d887ee9b_2_1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2" name="Shape 2462"/>
        <p:cNvGrpSpPr/>
        <p:nvPr/>
      </p:nvGrpSpPr>
      <p:grpSpPr>
        <a:xfrm>
          <a:off x="0" y="0"/>
          <a:ext cx="0" cy="0"/>
          <a:chOff x="0" y="0"/>
          <a:chExt cx="0" cy="0"/>
        </a:xfrm>
      </p:grpSpPr>
      <p:sp>
        <p:nvSpPr>
          <p:cNvPr id="2463" name="Google Shape;2463;g106d887ee9b_2_8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64" name="Google Shape;2464;g106d887ee9b_2_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3" name="Shape 2473"/>
        <p:cNvGrpSpPr/>
        <p:nvPr/>
      </p:nvGrpSpPr>
      <p:grpSpPr>
        <a:xfrm>
          <a:off x="0" y="0"/>
          <a:ext cx="0" cy="0"/>
          <a:chOff x="0" y="0"/>
          <a:chExt cx="0" cy="0"/>
        </a:xfrm>
      </p:grpSpPr>
      <p:sp>
        <p:nvSpPr>
          <p:cNvPr id="2474" name="Google Shape;2474;g106d887ee9b_2_14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75" name="Google Shape;2475;g106d887ee9b_2_1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2" name="Shape 2482"/>
        <p:cNvGrpSpPr/>
        <p:nvPr/>
      </p:nvGrpSpPr>
      <p:grpSpPr>
        <a:xfrm>
          <a:off x="0" y="0"/>
          <a:ext cx="0" cy="0"/>
          <a:chOff x="0" y="0"/>
          <a:chExt cx="0" cy="0"/>
        </a:xfrm>
      </p:grpSpPr>
      <p:sp>
        <p:nvSpPr>
          <p:cNvPr id="2483" name="Google Shape;2483;g106d887ee9b_2_13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84" name="Google Shape;2484;g106d887ee9b_2_1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1" name="Shape 2491"/>
        <p:cNvGrpSpPr/>
        <p:nvPr/>
      </p:nvGrpSpPr>
      <p:grpSpPr>
        <a:xfrm>
          <a:off x="0" y="0"/>
          <a:ext cx="0" cy="0"/>
          <a:chOff x="0" y="0"/>
          <a:chExt cx="0" cy="0"/>
        </a:xfrm>
      </p:grpSpPr>
      <p:sp>
        <p:nvSpPr>
          <p:cNvPr id="2492" name="Google Shape;2492;g106d887ee9b_2_12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93" name="Google Shape;2493;g106d887ee9b_2_1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9" name="Shape 2499"/>
        <p:cNvGrpSpPr/>
        <p:nvPr/>
      </p:nvGrpSpPr>
      <p:grpSpPr>
        <a:xfrm>
          <a:off x="0" y="0"/>
          <a:ext cx="0" cy="0"/>
          <a:chOff x="0" y="0"/>
          <a:chExt cx="0" cy="0"/>
        </a:xfrm>
      </p:grpSpPr>
      <p:sp>
        <p:nvSpPr>
          <p:cNvPr id="2500" name="Google Shape;2500;g106d887ee9b_2_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1" name="Google Shape;2501;g106d887ee9b_2_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02" name="Google Shape;2502;g106d887ee9b_2_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chemeClr val="dk1"/>
              </a:buClr>
              <a:buSzPts val="1200"/>
              <a:buFont typeface="Arial"/>
              <a:buNone/>
            </a:pPr>
            <a:fld id="{00000000-1234-1234-1234-123412341234}" type="slidenum">
              <a:rPr b="0" i="0" lang="en"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8" name="Shape 2508"/>
        <p:cNvGrpSpPr/>
        <p:nvPr/>
      </p:nvGrpSpPr>
      <p:grpSpPr>
        <a:xfrm>
          <a:off x="0" y="0"/>
          <a:ext cx="0" cy="0"/>
          <a:chOff x="0" y="0"/>
          <a:chExt cx="0" cy="0"/>
        </a:xfrm>
      </p:grpSpPr>
      <p:sp>
        <p:nvSpPr>
          <p:cNvPr id="2509" name="Google Shape;2509;g106d887ee9b_2_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0" name="Google Shape;2510;g106d887ee9b_2_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a:p>
        </p:txBody>
      </p:sp>
      <p:sp>
        <p:nvSpPr>
          <p:cNvPr id="2511" name="Google Shape;2511;g106d887ee9b_2_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700"/>
              <a:buFont typeface="Georgia"/>
              <a:buNone/>
            </a:pPr>
            <a:fld id="{00000000-1234-1234-1234-123412341234}" type="slidenum">
              <a:rPr b="0" i="0" lang="en" sz="1700" u="none" cap="none" strike="noStrike">
                <a:solidFill>
                  <a:srgbClr val="000000"/>
                </a:solidFill>
                <a:latin typeface="Georgia"/>
                <a:ea typeface="Georgia"/>
                <a:cs typeface="Georgia"/>
                <a:sym typeface="Georgia"/>
              </a:rPr>
              <a:t>‹#›</a:t>
            </a:fld>
            <a:endParaRPr b="0" i="0" sz="1700" u="none" cap="none" strike="noStrike">
              <a:solidFill>
                <a:srgbClr val="000000"/>
              </a:solidFill>
              <a:latin typeface="Georgia"/>
              <a:ea typeface="Georgia"/>
              <a:cs typeface="Georgia"/>
              <a:sym typeface="Georgi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1069daf0dbc_2_30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g1069daf0dbc_2_3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tsikko ja taulukko">
  <p:cSld name="Otsikko ja taulukko">
    <p:spTree>
      <p:nvGrpSpPr>
        <p:cNvPr id="56" name="Shape 56"/>
        <p:cNvGrpSpPr/>
        <p:nvPr/>
      </p:nvGrpSpPr>
      <p:grpSpPr>
        <a:xfrm>
          <a:off x="0" y="0"/>
          <a:ext cx="0" cy="0"/>
          <a:chOff x="0" y="0"/>
          <a:chExt cx="0" cy="0"/>
        </a:xfrm>
      </p:grpSpPr>
      <p:sp>
        <p:nvSpPr>
          <p:cNvPr id="57" name="Google Shape;57;p14"/>
          <p:cNvSpPr txBox="1"/>
          <p:nvPr>
            <p:ph type="title"/>
          </p:nvPr>
        </p:nvSpPr>
        <p:spPr>
          <a:xfrm>
            <a:off x="404999" y="270000"/>
            <a:ext cx="8352048" cy="7290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8" name="Google Shape;58;p1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9" name="Google Shape;59;p1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0" name="Google Shape;60;p1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tsikkodia" type="title">
  <p:cSld name="TITLE">
    <p:spTree>
      <p:nvGrpSpPr>
        <p:cNvPr id="61" name="Shape 61"/>
        <p:cNvGrpSpPr/>
        <p:nvPr/>
      </p:nvGrpSpPr>
      <p:grpSpPr>
        <a:xfrm>
          <a:off x="0" y="0"/>
          <a:ext cx="0" cy="0"/>
          <a:chOff x="0" y="0"/>
          <a:chExt cx="0" cy="0"/>
        </a:xfrm>
      </p:grpSpPr>
      <p:sp>
        <p:nvSpPr>
          <p:cNvPr id="62" name="Google Shape;62;p15"/>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3" name="Google Shape;63;p15"/>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64" name="Google Shape;64;p1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5" name="Google Shape;65;p1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6" name="Google Shape;66;p1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äliotsikko tai nosto">
  <p:cSld name="Väliotsikko tai nosto">
    <p:spTree>
      <p:nvGrpSpPr>
        <p:cNvPr id="67" name="Shape 67"/>
        <p:cNvGrpSpPr/>
        <p:nvPr/>
      </p:nvGrpSpPr>
      <p:grpSpPr>
        <a:xfrm>
          <a:off x="0" y="0"/>
          <a:ext cx="0" cy="0"/>
          <a:chOff x="0" y="0"/>
          <a:chExt cx="0" cy="0"/>
        </a:xfrm>
      </p:grpSpPr>
      <p:sp>
        <p:nvSpPr>
          <p:cNvPr id="68" name="Google Shape;68;p16"/>
          <p:cNvSpPr/>
          <p:nvPr>
            <p:ph idx="2" type="pic"/>
          </p:nvPr>
        </p:nvSpPr>
        <p:spPr>
          <a:xfrm>
            <a:off x="4992291" y="0"/>
            <a:ext cx="4151709" cy="5150874"/>
          </a:xfrm>
          <a:prstGeom prst="rect">
            <a:avLst/>
          </a:prstGeom>
          <a:solidFill>
            <a:schemeClr val="lt1"/>
          </a:solidFill>
          <a:ln>
            <a:noFill/>
          </a:ln>
        </p:spPr>
      </p:sp>
      <p:sp>
        <p:nvSpPr>
          <p:cNvPr id="69" name="Google Shape;69;p16"/>
          <p:cNvSpPr txBox="1"/>
          <p:nvPr>
            <p:ph type="title"/>
          </p:nvPr>
        </p:nvSpPr>
        <p:spPr>
          <a:xfrm>
            <a:off x="405000" y="405000"/>
            <a:ext cx="4185000" cy="43200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2900"/>
              <a:buFont typeface="Calibri"/>
              <a:buNone/>
              <a:defRPr sz="29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0" name="Google Shape;70;p1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1" name="Google Shape;71;p1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2" name="Google Shape;72;p1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rustekstisivu">
  <p:cSld name="Perustekstisivu">
    <p:spTree>
      <p:nvGrpSpPr>
        <p:cNvPr id="73" name="Shape 73"/>
        <p:cNvGrpSpPr/>
        <p:nvPr/>
      </p:nvGrpSpPr>
      <p:grpSpPr>
        <a:xfrm>
          <a:off x="0" y="0"/>
          <a:ext cx="0" cy="0"/>
          <a:chOff x="0" y="0"/>
          <a:chExt cx="0" cy="0"/>
        </a:xfrm>
      </p:grpSpPr>
      <p:sp>
        <p:nvSpPr>
          <p:cNvPr id="74" name="Google Shape;74;p17"/>
          <p:cNvSpPr txBox="1"/>
          <p:nvPr>
            <p:ph type="title"/>
          </p:nvPr>
        </p:nvSpPr>
        <p:spPr>
          <a:xfrm>
            <a:off x="539552" y="267494"/>
            <a:ext cx="8136904" cy="864096"/>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5" name="Google Shape;75;p17"/>
          <p:cNvSpPr txBox="1"/>
          <p:nvPr>
            <p:ph idx="1" type="body"/>
          </p:nvPr>
        </p:nvSpPr>
        <p:spPr>
          <a:xfrm>
            <a:off x="539552" y="1275606"/>
            <a:ext cx="8136904" cy="3240360"/>
          </a:xfrm>
          <a:prstGeom prst="rect">
            <a:avLst/>
          </a:prstGeom>
          <a:noFill/>
          <a:ln>
            <a:noFill/>
          </a:ln>
        </p:spPr>
        <p:txBody>
          <a:bodyPr anchorCtr="0" anchor="t" bIns="34275" lIns="68575" spcFirstLastPara="1" rIns="68575" wrap="square" tIns="34275">
            <a:normAutofit/>
          </a:bodyPr>
          <a:lstStyle>
            <a:lvl1pPr indent="-330200" lvl="0" marL="457200" marR="0" algn="l">
              <a:lnSpc>
                <a:spcPct val="90000"/>
              </a:lnSpc>
              <a:spcBef>
                <a:spcPts val="300"/>
              </a:spcBef>
              <a:spcAft>
                <a:spcPts val="0"/>
              </a:spcAft>
              <a:buClr>
                <a:schemeClr val="dk1"/>
              </a:buClr>
              <a:buSzPts val="1600"/>
              <a:buFont typeface="Merriweather Sans"/>
              <a:buChar char="-"/>
              <a:defRPr sz="1600">
                <a:solidFill>
                  <a:schemeClr val="dk1"/>
                </a:solidFill>
                <a:latin typeface="Georgia"/>
                <a:ea typeface="Georgia"/>
                <a:cs typeface="Georgia"/>
                <a:sym typeface="Georgia"/>
              </a:defRPr>
            </a:lvl1pPr>
            <a:lvl2pPr indent="-317500" lvl="1" marL="914400" algn="l">
              <a:lnSpc>
                <a:spcPct val="90000"/>
              </a:lnSpc>
              <a:spcBef>
                <a:spcPts val="600"/>
              </a:spcBef>
              <a:spcAft>
                <a:spcPts val="0"/>
              </a:spcAft>
              <a:buClr>
                <a:schemeClr val="dk1"/>
              </a:buClr>
              <a:buSzPts val="1400"/>
              <a:buFont typeface="Georgia"/>
              <a:buChar char="–"/>
              <a:defRPr sz="1400">
                <a:solidFill>
                  <a:schemeClr val="dk1"/>
                </a:solidFill>
                <a:latin typeface="Georgia"/>
                <a:ea typeface="Georgia"/>
                <a:cs typeface="Georgia"/>
                <a:sym typeface="Georgia"/>
              </a:defRPr>
            </a:lvl2pPr>
            <a:lvl3pPr indent="-304800" lvl="2" marL="1371600" algn="l">
              <a:lnSpc>
                <a:spcPct val="90000"/>
              </a:lnSpc>
              <a:spcBef>
                <a:spcPts val="600"/>
              </a:spcBef>
              <a:spcAft>
                <a:spcPts val="0"/>
              </a:spcAft>
              <a:buClr>
                <a:schemeClr val="dk1"/>
              </a:buClr>
              <a:buSzPts val="1200"/>
              <a:buFont typeface="Georgia"/>
              <a:buChar char="–"/>
              <a:defRPr sz="1200">
                <a:solidFill>
                  <a:schemeClr val="dk1"/>
                </a:solidFill>
                <a:latin typeface="Georgia"/>
                <a:ea typeface="Georgia"/>
                <a:cs typeface="Georgia"/>
                <a:sym typeface="Georgia"/>
              </a:defRPr>
            </a:lvl3pPr>
            <a:lvl4pPr indent="-304800" lvl="3" marL="1828800" algn="l">
              <a:lnSpc>
                <a:spcPct val="90000"/>
              </a:lnSpc>
              <a:spcBef>
                <a:spcPts val="400"/>
              </a:spcBef>
              <a:spcAft>
                <a:spcPts val="0"/>
              </a:spcAft>
              <a:buClr>
                <a:schemeClr val="dk1"/>
              </a:buClr>
              <a:buSzPts val="1200"/>
              <a:buFont typeface="Georgia"/>
              <a:buChar char="–"/>
              <a:defRPr sz="1200">
                <a:solidFill>
                  <a:schemeClr val="dk1"/>
                </a:solidFill>
                <a:latin typeface="Georgia"/>
                <a:ea typeface="Georgia"/>
                <a:cs typeface="Georgia"/>
                <a:sym typeface="Georgia"/>
              </a:defRPr>
            </a:lvl4pPr>
            <a:lvl5pPr indent="-317500" lvl="4" marL="2286000" algn="l">
              <a:lnSpc>
                <a:spcPct val="90000"/>
              </a:lnSpc>
              <a:spcBef>
                <a:spcPts val="400"/>
              </a:spcBef>
              <a:spcAft>
                <a:spcPts val="0"/>
              </a:spcAft>
              <a:buClr>
                <a:schemeClr val="dk1"/>
              </a:buClr>
              <a:buSzPts val="1400"/>
              <a:buFont typeface="Arial"/>
              <a:buChar char="•"/>
              <a:defRPr sz="1400">
                <a:solidFill>
                  <a:schemeClr val="dk1"/>
                </a:solidFill>
                <a:latin typeface="Georgia"/>
                <a:ea typeface="Georgia"/>
                <a:cs typeface="Georgia"/>
                <a:sym typeface="Georgia"/>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aksipalstainen tekstisivu">
  <p:cSld name="Kaksipalstainen tekstisivu">
    <p:spTree>
      <p:nvGrpSpPr>
        <p:cNvPr id="76" name="Shape 76"/>
        <p:cNvGrpSpPr/>
        <p:nvPr/>
      </p:nvGrpSpPr>
      <p:grpSpPr>
        <a:xfrm>
          <a:off x="0" y="0"/>
          <a:ext cx="0" cy="0"/>
          <a:chOff x="0" y="0"/>
          <a:chExt cx="0" cy="0"/>
        </a:xfrm>
      </p:grpSpPr>
      <p:sp>
        <p:nvSpPr>
          <p:cNvPr id="77" name="Google Shape;77;p18"/>
          <p:cNvSpPr txBox="1"/>
          <p:nvPr>
            <p:ph type="title"/>
          </p:nvPr>
        </p:nvSpPr>
        <p:spPr>
          <a:xfrm>
            <a:off x="405000" y="270000"/>
            <a:ext cx="8316000" cy="7290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8" name="Google Shape;78;p18"/>
          <p:cNvSpPr txBox="1"/>
          <p:nvPr>
            <p:ph idx="1" type="body"/>
          </p:nvPr>
        </p:nvSpPr>
        <p:spPr>
          <a:xfrm>
            <a:off x="405000" y="1269000"/>
            <a:ext cx="3915000" cy="3263504"/>
          </a:xfrm>
          <a:prstGeom prst="rect">
            <a:avLst/>
          </a:prstGeom>
          <a:noFill/>
          <a:ln>
            <a:noFill/>
          </a:ln>
        </p:spPr>
        <p:txBody>
          <a:bodyPr anchorCtr="0" anchor="t" bIns="34275" lIns="68575" spcFirstLastPara="1" rIns="68575" wrap="square" tIns="34275">
            <a:normAutofit/>
          </a:bodyPr>
          <a:lstStyle>
            <a:lvl1pPr indent="-361950" lvl="0" marL="457200" algn="l">
              <a:lnSpc>
                <a:spcPct val="90000"/>
              </a:lnSpc>
              <a:spcBef>
                <a:spcPts val="800"/>
              </a:spcBef>
              <a:spcAft>
                <a:spcPts val="0"/>
              </a:spcAft>
              <a:buClr>
                <a:schemeClr val="dk1"/>
              </a:buClr>
              <a:buSzPts val="2100"/>
              <a:buFont typeface="Arial"/>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9" name="Google Shape;79;p18"/>
          <p:cNvSpPr txBox="1"/>
          <p:nvPr>
            <p:ph idx="2" type="body"/>
          </p:nvPr>
        </p:nvSpPr>
        <p:spPr>
          <a:xfrm>
            <a:off x="4806000" y="1269000"/>
            <a:ext cx="39150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0" name="Google Shape;80;p1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1" name="Google Shape;81;p1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2" name="Google Shape;82;p1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ksti ja kapea kuva">
  <p:cSld name="Teksti ja kapea kuva">
    <p:spTree>
      <p:nvGrpSpPr>
        <p:cNvPr id="83" name="Shape 83"/>
        <p:cNvGrpSpPr/>
        <p:nvPr/>
      </p:nvGrpSpPr>
      <p:grpSpPr>
        <a:xfrm>
          <a:off x="0" y="0"/>
          <a:ext cx="0" cy="0"/>
          <a:chOff x="0" y="0"/>
          <a:chExt cx="0" cy="0"/>
        </a:xfrm>
      </p:grpSpPr>
      <p:sp>
        <p:nvSpPr>
          <p:cNvPr id="84" name="Google Shape;84;p19"/>
          <p:cNvSpPr txBox="1"/>
          <p:nvPr>
            <p:ph type="title"/>
          </p:nvPr>
        </p:nvSpPr>
        <p:spPr>
          <a:xfrm>
            <a:off x="405000" y="270000"/>
            <a:ext cx="6750000" cy="7290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5" name="Google Shape;85;p19"/>
          <p:cNvSpPr/>
          <p:nvPr>
            <p:ph idx="2" type="pic"/>
          </p:nvPr>
        </p:nvSpPr>
        <p:spPr>
          <a:xfrm>
            <a:off x="6998072" y="0"/>
            <a:ext cx="2145928" cy="5150874"/>
          </a:xfrm>
          <a:prstGeom prst="rect">
            <a:avLst/>
          </a:prstGeom>
          <a:solidFill>
            <a:schemeClr val="lt1"/>
          </a:solidFill>
          <a:ln>
            <a:noFill/>
          </a:ln>
        </p:spPr>
      </p:sp>
      <p:sp>
        <p:nvSpPr>
          <p:cNvPr id="86" name="Google Shape;86;p19"/>
          <p:cNvSpPr txBox="1"/>
          <p:nvPr>
            <p:ph idx="1" type="body"/>
          </p:nvPr>
        </p:nvSpPr>
        <p:spPr>
          <a:xfrm>
            <a:off x="405000" y="1269000"/>
            <a:ext cx="6749653" cy="325755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7" name="Google Shape;87;p1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8" name="Google Shape;88;p1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9" name="Google Shape;89;p1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ain otsikko" type="titleOnly">
  <p:cSld name="TITLE_ONLY">
    <p:spTree>
      <p:nvGrpSpPr>
        <p:cNvPr id="90" name="Shape 90"/>
        <p:cNvGrpSpPr/>
        <p:nvPr/>
      </p:nvGrpSpPr>
      <p:grpSpPr>
        <a:xfrm>
          <a:off x="0" y="0"/>
          <a:ext cx="0" cy="0"/>
          <a:chOff x="0" y="0"/>
          <a:chExt cx="0" cy="0"/>
        </a:xfrm>
      </p:grpSpPr>
      <p:sp>
        <p:nvSpPr>
          <p:cNvPr id="91" name="Google Shape;91;p20"/>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2" name="Google Shape;92;p2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3" name="Google Shape;93;p2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4" name="Google Shape;94;p2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tsikko ja sisältö" type="obj">
  <p:cSld name="OBJECT">
    <p:spTree>
      <p:nvGrpSpPr>
        <p:cNvPr id="95" name="Shape 95"/>
        <p:cNvGrpSpPr/>
        <p:nvPr/>
      </p:nvGrpSpPr>
      <p:grpSpPr>
        <a:xfrm>
          <a:off x="0" y="0"/>
          <a:ext cx="0" cy="0"/>
          <a:chOff x="0" y="0"/>
          <a:chExt cx="0" cy="0"/>
        </a:xfrm>
      </p:grpSpPr>
      <p:sp>
        <p:nvSpPr>
          <p:cNvPr id="96" name="Google Shape;96;p21"/>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7" name="Google Shape;97;p21"/>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8" name="Google Shape;98;p2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9" name="Google Shape;99;p2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0" name="Google Shape;100;p2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san ylätunniste" type="secHead">
  <p:cSld name="SECTION_HEADER">
    <p:spTree>
      <p:nvGrpSpPr>
        <p:cNvPr id="101" name="Shape 101"/>
        <p:cNvGrpSpPr/>
        <p:nvPr/>
      </p:nvGrpSpPr>
      <p:grpSpPr>
        <a:xfrm>
          <a:off x="0" y="0"/>
          <a:ext cx="0" cy="0"/>
          <a:chOff x="0" y="0"/>
          <a:chExt cx="0" cy="0"/>
        </a:xfrm>
      </p:grpSpPr>
      <p:sp>
        <p:nvSpPr>
          <p:cNvPr id="102" name="Google Shape;102;p22"/>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3" name="Google Shape;103;p22"/>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104" name="Google Shape;104;p2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5" name="Google Shape;105;p2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6" name="Google Shape;106;p2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aksi sisältökohdetta" type="twoObj">
  <p:cSld name="TWO_OBJECTS">
    <p:spTree>
      <p:nvGrpSpPr>
        <p:cNvPr id="107" name="Shape 107"/>
        <p:cNvGrpSpPr/>
        <p:nvPr/>
      </p:nvGrpSpPr>
      <p:grpSpPr>
        <a:xfrm>
          <a:off x="0" y="0"/>
          <a:ext cx="0" cy="0"/>
          <a:chOff x="0" y="0"/>
          <a:chExt cx="0" cy="0"/>
        </a:xfrm>
      </p:grpSpPr>
      <p:sp>
        <p:nvSpPr>
          <p:cNvPr id="108" name="Google Shape;108;p2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9" name="Google Shape;109;p23"/>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0" name="Google Shape;110;p23"/>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1" name="Google Shape;111;p2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2" name="Google Shape;112;p2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3" name="Google Shape;113;p2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ailu" type="twoTxTwoObj">
  <p:cSld name="TWO_OBJECTS_WITH_TEXT">
    <p:spTree>
      <p:nvGrpSpPr>
        <p:cNvPr id="114" name="Shape 114"/>
        <p:cNvGrpSpPr/>
        <p:nvPr/>
      </p:nvGrpSpPr>
      <p:grpSpPr>
        <a:xfrm>
          <a:off x="0" y="0"/>
          <a:ext cx="0" cy="0"/>
          <a:chOff x="0" y="0"/>
          <a:chExt cx="0" cy="0"/>
        </a:xfrm>
      </p:grpSpPr>
      <p:sp>
        <p:nvSpPr>
          <p:cNvPr id="115" name="Google Shape;115;p24"/>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6" name="Google Shape;116;p24"/>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17" name="Google Shape;117;p24"/>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8" name="Google Shape;118;p24"/>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19" name="Google Shape;119;p24"/>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0" name="Google Shape;120;p2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1" name="Google Shape;121;p2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2" name="Google Shape;122;p2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hjä" type="blank">
  <p:cSld name="BLANK">
    <p:spTree>
      <p:nvGrpSpPr>
        <p:cNvPr id="123" name="Shape 123"/>
        <p:cNvGrpSpPr/>
        <p:nvPr/>
      </p:nvGrpSpPr>
      <p:grpSpPr>
        <a:xfrm>
          <a:off x="0" y="0"/>
          <a:ext cx="0" cy="0"/>
          <a:chOff x="0" y="0"/>
          <a:chExt cx="0" cy="0"/>
        </a:xfrm>
      </p:grpSpPr>
      <p:sp>
        <p:nvSpPr>
          <p:cNvPr id="124" name="Google Shape;124;p2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5" name="Google Shape;125;p2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6" name="Google Shape;126;p2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uvatekstillinen sisältö" type="objTx">
  <p:cSld name="OBJECT_WITH_CAPTION_TEXT">
    <p:spTree>
      <p:nvGrpSpPr>
        <p:cNvPr id="127" name="Shape 127"/>
        <p:cNvGrpSpPr/>
        <p:nvPr/>
      </p:nvGrpSpPr>
      <p:grpSpPr>
        <a:xfrm>
          <a:off x="0" y="0"/>
          <a:ext cx="0" cy="0"/>
          <a:chOff x="0" y="0"/>
          <a:chExt cx="0" cy="0"/>
        </a:xfrm>
      </p:grpSpPr>
      <p:sp>
        <p:nvSpPr>
          <p:cNvPr id="128" name="Google Shape;128;p26"/>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9" name="Google Shape;129;p26"/>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130" name="Google Shape;130;p26"/>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31" name="Google Shape;131;p2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2" name="Google Shape;132;p2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3" name="Google Shape;133;p2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uvatekstillinen kuva" type="picTx">
  <p:cSld name="PICTURE_WITH_CAPTION_TEXT">
    <p:spTree>
      <p:nvGrpSpPr>
        <p:cNvPr id="134" name="Shape 134"/>
        <p:cNvGrpSpPr/>
        <p:nvPr/>
      </p:nvGrpSpPr>
      <p:grpSpPr>
        <a:xfrm>
          <a:off x="0" y="0"/>
          <a:ext cx="0" cy="0"/>
          <a:chOff x="0" y="0"/>
          <a:chExt cx="0" cy="0"/>
        </a:xfrm>
      </p:grpSpPr>
      <p:sp>
        <p:nvSpPr>
          <p:cNvPr id="135" name="Google Shape;135;p27"/>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6" name="Google Shape;136;p27"/>
          <p:cNvSpPr/>
          <p:nvPr>
            <p:ph idx="2" type="pic"/>
          </p:nvPr>
        </p:nvSpPr>
        <p:spPr>
          <a:xfrm>
            <a:off x="3887391" y="740569"/>
            <a:ext cx="4629150" cy="3655219"/>
          </a:xfrm>
          <a:prstGeom prst="rect">
            <a:avLst/>
          </a:prstGeom>
          <a:noFill/>
          <a:ln>
            <a:noFill/>
          </a:ln>
        </p:spPr>
      </p:sp>
      <p:sp>
        <p:nvSpPr>
          <p:cNvPr id="137" name="Google Shape;137;p27"/>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38" name="Google Shape;138;p2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9" name="Google Shape;139;p2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0" name="Google Shape;140;p2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tsikko ja pystysuora teksti" type="vertTx">
  <p:cSld name="VERTICAL_TEXT">
    <p:spTree>
      <p:nvGrpSpPr>
        <p:cNvPr id="141" name="Shape 141"/>
        <p:cNvGrpSpPr/>
        <p:nvPr/>
      </p:nvGrpSpPr>
      <p:grpSpPr>
        <a:xfrm>
          <a:off x="0" y="0"/>
          <a:ext cx="0" cy="0"/>
          <a:chOff x="0" y="0"/>
          <a:chExt cx="0" cy="0"/>
        </a:xfrm>
      </p:grpSpPr>
      <p:sp>
        <p:nvSpPr>
          <p:cNvPr id="142" name="Google Shape;142;p28"/>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43" name="Google Shape;143;p28"/>
          <p:cNvSpPr txBox="1"/>
          <p:nvPr>
            <p:ph idx="1" type="body"/>
          </p:nvPr>
        </p:nvSpPr>
        <p:spPr>
          <a:xfrm rot="5400000">
            <a:off x="2940248" y="-942379"/>
            <a:ext cx="3263504"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44" name="Google Shape;144;p2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5" name="Google Shape;145;p2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6" name="Google Shape;146;p2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ystysuora otsikko ja teksti" type="vertTitleAndTx">
  <p:cSld name="VERTICAL_TITLE_AND_VERTICAL_TEXT">
    <p:spTree>
      <p:nvGrpSpPr>
        <p:cNvPr id="147" name="Shape 147"/>
        <p:cNvGrpSpPr/>
        <p:nvPr/>
      </p:nvGrpSpPr>
      <p:grpSpPr>
        <a:xfrm>
          <a:off x="0" y="0"/>
          <a:ext cx="0" cy="0"/>
          <a:chOff x="0" y="0"/>
          <a:chExt cx="0" cy="0"/>
        </a:xfrm>
      </p:grpSpPr>
      <p:sp>
        <p:nvSpPr>
          <p:cNvPr id="148" name="Google Shape;148;p29"/>
          <p:cNvSpPr txBox="1"/>
          <p:nvPr>
            <p:ph type="title"/>
          </p:nvPr>
        </p:nvSpPr>
        <p:spPr>
          <a:xfrm rot="5400000">
            <a:off x="5350073" y="1467446"/>
            <a:ext cx="4358879" cy="1971675"/>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49" name="Google Shape;149;p29"/>
          <p:cNvSpPr txBox="1"/>
          <p:nvPr>
            <p:ph idx="1" type="body"/>
          </p:nvPr>
        </p:nvSpPr>
        <p:spPr>
          <a:xfrm rot="5400000">
            <a:off x="1349573" y="-447079"/>
            <a:ext cx="4358879" cy="5800725"/>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50" name="Google Shape;150;p2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1" name="Google Shape;151;p2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2" name="Google Shape;152;p2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6" name="Shape 156"/>
        <p:cNvGrpSpPr/>
        <p:nvPr/>
      </p:nvGrpSpPr>
      <p:grpSpPr>
        <a:xfrm>
          <a:off x="0" y="0"/>
          <a:ext cx="0" cy="0"/>
          <a:chOff x="0" y="0"/>
          <a:chExt cx="0" cy="0"/>
        </a:xfrm>
      </p:grpSpPr>
      <p:pic>
        <p:nvPicPr>
          <p:cNvPr id="157" name="Google Shape;157;p31"/>
          <p:cNvPicPr preferRelativeResize="0"/>
          <p:nvPr/>
        </p:nvPicPr>
        <p:blipFill rotWithShape="1">
          <a:blip r:embed="rId2">
            <a:alphaModFix/>
          </a:blip>
          <a:srcRect b="24547" l="6984" r="6993" t="26757"/>
          <a:stretch/>
        </p:blipFill>
        <p:spPr>
          <a:xfrm>
            <a:off x="0" y="0"/>
            <a:ext cx="9144003" cy="5143498"/>
          </a:xfrm>
          <a:prstGeom prst="rect">
            <a:avLst/>
          </a:prstGeom>
          <a:noFill/>
          <a:ln>
            <a:noFill/>
          </a:ln>
        </p:spPr>
      </p:pic>
      <p:sp>
        <p:nvSpPr>
          <p:cNvPr id="158" name="Google Shape;158;p31"/>
          <p:cNvSpPr txBox="1"/>
          <p:nvPr>
            <p:ph type="ctrTitle"/>
          </p:nvPr>
        </p:nvSpPr>
        <p:spPr>
          <a:xfrm>
            <a:off x="311708" y="744575"/>
            <a:ext cx="8520600" cy="2052600"/>
          </a:xfrm>
          <a:prstGeom prst="rect">
            <a:avLst/>
          </a:prstGeom>
        </p:spPr>
        <p:txBody>
          <a:bodyPr anchorCtr="0" anchor="b" bIns="0" lIns="0" spcFirstLastPara="1" rIns="0" wrap="square" tIns="0">
            <a:normAutofit/>
          </a:bodyPr>
          <a:lstStyle>
            <a:lvl1pPr lvl="0" rtl="0" algn="ctr">
              <a:spcBef>
                <a:spcPts val="0"/>
              </a:spcBef>
              <a:spcAft>
                <a:spcPts val="0"/>
              </a:spcAft>
              <a:buSzPts val="4400"/>
              <a:buNone/>
              <a:defRPr sz="4400"/>
            </a:lvl1pPr>
            <a:lvl2pPr lvl="1" rtl="0" algn="ctr">
              <a:spcBef>
                <a:spcPts val="0"/>
              </a:spcBef>
              <a:spcAft>
                <a:spcPts val="0"/>
              </a:spcAft>
              <a:buSzPts val="4400"/>
              <a:buNone/>
              <a:defRPr sz="4400"/>
            </a:lvl2pPr>
            <a:lvl3pPr lvl="2" rtl="0" algn="ctr">
              <a:spcBef>
                <a:spcPts val="0"/>
              </a:spcBef>
              <a:spcAft>
                <a:spcPts val="0"/>
              </a:spcAft>
              <a:buSzPts val="4400"/>
              <a:buNone/>
              <a:defRPr sz="4400"/>
            </a:lvl3pPr>
            <a:lvl4pPr lvl="3" rtl="0" algn="ctr">
              <a:spcBef>
                <a:spcPts val="0"/>
              </a:spcBef>
              <a:spcAft>
                <a:spcPts val="0"/>
              </a:spcAft>
              <a:buSzPts val="4400"/>
              <a:buNone/>
              <a:defRPr sz="4400"/>
            </a:lvl4pPr>
            <a:lvl5pPr lvl="4" rtl="0" algn="ctr">
              <a:spcBef>
                <a:spcPts val="0"/>
              </a:spcBef>
              <a:spcAft>
                <a:spcPts val="0"/>
              </a:spcAft>
              <a:buSzPts val="4400"/>
              <a:buNone/>
              <a:defRPr sz="4400"/>
            </a:lvl5pPr>
            <a:lvl6pPr lvl="5" rtl="0" algn="ctr">
              <a:spcBef>
                <a:spcPts val="0"/>
              </a:spcBef>
              <a:spcAft>
                <a:spcPts val="0"/>
              </a:spcAft>
              <a:buSzPts val="4400"/>
              <a:buNone/>
              <a:defRPr sz="4400"/>
            </a:lvl6pPr>
            <a:lvl7pPr lvl="6" rtl="0" algn="ctr">
              <a:spcBef>
                <a:spcPts val="0"/>
              </a:spcBef>
              <a:spcAft>
                <a:spcPts val="0"/>
              </a:spcAft>
              <a:buSzPts val="4400"/>
              <a:buNone/>
              <a:defRPr sz="4400"/>
            </a:lvl7pPr>
            <a:lvl8pPr lvl="7" rtl="0" algn="ctr">
              <a:spcBef>
                <a:spcPts val="0"/>
              </a:spcBef>
              <a:spcAft>
                <a:spcPts val="0"/>
              </a:spcAft>
              <a:buSzPts val="4400"/>
              <a:buNone/>
              <a:defRPr sz="4400"/>
            </a:lvl8pPr>
            <a:lvl9pPr lvl="8" rtl="0" algn="ctr">
              <a:spcBef>
                <a:spcPts val="0"/>
              </a:spcBef>
              <a:spcAft>
                <a:spcPts val="0"/>
              </a:spcAft>
              <a:buSzPts val="4400"/>
              <a:buNone/>
              <a:defRPr sz="4400"/>
            </a:lvl9pPr>
          </a:lstStyle>
          <a:p/>
        </p:txBody>
      </p:sp>
      <p:sp>
        <p:nvSpPr>
          <p:cNvPr id="159" name="Google Shape;159;p31"/>
          <p:cNvSpPr txBox="1"/>
          <p:nvPr>
            <p:ph idx="1" type="subTitle"/>
          </p:nvPr>
        </p:nvSpPr>
        <p:spPr>
          <a:xfrm>
            <a:off x="1196600" y="1326050"/>
            <a:ext cx="6750900" cy="543000"/>
          </a:xfrm>
          <a:prstGeom prst="rect">
            <a:avLst/>
          </a:prstGeom>
        </p:spPr>
        <p:txBody>
          <a:bodyPr anchorCtr="0" anchor="b" bIns="0" lIns="0" spcFirstLastPara="1" rIns="0" wrap="square" tIns="0">
            <a:normAutofit/>
          </a:bodyPr>
          <a:lstStyle>
            <a:lvl1pPr lvl="0" rtl="0" algn="ct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160" name="Google Shape;160;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cxnSp>
        <p:nvCxnSpPr>
          <p:cNvPr id="161" name="Google Shape;161;p31"/>
          <p:cNvCxnSpPr/>
          <p:nvPr/>
        </p:nvCxnSpPr>
        <p:spPr>
          <a:xfrm>
            <a:off x="1314600" y="3014675"/>
            <a:ext cx="6514800" cy="0"/>
          </a:xfrm>
          <a:prstGeom prst="straightConnector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2" name="Shape 162"/>
        <p:cNvGrpSpPr/>
        <p:nvPr/>
      </p:nvGrpSpPr>
      <p:grpSpPr>
        <a:xfrm>
          <a:off x="0" y="0"/>
          <a:ext cx="0" cy="0"/>
          <a:chOff x="0" y="0"/>
          <a:chExt cx="0" cy="0"/>
        </a:xfrm>
      </p:grpSpPr>
      <p:sp>
        <p:nvSpPr>
          <p:cNvPr id="163" name="Google Shape;163;p32"/>
          <p:cNvSpPr txBox="1"/>
          <p:nvPr>
            <p:ph type="title"/>
          </p:nvPr>
        </p:nvSpPr>
        <p:spPr>
          <a:xfrm>
            <a:off x="311700" y="2150850"/>
            <a:ext cx="8520600" cy="841800"/>
          </a:xfrm>
          <a:prstGeom prst="rect">
            <a:avLst/>
          </a:prstGeom>
        </p:spPr>
        <p:txBody>
          <a:bodyPr anchorCtr="0" anchor="ctr" bIns="0" lIns="0" spcFirstLastPara="1" rIns="0" wrap="square" tIns="0">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64" name="Google Shape;164;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5" name="Shape 165"/>
        <p:cNvGrpSpPr/>
        <p:nvPr/>
      </p:nvGrpSpPr>
      <p:grpSpPr>
        <a:xfrm>
          <a:off x="0" y="0"/>
          <a:ext cx="0" cy="0"/>
          <a:chOff x="0" y="0"/>
          <a:chExt cx="0" cy="0"/>
        </a:xfrm>
      </p:grpSpPr>
      <p:sp>
        <p:nvSpPr>
          <p:cNvPr id="166" name="Google Shape;166;p33"/>
          <p:cNvSpPr txBox="1"/>
          <p:nvPr>
            <p:ph type="title"/>
          </p:nvPr>
        </p:nvSpPr>
        <p:spPr>
          <a:xfrm>
            <a:off x="311700" y="445025"/>
            <a:ext cx="8520600" cy="572700"/>
          </a:xfrm>
          <a:prstGeom prst="rect">
            <a:avLst/>
          </a:prstGeom>
        </p:spPr>
        <p:txBody>
          <a:bodyPr anchorCtr="0" anchor="t" bIns="0" lIns="0" spcFirstLastPara="1" rIns="0" wrap="square" tIns="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7" name="Google Shape;167;p33"/>
          <p:cNvSpPr txBox="1"/>
          <p:nvPr>
            <p:ph idx="1" type="body"/>
          </p:nvPr>
        </p:nvSpPr>
        <p:spPr>
          <a:xfrm>
            <a:off x="311700" y="1152475"/>
            <a:ext cx="8520600" cy="3416400"/>
          </a:xfrm>
          <a:prstGeom prst="rect">
            <a:avLst/>
          </a:prstGeom>
        </p:spPr>
        <p:txBody>
          <a:bodyPr anchorCtr="0" anchor="t" bIns="0" lIns="0" spcFirstLastPara="1" rIns="0" wrap="square" tIns="0">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68" name="Google Shape;168;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69" name="Shape 169"/>
        <p:cNvGrpSpPr/>
        <p:nvPr/>
      </p:nvGrpSpPr>
      <p:grpSpPr>
        <a:xfrm>
          <a:off x="0" y="0"/>
          <a:ext cx="0" cy="0"/>
          <a:chOff x="0" y="0"/>
          <a:chExt cx="0" cy="0"/>
        </a:xfrm>
      </p:grpSpPr>
      <p:sp>
        <p:nvSpPr>
          <p:cNvPr id="170" name="Google Shape;170;p34"/>
          <p:cNvSpPr txBox="1"/>
          <p:nvPr>
            <p:ph type="title"/>
          </p:nvPr>
        </p:nvSpPr>
        <p:spPr>
          <a:xfrm>
            <a:off x="311700" y="445025"/>
            <a:ext cx="8520600" cy="572700"/>
          </a:xfrm>
          <a:prstGeom prst="rect">
            <a:avLst/>
          </a:prstGeom>
        </p:spPr>
        <p:txBody>
          <a:bodyPr anchorCtr="0" anchor="t" bIns="0" lIns="0" spcFirstLastPara="1" rIns="0" wrap="square" tIns="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1" name="Google Shape;171;p34"/>
          <p:cNvSpPr txBox="1"/>
          <p:nvPr>
            <p:ph idx="1" type="body"/>
          </p:nvPr>
        </p:nvSpPr>
        <p:spPr>
          <a:xfrm>
            <a:off x="311700" y="1152475"/>
            <a:ext cx="3999900" cy="3416400"/>
          </a:xfrm>
          <a:prstGeom prst="rect">
            <a:avLst/>
          </a:prstGeom>
        </p:spPr>
        <p:txBody>
          <a:bodyPr anchorCtr="0" anchor="t" bIns="0" lIns="0" spcFirstLastPara="1" rIns="0" wrap="square" tIns="0">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72" name="Google Shape;172;p34"/>
          <p:cNvSpPr txBox="1"/>
          <p:nvPr>
            <p:ph idx="2" type="body"/>
          </p:nvPr>
        </p:nvSpPr>
        <p:spPr>
          <a:xfrm>
            <a:off x="4832400" y="1152475"/>
            <a:ext cx="3999900" cy="3416400"/>
          </a:xfrm>
          <a:prstGeom prst="rect">
            <a:avLst/>
          </a:prstGeom>
        </p:spPr>
        <p:txBody>
          <a:bodyPr anchorCtr="0" anchor="t" bIns="0" lIns="0" spcFirstLastPara="1" rIns="0" wrap="square" tIns="0">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73" name="Google Shape;173;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74" name="Shape 174"/>
        <p:cNvGrpSpPr/>
        <p:nvPr/>
      </p:nvGrpSpPr>
      <p:grpSpPr>
        <a:xfrm>
          <a:off x="0" y="0"/>
          <a:ext cx="0" cy="0"/>
          <a:chOff x="0" y="0"/>
          <a:chExt cx="0" cy="0"/>
        </a:xfrm>
      </p:grpSpPr>
      <p:sp>
        <p:nvSpPr>
          <p:cNvPr id="175" name="Google Shape;175;p35"/>
          <p:cNvSpPr txBox="1"/>
          <p:nvPr>
            <p:ph type="title"/>
          </p:nvPr>
        </p:nvSpPr>
        <p:spPr>
          <a:xfrm>
            <a:off x="311700" y="445025"/>
            <a:ext cx="8520600" cy="572700"/>
          </a:xfrm>
          <a:prstGeom prst="rect">
            <a:avLst/>
          </a:prstGeom>
        </p:spPr>
        <p:txBody>
          <a:bodyPr anchorCtr="0" anchor="t" bIns="0" lIns="0" spcFirstLastPara="1" rIns="0" wrap="square" tIns="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6" name="Google Shape;176;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77" name="Shape 177"/>
        <p:cNvGrpSpPr/>
        <p:nvPr/>
      </p:nvGrpSpPr>
      <p:grpSpPr>
        <a:xfrm>
          <a:off x="0" y="0"/>
          <a:ext cx="0" cy="0"/>
          <a:chOff x="0" y="0"/>
          <a:chExt cx="0" cy="0"/>
        </a:xfrm>
      </p:grpSpPr>
      <p:sp>
        <p:nvSpPr>
          <p:cNvPr id="178" name="Google Shape;178;p36"/>
          <p:cNvSpPr txBox="1"/>
          <p:nvPr>
            <p:ph type="title"/>
          </p:nvPr>
        </p:nvSpPr>
        <p:spPr>
          <a:xfrm>
            <a:off x="311700" y="555600"/>
            <a:ext cx="2808000" cy="755700"/>
          </a:xfrm>
          <a:prstGeom prst="rect">
            <a:avLst/>
          </a:prstGeom>
        </p:spPr>
        <p:txBody>
          <a:bodyPr anchorCtr="0" anchor="b" bIns="0" lIns="0" spcFirstLastPara="1" rIns="0" wrap="square" tIns="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79" name="Google Shape;179;p36"/>
          <p:cNvSpPr txBox="1"/>
          <p:nvPr>
            <p:ph idx="1" type="body"/>
          </p:nvPr>
        </p:nvSpPr>
        <p:spPr>
          <a:xfrm>
            <a:off x="311700" y="1389600"/>
            <a:ext cx="2808000" cy="3179400"/>
          </a:xfrm>
          <a:prstGeom prst="rect">
            <a:avLst/>
          </a:prstGeom>
        </p:spPr>
        <p:txBody>
          <a:bodyPr anchorCtr="0" anchor="t" bIns="0" lIns="0" spcFirstLastPara="1" rIns="0" wrap="square" tIns="0">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80" name="Google Shape;180;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81" name="Shape 181"/>
        <p:cNvGrpSpPr/>
        <p:nvPr/>
      </p:nvGrpSpPr>
      <p:grpSpPr>
        <a:xfrm>
          <a:off x="0" y="0"/>
          <a:ext cx="0" cy="0"/>
          <a:chOff x="0" y="0"/>
          <a:chExt cx="0" cy="0"/>
        </a:xfrm>
      </p:grpSpPr>
      <p:sp>
        <p:nvSpPr>
          <p:cNvPr id="182" name="Google Shape;182;p37"/>
          <p:cNvSpPr txBox="1"/>
          <p:nvPr>
            <p:ph type="title"/>
          </p:nvPr>
        </p:nvSpPr>
        <p:spPr>
          <a:xfrm>
            <a:off x="490250" y="450150"/>
            <a:ext cx="6367800" cy="4090800"/>
          </a:xfrm>
          <a:prstGeom prst="rect">
            <a:avLst/>
          </a:prstGeom>
        </p:spPr>
        <p:txBody>
          <a:bodyPr anchorCtr="0" anchor="ctr" bIns="0" lIns="0" spcFirstLastPara="1" rIns="0" wrap="square" tIns="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83" name="Google Shape;183;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84" name="Shape 184"/>
        <p:cNvGrpSpPr/>
        <p:nvPr/>
      </p:nvGrpSpPr>
      <p:grpSpPr>
        <a:xfrm>
          <a:off x="0" y="0"/>
          <a:ext cx="0" cy="0"/>
          <a:chOff x="0" y="0"/>
          <a:chExt cx="0" cy="0"/>
        </a:xfrm>
      </p:grpSpPr>
      <p:sp>
        <p:nvSpPr>
          <p:cNvPr id="185" name="Google Shape;185;p3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38"/>
          <p:cNvSpPr txBox="1"/>
          <p:nvPr>
            <p:ph type="title"/>
          </p:nvPr>
        </p:nvSpPr>
        <p:spPr>
          <a:xfrm>
            <a:off x="265500" y="1233175"/>
            <a:ext cx="4045200" cy="1482300"/>
          </a:xfrm>
          <a:prstGeom prst="rect">
            <a:avLst/>
          </a:prstGeom>
        </p:spPr>
        <p:txBody>
          <a:bodyPr anchorCtr="0" anchor="b" bIns="0" lIns="0" spcFirstLastPara="1" rIns="0" wrap="square" tIns="0">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87" name="Google Shape;187;p38"/>
          <p:cNvSpPr txBox="1"/>
          <p:nvPr>
            <p:ph idx="1" type="subTitle"/>
          </p:nvPr>
        </p:nvSpPr>
        <p:spPr>
          <a:xfrm>
            <a:off x="265500" y="2803075"/>
            <a:ext cx="4045200" cy="1235100"/>
          </a:xfrm>
          <a:prstGeom prst="rect">
            <a:avLst/>
          </a:prstGeom>
        </p:spPr>
        <p:txBody>
          <a:bodyPr anchorCtr="0" anchor="t" bIns="0" lIns="0" spcFirstLastPara="1" rIns="0" wrap="square" tIns="0">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88" name="Google Shape;188;p38"/>
          <p:cNvSpPr txBox="1"/>
          <p:nvPr>
            <p:ph idx="2" type="body"/>
          </p:nvPr>
        </p:nvSpPr>
        <p:spPr>
          <a:xfrm>
            <a:off x="4939500" y="724075"/>
            <a:ext cx="3837000" cy="3695100"/>
          </a:xfrm>
          <a:prstGeom prst="rect">
            <a:avLst/>
          </a:prstGeom>
        </p:spPr>
        <p:txBody>
          <a:bodyPr anchorCtr="0" anchor="ctr" bIns="0" lIns="0" spcFirstLastPara="1" rIns="0" wrap="square" tIns="0">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89" name="Google Shape;189;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90" name="Shape 190"/>
        <p:cNvGrpSpPr/>
        <p:nvPr/>
      </p:nvGrpSpPr>
      <p:grpSpPr>
        <a:xfrm>
          <a:off x="0" y="0"/>
          <a:ext cx="0" cy="0"/>
          <a:chOff x="0" y="0"/>
          <a:chExt cx="0" cy="0"/>
        </a:xfrm>
      </p:grpSpPr>
      <p:sp>
        <p:nvSpPr>
          <p:cNvPr id="191" name="Google Shape;191;p39"/>
          <p:cNvSpPr txBox="1"/>
          <p:nvPr>
            <p:ph idx="1" type="body"/>
          </p:nvPr>
        </p:nvSpPr>
        <p:spPr>
          <a:xfrm>
            <a:off x="311700" y="4230575"/>
            <a:ext cx="5998800" cy="605100"/>
          </a:xfrm>
          <a:prstGeom prst="rect">
            <a:avLst/>
          </a:prstGeom>
        </p:spPr>
        <p:txBody>
          <a:bodyPr anchorCtr="0" anchor="ctr" bIns="0" lIns="0" spcFirstLastPara="1" rIns="0" wrap="square" tIns="0">
            <a:normAutofit/>
          </a:bodyPr>
          <a:lstStyle>
            <a:lvl1pPr indent="-228600" lvl="0" marL="457200" rtl="0">
              <a:lnSpc>
                <a:spcPct val="100000"/>
              </a:lnSpc>
              <a:spcBef>
                <a:spcPts val="0"/>
              </a:spcBef>
              <a:spcAft>
                <a:spcPts val="0"/>
              </a:spcAft>
              <a:buSzPts val="1800"/>
              <a:buNone/>
              <a:defRPr/>
            </a:lvl1pPr>
          </a:lstStyle>
          <a:p/>
        </p:txBody>
      </p:sp>
      <p:sp>
        <p:nvSpPr>
          <p:cNvPr id="192" name="Google Shape;192;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93" name="Shape 193"/>
        <p:cNvGrpSpPr/>
        <p:nvPr/>
      </p:nvGrpSpPr>
      <p:grpSpPr>
        <a:xfrm>
          <a:off x="0" y="0"/>
          <a:ext cx="0" cy="0"/>
          <a:chOff x="0" y="0"/>
          <a:chExt cx="0" cy="0"/>
        </a:xfrm>
      </p:grpSpPr>
      <p:sp>
        <p:nvSpPr>
          <p:cNvPr id="194" name="Google Shape;194;p40"/>
          <p:cNvSpPr txBox="1"/>
          <p:nvPr>
            <p:ph hasCustomPrompt="1" type="title"/>
          </p:nvPr>
        </p:nvSpPr>
        <p:spPr>
          <a:xfrm>
            <a:off x="311700" y="1106125"/>
            <a:ext cx="8520600" cy="1963500"/>
          </a:xfrm>
          <a:prstGeom prst="rect">
            <a:avLst/>
          </a:prstGeom>
        </p:spPr>
        <p:txBody>
          <a:bodyPr anchorCtr="0" anchor="b" bIns="0" lIns="0" spcFirstLastPara="1" rIns="0" wrap="square" tIns="0">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95" name="Google Shape;195;p40"/>
          <p:cNvSpPr txBox="1"/>
          <p:nvPr>
            <p:ph idx="1" type="body"/>
          </p:nvPr>
        </p:nvSpPr>
        <p:spPr>
          <a:xfrm>
            <a:off x="311700" y="3152225"/>
            <a:ext cx="8520600" cy="1300800"/>
          </a:xfrm>
          <a:prstGeom prst="rect">
            <a:avLst/>
          </a:prstGeom>
        </p:spPr>
        <p:txBody>
          <a:bodyPr anchorCtr="0" anchor="t" bIns="0" lIns="0" spcFirstLastPara="1" rIns="0" wrap="square" tIns="0">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196" name="Google Shape;196;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97" name="Shape 197"/>
        <p:cNvGrpSpPr/>
        <p:nvPr/>
      </p:nvGrpSpPr>
      <p:grpSpPr>
        <a:xfrm>
          <a:off x="0" y="0"/>
          <a:ext cx="0" cy="0"/>
          <a:chOff x="0" y="0"/>
          <a:chExt cx="0" cy="0"/>
        </a:xfrm>
      </p:grpSpPr>
      <p:sp>
        <p:nvSpPr>
          <p:cNvPr id="198" name="Google Shape;198;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theme" Target="../theme/theme2.xml"/><Relationship Id="rId16" Type="http://schemas.openxmlformats.org/officeDocument/2006/relationships/slideLayout" Target="../slideLayouts/slideLayout27.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0" Type="http://schemas.openxmlformats.org/officeDocument/2006/relationships/slideLayout" Target="../slideLayouts/slideLayout36.xml"/><Relationship Id="rId13" Type="http://schemas.openxmlformats.org/officeDocument/2006/relationships/theme" Target="../theme/theme1.xml"/><Relationship Id="rId12" Type="http://schemas.openxmlformats.org/officeDocument/2006/relationships/slideLayout" Target="../slideLayouts/slideLayout38.xml"/><Relationship Id="rId1" Type="http://schemas.openxmlformats.org/officeDocument/2006/relationships/image" Target="../media/image9.jpg"/><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9" Type="http://schemas.openxmlformats.org/officeDocument/2006/relationships/slideLayout" Target="../slideLayouts/slideLayout35.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52" name="Google Shape;52;p13"/>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153" name="Shape 153"/>
        <p:cNvGrpSpPr/>
        <p:nvPr/>
      </p:nvGrpSpPr>
      <p:grpSpPr>
        <a:xfrm>
          <a:off x="0" y="0"/>
          <a:ext cx="0" cy="0"/>
          <a:chOff x="0" y="0"/>
          <a:chExt cx="0" cy="0"/>
        </a:xfrm>
      </p:grpSpPr>
      <p:sp>
        <p:nvSpPr>
          <p:cNvPr id="154" name="Google Shape;154;p30"/>
          <p:cNvSpPr txBox="1"/>
          <p:nvPr>
            <p:ph type="title"/>
          </p:nvPr>
        </p:nvSpPr>
        <p:spPr>
          <a:xfrm>
            <a:off x="311700" y="445025"/>
            <a:ext cx="8520600" cy="572700"/>
          </a:xfrm>
          <a:prstGeom prst="rect">
            <a:avLst/>
          </a:prstGeom>
          <a:noFill/>
          <a:ln>
            <a:noFill/>
          </a:ln>
        </p:spPr>
        <p:txBody>
          <a:bodyPr anchorCtr="0" anchor="t" bIns="0" lIns="0" spcFirstLastPara="1" rIns="0" wrap="square" tIns="0">
            <a:normAutofit/>
          </a:bodyPr>
          <a:lstStyle>
            <a:lvl1pPr lvl="0" rtl="0">
              <a:spcBef>
                <a:spcPts val="0"/>
              </a:spcBef>
              <a:spcAft>
                <a:spcPts val="0"/>
              </a:spcAft>
              <a:buClr>
                <a:schemeClr val="lt1"/>
              </a:buClr>
              <a:buSzPts val="2800"/>
              <a:buFont typeface="Roboto Slab"/>
              <a:buNone/>
              <a:defRPr b="1" sz="2800">
                <a:solidFill>
                  <a:schemeClr val="lt1"/>
                </a:solidFill>
                <a:latin typeface="Roboto Slab"/>
                <a:ea typeface="Roboto Slab"/>
                <a:cs typeface="Roboto Slab"/>
                <a:sym typeface="Roboto Slab"/>
              </a:defRPr>
            </a:lvl1pPr>
            <a:lvl2pPr lvl="1" rtl="0">
              <a:spcBef>
                <a:spcPts val="0"/>
              </a:spcBef>
              <a:spcAft>
                <a:spcPts val="0"/>
              </a:spcAft>
              <a:buClr>
                <a:schemeClr val="lt1"/>
              </a:buClr>
              <a:buSzPts val="2800"/>
              <a:buFont typeface="Roboto Slab"/>
              <a:buNone/>
              <a:defRPr b="1" sz="2800">
                <a:solidFill>
                  <a:schemeClr val="lt1"/>
                </a:solidFill>
                <a:latin typeface="Roboto Slab"/>
                <a:ea typeface="Roboto Slab"/>
                <a:cs typeface="Roboto Slab"/>
                <a:sym typeface="Roboto Slab"/>
              </a:defRPr>
            </a:lvl2pPr>
            <a:lvl3pPr lvl="2" rtl="0">
              <a:spcBef>
                <a:spcPts val="0"/>
              </a:spcBef>
              <a:spcAft>
                <a:spcPts val="0"/>
              </a:spcAft>
              <a:buClr>
                <a:schemeClr val="lt1"/>
              </a:buClr>
              <a:buSzPts val="2800"/>
              <a:buFont typeface="Roboto Slab"/>
              <a:buNone/>
              <a:defRPr b="1" sz="2800">
                <a:solidFill>
                  <a:schemeClr val="lt1"/>
                </a:solidFill>
                <a:latin typeface="Roboto Slab"/>
                <a:ea typeface="Roboto Slab"/>
                <a:cs typeface="Roboto Slab"/>
                <a:sym typeface="Roboto Slab"/>
              </a:defRPr>
            </a:lvl3pPr>
            <a:lvl4pPr lvl="3" rtl="0">
              <a:spcBef>
                <a:spcPts val="0"/>
              </a:spcBef>
              <a:spcAft>
                <a:spcPts val="0"/>
              </a:spcAft>
              <a:buClr>
                <a:schemeClr val="lt1"/>
              </a:buClr>
              <a:buSzPts val="2800"/>
              <a:buFont typeface="Roboto Slab"/>
              <a:buNone/>
              <a:defRPr b="1" sz="2800">
                <a:solidFill>
                  <a:schemeClr val="lt1"/>
                </a:solidFill>
                <a:latin typeface="Roboto Slab"/>
                <a:ea typeface="Roboto Slab"/>
                <a:cs typeface="Roboto Slab"/>
                <a:sym typeface="Roboto Slab"/>
              </a:defRPr>
            </a:lvl4pPr>
            <a:lvl5pPr lvl="4" rtl="0">
              <a:spcBef>
                <a:spcPts val="0"/>
              </a:spcBef>
              <a:spcAft>
                <a:spcPts val="0"/>
              </a:spcAft>
              <a:buClr>
                <a:schemeClr val="lt1"/>
              </a:buClr>
              <a:buSzPts val="2800"/>
              <a:buFont typeface="Roboto Slab"/>
              <a:buNone/>
              <a:defRPr b="1" sz="2800">
                <a:solidFill>
                  <a:schemeClr val="lt1"/>
                </a:solidFill>
                <a:latin typeface="Roboto Slab"/>
                <a:ea typeface="Roboto Slab"/>
                <a:cs typeface="Roboto Slab"/>
                <a:sym typeface="Roboto Slab"/>
              </a:defRPr>
            </a:lvl5pPr>
            <a:lvl6pPr lvl="5" rtl="0">
              <a:spcBef>
                <a:spcPts val="0"/>
              </a:spcBef>
              <a:spcAft>
                <a:spcPts val="0"/>
              </a:spcAft>
              <a:buClr>
                <a:schemeClr val="lt1"/>
              </a:buClr>
              <a:buSzPts val="2800"/>
              <a:buFont typeface="Roboto Slab"/>
              <a:buNone/>
              <a:defRPr b="1" sz="2800">
                <a:solidFill>
                  <a:schemeClr val="lt1"/>
                </a:solidFill>
                <a:latin typeface="Roboto Slab"/>
                <a:ea typeface="Roboto Slab"/>
                <a:cs typeface="Roboto Slab"/>
                <a:sym typeface="Roboto Slab"/>
              </a:defRPr>
            </a:lvl6pPr>
            <a:lvl7pPr lvl="6" rtl="0">
              <a:spcBef>
                <a:spcPts val="0"/>
              </a:spcBef>
              <a:spcAft>
                <a:spcPts val="0"/>
              </a:spcAft>
              <a:buClr>
                <a:schemeClr val="lt1"/>
              </a:buClr>
              <a:buSzPts val="2800"/>
              <a:buFont typeface="Roboto Slab"/>
              <a:buNone/>
              <a:defRPr b="1" sz="2800">
                <a:solidFill>
                  <a:schemeClr val="lt1"/>
                </a:solidFill>
                <a:latin typeface="Roboto Slab"/>
                <a:ea typeface="Roboto Slab"/>
                <a:cs typeface="Roboto Slab"/>
                <a:sym typeface="Roboto Slab"/>
              </a:defRPr>
            </a:lvl7pPr>
            <a:lvl8pPr lvl="7" rtl="0">
              <a:spcBef>
                <a:spcPts val="0"/>
              </a:spcBef>
              <a:spcAft>
                <a:spcPts val="0"/>
              </a:spcAft>
              <a:buClr>
                <a:schemeClr val="lt1"/>
              </a:buClr>
              <a:buSzPts val="2800"/>
              <a:buFont typeface="Roboto Slab"/>
              <a:buNone/>
              <a:defRPr b="1" sz="2800">
                <a:solidFill>
                  <a:schemeClr val="lt1"/>
                </a:solidFill>
                <a:latin typeface="Roboto Slab"/>
                <a:ea typeface="Roboto Slab"/>
                <a:cs typeface="Roboto Slab"/>
                <a:sym typeface="Roboto Slab"/>
              </a:defRPr>
            </a:lvl8pPr>
            <a:lvl9pPr lvl="8" rtl="0">
              <a:spcBef>
                <a:spcPts val="0"/>
              </a:spcBef>
              <a:spcAft>
                <a:spcPts val="0"/>
              </a:spcAft>
              <a:buClr>
                <a:schemeClr val="lt1"/>
              </a:buClr>
              <a:buSzPts val="2800"/>
              <a:buFont typeface="Roboto Slab"/>
              <a:buNone/>
              <a:defRPr b="1" sz="2800">
                <a:solidFill>
                  <a:schemeClr val="lt1"/>
                </a:solidFill>
                <a:latin typeface="Roboto Slab"/>
                <a:ea typeface="Roboto Slab"/>
                <a:cs typeface="Roboto Slab"/>
                <a:sym typeface="Roboto Slab"/>
              </a:defRPr>
            </a:lvl9pPr>
          </a:lstStyle>
          <a:p/>
        </p:txBody>
      </p:sp>
      <p:sp>
        <p:nvSpPr>
          <p:cNvPr id="155" name="Google Shape;155;p30"/>
          <p:cNvSpPr txBox="1"/>
          <p:nvPr>
            <p:ph idx="1" type="body"/>
          </p:nvPr>
        </p:nvSpPr>
        <p:spPr>
          <a:xfrm>
            <a:off x="311700" y="1152475"/>
            <a:ext cx="8520600" cy="3416400"/>
          </a:xfrm>
          <a:prstGeom prst="rect">
            <a:avLst/>
          </a:prstGeom>
          <a:noFill/>
          <a:ln>
            <a:noFill/>
          </a:ln>
        </p:spPr>
        <p:txBody>
          <a:bodyPr anchorCtr="0" anchor="t" bIns="0" lIns="0" spcFirstLastPara="1" rIns="0" wrap="square" tIns="0">
            <a:normAutofit/>
          </a:bodyPr>
          <a:lstStyle>
            <a:lvl1pPr indent="-342900" lvl="0" marL="457200" rtl="0">
              <a:lnSpc>
                <a:spcPct val="115000"/>
              </a:lnSpc>
              <a:spcBef>
                <a:spcPts val="0"/>
              </a:spcBef>
              <a:spcAft>
                <a:spcPts val="0"/>
              </a:spcAft>
              <a:buClr>
                <a:srgbClr val="FFFFFF"/>
              </a:buClr>
              <a:buSzPts val="1800"/>
              <a:buFont typeface="Roboto Slab"/>
              <a:buChar char="●"/>
              <a:defRPr sz="1800">
                <a:solidFill>
                  <a:srgbClr val="FFFFFF"/>
                </a:solidFill>
                <a:latin typeface="Roboto Slab"/>
                <a:ea typeface="Roboto Slab"/>
                <a:cs typeface="Roboto Slab"/>
                <a:sym typeface="Roboto Slab"/>
              </a:defRPr>
            </a:lvl1pPr>
            <a:lvl2pPr indent="-317500" lvl="1" marL="914400" rtl="0">
              <a:lnSpc>
                <a:spcPct val="115000"/>
              </a:lnSpc>
              <a:spcBef>
                <a:spcPts val="0"/>
              </a:spcBef>
              <a:spcAft>
                <a:spcPts val="0"/>
              </a:spcAft>
              <a:buClr>
                <a:srgbClr val="FFFFFF"/>
              </a:buClr>
              <a:buSzPts val="1400"/>
              <a:buFont typeface="Roboto Slab"/>
              <a:buChar char="○"/>
              <a:defRPr>
                <a:solidFill>
                  <a:srgbClr val="FFFFFF"/>
                </a:solidFill>
                <a:latin typeface="Roboto Slab"/>
                <a:ea typeface="Roboto Slab"/>
                <a:cs typeface="Roboto Slab"/>
                <a:sym typeface="Roboto Slab"/>
              </a:defRPr>
            </a:lvl2pPr>
            <a:lvl3pPr indent="-317500" lvl="2" marL="1371600" rtl="0">
              <a:lnSpc>
                <a:spcPct val="115000"/>
              </a:lnSpc>
              <a:spcBef>
                <a:spcPts val="0"/>
              </a:spcBef>
              <a:spcAft>
                <a:spcPts val="0"/>
              </a:spcAft>
              <a:buClr>
                <a:srgbClr val="FFFFFF"/>
              </a:buClr>
              <a:buSzPts val="1400"/>
              <a:buFont typeface="Roboto Slab"/>
              <a:buChar char="■"/>
              <a:defRPr>
                <a:solidFill>
                  <a:srgbClr val="FFFFFF"/>
                </a:solidFill>
                <a:latin typeface="Roboto Slab"/>
                <a:ea typeface="Roboto Slab"/>
                <a:cs typeface="Roboto Slab"/>
                <a:sym typeface="Roboto Slab"/>
              </a:defRPr>
            </a:lvl3pPr>
            <a:lvl4pPr indent="-317500" lvl="3" marL="1828800" rtl="0">
              <a:lnSpc>
                <a:spcPct val="115000"/>
              </a:lnSpc>
              <a:spcBef>
                <a:spcPts val="0"/>
              </a:spcBef>
              <a:spcAft>
                <a:spcPts val="0"/>
              </a:spcAft>
              <a:buClr>
                <a:srgbClr val="FFFFFF"/>
              </a:buClr>
              <a:buSzPts val="1400"/>
              <a:buFont typeface="Roboto Slab"/>
              <a:buChar char="●"/>
              <a:defRPr>
                <a:solidFill>
                  <a:srgbClr val="FFFFFF"/>
                </a:solidFill>
                <a:latin typeface="Roboto Slab"/>
                <a:ea typeface="Roboto Slab"/>
                <a:cs typeface="Roboto Slab"/>
                <a:sym typeface="Roboto Slab"/>
              </a:defRPr>
            </a:lvl4pPr>
            <a:lvl5pPr indent="-317500" lvl="4" marL="2286000" rtl="0">
              <a:lnSpc>
                <a:spcPct val="115000"/>
              </a:lnSpc>
              <a:spcBef>
                <a:spcPts val="0"/>
              </a:spcBef>
              <a:spcAft>
                <a:spcPts val="0"/>
              </a:spcAft>
              <a:buClr>
                <a:srgbClr val="FFFFFF"/>
              </a:buClr>
              <a:buSzPts val="1400"/>
              <a:buFont typeface="Roboto Slab"/>
              <a:buChar char="○"/>
              <a:defRPr>
                <a:solidFill>
                  <a:srgbClr val="FFFFFF"/>
                </a:solidFill>
                <a:latin typeface="Roboto Slab"/>
                <a:ea typeface="Roboto Slab"/>
                <a:cs typeface="Roboto Slab"/>
                <a:sym typeface="Roboto Slab"/>
              </a:defRPr>
            </a:lvl5pPr>
            <a:lvl6pPr indent="-317500" lvl="5" marL="2743200" rtl="0">
              <a:lnSpc>
                <a:spcPct val="115000"/>
              </a:lnSpc>
              <a:spcBef>
                <a:spcPts val="0"/>
              </a:spcBef>
              <a:spcAft>
                <a:spcPts val="0"/>
              </a:spcAft>
              <a:buClr>
                <a:srgbClr val="FFFFFF"/>
              </a:buClr>
              <a:buSzPts val="1400"/>
              <a:buFont typeface="Roboto Slab"/>
              <a:buChar char="■"/>
              <a:defRPr>
                <a:solidFill>
                  <a:srgbClr val="FFFFFF"/>
                </a:solidFill>
                <a:latin typeface="Roboto Slab"/>
                <a:ea typeface="Roboto Slab"/>
                <a:cs typeface="Roboto Slab"/>
                <a:sym typeface="Roboto Slab"/>
              </a:defRPr>
            </a:lvl6pPr>
            <a:lvl7pPr indent="-317500" lvl="6" marL="3200400" rtl="0">
              <a:lnSpc>
                <a:spcPct val="115000"/>
              </a:lnSpc>
              <a:spcBef>
                <a:spcPts val="0"/>
              </a:spcBef>
              <a:spcAft>
                <a:spcPts val="0"/>
              </a:spcAft>
              <a:buClr>
                <a:srgbClr val="FFFFFF"/>
              </a:buClr>
              <a:buSzPts val="1400"/>
              <a:buFont typeface="Roboto Slab"/>
              <a:buChar char="●"/>
              <a:defRPr>
                <a:solidFill>
                  <a:srgbClr val="FFFFFF"/>
                </a:solidFill>
                <a:latin typeface="Roboto Slab"/>
                <a:ea typeface="Roboto Slab"/>
                <a:cs typeface="Roboto Slab"/>
                <a:sym typeface="Roboto Slab"/>
              </a:defRPr>
            </a:lvl7pPr>
            <a:lvl8pPr indent="-317500" lvl="7" marL="3657600" rtl="0">
              <a:lnSpc>
                <a:spcPct val="115000"/>
              </a:lnSpc>
              <a:spcBef>
                <a:spcPts val="0"/>
              </a:spcBef>
              <a:spcAft>
                <a:spcPts val="0"/>
              </a:spcAft>
              <a:buClr>
                <a:srgbClr val="FFFFFF"/>
              </a:buClr>
              <a:buSzPts val="1400"/>
              <a:buFont typeface="Roboto Slab"/>
              <a:buChar char="○"/>
              <a:defRPr>
                <a:solidFill>
                  <a:srgbClr val="FFFFFF"/>
                </a:solidFill>
                <a:latin typeface="Roboto Slab"/>
                <a:ea typeface="Roboto Slab"/>
                <a:cs typeface="Roboto Slab"/>
                <a:sym typeface="Roboto Slab"/>
              </a:defRPr>
            </a:lvl8pPr>
            <a:lvl9pPr indent="-317500" lvl="8" marL="4114800" rtl="0">
              <a:lnSpc>
                <a:spcPct val="115000"/>
              </a:lnSpc>
              <a:spcBef>
                <a:spcPts val="0"/>
              </a:spcBef>
              <a:spcAft>
                <a:spcPts val="0"/>
              </a:spcAft>
              <a:buClr>
                <a:srgbClr val="FFFFFF"/>
              </a:buClr>
              <a:buSzPts val="1400"/>
              <a:buFont typeface="Roboto Slab"/>
              <a:buChar char="■"/>
              <a:defRPr>
                <a:solidFill>
                  <a:srgbClr val="FFFFFF"/>
                </a:solidFill>
                <a:latin typeface="Roboto Slab"/>
                <a:ea typeface="Roboto Slab"/>
                <a:cs typeface="Roboto Slab"/>
                <a:sym typeface="Roboto Slab"/>
              </a:defRPr>
            </a:lvl9pPr>
          </a:lstStyle>
          <a:p/>
        </p:txBody>
      </p:sp>
    </p:spTree>
  </p:cSld>
  <p:clrMap accent1="accent1" accent2="accent2" accent3="accent3" accent4="accent4" accent5="accent5" accent6="accent6" bg1="lt1" bg2="dk2" tx1="dk1" tx2="lt2" folHlink="folHlink" hlink="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EA4335"/>
          </p15:clr>
        </p15:guide>
        <p15:guide id="2" pos="2880">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4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18.png"/><Relationship Id="rId5" Type="http://schemas.openxmlformats.org/officeDocument/2006/relationships/image" Target="../media/image7.png"/><Relationship Id="rId6"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image" Target="../media/image19.png"/><Relationship Id="rId5"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21.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hyperlink" Target="https://theodi.org/topic/data-infrastructure/" TargetMode="External"/><Relationship Id="rId4" Type="http://schemas.openxmlformats.org/officeDocument/2006/relationships/image" Target="../media/image23.png"/><Relationship Id="rId5"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26.png"/><Relationship Id="rId4" Type="http://schemas.openxmlformats.org/officeDocument/2006/relationships/image" Target="../media/image29.jpg"/><Relationship Id="rId5"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image" Target="../media/image20.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image" Target="../media/image24.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 Id="rId3" Type="http://schemas.openxmlformats.org/officeDocument/2006/relationships/hyperlink" Target="https://api.hankeikkuna.fi/asiakirjat/b0cf8878-816f-4913-a917-ee9c0884f60d/e416beab-7752-49f3-a964-8226719de182/LIITE_20211108141220.PDF" TargetMode="External"/><Relationship Id="rId4" Type="http://schemas.openxmlformats.org/officeDocument/2006/relationships/image" Target="../media/image1.png"/><Relationship Id="rId5"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 Id="rId3"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 Id="rId3" Type="http://schemas.openxmlformats.org/officeDocument/2006/relationships/hyperlink" Target="https://theodi.org/article/what-are-data-institutions-and-why-are-they-important/" TargetMode="External"/><Relationship Id="rId4" Type="http://schemas.openxmlformats.org/officeDocument/2006/relationships/hyperlink" Target="https://theodi.org/article/the-data-institutions-register/" TargetMode="External"/><Relationship Id="rId5" Type="http://schemas.openxmlformats.org/officeDocument/2006/relationships/image" Target="../media/image7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 Id="rId3" Type="http://schemas.openxmlformats.org/officeDocument/2006/relationships/hyperlink" Target="https://www.bdva.eu/PPP"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4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5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 Id="rId3" Type="http://schemas.openxmlformats.org/officeDocument/2006/relationships/slide" Target="/ppt/slides/slide5.xml"/><Relationship Id="rId4" Type="http://schemas.openxmlformats.org/officeDocument/2006/relationships/slide" Target="/ppt/slides/slide10.xml"/><Relationship Id="rId9" Type="http://schemas.openxmlformats.org/officeDocument/2006/relationships/slide" Target="/ppt/slides/slide73.xml"/><Relationship Id="rId5" Type="http://schemas.openxmlformats.org/officeDocument/2006/relationships/slide" Target="/ppt/slides/slide23.xml"/><Relationship Id="rId6" Type="http://schemas.openxmlformats.org/officeDocument/2006/relationships/slide" Target="/ppt/slides/slide33.xml"/><Relationship Id="rId7" Type="http://schemas.openxmlformats.org/officeDocument/2006/relationships/slide" Target="/ppt/slides/slide49.xml"/><Relationship Id="rId8" Type="http://schemas.openxmlformats.org/officeDocument/2006/relationships/slide" Target="/ppt/slides/slide5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2.xml"/><Relationship Id="rId3" Type="http://schemas.openxmlformats.org/officeDocument/2006/relationships/hyperlink" Target="https://papers.ssrn.com/sol3/papers.cfm?abstract_id=3872703"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image" Target="../media/image4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4.xml"/><Relationship Id="rId3" Type="http://schemas.openxmlformats.org/officeDocument/2006/relationships/image" Target="../media/image39.png"/><Relationship Id="rId4" Type="http://schemas.openxmlformats.org/officeDocument/2006/relationships/image" Target="../media/image30.png"/><Relationship Id="rId5" Type="http://schemas.openxmlformats.org/officeDocument/2006/relationships/image" Target="../media/image38.png"/><Relationship Id="rId6" Type="http://schemas.openxmlformats.org/officeDocument/2006/relationships/image" Target="../media/image40.jpg"/><Relationship Id="rId7" Type="http://schemas.openxmlformats.org/officeDocument/2006/relationships/image" Target="../media/image5.png"/><Relationship Id="rId8" Type="http://schemas.openxmlformats.org/officeDocument/2006/relationships/image" Target="../media/image3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5.xml"/><Relationship Id="rId3" Type="http://schemas.openxmlformats.org/officeDocument/2006/relationships/image" Target="../media/image34.png"/><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6.xml"/><Relationship Id="rId3" Type="http://schemas.openxmlformats.org/officeDocument/2006/relationships/image" Target="../media/image5.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7.xml"/><Relationship Id="rId3" Type="http://schemas.openxmlformats.org/officeDocument/2006/relationships/image" Target="../media/image4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8.xml"/><Relationship Id="rId3" Type="http://schemas.openxmlformats.org/officeDocument/2006/relationships/image" Target="../media/image4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9.xml"/><Relationship Id="rId3" Type="http://schemas.openxmlformats.org/officeDocument/2006/relationships/image" Target="../media/image44.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0.xml"/><Relationship Id="rId3" Type="http://schemas.openxmlformats.org/officeDocument/2006/relationships/image" Target="../media/image46.png"/><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1.xml"/><Relationship Id="rId3" Type="http://schemas.openxmlformats.org/officeDocument/2006/relationships/image" Target="../media/image5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2.xml"/><Relationship Id="rId3" Type="http://schemas.openxmlformats.org/officeDocument/2006/relationships/hyperlink" Target="https://datasharingcoalition.eu/app/uploads/2021/04/data-sharing-canvas-30-04-2021.pdf"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3.xml"/><Relationship Id="rId3" Type="http://schemas.openxmlformats.org/officeDocument/2006/relationships/hyperlink" Target="https://internationaldataspaces.org/wp-content/uploads/dlm_uploads/IDSA-White-Paper-IDSA-Rule-Book.pdf" TargetMode="External"/><Relationship Id="rId4" Type="http://schemas.openxmlformats.org/officeDocument/2006/relationships/image" Target="../media/image97.png"/><Relationship Id="rId5" Type="http://schemas.openxmlformats.org/officeDocument/2006/relationships/image" Target="../media/image6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4.xml"/><Relationship Id="rId3" Type="http://schemas.openxmlformats.org/officeDocument/2006/relationships/hyperlink" Target="https://internationaldataspaces.org/wp-content/uploads/dlm_uploads/IDSA-White-Paper-certification-scheme-V.2.pdf" TargetMode="External"/><Relationship Id="rId4" Type="http://schemas.openxmlformats.org/officeDocument/2006/relationships/image" Target="../media/image65.png"/><Relationship Id="rId5" Type="http://schemas.openxmlformats.org/officeDocument/2006/relationships/image" Target="../media/image11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5.xml"/><Relationship Id="rId3" Type="http://schemas.openxmlformats.org/officeDocument/2006/relationships/hyperlink" Target="https://internationaldataspaces.org/wp-content/uploads/dlm_uploads/IDSA-Position-Paper-Usage-Control-in-the-IDS-V3..pdf" TargetMode="External"/><Relationship Id="rId4" Type="http://schemas.openxmlformats.org/officeDocument/2006/relationships/image" Target="../media/image95.png"/><Relationship Id="rId5" Type="http://schemas.openxmlformats.org/officeDocument/2006/relationships/image" Target="../media/image7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6.xml"/><Relationship Id="rId3" Type="http://schemas.openxmlformats.org/officeDocument/2006/relationships/hyperlink" Target="https://mydata.org/mydata-operators/" TargetMode="External"/><Relationship Id="rId4" Type="http://schemas.openxmlformats.org/officeDocument/2006/relationships/image" Target="../media/image85.png"/><Relationship Id="rId5" Type="http://schemas.openxmlformats.org/officeDocument/2006/relationships/image" Target="../media/image7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7.xml"/><Relationship Id="rId3" Type="http://schemas.openxmlformats.org/officeDocument/2006/relationships/hyperlink" Target="https://www.isst.fraunhofer.de/en/news/publications.html" TargetMode="External"/><Relationship Id="rId4" Type="http://schemas.openxmlformats.org/officeDocument/2006/relationships/image" Target="../media/image8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8.xml"/><Relationship Id="rId3" Type="http://schemas.openxmlformats.org/officeDocument/2006/relationships/hyperlink" Target="https://op.europa.eu/en/publication-detail/-/publication/8c021023-53ee-11ec-91ac-01aa75ed71a1/language-en"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9.xml"/><Relationship Id="rId3"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4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0.xml"/><Relationship Id="rId3" Type="http://schemas.openxmlformats.org/officeDocument/2006/relationships/image" Target="../media/image50.png"/><Relationship Id="rId4" Type="http://schemas.openxmlformats.org/officeDocument/2006/relationships/image" Target="../media/image51.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1.xml"/><Relationship Id="rId3" Type="http://schemas.openxmlformats.org/officeDocument/2006/relationships/image" Target="../media/image55.jpg"/><Relationship Id="rId4" Type="http://schemas.openxmlformats.org/officeDocument/2006/relationships/image" Target="../media/image57.png"/><Relationship Id="rId5" Type="http://schemas.openxmlformats.org/officeDocument/2006/relationships/image" Target="../media/image78.png"/><Relationship Id="rId6" Type="http://schemas.openxmlformats.org/officeDocument/2006/relationships/image" Target="../media/image5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2.xml"/><Relationship Id="rId3" Type="http://schemas.openxmlformats.org/officeDocument/2006/relationships/image" Target="../media/image11.png"/><Relationship Id="rId4" Type="http://schemas.openxmlformats.org/officeDocument/2006/relationships/image" Target="../media/image5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3.xml"/><Relationship Id="rId3" Type="http://schemas.openxmlformats.org/officeDocument/2006/relationships/image" Target="../media/image11.png"/><Relationship Id="rId4" Type="http://schemas.openxmlformats.org/officeDocument/2006/relationships/image" Target="../media/image5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4.xml"/><Relationship Id="rId3" Type="http://schemas.openxmlformats.org/officeDocument/2006/relationships/image" Target="../media/image5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5.xml"/><Relationship Id="rId3" Type="http://schemas.openxmlformats.org/officeDocument/2006/relationships/slide" Target="/ppt/slides/slide40.xml"/><Relationship Id="rId4" Type="http://schemas.openxmlformats.org/officeDocument/2006/relationships/image" Target="../media/image6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6.xml"/><Relationship Id="rId3" Type="http://schemas.openxmlformats.org/officeDocument/2006/relationships/hyperlink" Target="http://dataspaces.info/"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7.xml"/><Relationship Id="rId3" Type="http://schemas.openxmlformats.org/officeDocument/2006/relationships/image" Target="../media/image4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8.xml"/><Relationship Id="rId3" Type="http://schemas.openxmlformats.org/officeDocument/2006/relationships/image" Target="../media/image5.png"/><Relationship Id="rId4" Type="http://schemas.openxmlformats.org/officeDocument/2006/relationships/image" Target="../media/image11.png"/><Relationship Id="rId5" Type="http://schemas.openxmlformats.org/officeDocument/2006/relationships/image" Target="../media/image69.png"/><Relationship Id="rId6" Type="http://schemas.openxmlformats.org/officeDocument/2006/relationships/image" Target="../media/image6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9.xml"/><Relationship Id="rId3" Type="http://schemas.openxmlformats.org/officeDocument/2006/relationships/image" Target="../media/image63.png"/><Relationship Id="rId4" Type="http://schemas.openxmlformats.org/officeDocument/2006/relationships/image" Target="../media/image7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0.xml"/><Relationship Id="rId3" Type="http://schemas.openxmlformats.org/officeDocument/2006/relationships/image" Target="../media/image11.png"/><Relationship Id="rId4" Type="http://schemas.openxmlformats.org/officeDocument/2006/relationships/image" Target="../media/image61.png"/></Relationships>
</file>

<file path=ppt/slides/_rels/slide61.xml.rels><?xml version="1.0" encoding="UTF-8" standalone="yes"?><Relationships xmlns="http://schemas.openxmlformats.org/package/2006/relationships"><Relationship Id="rId11" Type="http://schemas.openxmlformats.org/officeDocument/2006/relationships/image" Target="../media/image75.png"/><Relationship Id="rId10" Type="http://schemas.openxmlformats.org/officeDocument/2006/relationships/image" Target="../media/image98.png"/><Relationship Id="rId13" Type="http://schemas.openxmlformats.org/officeDocument/2006/relationships/image" Target="../media/image5.png"/><Relationship Id="rId12" Type="http://schemas.openxmlformats.org/officeDocument/2006/relationships/image" Target="../media/image91.png"/><Relationship Id="rId1" Type="http://schemas.openxmlformats.org/officeDocument/2006/relationships/slideLayout" Target="../slideLayouts/slideLayout15.xml"/><Relationship Id="rId2" Type="http://schemas.openxmlformats.org/officeDocument/2006/relationships/notesSlide" Target="../notesSlides/notesSlide61.xml"/><Relationship Id="rId3" Type="http://schemas.openxmlformats.org/officeDocument/2006/relationships/image" Target="../media/image68.png"/><Relationship Id="rId4" Type="http://schemas.openxmlformats.org/officeDocument/2006/relationships/image" Target="../media/image60.jpg"/><Relationship Id="rId9" Type="http://schemas.openxmlformats.org/officeDocument/2006/relationships/image" Target="../media/image74.jpg"/><Relationship Id="rId14" Type="http://schemas.openxmlformats.org/officeDocument/2006/relationships/image" Target="../media/image11.png"/><Relationship Id="rId5" Type="http://schemas.openxmlformats.org/officeDocument/2006/relationships/image" Target="../media/image88.png"/><Relationship Id="rId6" Type="http://schemas.openxmlformats.org/officeDocument/2006/relationships/image" Target="../media/image92.jpg"/><Relationship Id="rId7" Type="http://schemas.openxmlformats.org/officeDocument/2006/relationships/image" Target="../media/image70.png"/><Relationship Id="rId8" Type="http://schemas.openxmlformats.org/officeDocument/2006/relationships/image" Target="../media/image67.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2.xml"/><Relationship Id="rId3" Type="http://schemas.openxmlformats.org/officeDocument/2006/relationships/image" Target="../media/image82.png"/><Relationship Id="rId4" Type="http://schemas.openxmlformats.org/officeDocument/2006/relationships/image" Target="../media/image87.png"/><Relationship Id="rId5" Type="http://schemas.openxmlformats.org/officeDocument/2006/relationships/image" Target="../media/image77.png"/><Relationship Id="rId6" Type="http://schemas.openxmlformats.org/officeDocument/2006/relationships/image" Target="../media/image10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3.xml"/><Relationship Id="rId3" Type="http://schemas.openxmlformats.org/officeDocument/2006/relationships/image" Target="../media/image5.png"/><Relationship Id="rId4" Type="http://schemas.openxmlformats.org/officeDocument/2006/relationships/image" Target="../media/image11.png"/><Relationship Id="rId5" Type="http://schemas.openxmlformats.org/officeDocument/2006/relationships/image" Target="../media/image8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4.xml"/><Relationship Id="rId3" Type="http://schemas.openxmlformats.org/officeDocument/2006/relationships/image" Target="../media/image9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5.xml"/><Relationship Id="rId3" Type="http://schemas.openxmlformats.org/officeDocument/2006/relationships/image" Target="../media/image81.png"/><Relationship Id="rId4" Type="http://schemas.openxmlformats.org/officeDocument/2006/relationships/image" Target="../media/image93.png"/></Relationships>
</file>

<file path=ppt/slides/_rels/slide66.xml.rels><?xml version="1.0" encoding="UTF-8" standalone="yes"?><Relationships xmlns="http://schemas.openxmlformats.org/package/2006/relationships"><Relationship Id="rId10" Type="http://schemas.openxmlformats.org/officeDocument/2006/relationships/image" Target="../media/image5.png"/><Relationship Id="rId1" Type="http://schemas.openxmlformats.org/officeDocument/2006/relationships/slideLayout" Target="../slideLayouts/slideLayout15.xml"/><Relationship Id="rId2" Type="http://schemas.openxmlformats.org/officeDocument/2006/relationships/notesSlide" Target="../notesSlides/notesSlide66.xml"/><Relationship Id="rId3" Type="http://schemas.openxmlformats.org/officeDocument/2006/relationships/image" Target="../media/image90.jpg"/><Relationship Id="rId4" Type="http://schemas.openxmlformats.org/officeDocument/2006/relationships/image" Target="../media/image89.png"/><Relationship Id="rId9" Type="http://schemas.openxmlformats.org/officeDocument/2006/relationships/image" Target="../media/image96.jpg"/><Relationship Id="rId5" Type="http://schemas.openxmlformats.org/officeDocument/2006/relationships/image" Target="../media/image84.png"/><Relationship Id="rId6" Type="http://schemas.openxmlformats.org/officeDocument/2006/relationships/image" Target="../media/image106.jpg"/><Relationship Id="rId7" Type="http://schemas.openxmlformats.org/officeDocument/2006/relationships/image" Target="../media/image86.jpg"/><Relationship Id="rId8" Type="http://schemas.openxmlformats.org/officeDocument/2006/relationships/image" Target="../media/image10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7.xml"/><Relationship Id="rId3" Type="http://schemas.openxmlformats.org/officeDocument/2006/relationships/image" Target="../media/image5.png"/><Relationship Id="rId4" Type="http://schemas.openxmlformats.org/officeDocument/2006/relationships/image" Target="../media/image110.jpg"/><Relationship Id="rId5" Type="http://schemas.openxmlformats.org/officeDocument/2006/relationships/image" Target="../media/image94.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8.xml"/><Relationship Id="rId3" Type="http://schemas.openxmlformats.org/officeDocument/2006/relationships/image" Target="../media/image11.png"/><Relationship Id="rId4" Type="http://schemas.openxmlformats.org/officeDocument/2006/relationships/image" Target="../media/image10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9.xml"/><Relationship Id="rId3" Type="http://schemas.openxmlformats.org/officeDocument/2006/relationships/hyperlink" Target="https://datasharingcoalition.eu/app/uploads/2021/08/210422-use-case-playbook-v10.pdf"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0.xml"/><Relationship Id="rId3" Type="http://schemas.openxmlformats.org/officeDocument/2006/relationships/hyperlink" Target="https://datasharingcoalition.eu/app/uploads/2021/06/210520d-blueprint-v10.pdf"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1.xml"/><Relationship Id="rId3" Type="http://schemas.openxmlformats.org/officeDocument/2006/relationships/hyperlink" Target="https://internationaldataspaces.org/wp-content/uploads/dlm_uploads/Use-Case-Bro_2021.pdf" TargetMode="External"/><Relationship Id="rId4" Type="http://schemas.openxmlformats.org/officeDocument/2006/relationships/image" Target="../media/image102.png"/><Relationship Id="rId5" Type="http://schemas.openxmlformats.org/officeDocument/2006/relationships/image" Target="../media/image10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2.xml"/><Relationship Id="rId3" Type="http://schemas.openxmlformats.org/officeDocument/2006/relationships/hyperlink" Target="https://bdva.eu/sites/default/files/BDVA_SMI_Whitepaper_2020.pdf"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3.xml"/><Relationship Id="rId3" Type="http://schemas.openxmlformats.org/officeDocument/2006/relationships/image" Target="../media/image4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7.xml"/><Relationship Id="rId3" Type="http://schemas.openxmlformats.org/officeDocument/2006/relationships/image" Target="../media/image43.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8.xml"/><Relationship Id="rId3" Type="http://schemas.openxmlformats.org/officeDocument/2006/relationships/hyperlink" Target="https://www.bdva.eu/sites/default/files/AI-Data-Robotics-Partnership-SRIDA%20V3.1.pdf"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9.xml"/><Relationship Id="rId3" Type="http://schemas.openxmlformats.org/officeDocument/2006/relationships/image" Target="../media/image4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17.png"/><Relationship Id="rId5" Type="http://schemas.openxmlformats.org/officeDocument/2006/relationships/image" Target="../media/image15.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0.xml"/><Relationship Id="rId3" Type="http://schemas.openxmlformats.org/officeDocument/2006/relationships/hyperlink" Target="https://european-big-data-value-forum.eu/"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1.xml"/><Relationship Id="rId3" Type="http://schemas.openxmlformats.org/officeDocument/2006/relationships/hyperlink" Target="https://www.big-data-value.eu/data-week-2021/"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2.xml"/><Relationship Id="rId3" Type="http://schemas.openxmlformats.org/officeDocument/2006/relationships/image" Target="../media/image43.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3.xml"/><Relationship Id="rId3" Type="http://schemas.openxmlformats.org/officeDocument/2006/relationships/image" Target="../media/image101.jpg"/><Relationship Id="rId4" Type="http://schemas.openxmlformats.org/officeDocument/2006/relationships/image" Target="../media/image10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4.xml"/><Relationship Id="rId3" Type="http://schemas.openxmlformats.org/officeDocument/2006/relationships/image" Target="../media/image108.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5.xml"/><Relationship Id="rId3" Type="http://schemas.openxmlformats.org/officeDocument/2006/relationships/image" Target="../media/image100.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6.xml"/><Relationship Id="rId3" Type="http://schemas.openxmlformats.org/officeDocument/2006/relationships/image" Target="../media/image112.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2.jpg"/><Relationship Id="rId4" Type="http://schemas.openxmlformats.org/officeDocument/2006/relationships/image" Target="../media/image3.png"/><Relationship Id="rId5"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42"/>
          <p:cNvSpPr txBox="1"/>
          <p:nvPr>
            <p:ph type="ctrTitle"/>
          </p:nvPr>
        </p:nvSpPr>
        <p:spPr>
          <a:xfrm>
            <a:off x="311708" y="744575"/>
            <a:ext cx="8520600" cy="2052600"/>
          </a:xfrm>
          <a:prstGeom prst="rect">
            <a:avLst/>
          </a:prstGeom>
        </p:spPr>
        <p:txBody>
          <a:bodyPr anchorCtr="0" anchor="b" bIns="0" lIns="0" spcFirstLastPara="1" rIns="0" wrap="square" tIns="0">
            <a:normAutofit/>
          </a:bodyPr>
          <a:lstStyle/>
          <a:p>
            <a:pPr indent="0" lvl="0" marL="0" rtl="0" algn="ctr">
              <a:spcBef>
                <a:spcPts val="0"/>
              </a:spcBef>
              <a:spcAft>
                <a:spcPts val="0"/>
              </a:spcAft>
              <a:buNone/>
            </a:pPr>
            <a:r>
              <a:rPr lang="en"/>
              <a:t>Data Spaces </a:t>
            </a:r>
            <a:br>
              <a:rPr lang="en"/>
            </a:br>
            <a:r>
              <a:rPr lang="en"/>
              <a:t>Resource Library</a:t>
            </a:r>
            <a:endParaRPr/>
          </a:p>
        </p:txBody>
      </p:sp>
      <p:sp>
        <p:nvSpPr>
          <p:cNvPr id="204" name="Google Shape;204;p42"/>
          <p:cNvSpPr txBox="1"/>
          <p:nvPr>
            <p:ph type="ctrTitle"/>
          </p:nvPr>
        </p:nvSpPr>
        <p:spPr>
          <a:xfrm>
            <a:off x="311700" y="3788150"/>
            <a:ext cx="8520600" cy="326700"/>
          </a:xfrm>
          <a:prstGeom prst="rect">
            <a:avLst/>
          </a:prstGeom>
        </p:spPr>
        <p:txBody>
          <a:bodyPr anchorCtr="0" anchor="ctr" bIns="0" lIns="0" spcFirstLastPara="1" rIns="0" wrap="square" tIns="0">
            <a:normAutofit/>
          </a:bodyPr>
          <a:lstStyle/>
          <a:p>
            <a:pPr indent="0" lvl="0" marL="0" rtl="0" algn="ctr">
              <a:spcBef>
                <a:spcPts val="0"/>
              </a:spcBef>
              <a:spcAft>
                <a:spcPts val="0"/>
              </a:spcAft>
              <a:buSzPts val="990"/>
              <a:buNone/>
            </a:pPr>
            <a:r>
              <a:rPr b="0" lang="en" sz="1000">
                <a:solidFill>
                  <a:schemeClr val="dk2"/>
                </a:solidFill>
              </a:rPr>
              <a:t>POWERED BY</a:t>
            </a:r>
            <a:endParaRPr b="0" sz="1000">
              <a:solidFill>
                <a:schemeClr val="dk2"/>
              </a:solidFill>
            </a:endParaRPr>
          </a:p>
        </p:txBody>
      </p:sp>
      <p:pic>
        <p:nvPicPr>
          <p:cNvPr id="205" name="Google Shape;205;p42"/>
          <p:cNvPicPr preferRelativeResize="0"/>
          <p:nvPr/>
        </p:nvPicPr>
        <p:blipFill>
          <a:blip r:embed="rId3">
            <a:alphaModFix/>
          </a:blip>
          <a:stretch>
            <a:fillRect/>
          </a:stretch>
        </p:blipFill>
        <p:spPr>
          <a:xfrm>
            <a:off x="3629974" y="4221825"/>
            <a:ext cx="1884050" cy="4344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51"/>
          <p:cNvSpPr txBox="1"/>
          <p:nvPr>
            <p:ph type="title"/>
          </p:nvPr>
        </p:nvSpPr>
        <p:spPr>
          <a:xfrm>
            <a:off x="404999" y="405000"/>
            <a:ext cx="6580800" cy="43200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chemeClr val="dk1"/>
              </a:buClr>
              <a:buSzPts val="2900"/>
              <a:buFont typeface="Calibri"/>
              <a:buNone/>
            </a:pPr>
            <a:br>
              <a:rPr lang="en"/>
            </a:br>
            <a:r>
              <a:rPr b="1" lang="en" sz="4400">
                <a:solidFill>
                  <a:schemeClr val="accent1"/>
                </a:solidFill>
                <a:latin typeface="Roboto Slab"/>
                <a:ea typeface="Roboto Slab"/>
                <a:cs typeface="Roboto Slab"/>
                <a:sym typeface="Roboto Slab"/>
              </a:rPr>
              <a:t>Key Initiatives and </a:t>
            </a:r>
            <a:endParaRPr b="1" sz="4400">
              <a:solidFill>
                <a:schemeClr val="accent1"/>
              </a:solidFill>
              <a:latin typeface="Roboto Slab"/>
              <a:ea typeface="Roboto Slab"/>
              <a:cs typeface="Roboto Slab"/>
              <a:sym typeface="Roboto Slab"/>
            </a:endParaRPr>
          </a:p>
          <a:p>
            <a:pPr indent="0" lvl="0" marL="0" marR="0" rtl="0" algn="l">
              <a:lnSpc>
                <a:spcPct val="90000"/>
              </a:lnSpc>
              <a:spcBef>
                <a:spcPts val="0"/>
              </a:spcBef>
              <a:spcAft>
                <a:spcPts val="0"/>
              </a:spcAft>
              <a:buClr>
                <a:schemeClr val="dk1"/>
              </a:buClr>
              <a:buSzPts val="2900"/>
              <a:buFont typeface="Calibri"/>
              <a:buNone/>
            </a:pPr>
            <a:r>
              <a:rPr b="1" lang="en" sz="4400">
                <a:solidFill>
                  <a:schemeClr val="accent1"/>
                </a:solidFill>
                <a:latin typeface="Roboto Slab"/>
                <a:ea typeface="Roboto Slab"/>
                <a:cs typeface="Roboto Slab"/>
                <a:sym typeface="Roboto Slab"/>
              </a:rPr>
              <a:t>Organisations</a:t>
            </a:r>
            <a:br>
              <a:rPr lang="en"/>
            </a:br>
            <a:endParaRPr/>
          </a:p>
        </p:txBody>
      </p:sp>
      <p:pic>
        <p:nvPicPr>
          <p:cNvPr id="343" name="Google Shape;343;p51"/>
          <p:cNvPicPr preferRelativeResize="0"/>
          <p:nvPr/>
        </p:nvPicPr>
        <p:blipFill>
          <a:blip r:embed="rId3">
            <a:alphaModFix/>
          </a:blip>
          <a:stretch>
            <a:fillRect/>
          </a:stretch>
        </p:blipFill>
        <p:spPr>
          <a:xfrm>
            <a:off x="7805906" y="0"/>
            <a:ext cx="1338094" cy="51435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52"/>
          <p:cNvSpPr/>
          <p:nvPr/>
        </p:nvSpPr>
        <p:spPr>
          <a:xfrm>
            <a:off x="316666" y="761762"/>
            <a:ext cx="2383434" cy="185476"/>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Regulation</a:t>
            </a:r>
            <a:endParaRPr sz="1100"/>
          </a:p>
        </p:txBody>
      </p:sp>
      <p:sp>
        <p:nvSpPr>
          <p:cNvPr id="350" name="Google Shape;350;p52"/>
          <p:cNvSpPr/>
          <p:nvPr/>
        </p:nvSpPr>
        <p:spPr>
          <a:xfrm>
            <a:off x="315911" y="1470651"/>
            <a:ext cx="2383434" cy="185476"/>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Frameworks and standardization  </a:t>
            </a:r>
            <a:endParaRPr sz="1100"/>
          </a:p>
        </p:txBody>
      </p:sp>
      <p:sp>
        <p:nvSpPr>
          <p:cNvPr id="351" name="Google Shape;351;p52"/>
          <p:cNvSpPr/>
          <p:nvPr/>
        </p:nvSpPr>
        <p:spPr>
          <a:xfrm>
            <a:off x="315911" y="2183888"/>
            <a:ext cx="2383434" cy="185476"/>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Generic building blocks</a:t>
            </a:r>
            <a:endParaRPr sz="1100"/>
          </a:p>
        </p:txBody>
      </p:sp>
      <p:sp>
        <p:nvSpPr>
          <p:cNvPr id="352" name="Google Shape;352;p52"/>
          <p:cNvSpPr/>
          <p:nvPr/>
        </p:nvSpPr>
        <p:spPr>
          <a:xfrm>
            <a:off x="3986683" y="905915"/>
            <a:ext cx="4773581" cy="3667884"/>
          </a:xfrm>
          <a:prstGeom prst="rect">
            <a:avLst/>
          </a:prstGeom>
          <a:noFill/>
          <a:ln cap="flat" cmpd="sng" w="12700">
            <a:solidFill>
              <a:srgbClr val="4472C4"/>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53" name="Google Shape;353;p52"/>
          <p:cNvSpPr/>
          <p:nvPr/>
        </p:nvSpPr>
        <p:spPr>
          <a:xfrm>
            <a:off x="381401" y="1602522"/>
            <a:ext cx="3027880" cy="558690"/>
          </a:xfrm>
          <a:prstGeom prst="roundRect">
            <a:avLst>
              <a:gd fmla="val 16667" name="adj"/>
            </a:avLst>
          </a:prstGeom>
          <a:solidFill>
            <a:srgbClr val="E1EFD8"/>
          </a:solidFill>
          <a:ln cap="flat" cmpd="sng" w="28575">
            <a:solidFill>
              <a:srgbClr val="FF0000"/>
            </a:solidFill>
            <a:prstDash val="dot"/>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rPr lang="en" sz="800">
                <a:solidFill>
                  <a:schemeClr val="dk1"/>
                </a:solidFill>
                <a:latin typeface="Calibri"/>
                <a:ea typeface="Calibri"/>
                <a:cs typeface="Calibri"/>
                <a:sym typeface="Calibri"/>
              </a:rPr>
              <a:t>The recommendation aims to influence underlying principles for international data space frameworks and standards, but does not boost or promote any specific initiatives.</a:t>
            </a:r>
            <a:endParaRPr sz="1100"/>
          </a:p>
        </p:txBody>
      </p:sp>
      <p:sp>
        <p:nvSpPr>
          <p:cNvPr id="354" name="Google Shape;354;p52"/>
          <p:cNvSpPr txBox="1"/>
          <p:nvPr/>
        </p:nvSpPr>
        <p:spPr>
          <a:xfrm>
            <a:off x="4019518" y="990936"/>
            <a:ext cx="4593052" cy="957955"/>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800" u="sng">
                <a:solidFill>
                  <a:schemeClr val="dk1"/>
                </a:solidFill>
                <a:latin typeface="Calibri"/>
                <a:ea typeface="Calibri"/>
                <a:cs typeface="Calibri"/>
                <a:sym typeface="Calibri"/>
              </a:rPr>
              <a:t>Key facts</a:t>
            </a:r>
            <a:endParaRPr b="1" sz="800" u="sng">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First internationally agreed principles and policy guidance on enhancing data access and sharing arrangements while protecting individuals’ and organisations’ rights and taking into account other legitimate interests and objectives</a:t>
            </a:r>
            <a:endParaRPr sz="800">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Font typeface="Arial"/>
              <a:buChar char="•"/>
            </a:pPr>
            <a:r>
              <a:rPr b="1" lang="en" sz="800">
                <a:solidFill>
                  <a:schemeClr val="dk1"/>
                </a:solidFill>
                <a:latin typeface="Calibri"/>
                <a:ea typeface="Calibri"/>
                <a:cs typeface="Calibri"/>
                <a:sym typeface="Calibri"/>
              </a:rPr>
              <a:t>Reinforcing Trust Across the Data Ecosystem</a:t>
            </a:r>
            <a:endParaRPr b="1" sz="800">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Font typeface="Arial"/>
              <a:buChar char="•"/>
            </a:pPr>
            <a:r>
              <a:rPr b="1" lang="en" sz="800">
                <a:solidFill>
                  <a:schemeClr val="dk1"/>
                </a:solidFill>
                <a:latin typeface="Calibri"/>
                <a:ea typeface="Calibri"/>
                <a:cs typeface="Calibri"/>
                <a:sym typeface="Calibri"/>
              </a:rPr>
              <a:t>Stimulating Investment in Data and Incentivising Data Access and Sharing</a:t>
            </a:r>
            <a:endParaRPr b="1" sz="800">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Font typeface="Arial"/>
              <a:buChar char="•"/>
            </a:pPr>
            <a:r>
              <a:rPr b="1" lang="en" sz="800">
                <a:solidFill>
                  <a:schemeClr val="dk1"/>
                </a:solidFill>
                <a:latin typeface="Calibri"/>
                <a:ea typeface="Calibri"/>
                <a:cs typeface="Calibri"/>
                <a:sym typeface="Calibri"/>
              </a:rPr>
              <a:t>Fostering Effective and Responsible Data Access, Sharing, and Use Across Society</a:t>
            </a:r>
            <a:endParaRPr b="1" sz="800">
              <a:solidFill>
                <a:schemeClr val="dk1"/>
              </a:solidFill>
              <a:latin typeface="Calibri"/>
              <a:ea typeface="Calibri"/>
              <a:cs typeface="Calibri"/>
              <a:sym typeface="Calibri"/>
            </a:endParaRPr>
          </a:p>
        </p:txBody>
      </p:sp>
      <p:sp>
        <p:nvSpPr>
          <p:cNvPr id="355" name="Google Shape;355;p52"/>
          <p:cNvSpPr/>
          <p:nvPr/>
        </p:nvSpPr>
        <p:spPr>
          <a:xfrm>
            <a:off x="8335" y="0"/>
            <a:ext cx="9127331" cy="718855"/>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356" name="Google Shape;356;p52"/>
          <p:cNvSpPr txBox="1"/>
          <p:nvPr/>
        </p:nvSpPr>
        <p:spPr>
          <a:xfrm>
            <a:off x="227431" y="-56579"/>
            <a:ext cx="8908235" cy="861629"/>
          </a:xfrm>
          <a:prstGeom prst="rect">
            <a:avLst/>
          </a:prstGeom>
          <a:noFill/>
          <a:ln>
            <a:noFill/>
          </a:ln>
        </p:spPr>
        <p:txBody>
          <a:bodyPr anchorCtr="0" anchor="ctr" bIns="34225" lIns="68450" spcFirstLastPara="1" rIns="68450" wrap="square" tIns="34225">
            <a:normAutofit lnSpcReduction="20000"/>
          </a:bodyPr>
          <a:lstStyle/>
          <a:p>
            <a:pPr indent="0" lvl="0" marL="0" marR="0" rtl="0" algn="l">
              <a:lnSpc>
                <a:spcPct val="90000"/>
              </a:lnSpc>
              <a:spcBef>
                <a:spcPts val="0"/>
              </a:spcBef>
              <a:spcAft>
                <a:spcPts val="0"/>
              </a:spcAft>
              <a:buClr>
                <a:schemeClr val="lt1"/>
              </a:buClr>
              <a:buSzPts val="3000"/>
              <a:buFont typeface="Libre Franklin"/>
              <a:buNone/>
            </a:pPr>
            <a:r>
              <a:rPr b="1" lang="en" sz="3300">
                <a:solidFill>
                  <a:schemeClr val="lt1"/>
                </a:solidFill>
                <a:latin typeface="Roboto Slab"/>
                <a:ea typeface="Roboto Slab"/>
                <a:cs typeface="Roboto Slab"/>
                <a:sym typeface="Roboto Slab"/>
              </a:rPr>
              <a:t>OECD – Recommendation on Data Access and Sharing</a:t>
            </a:r>
            <a:endParaRPr b="1" sz="3000">
              <a:solidFill>
                <a:schemeClr val="lt1"/>
              </a:solidFill>
              <a:latin typeface="Libre Franklin"/>
              <a:ea typeface="Libre Franklin"/>
              <a:cs typeface="Libre Franklin"/>
              <a:sym typeface="Libre Franklin"/>
            </a:endParaRPr>
          </a:p>
        </p:txBody>
      </p:sp>
      <p:pic>
        <p:nvPicPr>
          <p:cNvPr id="357" name="Google Shape;357;p52"/>
          <p:cNvPicPr preferRelativeResize="0"/>
          <p:nvPr/>
        </p:nvPicPr>
        <p:blipFill rotWithShape="1">
          <a:blip r:embed="rId3">
            <a:alphaModFix/>
          </a:blip>
          <a:srcRect b="0" l="0" r="0" t="0"/>
          <a:stretch/>
        </p:blipFill>
        <p:spPr>
          <a:xfrm>
            <a:off x="6662630" y="2262589"/>
            <a:ext cx="1949941" cy="2289840"/>
          </a:xfrm>
          <a:prstGeom prst="rect">
            <a:avLst/>
          </a:prstGeom>
          <a:noFill/>
          <a:ln cap="flat" cmpd="sng" w="9525">
            <a:solidFill>
              <a:schemeClr val="dk1"/>
            </a:solidFill>
            <a:prstDash val="solid"/>
            <a:round/>
            <a:headEnd len="sm" w="sm" type="none"/>
            <a:tailEnd len="sm" w="sm" type="none"/>
          </a:ln>
        </p:spPr>
      </p:pic>
      <p:pic>
        <p:nvPicPr>
          <p:cNvPr id="358" name="Google Shape;358;p52"/>
          <p:cNvPicPr preferRelativeResize="0"/>
          <p:nvPr/>
        </p:nvPicPr>
        <p:blipFill rotWithShape="1">
          <a:blip r:embed="rId4">
            <a:alphaModFix/>
          </a:blip>
          <a:srcRect b="0" l="0" r="0" t="0"/>
          <a:stretch/>
        </p:blipFill>
        <p:spPr>
          <a:xfrm>
            <a:off x="4079227" y="2247080"/>
            <a:ext cx="2360680" cy="2060525"/>
          </a:xfrm>
          <a:prstGeom prst="rect">
            <a:avLst/>
          </a:prstGeom>
          <a:noFill/>
          <a:ln>
            <a:noFill/>
          </a:ln>
        </p:spPr>
      </p:pic>
      <p:sp>
        <p:nvSpPr>
          <p:cNvPr id="359" name="Google Shape;359;p52"/>
          <p:cNvSpPr txBox="1"/>
          <p:nvPr/>
        </p:nvSpPr>
        <p:spPr>
          <a:xfrm>
            <a:off x="4028052" y="4315150"/>
            <a:ext cx="19500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rgbClr val="4472C4"/>
                </a:solidFill>
                <a:latin typeface="Calibri"/>
                <a:ea typeface="Calibri"/>
                <a:cs typeface="Calibri"/>
                <a:sym typeface="Calibri"/>
              </a:rPr>
              <a:t>👉 http://oe.cd/42Y</a:t>
            </a:r>
            <a:endParaRPr sz="1100"/>
          </a:p>
        </p:txBody>
      </p:sp>
      <p:sp>
        <p:nvSpPr>
          <p:cNvPr id="360" name="Google Shape;360;p52"/>
          <p:cNvSpPr/>
          <p:nvPr/>
        </p:nvSpPr>
        <p:spPr>
          <a:xfrm>
            <a:off x="372145" y="900879"/>
            <a:ext cx="3027880" cy="558690"/>
          </a:xfrm>
          <a:prstGeom prst="roundRect">
            <a:avLst>
              <a:gd fmla="val 16667" name="adj"/>
            </a:avLst>
          </a:prstGeom>
          <a:solidFill>
            <a:srgbClr val="E1EFD8"/>
          </a:solidFill>
          <a:ln cap="flat" cmpd="sng" w="28575">
            <a:solidFill>
              <a:srgbClr val="FF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rPr lang="en" sz="800">
                <a:solidFill>
                  <a:schemeClr val="dk1"/>
                </a:solidFill>
                <a:latin typeface="Calibri"/>
                <a:ea typeface="Calibri"/>
                <a:cs typeface="Calibri"/>
                <a:sym typeface="Calibri"/>
              </a:rPr>
              <a:t>Recommends that Adherents adopt a </a:t>
            </a:r>
            <a:r>
              <a:rPr b="1" lang="en" sz="800">
                <a:solidFill>
                  <a:schemeClr val="dk1"/>
                </a:solidFill>
                <a:latin typeface="Calibri"/>
                <a:ea typeface="Calibri"/>
                <a:cs typeface="Calibri"/>
                <a:sym typeface="Calibri"/>
              </a:rPr>
              <a:t>strategic whole-of-government approach</a:t>
            </a:r>
            <a:r>
              <a:rPr lang="en" sz="800">
                <a:solidFill>
                  <a:schemeClr val="dk1"/>
                </a:solidFill>
                <a:latin typeface="Calibri"/>
                <a:ea typeface="Calibri"/>
                <a:cs typeface="Calibri"/>
                <a:sym typeface="Calibri"/>
              </a:rPr>
              <a:t> to data access and sharing</a:t>
            </a:r>
            <a:endParaRPr sz="800">
              <a:solidFill>
                <a:schemeClr val="dk1"/>
              </a:solidFill>
              <a:latin typeface="Calibri"/>
              <a:ea typeface="Calibri"/>
              <a:cs typeface="Calibri"/>
              <a:sym typeface="Calibri"/>
            </a:endParaRPr>
          </a:p>
        </p:txBody>
      </p:sp>
      <p:sp>
        <p:nvSpPr>
          <p:cNvPr id="361" name="Google Shape;361;p52"/>
          <p:cNvSpPr/>
          <p:nvPr/>
        </p:nvSpPr>
        <p:spPr>
          <a:xfrm>
            <a:off x="390618" y="2328487"/>
            <a:ext cx="3022360" cy="557671"/>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rgbClr val="000000"/>
              </a:solidFill>
              <a:latin typeface="Calibri"/>
              <a:ea typeface="Calibri"/>
              <a:cs typeface="Calibri"/>
              <a:sym typeface="Calibri"/>
            </a:endParaRPr>
          </a:p>
        </p:txBody>
      </p:sp>
      <p:sp>
        <p:nvSpPr>
          <p:cNvPr id="362" name="Google Shape;362;p52"/>
          <p:cNvSpPr/>
          <p:nvPr/>
        </p:nvSpPr>
        <p:spPr>
          <a:xfrm>
            <a:off x="4901329" y="4658820"/>
            <a:ext cx="4101135" cy="438722"/>
          </a:xfrm>
          <a:prstGeom prst="wedgeRoundRectCallout">
            <a:avLst>
              <a:gd fmla="val -31759" name="adj1"/>
              <a:gd fmla="val -78411" name="adj2"/>
              <a:gd fmla="val 16667" name="adj3"/>
            </a:avLst>
          </a:prstGeom>
          <a:solidFill>
            <a:srgbClr val="7D91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i="1" lang="en" sz="900">
                <a:solidFill>
                  <a:schemeClr val="lt1"/>
                </a:solidFill>
                <a:latin typeface="Calibri"/>
                <a:ea typeface="Calibri"/>
                <a:cs typeface="Calibri"/>
                <a:sym typeface="Calibri"/>
              </a:rPr>
              <a:t>The aim of OECD is to ”empower and pro-actively engage all relevant stakeholders alongside broader efforts to increase the trustworthiness of the data ecosystem.”</a:t>
            </a:r>
            <a:endParaRPr sz="1100"/>
          </a:p>
        </p:txBody>
      </p:sp>
      <p:sp>
        <p:nvSpPr>
          <p:cNvPr id="363" name="Google Shape;363;p52"/>
          <p:cNvSpPr/>
          <p:nvPr/>
        </p:nvSpPr>
        <p:spPr>
          <a:xfrm>
            <a:off x="2929294" y="2989082"/>
            <a:ext cx="484500" cy="14784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rgbClr val="000000"/>
              </a:solidFill>
              <a:latin typeface="Calibri"/>
              <a:ea typeface="Calibri"/>
              <a:cs typeface="Calibri"/>
              <a:sym typeface="Calibri"/>
            </a:endParaRPr>
          </a:p>
        </p:txBody>
      </p:sp>
      <p:sp>
        <p:nvSpPr>
          <p:cNvPr id="364" name="Google Shape;364;p52"/>
          <p:cNvSpPr/>
          <p:nvPr/>
        </p:nvSpPr>
        <p:spPr>
          <a:xfrm>
            <a:off x="1801921" y="2989082"/>
            <a:ext cx="484500" cy="14784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rgbClr val="000000"/>
              </a:solidFill>
              <a:latin typeface="Calibri"/>
              <a:ea typeface="Calibri"/>
              <a:cs typeface="Calibri"/>
              <a:sym typeface="Calibri"/>
            </a:endParaRPr>
          </a:p>
        </p:txBody>
      </p:sp>
      <p:sp>
        <p:nvSpPr>
          <p:cNvPr id="365" name="Google Shape;365;p52"/>
          <p:cNvSpPr/>
          <p:nvPr/>
        </p:nvSpPr>
        <p:spPr>
          <a:xfrm>
            <a:off x="1235707" y="2989082"/>
            <a:ext cx="484500" cy="14784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rgbClr val="000000"/>
              </a:solidFill>
              <a:latin typeface="Calibri"/>
              <a:ea typeface="Calibri"/>
              <a:cs typeface="Calibri"/>
              <a:sym typeface="Calibri"/>
            </a:endParaRPr>
          </a:p>
        </p:txBody>
      </p:sp>
      <p:sp>
        <p:nvSpPr>
          <p:cNvPr id="366" name="Google Shape;366;p52"/>
          <p:cNvSpPr/>
          <p:nvPr/>
        </p:nvSpPr>
        <p:spPr>
          <a:xfrm>
            <a:off x="2360594" y="2991537"/>
            <a:ext cx="484500" cy="14784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rgbClr val="000000"/>
              </a:solidFill>
              <a:latin typeface="Calibri"/>
              <a:ea typeface="Calibri"/>
              <a:cs typeface="Calibri"/>
              <a:sym typeface="Calibri"/>
            </a:endParaRPr>
          </a:p>
        </p:txBody>
      </p:sp>
      <p:sp>
        <p:nvSpPr>
          <p:cNvPr id="367" name="Google Shape;367;p52"/>
          <p:cNvSpPr txBox="1"/>
          <p:nvPr/>
        </p:nvSpPr>
        <p:spPr>
          <a:xfrm rot="-5400000">
            <a:off x="-300225" y="3637038"/>
            <a:ext cx="1077000" cy="182400"/>
          </a:xfrm>
          <a:prstGeom prst="rect">
            <a:avLst/>
          </a:prstGeom>
          <a:noFill/>
          <a:ln>
            <a:noFill/>
          </a:ln>
        </p:spPr>
        <p:txBody>
          <a:bodyPr anchorCtr="0" anchor="ctr" bIns="34275" lIns="68575" spcFirstLastPara="1" rIns="68575" wrap="square" tIns="34275">
            <a:spAutoFit/>
          </a:bodyPr>
          <a:lstStyle/>
          <a:p>
            <a:pPr indent="0" lvl="0" marL="0" marR="0" rtl="0" algn="ctr">
              <a:lnSpc>
                <a:spcPct val="81636"/>
              </a:lnSpc>
              <a:spcBef>
                <a:spcPts val="0"/>
              </a:spcBef>
              <a:spcAft>
                <a:spcPts val="0"/>
              </a:spcAft>
              <a:buNone/>
            </a:pPr>
            <a:r>
              <a:rPr lang="en" sz="900">
                <a:solidFill>
                  <a:schemeClr val="dk1"/>
                </a:solidFill>
                <a:latin typeface="Calibri"/>
                <a:ea typeface="Calibri"/>
                <a:cs typeface="Calibri"/>
                <a:sym typeface="Calibri"/>
              </a:rPr>
              <a:t>Domain specific </a:t>
            </a:r>
            <a:endParaRPr sz="1100"/>
          </a:p>
        </p:txBody>
      </p:sp>
      <p:cxnSp>
        <p:nvCxnSpPr>
          <p:cNvPr id="368" name="Google Shape;368;p52"/>
          <p:cNvCxnSpPr/>
          <p:nvPr/>
        </p:nvCxnSpPr>
        <p:spPr>
          <a:xfrm>
            <a:off x="390619" y="3470222"/>
            <a:ext cx="3022500" cy="0"/>
          </a:xfrm>
          <a:prstGeom prst="straightConnector1">
            <a:avLst/>
          </a:prstGeom>
          <a:noFill/>
          <a:ln cap="flat" cmpd="sng" w="9525">
            <a:solidFill>
              <a:srgbClr val="4472C4"/>
            </a:solidFill>
            <a:prstDash val="dash"/>
            <a:miter lim="800000"/>
            <a:headEnd len="sm" w="sm" type="none"/>
            <a:tailEnd len="sm" w="sm" type="none"/>
          </a:ln>
        </p:spPr>
      </p:cxnSp>
      <p:cxnSp>
        <p:nvCxnSpPr>
          <p:cNvPr id="369" name="Google Shape;369;p52"/>
          <p:cNvCxnSpPr/>
          <p:nvPr/>
        </p:nvCxnSpPr>
        <p:spPr>
          <a:xfrm>
            <a:off x="390619" y="3966521"/>
            <a:ext cx="3022500" cy="0"/>
          </a:xfrm>
          <a:prstGeom prst="straightConnector1">
            <a:avLst/>
          </a:prstGeom>
          <a:noFill/>
          <a:ln cap="flat" cmpd="sng" w="9525">
            <a:solidFill>
              <a:srgbClr val="4472C4"/>
            </a:solidFill>
            <a:prstDash val="dash"/>
            <a:miter lim="800000"/>
            <a:headEnd len="sm" w="sm" type="none"/>
            <a:tailEnd len="sm" w="sm" type="none"/>
          </a:ln>
        </p:spPr>
      </p:cxnSp>
      <p:sp>
        <p:nvSpPr>
          <p:cNvPr id="370" name="Google Shape;370;p52"/>
          <p:cNvSpPr txBox="1"/>
          <p:nvPr/>
        </p:nvSpPr>
        <p:spPr>
          <a:xfrm>
            <a:off x="336350" y="3190300"/>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Ecosystems</a:t>
            </a:r>
            <a:endParaRPr sz="1100"/>
          </a:p>
        </p:txBody>
      </p:sp>
      <p:sp>
        <p:nvSpPr>
          <p:cNvPr id="371" name="Google Shape;371;p52"/>
          <p:cNvSpPr txBox="1"/>
          <p:nvPr/>
        </p:nvSpPr>
        <p:spPr>
          <a:xfrm>
            <a:off x="336350" y="3646817"/>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Data</a:t>
            </a:r>
            <a:endParaRPr sz="1100"/>
          </a:p>
        </p:txBody>
      </p:sp>
      <p:sp>
        <p:nvSpPr>
          <p:cNvPr id="372" name="Google Shape;372;p52"/>
          <p:cNvSpPr txBox="1"/>
          <p:nvPr/>
        </p:nvSpPr>
        <p:spPr>
          <a:xfrm>
            <a:off x="323670" y="4067937"/>
            <a:ext cx="939000" cy="2955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Platforms and solutions</a:t>
            </a:r>
            <a:endParaRPr sz="1100"/>
          </a:p>
        </p:txBody>
      </p:sp>
      <p:sp>
        <p:nvSpPr>
          <p:cNvPr id="373" name="Google Shape;373;p52"/>
          <p:cNvSpPr txBox="1"/>
          <p:nvPr/>
        </p:nvSpPr>
        <p:spPr>
          <a:xfrm>
            <a:off x="1689556"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B</a:t>
            </a:r>
            <a:endParaRPr sz="1100"/>
          </a:p>
        </p:txBody>
      </p:sp>
      <p:sp>
        <p:nvSpPr>
          <p:cNvPr id="374" name="Google Shape;374;p52"/>
          <p:cNvSpPr txBox="1"/>
          <p:nvPr/>
        </p:nvSpPr>
        <p:spPr>
          <a:xfrm>
            <a:off x="1160797"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A</a:t>
            </a:r>
            <a:endParaRPr sz="1100"/>
          </a:p>
        </p:txBody>
      </p:sp>
      <p:sp>
        <p:nvSpPr>
          <p:cNvPr id="375" name="Google Shape;375;p52"/>
          <p:cNvSpPr txBox="1"/>
          <p:nvPr/>
        </p:nvSpPr>
        <p:spPr>
          <a:xfrm>
            <a:off x="2286345"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C</a:t>
            </a:r>
            <a:endParaRPr sz="900">
              <a:solidFill>
                <a:schemeClr val="dk1"/>
              </a:solidFill>
              <a:latin typeface="Calibri"/>
              <a:ea typeface="Calibri"/>
              <a:cs typeface="Calibri"/>
              <a:sym typeface="Calibri"/>
            </a:endParaRPr>
          </a:p>
        </p:txBody>
      </p:sp>
      <p:sp>
        <p:nvSpPr>
          <p:cNvPr id="376" name="Google Shape;376;p52"/>
          <p:cNvSpPr txBox="1"/>
          <p:nvPr/>
        </p:nvSpPr>
        <p:spPr>
          <a:xfrm>
            <a:off x="2879912"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D</a:t>
            </a:r>
            <a:endParaRPr sz="1100"/>
          </a:p>
        </p:txBody>
      </p:sp>
      <p:sp>
        <p:nvSpPr>
          <p:cNvPr id="377" name="Google Shape;377;p52"/>
          <p:cNvSpPr txBox="1"/>
          <p:nvPr/>
        </p:nvSpPr>
        <p:spPr>
          <a:xfrm>
            <a:off x="141536" y="4834627"/>
            <a:ext cx="242100" cy="205500"/>
          </a:xfrm>
          <a:prstGeom prst="rect">
            <a:avLst/>
          </a:prstGeom>
          <a:noFill/>
          <a:ln>
            <a:noFill/>
          </a:ln>
        </p:spPr>
        <p:txBody>
          <a:bodyPr anchorCtr="0" anchor="ctr" bIns="34225" lIns="68450" spcFirstLastPara="1" rIns="68450" wrap="square" tIns="34225">
            <a:noAutofit/>
          </a:bodyPr>
          <a:lstStyle/>
          <a:p>
            <a:pPr indent="0" lvl="0" marL="0" marR="0" rtl="0" algn="ctr">
              <a:lnSpc>
                <a:spcPct val="100000"/>
              </a:lnSpc>
              <a:spcBef>
                <a:spcPts val="0"/>
              </a:spcBef>
              <a:spcAft>
                <a:spcPts val="0"/>
              </a:spcAft>
              <a:buNone/>
            </a:pPr>
            <a:fld id="{00000000-1234-1234-1234-123412341234}" type="slidenum">
              <a:rPr b="0" i="0" lang="en" sz="700" u="none" cap="none" strike="noStrike">
                <a:solidFill>
                  <a:srgbClr val="7F7F7F"/>
                </a:solidFill>
                <a:latin typeface="Georgia"/>
                <a:ea typeface="Georgia"/>
                <a:cs typeface="Georgia"/>
                <a:sym typeface="Georgia"/>
              </a:rPr>
              <a:t>‹#›</a:t>
            </a:fld>
            <a:endParaRPr b="0" i="0" sz="700" u="none" cap="none" strike="noStrike">
              <a:solidFill>
                <a:srgbClr val="7F7F7F"/>
              </a:solidFill>
              <a:latin typeface="Georgia"/>
              <a:ea typeface="Georgia"/>
              <a:cs typeface="Georgia"/>
              <a:sym typeface="Georgi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53"/>
          <p:cNvSpPr/>
          <p:nvPr/>
        </p:nvSpPr>
        <p:spPr>
          <a:xfrm>
            <a:off x="8335" y="0"/>
            <a:ext cx="9127331" cy="718855"/>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384" name="Google Shape;384;p53"/>
          <p:cNvSpPr/>
          <p:nvPr/>
        </p:nvSpPr>
        <p:spPr>
          <a:xfrm>
            <a:off x="316666" y="761762"/>
            <a:ext cx="2383434" cy="185476"/>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Regulation</a:t>
            </a:r>
            <a:endParaRPr sz="1100"/>
          </a:p>
        </p:txBody>
      </p:sp>
      <p:sp>
        <p:nvSpPr>
          <p:cNvPr id="385" name="Google Shape;385;p53"/>
          <p:cNvSpPr/>
          <p:nvPr/>
        </p:nvSpPr>
        <p:spPr>
          <a:xfrm>
            <a:off x="315911" y="1470651"/>
            <a:ext cx="2383434" cy="185476"/>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Frameworks and standardization  </a:t>
            </a:r>
            <a:endParaRPr sz="1100"/>
          </a:p>
        </p:txBody>
      </p:sp>
      <p:sp>
        <p:nvSpPr>
          <p:cNvPr id="386" name="Google Shape;386;p53"/>
          <p:cNvSpPr/>
          <p:nvPr/>
        </p:nvSpPr>
        <p:spPr>
          <a:xfrm>
            <a:off x="315911" y="2183888"/>
            <a:ext cx="2383434" cy="185476"/>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Generic building blocks</a:t>
            </a:r>
            <a:endParaRPr sz="1100"/>
          </a:p>
        </p:txBody>
      </p:sp>
      <p:sp>
        <p:nvSpPr>
          <p:cNvPr id="387" name="Google Shape;387;p53"/>
          <p:cNvSpPr/>
          <p:nvPr/>
        </p:nvSpPr>
        <p:spPr>
          <a:xfrm>
            <a:off x="3986684" y="824802"/>
            <a:ext cx="4773581" cy="3744713"/>
          </a:xfrm>
          <a:prstGeom prst="rect">
            <a:avLst/>
          </a:prstGeom>
          <a:noFill/>
          <a:ln cap="flat" cmpd="sng" w="12700">
            <a:solidFill>
              <a:srgbClr val="4472C4"/>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nvGrpSpPr>
          <p:cNvPr id="388" name="Google Shape;388;p53"/>
          <p:cNvGrpSpPr/>
          <p:nvPr/>
        </p:nvGrpSpPr>
        <p:grpSpPr>
          <a:xfrm>
            <a:off x="4064217" y="2820719"/>
            <a:ext cx="2148976" cy="1418942"/>
            <a:chOff x="5759122" y="4097390"/>
            <a:chExt cx="2540000" cy="1721349"/>
          </a:xfrm>
        </p:grpSpPr>
        <p:sp>
          <p:nvSpPr>
            <p:cNvPr id="389" name="Google Shape;389;p53"/>
            <p:cNvSpPr txBox="1"/>
            <p:nvPr/>
          </p:nvSpPr>
          <p:spPr>
            <a:xfrm>
              <a:off x="6298408" y="4097390"/>
              <a:ext cx="1242250" cy="252025"/>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900" u="sng">
                  <a:solidFill>
                    <a:schemeClr val="dk1"/>
                  </a:solidFill>
                  <a:latin typeface="Calibri"/>
                  <a:ea typeface="Calibri"/>
                  <a:cs typeface="Calibri"/>
                  <a:sym typeface="Calibri"/>
                </a:rPr>
                <a:t>Guiding principles</a:t>
              </a:r>
              <a:endParaRPr sz="1100"/>
            </a:p>
          </p:txBody>
        </p:sp>
        <p:pic>
          <p:nvPicPr>
            <p:cNvPr id="390" name="Google Shape;390;p53"/>
            <p:cNvPicPr preferRelativeResize="0"/>
            <p:nvPr/>
          </p:nvPicPr>
          <p:blipFill rotWithShape="1">
            <a:blip r:embed="rId3">
              <a:alphaModFix/>
            </a:blip>
            <a:srcRect b="0" l="0" r="0" t="0"/>
            <a:stretch/>
          </p:blipFill>
          <p:spPr>
            <a:xfrm>
              <a:off x="5759122" y="4421739"/>
              <a:ext cx="2540000" cy="1397000"/>
            </a:xfrm>
            <a:prstGeom prst="rect">
              <a:avLst/>
            </a:prstGeom>
            <a:noFill/>
            <a:ln>
              <a:noFill/>
            </a:ln>
          </p:spPr>
        </p:pic>
        <p:pic>
          <p:nvPicPr>
            <p:cNvPr descr="International Data Spaces | The future of the data economy is here" id="391" name="Google Shape;391;p53"/>
            <p:cNvPicPr preferRelativeResize="0"/>
            <p:nvPr/>
          </p:nvPicPr>
          <p:blipFill rotWithShape="1">
            <a:blip r:embed="rId4">
              <a:alphaModFix/>
            </a:blip>
            <a:srcRect b="0" l="0" r="0" t="0"/>
            <a:stretch/>
          </p:blipFill>
          <p:spPr>
            <a:xfrm>
              <a:off x="5934672" y="4160343"/>
              <a:ext cx="223660" cy="223660"/>
            </a:xfrm>
            <a:prstGeom prst="rect">
              <a:avLst/>
            </a:prstGeom>
            <a:noFill/>
            <a:ln>
              <a:noFill/>
            </a:ln>
          </p:spPr>
        </p:pic>
      </p:grpSp>
      <p:sp>
        <p:nvSpPr>
          <p:cNvPr id="392" name="Google Shape;392;p53"/>
          <p:cNvSpPr/>
          <p:nvPr/>
        </p:nvSpPr>
        <p:spPr>
          <a:xfrm>
            <a:off x="381401" y="1602522"/>
            <a:ext cx="3027880" cy="558690"/>
          </a:xfrm>
          <a:prstGeom prst="roundRect">
            <a:avLst>
              <a:gd fmla="val 16667" name="adj"/>
            </a:avLst>
          </a:prstGeom>
          <a:solidFill>
            <a:srgbClr val="E1EFD8"/>
          </a:solidFill>
          <a:ln cap="flat" cmpd="sng" w="28575">
            <a:solidFill>
              <a:srgbClr val="FF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393" name="Google Shape;393;p53"/>
          <p:cNvSpPr/>
          <p:nvPr/>
        </p:nvSpPr>
        <p:spPr>
          <a:xfrm>
            <a:off x="387647" y="2322141"/>
            <a:ext cx="3027880" cy="558690"/>
          </a:xfrm>
          <a:prstGeom prst="roundRect">
            <a:avLst>
              <a:gd fmla="val 16667" name="adj"/>
            </a:avLst>
          </a:prstGeom>
          <a:solidFill>
            <a:srgbClr val="E1EFD8"/>
          </a:solidFill>
          <a:ln cap="flat" cmpd="sng" w="28575">
            <a:solidFill>
              <a:srgbClr val="FF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pic>
        <p:nvPicPr>
          <p:cNvPr id="394" name="Google Shape;394;p53"/>
          <p:cNvPicPr preferRelativeResize="0"/>
          <p:nvPr/>
        </p:nvPicPr>
        <p:blipFill rotWithShape="1">
          <a:blip r:embed="rId5">
            <a:alphaModFix/>
          </a:blip>
          <a:srcRect b="0" l="0" r="0" t="0"/>
          <a:stretch/>
        </p:blipFill>
        <p:spPr>
          <a:xfrm>
            <a:off x="4070413" y="2008408"/>
            <a:ext cx="4593333" cy="759455"/>
          </a:xfrm>
          <a:prstGeom prst="rect">
            <a:avLst/>
          </a:prstGeom>
          <a:noFill/>
          <a:ln>
            <a:noFill/>
          </a:ln>
        </p:spPr>
      </p:pic>
      <p:sp>
        <p:nvSpPr>
          <p:cNvPr id="395" name="Google Shape;395;p53"/>
          <p:cNvSpPr txBox="1"/>
          <p:nvPr/>
        </p:nvSpPr>
        <p:spPr>
          <a:xfrm>
            <a:off x="4019517" y="1832512"/>
            <a:ext cx="1790394" cy="20774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900" u="sng">
                <a:solidFill>
                  <a:schemeClr val="dk1"/>
                </a:solidFill>
                <a:latin typeface="Calibri"/>
                <a:ea typeface="Calibri"/>
                <a:cs typeface="Calibri"/>
                <a:sym typeface="Calibri"/>
              </a:rPr>
              <a:t>Five core pillars of IDSA offering</a:t>
            </a:r>
            <a:endParaRPr sz="900" u="sng">
              <a:solidFill>
                <a:schemeClr val="dk1"/>
              </a:solidFill>
              <a:latin typeface="Calibri"/>
              <a:ea typeface="Calibri"/>
              <a:cs typeface="Calibri"/>
              <a:sym typeface="Calibri"/>
            </a:endParaRPr>
          </a:p>
        </p:txBody>
      </p:sp>
      <p:sp>
        <p:nvSpPr>
          <p:cNvPr id="396" name="Google Shape;396;p53"/>
          <p:cNvSpPr txBox="1"/>
          <p:nvPr/>
        </p:nvSpPr>
        <p:spPr>
          <a:xfrm>
            <a:off x="516416" y="2354729"/>
            <a:ext cx="940843" cy="484748"/>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900">
                <a:solidFill>
                  <a:schemeClr val="dk1"/>
                </a:solidFill>
                <a:latin typeface="Calibri"/>
                <a:ea typeface="Calibri"/>
                <a:cs typeface="Calibri"/>
                <a:sym typeface="Calibri"/>
              </a:rPr>
              <a:t>IDS Reference Architecture Model (v.3.0)</a:t>
            </a:r>
            <a:endParaRPr sz="1100"/>
          </a:p>
        </p:txBody>
      </p:sp>
      <p:sp>
        <p:nvSpPr>
          <p:cNvPr id="397" name="Google Shape;397;p53"/>
          <p:cNvSpPr txBox="1"/>
          <p:nvPr/>
        </p:nvSpPr>
        <p:spPr>
          <a:xfrm>
            <a:off x="1456162" y="2386899"/>
            <a:ext cx="964200" cy="484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900">
                <a:solidFill>
                  <a:schemeClr val="dk1"/>
                </a:solidFill>
                <a:latin typeface="Calibri"/>
                <a:ea typeface="Calibri"/>
                <a:cs typeface="Calibri"/>
                <a:sym typeface="Calibri"/>
              </a:rPr>
              <a:t>IDS_G </a:t>
            </a:r>
            <a:endParaRPr sz="1100"/>
          </a:p>
          <a:p>
            <a:pPr indent="0" lvl="0" marL="0" marR="0" rtl="0" algn="l">
              <a:spcBef>
                <a:spcPts val="0"/>
              </a:spcBef>
              <a:spcAft>
                <a:spcPts val="0"/>
              </a:spcAft>
              <a:buNone/>
            </a:pPr>
            <a:r>
              <a:rPr lang="en" sz="900">
                <a:solidFill>
                  <a:schemeClr val="dk1"/>
                </a:solidFill>
                <a:latin typeface="Calibri"/>
                <a:ea typeface="Calibri"/>
                <a:cs typeface="Calibri"/>
                <a:sym typeface="Calibri"/>
              </a:rPr>
              <a:t>Open Source Core Services</a:t>
            </a:r>
            <a:endParaRPr sz="1100"/>
          </a:p>
        </p:txBody>
      </p:sp>
      <p:sp>
        <p:nvSpPr>
          <p:cNvPr id="398" name="Google Shape;398;p53"/>
          <p:cNvSpPr txBox="1"/>
          <p:nvPr/>
        </p:nvSpPr>
        <p:spPr>
          <a:xfrm>
            <a:off x="2377471" y="2347815"/>
            <a:ext cx="964231" cy="484748"/>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900">
                <a:solidFill>
                  <a:schemeClr val="dk1"/>
                </a:solidFill>
                <a:latin typeface="Calibri"/>
                <a:ea typeface="Calibri"/>
                <a:cs typeface="Calibri"/>
                <a:sym typeface="Calibri"/>
              </a:rPr>
              <a:t>Open Processes (Rulebooks)</a:t>
            </a:r>
            <a:endParaRPr sz="1100"/>
          </a:p>
        </p:txBody>
      </p:sp>
      <p:sp>
        <p:nvSpPr>
          <p:cNvPr id="399" name="Google Shape;399;p53"/>
          <p:cNvSpPr txBox="1"/>
          <p:nvPr/>
        </p:nvSpPr>
        <p:spPr>
          <a:xfrm>
            <a:off x="4013272" y="875935"/>
            <a:ext cx="4743083" cy="830997"/>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800" u="sng">
                <a:solidFill>
                  <a:schemeClr val="dk1"/>
                </a:solidFill>
                <a:latin typeface="Calibri"/>
                <a:ea typeface="Calibri"/>
                <a:cs typeface="Calibri"/>
                <a:sym typeface="Calibri"/>
              </a:rPr>
              <a:t>Key facts</a:t>
            </a:r>
            <a:endParaRPr b="1" sz="800" u="sng">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Goals: (1) </a:t>
            </a:r>
            <a:r>
              <a:rPr b="1" lang="en" sz="800">
                <a:solidFill>
                  <a:schemeClr val="dk1"/>
                </a:solidFill>
                <a:latin typeface="Calibri"/>
                <a:ea typeface="Calibri"/>
                <a:cs typeface="Calibri"/>
                <a:sym typeface="Calibri"/>
              </a:rPr>
              <a:t>Driving Data Spaces in Europe </a:t>
            </a:r>
            <a:r>
              <a:rPr lang="en" sz="800">
                <a:solidFill>
                  <a:schemeClr val="dk1"/>
                </a:solidFill>
                <a:latin typeface="Calibri"/>
                <a:ea typeface="Calibri"/>
                <a:cs typeface="Calibri"/>
                <a:sym typeface="Calibri"/>
              </a:rPr>
              <a:t>and</a:t>
            </a:r>
            <a:r>
              <a:rPr b="1" lang="en" sz="800">
                <a:solidFill>
                  <a:schemeClr val="dk1"/>
                </a:solidFill>
                <a:latin typeface="Calibri"/>
                <a:ea typeface="Calibri"/>
                <a:cs typeface="Calibri"/>
                <a:sym typeface="Calibri"/>
              </a:rPr>
              <a:t> (2) Organizing the initiation and growth of data spaces everywhere </a:t>
            </a:r>
            <a:endParaRPr sz="1100"/>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Started as a research-driven Industrie 4.0 initiative, currently in broad scale adoption phase </a:t>
            </a:r>
            <a:endParaRPr sz="1100"/>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Initially focused on industrial data, currently includes all data and all domains</a:t>
            </a:r>
            <a:endParaRPr sz="800">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Font typeface="Arial"/>
              <a:buChar char="•"/>
            </a:pPr>
            <a:r>
              <a:rPr b="1" lang="en" sz="800">
                <a:solidFill>
                  <a:schemeClr val="dk1"/>
                </a:solidFill>
                <a:latin typeface="Calibri"/>
                <a:ea typeface="Calibri"/>
                <a:cs typeface="Calibri"/>
                <a:sym typeface="Calibri"/>
              </a:rPr>
              <a:t>Strongly linked with Gaia-X</a:t>
            </a:r>
            <a:r>
              <a:rPr lang="en" sz="800">
                <a:solidFill>
                  <a:schemeClr val="dk1"/>
                </a:solidFill>
                <a:latin typeface="Calibri"/>
                <a:ea typeface="Calibri"/>
                <a:cs typeface="Calibri"/>
                <a:sym typeface="Calibri"/>
              </a:rPr>
              <a:t>, providing many of the data spaces building blocks </a:t>
            </a:r>
            <a:endParaRPr sz="1100"/>
          </a:p>
        </p:txBody>
      </p:sp>
      <p:sp>
        <p:nvSpPr>
          <p:cNvPr id="400" name="Google Shape;400;p53"/>
          <p:cNvSpPr/>
          <p:nvPr/>
        </p:nvSpPr>
        <p:spPr>
          <a:xfrm>
            <a:off x="387647" y="903780"/>
            <a:ext cx="3027880" cy="558690"/>
          </a:xfrm>
          <a:prstGeom prst="roundRect">
            <a:avLst>
              <a:gd fmla="val 16667" name="adj"/>
            </a:avLst>
          </a:prstGeom>
          <a:solidFill>
            <a:srgbClr val="E1EFD8"/>
          </a:solidFill>
          <a:ln cap="flat" cmpd="sng" w="28575">
            <a:solidFill>
              <a:srgbClr val="FF0000"/>
            </a:solidFill>
            <a:prstDash val="dot"/>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401" name="Google Shape;401;p53"/>
          <p:cNvSpPr txBox="1"/>
          <p:nvPr/>
        </p:nvSpPr>
        <p:spPr>
          <a:xfrm>
            <a:off x="424337" y="991951"/>
            <a:ext cx="3027880" cy="300082"/>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800">
                <a:solidFill>
                  <a:schemeClr val="dk1"/>
                </a:solidFill>
                <a:latin typeface="Calibri"/>
                <a:ea typeface="Calibri"/>
                <a:cs typeface="Calibri"/>
                <a:sym typeface="Calibri"/>
              </a:rPr>
              <a:t>Aims to influence EU Data Strategy, Digital Europe Programme, Data Governance Act, Data Act, Data Innovation Board, …</a:t>
            </a:r>
            <a:endParaRPr sz="1100"/>
          </a:p>
        </p:txBody>
      </p:sp>
      <p:sp>
        <p:nvSpPr>
          <p:cNvPr id="402" name="Google Shape;402;p53"/>
          <p:cNvSpPr txBox="1"/>
          <p:nvPr/>
        </p:nvSpPr>
        <p:spPr>
          <a:xfrm>
            <a:off x="227431" y="-56579"/>
            <a:ext cx="8121898" cy="861629"/>
          </a:xfrm>
          <a:prstGeom prst="rect">
            <a:avLst/>
          </a:prstGeom>
          <a:noFill/>
          <a:ln>
            <a:noFill/>
          </a:ln>
        </p:spPr>
        <p:txBody>
          <a:bodyPr anchorCtr="0" anchor="ctr" bIns="34225" lIns="68450" spcFirstLastPara="1" rIns="68450" wrap="square" tIns="34225">
            <a:normAutofit/>
          </a:bodyPr>
          <a:lstStyle/>
          <a:p>
            <a:pPr indent="0" lvl="0" marL="0" marR="0" rtl="0" algn="l">
              <a:lnSpc>
                <a:spcPct val="90000"/>
              </a:lnSpc>
              <a:spcBef>
                <a:spcPts val="0"/>
              </a:spcBef>
              <a:spcAft>
                <a:spcPts val="0"/>
              </a:spcAft>
              <a:buClr>
                <a:schemeClr val="lt1"/>
              </a:buClr>
              <a:buSzPts val="3000"/>
              <a:buFont typeface="Libre Franklin"/>
              <a:buNone/>
            </a:pPr>
            <a:r>
              <a:rPr b="1" lang="en" sz="3300">
                <a:solidFill>
                  <a:schemeClr val="lt1"/>
                </a:solidFill>
                <a:latin typeface="Roboto Slab"/>
                <a:ea typeface="Roboto Slab"/>
                <a:cs typeface="Roboto Slab"/>
                <a:sym typeface="Roboto Slab"/>
              </a:rPr>
              <a:t>International Data Spaces (IDS) </a:t>
            </a:r>
            <a:endParaRPr sz="1100"/>
          </a:p>
        </p:txBody>
      </p:sp>
      <p:pic>
        <p:nvPicPr>
          <p:cNvPr descr="Data Sharing Winter School | INNOPAY" id="403" name="Google Shape;403;p53"/>
          <p:cNvPicPr preferRelativeResize="0"/>
          <p:nvPr/>
        </p:nvPicPr>
        <p:blipFill rotWithShape="1">
          <a:blip r:embed="rId6">
            <a:alphaModFix/>
          </a:blip>
          <a:srcRect b="0" l="0" r="0" t="0"/>
          <a:stretch/>
        </p:blipFill>
        <p:spPr>
          <a:xfrm>
            <a:off x="471204" y="1709219"/>
            <a:ext cx="1036424" cy="376513"/>
          </a:xfrm>
          <a:prstGeom prst="rect">
            <a:avLst/>
          </a:prstGeom>
          <a:noFill/>
          <a:ln cap="flat" cmpd="sng" w="9525">
            <a:solidFill>
              <a:schemeClr val="dk1"/>
            </a:solidFill>
            <a:prstDash val="solid"/>
            <a:round/>
            <a:headEnd len="sm" w="sm" type="none"/>
            <a:tailEnd len="sm" w="sm" type="none"/>
          </a:ln>
        </p:spPr>
      </p:pic>
      <p:sp>
        <p:nvSpPr>
          <p:cNvPr id="404" name="Google Shape;404;p53"/>
          <p:cNvSpPr txBox="1"/>
          <p:nvPr/>
        </p:nvSpPr>
        <p:spPr>
          <a:xfrm>
            <a:off x="4064216" y="4239662"/>
            <a:ext cx="3864949" cy="27699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rgbClr val="4472C4"/>
                </a:solidFill>
                <a:latin typeface="Calibri"/>
                <a:ea typeface="Calibri"/>
                <a:cs typeface="Calibri"/>
                <a:sym typeface="Calibri"/>
              </a:rPr>
              <a:t>👉 https://internationaldataspaces.org/</a:t>
            </a:r>
            <a:endParaRPr sz="1100"/>
          </a:p>
        </p:txBody>
      </p:sp>
      <p:sp>
        <p:nvSpPr>
          <p:cNvPr id="405" name="Google Shape;405;p53"/>
          <p:cNvSpPr txBox="1"/>
          <p:nvPr/>
        </p:nvSpPr>
        <p:spPr>
          <a:xfrm>
            <a:off x="1586859" y="1696648"/>
            <a:ext cx="1743150" cy="415498"/>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800">
                <a:solidFill>
                  <a:schemeClr val="dk1"/>
                </a:solidFill>
                <a:latin typeface="Calibri"/>
                <a:ea typeface="Calibri"/>
                <a:cs typeface="Calibri"/>
                <a:sym typeface="Calibri"/>
              </a:rPr>
              <a:t>IDSA is the organizational body with approximately 200 members behind the IDS framework. </a:t>
            </a:r>
            <a:endParaRPr sz="1100"/>
          </a:p>
        </p:txBody>
      </p:sp>
      <p:sp>
        <p:nvSpPr>
          <p:cNvPr id="406" name="Google Shape;406;p53"/>
          <p:cNvSpPr/>
          <p:nvPr/>
        </p:nvSpPr>
        <p:spPr>
          <a:xfrm>
            <a:off x="4401970" y="4668763"/>
            <a:ext cx="4472831" cy="365440"/>
          </a:xfrm>
          <a:prstGeom prst="wedgeRoundRectCallout">
            <a:avLst>
              <a:gd fmla="val 7177" name="adj1"/>
              <a:gd fmla="val -92334" name="adj2"/>
              <a:gd fmla="val 16667" name="adj3"/>
            </a:avLst>
          </a:prstGeom>
          <a:solidFill>
            <a:srgbClr val="7D91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i="1" lang="en" sz="800">
                <a:solidFill>
                  <a:schemeClr val="lt1"/>
                </a:solidFill>
                <a:latin typeface="Calibri"/>
                <a:ea typeface="Calibri"/>
                <a:cs typeface="Calibri"/>
                <a:sym typeface="Calibri"/>
              </a:rPr>
              <a:t>”As an open standard, IDS guarantees data security for all parties involved in the exchange of sensitive and valuable data sets, ensures a level playing field and enforces data sovereignty with technical measures”, Lars Nagel, CEO of IDSA.</a:t>
            </a:r>
            <a:endParaRPr sz="1100"/>
          </a:p>
        </p:txBody>
      </p:sp>
      <p:sp>
        <p:nvSpPr>
          <p:cNvPr id="407" name="Google Shape;407;p53"/>
          <p:cNvSpPr/>
          <p:nvPr/>
        </p:nvSpPr>
        <p:spPr>
          <a:xfrm>
            <a:off x="2929294" y="2989082"/>
            <a:ext cx="484500" cy="14784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rgbClr val="000000"/>
              </a:solidFill>
              <a:latin typeface="Calibri"/>
              <a:ea typeface="Calibri"/>
              <a:cs typeface="Calibri"/>
              <a:sym typeface="Calibri"/>
            </a:endParaRPr>
          </a:p>
        </p:txBody>
      </p:sp>
      <p:sp>
        <p:nvSpPr>
          <p:cNvPr id="408" name="Google Shape;408;p53"/>
          <p:cNvSpPr/>
          <p:nvPr/>
        </p:nvSpPr>
        <p:spPr>
          <a:xfrm>
            <a:off x="1801921" y="2989082"/>
            <a:ext cx="484500" cy="14784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rgbClr val="000000"/>
              </a:solidFill>
              <a:latin typeface="Calibri"/>
              <a:ea typeface="Calibri"/>
              <a:cs typeface="Calibri"/>
              <a:sym typeface="Calibri"/>
            </a:endParaRPr>
          </a:p>
        </p:txBody>
      </p:sp>
      <p:sp>
        <p:nvSpPr>
          <p:cNvPr id="409" name="Google Shape;409;p53"/>
          <p:cNvSpPr/>
          <p:nvPr/>
        </p:nvSpPr>
        <p:spPr>
          <a:xfrm>
            <a:off x="1235707" y="2989082"/>
            <a:ext cx="484500" cy="14784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rgbClr val="000000"/>
              </a:solidFill>
              <a:latin typeface="Calibri"/>
              <a:ea typeface="Calibri"/>
              <a:cs typeface="Calibri"/>
              <a:sym typeface="Calibri"/>
            </a:endParaRPr>
          </a:p>
        </p:txBody>
      </p:sp>
      <p:sp>
        <p:nvSpPr>
          <p:cNvPr id="410" name="Google Shape;410;p53"/>
          <p:cNvSpPr/>
          <p:nvPr/>
        </p:nvSpPr>
        <p:spPr>
          <a:xfrm>
            <a:off x="2360594" y="2991537"/>
            <a:ext cx="484500" cy="14784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rgbClr val="000000"/>
              </a:solidFill>
              <a:latin typeface="Calibri"/>
              <a:ea typeface="Calibri"/>
              <a:cs typeface="Calibri"/>
              <a:sym typeface="Calibri"/>
            </a:endParaRPr>
          </a:p>
        </p:txBody>
      </p:sp>
      <p:sp>
        <p:nvSpPr>
          <p:cNvPr id="411" name="Google Shape;411;p53"/>
          <p:cNvSpPr txBox="1"/>
          <p:nvPr/>
        </p:nvSpPr>
        <p:spPr>
          <a:xfrm rot="-5400000">
            <a:off x="-300225" y="3637038"/>
            <a:ext cx="1077000" cy="182400"/>
          </a:xfrm>
          <a:prstGeom prst="rect">
            <a:avLst/>
          </a:prstGeom>
          <a:noFill/>
          <a:ln>
            <a:noFill/>
          </a:ln>
        </p:spPr>
        <p:txBody>
          <a:bodyPr anchorCtr="0" anchor="ctr" bIns="34275" lIns="68575" spcFirstLastPara="1" rIns="68575" wrap="square" tIns="34275">
            <a:spAutoFit/>
          </a:bodyPr>
          <a:lstStyle/>
          <a:p>
            <a:pPr indent="0" lvl="0" marL="0" marR="0" rtl="0" algn="ctr">
              <a:lnSpc>
                <a:spcPct val="81636"/>
              </a:lnSpc>
              <a:spcBef>
                <a:spcPts val="0"/>
              </a:spcBef>
              <a:spcAft>
                <a:spcPts val="0"/>
              </a:spcAft>
              <a:buNone/>
            </a:pPr>
            <a:r>
              <a:rPr lang="en" sz="900">
                <a:solidFill>
                  <a:schemeClr val="dk1"/>
                </a:solidFill>
                <a:latin typeface="Calibri"/>
                <a:ea typeface="Calibri"/>
                <a:cs typeface="Calibri"/>
                <a:sym typeface="Calibri"/>
              </a:rPr>
              <a:t>Domain specific </a:t>
            </a:r>
            <a:endParaRPr sz="1100"/>
          </a:p>
        </p:txBody>
      </p:sp>
      <p:cxnSp>
        <p:nvCxnSpPr>
          <p:cNvPr id="412" name="Google Shape;412;p53"/>
          <p:cNvCxnSpPr/>
          <p:nvPr/>
        </p:nvCxnSpPr>
        <p:spPr>
          <a:xfrm>
            <a:off x="390619" y="3470222"/>
            <a:ext cx="3022500" cy="0"/>
          </a:xfrm>
          <a:prstGeom prst="straightConnector1">
            <a:avLst/>
          </a:prstGeom>
          <a:noFill/>
          <a:ln cap="flat" cmpd="sng" w="9525">
            <a:solidFill>
              <a:srgbClr val="4472C4"/>
            </a:solidFill>
            <a:prstDash val="dash"/>
            <a:miter lim="800000"/>
            <a:headEnd len="sm" w="sm" type="none"/>
            <a:tailEnd len="sm" w="sm" type="none"/>
          </a:ln>
        </p:spPr>
      </p:cxnSp>
      <p:cxnSp>
        <p:nvCxnSpPr>
          <p:cNvPr id="413" name="Google Shape;413;p53"/>
          <p:cNvCxnSpPr/>
          <p:nvPr/>
        </p:nvCxnSpPr>
        <p:spPr>
          <a:xfrm>
            <a:off x="390619" y="3966521"/>
            <a:ext cx="3022500" cy="0"/>
          </a:xfrm>
          <a:prstGeom prst="straightConnector1">
            <a:avLst/>
          </a:prstGeom>
          <a:noFill/>
          <a:ln cap="flat" cmpd="sng" w="9525">
            <a:solidFill>
              <a:srgbClr val="4472C4"/>
            </a:solidFill>
            <a:prstDash val="dash"/>
            <a:miter lim="800000"/>
            <a:headEnd len="sm" w="sm" type="none"/>
            <a:tailEnd len="sm" w="sm" type="none"/>
          </a:ln>
        </p:spPr>
      </p:cxnSp>
      <p:sp>
        <p:nvSpPr>
          <p:cNvPr id="414" name="Google Shape;414;p53"/>
          <p:cNvSpPr txBox="1"/>
          <p:nvPr/>
        </p:nvSpPr>
        <p:spPr>
          <a:xfrm>
            <a:off x="336350" y="3190300"/>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Ecosystems</a:t>
            </a:r>
            <a:endParaRPr sz="1100"/>
          </a:p>
        </p:txBody>
      </p:sp>
      <p:sp>
        <p:nvSpPr>
          <p:cNvPr id="415" name="Google Shape;415;p53"/>
          <p:cNvSpPr txBox="1"/>
          <p:nvPr/>
        </p:nvSpPr>
        <p:spPr>
          <a:xfrm>
            <a:off x="336350" y="3646817"/>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Data</a:t>
            </a:r>
            <a:endParaRPr sz="1100"/>
          </a:p>
        </p:txBody>
      </p:sp>
      <p:sp>
        <p:nvSpPr>
          <p:cNvPr id="416" name="Google Shape;416;p53"/>
          <p:cNvSpPr txBox="1"/>
          <p:nvPr/>
        </p:nvSpPr>
        <p:spPr>
          <a:xfrm>
            <a:off x="323670" y="4067937"/>
            <a:ext cx="939000" cy="2955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Platforms and solutions</a:t>
            </a:r>
            <a:endParaRPr sz="1100"/>
          </a:p>
        </p:txBody>
      </p:sp>
      <p:sp>
        <p:nvSpPr>
          <p:cNvPr id="417" name="Google Shape;417;p53"/>
          <p:cNvSpPr txBox="1"/>
          <p:nvPr/>
        </p:nvSpPr>
        <p:spPr>
          <a:xfrm>
            <a:off x="1689556"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B</a:t>
            </a:r>
            <a:endParaRPr sz="1100"/>
          </a:p>
        </p:txBody>
      </p:sp>
      <p:sp>
        <p:nvSpPr>
          <p:cNvPr id="418" name="Google Shape;418;p53"/>
          <p:cNvSpPr txBox="1"/>
          <p:nvPr/>
        </p:nvSpPr>
        <p:spPr>
          <a:xfrm>
            <a:off x="1160797"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A</a:t>
            </a:r>
            <a:endParaRPr sz="1100"/>
          </a:p>
        </p:txBody>
      </p:sp>
      <p:sp>
        <p:nvSpPr>
          <p:cNvPr id="419" name="Google Shape;419;p53"/>
          <p:cNvSpPr txBox="1"/>
          <p:nvPr/>
        </p:nvSpPr>
        <p:spPr>
          <a:xfrm>
            <a:off x="2286345"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C</a:t>
            </a:r>
            <a:endParaRPr sz="900">
              <a:solidFill>
                <a:schemeClr val="dk1"/>
              </a:solidFill>
              <a:latin typeface="Calibri"/>
              <a:ea typeface="Calibri"/>
              <a:cs typeface="Calibri"/>
              <a:sym typeface="Calibri"/>
            </a:endParaRPr>
          </a:p>
        </p:txBody>
      </p:sp>
      <p:sp>
        <p:nvSpPr>
          <p:cNvPr id="420" name="Google Shape;420;p53"/>
          <p:cNvSpPr txBox="1"/>
          <p:nvPr/>
        </p:nvSpPr>
        <p:spPr>
          <a:xfrm>
            <a:off x="2879912"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D</a:t>
            </a:r>
            <a:endParaRPr sz="1100"/>
          </a:p>
        </p:txBody>
      </p:sp>
      <p:sp>
        <p:nvSpPr>
          <p:cNvPr id="421" name="Google Shape;421;p53"/>
          <p:cNvSpPr txBox="1"/>
          <p:nvPr/>
        </p:nvSpPr>
        <p:spPr>
          <a:xfrm>
            <a:off x="141536" y="4834627"/>
            <a:ext cx="242100" cy="205500"/>
          </a:xfrm>
          <a:prstGeom prst="rect">
            <a:avLst/>
          </a:prstGeom>
          <a:noFill/>
          <a:ln>
            <a:noFill/>
          </a:ln>
        </p:spPr>
        <p:txBody>
          <a:bodyPr anchorCtr="0" anchor="ctr" bIns="34225" lIns="68450" spcFirstLastPara="1" rIns="68450" wrap="square" tIns="34225">
            <a:noAutofit/>
          </a:bodyPr>
          <a:lstStyle/>
          <a:p>
            <a:pPr indent="0" lvl="0" marL="0" marR="0" rtl="0" algn="ctr">
              <a:lnSpc>
                <a:spcPct val="100000"/>
              </a:lnSpc>
              <a:spcBef>
                <a:spcPts val="0"/>
              </a:spcBef>
              <a:spcAft>
                <a:spcPts val="0"/>
              </a:spcAft>
              <a:buNone/>
            </a:pPr>
            <a:fld id="{00000000-1234-1234-1234-123412341234}" type="slidenum">
              <a:rPr b="0" i="0" lang="en" sz="700" u="none" cap="none" strike="noStrike">
                <a:solidFill>
                  <a:srgbClr val="7F7F7F"/>
                </a:solidFill>
                <a:latin typeface="Georgia"/>
                <a:ea typeface="Georgia"/>
                <a:cs typeface="Georgia"/>
                <a:sym typeface="Georgia"/>
              </a:rPr>
              <a:t>‹#›</a:t>
            </a:fld>
            <a:endParaRPr b="0" i="0" sz="700" u="none" cap="none" strike="noStrike">
              <a:solidFill>
                <a:srgbClr val="7F7F7F"/>
              </a:solidFill>
              <a:latin typeface="Georgia"/>
              <a:ea typeface="Georgia"/>
              <a:cs typeface="Georgia"/>
              <a:sym typeface="Georgi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54"/>
          <p:cNvSpPr/>
          <p:nvPr/>
        </p:nvSpPr>
        <p:spPr>
          <a:xfrm>
            <a:off x="1793083" y="2999959"/>
            <a:ext cx="485326" cy="1481087"/>
          </a:xfrm>
          <a:prstGeom prst="roundRect">
            <a:avLst>
              <a:gd fmla="val 16667" name="adj"/>
            </a:avLst>
          </a:prstGeom>
          <a:solidFill>
            <a:srgbClr val="F2F2F2"/>
          </a:solidFill>
          <a:ln cap="flat" cmpd="sng" w="19050">
            <a:solidFill>
              <a:srgbClr val="FF0000"/>
            </a:solidFill>
            <a:prstDash val="dot"/>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428" name="Google Shape;428;p54"/>
          <p:cNvSpPr/>
          <p:nvPr/>
        </p:nvSpPr>
        <p:spPr>
          <a:xfrm>
            <a:off x="8335" y="0"/>
            <a:ext cx="9127331" cy="718855"/>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429" name="Google Shape;429;p54"/>
          <p:cNvSpPr/>
          <p:nvPr/>
        </p:nvSpPr>
        <p:spPr>
          <a:xfrm>
            <a:off x="2356554" y="2992303"/>
            <a:ext cx="485326" cy="1481087"/>
          </a:xfrm>
          <a:prstGeom prst="roundRect">
            <a:avLst>
              <a:gd fmla="val 16667" name="adj"/>
            </a:avLst>
          </a:prstGeom>
          <a:solidFill>
            <a:srgbClr val="F2F2F2"/>
          </a:solidFill>
          <a:ln cap="flat" cmpd="sng" w="19050">
            <a:solidFill>
              <a:srgbClr val="FF0000"/>
            </a:solidFill>
            <a:prstDash val="dot"/>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430" name="Google Shape;430;p54"/>
          <p:cNvSpPr txBox="1"/>
          <p:nvPr>
            <p:ph idx="4294967295" type="sldNum"/>
          </p:nvPr>
        </p:nvSpPr>
        <p:spPr>
          <a:xfrm>
            <a:off x="141536" y="4834627"/>
            <a:ext cx="242203" cy="205602"/>
          </a:xfrm>
          <a:prstGeom prst="rect">
            <a:avLst/>
          </a:prstGeom>
          <a:noFill/>
          <a:ln>
            <a:noFill/>
          </a:ln>
        </p:spPr>
        <p:txBody>
          <a:bodyPr anchorCtr="0" anchor="ctr" bIns="34225" lIns="68450" spcFirstLastPara="1" rIns="68450" wrap="square" tIns="34225">
            <a:noAutofit/>
          </a:bodyPr>
          <a:lstStyle/>
          <a:p>
            <a:pPr indent="0" lvl="0" marL="0" marR="0" rtl="0" algn="ctr">
              <a:spcBef>
                <a:spcPts val="0"/>
              </a:spcBef>
              <a:spcAft>
                <a:spcPts val="0"/>
              </a:spcAft>
              <a:buNone/>
            </a:pPr>
            <a:fld id="{00000000-1234-1234-1234-123412341234}" type="slidenum">
              <a:rPr lang="en" sz="700">
                <a:solidFill>
                  <a:srgbClr val="7F7F7F"/>
                </a:solidFill>
                <a:latin typeface="Georgia"/>
                <a:ea typeface="Georgia"/>
                <a:cs typeface="Georgia"/>
                <a:sym typeface="Georgia"/>
              </a:rPr>
              <a:t>‹#›</a:t>
            </a:fld>
            <a:endParaRPr sz="700">
              <a:solidFill>
                <a:srgbClr val="7F7F7F"/>
              </a:solidFill>
              <a:latin typeface="Georgia"/>
              <a:ea typeface="Georgia"/>
              <a:cs typeface="Georgia"/>
              <a:sym typeface="Georgia"/>
            </a:endParaRPr>
          </a:p>
        </p:txBody>
      </p:sp>
      <p:sp>
        <p:nvSpPr>
          <p:cNvPr id="431" name="Google Shape;431;p54"/>
          <p:cNvSpPr/>
          <p:nvPr/>
        </p:nvSpPr>
        <p:spPr>
          <a:xfrm>
            <a:off x="2926292" y="2989843"/>
            <a:ext cx="485326" cy="1481087"/>
          </a:xfrm>
          <a:prstGeom prst="roundRect">
            <a:avLst>
              <a:gd fmla="val 16667" name="adj"/>
            </a:avLst>
          </a:prstGeom>
          <a:solidFill>
            <a:srgbClr val="F2F2F2"/>
          </a:solidFill>
          <a:ln cap="flat" cmpd="sng" w="19050">
            <a:solidFill>
              <a:srgbClr val="FF0000"/>
            </a:solidFill>
            <a:prstDash val="dot"/>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432" name="Google Shape;432;p54"/>
          <p:cNvSpPr/>
          <p:nvPr/>
        </p:nvSpPr>
        <p:spPr>
          <a:xfrm>
            <a:off x="316666" y="761762"/>
            <a:ext cx="2383434" cy="185476"/>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Regulation</a:t>
            </a:r>
            <a:endParaRPr sz="1100"/>
          </a:p>
        </p:txBody>
      </p:sp>
      <p:sp>
        <p:nvSpPr>
          <p:cNvPr id="433" name="Google Shape;433;p54"/>
          <p:cNvSpPr/>
          <p:nvPr/>
        </p:nvSpPr>
        <p:spPr>
          <a:xfrm>
            <a:off x="315911" y="1470651"/>
            <a:ext cx="2383434" cy="185476"/>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Frameworks and standardization  </a:t>
            </a:r>
            <a:endParaRPr sz="1100"/>
          </a:p>
        </p:txBody>
      </p:sp>
      <p:sp>
        <p:nvSpPr>
          <p:cNvPr id="434" name="Google Shape;434;p54"/>
          <p:cNvSpPr/>
          <p:nvPr/>
        </p:nvSpPr>
        <p:spPr>
          <a:xfrm>
            <a:off x="315911" y="2183888"/>
            <a:ext cx="2383434" cy="185476"/>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Generic building blocks</a:t>
            </a:r>
            <a:endParaRPr sz="1100"/>
          </a:p>
        </p:txBody>
      </p:sp>
      <p:sp>
        <p:nvSpPr>
          <p:cNvPr id="435" name="Google Shape;435;p54"/>
          <p:cNvSpPr txBox="1"/>
          <p:nvPr/>
        </p:nvSpPr>
        <p:spPr>
          <a:xfrm rot="-5400000">
            <a:off x="-312017" y="3646565"/>
            <a:ext cx="1078897" cy="167642"/>
          </a:xfrm>
          <a:prstGeom prst="rect">
            <a:avLst/>
          </a:prstGeom>
          <a:noFill/>
          <a:ln>
            <a:noFill/>
          </a:ln>
        </p:spPr>
        <p:txBody>
          <a:bodyPr anchorCtr="0" anchor="ctr" bIns="34275" lIns="68575" spcFirstLastPara="1" rIns="68575" wrap="square" tIns="34275">
            <a:spAutoFit/>
          </a:bodyPr>
          <a:lstStyle/>
          <a:p>
            <a:pPr indent="0" lvl="0" marL="0" marR="0" rtl="0" algn="ctr">
              <a:lnSpc>
                <a:spcPct val="81666"/>
              </a:lnSpc>
              <a:spcBef>
                <a:spcPts val="0"/>
              </a:spcBef>
              <a:spcAft>
                <a:spcPts val="0"/>
              </a:spcAft>
              <a:buNone/>
            </a:pPr>
            <a:r>
              <a:rPr lang="en" sz="900">
                <a:solidFill>
                  <a:schemeClr val="dk1"/>
                </a:solidFill>
                <a:latin typeface="Calibri"/>
                <a:ea typeface="Calibri"/>
                <a:cs typeface="Calibri"/>
                <a:sym typeface="Calibri"/>
              </a:rPr>
              <a:t>Domain specific </a:t>
            </a:r>
            <a:endParaRPr sz="1100"/>
          </a:p>
        </p:txBody>
      </p:sp>
      <p:sp>
        <p:nvSpPr>
          <p:cNvPr id="436" name="Google Shape;436;p54"/>
          <p:cNvSpPr/>
          <p:nvPr/>
        </p:nvSpPr>
        <p:spPr>
          <a:xfrm>
            <a:off x="1229613" y="2989843"/>
            <a:ext cx="485326" cy="1481087"/>
          </a:xfrm>
          <a:prstGeom prst="roundRect">
            <a:avLst>
              <a:gd fmla="val 16667" name="adj"/>
            </a:avLst>
          </a:prstGeom>
          <a:solidFill>
            <a:srgbClr val="F2F2F2"/>
          </a:solidFill>
          <a:ln cap="flat" cmpd="sng" w="19050">
            <a:solidFill>
              <a:srgbClr val="FF0000"/>
            </a:solidFill>
            <a:prstDash val="dot"/>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cxnSp>
        <p:nvCxnSpPr>
          <p:cNvPr id="437" name="Google Shape;437;p54"/>
          <p:cNvCxnSpPr/>
          <p:nvPr/>
        </p:nvCxnSpPr>
        <p:spPr>
          <a:xfrm>
            <a:off x="382983" y="3471863"/>
            <a:ext cx="3027880" cy="0"/>
          </a:xfrm>
          <a:prstGeom prst="straightConnector1">
            <a:avLst/>
          </a:prstGeom>
          <a:noFill/>
          <a:ln cap="flat" cmpd="sng" w="9525">
            <a:solidFill>
              <a:schemeClr val="accent1"/>
            </a:solidFill>
            <a:prstDash val="dash"/>
            <a:miter lim="800000"/>
            <a:headEnd len="sm" w="sm" type="none"/>
            <a:tailEnd len="sm" w="sm" type="none"/>
          </a:ln>
        </p:spPr>
      </p:cxnSp>
      <p:cxnSp>
        <p:nvCxnSpPr>
          <p:cNvPr id="438" name="Google Shape;438;p54"/>
          <p:cNvCxnSpPr/>
          <p:nvPr/>
        </p:nvCxnSpPr>
        <p:spPr>
          <a:xfrm>
            <a:off x="382983" y="3969067"/>
            <a:ext cx="3027880" cy="0"/>
          </a:xfrm>
          <a:prstGeom prst="straightConnector1">
            <a:avLst/>
          </a:prstGeom>
          <a:noFill/>
          <a:ln cap="flat" cmpd="sng" w="9525">
            <a:solidFill>
              <a:schemeClr val="accent1"/>
            </a:solidFill>
            <a:prstDash val="dash"/>
            <a:miter lim="800000"/>
            <a:headEnd len="sm" w="sm" type="none"/>
            <a:tailEnd len="sm" w="sm" type="none"/>
          </a:ln>
        </p:spPr>
      </p:cxnSp>
      <p:sp>
        <p:nvSpPr>
          <p:cNvPr id="439" name="Google Shape;439;p54"/>
          <p:cNvSpPr txBox="1"/>
          <p:nvPr/>
        </p:nvSpPr>
        <p:spPr>
          <a:xfrm>
            <a:off x="328615" y="3648781"/>
            <a:ext cx="940844" cy="171827"/>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Data</a:t>
            </a:r>
            <a:endParaRPr sz="1100"/>
          </a:p>
        </p:txBody>
      </p:sp>
      <p:sp>
        <p:nvSpPr>
          <p:cNvPr id="440" name="Google Shape;440;p54"/>
          <p:cNvSpPr txBox="1"/>
          <p:nvPr/>
        </p:nvSpPr>
        <p:spPr>
          <a:xfrm>
            <a:off x="315911" y="4070669"/>
            <a:ext cx="940844" cy="273055"/>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Platforms and solutions</a:t>
            </a:r>
            <a:endParaRPr sz="1100"/>
          </a:p>
        </p:txBody>
      </p:sp>
      <p:sp>
        <p:nvSpPr>
          <p:cNvPr id="441" name="Google Shape;441;p54"/>
          <p:cNvSpPr/>
          <p:nvPr/>
        </p:nvSpPr>
        <p:spPr>
          <a:xfrm>
            <a:off x="3982450" y="905925"/>
            <a:ext cx="4777800" cy="3741300"/>
          </a:xfrm>
          <a:prstGeom prst="rect">
            <a:avLst/>
          </a:prstGeom>
          <a:noFill/>
          <a:ln cap="flat" cmpd="sng" w="12700">
            <a:solidFill>
              <a:srgbClr val="4472C4"/>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42" name="Google Shape;442;p54"/>
          <p:cNvSpPr/>
          <p:nvPr/>
        </p:nvSpPr>
        <p:spPr>
          <a:xfrm>
            <a:off x="381401" y="1602522"/>
            <a:ext cx="3027880" cy="558690"/>
          </a:xfrm>
          <a:prstGeom prst="roundRect">
            <a:avLst>
              <a:gd fmla="val 16667" name="adj"/>
            </a:avLst>
          </a:prstGeom>
          <a:solidFill>
            <a:srgbClr val="E1EFD8"/>
          </a:solidFill>
          <a:ln cap="flat" cmpd="sng" w="28575">
            <a:solidFill>
              <a:srgbClr val="FF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443" name="Google Shape;443;p54"/>
          <p:cNvSpPr/>
          <p:nvPr/>
        </p:nvSpPr>
        <p:spPr>
          <a:xfrm>
            <a:off x="387647" y="2322141"/>
            <a:ext cx="3027880" cy="558690"/>
          </a:xfrm>
          <a:prstGeom prst="roundRect">
            <a:avLst>
              <a:gd fmla="val 16667" name="adj"/>
            </a:avLst>
          </a:prstGeom>
          <a:solidFill>
            <a:srgbClr val="E1EFD8"/>
          </a:solidFill>
          <a:ln cap="flat" cmpd="sng" w="28575">
            <a:solidFill>
              <a:srgbClr val="FF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444" name="Google Shape;444;p54"/>
          <p:cNvSpPr txBox="1"/>
          <p:nvPr/>
        </p:nvSpPr>
        <p:spPr>
          <a:xfrm>
            <a:off x="4061050" y="941978"/>
            <a:ext cx="4543800" cy="1423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800" u="sng">
                <a:solidFill>
                  <a:schemeClr val="dk1"/>
                </a:solidFill>
                <a:latin typeface="Calibri"/>
                <a:ea typeface="Calibri"/>
                <a:cs typeface="Calibri"/>
                <a:sym typeface="Calibri"/>
              </a:rPr>
              <a:t>Key facts</a:t>
            </a:r>
            <a:endParaRPr b="1" sz="800" u="sng">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Core initiative in Europe to implement European Data Strategy</a:t>
            </a:r>
            <a:endParaRPr sz="800">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The Gaia-X project had initially a strong European cloud focus (how and where data is stored, processed and used within the data infrastructure). </a:t>
            </a:r>
            <a:endParaRPr sz="1100"/>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Gaia-X has evolved to include data spaces more broadly and focuses now on secure, privacy-protected and sovereign exchange and use of data. </a:t>
            </a:r>
            <a:endParaRPr sz="1100"/>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Leadership from France and Germany, interest growing globally.</a:t>
            </a:r>
            <a:endParaRPr sz="1100"/>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Main drive from EU commission and European industry (75% of members).</a:t>
            </a:r>
            <a:endParaRPr sz="1100"/>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1800+ participants from ca. 500 companies and organisations.</a:t>
            </a:r>
            <a:endParaRPr sz="1100"/>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Relation to cloud hyperscalers (Amazon, Microsoft, Google) is evolving and becoming more inclusive instead of Gaia-X being positioned as the European alternative cloud solution.</a:t>
            </a:r>
            <a:endParaRPr sz="1100"/>
          </a:p>
        </p:txBody>
      </p:sp>
      <p:sp>
        <p:nvSpPr>
          <p:cNvPr id="445" name="Google Shape;445;p54"/>
          <p:cNvSpPr/>
          <p:nvPr/>
        </p:nvSpPr>
        <p:spPr>
          <a:xfrm>
            <a:off x="387647" y="903780"/>
            <a:ext cx="3027880" cy="558690"/>
          </a:xfrm>
          <a:prstGeom prst="roundRect">
            <a:avLst>
              <a:gd fmla="val 16667" name="adj"/>
            </a:avLst>
          </a:prstGeom>
          <a:solidFill>
            <a:srgbClr val="E1EFD8"/>
          </a:solidFill>
          <a:ln cap="flat" cmpd="sng" w="28575">
            <a:solidFill>
              <a:srgbClr val="FF0000"/>
            </a:solidFill>
            <a:prstDash val="dot"/>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pic>
        <p:nvPicPr>
          <p:cNvPr descr="Gaia-X | A Federated and Secure Data Infrastructure" id="446" name="Google Shape;446;p54"/>
          <p:cNvPicPr preferRelativeResize="0"/>
          <p:nvPr/>
        </p:nvPicPr>
        <p:blipFill rotWithShape="1">
          <a:blip r:embed="rId3">
            <a:alphaModFix/>
          </a:blip>
          <a:srcRect b="0" l="0" r="0" t="0"/>
          <a:stretch/>
        </p:blipFill>
        <p:spPr>
          <a:xfrm>
            <a:off x="1094869" y="1703725"/>
            <a:ext cx="701991" cy="388186"/>
          </a:xfrm>
          <a:prstGeom prst="rect">
            <a:avLst/>
          </a:prstGeom>
          <a:noFill/>
          <a:ln cap="flat" cmpd="sng" w="9525">
            <a:solidFill>
              <a:schemeClr val="dk1"/>
            </a:solidFill>
            <a:prstDash val="solid"/>
            <a:round/>
            <a:headEnd len="sm" w="sm" type="none"/>
            <a:tailEnd len="sm" w="sm" type="none"/>
          </a:ln>
        </p:spPr>
      </p:pic>
      <p:sp>
        <p:nvSpPr>
          <p:cNvPr id="447" name="Google Shape;447;p54"/>
          <p:cNvSpPr txBox="1"/>
          <p:nvPr/>
        </p:nvSpPr>
        <p:spPr>
          <a:xfrm>
            <a:off x="480725" y="2406086"/>
            <a:ext cx="752851" cy="34624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900">
                <a:solidFill>
                  <a:schemeClr val="dk1"/>
                </a:solidFill>
                <a:latin typeface="Calibri"/>
                <a:ea typeface="Calibri"/>
                <a:cs typeface="Calibri"/>
                <a:sym typeface="Calibri"/>
              </a:rPr>
              <a:t>Gaia-X </a:t>
            </a:r>
            <a:endParaRPr sz="1100"/>
          </a:p>
          <a:p>
            <a:pPr indent="0" lvl="0" marL="0" marR="0" rtl="0" algn="l">
              <a:spcBef>
                <a:spcPts val="0"/>
              </a:spcBef>
              <a:spcAft>
                <a:spcPts val="0"/>
              </a:spcAft>
              <a:buNone/>
            </a:pPr>
            <a:r>
              <a:rPr lang="en" sz="900">
                <a:solidFill>
                  <a:schemeClr val="dk1"/>
                </a:solidFill>
                <a:latin typeface="Calibri"/>
                <a:ea typeface="Calibri"/>
                <a:cs typeface="Calibri"/>
                <a:sym typeface="Calibri"/>
              </a:rPr>
              <a:t>Architecture</a:t>
            </a:r>
            <a:endParaRPr sz="1100"/>
          </a:p>
        </p:txBody>
      </p:sp>
      <p:sp>
        <p:nvSpPr>
          <p:cNvPr id="448" name="Google Shape;448;p54"/>
          <p:cNvSpPr txBox="1"/>
          <p:nvPr/>
        </p:nvSpPr>
        <p:spPr>
          <a:xfrm>
            <a:off x="1209047" y="2406086"/>
            <a:ext cx="1161616" cy="34624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900">
                <a:solidFill>
                  <a:schemeClr val="dk1"/>
                </a:solidFill>
                <a:latin typeface="Calibri"/>
                <a:ea typeface="Calibri"/>
                <a:cs typeface="Calibri"/>
                <a:sym typeface="Calibri"/>
              </a:rPr>
              <a:t>Gaia-X </a:t>
            </a:r>
            <a:endParaRPr sz="1100"/>
          </a:p>
          <a:p>
            <a:pPr indent="0" lvl="0" marL="0" marR="0" rtl="0" algn="l">
              <a:spcBef>
                <a:spcPts val="0"/>
              </a:spcBef>
              <a:spcAft>
                <a:spcPts val="0"/>
              </a:spcAft>
              <a:buNone/>
            </a:pPr>
            <a:r>
              <a:rPr lang="en" sz="900">
                <a:solidFill>
                  <a:schemeClr val="dk1"/>
                </a:solidFill>
                <a:latin typeface="Calibri"/>
                <a:ea typeface="Calibri"/>
                <a:cs typeface="Calibri"/>
                <a:sym typeface="Calibri"/>
              </a:rPr>
              <a:t>Federation Services</a:t>
            </a:r>
            <a:endParaRPr sz="1100"/>
          </a:p>
        </p:txBody>
      </p:sp>
      <p:sp>
        <p:nvSpPr>
          <p:cNvPr id="449" name="Google Shape;449;p54"/>
          <p:cNvSpPr txBox="1"/>
          <p:nvPr/>
        </p:nvSpPr>
        <p:spPr>
          <a:xfrm>
            <a:off x="1960084" y="1798214"/>
            <a:ext cx="856244" cy="207749"/>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34275" lIns="68575" spcFirstLastPara="1" rIns="68575" wrap="square" tIns="34275">
            <a:spAutoFit/>
          </a:bodyPr>
          <a:lstStyle/>
          <a:p>
            <a:pPr indent="0" lvl="0" marL="0" marR="0" rtl="0" algn="l">
              <a:spcBef>
                <a:spcPts val="0"/>
              </a:spcBef>
              <a:spcAft>
                <a:spcPts val="0"/>
              </a:spcAft>
              <a:buNone/>
            </a:pPr>
            <a:r>
              <a:rPr lang="en" sz="900">
                <a:solidFill>
                  <a:schemeClr val="dk1"/>
                </a:solidFill>
                <a:latin typeface="Calibri"/>
                <a:ea typeface="Calibri"/>
                <a:cs typeface="Calibri"/>
                <a:sym typeface="Calibri"/>
              </a:rPr>
              <a:t>Gaia-X AIBSL</a:t>
            </a:r>
            <a:endParaRPr sz="1100"/>
          </a:p>
        </p:txBody>
      </p:sp>
      <p:sp>
        <p:nvSpPr>
          <p:cNvPr id="450" name="Google Shape;450;p54"/>
          <p:cNvSpPr txBox="1"/>
          <p:nvPr/>
        </p:nvSpPr>
        <p:spPr>
          <a:xfrm>
            <a:off x="2329426" y="2408929"/>
            <a:ext cx="994503" cy="34624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900">
                <a:solidFill>
                  <a:schemeClr val="dk1"/>
                </a:solidFill>
                <a:latin typeface="Calibri"/>
                <a:ea typeface="Calibri"/>
                <a:cs typeface="Calibri"/>
                <a:sym typeface="Calibri"/>
              </a:rPr>
              <a:t>Gaia-X </a:t>
            </a:r>
            <a:endParaRPr sz="1100"/>
          </a:p>
          <a:p>
            <a:pPr indent="0" lvl="0" marL="0" marR="0" rtl="0" algn="l">
              <a:spcBef>
                <a:spcPts val="0"/>
              </a:spcBef>
              <a:spcAft>
                <a:spcPts val="0"/>
              </a:spcAft>
              <a:buNone/>
            </a:pPr>
            <a:r>
              <a:rPr lang="en" sz="900">
                <a:solidFill>
                  <a:schemeClr val="dk1"/>
                </a:solidFill>
                <a:latin typeface="Calibri"/>
                <a:ea typeface="Calibri"/>
                <a:cs typeface="Calibri"/>
                <a:sym typeface="Calibri"/>
              </a:rPr>
              <a:t>Policy and Rules</a:t>
            </a:r>
            <a:endParaRPr sz="900">
              <a:solidFill>
                <a:schemeClr val="dk1"/>
              </a:solidFill>
              <a:latin typeface="Calibri"/>
              <a:ea typeface="Calibri"/>
              <a:cs typeface="Calibri"/>
              <a:sym typeface="Calibri"/>
            </a:endParaRPr>
          </a:p>
        </p:txBody>
      </p:sp>
      <p:sp>
        <p:nvSpPr>
          <p:cNvPr id="451" name="Google Shape;451;p54"/>
          <p:cNvSpPr/>
          <p:nvPr/>
        </p:nvSpPr>
        <p:spPr>
          <a:xfrm>
            <a:off x="381401" y="2931778"/>
            <a:ext cx="3027880" cy="615397"/>
          </a:xfrm>
          <a:prstGeom prst="roundRect">
            <a:avLst>
              <a:gd fmla="val 16667" name="adj"/>
            </a:avLst>
          </a:prstGeom>
          <a:solidFill>
            <a:srgbClr val="E1EFD8"/>
          </a:solidFill>
          <a:ln cap="flat" cmpd="sng" w="28575">
            <a:solidFill>
              <a:srgbClr val="FF0000"/>
            </a:solidFill>
            <a:prstDash val="dot"/>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452" name="Google Shape;452;p54"/>
          <p:cNvSpPr txBox="1"/>
          <p:nvPr/>
        </p:nvSpPr>
        <p:spPr>
          <a:xfrm>
            <a:off x="1212447" y="3054871"/>
            <a:ext cx="2215534" cy="323165"/>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800">
                <a:solidFill>
                  <a:schemeClr val="dk1"/>
                </a:solidFill>
                <a:latin typeface="Calibri"/>
                <a:ea typeface="Calibri"/>
                <a:cs typeface="Calibri"/>
                <a:sym typeface="Calibri"/>
              </a:rPr>
              <a:t>Gaia-X Data Spaces Business Committee </a:t>
            </a:r>
            <a:endParaRPr sz="1100"/>
          </a:p>
          <a:p>
            <a:pPr indent="0" lvl="0" marL="0" marR="0" rtl="0" algn="l">
              <a:spcBef>
                <a:spcPts val="0"/>
              </a:spcBef>
              <a:spcAft>
                <a:spcPts val="0"/>
              </a:spcAft>
              <a:buNone/>
            </a:pPr>
            <a:r>
              <a:rPr lang="en" sz="800">
                <a:solidFill>
                  <a:schemeClr val="dk1"/>
                </a:solidFill>
                <a:latin typeface="Calibri"/>
                <a:ea typeface="Calibri"/>
                <a:cs typeface="Calibri"/>
                <a:sym typeface="Calibri"/>
              </a:rPr>
              <a:t>Gaia-X Domain Working Groups</a:t>
            </a:r>
            <a:endParaRPr sz="800">
              <a:solidFill>
                <a:schemeClr val="dk1"/>
              </a:solidFill>
              <a:latin typeface="Calibri"/>
              <a:ea typeface="Calibri"/>
              <a:cs typeface="Calibri"/>
              <a:sym typeface="Calibri"/>
            </a:endParaRPr>
          </a:p>
        </p:txBody>
      </p:sp>
      <p:sp>
        <p:nvSpPr>
          <p:cNvPr id="453" name="Google Shape;453;p54"/>
          <p:cNvSpPr txBox="1"/>
          <p:nvPr/>
        </p:nvSpPr>
        <p:spPr>
          <a:xfrm>
            <a:off x="480724" y="977047"/>
            <a:ext cx="2906856" cy="442051"/>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800"/>
              <a:buFont typeface="Merriweather Sans"/>
              <a:buNone/>
            </a:pPr>
            <a:r>
              <a:rPr b="0" i="0" lang="en" sz="800">
                <a:solidFill>
                  <a:srgbClr val="000000"/>
                </a:solidFill>
                <a:latin typeface="Arial"/>
                <a:ea typeface="Arial"/>
                <a:cs typeface="Arial"/>
                <a:sym typeface="Arial"/>
              </a:rPr>
              <a:t>Mentioned in the </a:t>
            </a:r>
            <a:r>
              <a:rPr b="1" i="0" lang="en" sz="800">
                <a:solidFill>
                  <a:srgbClr val="000000"/>
                </a:solidFill>
                <a:latin typeface="Arial"/>
                <a:ea typeface="Arial"/>
                <a:cs typeface="Arial"/>
                <a:sym typeface="Arial"/>
              </a:rPr>
              <a:t>European Data Strategy</a:t>
            </a:r>
            <a:r>
              <a:rPr b="0" i="0" lang="en" sz="800">
                <a:solidFill>
                  <a:srgbClr val="000000"/>
                </a:solidFill>
                <a:latin typeface="Arial"/>
                <a:ea typeface="Arial"/>
                <a:cs typeface="Arial"/>
                <a:sym typeface="Arial"/>
              </a:rPr>
              <a:t>. Exchange between Gaia-X and the </a:t>
            </a:r>
            <a:r>
              <a:rPr b="1" i="0" lang="en" sz="800">
                <a:solidFill>
                  <a:srgbClr val="000000"/>
                </a:solidFill>
                <a:latin typeface="Arial"/>
                <a:ea typeface="Arial"/>
                <a:cs typeface="Arial"/>
                <a:sym typeface="Arial"/>
              </a:rPr>
              <a:t>European Commission</a:t>
            </a:r>
            <a:r>
              <a:rPr b="0" i="0" lang="en" sz="800">
                <a:solidFill>
                  <a:srgbClr val="000000"/>
                </a:solidFill>
                <a:latin typeface="Arial"/>
                <a:ea typeface="Arial"/>
                <a:cs typeface="Arial"/>
                <a:sym typeface="Arial"/>
              </a:rPr>
              <a:t> to identify synergies between Gaia-X and initiatives and programs such as the </a:t>
            </a:r>
            <a:r>
              <a:rPr b="1" i="0" lang="en" sz="800">
                <a:solidFill>
                  <a:srgbClr val="000000"/>
                </a:solidFill>
                <a:latin typeface="Arial"/>
                <a:ea typeface="Arial"/>
                <a:cs typeface="Arial"/>
                <a:sym typeface="Arial"/>
              </a:rPr>
              <a:t>European Cloud Federation</a:t>
            </a:r>
            <a:r>
              <a:rPr b="0" i="0" lang="en" sz="800">
                <a:solidFill>
                  <a:srgbClr val="000000"/>
                </a:solidFill>
                <a:latin typeface="Arial"/>
                <a:ea typeface="Arial"/>
                <a:cs typeface="Arial"/>
                <a:sym typeface="Arial"/>
              </a:rPr>
              <a:t>, </a:t>
            </a:r>
            <a:r>
              <a:rPr b="1" i="0" lang="en" sz="800">
                <a:solidFill>
                  <a:srgbClr val="000000"/>
                </a:solidFill>
                <a:latin typeface="Arial"/>
                <a:ea typeface="Arial"/>
                <a:cs typeface="Arial"/>
                <a:sym typeface="Arial"/>
              </a:rPr>
              <a:t>CEF 2</a:t>
            </a:r>
            <a:r>
              <a:rPr b="0" i="0" lang="en" sz="800">
                <a:solidFill>
                  <a:srgbClr val="000000"/>
                </a:solidFill>
                <a:latin typeface="Arial"/>
                <a:ea typeface="Arial"/>
                <a:cs typeface="Arial"/>
                <a:sym typeface="Arial"/>
              </a:rPr>
              <a:t> and </a:t>
            </a:r>
            <a:r>
              <a:rPr b="1" i="0" lang="en" sz="800">
                <a:solidFill>
                  <a:srgbClr val="000000"/>
                </a:solidFill>
                <a:latin typeface="Arial"/>
                <a:ea typeface="Arial"/>
                <a:cs typeface="Arial"/>
                <a:sym typeface="Arial"/>
              </a:rPr>
              <a:t>Digital Europe</a:t>
            </a:r>
            <a:r>
              <a:rPr b="0" i="0" lang="en" sz="800">
                <a:solidFill>
                  <a:srgbClr val="000000"/>
                </a:solidFill>
                <a:latin typeface="Arial"/>
                <a:ea typeface="Arial"/>
                <a:cs typeface="Arial"/>
                <a:sym typeface="Arial"/>
              </a:rPr>
              <a:t>.</a:t>
            </a:r>
            <a:endParaRPr sz="1100"/>
          </a:p>
        </p:txBody>
      </p:sp>
      <p:sp>
        <p:nvSpPr>
          <p:cNvPr id="454" name="Google Shape;454;p54"/>
          <p:cNvSpPr txBox="1"/>
          <p:nvPr/>
        </p:nvSpPr>
        <p:spPr>
          <a:xfrm>
            <a:off x="227431" y="-56579"/>
            <a:ext cx="8121898" cy="861629"/>
          </a:xfrm>
          <a:prstGeom prst="rect">
            <a:avLst/>
          </a:prstGeom>
          <a:noFill/>
          <a:ln>
            <a:noFill/>
          </a:ln>
        </p:spPr>
        <p:txBody>
          <a:bodyPr anchorCtr="0" anchor="ctr" bIns="34225" lIns="68450" spcFirstLastPara="1" rIns="68450" wrap="square" tIns="34225">
            <a:normAutofit/>
          </a:bodyPr>
          <a:lstStyle/>
          <a:p>
            <a:pPr indent="0" lvl="0" marL="0" marR="0" rtl="0" algn="l">
              <a:lnSpc>
                <a:spcPct val="90000"/>
              </a:lnSpc>
              <a:spcBef>
                <a:spcPts val="0"/>
              </a:spcBef>
              <a:spcAft>
                <a:spcPts val="0"/>
              </a:spcAft>
              <a:buClr>
                <a:schemeClr val="lt1"/>
              </a:buClr>
              <a:buSzPts val="3000"/>
              <a:buFont typeface="Libre Franklin"/>
              <a:buNone/>
            </a:pPr>
            <a:r>
              <a:rPr b="1" lang="en" sz="3300">
                <a:solidFill>
                  <a:schemeClr val="lt1"/>
                </a:solidFill>
                <a:latin typeface="Roboto Slab"/>
                <a:ea typeface="Roboto Slab"/>
                <a:cs typeface="Roboto Slab"/>
                <a:sym typeface="Roboto Slab"/>
              </a:rPr>
              <a:t>Gaia-X</a:t>
            </a:r>
            <a:endParaRPr b="1" sz="3300">
              <a:solidFill>
                <a:schemeClr val="lt1"/>
              </a:solidFill>
              <a:latin typeface="Roboto Slab"/>
              <a:ea typeface="Roboto Slab"/>
              <a:cs typeface="Roboto Slab"/>
              <a:sym typeface="Roboto Slab"/>
            </a:endParaRPr>
          </a:p>
        </p:txBody>
      </p:sp>
      <p:sp>
        <p:nvSpPr>
          <p:cNvPr id="455" name="Google Shape;455;p54"/>
          <p:cNvSpPr txBox="1"/>
          <p:nvPr/>
        </p:nvSpPr>
        <p:spPr>
          <a:xfrm>
            <a:off x="328614" y="3191429"/>
            <a:ext cx="940843" cy="171827"/>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Ecosystems</a:t>
            </a:r>
            <a:endParaRPr sz="1100"/>
          </a:p>
        </p:txBody>
      </p:sp>
      <p:grpSp>
        <p:nvGrpSpPr>
          <p:cNvPr id="456" name="Google Shape;456;p54"/>
          <p:cNvGrpSpPr/>
          <p:nvPr/>
        </p:nvGrpSpPr>
        <p:grpSpPr>
          <a:xfrm>
            <a:off x="4098068" y="2341612"/>
            <a:ext cx="3467614" cy="2072847"/>
            <a:chOff x="2110725" y="1228699"/>
            <a:chExt cx="7648107" cy="5139574"/>
          </a:xfrm>
        </p:grpSpPr>
        <p:pic>
          <p:nvPicPr>
            <p:cNvPr id="457" name="Google Shape;457;p54"/>
            <p:cNvPicPr preferRelativeResize="0"/>
            <p:nvPr/>
          </p:nvPicPr>
          <p:blipFill rotWithShape="1">
            <a:blip r:embed="rId4">
              <a:alphaModFix/>
            </a:blip>
            <a:srcRect b="0" l="0" r="0" t="0"/>
            <a:stretch/>
          </p:blipFill>
          <p:spPr>
            <a:xfrm>
              <a:off x="2110725" y="1430947"/>
              <a:ext cx="7345622" cy="4937326"/>
            </a:xfrm>
            <a:prstGeom prst="rect">
              <a:avLst/>
            </a:prstGeom>
            <a:noFill/>
            <a:ln>
              <a:noFill/>
            </a:ln>
          </p:spPr>
        </p:pic>
        <p:pic>
          <p:nvPicPr>
            <p:cNvPr id="458" name="Google Shape;458;p54"/>
            <p:cNvPicPr preferRelativeResize="0"/>
            <p:nvPr/>
          </p:nvPicPr>
          <p:blipFill rotWithShape="1">
            <a:blip r:embed="rId5">
              <a:alphaModFix/>
            </a:blip>
            <a:srcRect b="0" l="0" r="0" t="0"/>
            <a:stretch/>
          </p:blipFill>
          <p:spPr>
            <a:xfrm>
              <a:off x="9105900" y="1228699"/>
              <a:ext cx="652932" cy="476139"/>
            </a:xfrm>
            <a:prstGeom prst="rect">
              <a:avLst/>
            </a:prstGeom>
            <a:noFill/>
            <a:ln>
              <a:noFill/>
            </a:ln>
          </p:spPr>
        </p:pic>
      </p:grpSp>
      <p:sp>
        <p:nvSpPr>
          <p:cNvPr id="459" name="Google Shape;459;p54"/>
          <p:cNvSpPr txBox="1"/>
          <p:nvPr/>
        </p:nvSpPr>
        <p:spPr>
          <a:xfrm>
            <a:off x="4068224" y="4370287"/>
            <a:ext cx="2131935" cy="27699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rgbClr val="4472C4"/>
                </a:solidFill>
                <a:latin typeface="Calibri"/>
                <a:ea typeface="Calibri"/>
                <a:cs typeface="Calibri"/>
                <a:sym typeface="Calibri"/>
              </a:rPr>
              <a:t>👉 https://gaia-x.eu/</a:t>
            </a:r>
            <a:endParaRPr sz="1100"/>
          </a:p>
        </p:txBody>
      </p:sp>
      <p:sp>
        <p:nvSpPr>
          <p:cNvPr id="460" name="Google Shape;460;p54"/>
          <p:cNvSpPr/>
          <p:nvPr/>
        </p:nvSpPr>
        <p:spPr>
          <a:xfrm>
            <a:off x="5160935" y="4674664"/>
            <a:ext cx="3841529" cy="407660"/>
          </a:xfrm>
          <a:prstGeom prst="wedgeRoundRectCallout">
            <a:avLst>
              <a:gd fmla="val -36887" name="adj1"/>
              <a:gd fmla="val -84414" name="adj2"/>
              <a:gd fmla="val 16667" name="adj3"/>
            </a:avLst>
          </a:prstGeom>
          <a:solidFill>
            <a:srgbClr val="7D91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i="1" lang="en" sz="800">
                <a:solidFill>
                  <a:schemeClr val="lt1"/>
                </a:solidFill>
                <a:latin typeface="Calibri"/>
                <a:ea typeface="Calibri"/>
                <a:cs typeface="Calibri"/>
                <a:sym typeface="Calibri"/>
              </a:rPr>
              <a:t>Our objective is to create a digital ecosystem in Europe that will foster innovation and spawn new data-driven services and applications.” </a:t>
            </a:r>
            <a:br>
              <a:rPr i="1" lang="en" sz="800">
                <a:solidFill>
                  <a:schemeClr val="lt1"/>
                </a:solidFill>
                <a:latin typeface="Calibri"/>
                <a:ea typeface="Calibri"/>
                <a:cs typeface="Calibri"/>
                <a:sym typeface="Calibri"/>
              </a:rPr>
            </a:br>
            <a:r>
              <a:rPr i="1" lang="en" sz="800">
                <a:solidFill>
                  <a:schemeClr val="lt1"/>
                </a:solidFill>
                <a:latin typeface="Calibri"/>
                <a:ea typeface="Calibri"/>
                <a:cs typeface="Calibri"/>
                <a:sym typeface="Calibri"/>
              </a:rPr>
              <a:t>Federal Minister for Economic Affairs and Energy Peter Altmaier</a:t>
            </a:r>
            <a:endParaRPr i="1" sz="800">
              <a:solidFill>
                <a:schemeClr val="lt1"/>
              </a:solidFill>
              <a:latin typeface="Calibri"/>
              <a:ea typeface="Calibri"/>
              <a:cs typeface="Calibri"/>
              <a:sym typeface="Calibri"/>
            </a:endParaRPr>
          </a:p>
        </p:txBody>
      </p:sp>
      <p:sp>
        <p:nvSpPr>
          <p:cNvPr id="461" name="Google Shape;461;p54"/>
          <p:cNvSpPr txBox="1"/>
          <p:nvPr/>
        </p:nvSpPr>
        <p:spPr>
          <a:xfrm>
            <a:off x="1689556"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B</a:t>
            </a:r>
            <a:endParaRPr sz="1100"/>
          </a:p>
        </p:txBody>
      </p:sp>
      <p:sp>
        <p:nvSpPr>
          <p:cNvPr id="462" name="Google Shape;462;p54"/>
          <p:cNvSpPr txBox="1"/>
          <p:nvPr/>
        </p:nvSpPr>
        <p:spPr>
          <a:xfrm>
            <a:off x="1160797"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A</a:t>
            </a:r>
            <a:endParaRPr sz="1100"/>
          </a:p>
        </p:txBody>
      </p:sp>
      <p:sp>
        <p:nvSpPr>
          <p:cNvPr id="463" name="Google Shape;463;p54"/>
          <p:cNvSpPr txBox="1"/>
          <p:nvPr/>
        </p:nvSpPr>
        <p:spPr>
          <a:xfrm>
            <a:off x="2286345"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C</a:t>
            </a:r>
            <a:endParaRPr sz="900">
              <a:solidFill>
                <a:schemeClr val="dk1"/>
              </a:solidFill>
              <a:latin typeface="Calibri"/>
              <a:ea typeface="Calibri"/>
              <a:cs typeface="Calibri"/>
              <a:sym typeface="Calibri"/>
            </a:endParaRPr>
          </a:p>
        </p:txBody>
      </p:sp>
      <p:sp>
        <p:nvSpPr>
          <p:cNvPr id="464" name="Google Shape;464;p54"/>
          <p:cNvSpPr txBox="1"/>
          <p:nvPr/>
        </p:nvSpPr>
        <p:spPr>
          <a:xfrm>
            <a:off x="2879912"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D</a:t>
            </a:r>
            <a:endParaRPr sz="11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55"/>
          <p:cNvSpPr/>
          <p:nvPr/>
        </p:nvSpPr>
        <p:spPr>
          <a:xfrm>
            <a:off x="1225343" y="2985157"/>
            <a:ext cx="485326" cy="1481087"/>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471" name="Google Shape;471;p55"/>
          <p:cNvSpPr/>
          <p:nvPr/>
        </p:nvSpPr>
        <p:spPr>
          <a:xfrm>
            <a:off x="8335" y="0"/>
            <a:ext cx="9127331" cy="718855"/>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472" name="Google Shape;472;p55"/>
          <p:cNvSpPr/>
          <p:nvPr/>
        </p:nvSpPr>
        <p:spPr>
          <a:xfrm>
            <a:off x="2356554" y="2992303"/>
            <a:ext cx="485326" cy="1481087"/>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473" name="Google Shape;473;p55"/>
          <p:cNvSpPr txBox="1"/>
          <p:nvPr>
            <p:ph idx="4294967295" type="sldNum"/>
          </p:nvPr>
        </p:nvSpPr>
        <p:spPr>
          <a:xfrm>
            <a:off x="141536" y="4834627"/>
            <a:ext cx="242203" cy="205602"/>
          </a:xfrm>
          <a:prstGeom prst="rect">
            <a:avLst/>
          </a:prstGeom>
          <a:noFill/>
          <a:ln>
            <a:noFill/>
          </a:ln>
        </p:spPr>
        <p:txBody>
          <a:bodyPr anchorCtr="0" anchor="ctr" bIns="34225" lIns="68450" spcFirstLastPara="1" rIns="68450" wrap="square" tIns="34225">
            <a:noAutofit/>
          </a:bodyPr>
          <a:lstStyle/>
          <a:p>
            <a:pPr indent="0" lvl="0" marL="0" marR="0" rtl="0" algn="ctr">
              <a:spcBef>
                <a:spcPts val="0"/>
              </a:spcBef>
              <a:spcAft>
                <a:spcPts val="0"/>
              </a:spcAft>
              <a:buNone/>
            </a:pPr>
            <a:fld id="{00000000-1234-1234-1234-123412341234}" type="slidenum">
              <a:rPr lang="en" sz="700">
                <a:solidFill>
                  <a:srgbClr val="7F7F7F"/>
                </a:solidFill>
                <a:latin typeface="Georgia"/>
                <a:ea typeface="Georgia"/>
                <a:cs typeface="Georgia"/>
                <a:sym typeface="Georgia"/>
              </a:rPr>
              <a:t>‹#›</a:t>
            </a:fld>
            <a:endParaRPr sz="700">
              <a:solidFill>
                <a:srgbClr val="7F7F7F"/>
              </a:solidFill>
              <a:latin typeface="Georgia"/>
              <a:ea typeface="Georgia"/>
              <a:cs typeface="Georgia"/>
              <a:sym typeface="Georgia"/>
            </a:endParaRPr>
          </a:p>
        </p:txBody>
      </p:sp>
      <p:sp>
        <p:nvSpPr>
          <p:cNvPr id="474" name="Google Shape;474;p55"/>
          <p:cNvSpPr/>
          <p:nvPr/>
        </p:nvSpPr>
        <p:spPr>
          <a:xfrm>
            <a:off x="2926292" y="2989843"/>
            <a:ext cx="485326" cy="1481087"/>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475" name="Google Shape;475;p55"/>
          <p:cNvSpPr/>
          <p:nvPr/>
        </p:nvSpPr>
        <p:spPr>
          <a:xfrm>
            <a:off x="1796861" y="2989843"/>
            <a:ext cx="485326" cy="1481087"/>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476" name="Google Shape;476;p55"/>
          <p:cNvSpPr/>
          <p:nvPr/>
        </p:nvSpPr>
        <p:spPr>
          <a:xfrm>
            <a:off x="316666" y="761762"/>
            <a:ext cx="2383434" cy="185476"/>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Regulation</a:t>
            </a:r>
            <a:endParaRPr sz="1100"/>
          </a:p>
        </p:txBody>
      </p:sp>
      <p:sp>
        <p:nvSpPr>
          <p:cNvPr id="477" name="Google Shape;477;p55"/>
          <p:cNvSpPr/>
          <p:nvPr/>
        </p:nvSpPr>
        <p:spPr>
          <a:xfrm>
            <a:off x="315911" y="1470651"/>
            <a:ext cx="2383434" cy="185476"/>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Frameworks and standardization  </a:t>
            </a:r>
            <a:endParaRPr sz="1100"/>
          </a:p>
        </p:txBody>
      </p:sp>
      <p:sp>
        <p:nvSpPr>
          <p:cNvPr id="478" name="Google Shape;478;p55"/>
          <p:cNvSpPr/>
          <p:nvPr/>
        </p:nvSpPr>
        <p:spPr>
          <a:xfrm>
            <a:off x="315911" y="2183888"/>
            <a:ext cx="2383434" cy="185476"/>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Generic building blocks</a:t>
            </a:r>
            <a:endParaRPr sz="1100"/>
          </a:p>
        </p:txBody>
      </p:sp>
      <p:sp>
        <p:nvSpPr>
          <p:cNvPr id="479" name="Google Shape;479;p55"/>
          <p:cNvSpPr txBox="1"/>
          <p:nvPr/>
        </p:nvSpPr>
        <p:spPr>
          <a:xfrm rot="-5400000">
            <a:off x="-312017" y="3646565"/>
            <a:ext cx="1078897" cy="167642"/>
          </a:xfrm>
          <a:prstGeom prst="rect">
            <a:avLst/>
          </a:prstGeom>
          <a:noFill/>
          <a:ln>
            <a:noFill/>
          </a:ln>
        </p:spPr>
        <p:txBody>
          <a:bodyPr anchorCtr="0" anchor="ctr" bIns="34275" lIns="68575" spcFirstLastPara="1" rIns="68575" wrap="square" tIns="34275">
            <a:spAutoFit/>
          </a:bodyPr>
          <a:lstStyle/>
          <a:p>
            <a:pPr indent="0" lvl="0" marL="0" marR="0" rtl="0" algn="ctr">
              <a:lnSpc>
                <a:spcPct val="81666"/>
              </a:lnSpc>
              <a:spcBef>
                <a:spcPts val="0"/>
              </a:spcBef>
              <a:spcAft>
                <a:spcPts val="0"/>
              </a:spcAft>
              <a:buNone/>
            </a:pPr>
            <a:r>
              <a:rPr lang="en" sz="900">
                <a:solidFill>
                  <a:schemeClr val="dk1"/>
                </a:solidFill>
                <a:latin typeface="Calibri"/>
                <a:ea typeface="Calibri"/>
                <a:cs typeface="Calibri"/>
                <a:sym typeface="Calibri"/>
              </a:rPr>
              <a:t>Domain specific </a:t>
            </a:r>
            <a:endParaRPr sz="1100"/>
          </a:p>
        </p:txBody>
      </p:sp>
      <p:cxnSp>
        <p:nvCxnSpPr>
          <p:cNvPr id="480" name="Google Shape;480;p55"/>
          <p:cNvCxnSpPr/>
          <p:nvPr/>
        </p:nvCxnSpPr>
        <p:spPr>
          <a:xfrm>
            <a:off x="382983" y="3471863"/>
            <a:ext cx="3027880" cy="0"/>
          </a:xfrm>
          <a:prstGeom prst="straightConnector1">
            <a:avLst/>
          </a:prstGeom>
          <a:noFill/>
          <a:ln cap="flat" cmpd="sng" w="9525">
            <a:solidFill>
              <a:schemeClr val="accent1"/>
            </a:solidFill>
            <a:prstDash val="dash"/>
            <a:miter lim="800000"/>
            <a:headEnd len="sm" w="sm" type="none"/>
            <a:tailEnd len="sm" w="sm" type="none"/>
          </a:ln>
        </p:spPr>
      </p:cxnSp>
      <p:cxnSp>
        <p:nvCxnSpPr>
          <p:cNvPr id="481" name="Google Shape;481;p55"/>
          <p:cNvCxnSpPr/>
          <p:nvPr/>
        </p:nvCxnSpPr>
        <p:spPr>
          <a:xfrm>
            <a:off x="382983" y="3969067"/>
            <a:ext cx="3027880" cy="0"/>
          </a:xfrm>
          <a:prstGeom prst="straightConnector1">
            <a:avLst/>
          </a:prstGeom>
          <a:noFill/>
          <a:ln cap="flat" cmpd="sng" w="9525">
            <a:solidFill>
              <a:schemeClr val="accent1"/>
            </a:solidFill>
            <a:prstDash val="dash"/>
            <a:miter lim="800000"/>
            <a:headEnd len="sm" w="sm" type="none"/>
            <a:tailEnd len="sm" w="sm" type="none"/>
          </a:ln>
        </p:spPr>
      </p:cxnSp>
      <p:sp>
        <p:nvSpPr>
          <p:cNvPr id="482" name="Google Shape;482;p55"/>
          <p:cNvSpPr txBox="1"/>
          <p:nvPr/>
        </p:nvSpPr>
        <p:spPr>
          <a:xfrm>
            <a:off x="328614" y="3191429"/>
            <a:ext cx="940843" cy="171827"/>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Ecosystems</a:t>
            </a:r>
            <a:endParaRPr sz="1100"/>
          </a:p>
        </p:txBody>
      </p:sp>
      <p:sp>
        <p:nvSpPr>
          <p:cNvPr id="483" name="Google Shape;483;p55"/>
          <p:cNvSpPr txBox="1"/>
          <p:nvPr/>
        </p:nvSpPr>
        <p:spPr>
          <a:xfrm>
            <a:off x="328615" y="3648781"/>
            <a:ext cx="940844" cy="171827"/>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Data</a:t>
            </a:r>
            <a:endParaRPr sz="1100"/>
          </a:p>
        </p:txBody>
      </p:sp>
      <p:sp>
        <p:nvSpPr>
          <p:cNvPr id="484" name="Google Shape;484;p55"/>
          <p:cNvSpPr txBox="1"/>
          <p:nvPr/>
        </p:nvSpPr>
        <p:spPr>
          <a:xfrm>
            <a:off x="315911" y="4070669"/>
            <a:ext cx="940844" cy="273055"/>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Platforms and solutions</a:t>
            </a:r>
            <a:endParaRPr sz="1100"/>
          </a:p>
        </p:txBody>
      </p:sp>
      <p:sp>
        <p:nvSpPr>
          <p:cNvPr id="485" name="Google Shape;485;p55"/>
          <p:cNvSpPr/>
          <p:nvPr/>
        </p:nvSpPr>
        <p:spPr>
          <a:xfrm>
            <a:off x="3986683" y="905915"/>
            <a:ext cx="4773581" cy="3667884"/>
          </a:xfrm>
          <a:prstGeom prst="rect">
            <a:avLst/>
          </a:prstGeom>
          <a:noFill/>
          <a:ln cap="flat" cmpd="sng" w="12700">
            <a:solidFill>
              <a:srgbClr val="4472C4"/>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86" name="Google Shape;486;p55"/>
          <p:cNvSpPr/>
          <p:nvPr/>
        </p:nvSpPr>
        <p:spPr>
          <a:xfrm>
            <a:off x="381401" y="1602522"/>
            <a:ext cx="3027880" cy="558690"/>
          </a:xfrm>
          <a:prstGeom prst="roundRect">
            <a:avLst>
              <a:gd fmla="val 16667" name="adj"/>
            </a:avLst>
          </a:prstGeom>
          <a:solidFill>
            <a:srgbClr val="E1EFD8"/>
          </a:solidFill>
          <a:ln cap="flat" cmpd="sng" w="28575">
            <a:solidFill>
              <a:srgbClr val="FF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487" name="Google Shape;487;p55"/>
          <p:cNvSpPr/>
          <p:nvPr/>
        </p:nvSpPr>
        <p:spPr>
          <a:xfrm>
            <a:off x="387647" y="2322141"/>
            <a:ext cx="3027880" cy="558690"/>
          </a:xfrm>
          <a:prstGeom prst="roundRect">
            <a:avLst>
              <a:gd fmla="val 16667" name="adj"/>
            </a:avLst>
          </a:prstGeom>
          <a:solidFill>
            <a:srgbClr val="E1EFD8"/>
          </a:solidFill>
          <a:ln cap="flat" cmpd="sng" w="28575">
            <a:solidFill>
              <a:srgbClr val="FF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rPr lang="en" sz="800">
                <a:solidFill>
                  <a:schemeClr val="dk1"/>
                </a:solidFill>
                <a:latin typeface="Calibri"/>
                <a:ea typeface="Calibri"/>
                <a:cs typeface="Calibri"/>
                <a:sym typeface="Calibri"/>
              </a:rPr>
              <a:t>Strong contribution and commitment from all four programmes of the alliance to provide the common building blocks (combining outputs from IDSA, Gaia-X. Fiware).</a:t>
            </a:r>
            <a:endParaRPr sz="1100"/>
          </a:p>
        </p:txBody>
      </p:sp>
      <p:sp>
        <p:nvSpPr>
          <p:cNvPr id="488" name="Google Shape;488;p55"/>
          <p:cNvSpPr txBox="1"/>
          <p:nvPr/>
        </p:nvSpPr>
        <p:spPr>
          <a:xfrm>
            <a:off x="4026662" y="928472"/>
            <a:ext cx="4679400" cy="1300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800" u="sng">
                <a:solidFill>
                  <a:schemeClr val="dk1"/>
                </a:solidFill>
                <a:latin typeface="Calibri"/>
                <a:ea typeface="Calibri"/>
                <a:cs typeface="Calibri"/>
                <a:sym typeface="Calibri"/>
              </a:rPr>
              <a:t>Key facts</a:t>
            </a:r>
            <a:endParaRPr b="1" sz="800">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Four key European organizations </a:t>
            </a:r>
            <a:r>
              <a:rPr b="1" lang="en" sz="800">
                <a:solidFill>
                  <a:schemeClr val="dk1"/>
                </a:solidFill>
                <a:latin typeface="Calibri"/>
                <a:ea typeface="Calibri"/>
                <a:cs typeface="Calibri"/>
                <a:sym typeface="Calibri"/>
              </a:rPr>
              <a:t>International Data Spaces Association (IDSA), Gaia-X, FIWARE, and Big Data Value Association (BDVA) </a:t>
            </a:r>
            <a:r>
              <a:rPr lang="en" sz="800">
                <a:solidFill>
                  <a:schemeClr val="dk1"/>
                </a:solidFill>
                <a:latin typeface="Calibri"/>
                <a:ea typeface="Calibri"/>
                <a:cs typeface="Calibri"/>
                <a:sym typeface="Calibri"/>
              </a:rPr>
              <a:t>have formed an alliance </a:t>
            </a:r>
            <a:endParaRPr sz="1100"/>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Creating a one voice and a common framework to make data spaces happen</a:t>
            </a:r>
            <a:endParaRPr sz="800">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Bringing together data providers, users and intermediaries, data spaces are key to driving businesses to competitively extract value out of data</a:t>
            </a:r>
            <a:endParaRPr sz="1100"/>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Together, the Alliance’s founding organisations represent 1,000+ leading key industry players, associations, research organisations, innovators, and policy-makers worldwide</a:t>
            </a:r>
            <a:endParaRPr sz="800">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With its combined cross-industry expertise, resources and know-how, the Alliance drives awareness, evangelises technology, shapes standards and enables integration across industries.</a:t>
            </a:r>
            <a:endParaRPr sz="1100"/>
          </a:p>
        </p:txBody>
      </p:sp>
      <p:sp>
        <p:nvSpPr>
          <p:cNvPr id="489" name="Google Shape;489;p55"/>
          <p:cNvSpPr/>
          <p:nvPr/>
        </p:nvSpPr>
        <p:spPr>
          <a:xfrm>
            <a:off x="387647" y="903780"/>
            <a:ext cx="3027880" cy="558690"/>
          </a:xfrm>
          <a:prstGeom prst="roundRect">
            <a:avLst>
              <a:gd fmla="val 16667" name="adj"/>
            </a:avLst>
          </a:prstGeom>
          <a:solidFill>
            <a:srgbClr val="E1EFD8"/>
          </a:solidFill>
          <a:ln cap="flat" cmpd="sng" w="28575">
            <a:solidFill>
              <a:srgbClr val="FF0000"/>
            </a:solidFill>
            <a:prstDash val="dot"/>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rPr lang="en" sz="900">
                <a:solidFill>
                  <a:schemeClr val="dk1"/>
                </a:solidFill>
                <a:latin typeface="Calibri"/>
                <a:ea typeface="Calibri"/>
                <a:cs typeface="Calibri"/>
                <a:sym typeface="Calibri"/>
              </a:rPr>
              <a:t>Aims to infuence data space regulation indirectly by promoting common views on key aspects to be regulated.</a:t>
            </a:r>
            <a:endParaRPr sz="1100"/>
          </a:p>
        </p:txBody>
      </p:sp>
      <p:sp>
        <p:nvSpPr>
          <p:cNvPr id="490" name="Google Shape;490;p55"/>
          <p:cNvSpPr txBox="1"/>
          <p:nvPr/>
        </p:nvSpPr>
        <p:spPr>
          <a:xfrm>
            <a:off x="227431" y="-56579"/>
            <a:ext cx="8121898" cy="861629"/>
          </a:xfrm>
          <a:prstGeom prst="rect">
            <a:avLst/>
          </a:prstGeom>
          <a:noFill/>
          <a:ln>
            <a:noFill/>
          </a:ln>
        </p:spPr>
        <p:txBody>
          <a:bodyPr anchorCtr="0" anchor="ctr" bIns="34225" lIns="68450" spcFirstLastPara="1" rIns="68450" wrap="square" tIns="34225">
            <a:normAutofit/>
          </a:bodyPr>
          <a:lstStyle/>
          <a:p>
            <a:pPr indent="0" lvl="0" marL="0" marR="0" rtl="0" algn="l">
              <a:lnSpc>
                <a:spcPct val="90000"/>
              </a:lnSpc>
              <a:spcBef>
                <a:spcPts val="0"/>
              </a:spcBef>
              <a:spcAft>
                <a:spcPts val="0"/>
              </a:spcAft>
              <a:buClr>
                <a:schemeClr val="lt1"/>
              </a:buClr>
              <a:buSzPts val="3000"/>
              <a:buFont typeface="Libre Franklin"/>
              <a:buNone/>
            </a:pPr>
            <a:r>
              <a:rPr b="1" lang="en" sz="3300">
                <a:solidFill>
                  <a:schemeClr val="lt1"/>
                </a:solidFill>
                <a:latin typeface="Roboto Slab"/>
                <a:ea typeface="Roboto Slab"/>
                <a:cs typeface="Roboto Slab"/>
                <a:sym typeface="Roboto Slab"/>
              </a:rPr>
              <a:t>Data Spaces Business Alliance</a:t>
            </a:r>
            <a:endParaRPr b="1" sz="3300">
              <a:solidFill>
                <a:schemeClr val="lt1"/>
              </a:solidFill>
              <a:latin typeface="Roboto Slab"/>
              <a:ea typeface="Roboto Slab"/>
              <a:cs typeface="Roboto Slab"/>
              <a:sym typeface="Roboto Slab"/>
            </a:endParaRPr>
          </a:p>
        </p:txBody>
      </p:sp>
      <p:pic>
        <p:nvPicPr>
          <p:cNvPr id="491" name="Google Shape;491;p55"/>
          <p:cNvPicPr preferRelativeResize="0"/>
          <p:nvPr/>
        </p:nvPicPr>
        <p:blipFill rotWithShape="1">
          <a:blip r:embed="rId3">
            <a:alphaModFix/>
          </a:blip>
          <a:srcRect b="0" l="0" r="0" t="-4"/>
          <a:stretch/>
        </p:blipFill>
        <p:spPr>
          <a:xfrm>
            <a:off x="437161" y="1677394"/>
            <a:ext cx="2892848" cy="376070"/>
          </a:xfrm>
          <a:prstGeom prst="rect">
            <a:avLst/>
          </a:prstGeom>
          <a:noFill/>
          <a:ln>
            <a:noFill/>
          </a:ln>
        </p:spPr>
      </p:pic>
      <p:sp>
        <p:nvSpPr>
          <p:cNvPr id="492" name="Google Shape;492;p55"/>
          <p:cNvSpPr txBox="1"/>
          <p:nvPr/>
        </p:nvSpPr>
        <p:spPr>
          <a:xfrm>
            <a:off x="6398750" y="2416823"/>
            <a:ext cx="2307300" cy="1300500"/>
          </a:xfrm>
          <a:prstGeom prst="rect">
            <a:avLst/>
          </a:prstGeom>
          <a:noFill/>
          <a:ln cap="flat" cmpd="sng" w="9525">
            <a:solidFill>
              <a:schemeClr val="accent1"/>
            </a:solidFill>
            <a:prstDash val="solid"/>
            <a:round/>
            <a:headEnd len="sm" w="sm" type="none"/>
            <a:tailEnd len="sm" w="sm" type="none"/>
          </a:ln>
        </p:spPr>
        <p:txBody>
          <a:bodyPr anchorCtr="0" anchor="t" bIns="34275" lIns="68575" spcFirstLastPara="1" rIns="68575" wrap="square" tIns="34275">
            <a:spAutoFit/>
          </a:bodyPr>
          <a:lstStyle/>
          <a:p>
            <a:pPr indent="0" lvl="0" marL="0" marR="0" rtl="0" algn="l">
              <a:spcBef>
                <a:spcPts val="0"/>
              </a:spcBef>
              <a:spcAft>
                <a:spcPts val="0"/>
              </a:spcAft>
              <a:buNone/>
            </a:pPr>
            <a:r>
              <a:rPr b="1" lang="en" sz="800">
                <a:solidFill>
                  <a:schemeClr val="dk1"/>
                </a:solidFill>
                <a:latin typeface="Calibri"/>
                <a:ea typeface="Calibri"/>
                <a:cs typeface="Calibri"/>
                <a:sym typeface="Calibri"/>
              </a:rPr>
              <a:t>Technology and architecture: </a:t>
            </a:r>
            <a:r>
              <a:rPr lang="en" sz="800">
                <a:solidFill>
                  <a:schemeClr val="dk1"/>
                </a:solidFill>
                <a:latin typeface="Calibri"/>
                <a:ea typeface="Calibri"/>
                <a:cs typeface="Calibri"/>
                <a:sym typeface="Calibri"/>
              </a:rPr>
              <a:t>Common reference model that drives interoperability by harmonising technology components and other elements.</a:t>
            </a:r>
            <a:endParaRPr sz="1100"/>
          </a:p>
          <a:p>
            <a:pPr indent="0" lvl="0" marL="0" marR="0" rtl="0" algn="l">
              <a:spcBef>
                <a:spcPts val="0"/>
              </a:spcBef>
              <a:spcAft>
                <a:spcPts val="0"/>
              </a:spcAft>
              <a:buNone/>
            </a:pPr>
            <a:r>
              <a:rPr b="1" lang="en" sz="800">
                <a:solidFill>
                  <a:schemeClr val="dk1"/>
                </a:solidFill>
                <a:latin typeface="Calibri"/>
                <a:ea typeface="Calibri"/>
                <a:cs typeface="Calibri"/>
                <a:sym typeface="Calibri"/>
              </a:rPr>
              <a:t>Support: </a:t>
            </a:r>
            <a:r>
              <a:rPr lang="en" sz="800">
                <a:solidFill>
                  <a:schemeClr val="dk1"/>
                </a:solidFill>
                <a:latin typeface="Calibri"/>
                <a:ea typeface="Calibri"/>
                <a:cs typeface="Calibri"/>
                <a:sym typeface="Calibri"/>
              </a:rPr>
              <a:t>Pooling  tools, resources and expertise: handbooks, roadmaps, individual evolution plans, access to Digital Innovation Hubs, acceleration programmes, go-to-market toolkit. </a:t>
            </a:r>
            <a:endParaRPr sz="1100"/>
          </a:p>
          <a:p>
            <a:pPr indent="0" lvl="0" marL="0" marR="0" rtl="0" algn="l">
              <a:spcBef>
                <a:spcPts val="0"/>
              </a:spcBef>
              <a:spcAft>
                <a:spcPts val="0"/>
              </a:spcAft>
              <a:buNone/>
            </a:pPr>
            <a:r>
              <a:rPr b="1" lang="en" sz="800">
                <a:solidFill>
                  <a:schemeClr val="dk1"/>
                </a:solidFill>
                <a:latin typeface="Calibri"/>
                <a:ea typeface="Calibri"/>
                <a:cs typeface="Calibri"/>
                <a:sym typeface="Calibri"/>
              </a:rPr>
              <a:t>Identification and characterisation: </a:t>
            </a:r>
            <a:r>
              <a:rPr lang="en" sz="800">
                <a:solidFill>
                  <a:schemeClr val="dk1"/>
                </a:solidFill>
                <a:latin typeface="Calibri"/>
                <a:ea typeface="Calibri"/>
                <a:cs typeface="Calibri"/>
                <a:sym typeface="Calibri"/>
              </a:rPr>
              <a:t>‘Data Spaces Radar’ to actively scout potential data spaces. Overview on data spaces evolution on a global level.</a:t>
            </a:r>
            <a:endParaRPr sz="1100"/>
          </a:p>
        </p:txBody>
      </p:sp>
      <p:pic>
        <p:nvPicPr>
          <p:cNvPr id="493" name="Google Shape;493;p55"/>
          <p:cNvPicPr preferRelativeResize="0"/>
          <p:nvPr/>
        </p:nvPicPr>
        <p:blipFill rotWithShape="1">
          <a:blip r:embed="rId4">
            <a:alphaModFix/>
          </a:blip>
          <a:srcRect b="0" l="0" r="0" t="0"/>
          <a:stretch/>
        </p:blipFill>
        <p:spPr>
          <a:xfrm>
            <a:off x="4129103" y="2434093"/>
            <a:ext cx="2230625" cy="1265969"/>
          </a:xfrm>
          <a:prstGeom prst="rect">
            <a:avLst/>
          </a:prstGeom>
          <a:noFill/>
          <a:ln>
            <a:noFill/>
          </a:ln>
        </p:spPr>
      </p:pic>
      <p:sp>
        <p:nvSpPr>
          <p:cNvPr id="494" name="Google Shape;494;p55"/>
          <p:cNvSpPr txBox="1"/>
          <p:nvPr/>
        </p:nvSpPr>
        <p:spPr>
          <a:xfrm>
            <a:off x="4055750" y="3769725"/>
            <a:ext cx="4773600" cy="50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rgbClr val="4472C4"/>
                </a:solidFill>
                <a:latin typeface="Calibri"/>
                <a:ea typeface="Calibri"/>
                <a:cs typeface="Calibri"/>
                <a:sym typeface="Calibri"/>
              </a:rPr>
              <a:t>👉 https://internationaldataspaces.org/adopt/data-space-radar/</a:t>
            </a:r>
            <a:endParaRPr sz="1100"/>
          </a:p>
        </p:txBody>
      </p:sp>
      <p:sp>
        <p:nvSpPr>
          <p:cNvPr id="495" name="Google Shape;495;p55"/>
          <p:cNvSpPr/>
          <p:nvPr/>
        </p:nvSpPr>
        <p:spPr>
          <a:xfrm>
            <a:off x="1684292" y="4708700"/>
            <a:ext cx="6665038" cy="407660"/>
          </a:xfrm>
          <a:prstGeom prst="wedgeRoundRectCallout">
            <a:avLst>
              <a:gd fmla="val -8409" name="adj1"/>
              <a:gd fmla="val -102110" name="adj2"/>
              <a:gd fmla="val 16667" name="adj3"/>
            </a:avLst>
          </a:prstGeom>
          <a:solidFill>
            <a:srgbClr val="7D91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i="1" lang="en" sz="800">
                <a:solidFill>
                  <a:schemeClr val="lt1"/>
                </a:solidFill>
                <a:latin typeface="Calibri"/>
                <a:ea typeface="Calibri"/>
                <a:cs typeface="Calibri"/>
                <a:sym typeface="Calibri"/>
              </a:rPr>
              <a:t>”We have proven that building data spaces is possible. Now we must do it. The Data Spaces Business Alliance has all the joint capabilities to successfully build and even run data spaces. The next step is large scale adoption to fully realize the economical potential. In this Alliance, we will act now and think big for the digital future that will benefit everyone.” Reinhold Achatz, Chairman of IDSA</a:t>
            </a:r>
            <a:endParaRPr sz="1100"/>
          </a:p>
        </p:txBody>
      </p:sp>
      <p:sp>
        <p:nvSpPr>
          <p:cNvPr id="496" name="Google Shape;496;p55"/>
          <p:cNvSpPr txBox="1"/>
          <p:nvPr/>
        </p:nvSpPr>
        <p:spPr>
          <a:xfrm>
            <a:off x="1689556"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B</a:t>
            </a:r>
            <a:endParaRPr sz="1100"/>
          </a:p>
        </p:txBody>
      </p:sp>
      <p:sp>
        <p:nvSpPr>
          <p:cNvPr id="497" name="Google Shape;497;p55"/>
          <p:cNvSpPr txBox="1"/>
          <p:nvPr/>
        </p:nvSpPr>
        <p:spPr>
          <a:xfrm>
            <a:off x="1160797"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A</a:t>
            </a:r>
            <a:endParaRPr sz="1100"/>
          </a:p>
        </p:txBody>
      </p:sp>
      <p:sp>
        <p:nvSpPr>
          <p:cNvPr id="498" name="Google Shape;498;p55"/>
          <p:cNvSpPr txBox="1"/>
          <p:nvPr/>
        </p:nvSpPr>
        <p:spPr>
          <a:xfrm>
            <a:off x="2286345"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C</a:t>
            </a:r>
            <a:endParaRPr sz="900">
              <a:solidFill>
                <a:schemeClr val="dk1"/>
              </a:solidFill>
              <a:latin typeface="Calibri"/>
              <a:ea typeface="Calibri"/>
              <a:cs typeface="Calibri"/>
              <a:sym typeface="Calibri"/>
            </a:endParaRPr>
          </a:p>
        </p:txBody>
      </p:sp>
      <p:sp>
        <p:nvSpPr>
          <p:cNvPr id="499" name="Google Shape;499;p55"/>
          <p:cNvSpPr txBox="1"/>
          <p:nvPr/>
        </p:nvSpPr>
        <p:spPr>
          <a:xfrm>
            <a:off x="2879912"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D</a:t>
            </a:r>
            <a:endParaRPr sz="11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56"/>
          <p:cNvSpPr/>
          <p:nvPr/>
        </p:nvSpPr>
        <p:spPr>
          <a:xfrm>
            <a:off x="8335" y="0"/>
            <a:ext cx="9127331" cy="718855"/>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sz="1000">
              <a:solidFill>
                <a:schemeClr val="lt1"/>
              </a:solidFill>
              <a:latin typeface="Calibri"/>
              <a:ea typeface="Calibri"/>
              <a:cs typeface="Calibri"/>
              <a:sym typeface="Calibri"/>
            </a:endParaRPr>
          </a:p>
        </p:txBody>
      </p:sp>
      <p:sp>
        <p:nvSpPr>
          <p:cNvPr id="506" name="Google Shape;506;p56"/>
          <p:cNvSpPr/>
          <p:nvPr/>
        </p:nvSpPr>
        <p:spPr>
          <a:xfrm>
            <a:off x="1227122" y="2992303"/>
            <a:ext cx="485326" cy="147623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507" name="Google Shape;507;p56"/>
          <p:cNvSpPr/>
          <p:nvPr/>
        </p:nvSpPr>
        <p:spPr>
          <a:xfrm>
            <a:off x="2356554" y="2992303"/>
            <a:ext cx="485326" cy="1481087"/>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508" name="Google Shape;508;p56"/>
          <p:cNvSpPr txBox="1"/>
          <p:nvPr>
            <p:ph idx="4294967295" type="sldNum"/>
          </p:nvPr>
        </p:nvSpPr>
        <p:spPr>
          <a:xfrm>
            <a:off x="141536" y="4834627"/>
            <a:ext cx="242203" cy="205602"/>
          </a:xfrm>
          <a:prstGeom prst="rect">
            <a:avLst/>
          </a:prstGeom>
          <a:noFill/>
          <a:ln>
            <a:noFill/>
          </a:ln>
        </p:spPr>
        <p:txBody>
          <a:bodyPr anchorCtr="0" anchor="ctr" bIns="34225" lIns="68450" spcFirstLastPara="1" rIns="68450" wrap="square" tIns="34225">
            <a:noAutofit/>
          </a:bodyPr>
          <a:lstStyle/>
          <a:p>
            <a:pPr indent="0" lvl="0" marL="0" marR="0" rtl="0" algn="ctr">
              <a:spcBef>
                <a:spcPts val="0"/>
              </a:spcBef>
              <a:spcAft>
                <a:spcPts val="0"/>
              </a:spcAft>
              <a:buNone/>
            </a:pPr>
            <a:fld id="{00000000-1234-1234-1234-123412341234}" type="slidenum">
              <a:rPr lang="en" sz="700">
                <a:solidFill>
                  <a:srgbClr val="7F7F7F"/>
                </a:solidFill>
                <a:latin typeface="Georgia"/>
                <a:ea typeface="Georgia"/>
                <a:cs typeface="Georgia"/>
                <a:sym typeface="Georgia"/>
              </a:rPr>
              <a:t>‹#›</a:t>
            </a:fld>
            <a:endParaRPr sz="700">
              <a:solidFill>
                <a:srgbClr val="7F7F7F"/>
              </a:solidFill>
              <a:latin typeface="Georgia"/>
              <a:ea typeface="Georgia"/>
              <a:cs typeface="Georgia"/>
              <a:sym typeface="Georgia"/>
            </a:endParaRPr>
          </a:p>
        </p:txBody>
      </p:sp>
      <p:sp>
        <p:nvSpPr>
          <p:cNvPr id="509" name="Google Shape;509;p56"/>
          <p:cNvSpPr/>
          <p:nvPr/>
        </p:nvSpPr>
        <p:spPr>
          <a:xfrm>
            <a:off x="2926292" y="2989843"/>
            <a:ext cx="485326" cy="1481087"/>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510" name="Google Shape;510;p56"/>
          <p:cNvSpPr/>
          <p:nvPr/>
        </p:nvSpPr>
        <p:spPr>
          <a:xfrm>
            <a:off x="1796861" y="2989843"/>
            <a:ext cx="485326" cy="1481087"/>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511" name="Google Shape;511;p56"/>
          <p:cNvSpPr/>
          <p:nvPr/>
        </p:nvSpPr>
        <p:spPr>
          <a:xfrm>
            <a:off x="316666" y="761762"/>
            <a:ext cx="2383434" cy="185476"/>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Regulation</a:t>
            </a:r>
            <a:endParaRPr sz="1100"/>
          </a:p>
        </p:txBody>
      </p:sp>
      <p:sp>
        <p:nvSpPr>
          <p:cNvPr id="512" name="Google Shape;512;p56"/>
          <p:cNvSpPr/>
          <p:nvPr/>
        </p:nvSpPr>
        <p:spPr>
          <a:xfrm>
            <a:off x="315911" y="1470651"/>
            <a:ext cx="2383434" cy="185476"/>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Frameworks and standardization  </a:t>
            </a:r>
            <a:endParaRPr sz="1100"/>
          </a:p>
        </p:txBody>
      </p:sp>
      <p:sp>
        <p:nvSpPr>
          <p:cNvPr id="513" name="Google Shape;513;p56"/>
          <p:cNvSpPr/>
          <p:nvPr/>
        </p:nvSpPr>
        <p:spPr>
          <a:xfrm>
            <a:off x="315911" y="2183888"/>
            <a:ext cx="2383434" cy="185476"/>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Generic building blocks</a:t>
            </a:r>
            <a:endParaRPr sz="1100"/>
          </a:p>
        </p:txBody>
      </p:sp>
      <p:sp>
        <p:nvSpPr>
          <p:cNvPr id="514" name="Google Shape;514;p56"/>
          <p:cNvSpPr txBox="1"/>
          <p:nvPr/>
        </p:nvSpPr>
        <p:spPr>
          <a:xfrm rot="-5400000">
            <a:off x="-312017" y="3646565"/>
            <a:ext cx="1078897" cy="167642"/>
          </a:xfrm>
          <a:prstGeom prst="rect">
            <a:avLst/>
          </a:prstGeom>
          <a:noFill/>
          <a:ln>
            <a:noFill/>
          </a:ln>
        </p:spPr>
        <p:txBody>
          <a:bodyPr anchorCtr="0" anchor="ctr" bIns="34275" lIns="68575" spcFirstLastPara="1" rIns="68575" wrap="square" tIns="34275">
            <a:spAutoFit/>
          </a:bodyPr>
          <a:lstStyle/>
          <a:p>
            <a:pPr indent="0" lvl="0" marL="0" marR="0" rtl="0" algn="ctr">
              <a:lnSpc>
                <a:spcPct val="81666"/>
              </a:lnSpc>
              <a:spcBef>
                <a:spcPts val="0"/>
              </a:spcBef>
              <a:spcAft>
                <a:spcPts val="0"/>
              </a:spcAft>
              <a:buNone/>
            </a:pPr>
            <a:r>
              <a:rPr lang="en" sz="900">
                <a:solidFill>
                  <a:schemeClr val="dk1"/>
                </a:solidFill>
                <a:latin typeface="Calibri"/>
                <a:ea typeface="Calibri"/>
                <a:cs typeface="Calibri"/>
                <a:sym typeface="Calibri"/>
              </a:rPr>
              <a:t>Domain specific </a:t>
            </a:r>
            <a:endParaRPr sz="1100"/>
          </a:p>
        </p:txBody>
      </p:sp>
      <p:cxnSp>
        <p:nvCxnSpPr>
          <p:cNvPr id="515" name="Google Shape;515;p56"/>
          <p:cNvCxnSpPr/>
          <p:nvPr/>
        </p:nvCxnSpPr>
        <p:spPr>
          <a:xfrm>
            <a:off x="382983" y="3471863"/>
            <a:ext cx="3027880" cy="0"/>
          </a:xfrm>
          <a:prstGeom prst="straightConnector1">
            <a:avLst/>
          </a:prstGeom>
          <a:noFill/>
          <a:ln cap="flat" cmpd="sng" w="9525">
            <a:solidFill>
              <a:schemeClr val="accent1"/>
            </a:solidFill>
            <a:prstDash val="dash"/>
            <a:miter lim="800000"/>
            <a:headEnd len="sm" w="sm" type="none"/>
            <a:tailEnd len="sm" w="sm" type="none"/>
          </a:ln>
        </p:spPr>
      </p:cxnSp>
      <p:cxnSp>
        <p:nvCxnSpPr>
          <p:cNvPr id="516" name="Google Shape;516;p56"/>
          <p:cNvCxnSpPr/>
          <p:nvPr/>
        </p:nvCxnSpPr>
        <p:spPr>
          <a:xfrm>
            <a:off x="382983" y="3969067"/>
            <a:ext cx="3027880" cy="0"/>
          </a:xfrm>
          <a:prstGeom prst="straightConnector1">
            <a:avLst/>
          </a:prstGeom>
          <a:noFill/>
          <a:ln cap="flat" cmpd="sng" w="9525">
            <a:solidFill>
              <a:schemeClr val="accent1"/>
            </a:solidFill>
            <a:prstDash val="dash"/>
            <a:miter lim="800000"/>
            <a:headEnd len="sm" w="sm" type="none"/>
            <a:tailEnd len="sm" w="sm" type="none"/>
          </a:ln>
        </p:spPr>
      </p:cxnSp>
      <p:sp>
        <p:nvSpPr>
          <p:cNvPr id="517" name="Google Shape;517;p56"/>
          <p:cNvSpPr txBox="1"/>
          <p:nvPr/>
        </p:nvSpPr>
        <p:spPr>
          <a:xfrm>
            <a:off x="328614" y="3191429"/>
            <a:ext cx="940843" cy="171827"/>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Ecosystems</a:t>
            </a:r>
            <a:endParaRPr sz="1100"/>
          </a:p>
        </p:txBody>
      </p:sp>
      <p:sp>
        <p:nvSpPr>
          <p:cNvPr id="518" name="Google Shape;518;p56"/>
          <p:cNvSpPr txBox="1"/>
          <p:nvPr/>
        </p:nvSpPr>
        <p:spPr>
          <a:xfrm>
            <a:off x="328615" y="3648781"/>
            <a:ext cx="940844" cy="171827"/>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Data</a:t>
            </a:r>
            <a:endParaRPr sz="1100"/>
          </a:p>
        </p:txBody>
      </p:sp>
      <p:sp>
        <p:nvSpPr>
          <p:cNvPr id="519" name="Google Shape;519;p56"/>
          <p:cNvSpPr txBox="1"/>
          <p:nvPr/>
        </p:nvSpPr>
        <p:spPr>
          <a:xfrm>
            <a:off x="315911" y="4070669"/>
            <a:ext cx="940844" cy="273055"/>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Platforms and solutions</a:t>
            </a:r>
            <a:endParaRPr sz="1100"/>
          </a:p>
        </p:txBody>
      </p:sp>
      <p:sp>
        <p:nvSpPr>
          <p:cNvPr id="520" name="Google Shape;520;p56"/>
          <p:cNvSpPr/>
          <p:nvPr/>
        </p:nvSpPr>
        <p:spPr>
          <a:xfrm>
            <a:off x="3986683" y="905915"/>
            <a:ext cx="4773581" cy="3667884"/>
          </a:xfrm>
          <a:prstGeom prst="rect">
            <a:avLst/>
          </a:prstGeom>
          <a:noFill/>
          <a:ln cap="flat" cmpd="sng" w="12700">
            <a:solidFill>
              <a:srgbClr val="4472C4"/>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21" name="Google Shape;521;p56"/>
          <p:cNvSpPr/>
          <p:nvPr/>
        </p:nvSpPr>
        <p:spPr>
          <a:xfrm>
            <a:off x="381401" y="1602522"/>
            <a:ext cx="3027880" cy="558690"/>
          </a:xfrm>
          <a:prstGeom prst="roundRect">
            <a:avLst>
              <a:gd fmla="val 16667" name="adj"/>
            </a:avLst>
          </a:prstGeom>
          <a:solidFill>
            <a:srgbClr val="E1EFD8"/>
          </a:solidFill>
          <a:ln cap="flat" cmpd="sng" w="28575">
            <a:solidFill>
              <a:srgbClr val="FF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rPr lang="en" sz="700">
                <a:solidFill>
                  <a:schemeClr val="dk1"/>
                </a:solidFill>
                <a:latin typeface="Arial"/>
                <a:ea typeface="Arial"/>
                <a:cs typeface="Arial"/>
                <a:sym typeface="Arial"/>
              </a:rPr>
              <a:t>ODI aims to enable the development of </a:t>
            </a:r>
            <a:r>
              <a:rPr i="1" lang="en" sz="700" u="sng">
                <a:solidFill>
                  <a:schemeClr val="hlink"/>
                </a:solidFill>
                <a:latin typeface="Arial"/>
                <a:ea typeface="Arial"/>
                <a:cs typeface="Arial"/>
                <a:sym typeface="Arial"/>
                <a:hlinkClick r:id="rId3"/>
              </a:rPr>
              <a:t>data infrastructure</a:t>
            </a:r>
            <a:r>
              <a:rPr i="1" lang="en" sz="700">
                <a:solidFill>
                  <a:schemeClr val="dk1"/>
                </a:solidFill>
                <a:latin typeface="Arial"/>
                <a:ea typeface="Arial"/>
                <a:cs typeface="Arial"/>
                <a:sym typeface="Arial"/>
              </a:rPr>
              <a:t> </a:t>
            </a:r>
            <a:r>
              <a:rPr lang="en" sz="700">
                <a:solidFill>
                  <a:schemeClr val="dk1"/>
                </a:solidFill>
                <a:latin typeface="Arial"/>
                <a:ea typeface="Arial"/>
                <a:cs typeface="Arial"/>
                <a:sym typeface="Arial"/>
              </a:rPr>
              <a:t>in ways that benefit people, companies, governments and civil society. We focus on increasing </a:t>
            </a:r>
            <a:r>
              <a:rPr b="1" lang="en" sz="700">
                <a:solidFill>
                  <a:schemeClr val="dk1"/>
                </a:solidFill>
                <a:latin typeface="Arial"/>
                <a:ea typeface="Arial"/>
                <a:cs typeface="Arial"/>
                <a:sym typeface="Arial"/>
              </a:rPr>
              <a:t>data flows around the data ecosystem</a:t>
            </a:r>
            <a:r>
              <a:rPr lang="en" sz="700">
                <a:solidFill>
                  <a:schemeClr val="dk1"/>
                </a:solidFill>
                <a:latin typeface="Arial"/>
                <a:ea typeface="Arial"/>
                <a:cs typeface="Arial"/>
                <a:sym typeface="Arial"/>
              </a:rPr>
              <a:t>, improving skills and capabilities, and encouraging innovation.</a:t>
            </a:r>
            <a:endParaRPr sz="1000"/>
          </a:p>
        </p:txBody>
      </p:sp>
      <p:sp>
        <p:nvSpPr>
          <p:cNvPr id="522" name="Google Shape;522;p56"/>
          <p:cNvSpPr txBox="1"/>
          <p:nvPr/>
        </p:nvSpPr>
        <p:spPr>
          <a:xfrm>
            <a:off x="4019518" y="990935"/>
            <a:ext cx="4593052" cy="1177245"/>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900" u="sng">
                <a:solidFill>
                  <a:schemeClr val="dk1"/>
                </a:solidFill>
                <a:latin typeface="Calibri"/>
                <a:ea typeface="Calibri"/>
                <a:cs typeface="Calibri"/>
                <a:sym typeface="Calibri"/>
              </a:rPr>
              <a:t>Key facts</a:t>
            </a:r>
            <a:endParaRPr b="1" sz="900" u="sng">
              <a:solidFill>
                <a:schemeClr val="dk1"/>
              </a:solidFill>
              <a:latin typeface="Calibri"/>
              <a:ea typeface="Calibri"/>
              <a:cs typeface="Calibri"/>
              <a:sym typeface="Calibri"/>
            </a:endParaRPr>
          </a:p>
          <a:p>
            <a:pPr indent="-120650" lvl="0" marL="127000" marR="0" rtl="0" algn="l">
              <a:spcBef>
                <a:spcPts val="0"/>
              </a:spcBef>
              <a:spcAft>
                <a:spcPts val="0"/>
              </a:spcAft>
              <a:buClr>
                <a:schemeClr val="dk1"/>
              </a:buClr>
              <a:buSzPts val="900"/>
              <a:buFont typeface="Arial"/>
              <a:buChar char="•"/>
            </a:pPr>
            <a:r>
              <a:rPr lang="en" sz="900">
                <a:solidFill>
                  <a:schemeClr val="dk1"/>
                </a:solidFill>
                <a:latin typeface="Calibri"/>
                <a:ea typeface="Calibri"/>
                <a:cs typeface="Calibri"/>
                <a:sym typeface="Calibri"/>
              </a:rPr>
              <a:t>The Open Data Institute (ODI) is a non-profit with a mission to work with companies and governments to build an open, trustworthy data ecosystem. </a:t>
            </a:r>
            <a:endParaRPr sz="1100"/>
          </a:p>
          <a:p>
            <a:pPr indent="-120650" lvl="0" marL="127000" marR="0" rtl="0" algn="l">
              <a:spcBef>
                <a:spcPts val="0"/>
              </a:spcBef>
              <a:spcAft>
                <a:spcPts val="0"/>
              </a:spcAft>
              <a:buClr>
                <a:schemeClr val="dk1"/>
              </a:buClr>
              <a:buSzPts val="900"/>
              <a:buFont typeface="Arial"/>
              <a:buChar char="•"/>
            </a:pPr>
            <a:r>
              <a:rPr lang="en" sz="900">
                <a:solidFill>
                  <a:schemeClr val="dk1"/>
                </a:solidFill>
                <a:latin typeface="Calibri"/>
                <a:ea typeface="Calibri"/>
                <a:cs typeface="Calibri"/>
                <a:sym typeface="Calibri"/>
              </a:rPr>
              <a:t>ODI works with a range of organisations, governments, public bodies and civil society to create a world where data works for everyone.</a:t>
            </a:r>
            <a:endParaRPr sz="1100"/>
          </a:p>
          <a:p>
            <a:pPr indent="-120650" lvl="0" marL="127000" marR="0" rtl="0" algn="l">
              <a:spcBef>
                <a:spcPts val="0"/>
              </a:spcBef>
              <a:spcAft>
                <a:spcPts val="0"/>
              </a:spcAft>
              <a:buClr>
                <a:schemeClr val="dk1"/>
              </a:buClr>
              <a:buSzPts val="900"/>
              <a:buFont typeface="Arial"/>
              <a:buChar char="•"/>
            </a:pPr>
            <a:r>
              <a:rPr lang="en" sz="900">
                <a:solidFill>
                  <a:schemeClr val="dk1"/>
                </a:solidFill>
                <a:latin typeface="Calibri"/>
                <a:ea typeface="Calibri"/>
                <a:cs typeface="Calibri"/>
                <a:sym typeface="Calibri"/>
              </a:rPr>
              <a:t>Improving the data practices of organisations so that they can build and manage adequate data infrastructure and data use.</a:t>
            </a:r>
            <a:endParaRPr sz="1100"/>
          </a:p>
          <a:p>
            <a:pPr indent="-63500" lvl="0" marL="127000" marR="0" rtl="0" algn="l">
              <a:spcBef>
                <a:spcPts val="0"/>
              </a:spcBef>
              <a:spcAft>
                <a:spcPts val="0"/>
              </a:spcAft>
              <a:buClr>
                <a:schemeClr val="dk1"/>
              </a:buClr>
              <a:buSzPts val="900"/>
              <a:buFont typeface="Arial"/>
              <a:buNone/>
            </a:pPr>
            <a:r>
              <a:t/>
            </a:r>
            <a:endParaRPr sz="900">
              <a:solidFill>
                <a:schemeClr val="dk1"/>
              </a:solidFill>
              <a:latin typeface="Calibri"/>
              <a:ea typeface="Calibri"/>
              <a:cs typeface="Calibri"/>
              <a:sym typeface="Calibri"/>
            </a:endParaRPr>
          </a:p>
        </p:txBody>
      </p:sp>
      <p:sp>
        <p:nvSpPr>
          <p:cNvPr id="523" name="Google Shape;523;p56"/>
          <p:cNvSpPr/>
          <p:nvPr/>
        </p:nvSpPr>
        <p:spPr>
          <a:xfrm>
            <a:off x="387647" y="903780"/>
            <a:ext cx="3027880" cy="558690"/>
          </a:xfrm>
          <a:prstGeom prst="roundRect">
            <a:avLst>
              <a:gd fmla="val 16667" name="adj"/>
            </a:avLst>
          </a:prstGeom>
          <a:solidFill>
            <a:srgbClr val="E1EFD8"/>
          </a:solidFill>
          <a:ln cap="flat" cmpd="sng" w="28575">
            <a:solidFill>
              <a:srgbClr val="FF0000"/>
            </a:solidFill>
            <a:prstDash val="dot"/>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524" name="Google Shape;524;p56"/>
          <p:cNvSpPr txBox="1"/>
          <p:nvPr/>
        </p:nvSpPr>
        <p:spPr>
          <a:xfrm>
            <a:off x="227431" y="-56579"/>
            <a:ext cx="8121898" cy="861629"/>
          </a:xfrm>
          <a:prstGeom prst="rect">
            <a:avLst/>
          </a:prstGeom>
          <a:noFill/>
          <a:ln>
            <a:noFill/>
          </a:ln>
        </p:spPr>
        <p:txBody>
          <a:bodyPr anchorCtr="0" anchor="ctr" bIns="34225" lIns="68450" spcFirstLastPara="1" rIns="68450" wrap="square" tIns="34225">
            <a:normAutofit/>
          </a:bodyPr>
          <a:lstStyle/>
          <a:p>
            <a:pPr indent="0" lvl="0" marL="0" marR="0" rtl="0" algn="l">
              <a:lnSpc>
                <a:spcPct val="90000"/>
              </a:lnSpc>
              <a:spcBef>
                <a:spcPts val="0"/>
              </a:spcBef>
              <a:spcAft>
                <a:spcPts val="0"/>
              </a:spcAft>
              <a:buClr>
                <a:schemeClr val="lt1"/>
              </a:buClr>
              <a:buSzPts val="3000"/>
              <a:buFont typeface="Libre Franklin"/>
              <a:buNone/>
            </a:pPr>
            <a:r>
              <a:rPr b="1" lang="en" sz="3300">
                <a:solidFill>
                  <a:schemeClr val="lt1"/>
                </a:solidFill>
                <a:latin typeface="Roboto Slab"/>
                <a:ea typeface="Roboto Slab"/>
                <a:cs typeface="Roboto Slab"/>
                <a:sym typeface="Roboto Slab"/>
              </a:rPr>
              <a:t>Open Data Institute</a:t>
            </a:r>
            <a:endParaRPr b="1" sz="3300">
              <a:solidFill>
                <a:schemeClr val="lt1"/>
              </a:solidFill>
              <a:latin typeface="Roboto Slab"/>
              <a:ea typeface="Roboto Slab"/>
              <a:cs typeface="Roboto Slab"/>
              <a:sym typeface="Roboto Slab"/>
            </a:endParaRPr>
          </a:p>
        </p:txBody>
      </p:sp>
      <p:pic>
        <p:nvPicPr>
          <p:cNvPr id="525" name="Google Shape;525;p56"/>
          <p:cNvPicPr preferRelativeResize="0"/>
          <p:nvPr/>
        </p:nvPicPr>
        <p:blipFill rotWithShape="1">
          <a:blip r:embed="rId4">
            <a:alphaModFix/>
          </a:blip>
          <a:srcRect b="0" l="0" r="0" t="0"/>
          <a:stretch/>
        </p:blipFill>
        <p:spPr>
          <a:xfrm>
            <a:off x="4087692" y="2392927"/>
            <a:ext cx="3245089" cy="1783775"/>
          </a:xfrm>
          <a:prstGeom prst="rect">
            <a:avLst/>
          </a:prstGeom>
          <a:noFill/>
          <a:ln>
            <a:noFill/>
          </a:ln>
        </p:spPr>
      </p:pic>
      <p:pic>
        <p:nvPicPr>
          <p:cNvPr id="526" name="Google Shape;526;p56"/>
          <p:cNvPicPr preferRelativeResize="0"/>
          <p:nvPr/>
        </p:nvPicPr>
        <p:blipFill rotWithShape="1">
          <a:blip r:embed="rId5">
            <a:alphaModFix/>
          </a:blip>
          <a:srcRect b="0" l="0" r="0" t="0"/>
          <a:stretch/>
        </p:blipFill>
        <p:spPr>
          <a:xfrm>
            <a:off x="7380158" y="2392927"/>
            <a:ext cx="1282277" cy="1787064"/>
          </a:xfrm>
          <a:prstGeom prst="rect">
            <a:avLst/>
          </a:prstGeom>
          <a:noFill/>
          <a:ln>
            <a:noFill/>
          </a:ln>
        </p:spPr>
      </p:pic>
      <p:sp>
        <p:nvSpPr>
          <p:cNvPr id="527" name="Google Shape;527;p56"/>
          <p:cNvSpPr txBox="1"/>
          <p:nvPr/>
        </p:nvSpPr>
        <p:spPr>
          <a:xfrm>
            <a:off x="7319246" y="2190851"/>
            <a:ext cx="1363595" cy="196207"/>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800">
                <a:solidFill>
                  <a:schemeClr val="dk1"/>
                </a:solidFill>
                <a:latin typeface="Calibri"/>
                <a:ea typeface="Calibri"/>
                <a:cs typeface="Calibri"/>
                <a:sym typeface="Calibri"/>
              </a:rPr>
              <a:t>Example of an ODI report:</a:t>
            </a:r>
            <a:endParaRPr sz="1100"/>
          </a:p>
        </p:txBody>
      </p:sp>
      <p:sp>
        <p:nvSpPr>
          <p:cNvPr id="528" name="Google Shape;528;p56"/>
          <p:cNvSpPr txBox="1"/>
          <p:nvPr/>
        </p:nvSpPr>
        <p:spPr>
          <a:xfrm>
            <a:off x="4043870" y="4286150"/>
            <a:ext cx="21318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rgbClr val="4472C4"/>
                </a:solidFill>
                <a:latin typeface="Calibri"/>
                <a:ea typeface="Calibri"/>
                <a:cs typeface="Calibri"/>
                <a:sym typeface="Calibri"/>
              </a:rPr>
              <a:t>👉 https://theodi.org/</a:t>
            </a:r>
            <a:endParaRPr sz="1100"/>
          </a:p>
        </p:txBody>
      </p:sp>
      <p:sp>
        <p:nvSpPr>
          <p:cNvPr id="529" name="Google Shape;529;p56"/>
          <p:cNvSpPr/>
          <p:nvPr/>
        </p:nvSpPr>
        <p:spPr>
          <a:xfrm>
            <a:off x="387647" y="2323147"/>
            <a:ext cx="3027880" cy="558690"/>
          </a:xfrm>
          <a:prstGeom prst="roundRect">
            <a:avLst>
              <a:gd fmla="val 16667" name="adj"/>
            </a:avLst>
          </a:prstGeom>
          <a:solidFill>
            <a:srgbClr val="E1EFD8"/>
          </a:solidFill>
          <a:ln cap="flat" cmpd="sng" w="28575">
            <a:solidFill>
              <a:srgbClr val="FF0000"/>
            </a:solidFill>
            <a:prstDash val="dot"/>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530" name="Google Shape;530;p56"/>
          <p:cNvSpPr txBox="1"/>
          <p:nvPr/>
        </p:nvSpPr>
        <p:spPr>
          <a:xfrm>
            <a:off x="419545" y="2415549"/>
            <a:ext cx="2827548" cy="300082"/>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800">
                <a:solidFill>
                  <a:schemeClr val="dk1"/>
                </a:solidFill>
                <a:latin typeface="Calibri"/>
                <a:ea typeface="Calibri"/>
                <a:cs typeface="Calibri"/>
                <a:sym typeface="Calibri"/>
              </a:rPr>
              <a:t>Influences indirectly the principles underlying data spaces building blocks.</a:t>
            </a:r>
            <a:endParaRPr sz="1100"/>
          </a:p>
        </p:txBody>
      </p:sp>
      <p:sp>
        <p:nvSpPr>
          <p:cNvPr id="531" name="Google Shape;531;p56"/>
          <p:cNvSpPr txBox="1"/>
          <p:nvPr/>
        </p:nvSpPr>
        <p:spPr>
          <a:xfrm>
            <a:off x="4043870" y="2176844"/>
            <a:ext cx="3379771" cy="196207"/>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800">
                <a:solidFill>
                  <a:schemeClr val="dk1"/>
                </a:solidFill>
                <a:latin typeface="Calibri"/>
                <a:ea typeface="Calibri"/>
                <a:cs typeface="Calibri"/>
                <a:sym typeface="Calibri"/>
              </a:rPr>
              <a:t>The Data Spectrum clarifies the closed/shared/open data differences: </a:t>
            </a:r>
            <a:endParaRPr sz="1100"/>
          </a:p>
        </p:txBody>
      </p:sp>
      <p:sp>
        <p:nvSpPr>
          <p:cNvPr id="532" name="Google Shape;532;p56"/>
          <p:cNvSpPr txBox="1"/>
          <p:nvPr/>
        </p:nvSpPr>
        <p:spPr>
          <a:xfrm>
            <a:off x="419545" y="990936"/>
            <a:ext cx="2827548" cy="18466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800">
                <a:solidFill>
                  <a:schemeClr val="dk1"/>
                </a:solidFill>
                <a:latin typeface="Calibri"/>
                <a:ea typeface="Calibri"/>
                <a:cs typeface="Calibri"/>
                <a:sym typeface="Calibri"/>
              </a:rPr>
              <a:t>Active contributor in the evolution of data-related regulation.</a:t>
            </a:r>
            <a:endParaRPr sz="1100"/>
          </a:p>
        </p:txBody>
      </p:sp>
      <p:sp>
        <p:nvSpPr>
          <p:cNvPr id="533" name="Google Shape;533;p56"/>
          <p:cNvSpPr txBox="1"/>
          <p:nvPr/>
        </p:nvSpPr>
        <p:spPr>
          <a:xfrm>
            <a:off x="1689556"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B</a:t>
            </a:r>
            <a:endParaRPr sz="1100"/>
          </a:p>
        </p:txBody>
      </p:sp>
      <p:sp>
        <p:nvSpPr>
          <p:cNvPr id="534" name="Google Shape;534;p56"/>
          <p:cNvSpPr txBox="1"/>
          <p:nvPr/>
        </p:nvSpPr>
        <p:spPr>
          <a:xfrm>
            <a:off x="1160797"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A</a:t>
            </a:r>
            <a:endParaRPr sz="1100"/>
          </a:p>
        </p:txBody>
      </p:sp>
      <p:sp>
        <p:nvSpPr>
          <p:cNvPr id="535" name="Google Shape;535;p56"/>
          <p:cNvSpPr txBox="1"/>
          <p:nvPr/>
        </p:nvSpPr>
        <p:spPr>
          <a:xfrm>
            <a:off x="2286345"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C</a:t>
            </a:r>
            <a:endParaRPr sz="900">
              <a:solidFill>
                <a:schemeClr val="dk1"/>
              </a:solidFill>
              <a:latin typeface="Calibri"/>
              <a:ea typeface="Calibri"/>
              <a:cs typeface="Calibri"/>
              <a:sym typeface="Calibri"/>
            </a:endParaRPr>
          </a:p>
        </p:txBody>
      </p:sp>
      <p:sp>
        <p:nvSpPr>
          <p:cNvPr id="536" name="Google Shape;536;p56"/>
          <p:cNvSpPr txBox="1"/>
          <p:nvPr/>
        </p:nvSpPr>
        <p:spPr>
          <a:xfrm>
            <a:off x="2879912"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D</a:t>
            </a:r>
            <a:endParaRPr sz="11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57"/>
          <p:cNvSpPr/>
          <p:nvPr/>
        </p:nvSpPr>
        <p:spPr>
          <a:xfrm>
            <a:off x="8335" y="0"/>
            <a:ext cx="9127331" cy="718855"/>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543" name="Google Shape;543;p57"/>
          <p:cNvSpPr/>
          <p:nvPr/>
        </p:nvSpPr>
        <p:spPr>
          <a:xfrm>
            <a:off x="2926292" y="2989843"/>
            <a:ext cx="485326" cy="1481087"/>
          </a:xfrm>
          <a:prstGeom prst="roundRect">
            <a:avLst>
              <a:gd fmla="val 16667" name="adj"/>
            </a:avLst>
          </a:prstGeom>
          <a:solidFill>
            <a:srgbClr val="E1EFD8"/>
          </a:solidFill>
          <a:ln cap="flat" cmpd="sng" w="19050">
            <a:solidFill>
              <a:srgbClr val="C0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544" name="Google Shape;544;p57"/>
          <p:cNvSpPr txBox="1"/>
          <p:nvPr>
            <p:ph idx="4294967295" type="sldNum"/>
          </p:nvPr>
        </p:nvSpPr>
        <p:spPr>
          <a:xfrm>
            <a:off x="141536" y="4834627"/>
            <a:ext cx="242203" cy="205602"/>
          </a:xfrm>
          <a:prstGeom prst="rect">
            <a:avLst/>
          </a:prstGeom>
          <a:noFill/>
          <a:ln>
            <a:noFill/>
          </a:ln>
        </p:spPr>
        <p:txBody>
          <a:bodyPr anchorCtr="0" anchor="ctr" bIns="34225" lIns="68450" spcFirstLastPara="1" rIns="68450" wrap="square" tIns="34225">
            <a:noAutofit/>
          </a:bodyPr>
          <a:lstStyle/>
          <a:p>
            <a:pPr indent="0" lvl="0" marL="0" marR="0" rtl="0" algn="ctr">
              <a:spcBef>
                <a:spcPts val="0"/>
              </a:spcBef>
              <a:spcAft>
                <a:spcPts val="0"/>
              </a:spcAft>
              <a:buNone/>
            </a:pPr>
            <a:fld id="{00000000-1234-1234-1234-123412341234}" type="slidenum">
              <a:rPr lang="en" sz="700">
                <a:solidFill>
                  <a:srgbClr val="7F7F7F"/>
                </a:solidFill>
                <a:latin typeface="Georgia"/>
                <a:ea typeface="Georgia"/>
                <a:cs typeface="Georgia"/>
                <a:sym typeface="Georgia"/>
              </a:rPr>
              <a:t>‹#›</a:t>
            </a:fld>
            <a:endParaRPr sz="700">
              <a:solidFill>
                <a:srgbClr val="7F7F7F"/>
              </a:solidFill>
              <a:latin typeface="Georgia"/>
              <a:ea typeface="Georgia"/>
              <a:cs typeface="Georgia"/>
              <a:sym typeface="Georgia"/>
            </a:endParaRPr>
          </a:p>
        </p:txBody>
      </p:sp>
      <p:sp>
        <p:nvSpPr>
          <p:cNvPr id="545" name="Google Shape;545;p57"/>
          <p:cNvSpPr/>
          <p:nvPr/>
        </p:nvSpPr>
        <p:spPr>
          <a:xfrm>
            <a:off x="316666" y="761762"/>
            <a:ext cx="2383434" cy="185476"/>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Regulation</a:t>
            </a:r>
            <a:endParaRPr sz="1100"/>
          </a:p>
        </p:txBody>
      </p:sp>
      <p:sp>
        <p:nvSpPr>
          <p:cNvPr id="546" name="Google Shape;546;p57"/>
          <p:cNvSpPr/>
          <p:nvPr/>
        </p:nvSpPr>
        <p:spPr>
          <a:xfrm>
            <a:off x="315911" y="1470651"/>
            <a:ext cx="2383434" cy="185476"/>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Frameworks and standardization  </a:t>
            </a:r>
            <a:endParaRPr sz="1100"/>
          </a:p>
        </p:txBody>
      </p:sp>
      <p:sp>
        <p:nvSpPr>
          <p:cNvPr id="547" name="Google Shape;547;p57"/>
          <p:cNvSpPr/>
          <p:nvPr/>
        </p:nvSpPr>
        <p:spPr>
          <a:xfrm>
            <a:off x="315911" y="2183888"/>
            <a:ext cx="2383434" cy="185476"/>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Generic building blocks</a:t>
            </a:r>
            <a:endParaRPr sz="1100"/>
          </a:p>
        </p:txBody>
      </p:sp>
      <p:sp>
        <p:nvSpPr>
          <p:cNvPr id="548" name="Google Shape;548;p57"/>
          <p:cNvSpPr txBox="1"/>
          <p:nvPr/>
        </p:nvSpPr>
        <p:spPr>
          <a:xfrm rot="-5400000">
            <a:off x="-312017" y="3646565"/>
            <a:ext cx="1078897" cy="167642"/>
          </a:xfrm>
          <a:prstGeom prst="rect">
            <a:avLst/>
          </a:prstGeom>
          <a:noFill/>
          <a:ln>
            <a:noFill/>
          </a:ln>
        </p:spPr>
        <p:txBody>
          <a:bodyPr anchorCtr="0" anchor="ctr" bIns="34275" lIns="68575" spcFirstLastPara="1" rIns="68575" wrap="square" tIns="34275">
            <a:spAutoFit/>
          </a:bodyPr>
          <a:lstStyle/>
          <a:p>
            <a:pPr indent="0" lvl="0" marL="0" marR="0" rtl="0" algn="ctr">
              <a:lnSpc>
                <a:spcPct val="81666"/>
              </a:lnSpc>
              <a:spcBef>
                <a:spcPts val="0"/>
              </a:spcBef>
              <a:spcAft>
                <a:spcPts val="0"/>
              </a:spcAft>
              <a:buNone/>
            </a:pPr>
            <a:r>
              <a:rPr lang="en" sz="900">
                <a:solidFill>
                  <a:schemeClr val="dk1"/>
                </a:solidFill>
                <a:latin typeface="Calibri"/>
                <a:ea typeface="Calibri"/>
                <a:cs typeface="Calibri"/>
                <a:sym typeface="Calibri"/>
              </a:rPr>
              <a:t>Domain specific </a:t>
            </a:r>
            <a:endParaRPr sz="1100"/>
          </a:p>
        </p:txBody>
      </p:sp>
      <p:cxnSp>
        <p:nvCxnSpPr>
          <p:cNvPr id="549" name="Google Shape;549;p57"/>
          <p:cNvCxnSpPr/>
          <p:nvPr/>
        </p:nvCxnSpPr>
        <p:spPr>
          <a:xfrm>
            <a:off x="382983" y="3471863"/>
            <a:ext cx="3027880" cy="0"/>
          </a:xfrm>
          <a:prstGeom prst="straightConnector1">
            <a:avLst/>
          </a:prstGeom>
          <a:noFill/>
          <a:ln cap="flat" cmpd="sng" w="9525">
            <a:solidFill>
              <a:schemeClr val="accent1"/>
            </a:solidFill>
            <a:prstDash val="dash"/>
            <a:miter lim="800000"/>
            <a:headEnd len="sm" w="sm" type="none"/>
            <a:tailEnd len="sm" w="sm" type="none"/>
          </a:ln>
        </p:spPr>
      </p:cxnSp>
      <p:cxnSp>
        <p:nvCxnSpPr>
          <p:cNvPr id="550" name="Google Shape;550;p57"/>
          <p:cNvCxnSpPr/>
          <p:nvPr/>
        </p:nvCxnSpPr>
        <p:spPr>
          <a:xfrm>
            <a:off x="382983" y="3969067"/>
            <a:ext cx="3027880" cy="0"/>
          </a:xfrm>
          <a:prstGeom prst="straightConnector1">
            <a:avLst/>
          </a:prstGeom>
          <a:noFill/>
          <a:ln cap="flat" cmpd="sng" w="9525">
            <a:solidFill>
              <a:schemeClr val="accent1"/>
            </a:solidFill>
            <a:prstDash val="dash"/>
            <a:miter lim="800000"/>
            <a:headEnd len="sm" w="sm" type="none"/>
            <a:tailEnd len="sm" w="sm" type="none"/>
          </a:ln>
        </p:spPr>
      </p:cxnSp>
      <p:sp>
        <p:nvSpPr>
          <p:cNvPr id="551" name="Google Shape;551;p57"/>
          <p:cNvSpPr txBox="1"/>
          <p:nvPr/>
        </p:nvSpPr>
        <p:spPr>
          <a:xfrm>
            <a:off x="328614" y="3191429"/>
            <a:ext cx="940843" cy="171827"/>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Ecosystems</a:t>
            </a:r>
            <a:endParaRPr sz="1100"/>
          </a:p>
        </p:txBody>
      </p:sp>
      <p:sp>
        <p:nvSpPr>
          <p:cNvPr id="552" name="Google Shape;552;p57"/>
          <p:cNvSpPr txBox="1"/>
          <p:nvPr/>
        </p:nvSpPr>
        <p:spPr>
          <a:xfrm>
            <a:off x="328615" y="3648781"/>
            <a:ext cx="940844" cy="171827"/>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Data</a:t>
            </a:r>
            <a:endParaRPr sz="1100"/>
          </a:p>
        </p:txBody>
      </p:sp>
      <p:sp>
        <p:nvSpPr>
          <p:cNvPr id="553" name="Google Shape;553;p57"/>
          <p:cNvSpPr txBox="1"/>
          <p:nvPr/>
        </p:nvSpPr>
        <p:spPr>
          <a:xfrm>
            <a:off x="315911" y="4070669"/>
            <a:ext cx="940844" cy="273055"/>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Platforms and solutions</a:t>
            </a:r>
            <a:endParaRPr sz="1100"/>
          </a:p>
        </p:txBody>
      </p:sp>
      <p:sp>
        <p:nvSpPr>
          <p:cNvPr id="554" name="Google Shape;554;p57"/>
          <p:cNvSpPr/>
          <p:nvPr/>
        </p:nvSpPr>
        <p:spPr>
          <a:xfrm>
            <a:off x="3986683" y="905915"/>
            <a:ext cx="4773581" cy="3667884"/>
          </a:xfrm>
          <a:prstGeom prst="rect">
            <a:avLst/>
          </a:prstGeom>
          <a:noFill/>
          <a:ln cap="flat" cmpd="sng" w="12700">
            <a:solidFill>
              <a:srgbClr val="4472C4"/>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55" name="Google Shape;555;p57"/>
          <p:cNvSpPr txBox="1"/>
          <p:nvPr/>
        </p:nvSpPr>
        <p:spPr>
          <a:xfrm>
            <a:off x="1837517" y="4466274"/>
            <a:ext cx="940800" cy="169800"/>
          </a:xfrm>
          <a:prstGeom prst="rect">
            <a:avLst/>
          </a:prstGeom>
          <a:noFill/>
          <a:ln>
            <a:noFill/>
          </a:ln>
        </p:spPr>
        <p:txBody>
          <a:bodyPr anchorCtr="0" anchor="b" bIns="34275" lIns="68575" spcFirstLastPara="1" rIns="68575" wrap="square" tIns="34275">
            <a:noAutofit/>
          </a:bodyPr>
          <a:lstStyle/>
          <a:p>
            <a:pPr indent="0" lvl="0" marL="0" marR="0" rtl="0" algn="l">
              <a:lnSpc>
                <a:spcPct val="81666"/>
              </a:lnSpc>
              <a:spcBef>
                <a:spcPts val="0"/>
              </a:spcBef>
              <a:spcAft>
                <a:spcPts val="0"/>
              </a:spcAft>
              <a:buNone/>
            </a:pPr>
            <a:r>
              <a:rPr lang="en" sz="800">
                <a:solidFill>
                  <a:schemeClr val="dk1"/>
                </a:solidFill>
                <a:latin typeface="Calibri"/>
                <a:ea typeface="Calibri"/>
                <a:cs typeface="Calibri"/>
                <a:sym typeface="Calibri"/>
              </a:rPr>
              <a:t>Health</a:t>
            </a:r>
            <a:endParaRPr sz="1000"/>
          </a:p>
        </p:txBody>
      </p:sp>
      <p:sp>
        <p:nvSpPr>
          <p:cNvPr id="556" name="Google Shape;556;p57"/>
          <p:cNvSpPr txBox="1"/>
          <p:nvPr/>
        </p:nvSpPr>
        <p:spPr>
          <a:xfrm>
            <a:off x="1037991" y="4466274"/>
            <a:ext cx="940800" cy="169800"/>
          </a:xfrm>
          <a:prstGeom prst="rect">
            <a:avLst/>
          </a:prstGeom>
          <a:noFill/>
          <a:ln>
            <a:noFill/>
          </a:ln>
        </p:spPr>
        <p:txBody>
          <a:bodyPr anchorCtr="0" anchor="b" bIns="34275" lIns="68575" spcFirstLastPara="1" rIns="68575" wrap="square" tIns="34275">
            <a:noAutofit/>
          </a:bodyPr>
          <a:lstStyle/>
          <a:p>
            <a:pPr indent="0" lvl="0" marL="0" marR="0" rtl="0" algn="l">
              <a:lnSpc>
                <a:spcPct val="81666"/>
              </a:lnSpc>
              <a:spcBef>
                <a:spcPts val="0"/>
              </a:spcBef>
              <a:spcAft>
                <a:spcPts val="0"/>
              </a:spcAft>
              <a:buNone/>
            </a:pPr>
            <a:r>
              <a:rPr lang="en" sz="800">
                <a:solidFill>
                  <a:schemeClr val="dk1"/>
                </a:solidFill>
                <a:latin typeface="Calibri"/>
                <a:ea typeface="Calibri"/>
                <a:cs typeface="Calibri"/>
                <a:sym typeface="Calibri"/>
              </a:rPr>
              <a:t>Manufacturing</a:t>
            </a:r>
            <a:endParaRPr sz="1000"/>
          </a:p>
        </p:txBody>
      </p:sp>
      <p:sp>
        <p:nvSpPr>
          <p:cNvPr id="557" name="Google Shape;557;p57"/>
          <p:cNvSpPr/>
          <p:nvPr/>
        </p:nvSpPr>
        <p:spPr>
          <a:xfrm>
            <a:off x="381401" y="1602522"/>
            <a:ext cx="3027880" cy="558690"/>
          </a:xfrm>
          <a:prstGeom prst="roundRect">
            <a:avLst>
              <a:gd fmla="val 16667" name="adj"/>
            </a:avLst>
          </a:prstGeom>
          <a:solidFill>
            <a:srgbClr val="E1EFD8"/>
          </a:solidFill>
          <a:ln cap="flat" cmpd="sng" w="28575">
            <a:solidFill>
              <a:srgbClr val="FF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rPr lang="en" sz="900">
                <a:solidFill>
                  <a:schemeClr val="dk1"/>
                </a:solidFill>
                <a:latin typeface="Calibri"/>
                <a:ea typeface="Calibri"/>
                <a:cs typeface="Calibri"/>
                <a:sym typeface="Calibri"/>
              </a:rPr>
              <a:t>Aims to increase collaboration across European actors.</a:t>
            </a:r>
            <a:endParaRPr sz="1100"/>
          </a:p>
          <a:p>
            <a:pPr indent="0" lvl="0" marL="0" marR="0" rtl="0" algn="l">
              <a:spcBef>
                <a:spcPts val="0"/>
              </a:spcBef>
              <a:spcAft>
                <a:spcPts val="0"/>
              </a:spcAft>
              <a:buNone/>
            </a:pPr>
            <a:r>
              <a:rPr lang="en" sz="900">
                <a:solidFill>
                  <a:schemeClr val="dk1"/>
                </a:solidFill>
                <a:latin typeface="Calibri"/>
                <a:ea typeface="Calibri"/>
                <a:cs typeface="Calibri"/>
                <a:sym typeface="Calibri"/>
              </a:rPr>
              <a:t>Project has published a white paper that proposes a design framework for data spaces.</a:t>
            </a:r>
            <a:endParaRPr sz="1100"/>
          </a:p>
        </p:txBody>
      </p:sp>
      <p:sp>
        <p:nvSpPr>
          <p:cNvPr id="558" name="Google Shape;558;p57"/>
          <p:cNvSpPr txBox="1"/>
          <p:nvPr/>
        </p:nvSpPr>
        <p:spPr>
          <a:xfrm>
            <a:off x="4019518" y="990936"/>
            <a:ext cx="4615869" cy="1096454"/>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800" u="sng">
                <a:solidFill>
                  <a:schemeClr val="dk1"/>
                </a:solidFill>
                <a:latin typeface="Calibri"/>
                <a:ea typeface="Calibri"/>
                <a:cs typeface="Calibri"/>
                <a:sym typeface="Calibri"/>
              </a:rPr>
              <a:t>Key facts</a:t>
            </a:r>
            <a:endParaRPr b="1" sz="800" u="sng">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OPEN DEI is an EU H2020 Coordination and Support Action (CSA) project (2019-22).</a:t>
            </a:r>
            <a:endParaRPr sz="1100"/>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Aims to detect gaps, encourage synergies, support regional and national cooperation, and enhance communication among the EU projects implementing the EU digital strategy</a:t>
            </a:r>
            <a:endParaRPr sz="800">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Coordinates the writing of  </a:t>
            </a:r>
            <a:r>
              <a:rPr b="1" lang="en" sz="800">
                <a:solidFill>
                  <a:schemeClr val="dk1"/>
                </a:solidFill>
                <a:latin typeface="Calibri"/>
                <a:ea typeface="Calibri"/>
                <a:cs typeface="Calibri"/>
                <a:sym typeface="Calibri"/>
              </a:rPr>
              <a:t>Design Principles for Data Spaces </a:t>
            </a:r>
            <a:r>
              <a:rPr lang="en" sz="800">
                <a:solidFill>
                  <a:schemeClr val="dk1"/>
                </a:solidFill>
                <a:latin typeface="Calibri"/>
                <a:ea typeface="Calibri"/>
                <a:cs typeface="Calibri"/>
                <a:sym typeface="Calibri"/>
              </a:rPr>
              <a:t>white paper. First version released in May 2021. Update planned to be released in Winter 2022.</a:t>
            </a:r>
            <a:endParaRPr sz="1100"/>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Focuses on four sectors: manufacturing, energy, health, agri-food.</a:t>
            </a:r>
            <a:endParaRPr sz="1100"/>
          </a:p>
          <a:p>
            <a:pPr indent="-63500" lvl="0" marL="127000" marR="0" rtl="0" algn="l">
              <a:spcBef>
                <a:spcPts val="0"/>
              </a:spcBef>
              <a:spcAft>
                <a:spcPts val="0"/>
              </a:spcAft>
              <a:buClr>
                <a:schemeClr val="dk1"/>
              </a:buClr>
              <a:buSzPts val="900"/>
              <a:buFont typeface="Arial"/>
              <a:buNone/>
            </a:pPr>
            <a:r>
              <a:t/>
            </a:r>
            <a:endParaRPr sz="900">
              <a:solidFill>
                <a:schemeClr val="dk1"/>
              </a:solidFill>
              <a:latin typeface="Calibri"/>
              <a:ea typeface="Calibri"/>
              <a:cs typeface="Calibri"/>
              <a:sym typeface="Calibri"/>
            </a:endParaRPr>
          </a:p>
        </p:txBody>
      </p:sp>
      <p:sp>
        <p:nvSpPr>
          <p:cNvPr id="559" name="Google Shape;559;p57"/>
          <p:cNvSpPr/>
          <p:nvPr/>
        </p:nvSpPr>
        <p:spPr>
          <a:xfrm>
            <a:off x="387647" y="903780"/>
            <a:ext cx="3027880" cy="558690"/>
          </a:xfrm>
          <a:prstGeom prst="roundRect">
            <a:avLst>
              <a:gd fmla="val 16667" name="adj"/>
            </a:avLst>
          </a:prstGeom>
          <a:solidFill>
            <a:srgbClr val="E1EFD8"/>
          </a:solidFill>
          <a:ln cap="flat" cmpd="sng" w="28575">
            <a:solidFill>
              <a:srgbClr val="FF0000"/>
            </a:solidFill>
            <a:prstDash val="dot"/>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rPr lang="en" sz="900">
                <a:solidFill>
                  <a:schemeClr val="dk1"/>
                </a:solidFill>
                <a:latin typeface="Calibri"/>
                <a:ea typeface="Calibri"/>
                <a:cs typeface="Calibri"/>
                <a:sym typeface="Calibri"/>
              </a:rPr>
              <a:t>EU funded coordination action related to data spaces across various domains.</a:t>
            </a:r>
            <a:endParaRPr sz="1100"/>
          </a:p>
          <a:p>
            <a:pPr indent="0" lvl="0" marL="0" marR="0" rtl="0" algn="l">
              <a:spcBef>
                <a:spcPts val="0"/>
              </a:spcBef>
              <a:spcAft>
                <a:spcPts val="0"/>
              </a:spcAft>
              <a:buNone/>
            </a:pPr>
            <a:r>
              <a:rPr lang="en" sz="900">
                <a:solidFill>
                  <a:schemeClr val="dk1"/>
                </a:solidFill>
                <a:latin typeface="Calibri"/>
                <a:ea typeface="Calibri"/>
                <a:cs typeface="Calibri"/>
                <a:sym typeface="Calibri"/>
              </a:rPr>
              <a:t>Indirectly influencing regulation and policies.</a:t>
            </a:r>
            <a:endParaRPr sz="1100"/>
          </a:p>
        </p:txBody>
      </p:sp>
      <p:sp>
        <p:nvSpPr>
          <p:cNvPr id="560" name="Google Shape;560;p57"/>
          <p:cNvSpPr txBox="1"/>
          <p:nvPr/>
        </p:nvSpPr>
        <p:spPr>
          <a:xfrm>
            <a:off x="227431" y="-56579"/>
            <a:ext cx="8121898" cy="861629"/>
          </a:xfrm>
          <a:prstGeom prst="rect">
            <a:avLst/>
          </a:prstGeom>
          <a:noFill/>
          <a:ln>
            <a:noFill/>
          </a:ln>
        </p:spPr>
        <p:txBody>
          <a:bodyPr anchorCtr="0" anchor="ctr" bIns="34225" lIns="68450" spcFirstLastPara="1" rIns="68450" wrap="square" tIns="34225">
            <a:normAutofit/>
          </a:bodyPr>
          <a:lstStyle/>
          <a:p>
            <a:pPr indent="0" lvl="0" marL="0" marR="0" rtl="0" algn="l">
              <a:lnSpc>
                <a:spcPct val="90000"/>
              </a:lnSpc>
              <a:spcBef>
                <a:spcPts val="0"/>
              </a:spcBef>
              <a:spcAft>
                <a:spcPts val="0"/>
              </a:spcAft>
              <a:buClr>
                <a:schemeClr val="lt1"/>
              </a:buClr>
              <a:buSzPts val="3000"/>
              <a:buFont typeface="Libre Franklin"/>
              <a:buNone/>
            </a:pPr>
            <a:r>
              <a:rPr b="1" lang="en" sz="3300">
                <a:solidFill>
                  <a:schemeClr val="lt1"/>
                </a:solidFill>
                <a:latin typeface="Roboto Slab"/>
                <a:ea typeface="Roboto Slab"/>
                <a:cs typeface="Roboto Slab"/>
                <a:sym typeface="Roboto Slab"/>
              </a:rPr>
              <a:t>OPEN DEI</a:t>
            </a:r>
            <a:endParaRPr b="1" sz="3300">
              <a:solidFill>
                <a:schemeClr val="lt1"/>
              </a:solidFill>
              <a:latin typeface="Roboto Slab"/>
              <a:ea typeface="Roboto Slab"/>
              <a:cs typeface="Roboto Slab"/>
              <a:sym typeface="Roboto Slab"/>
            </a:endParaRPr>
          </a:p>
        </p:txBody>
      </p:sp>
      <p:sp>
        <p:nvSpPr>
          <p:cNvPr id="561" name="Google Shape;561;p57"/>
          <p:cNvSpPr txBox="1"/>
          <p:nvPr/>
        </p:nvSpPr>
        <p:spPr>
          <a:xfrm>
            <a:off x="4081095" y="2037594"/>
            <a:ext cx="3225040" cy="2227533"/>
          </a:xfrm>
          <a:prstGeom prst="rect">
            <a:avLst/>
          </a:prstGeom>
          <a:noFill/>
          <a:ln cap="flat" cmpd="sng" w="9525">
            <a:solidFill>
              <a:schemeClr val="accent1"/>
            </a:solidFill>
            <a:prstDash val="solid"/>
            <a:round/>
            <a:headEnd len="sm" w="sm" type="none"/>
            <a:tailEnd len="sm" w="sm" type="none"/>
          </a:ln>
        </p:spPr>
        <p:txBody>
          <a:bodyPr anchorCtr="0" anchor="t" bIns="34275" lIns="68575" spcFirstLastPara="1" rIns="68575" wrap="square" tIns="34275">
            <a:spAutoFit/>
          </a:bodyPr>
          <a:lstStyle/>
          <a:p>
            <a:pPr indent="0" lvl="0" marL="0" marR="0" rtl="0" algn="l">
              <a:spcBef>
                <a:spcPts val="0"/>
              </a:spcBef>
              <a:spcAft>
                <a:spcPts val="0"/>
              </a:spcAft>
              <a:buNone/>
            </a:pPr>
            <a:r>
              <a:rPr b="1" lang="en" sz="800">
                <a:solidFill>
                  <a:schemeClr val="dk1"/>
                </a:solidFill>
                <a:latin typeface="Calibri"/>
                <a:ea typeface="Calibri"/>
                <a:cs typeface="Calibri"/>
                <a:sym typeface="Calibri"/>
              </a:rPr>
              <a:t>Platform building</a:t>
            </a:r>
            <a:endParaRPr b="1" sz="800">
              <a:solidFill>
                <a:schemeClr val="dk1"/>
              </a:solidFill>
              <a:latin typeface="Calibri"/>
              <a:ea typeface="Calibri"/>
              <a:cs typeface="Calibri"/>
              <a:sym typeface="Calibri"/>
            </a:endParaRPr>
          </a:p>
          <a:p>
            <a:pPr indent="0" lvl="0" marL="0" marR="0" rtl="0" algn="l">
              <a:spcBef>
                <a:spcPts val="0"/>
              </a:spcBef>
              <a:spcAft>
                <a:spcPts val="0"/>
              </a:spcAft>
              <a:buNone/>
            </a:pPr>
            <a:r>
              <a:rPr lang="en" sz="800">
                <a:solidFill>
                  <a:schemeClr val="dk1"/>
                </a:solidFill>
                <a:latin typeface="Calibri"/>
                <a:ea typeface="Calibri"/>
                <a:cs typeface="Calibri"/>
                <a:sym typeface="Calibri"/>
              </a:rPr>
              <a:t>Comparing reference architectures and open source reference implementations, enabling a unified industrial data platform</a:t>
            </a:r>
            <a:endParaRPr sz="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800">
              <a:solidFill>
                <a:schemeClr val="dk1"/>
              </a:solidFill>
              <a:latin typeface="Calibri"/>
              <a:ea typeface="Calibri"/>
              <a:cs typeface="Calibri"/>
              <a:sym typeface="Calibri"/>
            </a:endParaRPr>
          </a:p>
          <a:p>
            <a:pPr indent="0" lvl="0" marL="0" marR="0" rtl="0" algn="l">
              <a:spcBef>
                <a:spcPts val="0"/>
              </a:spcBef>
              <a:spcAft>
                <a:spcPts val="0"/>
              </a:spcAft>
              <a:buNone/>
            </a:pPr>
            <a:r>
              <a:rPr b="1" lang="en" sz="800">
                <a:solidFill>
                  <a:schemeClr val="dk1"/>
                </a:solidFill>
                <a:latin typeface="Calibri"/>
                <a:ea typeface="Calibri"/>
                <a:cs typeface="Calibri"/>
                <a:sym typeface="Calibri"/>
              </a:rPr>
              <a:t>Data ecosystem building</a:t>
            </a:r>
            <a:endParaRPr b="1" sz="800">
              <a:solidFill>
                <a:schemeClr val="dk1"/>
              </a:solidFill>
              <a:latin typeface="Calibri"/>
              <a:ea typeface="Calibri"/>
              <a:cs typeface="Calibri"/>
              <a:sym typeface="Calibri"/>
            </a:endParaRPr>
          </a:p>
          <a:p>
            <a:pPr indent="0" lvl="0" marL="0" marR="0" rtl="0" algn="l">
              <a:spcBef>
                <a:spcPts val="0"/>
              </a:spcBef>
              <a:spcAft>
                <a:spcPts val="0"/>
              </a:spcAft>
              <a:buNone/>
            </a:pPr>
            <a:r>
              <a:rPr lang="en" sz="800">
                <a:solidFill>
                  <a:schemeClr val="dk1"/>
                </a:solidFill>
                <a:latin typeface="Calibri"/>
                <a:ea typeface="Calibri"/>
                <a:cs typeface="Calibri"/>
                <a:sym typeface="Calibri"/>
              </a:rPr>
              <a:t>Enabling an innovation and collaboration platform, forging a European network of DIHs, contributing to industrial skills catalogue and observatory</a:t>
            </a:r>
            <a:endParaRPr sz="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800">
              <a:solidFill>
                <a:schemeClr val="dk1"/>
              </a:solidFill>
              <a:latin typeface="Calibri"/>
              <a:ea typeface="Calibri"/>
              <a:cs typeface="Calibri"/>
              <a:sym typeface="Calibri"/>
            </a:endParaRPr>
          </a:p>
          <a:p>
            <a:pPr indent="0" lvl="0" marL="0" marR="0" rtl="0" algn="l">
              <a:spcBef>
                <a:spcPts val="0"/>
              </a:spcBef>
              <a:spcAft>
                <a:spcPts val="0"/>
              </a:spcAft>
              <a:buNone/>
            </a:pPr>
            <a:r>
              <a:rPr b="1" lang="en" sz="800">
                <a:solidFill>
                  <a:schemeClr val="dk1"/>
                </a:solidFill>
                <a:latin typeface="Calibri"/>
                <a:ea typeface="Calibri"/>
                <a:cs typeface="Calibri"/>
                <a:sym typeface="Calibri"/>
              </a:rPr>
              <a:t>Large scale piloting</a:t>
            </a:r>
            <a:endParaRPr b="1" sz="800">
              <a:solidFill>
                <a:schemeClr val="dk1"/>
              </a:solidFill>
              <a:latin typeface="Calibri"/>
              <a:ea typeface="Calibri"/>
              <a:cs typeface="Calibri"/>
              <a:sym typeface="Calibri"/>
            </a:endParaRPr>
          </a:p>
          <a:p>
            <a:pPr indent="0" lvl="0" marL="0" marR="0" rtl="0" algn="l">
              <a:spcBef>
                <a:spcPts val="0"/>
              </a:spcBef>
              <a:spcAft>
                <a:spcPts val="0"/>
              </a:spcAft>
              <a:buNone/>
            </a:pPr>
            <a:r>
              <a:rPr lang="en" sz="800">
                <a:solidFill>
                  <a:schemeClr val="dk1"/>
                </a:solidFill>
                <a:latin typeface="Calibri"/>
                <a:ea typeface="Calibri"/>
                <a:cs typeface="Calibri"/>
                <a:sym typeface="Calibri"/>
              </a:rPr>
              <a:t>Contributing to a digital maturity model, creating a set of assessment methods and a migration journey benchmarking tool</a:t>
            </a:r>
            <a:endParaRPr sz="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800">
              <a:solidFill>
                <a:schemeClr val="dk1"/>
              </a:solidFill>
              <a:latin typeface="Calibri"/>
              <a:ea typeface="Calibri"/>
              <a:cs typeface="Calibri"/>
              <a:sym typeface="Calibri"/>
            </a:endParaRPr>
          </a:p>
          <a:p>
            <a:pPr indent="0" lvl="0" marL="0" marR="0" rtl="0" algn="l">
              <a:spcBef>
                <a:spcPts val="0"/>
              </a:spcBef>
              <a:spcAft>
                <a:spcPts val="0"/>
              </a:spcAft>
              <a:buNone/>
            </a:pPr>
            <a:r>
              <a:rPr b="1" lang="en" sz="800">
                <a:solidFill>
                  <a:schemeClr val="dk1"/>
                </a:solidFill>
                <a:latin typeface="Calibri"/>
                <a:ea typeface="Calibri"/>
                <a:cs typeface="Calibri"/>
                <a:sym typeface="Calibri"/>
              </a:rPr>
              <a:t>Standardisation</a:t>
            </a:r>
            <a:endParaRPr b="1" sz="800">
              <a:solidFill>
                <a:schemeClr val="dk1"/>
              </a:solidFill>
              <a:latin typeface="Calibri"/>
              <a:ea typeface="Calibri"/>
              <a:cs typeface="Calibri"/>
              <a:sym typeface="Calibri"/>
            </a:endParaRPr>
          </a:p>
          <a:p>
            <a:pPr indent="0" lvl="0" marL="0" marR="0" rtl="0" algn="l">
              <a:spcBef>
                <a:spcPts val="0"/>
              </a:spcBef>
              <a:spcAft>
                <a:spcPts val="0"/>
              </a:spcAft>
              <a:buNone/>
            </a:pPr>
            <a:r>
              <a:rPr lang="en" sz="800">
                <a:solidFill>
                  <a:schemeClr val="dk1"/>
                </a:solidFill>
                <a:latin typeface="Calibri"/>
                <a:ea typeface="Calibri"/>
                <a:cs typeface="Calibri"/>
                <a:sym typeface="Calibri"/>
              </a:rPr>
              <a:t>Conducting cross-domain surveys, performing promotion and implementation, building alliances with existing EU and standard developing organisations</a:t>
            </a:r>
            <a:endParaRPr sz="800">
              <a:solidFill>
                <a:schemeClr val="dk1"/>
              </a:solidFill>
              <a:latin typeface="Calibri"/>
              <a:ea typeface="Calibri"/>
              <a:cs typeface="Calibri"/>
              <a:sym typeface="Calibri"/>
            </a:endParaRPr>
          </a:p>
        </p:txBody>
      </p:sp>
      <p:pic>
        <p:nvPicPr>
          <p:cNvPr descr="Open DEI Logo" id="562" name="Google Shape;562;p57"/>
          <p:cNvPicPr preferRelativeResize="0"/>
          <p:nvPr/>
        </p:nvPicPr>
        <p:blipFill rotWithShape="1">
          <a:blip r:embed="rId3">
            <a:alphaModFix/>
          </a:blip>
          <a:srcRect b="0" l="0" r="0" t="0"/>
          <a:stretch/>
        </p:blipFill>
        <p:spPr>
          <a:xfrm>
            <a:off x="7377086" y="2029239"/>
            <a:ext cx="1379268" cy="542512"/>
          </a:xfrm>
          <a:prstGeom prst="rect">
            <a:avLst/>
          </a:prstGeom>
          <a:noFill/>
          <a:ln>
            <a:noFill/>
          </a:ln>
        </p:spPr>
      </p:pic>
      <p:sp>
        <p:nvSpPr>
          <p:cNvPr id="563" name="Google Shape;563;p57"/>
          <p:cNvSpPr/>
          <p:nvPr/>
        </p:nvSpPr>
        <p:spPr>
          <a:xfrm>
            <a:off x="387647" y="2336494"/>
            <a:ext cx="3027880" cy="558690"/>
          </a:xfrm>
          <a:prstGeom prst="roundRect">
            <a:avLst>
              <a:gd fmla="val 16667" name="adj"/>
            </a:avLst>
          </a:prstGeom>
          <a:solidFill>
            <a:srgbClr val="E1EFD8"/>
          </a:solidFill>
          <a:ln cap="flat" cmpd="sng" w="28575">
            <a:solidFill>
              <a:srgbClr val="FF0000"/>
            </a:solidFill>
            <a:prstDash val="dot"/>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rPr lang="en" sz="900">
                <a:solidFill>
                  <a:schemeClr val="dk1"/>
                </a:solidFill>
                <a:latin typeface="Calibri"/>
                <a:ea typeface="Calibri"/>
                <a:cs typeface="Calibri"/>
                <a:sym typeface="Calibri"/>
              </a:rPr>
              <a:t>Several project partners are implementing generic building blocks that are promoted by OPEN DEI project.</a:t>
            </a:r>
            <a:endParaRPr sz="1100"/>
          </a:p>
        </p:txBody>
      </p:sp>
      <p:sp>
        <p:nvSpPr>
          <p:cNvPr id="564" name="Google Shape;564;p57"/>
          <p:cNvSpPr txBox="1"/>
          <p:nvPr/>
        </p:nvSpPr>
        <p:spPr>
          <a:xfrm>
            <a:off x="4026663" y="4304047"/>
            <a:ext cx="3803089" cy="27699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rgbClr val="4472C4"/>
                </a:solidFill>
                <a:latin typeface="Calibri"/>
                <a:ea typeface="Calibri"/>
                <a:cs typeface="Calibri"/>
                <a:sym typeface="Calibri"/>
              </a:rPr>
              <a:t>👉 https://www.opendei.eu/</a:t>
            </a:r>
            <a:endParaRPr sz="1100"/>
          </a:p>
        </p:txBody>
      </p:sp>
      <p:sp>
        <p:nvSpPr>
          <p:cNvPr id="565" name="Google Shape;565;p57"/>
          <p:cNvSpPr/>
          <p:nvPr/>
        </p:nvSpPr>
        <p:spPr>
          <a:xfrm>
            <a:off x="2352242" y="2994130"/>
            <a:ext cx="485400" cy="1481100"/>
          </a:xfrm>
          <a:prstGeom prst="roundRect">
            <a:avLst>
              <a:gd fmla="val 16667" name="adj"/>
            </a:avLst>
          </a:prstGeom>
          <a:solidFill>
            <a:srgbClr val="E1EFD8"/>
          </a:solidFill>
          <a:ln cap="flat" cmpd="sng" w="19050">
            <a:solidFill>
              <a:srgbClr val="C0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566" name="Google Shape;566;p57"/>
          <p:cNvSpPr/>
          <p:nvPr/>
        </p:nvSpPr>
        <p:spPr>
          <a:xfrm>
            <a:off x="1778192" y="2994143"/>
            <a:ext cx="485400" cy="1481100"/>
          </a:xfrm>
          <a:prstGeom prst="roundRect">
            <a:avLst>
              <a:gd fmla="val 16667" name="adj"/>
            </a:avLst>
          </a:prstGeom>
          <a:solidFill>
            <a:srgbClr val="E1EFD8"/>
          </a:solidFill>
          <a:ln cap="flat" cmpd="sng" w="19050">
            <a:solidFill>
              <a:srgbClr val="C0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567" name="Google Shape;567;p57"/>
          <p:cNvSpPr/>
          <p:nvPr/>
        </p:nvSpPr>
        <p:spPr>
          <a:xfrm>
            <a:off x="1204142" y="2989830"/>
            <a:ext cx="485400" cy="1481100"/>
          </a:xfrm>
          <a:prstGeom prst="roundRect">
            <a:avLst>
              <a:gd fmla="val 16667" name="adj"/>
            </a:avLst>
          </a:prstGeom>
          <a:solidFill>
            <a:srgbClr val="E1EFD8"/>
          </a:solidFill>
          <a:ln cap="flat" cmpd="sng" w="19050">
            <a:solidFill>
              <a:srgbClr val="C0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568" name="Google Shape;568;p57"/>
          <p:cNvSpPr txBox="1"/>
          <p:nvPr/>
        </p:nvSpPr>
        <p:spPr>
          <a:xfrm>
            <a:off x="2912104" y="4466274"/>
            <a:ext cx="940800" cy="169800"/>
          </a:xfrm>
          <a:prstGeom prst="rect">
            <a:avLst/>
          </a:prstGeom>
          <a:noFill/>
          <a:ln>
            <a:noFill/>
          </a:ln>
        </p:spPr>
        <p:txBody>
          <a:bodyPr anchorCtr="0" anchor="b" bIns="34275" lIns="68575" spcFirstLastPara="1" rIns="68575" wrap="square" tIns="34275">
            <a:noAutofit/>
          </a:bodyPr>
          <a:lstStyle/>
          <a:p>
            <a:pPr indent="0" lvl="0" marL="0" marR="0" rtl="0" algn="l">
              <a:lnSpc>
                <a:spcPct val="81666"/>
              </a:lnSpc>
              <a:spcBef>
                <a:spcPts val="0"/>
              </a:spcBef>
              <a:spcAft>
                <a:spcPts val="0"/>
              </a:spcAft>
              <a:buNone/>
            </a:pPr>
            <a:r>
              <a:rPr lang="en" sz="800">
                <a:solidFill>
                  <a:schemeClr val="dk1"/>
                </a:solidFill>
                <a:latin typeface="Calibri"/>
                <a:ea typeface="Calibri"/>
                <a:cs typeface="Calibri"/>
                <a:sym typeface="Calibri"/>
              </a:rPr>
              <a:t>Agriculture</a:t>
            </a:r>
            <a:endParaRPr sz="1000"/>
          </a:p>
        </p:txBody>
      </p:sp>
      <p:sp>
        <p:nvSpPr>
          <p:cNvPr id="569" name="Google Shape;569;p57"/>
          <p:cNvSpPr txBox="1"/>
          <p:nvPr/>
        </p:nvSpPr>
        <p:spPr>
          <a:xfrm>
            <a:off x="2399129" y="4466274"/>
            <a:ext cx="940800" cy="169800"/>
          </a:xfrm>
          <a:prstGeom prst="rect">
            <a:avLst/>
          </a:prstGeom>
          <a:noFill/>
          <a:ln>
            <a:noFill/>
          </a:ln>
        </p:spPr>
        <p:txBody>
          <a:bodyPr anchorCtr="0" anchor="b" bIns="34275" lIns="68575" spcFirstLastPara="1" rIns="68575" wrap="square" tIns="34275">
            <a:noAutofit/>
          </a:bodyPr>
          <a:lstStyle/>
          <a:p>
            <a:pPr indent="0" lvl="0" marL="0" marR="0" rtl="0" algn="l">
              <a:lnSpc>
                <a:spcPct val="81666"/>
              </a:lnSpc>
              <a:spcBef>
                <a:spcPts val="0"/>
              </a:spcBef>
              <a:spcAft>
                <a:spcPts val="0"/>
              </a:spcAft>
              <a:buNone/>
            </a:pPr>
            <a:r>
              <a:rPr lang="en" sz="800">
                <a:solidFill>
                  <a:schemeClr val="dk1"/>
                </a:solidFill>
                <a:latin typeface="Calibri"/>
                <a:ea typeface="Calibri"/>
                <a:cs typeface="Calibri"/>
                <a:sym typeface="Calibri"/>
              </a:rPr>
              <a:t>Energy</a:t>
            </a:r>
            <a:endParaRPr sz="10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58"/>
          <p:cNvSpPr/>
          <p:nvPr/>
        </p:nvSpPr>
        <p:spPr>
          <a:xfrm>
            <a:off x="16669" y="0"/>
            <a:ext cx="9127331" cy="718855"/>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576" name="Google Shape;576;p58"/>
          <p:cNvSpPr/>
          <p:nvPr/>
        </p:nvSpPr>
        <p:spPr>
          <a:xfrm>
            <a:off x="1227122" y="2992303"/>
            <a:ext cx="485326" cy="147623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577" name="Google Shape;577;p58"/>
          <p:cNvSpPr/>
          <p:nvPr/>
        </p:nvSpPr>
        <p:spPr>
          <a:xfrm>
            <a:off x="2356554" y="2992303"/>
            <a:ext cx="485326" cy="1481087"/>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578" name="Google Shape;578;p58"/>
          <p:cNvSpPr txBox="1"/>
          <p:nvPr>
            <p:ph idx="4294967295" type="sldNum"/>
          </p:nvPr>
        </p:nvSpPr>
        <p:spPr>
          <a:xfrm>
            <a:off x="141536" y="4834627"/>
            <a:ext cx="242203" cy="205602"/>
          </a:xfrm>
          <a:prstGeom prst="rect">
            <a:avLst/>
          </a:prstGeom>
          <a:noFill/>
          <a:ln>
            <a:noFill/>
          </a:ln>
        </p:spPr>
        <p:txBody>
          <a:bodyPr anchorCtr="0" anchor="ctr" bIns="34225" lIns="68450" spcFirstLastPara="1" rIns="68450" wrap="square" tIns="34225">
            <a:noAutofit/>
          </a:bodyPr>
          <a:lstStyle/>
          <a:p>
            <a:pPr indent="0" lvl="0" marL="0" marR="0" rtl="0" algn="ctr">
              <a:spcBef>
                <a:spcPts val="0"/>
              </a:spcBef>
              <a:spcAft>
                <a:spcPts val="0"/>
              </a:spcAft>
              <a:buNone/>
            </a:pPr>
            <a:fld id="{00000000-1234-1234-1234-123412341234}" type="slidenum">
              <a:rPr lang="en" sz="700">
                <a:solidFill>
                  <a:srgbClr val="7F7F7F"/>
                </a:solidFill>
                <a:latin typeface="Georgia"/>
                <a:ea typeface="Georgia"/>
                <a:cs typeface="Georgia"/>
                <a:sym typeface="Georgia"/>
              </a:rPr>
              <a:t>‹#›</a:t>
            </a:fld>
            <a:endParaRPr sz="700">
              <a:solidFill>
                <a:srgbClr val="7F7F7F"/>
              </a:solidFill>
              <a:latin typeface="Georgia"/>
              <a:ea typeface="Georgia"/>
              <a:cs typeface="Georgia"/>
              <a:sym typeface="Georgia"/>
            </a:endParaRPr>
          </a:p>
        </p:txBody>
      </p:sp>
      <p:sp>
        <p:nvSpPr>
          <p:cNvPr id="579" name="Google Shape;579;p58"/>
          <p:cNvSpPr/>
          <p:nvPr/>
        </p:nvSpPr>
        <p:spPr>
          <a:xfrm>
            <a:off x="2926292" y="2989843"/>
            <a:ext cx="485326" cy="1481087"/>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580" name="Google Shape;580;p58"/>
          <p:cNvSpPr/>
          <p:nvPr/>
        </p:nvSpPr>
        <p:spPr>
          <a:xfrm>
            <a:off x="1796861" y="2989843"/>
            <a:ext cx="485326" cy="1481087"/>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581" name="Google Shape;581;p58"/>
          <p:cNvSpPr/>
          <p:nvPr/>
        </p:nvSpPr>
        <p:spPr>
          <a:xfrm>
            <a:off x="316666" y="761762"/>
            <a:ext cx="2383434" cy="185476"/>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Regulation</a:t>
            </a:r>
            <a:endParaRPr sz="1100"/>
          </a:p>
        </p:txBody>
      </p:sp>
      <p:sp>
        <p:nvSpPr>
          <p:cNvPr id="582" name="Google Shape;582;p58"/>
          <p:cNvSpPr/>
          <p:nvPr/>
        </p:nvSpPr>
        <p:spPr>
          <a:xfrm>
            <a:off x="315911" y="1470651"/>
            <a:ext cx="2383434" cy="185476"/>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Frameworks and standardization  </a:t>
            </a:r>
            <a:endParaRPr sz="1100"/>
          </a:p>
        </p:txBody>
      </p:sp>
      <p:sp>
        <p:nvSpPr>
          <p:cNvPr id="583" name="Google Shape;583;p58"/>
          <p:cNvSpPr/>
          <p:nvPr/>
        </p:nvSpPr>
        <p:spPr>
          <a:xfrm>
            <a:off x="315911" y="2183888"/>
            <a:ext cx="2383434" cy="185476"/>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Generic building blocks</a:t>
            </a:r>
            <a:endParaRPr sz="1100"/>
          </a:p>
        </p:txBody>
      </p:sp>
      <p:sp>
        <p:nvSpPr>
          <p:cNvPr id="584" name="Google Shape;584;p58"/>
          <p:cNvSpPr txBox="1"/>
          <p:nvPr/>
        </p:nvSpPr>
        <p:spPr>
          <a:xfrm rot="-5400000">
            <a:off x="-312017" y="3646565"/>
            <a:ext cx="1078897" cy="167642"/>
          </a:xfrm>
          <a:prstGeom prst="rect">
            <a:avLst/>
          </a:prstGeom>
          <a:noFill/>
          <a:ln>
            <a:noFill/>
          </a:ln>
        </p:spPr>
        <p:txBody>
          <a:bodyPr anchorCtr="0" anchor="ctr" bIns="34275" lIns="68575" spcFirstLastPara="1" rIns="68575" wrap="square" tIns="34275">
            <a:spAutoFit/>
          </a:bodyPr>
          <a:lstStyle/>
          <a:p>
            <a:pPr indent="0" lvl="0" marL="0" marR="0" rtl="0" algn="ctr">
              <a:lnSpc>
                <a:spcPct val="81666"/>
              </a:lnSpc>
              <a:spcBef>
                <a:spcPts val="0"/>
              </a:spcBef>
              <a:spcAft>
                <a:spcPts val="0"/>
              </a:spcAft>
              <a:buNone/>
            </a:pPr>
            <a:r>
              <a:rPr lang="en" sz="900">
                <a:solidFill>
                  <a:schemeClr val="dk1"/>
                </a:solidFill>
                <a:latin typeface="Calibri"/>
                <a:ea typeface="Calibri"/>
                <a:cs typeface="Calibri"/>
                <a:sym typeface="Calibri"/>
              </a:rPr>
              <a:t>Domain specific </a:t>
            </a:r>
            <a:endParaRPr sz="1100"/>
          </a:p>
        </p:txBody>
      </p:sp>
      <p:cxnSp>
        <p:nvCxnSpPr>
          <p:cNvPr id="585" name="Google Shape;585;p58"/>
          <p:cNvCxnSpPr/>
          <p:nvPr/>
        </p:nvCxnSpPr>
        <p:spPr>
          <a:xfrm>
            <a:off x="382983" y="3471863"/>
            <a:ext cx="3027880" cy="0"/>
          </a:xfrm>
          <a:prstGeom prst="straightConnector1">
            <a:avLst/>
          </a:prstGeom>
          <a:noFill/>
          <a:ln cap="flat" cmpd="sng" w="9525">
            <a:solidFill>
              <a:schemeClr val="accent1"/>
            </a:solidFill>
            <a:prstDash val="dash"/>
            <a:miter lim="800000"/>
            <a:headEnd len="sm" w="sm" type="none"/>
            <a:tailEnd len="sm" w="sm" type="none"/>
          </a:ln>
        </p:spPr>
      </p:cxnSp>
      <p:cxnSp>
        <p:nvCxnSpPr>
          <p:cNvPr id="586" name="Google Shape;586;p58"/>
          <p:cNvCxnSpPr/>
          <p:nvPr/>
        </p:nvCxnSpPr>
        <p:spPr>
          <a:xfrm>
            <a:off x="382983" y="3969067"/>
            <a:ext cx="3027880" cy="0"/>
          </a:xfrm>
          <a:prstGeom prst="straightConnector1">
            <a:avLst/>
          </a:prstGeom>
          <a:noFill/>
          <a:ln cap="flat" cmpd="sng" w="9525">
            <a:solidFill>
              <a:schemeClr val="accent1"/>
            </a:solidFill>
            <a:prstDash val="dash"/>
            <a:miter lim="800000"/>
            <a:headEnd len="sm" w="sm" type="none"/>
            <a:tailEnd len="sm" w="sm" type="none"/>
          </a:ln>
        </p:spPr>
      </p:cxnSp>
      <p:sp>
        <p:nvSpPr>
          <p:cNvPr id="587" name="Google Shape;587;p58"/>
          <p:cNvSpPr txBox="1"/>
          <p:nvPr/>
        </p:nvSpPr>
        <p:spPr>
          <a:xfrm>
            <a:off x="328614" y="3191429"/>
            <a:ext cx="940843" cy="171827"/>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Ecosystems</a:t>
            </a:r>
            <a:endParaRPr sz="1100"/>
          </a:p>
        </p:txBody>
      </p:sp>
      <p:sp>
        <p:nvSpPr>
          <p:cNvPr id="588" name="Google Shape;588;p58"/>
          <p:cNvSpPr txBox="1"/>
          <p:nvPr/>
        </p:nvSpPr>
        <p:spPr>
          <a:xfrm>
            <a:off x="328615" y="3648781"/>
            <a:ext cx="940844" cy="171827"/>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Data</a:t>
            </a:r>
            <a:endParaRPr sz="1100"/>
          </a:p>
        </p:txBody>
      </p:sp>
      <p:sp>
        <p:nvSpPr>
          <p:cNvPr id="589" name="Google Shape;589;p58"/>
          <p:cNvSpPr txBox="1"/>
          <p:nvPr/>
        </p:nvSpPr>
        <p:spPr>
          <a:xfrm>
            <a:off x="315911" y="4070669"/>
            <a:ext cx="940844" cy="273055"/>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Platforms and solutions</a:t>
            </a:r>
            <a:endParaRPr sz="1100"/>
          </a:p>
        </p:txBody>
      </p:sp>
      <p:sp>
        <p:nvSpPr>
          <p:cNvPr id="590" name="Google Shape;590;p58"/>
          <p:cNvSpPr/>
          <p:nvPr/>
        </p:nvSpPr>
        <p:spPr>
          <a:xfrm>
            <a:off x="3986683" y="905915"/>
            <a:ext cx="4773581" cy="3667884"/>
          </a:xfrm>
          <a:prstGeom prst="rect">
            <a:avLst/>
          </a:prstGeom>
          <a:noFill/>
          <a:ln cap="flat" cmpd="sng" w="12700">
            <a:solidFill>
              <a:srgbClr val="4472C4"/>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91" name="Google Shape;591;p58"/>
          <p:cNvSpPr/>
          <p:nvPr/>
        </p:nvSpPr>
        <p:spPr>
          <a:xfrm>
            <a:off x="381401" y="1602522"/>
            <a:ext cx="3027880" cy="558690"/>
          </a:xfrm>
          <a:prstGeom prst="roundRect">
            <a:avLst>
              <a:gd fmla="val 16667" name="adj"/>
            </a:avLst>
          </a:prstGeom>
          <a:solidFill>
            <a:srgbClr val="E1EFD8"/>
          </a:solidFill>
          <a:ln cap="flat" cmpd="sng" w="28575">
            <a:solidFill>
              <a:srgbClr val="FF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rPr lang="en" sz="800">
                <a:solidFill>
                  <a:schemeClr val="dk1"/>
                </a:solidFill>
                <a:latin typeface="Arial"/>
                <a:ea typeface="Arial"/>
                <a:cs typeface="Arial"/>
                <a:sym typeface="Arial"/>
              </a:rPr>
              <a:t>The </a:t>
            </a:r>
            <a:r>
              <a:rPr b="1" lang="en" sz="800">
                <a:solidFill>
                  <a:schemeClr val="dk1"/>
                </a:solidFill>
                <a:latin typeface="Arial"/>
                <a:ea typeface="Arial"/>
                <a:cs typeface="Arial"/>
                <a:sym typeface="Arial"/>
              </a:rPr>
              <a:t>IHAN blueprint </a:t>
            </a:r>
            <a:r>
              <a:rPr lang="en" sz="800">
                <a:solidFill>
                  <a:schemeClr val="dk1"/>
                </a:solidFill>
                <a:latin typeface="Arial"/>
                <a:ea typeface="Arial"/>
                <a:cs typeface="Arial"/>
                <a:sym typeface="Arial"/>
              </a:rPr>
              <a:t>includes the descriptions of the principles and components of IHAN’s functional architecture as well as guidelines for building fair data economy services with the aid of existing technology</a:t>
            </a:r>
            <a:r>
              <a:rPr lang="en" sz="800">
                <a:solidFill>
                  <a:schemeClr val="lt1"/>
                </a:solidFill>
                <a:latin typeface="Calibri"/>
                <a:ea typeface="Calibri"/>
                <a:cs typeface="Calibri"/>
                <a:sym typeface="Calibri"/>
              </a:rPr>
              <a:t>. </a:t>
            </a:r>
            <a:endParaRPr sz="800">
              <a:solidFill>
                <a:schemeClr val="dk1"/>
              </a:solidFill>
              <a:latin typeface="Calibri"/>
              <a:ea typeface="Calibri"/>
              <a:cs typeface="Calibri"/>
              <a:sym typeface="Calibri"/>
            </a:endParaRPr>
          </a:p>
        </p:txBody>
      </p:sp>
      <p:sp>
        <p:nvSpPr>
          <p:cNvPr id="592" name="Google Shape;592;p58"/>
          <p:cNvSpPr/>
          <p:nvPr/>
        </p:nvSpPr>
        <p:spPr>
          <a:xfrm>
            <a:off x="387647" y="2322141"/>
            <a:ext cx="3027880" cy="558690"/>
          </a:xfrm>
          <a:prstGeom prst="roundRect">
            <a:avLst>
              <a:gd fmla="val 16667" name="adj"/>
            </a:avLst>
          </a:prstGeom>
          <a:solidFill>
            <a:srgbClr val="E1EFD8"/>
          </a:solidFill>
          <a:ln cap="flat" cmpd="sng" w="28575">
            <a:solidFill>
              <a:srgbClr val="FF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rPr lang="en" sz="700">
                <a:solidFill>
                  <a:schemeClr val="dk1"/>
                </a:solidFill>
                <a:latin typeface="Arial"/>
                <a:ea typeface="Arial"/>
                <a:cs typeface="Arial"/>
                <a:sym typeface="Arial"/>
              </a:rPr>
              <a:t>The programme has built the </a:t>
            </a:r>
            <a:r>
              <a:rPr b="1" lang="en" sz="700">
                <a:solidFill>
                  <a:schemeClr val="dk1"/>
                </a:solidFill>
                <a:latin typeface="Arial"/>
                <a:ea typeface="Arial"/>
                <a:cs typeface="Arial"/>
                <a:sym typeface="Arial"/>
              </a:rPr>
              <a:t>IHAN testbed </a:t>
            </a:r>
            <a:r>
              <a:rPr lang="en" sz="700">
                <a:solidFill>
                  <a:schemeClr val="dk1"/>
                </a:solidFill>
                <a:latin typeface="Arial"/>
                <a:ea typeface="Arial"/>
                <a:cs typeface="Arial"/>
                <a:sym typeface="Arial"/>
              </a:rPr>
              <a:t>as an environment for testing data sharing projects. </a:t>
            </a:r>
            <a:endParaRPr sz="1000"/>
          </a:p>
          <a:p>
            <a:pPr indent="0" lvl="0" marL="0" marR="0" rtl="0" algn="l">
              <a:spcBef>
                <a:spcPts val="0"/>
              </a:spcBef>
              <a:spcAft>
                <a:spcPts val="0"/>
              </a:spcAft>
              <a:buNone/>
            </a:pPr>
            <a:r>
              <a:rPr b="1" lang="en" sz="700">
                <a:solidFill>
                  <a:schemeClr val="dk1"/>
                </a:solidFill>
                <a:latin typeface="Arial"/>
                <a:ea typeface="Arial"/>
                <a:cs typeface="Arial"/>
                <a:sym typeface="Arial"/>
              </a:rPr>
              <a:t>Fair Data Economy Rulebook </a:t>
            </a:r>
            <a:r>
              <a:rPr lang="en" sz="700">
                <a:solidFill>
                  <a:schemeClr val="dk1"/>
                </a:solidFill>
                <a:latin typeface="Arial"/>
                <a:ea typeface="Arial"/>
                <a:cs typeface="Arial"/>
                <a:sym typeface="Arial"/>
              </a:rPr>
              <a:t>model helps organizations to agree on business, legal, technical and ethical rules for data sharing.</a:t>
            </a:r>
            <a:endParaRPr sz="1300">
              <a:solidFill>
                <a:schemeClr val="dk1"/>
              </a:solidFill>
              <a:latin typeface="Calibri"/>
              <a:ea typeface="Calibri"/>
              <a:cs typeface="Calibri"/>
              <a:sym typeface="Calibri"/>
            </a:endParaRPr>
          </a:p>
        </p:txBody>
      </p:sp>
      <p:sp>
        <p:nvSpPr>
          <p:cNvPr id="593" name="Google Shape;593;p58"/>
          <p:cNvSpPr txBox="1"/>
          <p:nvPr/>
        </p:nvSpPr>
        <p:spPr>
          <a:xfrm>
            <a:off x="4019518" y="990936"/>
            <a:ext cx="4593052" cy="957955"/>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800" u="sng">
                <a:solidFill>
                  <a:schemeClr val="dk1"/>
                </a:solidFill>
                <a:latin typeface="Calibri"/>
                <a:ea typeface="Calibri"/>
                <a:cs typeface="Calibri"/>
                <a:sym typeface="Calibri"/>
              </a:rPr>
              <a:t>Key facts</a:t>
            </a:r>
            <a:endParaRPr b="1" sz="800" u="sng">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Sitra’s IHAN® project (2018-2021), has had its focus on fair data economy, in which successful digital services are based on trust and create value for everyone. </a:t>
            </a:r>
            <a:endParaRPr sz="1100"/>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Sitra continues the focus on Data Economy and has promoted it to be one of Sitra’s main themes alongside with circular economy and renewing democracy.</a:t>
            </a:r>
            <a:endParaRPr sz="1100"/>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Emphasizes that a fair digital transition is one of Europe’s most important facilitator of sustainable growth and competitiveness.</a:t>
            </a:r>
            <a:endParaRPr sz="1100"/>
          </a:p>
        </p:txBody>
      </p:sp>
      <p:sp>
        <p:nvSpPr>
          <p:cNvPr id="594" name="Google Shape;594;p58"/>
          <p:cNvSpPr/>
          <p:nvPr/>
        </p:nvSpPr>
        <p:spPr>
          <a:xfrm>
            <a:off x="387647" y="903780"/>
            <a:ext cx="3027880" cy="558690"/>
          </a:xfrm>
          <a:prstGeom prst="roundRect">
            <a:avLst>
              <a:gd fmla="val 16667" name="adj"/>
            </a:avLst>
          </a:prstGeom>
          <a:solidFill>
            <a:srgbClr val="E1EFD8"/>
          </a:solidFill>
          <a:ln cap="flat" cmpd="sng" w="28575">
            <a:solidFill>
              <a:srgbClr val="FF0000"/>
            </a:solidFill>
            <a:prstDash val="dot"/>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rPr lang="en" sz="800">
                <a:solidFill>
                  <a:schemeClr val="dk1"/>
                </a:solidFill>
                <a:latin typeface="Arial"/>
                <a:ea typeface="Arial"/>
                <a:cs typeface="Arial"/>
                <a:sym typeface="Arial"/>
              </a:rPr>
              <a:t>Active contributor and commentor to national and European data-related regulation. </a:t>
            </a:r>
            <a:endParaRPr sz="2100">
              <a:solidFill>
                <a:schemeClr val="dk1"/>
              </a:solidFill>
              <a:latin typeface="Calibri"/>
              <a:ea typeface="Calibri"/>
              <a:cs typeface="Calibri"/>
              <a:sym typeface="Calibri"/>
            </a:endParaRPr>
          </a:p>
        </p:txBody>
      </p:sp>
      <p:sp>
        <p:nvSpPr>
          <p:cNvPr id="595" name="Google Shape;595;p58"/>
          <p:cNvSpPr txBox="1"/>
          <p:nvPr/>
        </p:nvSpPr>
        <p:spPr>
          <a:xfrm>
            <a:off x="227431" y="-56579"/>
            <a:ext cx="8121898" cy="861629"/>
          </a:xfrm>
          <a:prstGeom prst="rect">
            <a:avLst/>
          </a:prstGeom>
          <a:noFill/>
          <a:ln>
            <a:noFill/>
          </a:ln>
        </p:spPr>
        <p:txBody>
          <a:bodyPr anchorCtr="0" anchor="ctr" bIns="34225" lIns="68450" spcFirstLastPara="1" rIns="68450" wrap="square" tIns="34225">
            <a:normAutofit/>
          </a:bodyPr>
          <a:lstStyle/>
          <a:p>
            <a:pPr indent="0" lvl="0" marL="0" marR="0" rtl="0" algn="l">
              <a:lnSpc>
                <a:spcPct val="90000"/>
              </a:lnSpc>
              <a:spcBef>
                <a:spcPts val="0"/>
              </a:spcBef>
              <a:spcAft>
                <a:spcPts val="0"/>
              </a:spcAft>
              <a:buClr>
                <a:schemeClr val="lt1"/>
              </a:buClr>
              <a:buSzPts val="3000"/>
              <a:buFont typeface="Libre Franklin"/>
              <a:buNone/>
            </a:pPr>
            <a:r>
              <a:rPr b="1" lang="en" sz="3300">
                <a:solidFill>
                  <a:schemeClr val="lt1"/>
                </a:solidFill>
                <a:latin typeface="Roboto Slab"/>
                <a:ea typeface="Roboto Slab"/>
                <a:cs typeface="Roboto Slab"/>
                <a:sym typeface="Roboto Slab"/>
              </a:rPr>
              <a:t>Sitra – Fair Data Economy</a:t>
            </a:r>
            <a:endParaRPr b="1" sz="3300">
              <a:solidFill>
                <a:schemeClr val="lt1"/>
              </a:solidFill>
              <a:latin typeface="Roboto Slab"/>
              <a:ea typeface="Roboto Slab"/>
              <a:cs typeface="Roboto Slab"/>
              <a:sym typeface="Roboto Slab"/>
            </a:endParaRPr>
          </a:p>
        </p:txBody>
      </p:sp>
      <p:pic>
        <p:nvPicPr>
          <p:cNvPr descr="sitra-logo - Demos Helsinki" id="596" name="Google Shape;596;p58"/>
          <p:cNvPicPr preferRelativeResize="0"/>
          <p:nvPr/>
        </p:nvPicPr>
        <p:blipFill rotWithShape="1">
          <a:blip r:embed="rId3">
            <a:alphaModFix/>
          </a:blip>
          <a:srcRect b="0" l="0" r="0" t="0"/>
          <a:stretch/>
        </p:blipFill>
        <p:spPr>
          <a:xfrm>
            <a:off x="7332542" y="1892983"/>
            <a:ext cx="1059195" cy="509228"/>
          </a:xfrm>
          <a:prstGeom prst="rect">
            <a:avLst/>
          </a:prstGeom>
          <a:noFill/>
          <a:ln>
            <a:noFill/>
          </a:ln>
        </p:spPr>
      </p:pic>
      <p:sp>
        <p:nvSpPr>
          <p:cNvPr id="597" name="Google Shape;597;p58"/>
          <p:cNvSpPr txBox="1"/>
          <p:nvPr/>
        </p:nvSpPr>
        <p:spPr>
          <a:xfrm>
            <a:off x="4019557" y="1892969"/>
            <a:ext cx="4593000" cy="931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800">
                <a:solidFill>
                  <a:schemeClr val="dk1"/>
                </a:solidFill>
                <a:latin typeface="Calibri"/>
                <a:ea typeface="Calibri"/>
                <a:cs typeface="Calibri"/>
                <a:sym typeface="Calibri"/>
              </a:rPr>
              <a:t>Main arguments:</a:t>
            </a:r>
            <a:endParaRPr sz="1100"/>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The fair data economy will benefit everyone. </a:t>
            </a:r>
            <a:endParaRPr sz="1100"/>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Data will be shared more freely between different parties.</a:t>
            </a:r>
            <a:endParaRPr sz="1100"/>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Trust in service providers will encourage individuals to share their data when the sharing is based on their consent. </a:t>
            </a:r>
            <a:endParaRPr sz="1100"/>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People will obtain access to more targeted services that improve their well-being and daily lives. </a:t>
            </a:r>
            <a:endParaRPr sz="1100"/>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Companies of all sizes will achieve growth through innovation and well-being will increase.</a:t>
            </a:r>
            <a:endParaRPr sz="1100"/>
          </a:p>
        </p:txBody>
      </p:sp>
      <p:pic>
        <p:nvPicPr>
          <p:cNvPr id="598" name="Google Shape;598;p58"/>
          <p:cNvPicPr preferRelativeResize="0"/>
          <p:nvPr/>
        </p:nvPicPr>
        <p:blipFill rotWithShape="1">
          <a:blip r:embed="rId4">
            <a:alphaModFix/>
          </a:blip>
          <a:srcRect b="0" l="0" r="0" t="0"/>
          <a:stretch/>
        </p:blipFill>
        <p:spPr>
          <a:xfrm>
            <a:off x="4185238" y="2848070"/>
            <a:ext cx="2228508" cy="1253500"/>
          </a:xfrm>
          <a:prstGeom prst="rect">
            <a:avLst/>
          </a:prstGeom>
          <a:noFill/>
          <a:ln>
            <a:noFill/>
          </a:ln>
        </p:spPr>
      </p:pic>
      <p:pic>
        <p:nvPicPr>
          <p:cNvPr id="599" name="Google Shape;599;p58"/>
          <p:cNvPicPr preferRelativeResize="0"/>
          <p:nvPr/>
        </p:nvPicPr>
        <p:blipFill rotWithShape="1">
          <a:blip r:embed="rId5">
            <a:alphaModFix/>
          </a:blip>
          <a:srcRect b="0" l="0" r="0" t="0"/>
          <a:stretch/>
        </p:blipFill>
        <p:spPr>
          <a:xfrm>
            <a:off x="6550838" y="2842175"/>
            <a:ext cx="1896015" cy="1258357"/>
          </a:xfrm>
          <a:prstGeom prst="rect">
            <a:avLst/>
          </a:prstGeom>
          <a:noFill/>
          <a:ln>
            <a:noFill/>
          </a:ln>
        </p:spPr>
      </p:pic>
      <p:sp>
        <p:nvSpPr>
          <p:cNvPr id="600" name="Google Shape;600;p58"/>
          <p:cNvSpPr/>
          <p:nvPr/>
        </p:nvSpPr>
        <p:spPr>
          <a:xfrm>
            <a:off x="3986683" y="4674418"/>
            <a:ext cx="4405055" cy="407660"/>
          </a:xfrm>
          <a:prstGeom prst="wedgeRoundRectCallout">
            <a:avLst>
              <a:gd fmla="val 4385" name="adj1"/>
              <a:gd fmla="val -87481" name="adj2"/>
              <a:gd fmla="val 16667" name="adj3"/>
            </a:avLst>
          </a:prstGeom>
          <a:solidFill>
            <a:srgbClr val="7D91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i="1" lang="en" sz="800">
                <a:solidFill>
                  <a:schemeClr val="lt1"/>
                </a:solidFill>
                <a:latin typeface="Calibri"/>
                <a:ea typeface="Calibri"/>
                <a:cs typeface="Calibri"/>
                <a:sym typeface="Calibri"/>
              </a:rPr>
              <a:t>”The data economy should be fair for all stakeholders: the society as a whole, private companies, the public sector and, last but not least, the citizens.” Jyrki Katainen, the President of Sitra</a:t>
            </a:r>
            <a:endParaRPr sz="1100"/>
          </a:p>
        </p:txBody>
      </p:sp>
      <p:sp>
        <p:nvSpPr>
          <p:cNvPr id="601" name="Google Shape;601;p58"/>
          <p:cNvSpPr txBox="1"/>
          <p:nvPr/>
        </p:nvSpPr>
        <p:spPr>
          <a:xfrm>
            <a:off x="1689556"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B</a:t>
            </a:r>
            <a:endParaRPr sz="1100"/>
          </a:p>
        </p:txBody>
      </p:sp>
      <p:sp>
        <p:nvSpPr>
          <p:cNvPr id="602" name="Google Shape;602;p58"/>
          <p:cNvSpPr txBox="1"/>
          <p:nvPr/>
        </p:nvSpPr>
        <p:spPr>
          <a:xfrm>
            <a:off x="1160797"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A</a:t>
            </a:r>
            <a:endParaRPr sz="1100"/>
          </a:p>
        </p:txBody>
      </p:sp>
      <p:sp>
        <p:nvSpPr>
          <p:cNvPr id="603" name="Google Shape;603;p58"/>
          <p:cNvSpPr txBox="1"/>
          <p:nvPr/>
        </p:nvSpPr>
        <p:spPr>
          <a:xfrm>
            <a:off x="2286345"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C</a:t>
            </a:r>
            <a:endParaRPr sz="900">
              <a:solidFill>
                <a:schemeClr val="dk1"/>
              </a:solidFill>
              <a:latin typeface="Calibri"/>
              <a:ea typeface="Calibri"/>
              <a:cs typeface="Calibri"/>
              <a:sym typeface="Calibri"/>
            </a:endParaRPr>
          </a:p>
        </p:txBody>
      </p:sp>
      <p:sp>
        <p:nvSpPr>
          <p:cNvPr id="604" name="Google Shape;604;p58"/>
          <p:cNvSpPr txBox="1"/>
          <p:nvPr/>
        </p:nvSpPr>
        <p:spPr>
          <a:xfrm>
            <a:off x="2879912"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D</a:t>
            </a:r>
            <a:endParaRPr sz="1100"/>
          </a:p>
        </p:txBody>
      </p:sp>
      <p:sp>
        <p:nvSpPr>
          <p:cNvPr id="605" name="Google Shape;605;p58"/>
          <p:cNvSpPr txBox="1"/>
          <p:nvPr/>
        </p:nvSpPr>
        <p:spPr>
          <a:xfrm>
            <a:off x="4043880" y="4283100"/>
            <a:ext cx="43056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rgbClr val="4472C4"/>
                </a:solidFill>
                <a:latin typeface="Calibri"/>
                <a:ea typeface="Calibri"/>
                <a:cs typeface="Calibri"/>
                <a:sym typeface="Calibri"/>
              </a:rPr>
              <a:t>👉 https://</a:t>
            </a:r>
            <a:r>
              <a:rPr b="1" lang="en">
                <a:solidFill>
                  <a:srgbClr val="4472C4"/>
                </a:solidFill>
                <a:latin typeface="Calibri"/>
                <a:ea typeface="Calibri"/>
                <a:cs typeface="Calibri"/>
                <a:sym typeface="Calibri"/>
              </a:rPr>
              <a:t>www.sitra.fi/en/topics/fair-data-economy/</a:t>
            </a:r>
            <a:endParaRPr sz="11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59"/>
          <p:cNvSpPr/>
          <p:nvPr/>
        </p:nvSpPr>
        <p:spPr>
          <a:xfrm>
            <a:off x="8335" y="0"/>
            <a:ext cx="9127331" cy="718855"/>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612" name="Google Shape;612;p59"/>
          <p:cNvSpPr/>
          <p:nvPr/>
        </p:nvSpPr>
        <p:spPr>
          <a:xfrm>
            <a:off x="1232145" y="2987446"/>
            <a:ext cx="485326" cy="1481087"/>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613" name="Google Shape;613;p59"/>
          <p:cNvSpPr/>
          <p:nvPr/>
        </p:nvSpPr>
        <p:spPr>
          <a:xfrm>
            <a:off x="2356554" y="2992303"/>
            <a:ext cx="485326" cy="1481087"/>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614" name="Google Shape;614;p59"/>
          <p:cNvSpPr txBox="1"/>
          <p:nvPr>
            <p:ph idx="4294967295" type="sldNum"/>
          </p:nvPr>
        </p:nvSpPr>
        <p:spPr>
          <a:xfrm>
            <a:off x="141536" y="4834627"/>
            <a:ext cx="242203" cy="205602"/>
          </a:xfrm>
          <a:prstGeom prst="rect">
            <a:avLst/>
          </a:prstGeom>
          <a:noFill/>
          <a:ln>
            <a:noFill/>
          </a:ln>
        </p:spPr>
        <p:txBody>
          <a:bodyPr anchorCtr="0" anchor="ctr" bIns="34225" lIns="68450" spcFirstLastPara="1" rIns="68450" wrap="square" tIns="34225">
            <a:noAutofit/>
          </a:bodyPr>
          <a:lstStyle/>
          <a:p>
            <a:pPr indent="0" lvl="0" marL="0" marR="0" rtl="0" algn="ctr">
              <a:spcBef>
                <a:spcPts val="0"/>
              </a:spcBef>
              <a:spcAft>
                <a:spcPts val="0"/>
              </a:spcAft>
              <a:buNone/>
            </a:pPr>
            <a:fld id="{00000000-1234-1234-1234-123412341234}" type="slidenum">
              <a:rPr lang="en" sz="700">
                <a:solidFill>
                  <a:srgbClr val="7F7F7F"/>
                </a:solidFill>
                <a:latin typeface="Georgia"/>
                <a:ea typeface="Georgia"/>
                <a:cs typeface="Georgia"/>
                <a:sym typeface="Georgia"/>
              </a:rPr>
              <a:t>‹#›</a:t>
            </a:fld>
            <a:endParaRPr sz="700">
              <a:solidFill>
                <a:srgbClr val="7F7F7F"/>
              </a:solidFill>
              <a:latin typeface="Georgia"/>
              <a:ea typeface="Georgia"/>
              <a:cs typeface="Georgia"/>
              <a:sym typeface="Georgia"/>
            </a:endParaRPr>
          </a:p>
        </p:txBody>
      </p:sp>
      <p:sp>
        <p:nvSpPr>
          <p:cNvPr id="615" name="Google Shape;615;p59"/>
          <p:cNvSpPr/>
          <p:nvPr/>
        </p:nvSpPr>
        <p:spPr>
          <a:xfrm>
            <a:off x="2926292" y="2989843"/>
            <a:ext cx="485326" cy="1481087"/>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616" name="Google Shape;616;p59"/>
          <p:cNvSpPr/>
          <p:nvPr/>
        </p:nvSpPr>
        <p:spPr>
          <a:xfrm>
            <a:off x="1796861" y="2989843"/>
            <a:ext cx="485326" cy="1481087"/>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617" name="Google Shape;617;p59"/>
          <p:cNvSpPr/>
          <p:nvPr/>
        </p:nvSpPr>
        <p:spPr>
          <a:xfrm>
            <a:off x="316666" y="761762"/>
            <a:ext cx="2383434" cy="185476"/>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Regulation</a:t>
            </a:r>
            <a:endParaRPr sz="1100"/>
          </a:p>
        </p:txBody>
      </p:sp>
      <p:sp>
        <p:nvSpPr>
          <p:cNvPr id="618" name="Google Shape;618;p59"/>
          <p:cNvSpPr/>
          <p:nvPr/>
        </p:nvSpPr>
        <p:spPr>
          <a:xfrm>
            <a:off x="315911" y="1470651"/>
            <a:ext cx="2383434" cy="185476"/>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Frameworks and standardization  </a:t>
            </a:r>
            <a:endParaRPr sz="1100"/>
          </a:p>
        </p:txBody>
      </p:sp>
      <p:sp>
        <p:nvSpPr>
          <p:cNvPr id="619" name="Google Shape;619;p59"/>
          <p:cNvSpPr/>
          <p:nvPr/>
        </p:nvSpPr>
        <p:spPr>
          <a:xfrm>
            <a:off x="315911" y="2183888"/>
            <a:ext cx="2383434" cy="185476"/>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Generic building blocks</a:t>
            </a:r>
            <a:endParaRPr sz="1100"/>
          </a:p>
        </p:txBody>
      </p:sp>
      <p:sp>
        <p:nvSpPr>
          <p:cNvPr id="620" name="Google Shape;620;p59"/>
          <p:cNvSpPr txBox="1"/>
          <p:nvPr/>
        </p:nvSpPr>
        <p:spPr>
          <a:xfrm rot="-5400000">
            <a:off x="-312017" y="3646565"/>
            <a:ext cx="1078897" cy="167642"/>
          </a:xfrm>
          <a:prstGeom prst="rect">
            <a:avLst/>
          </a:prstGeom>
          <a:noFill/>
          <a:ln>
            <a:noFill/>
          </a:ln>
        </p:spPr>
        <p:txBody>
          <a:bodyPr anchorCtr="0" anchor="ctr" bIns="34275" lIns="68575" spcFirstLastPara="1" rIns="68575" wrap="square" tIns="34275">
            <a:spAutoFit/>
          </a:bodyPr>
          <a:lstStyle/>
          <a:p>
            <a:pPr indent="0" lvl="0" marL="0" marR="0" rtl="0" algn="ctr">
              <a:lnSpc>
                <a:spcPct val="81666"/>
              </a:lnSpc>
              <a:spcBef>
                <a:spcPts val="0"/>
              </a:spcBef>
              <a:spcAft>
                <a:spcPts val="0"/>
              </a:spcAft>
              <a:buNone/>
            </a:pPr>
            <a:r>
              <a:rPr lang="en" sz="900">
                <a:solidFill>
                  <a:schemeClr val="dk1"/>
                </a:solidFill>
                <a:latin typeface="Calibri"/>
                <a:ea typeface="Calibri"/>
                <a:cs typeface="Calibri"/>
                <a:sym typeface="Calibri"/>
              </a:rPr>
              <a:t>Domain specific </a:t>
            </a:r>
            <a:endParaRPr sz="1100"/>
          </a:p>
        </p:txBody>
      </p:sp>
      <p:cxnSp>
        <p:nvCxnSpPr>
          <p:cNvPr id="621" name="Google Shape;621;p59"/>
          <p:cNvCxnSpPr/>
          <p:nvPr/>
        </p:nvCxnSpPr>
        <p:spPr>
          <a:xfrm>
            <a:off x="382983" y="3471863"/>
            <a:ext cx="3027880" cy="0"/>
          </a:xfrm>
          <a:prstGeom prst="straightConnector1">
            <a:avLst/>
          </a:prstGeom>
          <a:noFill/>
          <a:ln cap="flat" cmpd="sng" w="9525">
            <a:solidFill>
              <a:schemeClr val="accent1"/>
            </a:solidFill>
            <a:prstDash val="dash"/>
            <a:miter lim="800000"/>
            <a:headEnd len="sm" w="sm" type="none"/>
            <a:tailEnd len="sm" w="sm" type="none"/>
          </a:ln>
        </p:spPr>
      </p:cxnSp>
      <p:cxnSp>
        <p:nvCxnSpPr>
          <p:cNvPr id="622" name="Google Shape;622;p59"/>
          <p:cNvCxnSpPr/>
          <p:nvPr/>
        </p:nvCxnSpPr>
        <p:spPr>
          <a:xfrm>
            <a:off x="382983" y="3969067"/>
            <a:ext cx="3027880" cy="0"/>
          </a:xfrm>
          <a:prstGeom prst="straightConnector1">
            <a:avLst/>
          </a:prstGeom>
          <a:noFill/>
          <a:ln cap="flat" cmpd="sng" w="9525">
            <a:solidFill>
              <a:schemeClr val="accent1"/>
            </a:solidFill>
            <a:prstDash val="dash"/>
            <a:miter lim="800000"/>
            <a:headEnd len="sm" w="sm" type="none"/>
            <a:tailEnd len="sm" w="sm" type="none"/>
          </a:ln>
        </p:spPr>
      </p:cxnSp>
      <p:sp>
        <p:nvSpPr>
          <p:cNvPr id="623" name="Google Shape;623;p59"/>
          <p:cNvSpPr txBox="1"/>
          <p:nvPr/>
        </p:nvSpPr>
        <p:spPr>
          <a:xfrm>
            <a:off x="328614" y="3191429"/>
            <a:ext cx="940843" cy="171827"/>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Ecosystems</a:t>
            </a:r>
            <a:endParaRPr sz="1100"/>
          </a:p>
        </p:txBody>
      </p:sp>
      <p:sp>
        <p:nvSpPr>
          <p:cNvPr id="624" name="Google Shape;624;p59"/>
          <p:cNvSpPr txBox="1"/>
          <p:nvPr/>
        </p:nvSpPr>
        <p:spPr>
          <a:xfrm>
            <a:off x="328615" y="3648781"/>
            <a:ext cx="940844" cy="171827"/>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Data</a:t>
            </a:r>
            <a:endParaRPr sz="1100"/>
          </a:p>
        </p:txBody>
      </p:sp>
      <p:sp>
        <p:nvSpPr>
          <p:cNvPr id="625" name="Google Shape;625;p59"/>
          <p:cNvSpPr txBox="1"/>
          <p:nvPr/>
        </p:nvSpPr>
        <p:spPr>
          <a:xfrm>
            <a:off x="315911" y="4070669"/>
            <a:ext cx="940844" cy="273055"/>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Platforms and solutions</a:t>
            </a:r>
            <a:endParaRPr sz="1100"/>
          </a:p>
        </p:txBody>
      </p:sp>
      <p:sp>
        <p:nvSpPr>
          <p:cNvPr id="626" name="Google Shape;626;p59"/>
          <p:cNvSpPr/>
          <p:nvPr/>
        </p:nvSpPr>
        <p:spPr>
          <a:xfrm>
            <a:off x="3986683" y="905915"/>
            <a:ext cx="4773581" cy="3667884"/>
          </a:xfrm>
          <a:prstGeom prst="rect">
            <a:avLst/>
          </a:prstGeom>
          <a:noFill/>
          <a:ln cap="flat" cmpd="sng" w="12700">
            <a:solidFill>
              <a:srgbClr val="4472C4"/>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27" name="Google Shape;627;p59"/>
          <p:cNvSpPr/>
          <p:nvPr/>
        </p:nvSpPr>
        <p:spPr>
          <a:xfrm>
            <a:off x="381401" y="1602522"/>
            <a:ext cx="3027880" cy="558690"/>
          </a:xfrm>
          <a:prstGeom prst="roundRect">
            <a:avLst>
              <a:gd fmla="val 16667" name="adj"/>
            </a:avLst>
          </a:prstGeom>
          <a:solidFill>
            <a:srgbClr val="E1EFD8"/>
          </a:solidFill>
          <a:ln cap="flat" cmpd="sng" w="28575">
            <a:solidFill>
              <a:srgbClr val="FF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628" name="Google Shape;628;p59"/>
          <p:cNvSpPr/>
          <p:nvPr/>
        </p:nvSpPr>
        <p:spPr>
          <a:xfrm>
            <a:off x="387647" y="903780"/>
            <a:ext cx="3027880" cy="558690"/>
          </a:xfrm>
          <a:prstGeom prst="roundRect">
            <a:avLst>
              <a:gd fmla="val 16667" name="adj"/>
            </a:avLst>
          </a:prstGeom>
          <a:solidFill>
            <a:srgbClr val="E1EFD8"/>
          </a:solidFill>
          <a:ln cap="flat" cmpd="sng" w="28575">
            <a:solidFill>
              <a:srgbClr val="FF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629" name="Google Shape;629;p59"/>
          <p:cNvSpPr txBox="1"/>
          <p:nvPr/>
        </p:nvSpPr>
        <p:spPr>
          <a:xfrm>
            <a:off x="404581" y="1001896"/>
            <a:ext cx="2827548" cy="415498"/>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800">
                <a:solidFill>
                  <a:schemeClr val="dk1"/>
                </a:solidFill>
                <a:latin typeface="Calibri"/>
                <a:ea typeface="Calibri"/>
                <a:cs typeface="Calibri"/>
                <a:sym typeface="Calibri"/>
              </a:rPr>
              <a:t>Proposes that the European Commission should take a decisive step forwards by making Data Sovereignty a legal prerequisite for every data initiative in Europe.</a:t>
            </a:r>
            <a:endParaRPr sz="1100"/>
          </a:p>
        </p:txBody>
      </p:sp>
      <p:sp>
        <p:nvSpPr>
          <p:cNvPr id="630" name="Google Shape;630;p59"/>
          <p:cNvSpPr/>
          <p:nvPr/>
        </p:nvSpPr>
        <p:spPr>
          <a:xfrm>
            <a:off x="4043255" y="980949"/>
            <a:ext cx="4519906" cy="830997"/>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 sz="800" u="sng">
                <a:solidFill>
                  <a:schemeClr val="dk1"/>
                </a:solidFill>
                <a:latin typeface="Calibri"/>
                <a:ea typeface="Calibri"/>
                <a:cs typeface="Calibri"/>
                <a:sym typeface="Calibri"/>
              </a:rPr>
              <a:t>Key facts</a:t>
            </a:r>
            <a:endParaRPr b="1" sz="800" u="sng">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Helvetica Neue"/>
                <a:ea typeface="Helvetica Neue"/>
                <a:cs typeface="Helvetica Neue"/>
                <a:sym typeface="Helvetica Neue"/>
              </a:rPr>
              <a:t>Coalition of partners who believe that Data Sovereignty should become the guiding principle in the development of national and European data sharing legislation</a:t>
            </a:r>
            <a:endParaRPr sz="800">
              <a:solidFill>
                <a:schemeClr val="dk1"/>
              </a:solidFill>
              <a:latin typeface="Helvetica Neue"/>
              <a:ea typeface="Helvetica Neue"/>
              <a:cs typeface="Helvetica Neue"/>
              <a:sym typeface="Helvetica Neue"/>
            </a:endParaRPr>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Helvetica Neue"/>
                <a:ea typeface="Helvetica Neue"/>
                <a:cs typeface="Helvetica Neue"/>
                <a:sym typeface="Helvetica Neue"/>
              </a:rPr>
              <a:t>Initiated by Innopay (NL).</a:t>
            </a:r>
            <a:endParaRPr sz="1100"/>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Helvetica Neue"/>
                <a:ea typeface="Helvetica Neue"/>
                <a:cs typeface="Helvetica Neue"/>
                <a:sym typeface="Helvetica Neue"/>
              </a:rPr>
              <a:t>Data Sovereignty the central design principle of the data economy as a whole and a prerequisite for every organisation’s own data architecture. </a:t>
            </a:r>
            <a:endParaRPr sz="1400" u="sng">
              <a:solidFill>
                <a:schemeClr val="dk1"/>
              </a:solidFill>
              <a:latin typeface="Calibri"/>
              <a:ea typeface="Calibri"/>
              <a:cs typeface="Calibri"/>
              <a:sym typeface="Calibri"/>
            </a:endParaRPr>
          </a:p>
        </p:txBody>
      </p:sp>
      <p:sp>
        <p:nvSpPr>
          <p:cNvPr id="631" name="Google Shape;631;p59"/>
          <p:cNvSpPr txBox="1"/>
          <p:nvPr/>
        </p:nvSpPr>
        <p:spPr>
          <a:xfrm>
            <a:off x="227431" y="-56579"/>
            <a:ext cx="8121898" cy="861629"/>
          </a:xfrm>
          <a:prstGeom prst="rect">
            <a:avLst/>
          </a:prstGeom>
          <a:noFill/>
          <a:ln>
            <a:noFill/>
          </a:ln>
        </p:spPr>
        <p:txBody>
          <a:bodyPr anchorCtr="0" anchor="ctr" bIns="34225" lIns="68450" spcFirstLastPara="1" rIns="68450" wrap="square" tIns="34225">
            <a:normAutofit/>
          </a:bodyPr>
          <a:lstStyle/>
          <a:p>
            <a:pPr indent="0" lvl="0" marL="0" marR="0" rtl="0" algn="l">
              <a:lnSpc>
                <a:spcPct val="90000"/>
              </a:lnSpc>
              <a:spcBef>
                <a:spcPts val="0"/>
              </a:spcBef>
              <a:spcAft>
                <a:spcPts val="0"/>
              </a:spcAft>
              <a:buClr>
                <a:schemeClr val="lt1"/>
              </a:buClr>
              <a:buSzPts val="3000"/>
              <a:buFont typeface="Libre Franklin"/>
              <a:buNone/>
            </a:pPr>
            <a:r>
              <a:rPr b="1" lang="en" sz="3300">
                <a:solidFill>
                  <a:schemeClr val="lt1"/>
                </a:solidFill>
                <a:latin typeface="Roboto Slab"/>
                <a:ea typeface="Roboto Slab"/>
                <a:cs typeface="Roboto Slab"/>
                <a:sym typeface="Roboto Slab"/>
              </a:rPr>
              <a:t>Data Sovereignty Now</a:t>
            </a:r>
            <a:endParaRPr b="1" sz="3300">
              <a:solidFill>
                <a:schemeClr val="lt1"/>
              </a:solidFill>
              <a:latin typeface="Roboto Slab"/>
              <a:ea typeface="Roboto Slab"/>
              <a:cs typeface="Roboto Slab"/>
              <a:sym typeface="Roboto Slab"/>
            </a:endParaRPr>
          </a:p>
        </p:txBody>
      </p:sp>
      <p:sp>
        <p:nvSpPr>
          <p:cNvPr id="632" name="Google Shape;632;p59"/>
          <p:cNvSpPr txBox="1"/>
          <p:nvPr/>
        </p:nvSpPr>
        <p:spPr>
          <a:xfrm>
            <a:off x="4043875" y="4250375"/>
            <a:ext cx="3452400" cy="253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200">
                <a:solidFill>
                  <a:srgbClr val="4472C4"/>
                </a:solidFill>
                <a:latin typeface="Calibri"/>
                <a:ea typeface="Calibri"/>
                <a:cs typeface="Calibri"/>
                <a:sym typeface="Calibri"/>
              </a:rPr>
              <a:t>👉 https://datasovereigntynow.org/</a:t>
            </a:r>
            <a:endParaRPr sz="1200"/>
          </a:p>
        </p:txBody>
      </p:sp>
      <p:pic>
        <p:nvPicPr>
          <p:cNvPr id="633" name="Google Shape;633;p59"/>
          <p:cNvPicPr preferRelativeResize="0"/>
          <p:nvPr/>
        </p:nvPicPr>
        <p:blipFill rotWithShape="1">
          <a:blip r:embed="rId3">
            <a:alphaModFix/>
          </a:blip>
          <a:srcRect b="0" l="0" r="0" t="0"/>
          <a:stretch/>
        </p:blipFill>
        <p:spPr>
          <a:xfrm>
            <a:off x="7694947" y="1751556"/>
            <a:ext cx="784896" cy="784896"/>
          </a:xfrm>
          <a:prstGeom prst="rect">
            <a:avLst/>
          </a:prstGeom>
          <a:noFill/>
          <a:ln>
            <a:noFill/>
          </a:ln>
        </p:spPr>
      </p:pic>
      <p:pic>
        <p:nvPicPr>
          <p:cNvPr id="634" name="Google Shape;634;p59"/>
          <p:cNvPicPr preferRelativeResize="0"/>
          <p:nvPr/>
        </p:nvPicPr>
        <p:blipFill rotWithShape="1">
          <a:blip r:embed="rId4">
            <a:alphaModFix/>
          </a:blip>
          <a:srcRect b="0" l="0" r="0" t="0"/>
          <a:stretch/>
        </p:blipFill>
        <p:spPr>
          <a:xfrm>
            <a:off x="6525129" y="2607050"/>
            <a:ext cx="2194964" cy="1643330"/>
          </a:xfrm>
          <a:prstGeom prst="rect">
            <a:avLst/>
          </a:prstGeom>
          <a:noFill/>
          <a:ln>
            <a:noFill/>
          </a:ln>
        </p:spPr>
      </p:pic>
      <p:sp>
        <p:nvSpPr>
          <p:cNvPr id="635" name="Google Shape;635;p59"/>
          <p:cNvSpPr/>
          <p:nvPr/>
        </p:nvSpPr>
        <p:spPr>
          <a:xfrm>
            <a:off x="390618" y="2328487"/>
            <a:ext cx="3022361" cy="557671"/>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rgbClr val="000000"/>
              </a:solidFill>
              <a:latin typeface="Calibri"/>
              <a:ea typeface="Calibri"/>
              <a:cs typeface="Calibri"/>
              <a:sym typeface="Calibri"/>
            </a:endParaRPr>
          </a:p>
        </p:txBody>
      </p:sp>
      <p:sp>
        <p:nvSpPr>
          <p:cNvPr id="636" name="Google Shape;636;p59"/>
          <p:cNvSpPr txBox="1"/>
          <p:nvPr/>
        </p:nvSpPr>
        <p:spPr>
          <a:xfrm>
            <a:off x="6538461" y="2390677"/>
            <a:ext cx="578524" cy="196207"/>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800">
                <a:solidFill>
                  <a:schemeClr val="dk1"/>
                </a:solidFill>
                <a:latin typeface="Calibri"/>
                <a:ea typeface="Calibri"/>
                <a:cs typeface="Calibri"/>
                <a:sym typeface="Calibri"/>
              </a:rPr>
              <a:t>Members</a:t>
            </a:r>
            <a:endParaRPr sz="800">
              <a:solidFill>
                <a:schemeClr val="dk1"/>
              </a:solidFill>
              <a:latin typeface="Calibri"/>
              <a:ea typeface="Calibri"/>
              <a:cs typeface="Calibri"/>
              <a:sym typeface="Calibri"/>
            </a:endParaRPr>
          </a:p>
        </p:txBody>
      </p:sp>
      <p:sp>
        <p:nvSpPr>
          <p:cNvPr id="637" name="Google Shape;637;p59"/>
          <p:cNvSpPr txBox="1"/>
          <p:nvPr/>
        </p:nvSpPr>
        <p:spPr>
          <a:xfrm>
            <a:off x="4051544" y="1905475"/>
            <a:ext cx="2383474" cy="2227533"/>
          </a:xfrm>
          <a:prstGeom prst="rect">
            <a:avLst/>
          </a:prstGeom>
          <a:noFill/>
          <a:ln cap="flat" cmpd="sng" w="9525">
            <a:solidFill>
              <a:schemeClr val="dk2"/>
            </a:solidFill>
            <a:prstDash val="solid"/>
            <a:round/>
            <a:headEnd len="sm" w="sm" type="none"/>
            <a:tailEnd len="sm" w="sm" type="none"/>
          </a:ln>
        </p:spPr>
        <p:txBody>
          <a:bodyPr anchorCtr="0" anchor="t" bIns="34275" lIns="68575" spcFirstLastPara="1" rIns="68575" wrap="square" tIns="34275">
            <a:spAutoFit/>
          </a:bodyPr>
          <a:lstStyle/>
          <a:p>
            <a:pPr indent="0" lvl="0" marL="0" marR="0" rtl="0" algn="l">
              <a:spcBef>
                <a:spcPts val="0"/>
              </a:spcBef>
              <a:spcAft>
                <a:spcPts val="0"/>
              </a:spcAft>
              <a:buNone/>
            </a:pPr>
            <a:r>
              <a:rPr b="1" lang="en" sz="800">
                <a:solidFill>
                  <a:schemeClr val="dk1"/>
                </a:solidFill>
                <a:latin typeface="Calibri"/>
                <a:ea typeface="Calibri"/>
                <a:cs typeface="Calibri"/>
                <a:sym typeface="Calibri"/>
              </a:rPr>
              <a:t>The benefits of data sovereignty</a:t>
            </a:r>
            <a:endParaRPr b="1" sz="800">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People can easily switch providers, and enable their data to be commercialised by businesses</a:t>
            </a:r>
            <a:endParaRPr sz="800">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Businesses can trade more easily, securely and cost-effectively with other businesses </a:t>
            </a:r>
            <a:endParaRPr sz="1100"/>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All parties holding data can offer consistent functionalities and ways of working to their customers, suppliers and employees</a:t>
            </a:r>
            <a:endParaRPr sz="800">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The free flow of data will increase, thereby stimulating more and faster commercial innovation to create new kinds of data-enabled business models that generate new services</a:t>
            </a:r>
            <a:endParaRPr sz="800">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The dominance of the Big Tech giants will be reduced since customer data will no longer be ‘locked in’. </a:t>
            </a:r>
            <a:endParaRPr sz="1400">
              <a:solidFill>
                <a:schemeClr val="dk1"/>
              </a:solidFill>
              <a:latin typeface="Calibri"/>
              <a:ea typeface="Calibri"/>
              <a:cs typeface="Calibri"/>
              <a:sym typeface="Calibri"/>
            </a:endParaRPr>
          </a:p>
        </p:txBody>
      </p:sp>
      <p:sp>
        <p:nvSpPr>
          <p:cNvPr id="638" name="Google Shape;638;p59"/>
          <p:cNvSpPr txBox="1"/>
          <p:nvPr/>
        </p:nvSpPr>
        <p:spPr>
          <a:xfrm>
            <a:off x="404581" y="1682809"/>
            <a:ext cx="2994010" cy="300082"/>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800">
                <a:solidFill>
                  <a:schemeClr val="dk1"/>
                </a:solidFill>
                <a:latin typeface="Calibri"/>
                <a:ea typeface="Calibri"/>
                <a:cs typeface="Calibri"/>
                <a:sym typeface="Calibri"/>
              </a:rPr>
              <a:t>Influences frameworks and standardization by promoting data sovereignty as one of the central design principles for data spaces.</a:t>
            </a:r>
            <a:endParaRPr sz="1100"/>
          </a:p>
        </p:txBody>
      </p:sp>
      <p:sp>
        <p:nvSpPr>
          <p:cNvPr id="639" name="Google Shape;639;p59"/>
          <p:cNvSpPr/>
          <p:nvPr/>
        </p:nvSpPr>
        <p:spPr>
          <a:xfrm>
            <a:off x="3882583" y="4668128"/>
            <a:ext cx="3812364" cy="350536"/>
          </a:xfrm>
          <a:prstGeom prst="wedgeRoundRectCallout">
            <a:avLst>
              <a:gd fmla="val 4385" name="adj1"/>
              <a:gd fmla="val -87481" name="adj2"/>
              <a:gd fmla="val 16667" name="adj3"/>
            </a:avLst>
          </a:prstGeom>
          <a:solidFill>
            <a:srgbClr val="7D91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i="1" lang="en" sz="800">
                <a:solidFill>
                  <a:schemeClr val="lt1"/>
                </a:solidFill>
                <a:latin typeface="Calibri"/>
                <a:ea typeface="Calibri"/>
                <a:cs typeface="Calibri"/>
                <a:sym typeface="Calibri"/>
              </a:rPr>
              <a:t>”Data sovereignty is the right to self-determination over data.”</a:t>
            </a:r>
            <a:endParaRPr sz="1100"/>
          </a:p>
        </p:txBody>
      </p:sp>
      <p:sp>
        <p:nvSpPr>
          <p:cNvPr id="640" name="Google Shape;640;p59"/>
          <p:cNvSpPr txBox="1"/>
          <p:nvPr/>
        </p:nvSpPr>
        <p:spPr>
          <a:xfrm>
            <a:off x="1689556"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B</a:t>
            </a:r>
            <a:endParaRPr sz="1100"/>
          </a:p>
        </p:txBody>
      </p:sp>
      <p:sp>
        <p:nvSpPr>
          <p:cNvPr id="641" name="Google Shape;641;p59"/>
          <p:cNvSpPr txBox="1"/>
          <p:nvPr/>
        </p:nvSpPr>
        <p:spPr>
          <a:xfrm>
            <a:off x="1160797"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A</a:t>
            </a:r>
            <a:endParaRPr sz="1100"/>
          </a:p>
        </p:txBody>
      </p:sp>
      <p:sp>
        <p:nvSpPr>
          <p:cNvPr id="642" name="Google Shape;642;p59"/>
          <p:cNvSpPr txBox="1"/>
          <p:nvPr/>
        </p:nvSpPr>
        <p:spPr>
          <a:xfrm>
            <a:off x="2286345"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C</a:t>
            </a:r>
            <a:endParaRPr sz="900">
              <a:solidFill>
                <a:schemeClr val="dk1"/>
              </a:solidFill>
              <a:latin typeface="Calibri"/>
              <a:ea typeface="Calibri"/>
              <a:cs typeface="Calibri"/>
              <a:sym typeface="Calibri"/>
            </a:endParaRPr>
          </a:p>
        </p:txBody>
      </p:sp>
      <p:sp>
        <p:nvSpPr>
          <p:cNvPr id="643" name="Google Shape;643;p59"/>
          <p:cNvSpPr txBox="1"/>
          <p:nvPr/>
        </p:nvSpPr>
        <p:spPr>
          <a:xfrm>
            <a:off x="2879912"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D</a:t>
            </a:r>
            <a:endParaRPr sz="11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60"/>
          <p:cNvSpPr/>
          <p:nvPr/>
        </p:nvSpPr>
        <p:spPr>
          <a:xfrm>
            <a:off x="8335" y="0"/>
            <a:ext cx="9127331" cy="718855"/>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650" name="Google Shape;650;p60"/>
          <p:cNvSpPr/>
          <p:nvPr/>
        </p:nvSpPr>
        <p:spPr>
          <a:xfrm>
            <a:off x="1232145" y="2987446"/>
            <a:ext cx="485326" cy="1481087"/>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651" name="Google Shape;651;p60"/>
          <p:cNvSpPr/>
          <p:nvPr/>
        </p:nvSpPr>
        <p:spPr>
          <a:xfrm>
            <a:off x="2356554" y="2992303"/>
            <a:ext cx="485326" cy="1481087"/>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652" name="Google Shape;652;p60"/>
          <p:cNvSpPr txBox="1"/>
          <p:nvPr>
            <p:ph idx="4294967295" type="sldNum"/>
          </p:nvPr>
        </p:nvSpPr>
        <p:spPr>
          <a:xfrm>
            <a:off x="141536" y="4834627"/>
            <a:ext cx="242203" cy="205602"/>
          </a:xfrm>
          <a:prstGeom prst="rect">
            <a:avLst/>
          </a:prstGeom>
          <a:noFill/>
          <a:ln>
            <a:noFill/>
          </a:ln>
        </p:spPr>
        <p:txBody>
          <a:bodyPr anchorCtr="0" anchor="ctr" bIns="34225" lIns="68450" spcFirstLastPara="1" rIns="68450" wrap="square" tIns="34225">
            <a:noAutofit/>
          </a:bodyPr>
          <a:lstStyle/>
          <a:p>
            <a:pPr indent="0" lvl="0" marL="0" marR="0" rtl="0" algn="ctr">
              <a:spcBef>
                <a:spcPts val="0"/>
              </a:spcBef>
              <a:spcAft>
                <a:spcPts val="0"/>
              </a:spcAft>
              <a:buNone/>
            </a:pPr>
            <a:fld id="{00000000-1234-1234-1234-123412341234}" type="slidenum">
              <a:rPr lang="en" sz="700">
                <a:solidFill>
                  <a:srgbClr val="7F7F7F"/>
                </a:solidFill>
                <a:latin typeface="Georgia"/>
                <a:ea typeface="Georgia"/>
                <a:cs typeface="Georgia"/>
                <a:sym typeface="Georgia"/>
              </a:rPr>
              <a:t>‹#›</a:t>
            </a:fld>
            <a:endParaRPr sz="700">
              <a:solidFill>
                <a:srgbClr val="7F7F7F"/>
              </a:solidFill>
              <a:latin typeface="Georgia"/>
              <a:ea typeface="Georgia"/>
              <a:cs typeface="Georgia"/>
              <a:sym typeface="Georgia"/>
            </a:endParaRPr>
          </a:p>
        </p:txBody>
      </p:sp>
      <p:sp>
        <p:nvSpPr>
          <p:cNvPr id="653" name="Google Shape;653;p60"/>
          <p:cNvSpPr/>
          <p:nvPr/>
        </p:nvSpPr>
        <p:spPr>
          <a:xfrm>
            <a:off x="2926292" y="2989843"/>
            <a:ext cx="485326" cy="1481087"/>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654" name="Google Shape;654;p60"/>
          <p:cNvSpPr/>
          <p:nvPr/>
        </p:nvSpPr>
        <p:spPr>
          <a:xfrm>
            <a:off x="1796861" y="2989843"/>
            <a:ext cx="485326" cy="1481087"/>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655" name="Google Shape;655;p60"/>
          <p:cNvSpPr/>
          <p:nvPr/>
        </p:nvSpPr>
        <p:spPr>
          <a:xfrm>
            <a:off x="316666" y="761762"/>
            <a:ext cx="2383434" cy="185476"/>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Regulation</a:t>
            </a:r>
            <a:endParaRPr sz="1100"/>
          </a:p>
        </p:txBody>
      </p:sp>
      <p:sp>
        <p:nvSpPr>
          <p:cNvPr id="656" name="Google Shape;656;p60"/>
          <p:cNvSpPr/>
          <p:nvPr/>
        </p:nvSpPr>
        <p:spPr>
          <a:xfrm>
            <a:off x="315911" y="1470651"/>
            <a:ext cx="2383434" cy="185476"/>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Frameworks and standardization  </a:t>
            </a:r>
            <a:endParaRPr sz="1100"/>
          </a:p>
        </p:txBody>
      </p:sp>
      <p:sp>
        <p:nvSpPr>
          <p:cNvPr id="657" name="Google Shape;657;p60"/>
          <p:cNvSpPr/>
          <p:nvPr/>
        </p:nvSpPr>
        <p:spPr>
          <a:xfrm>
            <a:off x="315911" y="2183888"/>
            <a:ext cx="2383434" cy="185476"/>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Generic building blocks</a:t>
            </a:r>
            <a:endParaRPr sz="1100"/>
          </a:p>
        </p:txBody>
      </p:sp>
      <p:sp>
        <p:nvSpPr>
          <p:cNvPr id="658" name="Google Shape;658;p60"/>
          <p:cNvSpPr txBox="1"/>
          <p:nvPr/>
        </p:nvSpPr>
        <p:spPr>
          <a:xfrm rot="-5400000">
            <a:off x="-312017" y="3646565"/>
            <a:ext cx="1078897" cy="167642"/>
          </a:xfrm>
          <a:prstGeom prst="rect">
            <a:avLst/>
          </a:prstGeom>
          <a:noFill/>
          <a:ln>
            <a:noFill/>
          </a:ln>
        </p:spPr>
        <p:txBody>
          <a:bodyPr anchorCtr="0" anchor="ctr" bIns="34275" lIns="68575" spcFirstLastPara="1" rIns="68575" wrap="square" tIns="34275">
            <a:spAutoFit/>
          </a:bodyPr>
          <a:lstStyle/>
          <a:p>
            <a:pPr indent="0" lvl="0" marL="0" marR="0" rtl="0" algn="ctr">
              <a:lnSpc>
                <a:spcPct val="81666"/>
              </a:lnSpc>
              <a:spcBef>
                <a:spcPts val="0"/>
              </a:spcBef>
              <a:spcAft>
                <a:spcPts val="0"/>
              </a:spcAft>
              <a:buNone/>
            </a:pPr>
            <a:r>
              <a:rPr lang="en" sz="900">
                <a:solidFill>
                  <a:schemeClr val="dk1"/>
                </a:solidFill>
                <a:latin typeface="Calibri"/>
                <a:ea typeface="Calibri"/>
                <a:cs typeface="Calibri"/>
                <a:sym typeface="Calibri"/>
              </a:rPr>
              <a:t>Domain specific </a:t>
            </a:r>
            <a:endParaRPr sz="1100"/>
          </a:p>
        </p:txBody>
      </p:sp>
      <p:cxnSp>
        <p:nvCxnSpPr>
          <p:cNvPr id="659" name="Google Shape;659;p60"/>
          <p:cNvCxnSpPr/>
          <p:nvPr/>
        </p:nvCxnSpPr>
        <p:spPr>
          <a:xfrm>
            <a:off x="382983" y="3471863"/>
            <a:ext cx="3027880" cy="0"/>
          </a:xfrm>
          <a:prstGeom prst="straightConnector1">
            <a:avLst/>
          </a:prstGeom>
          <a:noFill/>
          <a:ln cap="flat" cmpd="sng" w="9525">
            <a:solidFill>
              <a:schemeClr val="accent1"/>
            </a:solidFill>
            <a:prstDash val="dash"/>
            <a:miter lim="800000"/>
            <a:headEnd len="sm" w="sm" type="none"/>
            <a:tailEnd len="sm" w="sm" type="none"/>
          </a:ln>
        </p:spPr>
      </p:cxnSp>
      <p:cxnSp>
        <p:nvCxnSpPr>
          <p:cNvPr id="660" name="Google Shape;660;p60"/>
          <p:cNvCxnSpPr/>
          <p:nvPr/>
        </p:nvCxnSpPr>
        <p:spPr>
          <a:xfrm>
            <a:off x="382983" y="3969067"/>
            <a:ext cx="3027880" cy="0"/>
          </a:xfrm>
          <a:prstGeom prst="straightConnector1">
            <a:avLst/>
          </a:prstGeom>
          <a:noFill/>
          <a:ln cap="flat" cmpd="sng" w="9525">
            <a:solidFill>
              <a:schemeClr val="accent1"/>
            </a:solidFill>
            <a:prstDash val="dash"/>
            <a:miter lim="800000"/>
            <a:headEnd len="sm" w="sm" type="none"/>
            <a:tailEnd len="sm" w="sm" type="none"/>
          </a:ln>
        </p:spPr>
      </p:cxnSp>
      <p:sp>
        <p:nvSpPr>
          <p:cNvPr id="661" name="Google Shape;661;p60"/>
          <p:cNvSpPr txBox="1"/>
          <p:nvPr/>
        </p:nvSpPr>
        <p:spPr>
          <a:xfrm>
            <a:off x="328614" y="3191429"/>
            <a:ext cx="940843" cy="171827"/>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Ecosystems</a:t>
            </a:r>
            <a:endParaRPr sz="1100"/>
          </a:p>
        </p:txBody>
      </p:sp>
      <p:sp>
        <p:nvSpPr>
          <p:cNvPr id="662" name="Google Shape;662;p60"/>
          <p:cNvSpPr txBox="1"/>
          <p:nvPr/>
        </p:nvSpPr>
        <p:spPr>
          <a:xfrm>
            <a:off x="328615" y="3648781"/>
            <a:ext cx="940844" cy="171827"/>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Data</a:t>
            </a:r>
            <a:endParaRPr sz="1100"/>
          </a:p>
        </p:txBody>
      </p:sp>
      <p:sp>
        <p:nvSpPr>
          <p:cNvPr id="663" name="Google Shape;663;p60"/>
          <p:cNvSpPr txBox="1"/>
          <p:nvPr/>
        </p:nvSpPr>
        <p:spPr>
          <a:xfrm>
            <a:off x="315911" y="4070669"/>
            <a:ext cx="940844" cy="273055"/>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Platforms and solutions</a:t>
            </a:r>
            <a:endParaRPr sz="1100"/>
          </a:p>
        </p:txBody>
      </p:sp>
      <p:sp>
        <p:nvSpPr>
          <p:cNvPr id="664" name="Google Shape;664;p60"/>
          <p:cNvSpPr/>
          <p:nvPr/>
        </p:nvSpPr>
        <p:spPr>
          <a:xfrm>
            <a:off x="3986683" y="905915"/>
            <a:ext cx="4773581" cy="3667884"/>
          </a:xfrm>
          <a:prstGeom prst="rect">
            <a:avLst/>
          </a:prstGeom>
          <a:noFill/>
          <a:ln cap="flat" cmpd="sng" w="12700">
            <a:solidFill>
              <a:srgbClr val="4472C4"/>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65" name="Google Shape;665;p60"/>
          <p:cNvSpPr/>
          <p:nvPr/>
        </p:nvSpPr>
        <p:spPr>
          <a:xfrm>
            <a:off x="381401" y="1602522"/>
            <a:ext cx="3027880" cy="558690"/>
          </a:xfrm>
          <a:prstGeom prst="roundRect">
            <a:avLst>
              <a:gd fmla="val 16667" name="adj"/>
            </a:avLst>
          </a:prstGeom>
          <a:solidFill>
            <a:srgbClr val="E1EFD8"/>
          </a:solidFill>
          <a:ln cap="flat" cmpd="sng" w="28575">
            <a:solidFill>
              <a:srgbClr val="FF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666" name="Google Shape;666;p60"/>
          <p:cNvSpPr/>
          <p:nvPr/>
        </p:nvSpPr>
        <p:spPr>
          <a:xfrm>
            <a:off x="387647" y="2322141"/>
            <a:ext cx="3027880" cy="558690"/>
          </a:xfrm>
          <a:prstGeom prst="roundRect">
            <a:avLst>
              <a:gd fmla="val 16667" name="adj"/>
            </a:avLst>
          </a:prstGeom>
          <a:solidFill>
            <a:srgbClr val="E1EFD8"/>
          </a:solidFill>
          <a:ln cap="flat" cmpd="sng" w="28575">
            <a:solidFill>
              <a:srgbClr val="FF0000"/>
            </a:solidFill>
            <a:prstDash val="dot"/>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667" name="Google Shape;667;p60"/>
          <p:cNvSpPr/>
          <p:nvPr/>
        </p:nvSpPr>
        <p:spPr>
          <a:xfrm>
            <a:off x="387647" y="903780"/>
            <a:ext cx="3027880" cy="558690"/>
          </a:xfrm>
          <a:prstGeom prst="roundRect">
            <a:avLst>
              <a:gd fmla="val 16667" name="adj"/>
            </a:avLst>
          </a:prstGeom>
          <a:solidFill>
            <a:srgbClr val="E1EFD8"/>
          </a:solidFill>
          <a:ln cap="flat" cmpd="sng" w="28575">
            <a:solidFill>
              <a:srgbClr val="FF0000"/>
            </a:solidFill>
            <a:prstDash val="dot"/>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668" name="Google Shape;668;p60"/>
          <p:cNvSpPr txBox="1"/>
          <p:nvPr/>
        </p:nvSpPr>
        <p:spPr>
          <a:xfrm>
            <a:off x="480133" y="992774"/>
            <a:ext cx="2827548" cy="415498"/>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800">
                <a:solidFill>
                  <a:schemeClr val="dk1"/>
                </a:solidFill>
                <a:latin typeface="Calibri"/>
                <a:ea typeface="Calibri"/>
                <a:cs typeface="Calibri"/>
                <a:sym typeface="Calibri"/>
              </a:rPr>
              <a:t>Aims to become the </a:t>
            </a:r>
            <a:r>
              <a:rPr b="1" lang="en" sz="800">
                <a:solidFill>
                  <a:schemeClr val="dk1"/>
                </a:solidFill>
                <a:latin typeface="Calibri"/>
                <a:ea typeface="Calibri"/>
                <a:cs typeface="Calibri"/>
                <a:sym typeface="Calibri"/>
              </a:rPr>
              <a:t>Data Spaces Support Center </a:t>
            </a:r>
            <a:r>
              <a:rPr lang="en" sz="800">
                <a:solidFill>
                  <a:schemeClr val="dk1"/>
                </a:solidFill>
                <a:latin typeface="Calibri"/>
                <a:ea typeface="Calibri"/>
                <a:cs typeface="Calibri"/>
                <a:sym typeface="Calibri"/>
              </a:rPr>
              <a:t>planned to start in 2022, strong link EU-level Data Innovation Board to be expected</a:t>
            </a:r>
            <a:endParaRPr sz="800">
              <a:solidFill>
                <a:schemeClr val="dk1"/>
              </a:solidFill>
              <a:latin typeface="Calibri"/>
              <a:ea typeface="Calibri"/>
              <a:cs typeface="Calibri"/>
              <a:sym typeface="Calibri"/>
            </a:endParaRPr>
          </a:p>
        </p:txBody>
      </p:sp>
      <p:pic>
        <p:nvPicPr>
          <p:cNvPr id="669" name="Google Shape;669;p60"/>
          <p:cNvPicPr preferRelativeResize="0"/>
          <p:nvPr/>
        </p:nvPicPr>
        <p:blipFill rotWithShape="1">
          <a:blip r:embed="rId3">
            <a:alphaModFix/>
          </a:blip>
          <a:srcRect b="0" l="0" r="0" t="0"/>
          <a:stretch/>
        </p:blipFill>
        <p:spPr>
          <a:xfrm>
            <a:off x="5976274" y="3341707"/>
            <a:ext cx="2131935" cy="1232093"/>
          </a:xfrm>
          <a:prstGeom prst="rect">
            <a:avLst/>
          </a:prstGeom>
          <a:noFill/>
          <a:ln>
            <a:noFill/>
          </a:ln>
        </p:spPr>
      </p:pic>
      <p:sp>
        <p:nvSpPr>
          <p:cNvPr id="670" name="Google Shape;670;p60"/>
          <p:cNvSpPr/>
          <p:nvPr/>
        </p:nvSpPr>
        <p:spPr>
          <a:xfrm>
            <a:off x="4092664" y="973614"/>
            <a:ext cx="4519906" cy="78483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 sz="800" u="sng">
                <a:solidFill>
                  <a:schemeClr val="dk1"/>
                </a:solidFill>
                <a:latin typeface="Calibri"/>
                <a:ea typeface="Calibri"/>
                <a:cs typeface="Calibri"/>
                <a:sym typeface="Calibri"/>
              </a:rPr>
              <a:t>Key facts</a:t>
            </a:r>
            <a:endParaRPr b="1" sz="800" u="sng">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Helvetica Neue"/>
                <a:ea typeface="Helvetica Neue"/>
                <a:cs typeface="Helvetica Neue"/>
                <a:sym typeface="Helvetica Neue"/>
              </a:rPr>
              <a:t>Team Data Spaces brings together the leading European players in data spaces from European associations, industry, and research organisations with a common vision to deliver European data spaces.</a:t>
            </a:r>
            <a:endParaRPr sz="1100"/>
          </a:p>
          <a:p>
            <a:pPr indent="0" lvl="0" marL="0" marR="0" rtl="0" algn="l">
              <a:spcBef>
                <a:spcPts val="0"/>
              </a:spcBef>
              <a:spcAft>
                <a:spcPts val="0"/>
              </a:spcAft>
              <a:buNone/>
            </a:pPr>
            <a:r>
              <a:t/>
            </a:r>
            <a:endParaRPr sz="1400" u="sng">
              <a:solidFill>
                <a:schemeClr val="dk1"/>
              </a:solidFill>
              <a:latin typeface="Calibri"/>
              <a:ea typeface="Calibri"/>
              <a:cs typeface="Calibri"/>
              <a:sym typeface="Calibri"/>
            </a:endParaRPr>
          </a:p>
        </p:txBody>
      </p:sp>
      <p:pic>
        <p:nvPicPr>
          <p:cNvPr id="671" name="Google Shape;671;p60"/>
          <p:cNvPicPr preferRelativeResize="0"/>
          <p:nvPr/>
        </p:nvPicPr>
        <p:blipFill rotWithShape="1">
          <a:blip r:embed="rId4">
            <a:alphaModFix/>
          </a:blip>
          <a:srcRect b="0" l="0" r="0" t="0"/>
          <a:stretch/>
        </p:blipFill>
        <p:spPr>
          <a:xfrm>
            <a:off x="4265891" y="1647012"/>
            <a:ext cx="3819828" cy="1637879"/>
          </a:xfrm>
          <a:prstGeom prst="rect">
            <a:avLst/>
          </a:prstGeom>
          <a:noFill/>
          <a:ln>
            <a:noFill/>
          </a:ln>
        </p:spPr>
      </p:pic>
      <p:sp>
        <p:nvSpPr>
          <p:cNvPr id="672" name="Google Shape;672;p60"/>
          <p:cNvSpPr txBox="1"/>
          <p:nvPr/>
        </p:nvSpPr>
        <p:spPr>
          <a:xfrm>
            <a:off x="1269450" y="1642263"/>
            <a:ext cx="1050000" cy="5001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400">
                <a:solidFill>
                  <a:schemeClr val="dk1"/>
                </a:solidFill>
                <a:latin typeface="Calibri"/>
                <a:ea typeface="Calibri"/>
                <a:cs typeface="Calibri"/>
                <a:sym typeface="Calibri"/>
              </a:rPr>
              <a:t>Team </a:t>
            </a:r>
            <a:endParaRPr sz="1100"/>
          </a:p>
          <a:p>
            <a:pPr indent="0" lvl="0" marL="0" marR="0" rtl="0" algn="ctr">
              <a:spcBef>
                <a:spcPts val="0"/>
              </a:spcBef>
              <a:spcAft>
                <a:spcPts val="0"/>
              </a:spcAft>
              <a:buNone/>
            </a:pPr>
            <a:r>
              <a:rPr b="1" lang="en" sz="1400">
                <a:solidFill>
                  <a:schemeClr val="dk1"/>
                </a:solidFill>
                <a:latin typeface="Calibri"/>
                <a:ea typeface="Calibri"/>
                <a:cs typeface="Calibri"/>
                <a:sym typeface="Calibri"/>
              </a:rPr>
              <a:t>Data Spaces</a:t>
            </a:r>
            <a:endParaRPr b="1" sz="1400">
              <a:solidFill>
                <a:schemeClr val="dk1"/>
              </a:solidFill>
              <a:latin typeface="Calibri"/>
              <a:ea typeface="Calibri"/>
              <a:cs typeface="Calibri"/>
              <a:sym typeface="Calibri"/>
            </a:endParaRPr>
          </a:p>
        </p:txBody>
      </p:sp>
      <p:sp>
        <p:nvSpPr>
          <p:cNvPr id="673" name="Google Shape;673;p60"/>
          <p:cNvSpPr txBox="1"/>
          <p:nvPr/>
        </p:nvSpPr>
        <p:spPr>
          <a:xfrm>
            <a:off x="481566" y="2459313"/>
            <a:ext cx="2827548" cy="18466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800">
                <a:solidFill>
                  <a:schemeClr val="dk1"/>
                </a:solidFill>
                <a:latin typeface="Calibri"/>
                <a:ea typeface="Calibri"/>
                <a:cs typeface="Calibri"/>
                <a:sym typeface="Calibri"/>
              </a:rPr>
              <a:t>Focuses on boosting and adoption of common building blocks</a:t>
            </a:r>
            <a:endParaRPr sz="800">
              <a:solidFill>
                <a:schemeClr val="dk1"/>
              </a:solidFill>
              <a:latin typeface="Calibri"/>
              <a:ea typeface="Calibri"/>
              <a:cs typeface="Calibri"/>
              <a:sym typeface="Calibri"/>
            </a:endParaRPr>
          </a:p>
        </p:txBody>
      </p:sp>
      <p:sp>
        <p:nvSpPr>
          <p:cNvPr id="674" name="Google Shape;674;p60"/>
          <p:cNvSpPr txBox="1"/>
          <p:nvPr/>
        </p:nvSpPr>
        <p:spPr>
          <a:xfrm>
            <a:off x="227431" y="-56579"/>
            <a:ext cx="8121898" cy="861629"/>
          </a:xfrm>
          <a:prstGeom prst="rect">
            <a:avLst/>
          </a:prstGeom>
          <a:noFill/>
          <a:ln>
            <a:noFill/>
          </a:ln>
        </p:spPr>
        <p:txBody>
          <a:bodyPr anchorCtr="0" anchor="ctr" bIns="34225" lIns="68450" spcFirstLastPara="1" rIns="68450" wrap="square" tIns="34225">
            <a:normAutofit/>
          </a:bodyPr>
          <a:lstStyle/>
          <a:p>
            <a:pPr indent="0" lvl="0" marL="0" marR="0" rtl="0" algn="l">
              <a:lnSpc>
                <a:spcPct val="90000"/>
              </a:lnSpc>
              <a:spcBef>
                <a:spcPts val="0"/>
              </a:spcBef>
              <a:spcAft>
                <a:spcPts val="0"/>
              </a:spcAft>
              <a:buClr>
                <a:schemeClr val="lt1"/>
              </a:buClr>
              <a:buSzPts val="3000"/>
              <a:buFont typeface="Libre Franklin"/>
              <a:buNone/>
            </a:pPr>
            <a:r>
              <a:rPr b="1" lang="en" sz="3300">
                <a:solidFill>
                  <a:schemeClr val="lt1"/>
                </a:solidFill>
                <a:latin typeface="Roboto Slab"/>
                <a:ea typeface="Roboto Slab"/>
                <a:cs typeface="Roboto Slab"/>
                <a:sym typeface="Roboto Slab"/>
              </a:rPr>
              <a:t>Team Data Spaces</a:t>
            </a:r>
            <a:endParaRPr b="1" sz="3300">
              <a:solidFill>
                <a:schemeClr val="lt1"/>
              </a:solidFill>
              <a:latin typeface="Roboto Slab"/>
              <a:ea typeface="Roboto Slab"/>
              <a:cs typeface="Roboto Slab"/>
              <a:sym typeface="Roboto Slab"/>
            </a:endParaRPr>
          </a:p>
        </p:txBody>
      </p:sp>
      <p:sp>
        <p:nvSpPr>
          <p:cNvPr id="675" name="Google Shape;675;p60"/>
          <p:cNvSpPr txBox="1"/>
          <p:nvPr/>
        </p:nvSpPr>
        <p:spPr>
          <a:xfrm>
            <a:off x="4043870" y="4286150"/>
            <a:ext cx="2131935" cy="25391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200">
                <a:solidFill>
                  <a:srgbClr val="4472C4"/>
                </a:solidFill>
                <a:latin typeface="Calibri"/>
                <a:ea typeface="Calibri"/>
                <a:cs typeface="Calibri"/>
                <a:sym typeface="Calibri"/>
              </a:rPr>
              <a:t>👉 https://dataspaces4.eu/</a:t>
            </a:r>
            <a:endParaRPr sz="1100"/>
          </a:p>
        </p:txBody>
      </p:sp>
      <p:sp>
        <p:nvSpPr>
          <p:cNvPr id="676" name="Google Shape;676;p60"/>
          <p:cNvSpPr/>
          <p:nvPr/>
        </p:nvSpPr>
        <p:spPr>
          <a:xfrm>
            <a:off x="3651649" y="4676000"/>
            <a:ext cx="3862500" cy="364200"/>
          </a:xfrm>
          <a:prstGeom prst="wedgeRoundRectCallout">
            <a:avLst>
              <a:gd fmla="val 5919" name="adj1"/>
              <a:gd fmla="val -98085" name="adj2"/>
              <a:gd fmla="val 16667" name="adj3"/>
            </a:avLst>
          </a:prstGeom>
          <a:solidFill>
            <a:srgbClr val="7D91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i="1" lang="en" sz="800">
                <a:solidFill>
                  <a:schemeClr val="lt1"/>
                </a:solidFill>
                <a:latin typeface="Calibri"/>
                <a:ea typeface="Calibri"/>
                <a:cs typeface="Calibri"/>
                <a:sym typeface="Calibri"/>
              </a:rPr>
              <a:t>”Teaming Up to Support the European Data Strategy Is a Must.” Jaana Sinipuro, Sitra</a:t>
            </a:r>
            <a:endParaRPr sz="1100"/>
          </a:p>
        </p:txBody>
      </p:sp>
      <p:sp>
        <p:nvSpPr>
          <p:cNvPr id="677" name="Google Shape;677;p60"/>
          <p:cNvSpPr txBox="1"/>
          <p:nvPr/>
        </p:nvSpPr>
        <p:spPr>
          <a:xfrm>
            <a:off x="1689556"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B</a:t>
            </a:r>
            <a:endParaRPr sz="1100"/>
          </a:p>
        </p:txBody>
      </p:sp>
      <p:sp>
        <p:nvSpPr>
          <p:cNvPr id="678" name="Google Shape;678;p60"/>
          <p:cNvSpPr txBox="1"/>
          <p:nvPr/>
        </p:nvSpPr>
        <p:spPr>
          <a:xfrm>
            <a:off x="1160797"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A</a:t>
            </a:r>
            <a:endParaRPr sz="1100"/>
          </a:p>
        </p:txBody>
      </p:sp>
      <p:sp>
        <p:nvSpPr>
          <p:cNvPr id="679" name="Google Shape;679;p60"/>
          <p:cNvSpPr txBox="1"/>
          <p:nvPr/>
        </p:nvSpPr>
        <p:spPr>
          <a:xfrm>
            <a:off x="2286345"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C</a:t>
            </a:r>
            <a:endParaRPr sz="900">
              <a:solidFill>
                <a:schemeClr val="dk1"/>
              </a:solidFill>
              <a:latin typeface="Calibri"/>
              <a:ea typeface="Calibri"/>
              <a:cs typeface="Calibri"/>
              <a:sym typeface="Calibri"/>
            </a:endParaRPr>
          </a:p>
        </p:txBody>
      </p:sp>
      <p:sp>
        <p:nvSpPr>
          <p:cNvPr id="680" name="Google Shape;680;p60"/>
          <p:cNvSpPr txBox="1"/>
          <p:nvPr/>
        </p:nvSpPr>
        <p:spPr>
          <a:xfrm>
            <a:off x="2879912"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D</a:t>
            </a:r>
            <a:endParaRPr sz="11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43"/>
          <p:cNvSpPr txBox="1"/>
          <p:nvPr>
            <p:ph type="title"/>
          </p:nvPr>
        </p:nvSpPr>
        <p:spPr>
          <a:xfrm>
            <a:off x="405000" y="270000"/>
            <a:ext cx="6750000" cy="7290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Clr>
                <a:schemeClr val="dk2"/>
              </a:buClr>
              <a:buSzPts val="2400"/>
              <a:buFont typeface="Calibri"/>
              <a:buNone/>
            </a:pPr>
            <a:r>
              <a:rPr b="1" lang="en">
                <a:latin typeface="Roboto Slab"/>
                <a:ea typeface="Roboto Slab"/>
                <a:cs typeface="Roboto Slab"/>
                <a:sym typeface="Roboto Slab"/>
              </a:rPr>
              <a:t>Background</a:t>
            </a:r>
            <a:endParaRPr b="1" sz="2400">
              <a:solidFill>
                <a:schemeClr val="dk2"/>
              </a:solidFill>
            </a:endParaRPr>
          </a:p>
        </p:txBody>
      </p:sp>
      <p:sp>
        <p:nvSpPr>
          <p:cNvPr id="211" name="Google Shape;211;p43"/>
          <p:cNvSpPr txBox="1"/>
          <p:nvPr>
            <p:ph idx="4294967295" type="body"/>
          </p:nvPr>
        </p:nvSpPr>
        <p:spPr>
          <a:xfrm>
            <a:off x="405000" y="1269000"/>
            <a:ext cx="5886300" cy="32577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1400"/>
              <a:buNone/>
            </a:pPr>
            <a:r>
              <a:rPr lang="en" sz="2000"/>
              <a:t>This initial version of the Data Spaces Resource Library is based on a data spaces study commissioned by the Ministry of Transport and Communications of Finland and conducted by 1001 Lakes.</a:t>
            </a:r>
            <a:endParaRPr sz="2000"/>
          </a:p>
          <a:p>
            <a:pPr indent="0" lvl="0" marL="0" rtl="0" algn="l">
              <a:lnSpc>
                <a:spcPct val="90000"/>
              </a:lnSpc>
              <a:spcBef>
                <a:spcPts val="800"/>
              </a:spcBef>
              <a:spcAft>
                <a:spcPts val="0"/>
              </a:spcAft>
              <a:buClr>
                <a:schemeClr val="dk1"/>
              </a:buClr>
              <a:buSzPts val="1400"/>
              <a:buNone/>
            </a:pPr>
            <a:r>
              <a:rPr lang="en" sz="2000"/>
              <a:t>One of the key results of the study was the </a:t>
            </a:r>
            <a:r>
              <a:rPr lang="en" sz="2000" u="sng">
                <a:solidFill>
                  <a:schemeClr val="hlink"/>
                </a:solidFill>
                <a:hlinkClick r:id="rId3"/>
              </a:rPr>
              <a:t>State of Data Spaces 2021</a:t>
            </a:r>
            <a:r>
              <a:rPr lang="en" sz="2000"/>
              <a:t> report that was published by the Ministry of Transport and Communications of Finland. </a:t>
            </a:r>
            <a:endParaRPr sz="2000"/>
          </a:p>
          <a:p>
            <a:pPr indent="0" lvl="0" marL="0" rtl="0" algn="l">
              <a:lnSpc>
                <a:spcPct val="90000"/>
              </a:lnSpc>
              <a:spcBef>
                <a:spcPts val="800"/>
              </a:spcBef>
              <a:spcAft>
                <a:spcPts val="0"/>
              </a:spcAft>
              <a:buClr>
                <a:schemeClr val="dk1"/>
              </a:buClr>
              <a:buSzPts val="1400"/>
              <a:buNone/>
            </a:pPr>
            <a:r>
              <a:rPr lang="en" sz="2000"/>
              <a:t>Further development of Data Spaces Resource Library is supported by the Ministry of Economic Affairs and Employment of Finland. </a:t>
            </a:r>
            <a:endParaRPr sz="2000"/>
          </a:p>
        </p:txBody>
      </p:sp>
      <p:pic>
        <p:nvPicPr>
          <p:cNvPr id="212" name="Google Shape;212;p43"/>
          <p:cNvPicPr preferRelativeResize="0"/>
          <p:nvPr/>
        </p:nvPicPr>
        <p:blipFill>
          <a:blip r:embed="rId4">
            <a:alphaModFix/>
          </a:blip>
          <a:stretch>
            <a:fillRect/>
          </a:stretch>
        </p:blipFill>
        <p:spPr>
          <a:xfrm>
            <a:off x="6166662" y="2628550"/>
            <a:ext cx="2977326" cy="1818275"/>
          </a:xfrm>
          <a:prstGeom prst="rect">
            <a:avLst/>
          </a:prstGeom>
          <a:noFill/>
          <a:ln>
            <a:noFill/>
          </a:ln>
        </p:spPr>
      </p:pic>
      <p:pic>
        <p:nvPicPr>
          <p:cNvPr id="213" name="Google Shape;213;p43"/>
          <p:cNvPicPr preferRelativeResize="0"/>
          <p:nvPr/>
        </p:nvPicPr>
        <p:blipFill>
          <a:blip r:embed="rId5">
            <a:alphaModFix/>
          </a:blip>
          <a:stretch>
            <a:fillRect/>
          </a:stretch>
        </p:blipFill>
        <p:spPr>
          <a:xfrm>
            <a:off x="6581963" y="1689788"/>
            <a:ext cx="2211901" cy="10841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p61"/>
          <p:cNvSpPr/>
          <p:nvPr/>
        </p:nvSpPr>
        <p:spPr>
          <a:xfrm>
            <a:off x="1232145" y="2987446"/>
            <a:ext cx="485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687" name="Google Shape;687;p61"/>
          <p:cNvSpPr/>
          <p:nvPr/>
        </p:nvSpPr>
        <p:spPr>
          <a:xfrm>
            <a:off x="8335" y="0"/>
            <a:ext cx="9127331" cy="718855"/>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688" name="Google Shape;688;p61"/>
          <p:cNvSpPr/>
          <p:nvPr/>
        </p:nvSpPr>
        <p:spPr>
          <a:xfrm>
            <a:off x="2356554" y="2992303"/>
            <a:ext cx="485326" cy="1481087"/>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689" name="Google Shape;689;p61"/>
          <p:cNvSpPr txBox="1"/>
          <p:nvPr>
            <p:ph idx="4294967295" type="sldNum"/>
          </p:nvPr>
        </p:nvSpPr>
        <p:spPr>
          <a:xfrm>
            <a:off x="141536" y="4834627"/>
            <a:ext cx="242203" cy="205602"/>
          </a:xfrm>
          <a:prstGeom prst="rect">
            <a:avLst/>
          </a:prstGeom>
          <a:noFill/>
          <a:ln>
            <a:noFill/>
          </a:ln>
        </p:spPr>
        <p:txBody>
          <a:bodyPr anchorCtr="0" anchor="ctr" bIns="34225" lIns="68450" spcFirstLastPara="1" rIns="68450" wrap="square" tIns="34225">
            <a:noAutofit/>
          </a:bodyPr>
          <a:lstStyle/>
          <a:p>
            <a:pPr indent="0" lvl="0" marL="0" marR="0" rtl="0" algn="ctr">
              <a:spcBef>
                <a:spcPts val="0"/>
              </a:spcBef>
              <a:spcAft>
                <a:spcPts val="0"/>
              </a:spcAft>
              <a:buNone/>
            </a:pPr>
            <a:fld id="{00000000-1234-1234-1234-123412341234}" type="slidenum">
              <a:rPr lang="en" sz="700">
                <a:solidFill>
                  <a:srgbClr val="7F7F7F"/>
                </a:solidFill>
                <a:latin typeface="Georgia"/>
                <a:ea typeface="Georgia"/>
                <a:cs typeface="Georgia"/>
                <a:sym typeface="Georgia"/>
              </a:rPr>
              <a:t>‹#›</a:t>
            </a:fld>
            <a:endParaRPr sz="700">
              <a:solidFill>
                <a:srgbClr val="7F7F7F"/>
              </a:solidFill>
              <a:latin typeface="Georgia"/>
              <a:ea typeface="Georgia"/>
              <a:cs typeface="Georgia"/>
              <a:sym typeface="Georgia"/>
            </a:endParaRPr>
          </a:p>
        </p:txBody>
      </p:sp>
      <p:sp>
        <p:nvSpPr>
          <p:cNvPr id="690" name="Google Shape;690;p61"/>
          <p:cNvSpPr/>
          <p:nvPr/>
        </p:nvSpPr>
        <p:spPr>
          <a:xfrm>
            <a:off x="2926292" y="2989843"/>
            <a:ext cx="485326" cy="1481087"/>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691" name="Google Shape;691;p61"/>
          <p:cNvSpPr/>
          <p:nvPr/>
        </p:nvSpPr>
        <p:spPr>
          <a:xfrm>
            <a:off x="1796861" y="2989843"/>
            <a:ext cx="485326" cy="1481087"/>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692" name="Google Shape;692;p61"/>
          <p:cNvSpPr/>
          <p:nvPr/>
        </p:nvSpPr>
        <p:spPr>
          <a:xfrm>
            <a:off x="316666" y="761762"/>
            <a:ext cx="2383434" cy="185476"/>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Regulation</a:t>
            </a:r>
            <a:endParaRPr sz="1100"/>
          </a:p>
        </p:txBody>
      </p:sp>
      <p:sp>
        <p:nvSpPr>
          <p:cNvPr id="693" name="Google Shape;693;p61"/>
          <p:cNvSpPr/>
          <p:nvPr/>
        </p:nvSpPr>
        <p:spPr>
          <a:xfrm>
            <a:off x="315911" y="1470651"/>
            <a:ext cx="2383434" cy="185476"/>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Frameworks and standardization  </a:t>
            </a:r>
            <a:endParaRPr sz="1100"/>
          </a:p>
        </p:txBody>
      </p:sp>
      <p:sp>
        <p:nvSpPr>
          <p:cNvPr id="694" name="Google Shape;694;p61"/>
          <p:cNvSpPr/>
          <p:nvPr/>
        </p:nvSpPr>
        <p:spPr>
          <a:xfrm>
            <a:off x="315911" y="2183888"/>
            <a:ext cx="2383434" cy="185476"/>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Generic building blocks</a:t>
            </a:r>
            <a:endParaRPr sz="1100"/>
          </a:p>
        </p:txBody>
      </p:sp>
      <p:sp>
        <p:nvSpPr>
          <p:cNvPr id="695" name="Google Shape;695;p61"/>
          <p:cNvSpPr txBox="1"/>
          <p:nvPr/>
        </p:nvSpPr>
        <p:spPr>
          <a:xfrm rot="-5400000">
            <a:off x="-312017" y="3646565"/>
            <a:ext cx="1078897" cy="167642"/>
          </a:xfrm>
          <a:prstGeom prst="rect">
            <a:avLst/>
          </a:prstGeom>
          <a:noFill/>
          <a:ln>
            <a:noFill/>
          </a:ln>
        </p:spPr>
        <p:txBody>
          <a:bodyPr anchorCtr="0" anchor="ctr" bIns="34275" lIns="68575" spcFirstLastPara="1" rIns="68575" wrap="square" tIns="34275">
            <a:spAutoFit/>
          </a:bodyPr>
          <a:lstStyle/>
          <a:p>
            <a:pPr indent="0" lvl="0" marL="0" marR="0" rtl="0" algn="ctr">
              <a:lnSpc>
                <a:spcPct val="81666"/>
              </a:lnSpc>
              <a:spcBef>
                <a:spcPts val="0"/>
              </a:spcBef>
              <a:spcAft>
                <a:spcPts val="0"/>
              </a:spcAft>
              <a:buNone/>
            </a:pPr>
            <a:r>
              <a:rPr lang="en" sz="900">
                <a:solidFill>
                  <a:schemeClr val="dk1"/>
                </a:solidFill>
                <a:latin typeface="Calibri"/>
                <a:ea typeface="Calibri"/>
                <a:cs typeface="Calibri"/>
                <a:sym typeface="Calibri"/>
              </a:rPr>
              <a:t>Domain specific </a:t>
            </a:r>
            <a:endParaRPr sz="1100"/>
          </a:p>
        </p:txBody>
      </p:sp>
      <p:cxnSp>
        <p:nvCxnSpPr>
          <p:cNvPr id="696" name="Google Shape;696;p61"/>
          <p:cNvCxnSpPr/>
          <p:nvPr/>
        </p:nvCxnSpPr>
        <p:spPr>
          <a:xfrm>
            <a:off x="382983" y="3471863"/>
            <a:ext cx="3027880" cy="0"/>
          </a:xfrm>
          <a:prstGeom prst="straightConnector1">
            <a:avLst/>
          </a:prstGeom>
          <a:noFill/>
          <a:ln cap="flat" cmpd="sng" w="9525">
            <a:solidFill>
              <a:schemeClr val="accent1"/>
            </a:solidFill>
            <a:prstDash val="dash"/>
            <a:miter lim="800000"/>
            <a:headEnd len="sm" w="sm" type="none"/>
            <a:tailEnd len="sm" w="sm" type="none"/>
          </a:ln>
        </p:spPr>
      </p:cxnSp>
      <p:cxnSp>
        <p:nvCxnSpPr>
          <p:cNvPr id="697" name="Google Shape;697;p61"/>
          <p:cNvCxnSpPr/>
          <p:nvPr/>
        </p:nvCxnSpPr>
        <p:spPr>
          <a:xfrm>
            <a:off x="382983" y="3969067"/>
            <a:ext cx="3027880" cy="0"/>
          </a:xfrm>
          <a:prstGeom prst="straightConnector1">
            <a:avLst/>
          </a:prstGeom>
          <a:noFill/>
          <a:ln cap="flat" cmpd="sng" w="9525">
            <a:solidFill>
              <a:schemeClr val="accent1"/>
            </a:solidFill>
            <a:prstDash val="dash"/>
            <a:miter lim="800000"/>
            <a:headEnd len="sm" w="sm" type="none"/>
            <a:tailEnd len="sm" w="sm" type="none"/>
          </a:ln>
        </p:spPr>
      </p:cxnSp>
      <p:sp>
        <p:nvSpPr>
          <p:cNvPr id="698" name="Google Shape;698;p61"/>
          <p:cNvSpPr txBox="1"/>
          <p:nvPr/>
        </p:nvSpPr>
        <p:spPr>
          <a:xfrm>
            <a:off x="328614" y="3191429"/>
            <a:ext cx="940843" cy="171827"/>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Ecosystems</a:t>
            </a:r>
            <a:endParaRPr sz="1100"/>
          </a:p>
        </p:txBody>
      </p:sp>
      <p:sp>
        <p:nvSpPr>
          <p:cNvPr id="699" name="Google Shape;699;p61"/>
          <p:cNvSpPr txBox="1"/>
          <p:nvPr/>
        </p:nvSpPr>
        <p:spPr>
          <a:xfrm>
            <a:off x="328615" y="3648781"/>
            <a:ext cx="940844" cy="171827"/>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Data</a:t>
            </a:r>
            <a:endParaRPr sz="1100"/>
          </a:p>
        </p:txBody>
      </p:sp>
      <p:sp>
        <p:nvSpPr>
          <p:cNvPr id="700" name="Google Shape;700;p61"/>
          <p:cNvSpPr txBox="1"/>
          <p:nvPr/>
        </p:nvSpPr>
        <p:spPr>
          <a:xfrm>
            <a:off x="315911" y="4070669"/>
            <a:ext cx="940844" cy="273055"/>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Platforms and solutions</a:t>
            </a:r>
            <a:endParaRPr sz="1100"/>
          </a:p>
        </p:txBody>
      </p:sp>
      <p:sp>
        <p:nvSpPr>
          <p:cNvPr id="701" name="Google Shape;701;p61"/>
          <p:cNvSpPr/>
          <p:nvPr/>
        </p:nvSpPr>
        <p:spPr>
          <a:xfrm>
            <a:off x="3986683" y="905915"/>
            <a:ext cx="4773581" cy="3667884"/>
          </a:xfrm>
          <a:prstGeom prst="rect">
            <a:avLst/>
          </a:prstGeom>
          <a:noFill/>
          <a:ln cap="flat" cmpd="sng" w="12700">
            <a:solidFill>
              <a:srgbClr val="4472C4"/>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02" name="Google Shape;702;p61"/>
          <p:cNvSpPr/>
          <p:nvPr/>
        </p:nvSpPr>
        <p:spPr>
          <a:xfrm>
            <a:off x="381401" y="1602522"/>
            <a:ext cx="3027880" cy="558690"/>
          </a:xfrm>
          <a:prstGeom prst="roundRect">
            <a:avLst>
              <a:gd fmla="val 16667" name="adj"/>
            </a:avLst>
          </a:prstGeom>
          <a:solidFill>
            <a:srgbClr val="E1EFD8"/>
          </a:solidFill>
          <a:ln cap="flat" cmpd="sng" w="28575">
            <a:solidFill>
              <a:srgbClr val="FF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rPr lang="en" sz="800">
                <a:solidFill>
                  <a:srgbClr val="000000"/>
                </a:solidFill>
                <a:latin typeface="Arial"/>
                <a:ea typeface="Arial"/>
                <a:cs typeface="Arial"/>
                <a:sym typeface="Arial"/>
              </a:rPr>
              <a:t>MyData is both an alternative vision and guiding technical principles. It works together with other initiatives such as IDSA and Gaia-X focusing on aspects of personal data.</a:t>
            </a:r>
            <a:endParaRPr sz="1100"/>
          </a:p>
        </p:txBody>
      </p:sp>
      <p:sp>
        <p:nvSpPr>
          <p:cNvPr id="703" name="Google Shape;703;p61"/>
          <p:cNvSpPr/>
          <p:nvPr/>
        </p:nvSpPr>
        <p:spPr>
          <a:xfrm>
            <a:off x="387647" y="2322141"/>
            <a:ext cx="3027880" cy="558690"/>
          </a:xfrm>
          <a:prstGeom prst="roundRect">
            <a:avLst>
              <a:gd fmla="val 16667" name="adj"/>
            </a:avLst>
          </a:prstGeom>
          <a:solidFill>
            <a:srgbClr val="E1EFD8"/>
          </a:solidFill>
          <a:ln cap="flat" cmpd="sng" w="28575">
            <a:solidFill>
              <a:srgbClr val="FF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704" name="Google Shape;704;p61"/>
          <p:cNvSpPr txBox="1"/>
          <p:nvPr/>
        </p:nvSpPr>
        <p:spPr>
          <a:xfrm>
            <a:off x="4019518" y="990936"/>
            <a:ext cx="4736836" cy="121187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800" u="sng">
                <a:solidFill>
                  <a:schemeClr val="dk1"/>
                </a:solidFill>
                <a:latin typeface="Calibri"/>
                <a:ea typeface="Calibri"/>
                <a:cs typeface="Calibri"/>
                <a:sym typeface="Calibri"/>
              </a:rPr>
              <a:t>Key facts</a:t>
            </a:r>
            <a:endParaRPr b="1" sz="800" u="sng">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MyData Global is an international non-profit headquartered in Helsinki. </a:t>
            </a:r>
            <a:endParaRPr sz="1100"/>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The purpose of MyData Global is to empower individuals by improving their right to self-determination regarding their personal data. </a:t>
            </a:r>
            <a:endParaRPr sz="1100"/>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MyData Global has over 100 organisation members and close to 400 individual members from over 40 countries, on six continents.</a:t>
            </a:r>
            <a:endParaRPr sz="1100"/>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The </a:t>
            </a:r>
            <a:r>
              <a:rPr b="1" lang="en" sz="800">
                <a:solidFill>
                  <a:schemeClr val="dk1"/>
                </a:solidFill>
                <a:latin typeface="Calibri"/>
                <a:ea typeface="Calibri"/>
                <a:cs typeface="Calibri"/>
                <a:sym typeface="Calibri"/>
              </a:rPr>
              <a:t>human-centric paradigm </a:t>
            </a:r>
            <a:r>
              <a:rPr lang="en" sz="800">
                <a:solidFill>
                  <a:schemeClr val="dk1"/>
                </a:solidFill>
                <a:latin typeface="Calibri"/>
                <a:ea typeface="Calibri"/>
                <a:cs typeface="Calibri"/>
                <a:sym typeface="Calibri"/>
              </a:rPr>
              <a:t>aims at a fair, sustainable, and prosperous digital society, where personal data sharing is based on trust as well as balanced and fair relationship between individuals and organisations.</a:t>
            </a:r>
            <a:endParaRPr sz="1100"/>
          </a:p>
        </p:txBody>
      </p:sp>
      <p:sp>
        <p:nvSpPr>
          <p:cNvPr id="705" name="Google Shape;705;p61"/>
          <p:cNvSpPr/>
          <p:nvPr/>
        </p:nvSpPr>
        <p:spPr>
          <a:xfrm>
            <a:off x="387647" y="903780"/>
            <a:ext cx="3027880" cy="558690"/>
          </a:xfrm>
          <a:prstGeom prst="roundRect">
            <a:avLst>
              <a:gd fmla="val 16667" name="adj"/>
            </a:avLst>
          </a:prstGeom>
          <a:solidFill>
            <a:srgbClr val="E1EFD8"/>
          </a:solidFill>
          <a:ln cap="flat" cmpd="sng" w="28575">
            <a:solidFill>
              <a:srgbClr val="FF0000"/>
            </a:solidFill>
            <a:prstDash val="dot"/>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rPr lang="en" sz="800">
                <a:solidFill>
                  <a:srgbClr val="000000"/>
                </a:solidFill>
                <a:latin typeface="Arial"/>
                <a:ea typeface="Arial"/>
                <a:cs typeface="Arial"/>
                <a:sym typeface="Arial"/>
              </a:rPr>
              <a:t>MyData aims to influence regulation, and has been active in promoting the human-centric view and the data intermediary model, for example in the context of the EU Data Governance Act.</a:t>
            </a:r>
            <a:endParaRPr sz="1100"/>
          </a:p>
        </p:txBody>
      </p:sp>
      <p:sp>
        <p:nvSpPr>
          <p:cNvPr id="706" name="Google Shape;706;p61"/>
          <p:cNvSpPr txBox="1"/>
          <p:nvPr/>
        </p:nvSpPr>
        <p:spPr>
          <a:xfrm>
            <a:off x="227431" y="-56579"/>
            <a:ext cx="8121898" cy="861629"/>
          </a:xfrm>
          <a:prstGeom prst="rect">
            <a:avLst/>
          </a:prstGeom>
          <a:noFill/>
          <a:ln>
            <a:noFill/>
          </a:ln>
        </p:spPr>
        <p:txBody>
          <a:bodyPr anchorCtr="0" anchor="ctr" bIns="34225" lIns="68450" spcFirstLastPara="1" rIns="68450" wrap="square" tIns="34225">
            <a:normAutofit/>
          </a:bodyPr>
          <a:lstStyle/>
          <a:p>
            <a:pPr indent="0" lvl="0" marL="0" marR="0" rtl="0" algn="l">
              <a:lnSpc>
                <a:spcPct val="90000"/>
              </a:lnSpc>
              <a:spcBef>
                <a:spcPts val="0"/>
              </a:spcBef>
              <a:spcAft>
                <a:spcPts val="0"/>
              </a:spcAft>
              <a:buClr>
                <a:schemeClr val="lt1"/>
              </a:buClr>
              <a:buSzPts val="3000"/>
              <a:buFont typeface="Libre Franklin"/>
              <a:buNone/>
            </a:pPr>
            <a:r>
              <a:rPr b="1" lang="en" sz="3300">
                <a:solidFill>
                  <a:schemeClr val="lt1"/>
                </a:solidFill>
                <a:latin typeface="Roboto Slab"/>
                <a:ea typeface="Roboto Slab"/>
                <a:cs typeface="Roboto Slab"/>
                <a:sym typeface="Roboto Slab"/>
              </a:rPr>
              <a:t>MyData Global</a:t>
            </a:r>
            <a:endParaRPr b="1" sz="3300">
              <a:solidFill>
                <a:schemeClr val="lt1"/>
              </a:solidFill>
              <a:latin typeface="Roboto Slab"/>
              <a:ea typeface="Roboto Slab"/>
              <a:cs typeface="Roboto Slab"/>
              <a:sym typeface="Roboto Slab"/>
            </a:endParaRPr>
          </a:p>
        </p:txBody>
      </p:sp>
      <p:pic>
        <p:nvPicPr>
          <p:cNvPr id="707" name="Google Shape;707;p61"/>
          <p:cNvPicPr preferRelativeResize="0"/>
          <p:nvPr/>
        </p:nvPicPr>
        <p:blipFill rotWithShape="1">
          <a:blip r:embed="rId3">
            <a:alphaModFix/>
          </a:blip>
          <a:srcRect b="0" l="0" r="0" t="0"/>
          <a:stretch/>
        </p:blipFill>
        <p:spPr>
          <a:xfrm>
            <a:off x="4326751" y="2203664"/>
            <a:ext cx="3635737" cy="2147357"/>
          </a:xfrm>
          <a:prstGeom prst="rect">
            <a:avLst/>
          </a:prstGeom>
          <a:noFill/>
          <a:ln>
            <a:noFill/>
          </a:ln>
        </p:spPr>
      </p:pic>
      <p:sp>
        <p:nvSpPr>
          <p:cNvPr id="708" name="Google Shape;708;p61"/>
          <p:cNvSpPr/>
          <p:nvPr/>
        </p:nvSpPr>
        <p:spPr>
          <a:xfrm>
            <a:off x="4248224" y="4326125"/>
            <a:ext cx="21444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 sz="1400">
                <a:solidFill>
                  <a:srgbClr val="4472C4"/>
                </a:solidFill>
                <a:latin typeface="Calibri"/>
                <a:ea typeface="Calibri"/>
                <a:cs typeface="Calibri"/>
                <a:sym typeface="Calibri"/>
              </a:rPr>
              <a:t>👉 https://mydata.org/</a:t>
            </a:r>
            <a:endParaRPr sz="1100"/>
          </a:p>
        </p:txBody>
      </p:sp>
      <p:sp>
        <p:nvSpPr>
          <p:cNvPr id="709" name="Google Shape;709;p61"/>
          <p:cNvSpPr txBox="1"/>
          <p:nvPr/>
        </p:nvSpPr>
        <p:spPr>
          <a:xfrm>
            <a:off x="466697" y="2354465"/>
            <a:ext cx="2827548" cy="530915"/>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800">
                <a:solidFill>
                  <a:schemeClr val="dk1"/>
                </a:solidFill>
                <a:latin typeface="Calibri"/>
                <a:ea typeface="Calibri"/>
                <a:cs typeface="Calibri"/>
                <a:sym typeface="Calibri"/>
              </a:rPr>
              <a:t>MyData Global has introduced the MyData Operator model for personal data management intermediaries, consisting of several envisioned building blocks, e.g. consent management and identity management.</a:t>
            </a:r>
            <a:endParaRPr sz="1100"/>
          </a:p>
        </p:txBody>
      </p:sp>
      <p:sp>
        <p:nvSpPr>
          <p:cNvPr id="710" name="Google Shape;710;p61"/>
          <p:cNvSpPr/>
          <p:nvPr/>
        </p:nvSpPr>
        <p:spPr>
          <a:xfrm>
            <a:off x="3474608" y="4658672"/>
            <a:ext cx="4773581" cy="323861"/>
          </a:xfrm>
          <a:prstGeom prst="wedgeRoundRectCallout">
            <a:avLst>
              <a:gd fmla="val 5919" name="adj1"/>
              <a:gd fmla="val -98085" name="adj2"/>
              <a:gd fmla="val 16667" name="adj3"/>
            </a:avLst>
          </a:prstGeom>
          <a:solidFill>
            <a:srgbClr val="7D91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i="1" lang="en" sz="800">
                <a:solidFill>
                  <a:schemeClr val="lt1"/>
                </a:solidFill>
                <a:latin typeface="Calibri"/>
                <a:ea typeface="Calibri"/>
                <a:cs typeface="Calibri"/>
                <a:sym typeface="Calibri"/>
              </a:rPr>
              <a:t>”Data spaces can become a human-centric way to renew our e-identity infrastructure and to foster data sharing.” Antti ”Jogi” Poikola, Finnish Technology Industries</a:t>
            </a:r>
            <a:endParaRPr i="1" sz="800">
              <a:solidFill>
                <a:schemeClr val="lt1"/>
              </a:solidFill>
              <a:latin typeface="Calibri"/>
              <a:ea typeface="Calibri"/>
              <a:cs typeface="Calibri"/>
              <a:sym typeface="Calibri"/>
            </a:endParaRPr>
          </a:p>
        </p:txBody>
      </p:sp>
      <p:sp>
        <p:nvSpPr>
          <p:cNvPr id="711" name="Google Shape;711;p61"/>
          <p:cNvSpPr txBox="1"/>
          <p:nvPr/>
        </p:nvSpPr>
        <p:spPr>
          <a:xfrm>
            <a:off x="1689556"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B</a:t>
            </a:r>
            <a:endParaRPr sz="1100"/>
          </a:p>
        </p:txBody>
      </p:sp>
      <p:sp>
        <p:nvSpPr>
          <p:cNvPr id="712" name="Google Shape;712;p61"/>
          <p:cNvSpPr txBox="1"/>
          <p:nvPr/>
        </p:nvSpPr>
        <p:spPr>
          <a:xfrm>
            <a:off x="1160797"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A</a:t>
            </a:r>
            <a:endParaRPr sz="1100"/>
          </a:p>
        </p:txBody>
      </p:sp>
      <p:sp>
        <p:nvSpPr>
          <p:cNvPr id="713" name="Google Shape;713;p61"/>
          <p:cNvSpPr txBox="1"/>
          <p:nvPr/>
        </p:nvSpPr>
        <p:spPr>
          <a:xfrm>
            <a:off x="2286345"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C</a:t>
            </a:r>
            <a:endParaRPr sz="900">
              <a:solidFill>
                <a:schemeClr val="dk1"/>
              </a:solidFill>
              <a:latin typeface="Calibri"/>
              <a:ea typeface="Calibri"/>
              <a:cs typeface="Calibri"/>
              <a:sym typeface="Calibri"/>
            </a:endParaRPr>
          </a:p>
        </p:txBody>
      </p:sp>
      <p:sp>
        <p:nvSpPr>
          <p:cNvPr id="714" name="Google Shape;714;p61"/>
          <p:cNvSpPr txBox="1"/>
          <p:nvPr/>
        </p:nvSpPr>
        <p:spPr>
          <a:xfrm>
            <a:off x="2879912"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D</a:t>
            </a:r>
            <a:endParaRPr sz="11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sp>
        <p:nvSpPr>
          <p:cNvPr id="720" name="Google Shape;720;p62"/>
          <p:cNvSpPr/>
          <p:nvPr/>
        </p:nvSpPr>
        <p:spPr>
          <a:xfrm>
            <a:off x="8336" y="0"/>
            <a:ext cx="9127200" cy="7188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721" name="Google Shape;721;p62"/>
          <p:cNvSpPr txBox="1"/>
          <p:nvPr/>
        </p:nvSpPr>
        <p:spPr>
          <a:xfrm>
            <a:off x="227425" y="-56575"/>
            <a:ext cx="8532900" cy="861600"/>
          </a:xfrm>
          <a:prstGeom prst="rect">
            <a:avLst/>
          </a:prstGeom>
          <a:noFill/>
          <a:ln>
            <a:noFill/>
          </a:ln>
        </p:spPr>
        <p:txBody>
          <a:bodyPr anchorCtr="0" anchor="ctr" bIns="34225" lIns="68450" spcFirstLastPara="1" rIns="68450" wrap="square" tIns="34225">
            <a:normAutofit/>
          </a:bodyPr>
          <a:lstStyle/>
          <a:p>
            <a:pPr indent="0" lvl="0" marL="0" marR="0" rtl="0" algn="l">
              <a:lnSpc>
                <a:spcPct val="90000"/>
              </a:lnSpc>
              <a:spcBef>
                <a:spcPts val="0"/>
              </a:spcBef>
              <a:spcAft>
                <a:spcPts val="0"/>
              </a:spcAft>
              <a:buClr>
                <a:schemeClr val="dk1"/>
              </a:buClr>
              <a:buSzPts val="1100"/>
              <a:buFont typeface="Arial"/>
              <a:buNone/>
            </a:pPr>
            <a:r>
              <a:rPr b="1" lang="en" sz="3300">
                <a:solidFill>
                  <a:schemeClr val="lt1"/>
                </a:solidFill>
                <a:latin typeface="Roboto Slab"/>
                <a:ea typeface="Roboto Slab"/>
                <a:cs typeface="Roboto Slab"/>
                <a:sym typeface="Roboto Slab"/>
              </a:rPr>
              <a:t>The Data Institutions Register</a:t>
            </a:r>
            <a:endParaRPr b="1" sz="3300">
              <a:solidFill>
                <a:schemeClr val="lt1"/>
              </a:solidFill>
              <a:latin typeface="Roboto Slab"/>
              <a:ea typeface="Roboto Slab"/>
              <a:cs typeface="Roboto Slab"/>
              <a:sym typeface="Roboto Slab"/>
            </a:endParaRPr>
          </a:p>
        </p:txBody>
      </p:sp>
      <p:sp>
        <p:nvSpPr>
          <p:cNvPr id="722" name="Google Shape;722;p62"/>
          <p:cNvSpPr/>
          <p:nvPr/>
        </p:nvSpPr>
        <p:spPr>
          <a:xfrm>
            <a:off x="316666" y="761762"/>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Regulation</a:t>
            </a:r>
            <a:endParaRPr sz="1100"/>
          </a:p>
        </p:txBody>
      </p:sp>
      <p:sp>
        <p:nvSpPr>
          <p:cNvPr id="723" name="Google Shape;723;p62"/>
          <p:cNvSpPr/>
          <p:nvPr/>
        </p:nvSpPr>
        <p:spPr>
          <a:xfrm>
            <a:off x="315911" y="2183888"/>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Generic building blocks</a:t>
            </a:r>
            <a:endParaRPr sz="1100"/>
          </a:p>
        </p:txBody>
      </p:sp>
      <p:sp>
        <p:nvSpPr>
          <p:cNvPr id="724" name="Google Shape;724;p62"/>
          <p:cNvSpPr txBox="1"/>
          <p:nvPr/>
        </p:nvSpPr>
        <p:spPr>
          <a:xfrm rot="-5400000">
            <a:off x="-304589" y="3639234"/>
            <a:ext cx="1078800" cy="182400"/>
          </a:xfrm>
          <a:prstGeom prst="rect">
            <a:avLst/>
          </a:prstGeom>
          <a:noFill/>
          <a:ln>
            <a:noFill/>
          </a:ln>
        </p:spPr>
        <p:txBody>
          <a:bodyPr anchorCtr="0" anchor="ctr" bIns="34275" lIns="68575" spcFirstLastPara="1" rIns="68575" wrap="square" tIns="34275">
            <a:spAutoFit/>
          </a:bodyPr>
          <a:lstStyle/>
          <a:p>
            <a:pPr indent="0" lvl="0" marL="0" marR="0" rtl="0" algn="ctr">
              <a:lnSpc>
                <a:spcPct val="81666"/>
              </a:lnSpc>
              <a:spcBef>
                <a:spcPts val="0"/>
              </a:spcBef>
              <a:spcAft>
                <a:spcPts val="0"/>
              </a:spcAft>
              <a:buNone/>
            </a:pPr>
            <a:r>
              <a:rPr lang="en" sz="900">
                <a:solidFill>
                  <a:schemeClr val="dk1"/>
                </a:solidFill>
                <a:latin typeface="Calibri"/>
                <a:ea typeface="Calibri"/>
                <a:cs typeface="Calibri"/>
                <a:sym typeface="Calibri"/>
              </a:rPr>
              <a:t>Domain specific </a:t>
            </a:r>
            <a:endParaRPr sz="1100"/>
          </a:p>
        </p:txBody>
      </p:sp>
      <p:grpSp>
        <p:nvGrpSpPr>
          <p:cNvPr id="725" name="Google Shape;725;p62"/>
          <p:cNvGrpSpPr/>
          <p:nvPr/>
        </p:nvGrpSpPr>
        <p:grpSpPr>
          <a:xfrm>
            <a:off x="315911" y="1470652"/>
            <a:ext cx="3094897" cy="702829"/>
            <a:chOff x="411108" y="1015682"/>
            <a:chExt cx="4126529" cy="937105"/>
          </a:xfrm>
        </p:grpSpPr>
        <p:sp>
          <p:nvSpPr>
            <p:cNvPr id="726" name="Google Shape;726;p62"/>
            <p:cNvSpPr/>
            <p:nvPr/>
          </p:nvSpPr>
          <p:spPr>
            <a:xfrm>
              <a:off x="500537" y="1207887"/>
              <a:ext cx="4037100" cy="7449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100"/>
            </a:p>
          </p:txBody>
        </p:sp>
        <p:sp>
          <p:nvSpPr>
            <p:cNvPr id="727" name="Google Shape;727;p62"/>
            <p:cNvSpPr/>
            <p:nvPr/>
          </p:nvSpPr>
          <p:spPr>
            <a:xfrm>
              <a:off x="411108" y="1015682"/>
              <a:ext cx="3177900" cy="2472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Frameworks and standardization  </a:t>
              </a:r>
              <a:endParaRPr sz="1100"/>
            </a:p>
          </p:txBody>
        </p:sp>
      </p:grpSp>
      <p:cxnSp>
        <p:nvCxnSpPr>
          <p:cNvPr id="728" name="Google Shape;728;p62"/>
          <p:cNvCxnSpPr/>
          <p:nvPr/>
        </p:nvCxnSpPr>
        <p:spPr>
          <a:xfrm>
            <a:off x="382983" y="3471863"/>
            <a:ext cx="3027900" cy="0"/>
          </a:xfrm>
          <a:prstGeom prst="straightConnector1">
            <a:avLst/>
          </a:prstGeom>
          <a:noFill/>
          <a:ln cap="flat" cmpd="sng" w="9525">
            <a:solidFill>
              <a:srgbClr val="4472C4"/>
            </a:solidFill>
            <a:prstDash val="dash"/>
            <a:miter lim="800000"/>
            <a:headEnd len="sm" w="sm" type="none"/>
            <a:tailEnd len="sm" w="sm" type="none"/>
          </a:ln>
        </p:spPr>
      </p:cxnSp>
      <p:cxnSp>
        <p:nvCxnSpPr>
          <p:cNvPr id="729" name="Google Shape;729;p62"/>
          <p:cNvCxnSpPr/>
          <p:nvPr/>
        </p:nvCxnSpPr>
        <p:spPr>
          <a:xfrm>
            <a:off x="382983" y="3969067"/>
            <a:ext cx="3027900" cy="0"/>
          </a:xfrm>
          <a:prstGeom prst="straightConnector1">
            <a:avLst/>
          </a:prstGeom>
          <a:noFill/>
          <a:ln cap="flat" cmpd="sng" w="9525">
            <a:solidFill>
              <a:srgbClr val="4472C4"/>
            </a:solidFill>
            <a:prstDash val="dash"/>
            <a:miter lim="800000"/>
            <a:headEnd len="sm" w="sm" type="none"/>
            <a:tailEnd len="sm" w="sm" type="none"/>
          </a:ln>
        </p:spPr>
      </p:cxnSp>
      <p:sp>
        <p:nvSpPr>
          <p:cNvPr id="730" name="Google Shape;730;p62"/>
          <p:cNvSpPr txBox="1"/>
          <p:nvPr/>
        </p:nvSpPr>
        <p:spPr>
          <a:xfrm>
            <a:off x="328614" y="3191429"/>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Ecosystems</a:t>
            </a:r>
            <a:endParaRPr sz="1100"/>
          </a:p>
        </p:txBody>
      </p:sp>
      <p:sp>
        <p:nvSpPr>
          <p:cNvPr id="731" name="Google Shape;731;p62"/>
          <p:cNvSpPr txBox="1"/>
          <p:nvPr/>
        </p:nvSpPr>
        <p:spPr>
          <a:xfrm>
            <a:off x="328615" y="3648781"/>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Data</a:t>
            </a:r>
            <a:endParaRPr sz="1100"/>
          </a:p>
        </p:txBody>
      </p:sp>
      <p:sp>
        <p:nvSpPr>
          <p:cNvPr id="732" name="Google Shape;732;p62"/>
          <p:cNvSpPr txBox="1"/>
          <p:nvPr/>
        </p:nvSpPr>
        <p:spPr>
          <a:xfrm>
            <a:off x="315911" y="4070669"/>
            <a:ext cx="940800" cy="2955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Platforms and solutions</a:t>
            </a:r>
            <a:endParaRPr sz="1100"/>
          </a:p>
        </p:txBody>
      </p:sp>
      <p:sp>
        <p:nvSpPr>
          <p:cNvPr id="733" name="Google Shape;733;p62"/>
          <p:cNvSpPr/>
          <p:nvPr/>
        </p:nvSpPr>
        <p:spPr>
          <a:xfrm>
            <a:off x="3986683" y="905915"/>
            <a:ext cx="4773600" cy="3667800"/>
          </a:xfrm>
          <a:prstGeom prst="rect">
            <a:avLst/>
          </a:prstGeom>
          <a:no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34" name="Google Shape;734;p62"/>
          <p:cNvSpPr txBox="1"/>
          <p:nvPr/>
        </p:nvSpPr>
        <p:spPr>
          <a:xfrm>
            <a:off x="4054967" y="967721"/>
            <a:ext cx="4705200" cy="3039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900" u="sng">
                <a:solidFill>
                  <a:schemeClr val="dk1"/>
                </a:solidFill>
                <a:latin typeface="Calibri"/>
                <a:ea typeface="Calibri"/>
                <a:cs typeface="Calibri"/>
                <a:sym typeface="Calibri"/>
              </a:rPr>
              <a:t>Key facts</a:t>
            </a:r>
            <a:endParaRPr b="1" sz="900" u="sng">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Char char="•"/>
            </a:pPr>
            <a:r>
              <a:rPr lang="en" sz="800">
                <a:solidFill>
                  <a:schemeClr val="dk1"/>
                </a:solidFill>
                <a:latin typeface="Calibri"/>
                <a:ea typeface="Calibri"/>
                <a:cs typeface="Calibri"/>
                <a:sym typeface="Calibri"/>
              </a:rPr>
              <a:t>At the Open Data Institute (ODI), we’re exploring </a:t>
            </a:r>
            <a:r>
              <a:rPr lang="en" sz="800" u="sng">
                <a:solidFill>
                  <a:schemeClr val="hlink"/>
                </a:solidFill>
                <a:latin typeface="Calibri"/>
                <a:ea typeface="Calibri"/>
                <a:cs typeface="Calibri"/>
                <a:sym typeface="Calibri"/>
                <a:hlinkClick r:id="rId3"/>
              </a:rPr>
              <a:t>data institutions</a:t>
            </a:r>
            <a:r>
              <a:rPr lang="en" sz="800">
                <a:solidFill>
                  <a:schemeClr val="dk1"/>
                </a:solidFill>
                <a:latin typeface="Calibri"/>
                <a:ea typeface="Calibri"/>
                <a:cs typeface="Calibri"/>
                <a:sym typeface="Calibri"/>
              </a:rPr>
              <a:t> – organisations whose purpose involves stewarding data on behalf of others, often towards public, educational or charitable aims.</a:t>
            </a:r>
            <a:endParaRPr sz="800">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Char char="•"/>
            </a:pPr>
            <a:r>
              <a:rPr lang="en" sz="800">
                <a:solidFill>
                  <a:schemeClr val="dk1"/>
                </a:solidFill>
                <a:latin typeface="Calibri"/>
                <a:ea typeface="Calibri"/>
                <a:cs typeface="Calibri"/>
                <a:sym typeface="Calibri"/>
              </a:rPr>
              <a:t>To support this ongoing work, we’re launching the Data Institutions Register, which is a curated, living repository of data institutions from around the world.</a:t>
            </a:r>
            <a:endParaRPr sz="800">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Char char="•"/>
            </a:pPr>
            <a:r>
              <a:rPr lang="en" sz="800">
                <a:solidFill>
                  <a:schemeClr val="dk1"/>
                </a:solidFill>
                <a:latin typeface="Calibri"/>
                <a:ea typeface="Calibri"/>
                <a:cs typeface="Calibri"/>
                <a:sym typeface="Calibri"/>
              </a:rPr>
              <a:t>We intend for this register to become a systematic way to document data institutions as we come across them, which we can then use to sample data institutions for further analysis in our research projects, or to unearth interesting examples for talks and our other advocacy work.</a:t>
            </a:r>
            <a:endParaRPr sz="800">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Char char="•"/>
            </a:pPr>
            <a:r>
              <a:rPr lang="en" sz="800">
                <a:solidFill>
                  <a:schemeClr val="dk1"/>
                </a:solidFill>
                <a:latin typeface="Calibri"/>
                <a:ea typeface="Calibri"/>
                <a:cs typeface="Calibri"/>
                <a:sym typeface="Calibri"/>
              </a:rPr>
              <a:t>In making the register openly accessible we also hope that others find it useful, such as:</a:t>
            </a:r>
            <a:endParaRPr sz="800">
              <a:solidFill>
                <a:schemeClr val="dk1"/>
              </a:solidFill>
              <a:latin typeface="Calibri"/>
              <a:ea typeface="Calibri"/>
              <a:cs typeface="Calibri"/>
              <a:sym typeface="Calibri"/>
            </a:endParaRPr>
          </a:p>
          <a:p>
            <a:pPr indent="-165100" lvl="1" marL="285750" marR="2561652" rtl="0" algn="l">
              <a:spcBef>
                <a:spcPts val="0"/>
              </a:spcBef>
              <a:spcAft>
                <a:spcPts val="0"/>
              </a:spcAft>
              <a:buClr>
                <a:schemeClr val="dk1"/>
              </a:buClr>
              <a:buSzPts val="800"/>
              <a:buChar char="○"/>
            </a:pPr>
            <a:r>
              <a:rPr lang="en" sz="800">
                <a:solidFill>
                  <a:schemeClr val="dk1"/>
                </a:solidFill>
                <a:latin typeface="Calibri"/>
                <a:ea typeface="Calibri"/>
                <a:cs typeface="Calibri"/>
                <a:sym typeface="Calibri"/>
              </a:rPr>
              <a:t>for existing data institutions or people trying to build new ones, as a useful source of information about data institutions from different parts of the world or sectors to be inspired by or to learn from.</a:t>
            </a:r>
            <a:endParaRPr sz="800">
              <a:solidFill>
                <a:schemeClr val="dk1"/>
              </a:solidFill>
              <a:latin typeface="Calibri"/>
              <a:ea typeface="Calibri"/>
              <a:cs typeface="Calibri"/>
              <a:sym typeface="Calibri"/>
            </a:endParaRPr>
          </a:p>
          <a:p>
            <a:pPr indent="-165100" lvl="1" marL="285750" marR="2561652" rtl="0" algn="l">
              <a:spcBef>
                <a:spcPts val="0"/>
              </a:spcBef>
              <a:spcAft>
                <a:spcPts val="0"/>
              </a:spcAft>
              <a:buClr>
                <a:schemeClr val="dk1"/>
              </a:buClr>
              <a:buSzPts val="800"/>
              <a:buChar char="○"/>
            </a:pPr>
            <a:r>
              <a:rPr lang="en" sz="800">
                <a:solidFill>
                  <a:schemeClr val="dk1"/>
                </a:solidFill>
                <a:latin typeface="Calibri"/>
                <a:ea typeface="Calibri"/>
                <a:cs typeface="Calibri"/>
                <a:sym typeface="Calibri"/>
              </a:rPr>
              <a:t>for policymakers, funders and others looking to create an enabling environment for data institutions, as an overview of what’s already out there and organisations to engage with.</a:t>
            </a:r>
            <a:endParaRPr sz="800">
              <a:solidFill>
                <a:schemeClr val="dk1"/>
              </a:solidFill>
              <a:latin typeface="Calibri"/>
              <a:ea typeface="Calibri"/>
              <a:cs typeface="Calibri"/>
              <a:sym typeface="Calibri"/>
            </a:endParaRPr>
          </a:p>
          <a:p>
            <a:pPr indent="-165100" lvl="1" marL="285750" marR="2561652" rtl="0" algn="l">
              <a:spcBef>
                <a:spcPts val="0"/>
              </a:spcBef>
              <a:spcAft>
                <a:spcPts val="0"/>
              </a:spcAft>
              <a:buClr>
                <a:schemeClr val="dk1"/>
              </a:buClr>
              <a:buSzPts val="800"/>
              <a:buChar char="○"/>
            </a:pPr>
            <a:r>
              <a:rPr lang="en" sz="800">
                <a:solidFill>
                  <a:schemeClr val="dk1"/>
                </a:solidFill>
                <a:latin typeface="Calibri"/>
                <a:ea typeface="Calibri"/>
                <a:cs typeface="Calibri"/>
                <a:sym typeface="Calibri"/>
              </a:rPr>
              <a:t>for researchers, think-tanks and others exploring the topic of responsible data stewardship, as a source of examples of organisations practicing this in the wild.</a:t>
            </a:r>
            <a:endParaRPr sz="800">
              <a:solidFill>
                <a:schemeClr val="dk1"/>
              </a:solidFill>
              <a:latin typeface="Calibri"/>
              <a:ea typeface="Calibri"/>
              <a:cs typeface="Calibri"/>
              <a:sym typeface="Calibri"/>
            </a:endParaRPr>
          </a:p>
        </p:txBody>
      </p:sp>
      <p:sp>
        <p:nvSpPr>
          <p:cNvPr id="735" name="Google Shape;735;p62"/>
          <p:cNvSpPr/>
          <p:nvPr/>
        </p:nvSpPr>
        <p:spPr>
          <a:xfrm>
            <a:off x="382982" y="906853"/>
            <a:ext cx="3027900" cy="5586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736" name="Google Shape;736;p62"/>
          <p:cNvSpPr txBox="1"/>
          <p:nvPr/>
        </p:nvSpPr>
        <p:spPr>
          <a:xfrm>
            <a:off x="141536" y="4834627"/>
            <a:ext cx="242100" cy="205500"/>
          </a:xfrm>
          <a:prstGeom prst="rect">
            <a:avLst/>
          </a:prstGeom>
          <a:noFill/>
          <a:ln>
            <a:noFill/>
          </a:ln>
        </p:spPr>
        <p:txBody>
          <a:bodyPr anchorCtr="0" anchor="ctr" bIns="34225" lIns="68450" spcFirstLastPara="1" rIns="68450" wrap="square" tIns="34225">
            <a:noAutofit/>
          </a:bodyPr>
          <a:lstStyle/>
          <a:p>
            <a:pPr indent="0" lvl="0" marL="0" marR="0" rtl="0" algn="ctr">
              <a:lnSpc>
                <a:spcPct val="100000"/>
              </a:lnSpc>
              <a:spcBef>
                <a:spcPts val="0"/>
              </a:spcBef>
              <a:spcAft>
                <a:spcPts val="0"/>
              </a:spcAft>
              <a:buNone/>
            </a:pPr>
            <a:fld id="{00000000-1234-1234-1234-123412341234}" type="slidenum">
              <a:rPr b="0" i="0" lang="en" sz="700" u="none" cap="none" strike="noStrike">
                <a:solidFill>
                  <a:srgbClr val="7F7F7F"/>
                </a:solidFill>
                <a:latin typeface="Georgia"/>
                <a:ea typeface="Georgia"/>
                <a:cs typeface="Georgia"/>
                <a:sym typeface="Georgia"/>
              </a:rPr>
              <a:t>‹#›</a:t>
            </a:fld>
            <a:endParaRPr b="0" i="0" sz="700" u="none" cap="none" strike="noStrike">
              <a:solidFill>
                <a:srgbClr val="7F7F7F"/>
              </a:solidFill>
              <a:latin typeface="Georgia"/>
              <a:ea typeface="Georgia"/>
              <a:cs typeface="Georgia"/>
              <a:sym typeface="Georgia"/>
            </a:endParaRPr>
          </a:p>
        </p:txBody>
      </p:sp>
      <p:sp>
        <p:nvSpPr>
          <p:cNvPr id="737" name="Google Shape;737;p62"/>
          <p:cNvSpPr txBox="1"/>
          <p:nvPr/>
        </p:nvSpPr>
        <p:spPr>
          <a:xfrm>
            <a:off x="4055724" y="4257535"/>
            <a:ext cx="45876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rgbClr val="4472C4"/>
                </a:solidFill>
                <a:latin typeface="Calibri"/>
                <a:ea typeface="Calibri"/>
                <a:cs typeface="Calibri"/>
                <a:sym typeface="Calibri"/>
              </a:rPr>
              <a:t>👉 </a:t>
            </a:r>
            <a:r>
              <a:rPr b="1" lang="en" u="sng">
                <a:solidFill>
                  <a:schemeClr val="hlink"/>
                </a:solidFill>
                <a:latin typeface="Calibri"/>
                <a:ea typeface="Calibri"/>
                <a:cs typeface="Calibri"/>
                <a:sym typeface="Calibri"/>
                <a:hlinkClick r:id="rId4"/>
              </a:rPr>
              <a:t>https://theodi.org/article/the-data-institutions-register/</a:t>
            </a:r>
            <a:r>
              <a:rPr b="1" lang="en">
                <a:solidFill>
                  <a:srgbClr val="4472C4"/>
                </a:solidFill>
                <a:latin typeface="Calibri"/>
                <a:ea typeface="Calibri"/>
                <a:cs typeface="Calibri"/>
                <a:sym typeface="Calibri"/>
              </a:rPr>
              <a:t> </a:t>
            </a:r>
            <a:endParaRPr b="1">
              <a:solidFill>
                <a:srgbClr val="4472C4"/>
              </a:solidFill>
              <a:latin typeface="Calibri"/>
              <a:ea typeface="Calibri"/>
              <a:cs typeface="Calibri"/>
              <a:sym typeface="Calibri"/>
            </a:endParaRPr>
          </a:p>
        </p:txBody>
      </p:sp>
      <p:sp>
        <p:nvSpPr>
          <p:cNvPr id="738" name="Google Shape;738;p62"/>
          <p:cNvSpPr/>
          <p:nvPr/>
        </p:nvSpPr>
        <p:spPr>
          <a:xfrm>
            <a:off x="382982" y="2322218"/>
            <a:ext cx="3027900" cy="5586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739" name="Google Shape;739;p62"/>
          <p:cNvSpPr/>
          <p:nvPr/>
        </p:nvSpPr>
        <p:spPr>
          <a:xfrm>
            <a:off x="2364550" y="2989843"/>
            <a:ext cx="485400" cy="14811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740" name="Google Shape;740;p62"/>
          <p:cNvSpPr/>
          <p:nvPr/>
        </p:nvSpPr>
        <p:spPr>
          <a:xfrm>
            <a:off x="1782322" y="2994316"/>
            <a:ext cx="485400" cy="14811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741" name="Google Shape;741;p62"/>
          <p:cNvSpPr/>
          <p:nvPr/>
        </p:nvSpPr>
        <p:spPr>
          <a:xfrm>
            <a:off x="1227341" y="2994316"/>
            <a:ext cx="485400" cy="14811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742" name="Google Shape;742;p62"/>
          <p:cNvSpPr/>
          <p:nvPr/>
        </p:nvSpPr>
        <p:spPr>
          <a:xfrm>
            <a:off x="2926292" y="2989843"/>
            <a:ext cx="485400" cy="14811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743" name="Google Shape;743;p62"/>
          <p:cNvSpPr txBox="1"/>
          <p:nvPr/>
        </p:nvSpPr>
        <p:spPr>
          <a:xfrm>
            <a:off x="1154572" y="4473150"/>
            <a:ext cx="5583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Health</a:t>
            </a:r>
            <a:endParaRPr sz="1100"/>
          </a:p>
        </p:txBody>
      </p:sp>
      <p:sp>
        <p:nvSpPr>
          <p:cNvPr id="744" name="Google Shape;744;p62"/>
          <p:cNvSpPr txBox="1"/>
          <p:nvPr/>
        </p:nvSpPr>
        <p:spPr>
          <a:xfrm>
            <a:off x="1687972" y="4473150"/>
            <a:ext cx="5583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Mobility</a:t>
            </a:r>
            <a:endParaRPr sz="1100"/>
          </a:p>
        </p:txBody>
      </p:sp>
      <p:sp>
        <p:nvSpPr>
          <p:cNvPr id="745" name="Google Shape;745;p62"/>
          <p:cNvSpPr txBox="1"/>
          <p:nvPr/>
        </p:nvSpPr>
        <p:spPr>
          <a:xfrm>
            <a:off x="2261275" y="4473150"/>
            <a:ext cx="790500" cy="2955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Smart Communities</a:t>
            </a:r>
            <a:endParaRPr sz="1100"/>
          </a:p>
        </p:txBody>
      </p:sp>
      <p:sp>
        <p:nvSpPr>
          <p:cNvPr id="746" name="Google Shape;746;p62"/>
          <p:cNvSpPr txBox="1"/>
          <p:nvPr/>
        </p:nvSpPr>
        <p:spPr>
          <a:xfrm>
            <a:off x="2983372" y="4473150"/>
            <a:ext cx="558300" cy="2955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Green deal</a:t>
            </a:r>
            <a:endParaRPr sz="1100"/>
          </a:p>
        </p:txBody>
      </p:sp>
      <p:pic>
        <p:nvPicPr>
          <p:cNvPr id="747" name="Google Shape;747;p62"/>
          <p:cNvPicPr preferRelativeResize="0"/>
          <p:nvPr/>
        </p:nvPicPr>
        <p:blipFill>
          <a:blip r:embed="rId5">
            <a:alphaModFix/>
          </a:blip>
          <a:stretch>
            <a:fillRect/>
          </a:stretch>
        </p:blipFill>
        <p:spPr>
          <a:xfrm>
            <a:off x="6294869" y="2255062"/>
            <a:ext cx="2315476" cy="167162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sp>
        <p:nvSpPr>
          <p:cNvPr id="753" name="Google Shape;753;p63"/>
          <p:cNvSpPr/>
          <p:nvPr/>
        </p:nvSpPr>
        <p:spPr>
          <a:xfrm>
            <a:off x="8336" y="0"/>
            <a:ext cx="9127200" cy="7188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754" name="Google Shape;754;p63"/>
          <p:cNvSpPr txBox="1"/>
          <p:nvPr/>
        </p:nvSpPr>
        <p:spPr>
          <a:xfrm>
            <a:off x="227425" y="-56575"/>
            <a:ext cx="8532900" cy="861600"/>
          </a:xfrm>
          <a:prstGeom prst="rect">
            <a:avLst/>
          </a:prstGeom>
          <a:noFill/>
          <a:ln>
            <a:noFill/>
          </a:ln>
        </p:spPr>
        <p:txBody>
          <a:bodyPr anchorCtr="0" anchor="ctr" bIns="34225" lIns="68450" spcFirstLastPara="1" rIns="68450" wrap="square" tIns="34225">
            <a:normAutofit/>
          </a:bodyPr>
          <a:lstStyle/>
          <a:p>
            <a:pPr indent="0" lvl="0" marL="0" marR="0" rtl="0" algn="l">
              <a:lnSpc>
                <a:spcPct val="90000"/>
              </a:lnSpc>
              <a:spcBef>
                <a:spcPts val="0"/>
              </a:spcBef>
              <a:spcAft>
                <a:spcPts val="0"/>
              </a:spcAft>
              <a:buClr>
                <a:schemeClr val="dk1"/>
              </a:buClr>
              <a:buSzPts val="1100"/>
              <a:buFont typeface="Arial"/>
              <a:buNone/>
            </a:pPr>
            <a:r>
              <a:rPr b="1" lang="en" sz="3300">
                <a:solidFill>
                  <a:schemeClr val="lt1"/>
                </a:solidFill>
                <a:latin typeface="Roboto Slab"/>
                <a:ea typeface="Roboto Slab"/>
                <a:cs typeface="Roboto Slab"/>
                <a:sym typeface="Roboto Slab"/>
              </a:rPr>
              <a:t>Big Data Value Public Private Partnership</a:t>
            </a:r>
            <a:endParaRPr b="1" sz="3300">
              <a:solidFill>
                <a:schemeClr val="lt1"/>
              </a:solidFill>
              <a:latin typeface="Roboto Slab"/>
              <a:ea typeface="Roboto Slab"/>
              <a:cs typeface="Roboto Slab"/>
              <a:sym typeface="Roboto Slab"/>
            </a:endParaRPr>
          </a:p>
        </p:txBody>
      </p:sp>
      <p:sp>
        <p:nvSpPr>
          <p:cNvPr id="755" name="Google Shape;755;p63"/>
          <p:cNvSpPr/>
          <p:nvPr/>
        </p:nvSpPr>
        <p:spPr>
          <a:xfrm>
            <a:off x="316666" y="761762"/>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Regulation</a:t>
            </a:r>
            <a:endParaRPr sz="1100"/>
          </a:p>
        </p:txBody>
      </p:sp>
      <p:sp>
        <p:nvSpPr>
          <p:cNvPr id="756" name="Google Shape;756;p63"/>
          <p:cNvSpPr/>
          <p:nvPr/>
        </p:nvSpPr>
        <p:spPr>
          <a:xfrm>
            <a:off x="315911" y="2183888"/>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Generic building blocks</a:t>
            </a:r>
            <a:endParaRPr sz="1100"/>
          </a:p>
        </p:txBody>
      </p:sp>
      <p:sp>
        <p:nvSpPr>
          <p:cNvPr id="757" name="Google Shape;757;p63"/>
          <p:cNvSpPr txBox="1"/>
          <p:nvPr/>
        </p:nvSpPr>
        <p:spPr>
          <a:xfrm rot="-5400000">
            <a:off x="-304589" y="3639234"/>
            <a:ext cx="1078800" cy="182400"/>
          </a:xfrm>
          <a:prstGeom prst="rect">
            <a:avLst/>
          </a:prstGeom>
          <a:noFill/>
          <a:ln>
            <a:noFill/>
          </a:ln>
        </p:spPr>
        <p:txBody>
          <a:bodyPr anchorCtr="0" anchor="ctr" bIns="34275" lIns="68575" spcFirstLastPara="1" rIns="68575" wrap="square" tIns="34275">
            <a:spAutoFit/>
          </a:bodyPr>
          <a:lstStyle/>
          <a:p>
            <a:pPr indent="0" lvl="0" marL="0" marR="0" rtl="0" algn="ctr">
              <a:lnSpc>
                <a:spcPct val="81666"/>
              </a:lnSpc>
              <a:spcBef>
                <a:spcPts val="0"/>
              </a:spcBef>
              <a:spcAft>
                <a:spcPts val="0"/>
              </a:spcAft>
              <a:buNone/>
            </a:pPr>
            <a:r>
              <a:rPr lang="en" sz="900">
                <a:solidFill>
                  <a:schemeClr val="dk1"/>
                </a:solidFill>
                <a:latin typeface="Calibri"/>
                <a:ea typeface="Calibri"/>
                <a:cs typeface="Calibri"/>
                <a:sym typeface="Calibri"/>
              </a:rPr>
              <a:t>Domain specific </a:t>
            </a:r>
            <a:endParaRPr sz="1100"/>
          </a:p>
        </p:txBody>
      </p:sp>
      <p:grpSp>
        <p:nvGrpSpPr>
          <p:cNvPr id="758" name="Google Shape;758;p63"/>
          <p:cNvGrpSpPr/>
          <p:nvPr/>
        </p:nvGrpSpPr>
        <p:grpSpPr>
          <a:xfrm>
            <a:off x="315911" y="1470652"/>
            <a:ext cx="3094897" cy="702829"/>
            <a:chOff x="411108" y="1015682"/>
            <a:chExt cx="4126529" cy="937105"/>
          </a:xfrm>
        </p:grpSpPr>
        <p:sp>
          <p:nvSpPr>
            <p:cNvPr id="759" name="Google Shape;759;p63"/>
            <p:cNvSpPr/>
            <p:nvPr/>
          </p:nvSpPr>
          <p:spPr>
            <a:xfrm>
              <a:off x="500537" y="1207887"/>
              <a:ext cx="4037100" cy="7449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100"/>
            </a:p>
          </p:txBody>
        </p:sp>
        <p:sp>
          <p:nvSpPr>
            <p:cNvPr id="760" name="Google Shape;760;p63"/>
            <p:cNvSpPr/>
            <p:nvPr/>
          </p:nvSpPr>
          <p:spPr>
            <a:xfrm>
              <a:off x="411108" y="1015682"/>
              <a:ext cx="3177900" cy="2472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Frameworks and standardization  </a:t>
              </a:r>
              <a:endParaRPr sz="1100"/>
            </a:p>
          </p:txBody>
        </p:sp>
      </p:grpSp>
      <p:cxnSp>
        <p:nvCxnSpPr>
          <p:cNvPr id="761" name="Google Shape;761;p63"/>
          <p:cNvCxnSpPr/>
          <p:nvPr/>
        </p:nvCxnSpPr>
        <p:spPr>
          <a:xfrm>
            <a:off x="382983" y="3471863"/>
            <a:ext cx="3027900" cy="0"/>
          </a:xfrm>
          <a:prstGeom prst="straightConnector1">
            <a:avLst/>
          </a:prstGeom>
          <a:noFill/>
          <a:ln cap="flat" cmpd="sng" w="9525">
            <a:solidFill>
              <a:srgbClr val="4472C4"/>
            </a:solidFill>
            <a:prstDash val="dash"/>
            <a:miter lim="800000"/>
            <a:headEnd len="sm" w="sm" type="none"/>
            <a:tailEnd len="sm" w="sm" type="none"/>
          </a:ln>
        </p:spPr>
      </p:cxnSp>
      <p:cxnSp>
        <p:nvCxnSpPr>
          <p:cNvPr id="762" name="Google Shape;762;p63"/>
          <p:cNvCxnSpPr/>
          <p:nvPr/>
        </p:nvCxnSpPr>
        <p:spPr>
          <a:xfrm>
            <a:off x="382983" y="3969067"/>
            <a:ext cx="3027900" cy="0"/>
          </a:xfrm>
          <a:prstGeom prst="straightConnector1">
            <a:avLst/>
          </a:prstGeom>
          <a:noFill/>
          <a:ln cap="flat" cmpd="sng" w="9525">
            <a:solidFill>
              <a:srgbClr val="4472C4"/>
            </a:solidFill>
            <a:prstDash val="dash"/>
            <a:miter lim="800000"/>
            <a:headEnd len="sm" w="sm" type="none"/>
            <a:tailEnd len="sm" w="sm" type="none"/>
          </a:ln>
        </p:spPr>
      </p:cxnSp>
      <p:sp>
        <p:nvSpPr>
          <p:cNvPr id="763" name="Google Shape;763;p63"/>
          <p:cNvSpPr txBox="1"/>
          <p:nvPr/>
        </p:nvSpPr>
        <p:spPr>
          <a:xfrm>
            <a:off x="328614" y="3191429"/>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Ecosystems</a:t>
            </a:r>
            <a:endParaRPr sz="1100"/>
          </a:p>
        </p:txBody>
      </p:sp>
      <p:sp>
        <p:nvSpPr>
          <p:cNvPr id="764" name="Google Shape;764;p63"/>
          <p:cNvSpPr txBox="1"/>
          <p:nvPr/>
        </p:nvSpPr>
        <p:spPr>
          <a:xfrm>
            <a:off x="328615" y="3648781"/>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Data</a:t>
            </a:r>
            <a:endParaRPr sz="1100"/>
          </a:p>
        </p:txBody>
      </p:sp>
      <p:sp>
        <p:nvSpPr>
          <p:cNvPr id="765" name="Google Shape;765;p63"/>
          <p:cNvSpPr txBox="1"/>
          <p:nvPr/>
        </p:nvSpPr>
        <p:spPr>
          <a:xfrm>
            <a:off x="315911" y="4070669"/>
            <a:ext cx="940800" cy="2955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Platforms and solutions</a:t>
            </a:r>
            <a:endParaRPr sz="1100"/>
          </a:p>
        </p:txBody>
      </p:sp>
      <p:sp>
        <p:nvSpPr>
          <p:cNvPr id="766" name="Google Shape;766;p63"/>
          <p:cNvSpPr/>
          <p:nvPr/>
        </p:nvSpPr>
        <p:spPr>
          <a:xfrm>
            <a:off x="3986683" y="905915"/>
            <a:ext cx="4773600" cy="3667800"/>
          </a:xfrm>
          <a:prstGeom prst="rect">
            <a:avLst/>
          </a:prstGeom>
          <a:no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67" name="Google Shape;767;p63"/>
          <p:cNvSpPr txBox="1"/>
          <p:nvPr/>
        </p:nvSpPr>
        <p:spPr>
          <a:xfrm>
            <a:off x="4054967" y="967721"/>
            <a:ext cx="4705200" cy="700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900" u="sng">
                <a:solidFill>
                  <a:schemeClr val="dk1"/>
                </a:solidFill>
                <a:latin typeface="Calibri"/>
                <a:ea typeface="Calibri"/>
                <a:cs typeface="Calibri"/>
                <a:sym typeface="Calibri"/>
              </a:rPr>
              <a:t>Key facts</a:t>
            </a:r>
            <a:endParaRPr b="1" sz="900" u="sng">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Char char="•"/>
            </a:pPr>
            <a:r>
              <a:rPr lang="en" sz="800">
                <a:solidFill>
                  <a:schemeClr val="dk1"/>
                </a:solidFill>
                <a:latin typeface="Calibri"/>
                <a:ea typeface="Calibri"/>
                <a:cs typeface="Calibri"/>
                <a:sym typeface="Calibri"/>
              </a:rPr>
              <a:t>The Big Data Value Public-Private Partnership aims at creating a functional Data Market and Data Economy in Europe, in order to allow Europe to play a leading role in Big Data in the global market</a:t>
            </a:r>
            <a:endParaRPr sz="800">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Char char="•"/>
            </a:pPr>
            <a:r>
              <a:rPr lang="en" sz="800">
                <a:solidFill>
                  <a:schemeClr val="dk1"/>
                </a:solidFill>
                <a:latin typeface="Calibri"/>
                <a:ea typeface="Calibri"/>
                <a:cs typeface="Calibri"/>
                <a:sym typeface="Calibri"/>
              </a:rPr>
              <a:t>The Big Data Value PPP was a partnership between the European Commission and the Big Data Value Association (BDVA) during the period 2014-2020</a:t>
            </a:r>
            <a:endParaRPr sz="800">
              <a:solidFill>
                <a:schemeClr val="dk1"/>
              </a:solidFill>
              <a:latin typeface="Calibri"/>
              <a:ea typeface="Calibri"/>
              <a:cs typeface="Calibri"/>
              <a:sym typeface="Calibri"/>
            </a:endParaRPr>
          </a:p>
        </p:txBody>
      </p:sp>
      <p:sp>
        <p:nvSpPr>
          <p:cNvPr id="768" name="Google Shape;768;p63"/>
          <p:cNvSpPr/>
          <p:nvPr/>
        </p:nvSpPr>
        <p:spPr>
          <a:xfrm>
            <a:off x="382982" y="906853"/>
            <a:ext cx="3027900" cy="5586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769" name="Google Shape;769;p63"/>
          <p:cNvSpPr txBox="1"/>
          <p:nvPr/>
        </p:nvSpPr>
        <p:spPr>
          <a:xfrm>
            <a:off x="141536" y="4834627"/>
            <a:ext cx="242100" cy="205500"/>
          </a:xfrm>
          <a:prstGeom prst="rect">
            <a:avLst/>
          </a:prstGeom>
          <a:noFill/>
          <a:ln>
            <a:noFill/>
          </a:ln>
        </p:spPr>
        <p:txBody>
          <a:bodyPr anchorCtr="0" anchor="ctr" bIns="34225" lIns="68450" spcFirstLastPara="1" rIns="68450" wrap="square" tIns="34225">
            <a:noAutofit/>
          </a:bodyPr>
          <a:lstStyle/>
          <a:p>
            <a:pPr indent="0" lvl="0" marL="0" marR="0" rtl="0" algn="ctr">
              <a:lnSpc>
                <a:spcPct val="100000"/>
              </a:lnSpc>
              <a:spcBef>
                <a:spcPts val="0"/>
              </a:spcBef>
              <a:spcAft>
                <a:spcPts val="0"/>
              </a:spcAft>
              <a:buNone/>
            </a:pPr>
            <a:fld id="{00000000-1234-1234-1234-123412341234}" type="slidenum">
              <a:rPr b="0" i="0" lang="en" sz="700" u="none" cap="none" strike="noStrike">
                <a:solidFill>
                  <a:srgbClr val="7F7F7F"/>
                </a:solidFill>
                <a:latin typeface="Georgia"/>
                <a:ea typeface="Georgia"/>
                <a:cs typeface="Georgia"/>
                <a:sym typeface="Georgia"/>
              </a:rPr>
              <a:t>‹#›</a:t>
            </a:fld>
            <a:endParaRPr b="0" i="0" sz="700" u="none" cap="none" strike="noStrike">
              <a:solidFill>
                <a:srgbClr val="7F7F7F"/>
              </a:solidFill>
              <a:latin typeface="Georgia"/>
              <a:ea typeface="Georgia"/>
              <a:cs typeface="Georgia"/>
              <a:sym typeface="Georgia"/>
            </a:endParaRPr>
          </a:p>
        </p:txBody>
      </p:sp>
      <p:sp>
        <p:nvSpPr>
          <p:cNvPr id="770" name="Google Shape;770;p63"/>
          <p:cNvSpPr txBox="1"/>
          <p:nvPr/>
        </p:nvSpPr>
        <p:spPr>
          <a:xfrm>
            <a:off x="4055724" y="4257535"/>
            <a:ext cx="45876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rgbClr val="4472C4"/>
                </a:solidFill>
                <a:latin typeface="Calibri"/>
                <a:ea typeface="Calibri"/>
                <a:cs typeface="Calibri"/>
                <a:sym typeface="Calibri"/>
              </a:rPr>
              <a:t>👉 </a:t>
            </a:r>
            <a:r>
              <a:rPr b="1" lang="en" u="sng">
                <a:solidFill>
                  <a:schemeClr val="hlink"/>
                </a:solidFill>
                <a:latin typeface="Calibri"/>
                <a:ea typeface="Calibri"/>
                <a:cs typeface="Calibri"/>
                <a:sym typeface="Calibri"/>
                <a:hlinkClick r:id="rId3"/>
              </a:rPr>
              <a:t>https://www.bdva.eu/PPP</a:t>
            </a:r>
            <a:r>
              <a:rPr b="1" lang="en">
                <a:solidFill>
                  <a:srgbClr val="4472C4"/>
                </a:solidFill>
                <a:latin typeface="Calibri"/>
                <a:ea typeface="Calibri"/>
                <a:cs typeface="Calibri"/>
                <a:sym typeface="Calibri"/>
              </a:rPr>
              <a:t> </a:t>
            </a:r>
            <a:endParaRPr b="1">
              <a:solidFill>
                <a:srgbClr val="4472C4"/>
              </a:solidFill>
              <a:latin typeface="Calibri"/>
              <a:ea typeface="Calibri"/>
              <a:cs typeface="Calibri"/>
              <a:sym typeface="Calibri"/>
            </a:endParaRPr>
          </a:p>
        </p:txBody>
      </p:sp>
      <p:sp>
        <p:nvSpPr>
          <p:cNvPr id="771" name="Google Shape;771;p63"/>
          <p:cNvSpPr/>
          <p:nvPr/>
        </p:nvSpPr>
        <p:spPr>
          <a:xfrm>
            <a:off x="382982" y="2322218"/>
            <a:ext cx="3027900" cy="5586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772" name="Google Shape;772;p63"/>
          <p:cNvSpPr/>
          <p:nvPr/>
        </p:nvSpPr>
        <p:spPr>
          <a:xfrm>
            <a:off x="2364550" y="2989843"/>
            <a:ext cx="485400" cy="14811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773" name="Google Shape;773;p63"/>
          <p:cNvSpPr/>
          <p:nvPr/>
        </p:nvSpPr>
        <p:spPr>
          <a:xfrm>
            <a:off x="1782322" y="2994316"/>
            <a:ext cx="485400" cy="14811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774" name="Google Shape;774;p63"/>
          <p:cNvSpPr/>
          <p:nvPr/>
        </p:nvSpPr>
        <p:spPr>
          <a:xfrm>
            <a:off x="1227341" y="2994316"/>
            <a:ext cx="485400" cy="14811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775" name="Google Shape;775;p63"/>
          <p:cNvSpPr/>
          <p:nvPr/>
        </p:nvSpPr>
        <p:spPr>
          <a:xfrm>
            <a:off x="2926292" y="2989843"/>
            <a:ext cx="485400" cy="14811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776" name="Google Shape;776;p63"/>
          <p:cNvSpPr txBox="1"/>
          <p:nvPr/>
        </p:nvSpPr>
        <p:spPr>
          <a:xfrm>
            <a:off x="1689556"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B</a:t>
            </a:r>
            <a:endParaRPr sz="1100"/>
          </a:p>
        </p:txBody>
      </p:sp>
      <p:sp>
        <p:nvSpPr>
          <p:cNvPr id="777" name="Google Shape;777;p63"/>
          <p:cNvSpPr txBox="1"/>
          <p:nvPr/>
        </p:nvSpPr>
        <p:spPr>
          <a:xfrm>
            <a:off x="1160797"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A</a:t>
            </a:r>
            <a:endParaRPr sz="1100"/>
          </a:p>
        </p:txBody>
      </p:sp>
      <p:sp>
        <p:nvSpPr>
          <p:cNvPr id="778" name="Google Shape;778;p63"/>
          <p:cNvSpPr txBox="1"/>
          <p:nvPr/>
        </p:nvSpPr>
        <p:spPr>
          <a:xfrm>
            <a:off x="2286345"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C</a:t>
            </a:r>
            <a:endParaRPr sz="900">
              <a:solidFill>
                <a:schemeClr val="dk1"/>
              </a:solidFill>
              <a:latin typeface="Calibri"/>
              <a:ea typeface="Calibri"/>
              <a:cs typeface="Calibri"/>
              <a:sym typeface="Calibri"/>
            </a:endParaRPr>
          </a:p>
        </p:txBody>
      </p:sp>
      <p:sp>
        <p:nvSpPr>
          <p:cNvPr id="779" name="Google Shape;779;p63"/>
          <p:cNvSpPr txBox="1"/>
          <p:nvPr/>
        </p:nvSpPr>
        <p:spPr>
          <a:xfrm>
            <a:off x="2879912"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D</a:t>
            </a:r>
            <a:endParaRPr sz="11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sp>
        <p:nvSpPr>
          <p:cNvPr id="784" name="Google Shape;784;p64"/>
          <p:cNvSpPr txBox="1"/>
          <p:nvPr>
            <p:ph type="title"/>
          </p:nvPr>
        </p:nvSpPr>
        <p:spPr>
          <a:xfrm>
            <a:off x="405000" y="405000"/>
            <a:ext cx="5886600" cy="43200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900"/>
              <a:buFont typeface="Calibri"/>
              <a:buNone/>
            </a:pPr>
            <a:br>
              <a:rPr lang="en"/>
            </a:br>
            <a:r>
              <a:rPr b="1" lang="en" sz="4400">
                <a:solidFill>
                  <a:schemeClr val="accent1"/>
                </a:solidFill>
                <a:latin typeface="Roboto Slab"/>
                <a:ea typeface="Roboto Slab"/>
                <a:cs typeface="Roboto Slab"/>
                <a:sym typeface="Roboto Slab"/>
              </a:rPr>
              <a:t>Regulation</a:t>
            </a:r>
            <a:br>
              <a:rPr lang="en"/>
            </a:br>
            <a:endParaRPr/>
          </a:p>
        </p:txBody>
      </p:sp>
      <p:pic>
        <p:nvPicPr>
          <p:cNvPr id="785" name="Google Shape;785;p64"/>
          <p:cNvPicPr preferRelativeResize="0"/>
          <p:nvPr/>
        </p:nvPicPr>
        <p:blipFill>
          <a:blip r:embed="rId3">
            <a:alphaModFix/>
          </a:blip>
          <a:stretch>
            <a:fillRect/>
          </a:stretch>
        </p:blipFill>
        <p:spPr>
          <a:xfrm>
            <a:off x="7805906" y="0"/>
            <a:ext cx="1338094" cy="51435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9" name="Shape 789"/>
        <p:cNvGrpSpPr/>
        <p:nvPr/>
      </p:nvGrpSpPr>
      <p:grpSpPr>
        <a:xfrm>
          <a:off x="0" y="0"/>
          <a:ext cx="0" cy="0"/>
          <a:chOff x="0" y="0"/>
          <a:chExt cx="0" cy="0"/>
        </a:xfrm>
      </p:grpSpPr>
      <p:pic>
        <p:nvPicPr>
          <p:cNvPr id="790" name="Google Shape;790;p65"/>
          <p:cNvPicPr preferRelativeResize="0"/>
          <p:nvPr/>
        </p:nvPicPr>
        <p:blipFill>
          <a:blip r:embed="rId3">
            <a:alphaModFix/>
          </a:blip>
          <a:stretch>
            <a:fillRect/>
          </a:stretch>
        </p:blipFill>
        <p:spPr>
          <a:xfrm>
            <a:off x="478375" y="1151425"/>
            <a:ext cx="7047049" cy="3928301"/>
          </a:xfrm>
          <a:prstGeom prst="rect">
            <a:avLst/>
          </a:prstGeom>
          <a:noFill/>
          <a:ln>
            <a:noFill/>
          </a:ln>
        </p:spPr>
      </p:pic>
      <p:sp>
        <p:nvSpPr>
          <p:cNvPr id="791" name="Google Shape;791;p65"/>
          <p:cNvSpPr txBox="1"/>
          <p:nvPr/>
        </p:nvSpPr>
        <p:spPr>
          <a:xfrm>
            <a:off x="6239200" y="3763625"/>
            <a:ext cx="2828400" cy="1316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200">
                <a:solidFill>
                  <a:schemeClr val="dk1"/>
                </a:solidFill>
                <a:latin typeface="Calibri"/>
                <a:ea typeface="Calibri"/>
                <a:cs typeface="Calibri"/>
                <a:sym typeface="Calibri"/>
              </a:rPr>
              <a:t>DA </a:t>
            </a:r>
            <a:r>
              <a:rPr lang="en" sz="1200">
                <a:solidFill>
                  <a:schemeClr val="dk1"/>
                </a:solidFill>
                <a:latin typeface="Calibri"/>
                <a:ea typeface="Calibri"/>
                <a:cs typeface="Calibri"/>
                <a:sym typeface="Calibri"/>
              </a:rPr>
              <a:t>	Data Act</a:t>
            </a:r>
            <a:endParaRPr sz="1200">
              <a:solidFill>
                <a:schemeClr val="dk1"/>
              </a:solidFill>
              <a:latin typeface="Calibri"/>
              <a:ea typeface="Calibri"/>
              <a:cs typeface="Calibri"/>
              <a:sym typeface="Calibri"/>
            </a:endParaRPr>
          </a:p>
          <a:p>
            <a:pPr indent="0" lvl="0" marL="0" marR="0" rtl="0" algn="l">
              <a:spcBef>
                <a:spcPts val="0"/>
              </a:spcBef>
              <a:spcAft>
                <a:spcPts val="0"/>
              </a:spcAft>
              <a:buNone/>
            </a:pPr>
            <a:r>
              <a:rPr b="1" lang="en" sz="1200">
                <a:solidFill>
                  <a:schemeClr val="dk1"/>
                </a:solidFill>
                <a:latin typeface="Calibri"/>
                <a:ea typeface="Calibri"/>
                <a:cs typeface="Calibri"/>
                <a:sym typeface="Calibri"/>
              </a:rPr>
              <a:t>DMA</a:t>
            </a:r>
            <a:r>
              <a:rPr lang="en" sz="1200">
                <a:solidFill>
                  <a:schemeClr val="dk1"/>
                </a:solidFill>
                <a:latin typeface="Calibri"/>
                <a:ea typeface="Calibri"/>
                <a:cs typeface="Calibri"/>
                <a:sym typeface="Calibri"/>
              </a:rPr>
              <a:t>	Digital Markets Act</a:t>
            </a:r>
            <a:endParaRPr sz="1200">
              <a:solidFill>
                <a:schemeClr val="dk1"/>
              </a:solidFill>
              <a:latin typeface="Calibri"/>
              <a:ea typeface="Calibri"/>
              <a:cs typeface="Calibri"/>
              <a:sym typeface="Calibri"/>
            </a:endParaRPr>
          </a:p>
          <a:p>
            <a:pPr indent="0" lvl="0" marL="0" marR="0" rtl="0" algn="l">
              <a:spcBef>
                <a:spcPts val="0"/>
              </a:spcBef>
              <a:spcAft>
                <a:spcPts val="0"/>
              </a:spcAft>
              <a:buNone/>
            </a:pPr>
            <a:r>
              <a:rPr b="1" lang="en" sz="1200">
                <a:solidFill>
                  <a:schemeClr val="dk1"/>
                </a:solidFill>
                <a:latin typeface="Calibri"/>
                <a:ea typeface="Calibri"/>
                <a:cs typeface="Calibri"/>
                <a:sym typeface="Calibri"/>
              </a:rPr>
              <a:t>DGA</a:t>
            </a:r>
            <a:r>
              <a:rPr lang="en" sz="1200">
                <a:solidFill>
                  <a:schemeClr val="dk1"/>
                </a:solidFill>
                <a:latin typeface="Calibri"/>
                <a:ea typeface="Calibri"/>
                <a:cs typeface="Calibri"/>
                <a:sym typeface="Calibri"/>
              </a:rPr>
              <a:t>	Data Governance Act</a:t>
            </a:r>
            <a:endParaRPr sz="1200">
              <a:solidFill>
                <a:schemeClr val="dk1"/>
              </a:solidFill>
              <a:latin typeface="Calibri"/>
              <a:ea typeface="Calibri"/>
              <a:cs typeface="Calibri"/>
              <a:sym typeface="Calibri"/>
            </a:endParaRPr>
          </a:p>
          <a:p>
            <a:pPr indent="0" lvl="0" marL="0" marR="0" rtl="0" algn="l">
              <a:spcBef>
                <a:spcPts val="0"/>
              </a:spcBef>
              <a:spcAft>
                <a:spcPts val="0"/>
              </a:spcAft>
              <a:buNone/>
            </a:pPr>
            <a:r>
              <a:rPr b="1" lang="en" sz="1200">
                <a:solidFill>
                  <a:schemeClr val="dk1"/>
                </a:solidFill>
                <a:latin typeface="Calibri"/>
                <a:ea typeface="Calibri"/>
                <a:cs typeface="Calibri"/>
                <a:sym typeface="Calibri"/>
              </a:rPr>
              <a:t>ODD</a:t>
            </a:r>
            <a:r>
              <a:rPr lang="en" sz="1200">
                <a:solidFill>
                  <a:schemeClr val="dk1"/>
                </a:solidFill>
                <a:latin typeface="Calibri"/>
                <a:ea typeface="Calibri"/>
                <a:cs typeface="Calibri"/>
                <a:sym typeface="Calibri"/>
              </a:rPr>
              <a:t>	Open Data Directive</a:t>
            </a:r>
            <a:endParaRPr sz="1200">
              <a:solidFill>
                <a:schemeClr val="dk1"/>
              </a:solidFill>
              <a:latin typeface="Calibri"/>
              <a:ea typeface="Calibri"/>
              <a:cs typeface="Calibri"/>
              <a:sym typeface="Calibri"/>
            </a:endParaRPr>
          </a:p>
          <a:p>
            <a:pPr indent="0" lvl="0" marL="0" marR="0" rtl="0" algn="l">
              <a:spcBef>
                <a:spcPts val="0"/>
              </a:spcBef>
              <a:spcAft>
                <a:spcPts val="0"/>
              </a:spcAft>
              <a:buNone/>
            </a:pPr>
            <a:r>
              <a:rPr b="1" lang="en" sz="1200">
                <a:solidFill>
                  <a:schemeClr val="dk1"/>
                </a:solidFill>
                <a:latin typeface="Calibri"/>
                <a:ea typeface="Calibri"/>
                <a:cs typeface="Calibri"/>
                <a:sym typeface="Calibri"/>
              </a:rPr>
              <a:t>FFoD</a:t>
            </a:r>
            <a:r>
              <a:rPr lang="en" sz="1200">
                <a:solidFill>
                  <a:schemeClr val="dk1"/>
                </a:solidFill>
                <a:latin typeface="Calibri"/>
                <a:ea typeface="Calibri"/>
                <a:cs typeface="Calibri"/>
                <a:sym typeface="Calibri"/>
              </a:rPr>
              <a:t>	Free Flow of Data Regulation</a:t>
            </a:r>
            <a:endParaRPr sz="1200">
              <a:solidFill>
                <a:schemeClr val="dk1"/>
              </a:solidFill>
              <a:latin typeface="Calibri"/>
              <a:ea typeface="Calibri"/>
              <a:cs typeface="Calibri"/>
              <a:sym typeface="Calibri"/>
            </a:endParaRPr>
          </a:p>
          <a:p>
            <a:pPr indent="0" lvl="0" marL="0" marR="0" rtl="0" algn="l">
              <a:spcBef>
                <a:spcPts val="0"/>
              </a:spcBef>
              <a:spcAft>
                <a:spcPts val="0"/>
              </a:spcAft>
              <a:buNone/>
            </a:pPr>
            <a:r>
              <a:rPr b="1" lang="en" sz="1200">
                <a:solidFill>
                  <a:schemeClr val="dk1"/>
                </a:solidFill>
                <a:latin typeface="Calibri"/>
                <a:ea typeface="Calibri"/>
                <a:cs typeface="Calibri"/>
                <a:sym typeface="Calibri"/>
              </a:rPr>
              <a:t>GDPR</a:t>
            </a:r>
            <a:r>
              <a:rPr lang="en" sz="1200">
                <a:solidFill>
                  <a:schemeClr val="dk1"/>
                </a:solidFill>
                <a:latin typeface="Calibri"/>
                <a:ea typeface="Calibri"/>
                <a:cs typeface="Calibri"/>
                <a:sym typeface="Calibri"/>
              </a:rPr>
              <a:t>	General Data Protection Regulation</a:t>
            </a:r>
            <a:endParaRPr sz="1200">
              <a:solidFill>
                <a:schemeClr val="dk1"/>
              </a:solidFill>
              <a:latin typeface="Calibri"/>
              <a:ea typeface="Calibri"/>
              <a:cs typeface="Calibri"/>
              <a:sym typeface="Calibri"/>
            </a:endParaRPr>
          </a:p>
          <a:p>
            <a:pPr indent="0" lvl="0" marL="45720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792" name="Google Shape;792;p65"/>
          <p:cNvSpPr txBox="1"/>
          <p:nvPr/>
        </p:nvSpPr>
        <p:spPr>
          <a:xfrm>
            <a:off x="414678" y="267502"/>
            <a:ext cx="6786000"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None/>
            </a:pPr>
            <a:r>
              <a:rPr b="1" lang="en" sz="3300">
                <a:solidFill>
                  <a:schemeClr val="dk1"/>
                </a:solidFill>
                <a:latin typeface="Roboto Slab"/>
                <a:ea typeface="Roboto Slab"/>
                <a:cs typeface="Roboto Slab"/>
                <a:sym typeface="Roboto Slab"/>
              </a:rPr>
              <a:t>EU Data Regulation</a:t>
            </a:r>
            <a:endParaRPr b="1" sz="3300">
              <a:solidFill>
                <a:schemeClr val="dk1"/>
              </a:solidFill>
              <a:latin typeface="Roboto Slab"/>
              <a:ea typeface="Roboto Slab"/>
              <a:cs typeface="Roboto Slab"/>
              <a:sym typeface="Roboto Slab"/>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sp>
        <p:nvSpPr>
          <p:cNvPr id="798" name="Google Shape;798;p66"/>
          <p:cNvSpPr txBox="1"/>
          <p:nvPr>
            <p:ph idx="4294967295" type="sldNum"/>
          </p:nvPr>
        </p:nvSpPr>
        <p:spPr>
          <a:xfrm>
            <a:off x="141536" y="4834627"/>
            <a:ext cx="242100" cy="205500"/>
          </a:xfrm>
          <a:prstGeom prst="rect">
            <a:avLst/>
          </a:prstGeom>
          <a:noFill/>
          <a:ln>
            <a:noFill/>
          </a:ln>
        </p:spPr>
        <p:txBody>
          <a:bodyPr anchorCtr="0" anchor="ctr" bIns="34225" lIns="68450" spcFirstLastPara="1" rIns="68450" wrap="square" tIns="34225">
            <a:noAutofit/>
          </a:bodyPr>
          <a:lstStyle/>
          <a:p>
            <a:pPr indent="0" lvl="0" marL="0" marR="0" rtl="0" algn="ctr">
              <a:spcBef>
                <a:spcPts val="0"/>
              </a:spcBef>
              <a:spcAft>
                <a:spcPts val="0"/>
              </a:spcAft>
              <a:buNone/>
            </a:pPr>
            <a:fld id="{00000000-1234-1234-1234-123412341234}" type="slidenum">
              <a:rPr lang="en" sz="700">
                <a:solidFill>
                  <a:srgbClr val="7F7F7F"/>
                </a:solidFill>
                <a:latin typeface="Georgia"/>
                <a:ea typeface="Georgia"/>
                <a:cs typeface="Georgia"/>
                <a:sym typeface="Georgia"/>
              </a:rPr>
              <a:t>‹#›</a:t>
            </a:fld>
            <a:endParaRPr sz="700">
              <a:solidFill>
                <a:srgbClr val="7F7F7F"/>
              </a:solidFill>
              <a:latin typeface="Georgia"/>
              <a:ea typeface="Georgia"/>
              <a:cs typeface="Georgia"/>
              <a:sym typeface="Georgia"/>
            </a:endParaRPr>
          </a:p>
        </p:txBody>
      </p:sp>
      <p:sp>
        <p:nvSpPr>
          <p:cNvPr id="799" name="Google Shape;799;p66"/>
          <p:cNvSpPr/>
          <p:nvPr/>
        </p:nvSpPr>
        <p:spPr>
          <a:xfrm>
            <a:off x="316666" y="761762"/>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Regulation</a:t>
            </a:r>
            <a:endParaRPr sz="1100"/>
          </a:p>
        </p:txBody>
      </p:sp>
      <p:sp>
        <p:nvSpPr>
          <p:cNvPr id="800" name="Google Shape;800;p66"/>
          <p:cNvSpPr/>
          <p:nvPr/>
        </p:nvSpPr>
        <p:spPr>
          <a:xfrm>
            <a:off x="315911" y="1470651"/>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Frameworks and standardization  </a:t>
            </a:r>
            <a:endParaRPr sz="1100"/>
          </a:p>
        </p:txBody>
      </p:sp>
      <p:sp>
        <p:nvSpPr>
          <p:cNvPr id="801" name="Google Shape;801;p66"/>
          <p:cNvSpPr/>
          <p:nvPr/>
        </p:nvSpPr>
        <p:spPr>
          <a:xfrm>
            <a:off x="315911" y="2183888"/>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Generic building blocks</a:t>
            </a:r>
            <a:endParaRPr sz="1100"/>
          </a:p>
        </p:txBody>
      </p:sp>
      <p:sp>
        <p:nvSpPr>
          <p:cNvPr id="802" name="Google Shape;802;p66"/>
          <p:cNvSpPr txBox="1"/>
          <p:nvPr/>
        </p:nvSpPr>
        <p:spPr>
          <a:xfrm rot="-5400000">
            <a:off x="-312802" y="3670628"/>
            <a:ext cx="1078800" cy="182400"/>
          </a:xfrm>
          <a:prstGeom prst="rect">
            <a:avLst/>
          </a:prstGeom>
          <a:noFill/>
          <a:ln>
            <a:noFill/>
          </a:ln>
        </p:spPr>
        <p:txBody>
          <a:bodyPr anchorCtr="0" anchor="ctr" bIns="34275" lIns="68575" spcFirstLastPara="1" rIns="68575" wrap="square" tIns="34275">
            <a:spAutoFit/>
          </a:bodyPr>
          <a:lstStyle/>
          <a:p>
            <a:pPr indent="0" lvl="0" marL="0" marR="0" rtl="0" algn="ctr">
              <a:lnSpc>
                <a:spcPct val="81666"/>
              </a:lnSpc>
              <a:spcBef>
                <a:spcPts val="0"/>
              </a:spcBef>
              <a:spcAft>
                <a:spcPts val="0"/>
              </a:spcAft>
              <a:buNone/>
            </a:pPr>
            <a:r>
              <a:rPr lang="en" sz="900">
                <a:solidFill>
                  <a:schemeClr val="dk1"/>
                </a:solidFill>
                <a:latin typeface="Calibri"/>
                <a:ea typeface="Calibri"/>
                <a:cs typeface="Calibri"/>
                <a:sym typeface="Calibri"/>
              </a:rPr>
              <a:t>Domain specific </a:t>
            </a:r>
            <a:endParaRPr sz="1100"/>
          </a:p>
        </p:txBody>
      </p:sp>
      <p:cxnSp>
        <p:nvCxnSpPr>
          <p:cNvPr id="803" name="Google Shape;803;p66"/>
          <p:cNvCxnSpPr/>
          <p:nvPr/>
        </p:nvCxnSpPr>
        <p:spPr>
          <a:xfrm>
            <a:off x="382983" y="3471863"/>
            <a:ext cx="3027900" cy="0"/>
          </a:xfrm>
          <a:prstGeom prst="straightConnector1">
            <a:avLst/>
          </a:prstGeom>
          <a:noFill/>
          <a:ln cap="flat" cmpd="sng" w="9525">
            <a:solidFill>
              <a:schemeClr val="accent1"/>
            </a:solidFill>
            <a:prstDash val="dash"/>
            <a:miter lim="800000"/>
            <a:headEnd len="sm" w="sm" type="none"/>
            <a:tailEnd len="sm" w="sm" type="none"/>
          </a:ln>
        </p:spPr>
      </p:cxnSp>
      <p:cxnSp>
        <p:nvCxnSpPr>
          <p:cNvPr id="804" name="Google Shape;804;p66"/>
          <p:cNvCxnSpPr/>
          <p:nvPr/>
        </p:nvCxnSpPr>
        <p:spPr>
          <a:xfrm>
            <a:off x="382983" y="3969067"/>
            <a:ext cx="3027900" cy="0"/>
          </a:xfrm>
          <a:prstGeom prst="straightConnector1">
            <a:avLst/>
          </a:prstGeom>
          <a:noFill/>
          <a:ln cap="flat" cmpd="sng" w="9525">
            <a:solidFill>
              <a:schemeClr val="accent1"/>
            </a:solidFill>
            <a:prstDash val="dash"/>
            <a:miter lim="800000"/>
            <a:headEnd len="sm" w="sm" type="none"/>
            <a:tailEnd len="sm" w="sm" type="none"/>
          </a:ln>
        </p:spPr>
      </p:cxnSp>
      <p:sp>
        <p:nvSpPr>
          <p:cNvPr id="805" name="Google Shape;805;p66"/>
          <p:cNvSpPr txBox="1"/>
          <p:nvPr/>
        </p:nvSpPr>
        <p:spPr>
          <a:xfrm>
            <a:off x="328614" y="3191429"/>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Ecosystems</a:t>
            </a:r>
            <a:endParaRPr sz="1100"/>
          </a:p>
        </p:txBody>
      </p:sp>
      <p:sp>
        <p:nvSpPr>
          <p:cNvPr id="806" name="Google Shape;806;p66"/>
          <p:cNvSpPr txBox="1"/>
          <p:nvPr/>
        </p:nvSpPr>
        <p:spPr>
          <a:xfrm>
            <a:off x="328615" y="3648781"/>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Data</a:t>
            </a:r>
            <a:endParaRPr sz="1100"/>
          </a:p>
        </p:txBody>
      </p:sp>
      <p:sp>
        <p:nvSpPr>
          <p:cNvPr id="807" name="Google Shape;807;p66"/>
          <p:cNvSpPr txBox="1"/>
          <p:nvPr/>
        </p:nvSpPr>
        <p:spPr>
          <a:xfrm>
            <a:off x="315911" y="4070669"/>
            <a:ext cx="940800" cy="2955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Platforms and solutions</a:t>
            </a:r>
            <a:endParaRPr sz="1100"/>
          </a:p>
        </p:txBody>
      </p:sp>
      <p:sp>
        <p:nvSpPr>
          <p:cNvPr id="808" name="Google Shape;808;p66"/>
          <p:cNvSpPr/>
          <p:nvPr/>
        </p:nvSpPr>
        <p:spPr>
          <a:xfrm>
            <a:off x="3986683" y="905915"/>
            <a:ext cx="4773600" cy="3667800"/>
          </a:xfrm>
          <a:prstGeom prst="rect">
            <a:avLst/>
          </a:prstGeom>
          <a:noFill/>
          <a:ln cap="flat" cmpd="sng" w="12700">
            <a:solidFill>
              <a:srgbClr val="4472C4"/>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09" name="Google Shape;809;p66"/>
          <p:cNvSpPr txBox="1"/>
          <p:nvPr/>
        </p:nvSpPr>
        <p:spPr>
          <a:xfrm>
            <a:off x="4019518" y="990936"/>
            <a:ext cx="4593000" cy="2824500"/>
          </a:xfrm>
          <a:prstGeom prst="rect">
            <a:avLst/>
          </a:prstGeom>
          <a:noFill/>
          <a:ln>
            <a:noFill/>
          </a:ln>
        </p:spPr>
        <p:txBody>
          <a:bodyPr anchorCtr="0" anchor="t" bIns="34275" lIns="68575" spcFirstLastPara="1" rIns="68575" wrap="square" tIns="34275">
            <a:spAutoFit/>
          </a:bodyPr>
          <a:lstStyle/>
          <a:p>
            <a:pPr indent="-133350" lvl="0" marL="127000" marR="0" rtl="0" algn="l">
              <a:spcBef>
                <a:spcPts val="0"/>
              </a:spcBef>
              <a:spcAft>
                <a:spcPts val="0"/>
              </a:spcAft>
              <a:buClr>
                <a:schemeClr val="dk1"/>
              </a:buClr>
              <a:buSzPts val="900"/>
              <a:buChar char="•"/>
            </a:pPr>
            <a:r>
              <a:rPr lang="en" sz="900">
                <a:solidFill>
                  <a:schemeClr val="dk1"/>
                </a:solidFill>
                <a:latin typeface="Calibri"/>
                <a:ea typeface="Calibri"/>
                <a:cs typeface="Calibri"/>
                <a:sym typeface="Calibri"/>
              </a:rPr>
              <a:t>GDPR defines the basic rules on individuals’ rights as well as on controllers’ and data processors’ responsibilities. </a:t>
            </a:r>
            <a:endParaRPr sz="900">
              <a:solidFill>
                <a:schemeClr val="dk1"/>
              </a:solidFill>
              <a:latin typeface="Calibri"/>
              <a:ea typeface="Calibri"/>
              <a:cs typeface="Calibri"/>
              <a:sym typeface="Calibri"/>
            </a:endParaRPr>
          </a:p>
          <a:p>
            <a:pPr indent="-133350" lvl="0" marL="127000" marR="0" rtl="0" algn="l">
              <a:spcBef>
                <a:spcPts val="0"/>
              </a:spcBef>
              <a:spcAft>
                <a:spcPts val="0"/>
              </a:spcAft>
              <a:buClr>
                <a:schemeClr val="dk1"/>
              </a:buClr>
              <a:buSzPts val="900"/>
              <a:buChar char="•"/>
            </a:pPr>
            <a:r>
              <a:rPr lang="en" sz="900">
                <a:solidFill>
                  <a:schemeClr val="dk1"/>
                </a:solidFill>
                <a:latin typeface="Calibri"/>
                <a:ea typeface="Calibri"/>
                <a:cs typeface="Calibri"/>
                <a:sym typeface="Calibri"/>
              </a:rPr>
              <a:t>The key principles include that personal data must be processed lawfully, fairly and transparently, collected for specified legitimate purposes, limited to what is necessary, accurate, stored no longer than is necessary, and processed securely. </a:t>
            </a:r>
            <a:endParaRPr sz="900">
              <a:solidFill>
                <a:schemeClr val="dk1"/>
              </a:solidFill>
              <a:latin typeface="Calibri"/>
              <a:ea typeface="Calibri"/>
              <a:cs typeface="Calibri"/>
              <a:sym typeface="Calibri"/>
            </a:endParaRPr>
          </a:p>
          <a:p>
            <a:pPr indent="-133350" lvl="0" marL="127000" marR="0" rtl="0" algn="l">
              <a:spcBef>
                <a:spcPts val="0"/>
              </a:spcBef>
              <a:spcAft>
                <a:spcPts val="0"/>
              </a:spcAft>
              <a:buClr>
                <a:schemeClr val="dk1"/>
              </a:buClr>
              <a:buSzPts val="900"/>
              <a:buChar char="•"/>
            </a:pPr>
            <a:r>
              <a:rPr lang="en" sz="900">
                <a:solidFill>
                  <a:schemeClr val="dk1"/>
                </a:solidFill>
                <a:latin typeface="Calibri"/>
                <a:ea typeface="Calibri"/>
                <a:cs typeface="Calibri"/>
                <a:sym typeface="Calibri"/>
              </a:rPr>
              <a:t>The lawful basis for processing can be a consent, a contractual obligation, a legal obligation, a vital interests of an individual, an interest of the public, or a legitimate interest (as long as the fundamental rights and freedoms of the individual whose data are processed are not seriously impacted).</a:t>
            </a:r>
            <a:endParaRPr sz="900">
              <a:solidFill>
                <a:schemeClr val="dk1"/>
              </a:solidFill>
              <a:latin typeface="Calibri"/>
              <a:ea typeface="Calibri"/>
              <a:cs typeface="Calibri"/>
              <a:sym typeface="Calibri"/>
            </a:endParaRPr>
          </a:p>
          <a:p>
            <a:pPr indent="-133350" lvl="0" marL="127000" marR="0" rtl="0" algn="l">
              <a:spcBef>
                <a:spcPts val="0"/>
              </a:spcBef>
              <a:spcAft>
                <a:spcPts val="0"/>
              </a:spcAft>
              <a:buClr>
                <a:schemeClr val="dk1"/>
              </a:buClr>
              <a:buSzPts val="900"/>
              <a:buChar char="•"/>
            </a:pPr>
            <a:r>
              <a:rPr lang="en" sz="900">
                <a:solidFill>
                  <a:schemeClr val="dk1"/>
                </a:solidFill>
                <a:latin typeface="Calibri"/>
                <a:ea typeface="Calibri"/>
                <a:cs typeface="Calibri"/>
                <a:sym typeface="Calibri"/>
              </a:rPr>
              <a:t>The individuals must be clearly provided with information on who is processing the personal data about them and why.</a:t>
            </a:r>
            <a:endParaRPr sz="900">
              <a:solidFill>
                <a:schemeClr val="dk1"/>
              </a:solidFill>
              <a:latin typeface="Calibri"/>
              <a:ea typeface="Calibri"/>
              <a:cs typeface="Calibri"/>
              <a:sym typeface="Calibri"/>
            </a:endParaRPr>
          </a:p>
          <a:p>
            <a:pPr indent="-133350" lvl="0" marL="127000" marR="0" rtl="0" algn="l">
              <a:spcBef>
                <a:spcPts val="0"/>
              </a:spcBef>
              <a:spcAft>
                <a:spcPts val="0"/>
              </a:spcAft>
              <a:buClr>
                <a:schemeClr val="dk1"/>
              </a:buClr>
              <a:buSzPts val="900"/>
              <a:buFont typeface="Calibri"/>
              <a:buChar char="•"/>
            </a:pPr>
            <a:r>
              <a:rPr lang="en" sz="900">
                <a:solidFill>
                  <a:schemeClr val="dk1"/>
                </a:solidFill>
                <a:latin typeface="Calibri"/>
                <a:ea typeface="Calibri"/>
                <a:cs typeface="Calibri"/>
                <a:sym typeface="Calibri"/>
              </a:rPr>
              <a:t>The individuals have a right to </a:t>
            </a:r>
            <a:r>
              <a:rPr lang="en" sz="900">
                <a:solidFill>
                  <a:schemeClr val="dk1"/>
                </a:solidFill>
                <a:latin typeface="Calibri"/>
                <a:ea typeface="Calibri"/>
                <a:cs typeface="Calibri"/>
                <a:sym typeface="Calibri"/>
              </a:rPr>
              <a:t>correct errors in their personal data. In certain cases they also have a right to object the processing of their personal data and a right to be forgotten. </a:t>
            </a:r>
            <a:endParaRPr sz="900">
              <a:solidFill>
                <a:schemeClr val="dk1"/>
              </a:solidFill>
              <a:latin typeface="Calibri"/>
              <a:ea typeface="Calibri"/>
              <a:cs typeface="Calibri"/>
              <a:sym typeface="Calibri"/>
            </a:endParaRPr>
          </a:p>
          <a:p>
            <a:pPr indent="-133350" lvl="0" marL="127000" marR="0" rtl="0" algn="l">
              <a:spcBef>
                <a:spcPts val="0"/>
              </a:spcBef>
              <a:spcAft>
                <a:spcPts val="0"/>
              </a:spcAft>
              <a:buClr>
                <a:schemeClr val="dk1"/>
              </a:buClr>
              <a:buSzPts val="900"/>
              <a:buFont typeface="Calibri"/>
              <a:buChar char="•"/>
            </a:pPr>
            <a:r>
              <a:rPr lang="en" sz="900">
                <a:solidFill>
                  <a:schemeClr val="dk1"/>
                </a:solidFill>
                <a:latin typeface="Calibri"/>
                <a:ea typeface="Calibri"/>
                <a:cs typeface="Calibri"/>
                <a:sym typeface="Calibri"/>
              </a:rPr>
              <a:t>In case of a data breach, the Data Protection Authority must be notified within 72 hours.</a:t>
            </a:r>
            <a:endParaRPr sz="900">
              <a:solidFill>
                <a:schemeClr val="dk1"/>
              </a:solidFill>
              <a:latin typeface="Calibri"/>
              <a:ea typeface="Calibri"/>
              <a:cs typeface="Calibri"/>
              <a:sym typeface="Calibri"/>
            </a:endParaRPr>
          </a:p>
          <a:p>
            <a:pPr indent="-133350" lvl="0" marL="127000" marR="0" rtl="0" algn="l">
              <a:spcBef>
                <a:spcPts val="0"/>
              </a:spcBef>
              <a:spcAft>
                <a:spcPts val="0"/>
              </a:spcAft>
              <a:buClr>
                <a:schemeClr val="dk1"/>
              </a:buClr>
              <a:buSzPts val="900"/>
              <a:buFont typeface="Calibri"/>
              <a:buChar char="•"/>
            </a:pPr>
            <a:r>
              <a:rPr lang="en" sz="900">
                <a:solidFill>
                  <a:schemeClr val="dk1"/>
                </a:solidFill>
                <a:latin typeface="Calibri"/>
                <a:ea typeface="Calibri"/>
                <a:cs typeface="Calibri"/>
                <a:sym typeface="Calibri"/>
              </a:rPr>
              <a:t>Requests from individuals should be responded in general without undue delay and usually within at most 1 month.</a:t>
            </a:r>
            <a:endParaRPr sz="900">
              <a:solidFill>
                <a:schemeClr val="dk1"/>
              </a:solidFill>
              <a:latin typeface="Calibri"/>
              <a:ea typeface="Calibri"/>
              <a:cs typeface="Calibri"/>
              <a:sym typeface="Calibri"/>
            </a:endParaRPr>
          </a:p>
          <a:p>
            <a:pPr indent="-133350" lvl="0" marL="127000" marR="0" rtl="0" algn="l">
              <a:spcBef>
                <a:spcPts val="0"/>
              </a:spcBef>
              <a:spcAft>
                <a:spcPts val="0"/>
              </a:spcAft>
              <a:buClr>
                <a:schemeClr val="dk1"/>
              </a:buClr>
              <a:buSzPts val="900"/>
              <a:buFont typeface="Calibri"/>
              <a:buChar char="•"/>
            </a:pPr>
            <a:r>
              <a:rPr lang="en" sz="900">
                <a:solidFill>
                  <a:schemeClr val="dk1"/>
                </a:solidFill>
                <a:latin typeface="Calibri"/>
                <a:ea typeface="Calibri"/>
                <a:cs typeface="Calibri"/>
                <a:sym typeface="Calibri"/>
              </a:rPr>
              <a:t>Conducting a Data Protection Impact Assessment (DPIA) is mandatory whenever the intended processing would pose a high risk to the rights and freedoms of individuals, e.g. when new technologies are used.</a:t>
            </a:r>
            <a:endParaRPr sz="900">
              <a:solidFill>
                <a:schemeClr val="dk1"/>
              </a:solidFill>
              <a:latin typeface="Calibri"/>
              <a:ea typeface="Calibri"/>
              <a:cs typeface="Calibri"/>
              <a:sym typeface="Calibri"/>
            </a:endParaRPr>
          </a:p>
          <a:p>
            <a:pPr indent="0" lvl="0" marL="457200" marR="0" rtl="0" algn="l">
              <a:spcBef>
                <a:spcPts val="0"/>
              </a:spcBef>
              <a:spcAft>
                <a:spcPts val="0"/>
              </a:spcAft>
              <a:buNone/>
            </a:pPr>
            <a:r>
              <a:t/>
            </a:r>
            <a:endParaRPr sz="800">
              <a:solidFill>
                <a:schemeClr val="dk1"/>
              </a:solidFill>
              <a:latin typeface="Calibri"/>
              <a:ea typeface="Calibri"/>
              <a:cs typeface="Calibri"/>
              <a:sym typeface="Calibri"/>
            </a:endParaRPr>
          </a:p>
        </p:txBody>
      </p:sp>
      <p:sp>
        <p:nvSpPr>
          <p:cNvPr id="810" name="Google Shape;810;p66"/>
          <p:cNvSpPr/>
          <p:nvPr/>
        </p:nvSpPr>
        <p:spPr>
          <a:xfrm>
            <a:off x="8336" y="0"/>
            <a:ext cx="9127200" cy="7188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811" name="Google Shape;811;p66"/>
          <p:cNvSpPr txBox="1"/>
          <p:nvPr/>
        </p:nvSpPr>
        <p:spPr>
          <a:xfrm>
            <a:off x="227431" y="-56578"/>
            <a:ext cx="8908200" cy="861600"/>
          </a:xfrm>
          <a:prstGeom prst="rect">
            <a:avLst/>
          </a:prstGeom>
          <a:noFill/>
          <a:ln>
            <a:noFill/>
          </a:ln>
        </p:spPr>
        <p:txBody>
          <a:bodyPr anchorCtr="0" anchor="ctr" bIns="34225" lIns="68450" spcFirstLastPara="1" rIns="68450" wrap="square" tIns="34225">
            <a:normAutofit/>
          </a:bodyPr>
          <a:lstStyle/>
          <a:p>
            <a:pPr indent="0" lvl="0" marL="0" marR="0" rtl="0" algn="l">
              <a:lnSpc>
                <a:spcPct val="90000"/>
              </a:lnSpc>
              <a:spcBef>
                <a:spcPts val="0"/>
              </a:spcBef>
              <a:spcAft>
                <a:spcPts val="0"/>
              </a:spcAft>
              <a:buClr>
                <a:schemeClr val="lt1"/>
              </a:buClr>
              <a:buSzPts val="3000"/>
              <a:buFont typeface="Libre Franklin"/>
              <a:buNone/>
            </a:pPr>
            <a:r>
              <a:rPr b="1" lang="en" sz="3300">
                <a:solidFill>
                  <a:schemeClr val="lt1"/>
                </a:solidFill>
                <a:latin typeface="Roboto Slab"/>
                <a:ea typeface="Roboto Slab"/>
                <a:cs typeface="Roboto Slab"/>
                <a:sym typeface="Roboto Slab"/>
              </a:rPr>
              <a:t>General Data Protection Regulation (GDPR)</a:t>
            </a:r>
            <a:endParaRPr b="1" sz="3300">
              <a:solidFill>
                <a:schemeClr val="lt1"/>
              </a:solidFill>
              <a:latin typeface="Roboto Slab"/>
              <a:ea typeface="Roboto Slab"/>
              <a:cs typeface="Roboto Slab"/>
              <a:sym typeface="Roboto Slab"/>
            </a:endParaRPr>
          </a:p>
        </p:txBody>
      </p:sp>
      <p:sp>
        <p:nvSpPr>
          <p:cNvPr id="812" name="Google Shape;812;p66"/>
          <p:cNvSpPr txBox="1"/>
          <p:nvPr/>
        </p:nvSpPr>
        <p:spPr>
          <a:xfrm>
            <a:off x="4031072" y="3831175"/>
            <a:ext cx="4684800" cy="715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rgbClr val="4472C4"/>
                </a:solidFill>
                <a:latin typeface="Calibri"/>
                <a:ea typeface="Calibri"/>
                <a:cs typeface="Calibri"/>
                <a:sym typeface="Calibri"/>
              </a:rPr>
              <a:t>👉 http://eur-lex.europa.eu/legal-content/EN/TXT/HTML/?uri=CELEX:32016R0679</a:t>
            </a:r>
            <a:endParaRPr sz="1100"/>
          </a:p>
        </p:txBody>
      </p:sp>
      <p:sp>
        <p:nvSpPr>
          <p:cNvPr id="813" name="Google Shape;813;p66"/>
          <p:cNvSpPr/>
          <p:nvPr/>
        </p:nvSpPr>
        <p:spPr>
          <a:xfrm>
            <a:off x="372145" y="900879"/>
            <a:ext cx="3027900" cy="558600"/>
          </a:xfrm>
          <a:prstGeom prst="roundRect">
            <a:avLst>
              <a:gd fmla="val 16667" name="adj"/>
            </a:avLst>
          </a:prstGeom>
          <a:solidFill>
            <a:srgbClr val="E1EFD8"/>
          </a:solidFill>
          <a:ln cap="flat" cmpd="sng" w="28575">
            <a:solidFill>
              <a:srgbClr val="FF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rPr lang="en" sz="800">
                <a:solidFill>
                  <a:schemeClr val="dk1"/>
                </a:solidFill>
                <a:latin typeface="Calibri"/>
                <a:ea typeface="Calibri"/>
                <a:cs typeface="Calibri"/>
                <a:sym typeface="Calibri"/>
              </a:rPr>
              <a:t>GDPR defines the requirements on processing personal data. It applies to organisations that process data related to individuals in the EU. In addition there are national and sector-specific data protection laws.</a:t>
            </a:r>
            <a:endParaRPr sz="800">
              <a:solidFill>
                <a:schemeClr val="dk1"/>
              </a:solidFill>
              <a:latin typeface="Calibri"/>
              <a:ea typeface="Calibri"/>
              <a:cs typeface="Calibri"/>
              <a:sym typeface="Calibri"/>
            </a:endParaRPr>
          </a:p>
        </p:txBody>
      </p:sp>
      <p:sp>
        <p:nvSpPr>
          <p:cNvPr id="814" name="Google Shape;814;p66"/>
          <p:cNvSpPr/>
          <p:nvPr/>
        </p:nvSpPr>
        <p:spPr>
          <a:xfrm>
            <a:off x="390602" y="2328448"/>
            <a:ext cx="3022173" cy="557632"/>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rgbClr val="000000"/>
              </a:solidFill>
              <a:latin typeface="Calibri"/>
              <a:ea typeface="Calibri"/>
              <a:cs typeface="Calibri"/>
              <a:sym typeface="Calibri"/>
            </a:endParaRPr>
          </a:p>
        </p:txBody>
      </p:sp>
      <p:sp>
        <p:nvSpPr>
          <p:cNvPr id="815" name="Google Shape;815;p66"/>
          <p:cNvSpPr/>
          <p:nvPr/>
        </p:nvSpPr>
        <p:spPr>
          <a:xfrm>
            <a:off x="357114" y="1609635"/>
            <a:ext cx="3022200" cy="5577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rgbClr val="000000"/>
              </a:solidFill>
              <a:latin typeface="Calibri"/>
              <a:ea typeface="Calibri"/>
              <a:cs typeface="Calibri"/>
              <a:sym typeface="Calibri"/>
            </a:endParaRPr>
          </a:p>
        </p:txBody>
      </p:sp>
      <p:sp>
        <p:nvSpPr>
          <p:cNvPr id="816" name="Google Shape;816;p66"/>
          <p:cNvSpPr/>
          <p:nvPr/>
        </p:nvSpPr>
        <p:spPr>
          <a:xfrm>
            <a:off x="2356554" y="2992303"/>
            <a:ext cx="485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817" name="Google Shape;817;p66"/>
          <p:cNvSpPr/>
          <p:nvPr/>
        </p:nvSpPr>
        <p:spPr>
          <a:xfrm>
            <a:off x="2926292" y="2989843"/>
            <a:ext cx="485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818" name="Google Shape;818;p66"/>
          <p:cNvSpPr/>
          <p:nvPr/>
        </p:nvSpPr>
        <p:spPr>
          <a:xfrm>
            <a:off x="1796861" y="2989843"/>
            <a:ext cx="485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819" name="Google Shape;819;p66"/>
          <p:cNvSpPr/>
          <p:nvPr/>
        </p:nvSpPr>
        <p:spPr>
          <a:xfrm>
            <a:off x="1211290" y="2989843"/>
            <a:ext cx="485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820" name="Google Shape;820;p66"/>
          <p:cNvSpPr txBox="1"/>
          <p:nvPr/>
        </p:nvSpPr>
        <p:spPr>
          <a:xfrm>
            <a:off x="1689556"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B</a:t>
            </a:r>
            <a:endParaRPr sz="1100"/>
          </a:p>
        </p:txBody>
      </p:sp>
      <p:sp>
        <p:nvSpPr>
          <p:cNvPr id="821" name="Google Shape;821;p66"/>
          <p:cNvSpPr txBox="1"/>
          <p:nvPr/>
        </p:nvSpPr>
        <p:spPr>
          <a:xfrm>
            <a:off x="1160797"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A</a:t>
            </a:r>
            <a:endParaRPr sz="1100"/>
          </a:p>
        </p:txBody>
      </p:sp>
      <p:sp>
        <p:nvSpPr>
          <p:cNvPr id="822" name="Google Shape;822;p66"/>
          <p:cNvSpPr txBox="1"/>
          <p:nvPr/>
        </p:nvSpPr>
        <p:spPr>
          <a:xfrm>
            <a:off x="2286345"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C</a:t>
            </a:r>
            <a:endParaRPr sz="900">
              <a:solidFill>
                <a:schemeClr val="dk1"/>
              </a:solidFill>
              <a:latin typeface="Calibri"/>
              <a:ea typeface="Calibri"/>
              <a:cs typeface="Calibri"/>
              <a:sym typeface="Calibri"/>
            </a:endParaRPr>
          </a:p>
        </p:txBody>
      </p:sp>
      <p:sp>
        <p:nvSpPr>
          <p:cNvPr id="823" name="Google Shape;823;p66"/>
          <p:cNvSpPr txBox="1"/>
          <p:nvPr/>
        </p:nvSpPr>
        <p:spPr>
          <a:xfrm>
            <a:off x="2879912"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D</a:t>
            </a:r>
            <a:endParaRPr sz="11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8" name="Shape 828"/>
        <p:cNvGrpSpPr/>
        <p:nvPr/>
      </p:nvGrpSpPr>
      <p:grpSpPr>
        <a:xfrm>
          <a:off x="0" y="0"/>
          <a:ext cx="0" cy="0"/>
          <a:chOff x="0" y="0"/>
          <a:chExt cx="0" cy="0"/>
        </a:xfrm>
      </p:grpSpPr>
      <p:sp>
        <p:nvSpPr>
          <p:cNvPr id="829" name="Google Shape;829;p67"/>
          <p:cNvSpPr txBox="1"/>
          <p:nvPr>
            <p:ph idx="4294967295" type="sldNum"/>
          </p:nvPr>
        </p:nvSpPr>
        <p:spPr>
          <a:xfrm>
            <a:off x="141536" y="4834627"/>
            <a:ext cx="242100" cy="205500"/>
          </a:xfrm>
          <a:prstGeom prst="rect">
            <a:avLst/>
          </a:prstGeom>
          <a:noFill/>
          <a:ln>
            <a:noFill/>
          </a:ln>
        </p:spPr>
        <p:txBody>
          <a:bodyPr anchorCtr="0" anchor="ctr" bIns="34225" lIns="68450" spcFirstLastPara="1" rIns="68450" wrap="square" tIns="34225">
            <a:noAutofit/>
          </a:bodyPr>
          <a:lstStyle/>
          <a:p>
            <a:pPr indent="0" lvl="0" marL="0" marR="0" rtl="0" algn="ctr">
              <a:spcBef>
                <a:spcPts val="0"/>
              </a:spcBef>
              <a:spcAft>
                <a:spcPts val="0"/>
              </a:spcAft>
              <a:buNone/>
            </a:pPr>
            <a:fld id="{00000000-1234-1234-1234-123412341234}" type="slidenum">
              <a:rPr lang="en" sz="700">
                <a:solidFill>
                  <a:srgbClr val="7F7F7F"/>
                </a:solidFill>
                <a:latin typeface="Georgia"/>
                <a:ea typeface="Georgia"/>
                <a:cs typeface="Georgia"/>
                <a:sym typeface="Georgia"/>
              </a:rPr>
              <a:t>‹#›</a:t>
            </a:fld>
            <a:endParaRPr sz="700">
              <a:solidFill>
                <a:srgbClr val="7F7F7F"/>
              </a:solidFill>
              <a:latin typeface="Georgia"/>
              <a:ea typeface="Georgia"/>
              <a:cs typeface="Georgia"/>
              <a:sym typeface="Georgia"/>
            </a:endParaRPr>
          </a:p>
        </p:txBody>
      </p:sp>
      <p:sp>
        <p:nvSpPr>
          <p:cNvPr id="830" name="Google Shape;830;p67"/>
          <p:cNvSpPr/>
          <p:nvPr/>
        </p:nvSpPr>
        <p:spPr>
          <a:xfrm>
            <a:off x="316666" y="761762"/>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Regulation</a:t>
            </a:r>
            <a:endParaRPr sz="1100"/>
          </a:p>
        </p:txBody>
      </p:sp>
      <p:sp>
        <p:nvSpPr>
          <p:cNvPr id="831" name="Google Shape;831;p67"/>
          <p:cNvSpPr/>
          <p:nvPr/>
        </p:nvSpPr>
        <p:spPr>
          <a:xfrm>
            <a:off x="315911" y="1470651"/>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Frameworks and standardization  </a:t>
            </a:r>
            <a:endParaRPr sz="1100"/>
          </a:p>
        </p:txBody>
      </p:sp>
      <p:sp>
        <p:nvSpPr>
          <p:cNvPr id="832" name="Google Shape;832;p67"/>
          <p:cNvSpPr/>
          <p:nvPr/>
        </p:nvSpPr>
        <p:spPr>
          <a:xfrm>
            <a:off x="315911" y="2183888"/>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Generic building blocks</a:t>
            </a:r>
            <a:endParaRPr sz="1100"/>
          </a:p>
        </p:txBody>
      </p:sp>
      <p:sp>
        <p:nvSpPr>
          <p:cNvPr id="833" name="Google Shape;833;p67"/>
          <p:cNvSpPr txBox="1"/>
          <p:nvPr/>
        </p:nvSpPr>
        <p:spPr>
          <a:xfrm rot="-5400000">
            <a:off x="-312802" y="3670628"/>
            <a:ext cx="1078800" cy="182400"/>
          </a:xfrm>
          <a:prstGeom prst="rect">
            <a:avLst/>
          </a:prstGeom>
          <a:noFill/>
          <a:ln>
            <a:noFill/>
          </a:ln>
        </p:spPr>
        <p:txBody>
          <a:bodyPr anchorCtr="0" anchor="ctr" bIns="34275" lIns="68575" spcFirstLastPara="1" rIns="68575" wrap="square" tIns="34275">
            <a:spAutoFit/>
          </a:bodyPr>
          <a:lstStyle/>
          <a:p>
            <a:pPr indent="0" lvl="0" marL="0" marR="0" rtl="0" algn="ctr">
              <a:lnSpc>
                <a:spcPct val="81666"/>
              </a:lnSpc>
              <a:spcBef>
                <a:spcPts val="0"/>
              </a:spcBef>
              <a:spcAft>
                <a:spcPts val="0"/>
              </a:spcAft>
              <a:buNone/>
            </a:pPr>
            <a:r>
              <a:rPr lang="en" sz="900">
                <a:solidFill>
                  <a:schemeClr val="dk1"/>
                </a:solidFill>
                <a:latin typeface="Calibri"/>
                <a:ea typeface="Calibri"/>
                <a:cs typeface="Calibri"/>
                <a:sym typeface="Calibri"/>
              </a:rPr>
              <a:t>Domain specific </a:t>
            </a:r>
            <a:endParaRPr sz="1100"/>
          </a:p>
        </p:txBody>
      </p:sp>
      <p:cxnSp>
        <p:nvCxnSpPr>
          <p:cNvPr id="834" name="Google Shape;834;p67"/>
          <p:cNvCxnSpPr/>
          <p:nvPr/>
        </p:nvCxnSpPr>
        <p:spPr>
          <a:xfrm>
            <a:off x="382983" y="3471863"/>
            <a:ext cx="3027900" cy="0"/>
          </a:xfrm>
          <a:prstGeom prst="straightConnector1">
            <a:avLst/>
          </a:prstGeom>
          <a:noFill/>
          <a:ln cap="flat" cmpd="sng" w="9525">
            <a:solidFill>
              <a:schemeClr val="accent1"/>
            </a:solidFill>
            <a:prstDash val="dash"/>
            <a:miter lim="800000"/>
            <a:headEnd len="sm" w="sm" type="none"/>
            <a:tailEnd len="sm" w="sm" type="none"/>
          </a:ln>
        </p:spPr>
      </p:cxnSp>
      <p:cxnSp>
        <p:nvCxnSpPr>
          <p:cNvPr id="835" name="Google Shape;835;p67"/>
          <p:cNvCxnSpPr/>
          <p:nvPr/>
        </p:nvCxnSpPr>
        <p:spPr>
          <a:xfrm>
            <a:off x="382983" y="3969067"/>
            <a:ext cx="3027900" cy="0"/>
          </a:xfrm>
          <a:prstGeom prst="straightConnector1">
            <a:avLst/>
          </a:prstGeom>
          <a:noFill/>
          <a:ln cap="flat" cmpd="sng" w="9525">
            <a:solidFill>
              <a:schemeClr val="accent1"/>
            </a:solidFill>
            <a:prstDash val="dash"/>
            <a:miter lim="800000"/>
            <a:headEnd len="sm" w="sm" type="none"/>
            <a:tailEnd len="sm" w="sm" type="none"/>
          </a:ln>
        </p:spPr>
      </p:cxnSp>
      <p:sp>
        <p:nvSpPr>
          <p:cNvPr id="836" name="Google Shape;836;p67"/>
          <p:cNvSpPr txBox="1"/>
          <p:nvPr/>
        </p:nvSpPr>
        <p:spPr>
          <a:xfrm>
            <a:off x="328614" y="3191429"/>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Ecosystems</a:t>
            </a:r>
            <a:endParaRPr sz="1100"/>
          </a:p>
        </p:txBody>
      </p:sp>
      <p:sp>
        <p:nvSpPr>
          <p:cNvPr id="837" name="Google Shape;837;p67"/>
          <p:cNvSpPr txBox="1"/>
          <p:nvPr/>
        </p:nvSpPr>
        <p:spPr>
          <a:xfrm>
            <a:off x="328615" y="3648781"/>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Data</a:t>
            </a:r>
            <a:endParaRPr sz="1100"/>
          </a:p>
        </p:txBody>
      </p:sp>
      <p:sp>
        <p:nvSpPr>
          <p:cNvPr id="838" name="Google Shape;838;p67"/>
          <p:cNvSpPr txBox="1"/>
          <p:nvPr/>
        </p:nvSpPr>
        <p:spPr>
          <a:xfrm>
            <a:off x="315911" y="4070669"/>
            <a:ext cx="940800" cy="2955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Platforms and solutions</a:t>
            </a:r>
            <a:endParaRPr sz="1100"/>
          </a:p>
        </p:txBody>
      </p:sp>
      <p:sp>
        <p:nvSpPr>
          <p:cNvPr id="839" name="Google Shape;839;p67"/>
          <p:cNvSpPr/>
          <p:nvPr/>
        </p:nvSpPr>
        <p:spPr>
          <a:xfrm>
            <a:off x="3986683" y="905915"/>
            <a:ext cx="4773600" cy="3667800"/>
          </a:xfrm>
          <a:prstGeom prst="rect">
            <a:avLst/>
          </a:prstGeom>
          <a:noFill/>
          <a:ln cap="flat" cmpd="sng" w="12700">
            <a:solidFill>
              <a:srgbClr val="4472C4"/>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40" name="Google Shape;840;p67"/>
          <p:cNvSpPr txBox="1"/>
          <p:nvPr/>
        </p:nvSpPr>
        <p:spPr>
          <a:xfrm>
            <a:off x="4019518" y="990936"/>
            <a:ext cx="4593000" cy="992700"/>
          </a:xfrm>
          <a:prstGeom prst="rect">
            <a:avLst/>
          </a:prstGeom>
          <a:noFill/>
          <a:ln>
            <a:noFill/>
          </a:ln>
        </p:spPr>
        <p:txBody>
          <a:bodyPr anchorCtr="0" anchor="t" bIns="34275" lIns="68575" spcFirstLastPara="1" rIns="68575" wrap="square" tIns="34275">
            <a:spAutoFit/>
          </a:bodyPr>
          <a:lstStyle/>
          <a:p>
            <a:pPr indent="-139700" lvl="0" marL="127000" marR="0" rtl="0" algn="l">
              <a:spcBef>
                <a:spcPts val="0"/>
              </a:spcBef>
              <a:spcAft>
                <a:spcPts val="0"/>
              </a:spcAft>
              <a:buClr>
                <a:schemeClr val="dk1"/>
              </a:buClr>
              <a:buSzPts val="1000"/>
              <a:buChar char="•"/>
            </a:pPr>
            <a:r>
              <a:rPr lang="en" sz="1000">
                <a:solidFill>
                  <a:schemeClr val="dk1"/>
                </a:solidFill>
                <a:latin typeface="Calibri"/>
                <a:ea typeface="Calibri"/>
                <a:cs typeface="Calibri"/>
                <a:sym typeface="Calibri"/>
              </a:rPr>
              <a:t>Defines a mechanism for re-using certain categories of protected public sector data.</a:t>
            </a:r>
            <a:endParaRPr sz="1000">
              <a:solidFill>
                <a:schemeClr val="dk1"/>
              </a:solidFill>
              <a:latin typeface="Calibri"/>
              <a:ea typeface="Calibri"/>
              <a:cs typeface="Calibri"/>
              <a:sym typeface="Calibri"/>
            </a:endParaRPr>
          </a:p>
          <a:p>
            <a:pPr indent="-139700" lvl="0" marL="127000" marR="0" rtl="0" algn="l">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Aims to increase trust in sharing personal and non-personal data and lower transaction costs linked to B2B and C2B data sharing by creating a notification regime for data sharing providers.</a:t>
            </a:r>
            <a:endParaRPr sz="1000">
              <a:solidFill>
                <a:schemeClr val="dk1"/>
              </a:solidFill>
              <a:latin typeface="Calibri"/>
              <a:ea typeface="Calibri"/>
              <a:cs typeface="Calibri"/>
              <a:sym typeface="Calibri"/>
            </a:endParaRPr>
          </a:p>
          <a:p>
            <a:pPr indent="-139700" lvl="0" marL="127000" marR="0" rtl="0" algn="l">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Facilitates data altruism, i.e., data voluntarily made available by individuals or companies for the common good.</a:t>
            </a:r>
            <a:endParaRPr sz="1000">
              <a:solidFill>
                <a:schemeClr val="dk1"/>
              </a:solidFill>
              <a:latin typeface="Calibri"/>
              <a:ea typeface="Calibri"/>
              <a:cs typeface="Calibri"/>
              <a:sym typeface="Calibri"/>
            </a:endParaRPr>
          </a:p>
        </p:txBody>
      </p:sp>
      <p:sp>
        <p:nvSpPr>
          <p:cNvPr id="841" name="Google Shape;841;p67"/>
          <p:cNvSpPr/>
          <p:nvPr/>
        </p:nvSpPr>
        <p:spPr>
          <a:xfrm>
            <a:off x="8336" y="0"/>
            <a:ext cx="9127200" cy="7188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842" name="Google Shape;842;p67"/>
          <p:cNvSpPr txBox="1"/>
          <p:nvPr/>
        </p:nvSpPr>
        <p:spPr>
          <a:xfrm>
            <a:off x="227431" y="-56578"/>
            <a:ext cx="8908200" cy="861600"/>
          </a:xfrm>
          <a:prstGeom prst="rect">
            <a:avLst/>
          </a:prstGeom>
          <a:noFill/>
          <a:ln>
            <a:noFill/>
          </a:ln>
        </p:spPr>
        <p:txBody>
          <a:bodyPr anchorCtr="0" anchor="ctr" bIns="34225" lIns="68450" spcFirstLastPara="1" rIns="68450" wrap="square" tIns="34225">
            <a:normAutofit/>
          </a:bodyPr>
          <a:lstStyle/>
          <a:p>
            <a:pPr indent="0" lvl="0" marL="0" marR="0" rtl="0" algn="l">
              <a:lnSpc>
                <a:spcPct val="90000"/>
              </a:lnSpc>
              <a:spcBef>
                <a:spcPts val="0"/>
              </a:spcBef>
              <a:spcAft>
                <a:spcPts val="0"/>
              </a:spcAft>
              <a:buClr>
                <a:schemeClr val="lt1"/>
              </a:buClr>
              <a:buSzPts val="3000"/>
              <a:buFont typeface="Libre Franklin"/>
              <a:buNone/>
            </a:pPr>
            <a:r>
              <a:rPr b="1" lang="en" sz="3300">
                <a:solidFill>
                  <a:schemeClr val="lt1"/>
                </a:solidFill>
                <a:latin typeface="Roboto Slab"/>
                <a:ea typeface="Roboto Slab"/>
                <a:cs typeface="Roboto Slab"/>
                <a:sym typeface="Roboto Slab"/>
              </a:rPr>
              <a:t>Data Governance Act (DGA)</a:t>
            </a:r>
            <a:endParaRPr b="1" sz="3300">
              <a:solidFill>
                <a:schemeClr val="lt1"/>
              </a:solidFill>
              <a:latin typeface="Roboto Slab"/>
              <a:ea typeface="Roboto Slab"/>
              <a:cs typeface="Roboto Slab"/>
              <a:sym typeface="Roboto Slab"/>
            </a:endParaRPr>
          </a:p>
        </p:txBody>
      </p:sp>
      <p:sp>
        <p:nvSpPr>
          <p:cNvPr id="843" name="Google Shape;843;p67"/>
          <p:cNvSpPr txBox="1"/>
          <p:nvPr/>
        </p:nvSpPr>
        <p:spPr>
          <a:xfrm>
            <a:off x="4031072" y="3831175"/>
            <a:ext cx="4684800" cy="715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rgbClr val="4472C4"/>
                </a:solidFill>
                <a:latin typeface="Calibri"/>
                <a:ea typeface="Calibri"/>
                <a:cs typeface="Calibri"/>
                <a:sym typeface="Calibri"/>
              </a:rPr>
              <a:t>👉 </a:t>
            </a:r>
            <a:r>
              <a:rPr b="1" lang="en" sz="1400">
                <a:solidFill>
                  <a:srgbClr val="4472C4"/>
                </a:solidFill>
                <a:latin typeface="Calibri"/>
                <a:ea typeface="Calibri"/>
                <a:cs typeface="Calibri"/>
                <a:sym typeface="Calibri"/>
              </a:rPr>
              <a:t>https://eur-lex.europa.eu/legal-content/EN/TXT/PDF/?uri=CELEX:52020PC0767</a:t>
            </a:r>
            <a:endParaRPr sz="1100"/>
          </a:p>
        </p:txBody>
      </p:sp>
      <p:sp>
        <p:nvSpPr>
          <p:cNvPr id="844" name="Google Shape;844;p67"/>
          <p:cNvSpPr/>
          <p:nvPr/>
        </p:nvSpPr>
        <p:spPr>
          <a:xfrm>
            <a:off x="372145" y="900879"/>
            <a:ext cx="3027900" cy="558600"/>
          </a:xfrm>
          <a:prstGeom prst="roundRect">
            <a:avLst>
              <a:gd fmla="val 16667" name="adj"/>
            </a:avLst>
          </a:prstGeom>
          <a:solidFill>
            <a:srgbClr val="E1EFD8"/>
          </a:solidFill>
          <a:ln cap="flat" cmpd="sng" w="28575">
            <a:solidFill>
              <a:srgbClr val="FF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rPr lang="en" sz="800">
                <a:solidFill>
                  <a:schemeClr val="dk1"/>
                </a:solidFill>
                <a:latin typeface="Calibri"/>
                <a:ea typeface="Calibri"/>
                <a:cs typeface="Calibri"/>
                <a:sym typeface="Calibri"/>
              </a:rPr>
              <a:t>DGA is a proposal for EU legislation to create a framework to facilitate data sharing.</a:t>
            </a:r>
            <a:endParaRPr sz="800">
              <a:solidFill>
                <a:schemeClr val="dk1"/>
              </a:solidFill>
              <a:latin typeface="Calibri"/>
              <a:ea typeface="Calibri"/>
              <a:cs typeface="Calibri"/>
              <a:sym typeface="Calibri"/>
            </a:endParaRPr>
          </a:p>
        </p:txBody>
      </p:sp>
      <p:sp>
        <p:nvSpPr>
          <p:cNvPr id="845" name="Google Shape;845;p67"/>
          <p:cNvSpPr/>
          <p:nvPr/>
        </p:nvSpPr>
        <p:spPr>
          <a:xfrm>
            <a:off x="390602" y="2328448"/>
            <a:ext cx="3022173" cy="557632"/>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rgbClr val="000000"/>
              </a:solidFill>
              <a:latin typeface="Calibri"/>
              <a:ea typeface="Calibri"/>
              <a:cs typeface="Calibri"/>
              <a:sym typeface="Calibri"/>
            </a:endParaRPr>
          </a:p>
        </p:txBody>
      </p:sp>
      <p:sp>
        <p:nvSpPr>
          <p:cNvPr id="846" name="Google Shape;846;p67"/>
          <p:cNvSpPr/>
          <p:nvPr/>
        </p:nvSpPr>
        <p:spPr>
          <a:xfrm>
            <a:off x="357114" y="1609635"/>
            <a:ext cx="3022200" cy="5577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rgbClr val="000000"/>
              </a:solidFill>
              <a:latin typeface="Calibri"/>
              <a:ea typeface="Calibri"/>
              <a:cs typeface="Calibri"/>
              <a:sym typeface="Calibri"/>
            </a:endParaRPr>
          </a:p>
        </p:txBody>
      </p:sp>
      <p:sp>
        <p:nvSpPr>
          <p:cNvPr id="847" name="Google Shape;847;p67"/>
          <p:cNvSpPr/>
          <p:nvPr/>
        </p:nvSpPr>
        <p:spPr>
          <a:xfrm>
            <a:off x="2356554" y="2992303"/>
            <a:ext cx="485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848" name="Google Shape;848;p67"/>
          <p:cNvSpPr/>
          <p:nvPr/>
        </p:nvSpPr>
        <p:spPr>
          <a:xfrm>
            <a:off x="2926292" y="2989843"/>
            <a:ext cx="485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849" name="Google Shape;849;p67"/>
          <p:cNvSpPr/>
          <p:nvPr/>
        </p:nvSpPr>
        <p:spPr>
          <a:xfrm>
            <a:off x="1796861" y="2989843"/>
            <a:ext cx="485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850" name="Google Shape;850;p67"/>
          <p:cNvSpPr/>
          <p:nvPr/>
        </p:nvSpPr>
        <p:spPr>
          <a:xfrm>
            <a:off x="1211290" y="2989843"/>
            <a:ext cx="485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851" name="Google Shape;851;p67"/>
          <p:cNvSpPr txBox="1"/>
          <p:nvPr/>
        </p:nvSpPr>
        <p:spPr>
          <a:xfrm>
            <a:off x="1689556"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B</a:t>
            </a:r>
            <a:endParaRPr sz="1100"/>
          </a:p>
        </p:txBody>
      </p:sp>
      <p:sp>
        <p:nvSpPr>
          <p:cNvPr id="852" name="Google Shape;852;p67"/>
          <p:cNvSpPr txBox="1"/>
          <p:nvPr/>
        </p:nvSpPr>
        <p:spPr>
          <a:xfrm>
            <a:off x="1160797"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A</a:t>
            </a:r>
            <a:endParaRPr sz="1100"/>
          </a:p>
        </p:txBody>
      </p:sp>
      <p:sp>
        <p:nvSpPr>
          <p:cNvPr id="853" name="Google Shape;853;p67"/>
          <p:cNvSpPr txBox="1"/>
          <p:nvPr/>
        </p:nvSpPr>
        <p:spPr>
          <a:xfrm>
            <a:off x="2286345"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C</a:t>
            </a:r>
            <a:endParaRPr sz="900">
              <a:solidFill>
                <a:schemeClr val="dk1"/>
              </a:solidFill>
              <a:latin typeface="Calibri"/>
              <a:ea typeface="Calibri"/>
              <a:cs typeface="Calibri"/>
              <a:sym typeface="Calibri"/>
            </a:endParaRPr>
          </a:p>
        </p:txBody>
      </p:sp>
      <p:sp>
        <p:nvSpPr>
          <p:cNvPr id="854" name="Google Shape;854;p67"/>
          <p:cNvSpPr txBox="1"/>
          <p:nvPr/>
        </p:nvSpPr>
        <p:spPr>
          <a:xfrm>
            <a:off x="2879912"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D</a:t>
            </a:r>
            <a:endParaRPr sz="11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9" name="Shape 859"/>
        <p:cNvGrpSpPr/>
        <p:nvPr/>
      </p:nvGrpSpPr>
      <p:grpSpPr>
        <a:xfrm>
          <a:off x="0" y="0"/>
          <a:ext cx="0" cy="0"/>
          <a:chOff x="0" y="0"/>
          <a:chExt cx="0" cy="0"/>
        </a:xfrm>
      </p:grpSpPr>
      <p:sp>
        <p:nvSpPr>
          <p:cNvPr id="860" name="Google Shape;860;p68"/>
          <p:cNvSpPr txBox="1"/>
          <p:nvPr>
            <p:ph idx="4294967295" type="sldNum"/>
          </p:nvPr>
        </p:nvSpPr>
        <p:spPr>
          <a:xfrm>
            <a:off x="141536" y="4834627"/>
            <a:ext cx="242100" cy="205500"/>
          </a:xfrm>
          <a:prstGeom prst="rect">
            <a:avLst/>
          </a:prstGeom>
          <a:noFill/>
          <a:ln>
            <a:noFill/>
          </a:ln>
        </p:spPr>
        <p:txBody>
          <a:bodyPr anchorCtr="0" anchor="ctr" bIns="34225" lIns="68450" spcFirstLastPara="1" rIns="68450" wrap="square" tIns="34225">
            <a:noAutofit/>
          </a:bodyPr>
          <a:lstStyle/>
          <a:p>
            <a:pPr indent="0" lvl="0" marL="0" marR="0" rtl="0" algn="ctr">
              <a:spcBef>
                <a:spcPts val="0"/>
              </a:spcBef>
              <a:spcAft>
                <a:spcPts val="0"/>
              </a:spcAft>
              <a:buNone/>
            </a:pPr>
            <a:fld id="{00000000-1234-1234-1234-123412341234}" type="slidenum">
              <a:rPr lang="en" sz="700">
                <a:solidFill>
                  <a:srgbClr val="7F7F7F"/>
                </a:solidFill>
                <a:latin typeface="Georgia"/>
                <a:ea typeface="Georgia"/>
                <a:cs typeface="Georgia"/>
                <a:sym typeface="Georgia"/>
              </a:rPr>
              <a:t>‹#›</a:t>
            </a:fld>
            <a:endParaRPr sz="700">
              <a:solidFill>
                <a:srgbClr val="7F7F7F"/>
              </a:solidFill>
              <a:latin typeface="Georgia"/>
              <a:ea typeface="Georgia"/>
              <a:cs typeface="Georgia"/>
              <a:sym typeface="Georgia"/>
            </a:endParaRPr>
          </a:p>
        </p:txBody>
      </p:sp>
      <p:sp>
        <p:nvSpPr>
          <p:cNvPr id="861" name="Google Shape;861;p68"/>
          <p:cNvSpPr/>
          <p:nvPr/>
        </p:nvSpPr>
        <p:spPr>
          <a:xfrm>
            <a:off x="316666" y="761762"/>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Regulation</a:t>
            </a:r>
            <a:endParaRPr sz="1100"/>
          </a:p>
        </p:txBody>
      </p:sp>
      <p:sp>
        <p:nvSpPr>
          <p:cNvPr id="862" name="Google Shape;862;p68"/>
          <p:cNvSpPr/>
          <p:nvPr/>
        </p:nvSpPr>
        <p:spPr>
          <a:xfrm>
            <a:off x="315911" y="1470651"/>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Frameworks and standardization  </a:t>
            </a:r>
            <a:endParaRPr sz="1100"/>
          </a:p>
        </p:txBody>
      </p:sp>
      <p:sp>
        <p:nvSpPr>
          <p:cNvPr id="863" name="Google Shape;863;p68"/>
          <p:cNvSpPr/>
          <p:nvPr/>
        </p:nvSpPr>
        <p:spPr>
          <a:xfrm>
            <a:off x="315911" y="2183888"/>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Generic building blocks</a:t>
            </a:r>
            <a:endParaRPr sz="1100"/>
          </a:p>
        </p:txBody>
      </p:sp>
      <p:sp>
        <p:nvSpPr>
          <p:cNvPr id="864" name="Google Shape;864;p68"/>
          <p:cNvSpPr txBox="1"/>
          <p:nvPr/>
        </p:nvSpPr>
        <p:spPr>
          <a:xfrm rot="-5400000">
            <a:off x="-312802" y="3670628"/>
            <a:ext cx="1078800" cy="182400"/>
          </a:xfrm>
          <a:prstGeom prst="rect">
            <a:avLst/>
          </a:prstGeom>
          <a:noFill/>
          <a:ln>
            <a:noFill/>
          </a:ln>
        </p:spPr>
        <p:txBody>
          <a:bodyPr anchorCtr="0" anchor="ctr" bIns="34275" lIns="68575" spcFirstLastPara="1" rIns="68575" wrap="square" tIns="34275">
            <a:spAutoFit/>
          </a:bodyPr>
          <a:lstStyle/>
          <a:p>
            <a:pPr indent="0" lvl="0" marL="0" marR="0" rtl="0" algn="ctr">
              <a:lnSpc>
                <a:spcPct val="81666"/>
              </a:lnSpc>
              <a:spcBef>
                <a:spcPts val="0"/>
              </a:spcBef>
              <a:spcAft>
                <a:spcPts val="0"/>
              </a:spcAft>
              <a:buNone/>
            </a:pPr>
            <a:r>
              <a:rPr lang="en" sz="900">
                <a:solidFill>
                  <a:schemeClr val="dk1"/>
                </a:solidFill>
                <a:latin typeface="Calibri"/>
                <a:ea typeface="Calibri"/>
                <a:cs typeface="Calibri"/>
                <a:sym typeface="Calibri"/>
              </a:rPr>
              <a:t>Domain specific </a:t>
            </a:r>
            <a:endParaRPr sz="1100"/>
          </a:p>
        </p:txBody>
      </p:sp>
      <p:cxnSp>
        <p:nvCxnSpPr>
          <p:cNvPr id="865" name="Google Shape;865;p68"/>
          <p:cNvCxnSpPr/>
          <p:nvPr/>
        </p:nvCxnSpPr>
        <p:spPr>
          <a:xfrm>
            <a:off x="382983" y="3471863"/>
            <a:ext cx="3027900" cy="0"/>
          </a:xfrm>
          <a:prstGeom prst="straightConnector1">
            <a:avLst/>
          </a:prstGeom>
          <a:noFill/>
          <a:ln cap="flat" cmpd="sng" w="9525">
            <a:solidFill>
              <a:schemeClr val="accent1"/>
            </a:solidFill>
            <a:prstDash val="dash"/>
            <a:miter lim="800000"/>
            <a:headEnd len="sm" w="sm" type="none"/>
            <a:tailEnd len="sm" w="sm" type="none"/>
          </a:ln>
        </p:spPr>
      </p:cxnSp>
      <p:cxnSp>
        <p:nvCxnSpPr>
          <p:cNvPr id="866" name="Google Shape;866;p68"/>
          <p:cNvCxnSpPr/>
          <p:nvPr/>
        </p:nvCxnSpPr>
        <p:spPr>
          <a:xfrm>
            <a:off x="382983" y="3969067"/>
            <a:ext cx="3027900" cy="0"/>
          </a:xfrm>
          <a:prstGeom prst="straightConnector1">
            <a:avLst/>
          </a:prstGeom>
          <a:noFill/>
          <a:ln cap="flat" cmpd="sng" w="9525">
            <a:solidFill>
              <a:schemeClr val="accent1"/>
            </a:solidFill>
            <a:prstDash val="dash"/>
            <a:miter lim="800000"/>
            <a:headEnd len="sm" w="sm" type="none"/>
            <a:tailEnd len="sm" w="sm" type="none"/>
          </a:ln>
        </p:spPr>
      </p:cxnSp>
      <p:sp>
        <p:nvSpPr>
          <p:cNvPr id="867" name="Google Shape;867;p68"/>
          <p:cNvSpPr txBox="1"/>
          <p:nvPr/>
        </p:nvSpPr>
        <p:spPr>
          <a:xfrm>
            <a:off x="328614" y="3191429"/>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Ecosystems</a:t>
            </a:r>
            <a:endParaRPr sz="1100"/>
          </a:p>
        </p:txBody>
      </p:sp>
      <p:sp>
        <p:nvSpPr>
          <p:cNvPr id="868" name="Google Shape;868;p68"/>
          <p:cNvSpPr txBox="1"/>
          <p:nvPr/>
        </p:nvSpPr>
        <p:spPr>
          <a:xfrm>
            <a:off x="328615" y="3648781"/>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Data</a:t>
            </a:r>
            <a:endParaRPr sz="1100"/>
          </a:p>
        </p:txBody>
      </p:sp>
      <p:sp>
        <p:nvSpPr>
          <p:cNvPr id="869" name="Google Shape;869;p68"/>
          <p:cNvSpPr txBox="1"/>
          <p:nvPr/>
        </p:nvSpPr>
        <p:spPr>
          <a:xfrm>
            <a:off x="315911" y="4070669"/>
            <a:ext cx="940800" cy="2955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Platforms and solutions</a:t>
            </a:r>
            <a:endParaRPr sz="1100"/>
          </a:p>
        </p:txBody>
      </p:sp>
      <p:sp>
        <p:nvSpPr>
          <p:cNvPr id="870" name="Google Shape;870;p68"/>
          <p:cNvSpPr/>
          <p:nvPr/>
        </p:nvSpPr>
        <p:spPr>
          <a:xfrm>
            <a:off x="3986683" y="905915"/>
            <a:ext cx="4773600" cy="3667800"/>
          </a:xfrm>
          <a:prstGeom prst="rect">
            <a:avLst/>
          </a:prstGeom>
          <a:noFill/>
          <a:ln cap="flat" cmpd="sng" w="12700">
            <a:solidFill>
              <a:srgbClr val="4472C4"/>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71" name="Google Shape;871;p68"/>
          <p:cNvSpPr txBox="1"/>
          <p:nvPr/>
        </p:nvSpPr>
        <p:spPr>
          <a:xfrm>
            <a:off x="4019518" y="990936"/>
            <a:ext cx="4593000" cy="1146600"/>
          </a:xfrm>
          <a:prstGeom prst="rect">
            <a:avLst/>
          </a:prstGeom>
          <a:noFill/>
          <a:ln>
            <a:noFill/>
          </a:ln>
        </p:spPr>
        <p:txBody>
          <a:bodyPr anchorCtr="0" anchor="t" bIns="34275" lIns="68575" spcFirstLastPara="1" rIns="68575" wrap="square" tIns="34275">
            <a:spAutoFit/>
          </a:bodyPr>
          <a:lstStyle/>
          <a:p>
            <a:pPr indent="-139700" lvl="0" marL="127000" marR="0" rtl="0" algn="l">
              <a:spcBef>
                <a:spcPts val="0"/>
              </a:spcBef>
              <a:spcAft>
                <a:spcPts val="0"/>
              </a:spcAft>
              <a:buClr>
                <a:schemeClr val="dk1"/>
              </a:buClr>
              <a:buSzPts val="1000"/>
              <a:buChar char="•"/>
            </a:pPr>
            <a:r>
              <a:rPr lang="en" sz="1000">
                <a:solidFill>
                  <a:schemeClr val="dk1"/>
                </a:solidFill>
                <a:latin typeface="Calibri"/>
                <a:ea typeface="Calibri"/>
                <a:cs typeface="Calibri"/>
                <a:sym typeface="Calibri"/>
              </a:rPr>
              <a:t>The Data Act aims to ensure fairness in the allocation of data value among actors in the data economy and to foster access to and use of data. </a:t>
            </a:r>
            <a:endParaRPr sz="1000">
              <a:solidFill>
                <a:schemeClr val="dk1"/>
              </a:solidFill>
              <a:latin typeface="Calibri"/>
              <a:ea typeface="Calibri"/>
              <a:cs typeface="Calibri"/>
              <a:sym typeface="Calibri"/>
            </a:endParaRPr>
          </a:p>
          <a:p>
            <a:pPr indent="-139700" lvl="0" marL="127000" marR="0" rtl="0" algn="l">
              <a:spcBef>
                <a:spcPts val="0"/>
              </a:spcBef>
              <a:spcAft>
                <a:spcPts val="0"/>
              </a:spcAft>
              <a:buClr>
                <a:schemeClr val="dk1"/>
              </a:buClr>
              <a:buSzPts val="1000"/>
              <a:buChar char="•"/>
            </a:pPr>
            <a:r>
              <a:rPr lang="en" sz="1000">
                <a:solidFill>
                  <a:schemeClr val="dk1"/>
                </a:solidFill>
                <a:latin typeface="Calibri"/>
                <a:ea typeface="Calibri"/>
                <a:cs typeface="Calibri"/>
                <a:sym typeface="Calibri"/>
              </a:rPr>
              <a:t>The Act will not alter data protection legislation and will seek to preserve incentives in data generation.</a:t>
            </a:r>
            <a:endParaRPr sz="1000">
              <a:solidFill>
                <a:schemeClr val="dk1"/>
              </a:solidFill>
              <a:latin typeface="Calibri"/>
              <a:ea typeface="Calibri"/>
              <a:cs typeface="Calibri"/>
              <a:sym typeface="Calibri"/>
            </a:endParaRPr>
          </a:p>
          <a:p>
            <a:pPr indent="-139700" lvl="0" marL="127000" marR="0" rtl="0" algn="l">
              <a:spcBef>
                <a:spcPts val="0"/>
              </a:spcBef>
              <a:spcAft>
                <a:spcPts val="0"/>
              </a:spcAft>
              <a:buClr>
                <a:schemeClr val="dk1"/>
              </a:buClr>
              <a:buSzPts val="1000"/>
              <a:buChar char="•"/>
            </a:pPr>
            <a:r>
              <a:rPr lang="en" sz="1000">
                <a:solidFill>
                  <a:schemeClr val="dk1"/>
                </a:solidFill>
                <a:latin typeface="Calibri"/>
                <a:ea typeface="Calibri"/>
                <a:cs typeface="Calibri"/>
                <a:sym typeface="Calibri"/>
              </a:rPr>
              <a:t>In the context of this Act, a review of Directive 96/9/EC on the legal protection of databases is being undertaken in order to ensure its continued relevance for the data economy.</a:t>
            </a:r>
            <a:endParaRPr sz="1000">
              <a:solidFill>
                <a:schemeClr val="dk1"/>
              </a:solidFill>
              <a:latin typeface="Calibri"/>
              <a:ea typeface="Calibri"/>
              <a:cs typeface="Calibri"/>
              <a:sym typeface="Calibri"/>
            </a:endParaRPr>
          </a:p>
        </p:txBody>
      </p:sp>
      <p:sp>
        <p:nvSpPr>
          <p:cNvPr id="872" name="Google Shape;872;p68"/>
          <p:cNvSpPr/>
          <p:nvPr/>
        </p:nvSpPr>
        <p:spPr>
          <a:xfrm>
            <a:off x="8336" y="0"/>
            <a:ext cx="9127200" cy="7188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873" name="Google Shape;873;p68"/>
          <p:cNvSpPr txBox="1"/>
          <p:nvPr/>
        </p:nvSpPr>
        <p:spPr>
          <a:xfrm>
            <a:off x="227431" y="-56578"/>
            <a:ext cx="8908200" cy="861600"/>
          </a:xfrm>
          <a:prstGeom prst="rect">
            <a:avLst/>
          </a:prstGeom>
          <a:noFill/>
          <a:ln>
            <a:noFill/>
          </a:ln>
        </p:spPr>
        <p:txBody>
          <a:bodyPr anchorCtr="0" anchor="ctr" bIns="34225" lIns="68450" spcFirstLastPara="1" rIns="68450" wrap="square" tIns="34225">
            <a:normAutofit/>
          </a:bodyPr>
          <a:lstStyle/>
          <a:p>
            <a:pPr indent="0" lvl="0" marL="0" marR="0" rtl="0" algn="l">
              <a:lnSpc>
                <a:spcPct val="90000"/>
              </a:lnSpc>
              <a:spcBef>
                <a:spcPts val="0"/>
              </a:spcBef>
              <a:spcAft>
                <a:spcPts val="0"/>
              </a:spcAft>
              <a:buClr>
                <a:schemeClr val="lt1"/>
              </a:buClr>
              <a:buSzPts val="3000"/>
              <a:buFont typeface="Libre Franklin"/>
              <a:buNone/>
            </a:pPr>
            <a:r>
              <a:rPr b="1" lang="en" sz="3300">
                <a:solidFill>
                  <a:schemeClr val="lt1"/>
                </a:solidFill>
                <a:latin typeface="Roboto Slab"/>
                <a:ea typeface="Roboto Slab"/>
                <a:cs typeface="Roboto Slab"/>
                <a:sym typeface="Roboto Slab"/>
              </a:rPr>
              <a:t>Data Act</a:t>
            </a:r>
            <a:endParaRPr b="1" sz="3300">
              <a:solidFill>
                <a:schemeClr val="lt1"/>
              </a:solidFill>
              <a:latin typeface="Roboto Slab"/>
              <a:ea typeface="Roboto Slab"/>
              <a:cs typeface="Roboto Slab"/>
              <a:sym typeface="Roboto Slab"/>
            </a:endParaRPr>
          </a:p>
        </p:txBody>
      </p:sp>
      <p:sp>
        <p:nvSpPr>
          <p:cNvPr id="874" name="Google Shape;874;p68"/>
          <p:cNvSpPr txBox="1"/>
          <p:nvPr/>
        </p:nvSpPr>
        <p:spPr>
          <a:xfrm>
            <a:off x="4055747" y="3860525"/>
            <a:ext cx="4693500" cy="715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rgbClr val="4472C4"/>
                </a:solidFill>
                <a:latin typeface="Calibri"/>
                <a:ea typeface="Calibri"/>
                <a:cs typeface="Calibri"/>
                <a:sym typeface="Calibri"/>
              </a:rPr>
              <a:t>👉 https://www.europarl.europa.eu/legislative-train/theme-a-europe-fit-for-the-digital-age/file-data-act</a:t>
            </a:r>
            <a:endParaRPr sz="1100"/>
          </a:p>
        </p:txBody>
      </p:sp>
      <p:sp>
        <p:nvSpPr>
          <p:cNvPr id="875" name="Google Shape;875;p68"/>
          <p:cNvSpPr/>
          <p:nvPr/>
        </p:nvSpPr>
        <p:spPr>
          <a:xfrm>
            <a:off x="372145" y="900879"/>
            <a:ext cx="3027900" cy="558600"/>
          </a:xfrm>
          <a:prstGeom prst="roundRect">
            <a:avLst>
              <a:gd fmla="val 16667" name="adj"/>
            </a:avLst>
          </a:prstGeom>
          <a:solidFill>
            <a:srgbClr val="E1EFD8"/>
          </a:solidFill>
          <a:ln cap="flat" cmpd="sng" w="28575">
            <a:solidFill>
              <a:srgbClr val="FF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rPr lang="en" sz="800">
                <a:solidFill>
                  <a:schemeClr val="dk1"/>
                </a:solidFill>
                <a:latin typeface="Calibri"/>
                <a:ea typeface="Calibri"/>
                <a:cs typeface="Calibri"/>
                <a:sym typeface="Calibri"/>
              </a:rPr>
              <a:t>Data Act is a European legislative proposal that aims to create a framework to encourage business-to-government (B2G) data sharing.</a:t>
            </a:r>
            <a:endParaRPr sz="800">
              <a:solidFill>
                <a:schemeClr val="dk1"/>
              </a:solidFill>
              <a:latin typeface="Calibri"/>
              <a:ea typeface="Calibri"/>
              <a:cs typeface="Calibri"/>
              <a:sym typeface="Calibri"/>
            </a:endParaRPr>
          </a:p>
        </p:txBody>
      </p:sp>
      <p:sp>
        <p:nvSpPr>
          <p:cNvPr id="876" name="Google Shape;876;p68"/>
          <p:cNvSpPr/>
          <p:nvPr/>
        </p:nvSpPr>
        <p:spPr>
          <a:xfrm>
            <a:off x="390602" y="2328448"/>
            <a:ext cx="3022173" cy="557632"/>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rgbClr val="000000"/>
              </a:solidFill>
              <a:latin typeface="Calibri"/>
              <a:ea typeface="Calibri"/>
              <a:cs typeface="Calibri"/>
              <a:sym typeface="Calibri"/>
            </a:endParaRPr>
          </a:p>
        </p:txBody>
      </p:sp>
      <p:sp>
        <p:nvSpPr>
          <p:cNvPr id="877" name="Google Shape;877;p68"/>
          <p:cNvSpPr/>
          <p:nvPr/>
        </p:nvSpPr>
        <p:spPr>
          <a:xfrm>
            <a:off x="357114" y="1609635"/>
            <a:ext cx="3022200" cy="5577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rgbClr val="000000"/>
              </a:solidFill>
              <a:latin typeface="Calibri"/>
              <a:ea typeface="Calibri"/>
              <a:cs typeface="Calibri"/>
              <a:sym typeface="Calibri"/>
            </a:endParaRPr>
          </a:p>
        </p:txBody>
      </p:sp>
      <p:sp>
        <p:nvSpPr>
          <p:cNvPr id="878" name="Google Shape;878;p68"/>
          <p:cNvSpPr/>
          <p:nvPr/>
        </p:nvSpPr>
        <p:spPr>
          <a:xfrm>
            <a:off x="2356554" y="2992303"/>
            <a:ext cx="485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879" name="Google Shape;879;p68"/>
          <p:cNvSpPr/>
          <p:nvPr/>
        </p:nvSpPr>
        <p:spPr>
          <a:xfrm>
            <a:off x="2926292" y="2989843"/>
            <a:ext cx="485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880" name="Google Shape;880;p68"/>
          <p:cNvSpPr/>
          <p:nvPr/>
        </p:nvSpPr>
        <p:spPr>
          <a:xfrm>
            <a:off x="1796861" y="2989843"/>
            <a:ext cx="485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881" name="Google Shape;881;p68"/>
          <p:cNvSpPr/>
          <p:nvPr/>
        </p:nvSpPr>
        <p:spPr>
          <a:xfrm>
            <a:off x="1211290" y="2989843"/>
            <a:ext cx="485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882" name="Google Shape;882;p68"/>
          <p:cNvSpPr txBox="1"/>
          <p:nvPr/>
        </p:nvSpPr>
        <p:spPr>
          <a:xfrm>
            <a:off x="1689556"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B</a:t>
            </a:r>
            <a:endParaRPr sz="1100"/>
          </a:p>
        </p:txBody>
      </p:sp>
      <p:sp>
        <p:nvSpPr>
          <p:cNvPr id="883" name="Google Shape;883;p68"/>
          <p:cNvSpPr txBox="1"/>
          <p:nvPr/>
        </p:nvSpPr>
        <p:spPr>
          <a:xfrm>
            <a:off x="1160797"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A</a:t>
            </a:r>
            <a:endParaRPr sz="1100"/>
          </a:p>
        </p:txBody>
      </p:sp>
      <p:sp>
        <p:nvSpPr>
          <p:cNvPr id="884" name="Google Shape;884;p68"/>
          <p:cNvSpPr txBox="1"/>
          <p:nvPr/>
        </p:nvSpPr>
        <p:spPr>
          <a:xfrm>
            <a:off x="2286345"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C</a:t>
            </a:r>
            <a:endParaRPr sz="900">
              <a:solidFill>
                <a:schemeClr val="dk1"/>
              </a:solidFill>
              <a:latin typeface="Calibri"/>
              <a:ea typeface="Calibri"/>
              <a:cs typeface="Calibri"/>
              <a:sym typeface="Calibri"/>
            </a:endParaRPr>
          </a:p>
        </p:txBody>
      </p:sp>
      <p:sp>
        <p:nvSpPr>
          <p:cNvPr id="885" name="Google Shape;885;p68"/>
          <p:cNvSpPr txBox="1"/>
          <p:nvPr/>
        </p:nvSpPr>
        <p:spPr>
          <a:xfrm>
            <a:off x="2879912"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D</a:t>
            </a:r>
            <a:endParaRPr sz="11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sp>
        <p:nvSpPr>
          <p:cNvPr id="891" name="Google Shape;891;p69"/>
          <p:cNvSpPr txBox="1"/>
          <p:nvPr>
            <p:ph idx="4294967295" type="sldNum"/>
          </p:nvPr>
        </p:nvSpPr>
        <p:spPr>
          <a:xfrm>
            <a:off x="141536" y="4834627"/>
            <a:ext cx="242100" cy="205500"/>
          </a:xfrm>
          <a:prstGeom prst="rect">
            <a:avLst/>
          </a:prstGeom>
          <a:noFill/>
          <a:ln>
            <a:noFill/>
          </a:ln>
        </p:spPr>
        <p:txBody>
          <a:bodyPr anchorCtr="0" anchor="ctr" bIns="34225" lIns="68450" spcFirstLastPara="1" rIns="68450" wrap="square" tIns="34225">
            <a:noAutofit/>
          </a:bodyPr>
          <a:lstStyle/>
          <a:p>
            <a:pPr indent="0" lvl="0" marL="0" marR="0" rtl="0" algn="ctr">
              <a:spcBef>
                <a:spcPts val="0"/>
              </a:spcBef>
              <a:spcAft>
                <a:spcPts val="0"/>
              </a:spcAft>
              <a:buNone/>
            </a:pPr>
            <a:fld id="{00000000-1234-1234-1234-123412341234}" type="slidenum">
              <a:rPr lang="en" sz="700">
                <a:solidFill>
                  <a:srgbClr val="7F7F7F"/>
                </a:solidFill>
                <a:latin typeface="Georgia"/>
                <a:ea typeface="Georgia"/>
                <a:cs typeface="Georgia"/>
                <a:sym typeface="Georgia"/>
              </a:rPr>
              <a:t>‹#›</a:t>
            </a:fld>
            <a:endParaRPr sz="700">
              <a:solidFill>
                <a:srgbClr val="7F7F7F"/>
              </a:solidFill>
              <a:latin typeface="Georgia"/>
              <a:ea typeface="Georgia"/>
              <a:cs typeface="Georgia"/>
              <a:sym typeface="Georgia"/>
            </a:endParaRPr>
          </a:p>
        </p:txBody>
      </p:sp>
      <p:sp>
        <p:nvSpPr>
          <p:cNvPr id="892" name="Google Shape;892;p69"/>
          <p:cNvSpPr/>
          <p:nvPr/>
        </p:nvSpPr>
        <p:spPr>
          <a:xfrm>
            <a:off x="316666" y="761762"/>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Regulation</a:t>
            </a:r>
            <a:endParaRPr sz="1100"/>
          </a:p>
        </p:txBody>
      </p:sp>
      <p:sp>
        <p:nvSpPr>
          <p:cNvPr id="893" name="Google Shape;893;p69"/>
          <p:cNvSpPr/>
          <p:nvPr/>
        </p:nvSpPr>
        <p:spPr>
          <a:xfrm>
            <a:off x="315911" y="1470651"/>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Frameworks and standardization  </a:t>
            </a:r>
            <a:endParaRPr sz="1100"/>
          </a:p>
        </p:txBody>
      </p:sp>
      <p:sp>
        <p:nvSpPr>
          <p:cNvPr id="894" name="Google Shape;894;p69"/>
          <p:cNvSpPr/>
          <p:nvPr/>
        </p:nvSpPr>
        <p:spPr>
          <a:xfrm>
            <a:off x="315911" y="2183888"/>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Generic building blocks</a:t>
            </a:r>
            <a:endParaRPr sz="1100"/>
          </a:p>
        </p:txBody>
      </p:sp>
      <p:sp>
        <p:nvSpPr>
          <p:cNvPr id="895" name="Google Shape;895;p69"/>
          <p:cNvSpPr txBox="1"/>
          <p:nvPr/>
        </p:nvSpPr>
        <p:spPr>
          <a:xfrm rot="-5400000">
            <a:off x="-312802" y="3670628"/>
            <a:ext cx="1078800" cy="182400"/>
          </a:xfrm>
          <a:prstGeom prst="rect">
            <a:avLst/>
          </a:prstGeom>
          <a:noFill/>
          <a:ln>
            <a:noFill/>
          </a:ln>
        </p:spPr>
        <p:txBody>
          <a:bodyPr anchorCtr="0" anchor="ctr" bIns="34275" lIns="68575" spcFirstLastPara="1" rIns="68575" wrap="square" tIns="34275">
            <a:spAutoFit/>
          </a:bodyPr>
          <a:lstStyle/>
          <a:p>
            <a:pPr indent="0" lvl="0" marL="0" marR="0" rtl="0" algn="ctr">
              <a:lnSpc>
                <a:spcPct val="81666"/>
              </a:lnSpc>
              <a:spcBef>
                <a:spcPts val="0"/>
              </a:spcBef>
              <a:spcAft>
                <a:spcPts val="0"/>
              </a:spcAft>
              <a:buNone/>
            </a:pPr>
            <a:r>
              <a:rPr lang="en" sz="900">
                <a:solidFill>
                  <a:schemeClr val="dk1"/>
                </a:solidFill>
                <a:latin typeface="Calibri"/>
                <a:ea typeface="Calibri"/>
                <a:cs typeface="Calibri"/>
                <a:sym typeface="Calibri"/>
              </a:rPr>
              <a:t>Domain specific </a:t>
            </a:r>
            <a:endParaRPr sz="1100"/>
          </a:p>
        </p:txBody>
      </p:sp>
      <p:cxnSp>
        <p:nvCxnSpPr>
          <p:cNvPr id="896" name="Google Shape;896;p69"/>
          <p:cNvCxnSpPr/>
          <p:nvPr/>
        </p:nvCxnSpPr>
        <p:spPr>
          <a:xfrm>
            <a:off x="382983" y="3471863"/>
            <a:ext cx="3027900" cy="0"/>
          </a:xfrm>
          <a:prstGeom prst="straightConnector1">
            <a:avLst/>
          </a:prstGeom>
          <a:noFill/>
          <a:ln cap="flat" cmpd="sng" w="9525">
            <a:solidFill>
              <a:schemeClr val="accent1"/>
            </a:solidFill>
            <a:prstDash val="dash"/>
            <a:miter lim="800000"/>
            <a:headEnd len="sm" w="sm" type="none"/>
            <a:tailEnd len="sm" w="sm" type="none"/>
          </a:ln>
        </p:spPr>
      </p:cxnSp>
      <p:cxnSp>
        <p:nvCxnSpPr>
          <p:cNvPr id="897" name="Google Shape;897;p69"/>
          <p:cNvCxnSpPr/>
          <p:nvPr/>
        </p:nvCxnSpPr>
        <p:spPr>
          <a:xfrm>
            <a:off x="382983" y="3969067"/>
            <a:ext cx="3027900" cy="0"/>
          </a:xfrm>
          <a:prstGeom prst="straightConnector1">
            <a:avLst/>
          </a:prstGeom>
          <a:noFill/>
          <a:ln cap="flat" cmpd="sng" w="9525">
            <a:solidFill>
              <a:schemeClr val="accent1"/>
            </a:solidFill>
            <a:prstDash val="dash"/>
            <a:miter lim="800000"/>
            <a:headEnd len="sm" w="sm" type="none"/>
            <a:tailEnd len="sm" w="sm" type="none"/>
          </a:ln>
        </p:spPr>
      </p:cxnSp>
      <p:sp>
        <p:nvSpPr>
          <p:cNvPr id="898" name="Google Shape;898;p69"/>
          <p:cNvSpPr txBox="1"/>
          <p:nvPr/>
        </p:nvSpPr>
        <p:spPr>
          <a:xfrm>
            <a:off x="328614" y="3191429"/>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Ecosystems</a:t>
            </a:r>
            <a:endParaRPr sz="1100"/>
          </a:p>
        </p:txBody>
      </p:sp>
      <p:sp>
        <p:nvSpPr>
          <p:cNvPr id="899" name="Google Shape;899;p69"/>
          <p:cNvSpPr txBox="1"/>
          <p:nvPr/>
        </p:nvSpPr>
        <p:spPr>
          <a:xfrm>
            <a:off x="328615" y="3648781"/>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Data</a:t>
            </a:r>
            <a:endParaRPr sz="1100"/>
          </a:p>
        </p:txBody>
      </p:sp>
      <p:sp>
        <p:nvSpPr>
          <p:cNvPr id="900" name="Google Shape;900;p69"/>
          <p:cNvSpPr txBox="1"/>
          <p:nvPr/>
        </p:nvSpPr>
        <p:spPr>
          <a:xfrm>
            <a:off x="315911" y="4070669"/>
            <a:ext cx="940800" cy="2955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Platforms and solutions</a:t>
            </a:r>
            <a:endParaRPr sz="1100"/>
          </a:p>
        </p:txBody>
      </p:sp>
      <p:sp>
        <p:nvSpPr>
          <p:cNvPr id="901" name="Google Shape;901;p69"/>
          <p:cNvSpPr/>
          <p:nvPr/>
        </p:nvSpPr>
        <p:spPr>
          <a:xfrm>
            <a:off x="3986683" y="905915"/>
            <a:ext cx="4773600" cy="3667800"/>
          </a:xfrm>
          <a:prstGeom prst="rect">
            <a:avLst/>
          </a:prstGeom>
          <a:noFill/>
          <a:ln cap="flat" cmpd="sng" w="12700">
            <a:solidFill>
              <a:srgbClr val="4472C4"/>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02" name="Google Shape;902;p69"/>
          <p:cNvSpPr txBox="1"/>
          <p:nvPr/>
        </p:nvSpPr>
        <p:spPr>
          <a:xfrm>
            <a:off x="4019518" y="990936"/>
            <a:ext cx="4593000" cy="1454700"/>
          </a:xfrm>
          <a:prstGeom prst="rect">
            <a:avLst/>
          </a:prstGeom>
          <a:noFill/>
          <a:ln>
            <a:noFill/>
          </a:ln>
        </p:spPr>
        <p:txBody>
          <a:bodyPr anchorCtr="0" anchor="t" bIns="34275" lIns="68575" spcFirstLastPara="1" rIns="68575" wrap="square" tIns="34275">
            <a:spAutoFit/>
          </a:bodyPr>
          <a:lstStyle/>
          <a:p>
            <a:pPr indent="-139700" lvl="0" marL="127000" marR="0" rtl="0" algn="l">
              <a:spcBef>
                <a:spcPts val="0"/>
              </a:spcBef>
              <a:spcAft>
                <a:spcPts val="0"/>
              </a:spcAft>
              <a:buClr>
                <a:schemeClr val="dk1"/>
              </a:buClr>
              <a:buSzPts val="1000"/>
              <a:buChar char="•"/>
            </a:pPr>
            <a:r>
              <a:rPr lang="en" sz="1000">
                <a:solidFill>
                  <a:schemeClr val="dk1"/>
                </a:solidFill>
                <a:latin typeface="Calibri"/>
                <a:ea typeface="Calibri"/>
                <a:cs typeface="Calibri"/>
                <a:sym typeface="Calibri"/>
              </a:rPr>
              <a:t>An obligation for public bodies to publish available data unless access is restricted or excluded.</a:t>
            </a:r>
            <a:endParaRPr sz="1000">
              <a:solidFill>
                <a:schemeClr val="dk1"/>
              </a:solidFill>
              <a:latin typeface="Calibri"/>
              <a:ea typeface="Calibri"/>
              <a:cs typeface="Calibri"/>
              <a:sym typeface="Calibri"/>
            </a:endParaRPr>
          </a:p>
          <a:p>
            <a:pPr indent="-139700" lvl="0" marL="127000" marR="0" rtl="0" algn="l">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O</a:t>
            </a:r>
            <a:r>
              <a:rPr lang="en" sz="1000">
                <a:solidFill>
                  <a:schemeClr val="dk1"/>
                </a:solidFill>
                <a:latin typeface="Calibri"/>
                <a:ea typeface="Calibri"/>
                <a:cs typeface="Calibri"/>
                <a:sym typeface="Calibri"/>
              </a:rPr>
              <a:t>pen and machine readable formats must be used,</a:t>
            </a:r>
            <a:r>
              <a:rPr lang="en" sz="1000">
                <a:solidFill>
                  <a:schemeClr val="dk1"/>
                </a:solidFill>
                <a:latin typeface="Calibri"/>
                <a:ea typeface="Calibri"/>
                <a:cs typeface="Calibri"/>
                <a:sym typeface="Calibri"/>
              </a:rPr>
              <a:t> where possible. Dynamic data should be made available via APIs and bulk download where relevant.</a:t>
            </a:r>
            <a:endParaRPr sz="1000">
              <a:solidFill>
                <a:schemeClr val="dk1"/>
              </a:solidFill>
              <a:latin typeface="Calibri"/>
              <a:ea typeface="Calibri"/>
              <a:cs typeface="Calibri"/>
              <a:sym typeface="Calibri"/>
            </a:endParaRPr>
          </a:p>
          <a:p>
            <a:pPr indent="-139700" lvl="0" marL="127000" marR="0" rtl="0" algn="l">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The scope of the directive now includes also public undertakings and publicly funded </a:t>
            </a:r>
            <a:r>
              <a:rPr lang="en" sz="1000">
                <a:solidFill>
                  <a:schemeClr val="dk1"/>
                </a:solidFill>
                <a:latin typeface="Calibri"/>
                <a:ea typeface="Calibri"/>
                <a:cs typeface="Calibri"/>
                <a:sym typeface="Calibri"/>
              </a:rPr>
              <a:t>research</a:t>
            </a:r>
            <a:r>
              <a:rPr lang="en" sz="1000">
                <a:solidFill>
                  <a:schemeClr val="dk1"/>
                </a:solidFill>
                <a:latin typeface="Calibri"/>
                <a:ea typeface="Calibri"/>
                <a:cs typeface="Calibri"/>
                <a:sym typeface="Calibri"/>
              </a:rPr>
              <a:t> data.</a:t>
            </a:r>
            <a:endParaRPr sz="1000">
              <a:solidFill>
                <a:schemeClr val="dk1"/>
              </a:solidFill>
              <a:latin typeface="Calibri"/>
              <a:ea typeface="Calibri"/>
              <a:cs typeface="Calibri"/>
              <a:sym typeface="Calibri"/>
            </a:endParaRPr>
          </a:p>
          <a:p>
            <a:pPr indent="-139700" lvl="0" marL="127000" marR="0" rtl="0" algn="l">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Data should usually be made free of charge or charges limited to marginal cost recovery.</a:t>
            </a:r>
            <a:endParaRPr sz="1000">
              <a:solidFill>
                <a:schemeClr val="dk1"/>
              </a:solidFill>
              <a:latin typeface="Calibri"/>
              <a:ea typeface="Calibri"/>
              <a:cs typeface="Calibri"/>
              <a:sym typeface="Calibri"/>
            </a:endParaRPr>
          </a:p>
          <a:p>
            <a:pPr indent="-139700" lvl="0" marL="127000" marR="0" rtl="0" algn="l">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The Directive encourages transparency and openness.</a:t>
            </a:r>
            <a:endParaRPr sz="1000">
              <a:solidFill>
                <a:schemeClr val="dk1"/>
              </a:solidFill>
              <a:latin typeface="Calibri"/>
              <a:ea typeface="Calibri"/>
              <a:cs typeface="Calibri"/>
              <a:sym typeface="Calibri"/>
            </a:endParaRPr>
          </a:p>
        </p:txBody>
      </p:sp>
      <p:sp>
        <p:nvSpPr>
          <p:cNvPr id="903" name="Google Shape;903;p69"/>
          <p:cNvSpPr/>
          <p:nvPr/>
        </p:nvSpPr>
        <p:spPr>
          <a:xfrm>
            <a:off x="8336" y="0"/>
            <a:ext cx="9127200" cy="7188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904" name="Google Shape;904;p69"/>
          <p:cNvSpPr txBox="1"/>
          <p:nvPr/>
        </p:nvSpPr>
        <p:spPr>
          <a:xfrm>
            <a:off x="227431" y="-56578"/>
            <a:ext cx="8908200" cy="861600"/>
          </a:xfrm>
          <a:prstGeom prst="rect">
            <a:avLst/>
          </a:prstGeom>
          <a:noFill/>
          <a:ln>
            <a:noFill/>
          </a:ln>
        </p:spPr>
        <p:txBody>
          <a:bodyPr anchorCtr="0" anchor="ctr" bIns="34225" lIns="68450" spcFirstLastPara="1" rIns="68450" wrap="square" tIns="34225">
            <a:normAutofit/>
          </a:bodyPr>
          <a:lstStyle/>
          <a:p>
            <a:pPr indent="0" lvl="0" marL="0" marR="0" rtl="0" algn="l">
              <a:lnSpc>
                <a:spcPct val="90000"/>
              </a:lnSpc>
              <a:spcBef>
                <a:spcPts val="0"/>
              </a:spcBef>
              <a:spcAft>
                <a:spcPts val="0"/>
              </a:spcAft>
              <a:buClr>
                <a:schemeClr val="lt1"/>
              </a:buClr>
              <a:buSzPts val="3000"/>
              <a:buFont typeface="Libre Franklin"/>
              <a:buNone/>
            </a:pPr>
            <a:r>
              <a:rPr b="1" lang="en" sz="3300">
                <a:solidFill>
                  <a:schemeClr val="lt1"/>
                </a:solidFill>
                <a:latin typeface="Roboto Slab"/>
                <a:ea typeface="Roboto Slab"/>
                <a:cs typeface="Roboto Slab"/>
                <a:sym typeface="Roboto Slab"/>
              </a:rPr>
              <a:t>Open Data Directive</a:t>
            </a:r>
            <a:endParaRPr b="1" sz="3300">
              <a:solidFill>
                <a:schemeClr val="lt1"/>
              </a:solidFill>
              <a:latin typeface="Roboto Slab"/>
              <a:ea typeface="Roboto Slab"/>
              <a:cs typeface="Roboto Slab"/>
              <a:sym typeface="Roboto Slab"/>
            </a:endParaRPr>
          </a:p>
        </p:txBody>
      </p:sp>
      <p:sp>
        <p:nvSpPr>
          <p:cNvPr id="905" name="Google Shape;905;p69"/>
          <p:cNvSpPr txBox="1"/>
          <p:nvPr/>
        </p:nvSpPr>
        <p:spPr>
          <a:xfrm>
            <a:off x="4055747" y="3860525"/>
            <a:ext cx="46935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rgbClr val="4472C4"/>
                </a:solidFill>
                <a:latin typeface="Calibri"/>
                <a:ea typeface="Calibri"/>
                <a:cs typeface="Calibri"/>
                <a:sym typeface="Calibri"/>
              </a:rPr>
              <a:t>👉 https://eur-lex.europa.eu/eli/dir/2019/1024/oj</a:t>
            </a:r>
            <a:endParaRPr sz="1100"/>
          </a:p>
        </p:txBody>
      </p:sp>
      <p:sp>
        <p:nvSpPr>
          <p:cNvPr id="906" name="Google Shape;906;p69"/>
          <p:cNvSpPr/>
          <p:nvPr/>
        </p:nvSpPr>
        <p:spPr>
          <a:xfrm>
            <a:off x="372145" y="900879"/>
            <a:ext cx="3027900" cy="558600"/>
          </a:xfrm>
          <a:prstGeom prst="roundRect">
            <a:avLst>
              <a:gd fmla="val 16667" name="adj"/>
            </a:avLst>
          </a:prstGeom>
          <a:solidFill>
            <a:srgbClr val="E1EFD8"/>
          </a:solidFill>
          <a:ln cap="flat" cmpd="sng" w="28575">
            <a:solidFill>
              <a:srgbClr val="FF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rPr lang="en" sz="800">
                <a:solidFill>
                  <a:schemeClr val="dk1"/>
                </a:solidFill>
                <a:latin typeface="Calibri"/>
                <a:ea typeface="Calibri"/>
                <a:cs typeface="Calibri"/>
                <a:sym typeface="Calibri"/>
              </a:rPr>
              <a:t>Concerns open data and the re-use of public sector information. It has </a:t>
            </a:r>
            <a:r>
              <a:rPr lang="en" sz="800">
                <a:solidFill>
                  <a:schemeClr val="dk1"/>
                </a:solidFill>
                <a:latin typeface="Calibri"/>
                <a:ea typeface="Calibri"/>
                <a:cs typeface="Calibri"/>
                <a:sym typeface="Calibri"/>
              </a:rPr>
              <a:t>superseded</a:t>
            </a:r>
            <a:r>
              <a:rPr lang="en" sz="800">
                <a:solidFill>
                  <a:schemeClr val="dk1"/>
                </a:solidFill>
                <a:latin typeface="Calibri"/>
                <a:ea typeface="Calibri"/>
                <a:cs typeface="Calibri"/>
                <a:sym typeface="Calibri"/>
              </a:rPr>
              <a:t> the former PSI directive. It intends to strengthen the EU’s data-economy by increasing the amount of publicly held and publicly funded data available for re-use.</a:t>
            </a:r>
            <a:endParaRPr sz="800">
              <a:solidFill>
                <a:schemeClr val="dk1"/>
              </a:solidFill>
              <a:latin typeface="Calibri"/>
              <a:ea typeface="Calibri"/>
              <a:cs typeface="Calibri"/>
              <a:sym typeface="Calibri"/>
            </a:endParaRPr>
          </a:p>
        </p:txBody>
      </p:sp>
      <p:sp>
        <p:nvSpPr>
          <p:cNvPr id="907" name="Google Shape;907;p69"/>
          <p:cNvSpPr/>
          <p:nvPr/>
        </p:nvSpPr>
        <p:spPr>
          <a:xfrm>
            <a:off x="390602" y="2328448"/>
            <a:ext cx="3022200" cy="5577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rgbClr val="000000"/>
              </a:solidFill>
              <a:latin typeface="Calibri"/>
              <a:ea typeface="Calibri"/>
              <a:cs typeface="Calibri"/>
              <a:sym typeface="Calibri"/>
            </a:endParaRPr>
          </a:p>
        </p:txBody>
      </p:sp>
      <p:sp>
        <p:nvSpPr>
          <p:cNvPr id="908" name="Google Shape;908;p69"/>
          <p:cNvSpPr/>
          <p:nvPr/>
        </p:nvSpPr>
        <p:spPr>
          <a:xfrm>
            <a:off x="357114" y="1609635"/>
            <a:ext cx="3022200" cy="5577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rgbClr val="000000"/>
              </a:solidFill>
              <a:latin typeface="Calibri"/>
              <a:ea typeface="Calibri"/>
              <a:cs typeface="Calibri"/>
              <a:sym typeface="Calibri"/>
            </a:endParaRPr>
          </a:p>
        </p:txBody>
      </p:sp>
      <p:sp>
        <p:nvSpPr>
          <p:cNvPr id="909" name="Google Shape;909;p69"/>
          <p:cNvSpPr/>
          <p:nvPr/>
        </p:nvSpPr>
        <p:spPr>
          <a:xfrm>
            <a:off x="2356554" y="2992303"/>
            <a:ext cx="485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910" name="Google Shape;910;p69"/>
          <p:cNvSpPr/>
          <p:nvPr/>
        </p:nvSpPr>
        <p:spPr>
          <a:xfrm>
            <a:off x="2926292" y="2989843"/>
            <a:ext cx="485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911" name="Google Shape;911;p69"/>
          <p:cNvSpPr/>
          <p:nvPr/>
        </p:nvSpPr>
        <p:spPr>
          <a:xfrm>
            <a:off x="1796861" y="2989843"/>
            <a:ext cx="485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912" name="Google Shape;912;p69"/>
          <p:cNvSpPr/>
          <p:nvPr/>
        </p:nvSpPr>
        <p:spPr>
          <a:xfrm>
            <a:off x="1211290" y="2989843"/>
            <a:ext cx="485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913" name="Google Shape;913;p69"/>
          <p:cNvSpPr txBox="1"/>
          <p:nvPr/>
        </p:nvSpPr>
        <p:spPr>
          <a:xfrm>
            <a:off x="1689556"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B</a:t>
            </a:r>
            <a:endParaRPr sz="1100"/>
          </a:p>
        </p:txBody>
      </p:sp>
      <p:sp>
        <p:nvSpPr>
          <p:cNvPr id="914" name="Google Shape;914;p69"/>
          <p:cNvSpPr txBox="1"/>
          <p:nvPr/>
        </p:nvSpPr>
        <p:spPr>
          <a:xfrm>
            <a:off x="1160797"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A</a:t>
            </a:r>
            <a:endParaRPr sz="1100"/>
          </a:p>
        </p:txBody>
      </p:sp>
      <p:sp>
        <p:nvSpPr>
          <p:cNvPr id="915" name="Google Shape;915;p69"/>
          <p:cNvSpPr txBox="1"/>
          <p:nvPr/>
        </p:nvSpPr>
        <p:spPr>
          <a:xfrm>
            <a:off x="2286345"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C</a:t>
            </a:r>
            <a:endParaRPr sz="900">
              <a:solidFill>
                <a:schemeClr val="dk1"/>
              </a:solidFill>
              <a:latin typeface="Calibri"/>
              <a:ea typeface="Calibri"/>
              <a:cs typeface="Calibri"/>
              <a:sym typeface="Calibri"/>
            </a:endParaRPr>
          </a:p>
        </p:txBody>
      </p:sp>
      <p:sp>
        <p:nvSpPr>
          <p:cNvPr id="916" name="Google Shape;916;p69"/>
          <p:cNvSpPr txBox="1"/>
          <p:nvPr/>
        </p:nvSpPr>
        <p:spPr>
          <a:xfrm>
            <a:off x="2879912"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D</a:t>
            </a:r>
            <a:endParaRPr sz="11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1" name="Shape 921"/>
        <p:cNvGrpSpPr/>
        <p:nvPr/>
      </p:nvGrpSpPr>
      <p:grpSpPr>
        <a:xfrm>
          <a:off x="0" y="0"/>
          <a:ext cx="0" cy="0"/>
          <a:chOff x="0" y="0"/>
          <a:chExt cx="0" cy="0"/>
        </a:xfrm>
      </p:grpSpPr>
      <p:sp>
        <p:nvSpPr>
          <p:cNvPr id="922" name="Google Shape;922;p70"/>
          <p:cNvSpPr txBox="1"/>
          <p:nvPr>
            <p:ph idx="4294967295" type="sldNum"/>
          </p:nvPr>
        </p:nvSpPr>
        <p:spPr>
          <a:xfrm>
            <a:off x="141536" y="4834627"/>
            <a:ext cx="242100" cy="205500"/>
          </a:xfrm>
          <a:prstGeom prst="rect">
            <a:avLst/>
          </a:prstGeom>
          <a:noFill/>
          <a:ln>
            <a:noFill/>
          </a:ln>
        </p:spPr>
        <p:txBody>
          <a:bodyPr anchorCtr="0" anchor="ctr" bIns="34225" lIns="68450" spcFirstLastPara="1" rIns="68450" wrap="square" tIns="34225">
            <a:noAutofit/>
          </a:bodyPr>
          <a:lstStyle/>
          <a:p>
            <a:pPr indent="0" lvl="0" marL="0" marR="0" rtl="0" algn="ctr">
              <a:spcBef>
                <a:spcPts val="0"/>
              </a:spcBef>
              <a:spcAft>
                <a:spcPts val="0"/>
              </a:spcAft>
              <a:buNone/>
            </a:pPr>
            <a:fld id="{00000000-1234-1234-1234-123412341234}" type="slidenum">
              <a:rPr lang="en" sz="700">
                <a:solidFill>
                  <a:srgbClr val="7F7F7F"/>
                </a:solidFill>
                <a:latin typeface="Georgia"/>
                <a:ea typeface="Georgia"/>
                <a:cs typeface="Georgia"/>
                <a:sym typeface="Georgia"/>
              </a:rPr>
              <a:t>‹#›</a:t>
            </a:fld>
            <a:endParaRPr sz="700">
              <a:solidFill>
                <a:srgbClr val="7F7F7F"/>
              </a:solidFill>
              <a:latin typeface="Georgia"/>
              <a:ea typeface="Georgia"/>
              <a:cs typeface="Georgia"/>
              <a:sym typeface="Georgia"/>
            </a:endParaRPr>
          </a:p>
        </p:txBody>
      </p:sp>
      <p:sp>
        <p:nvSpPr>
          <p:cNvPr id="923" name="Google Shape;923;p70"/>
          <p:cNvSpPr/>
          <p:nvPr/>
        </p:nvSpPr>
        <p:spPr>
          <a:xfrm>
            <a:off x="316666" y="761762"/>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Regulation</a:t>
            </a:r>
            <a:endParaRPr sz="1100"/>
          </a:p>
        </p:txBody>
      </p:sp>
      <p:sp>
        <p:nvSpPr>
          <p:cNvPr id="924" name="Google Shape;924;p70"/>
          <p:cNvSpPr/>
          <p:nvPr/>
        </p:nvSpPr>
        <p:spPr>
          <a:xfrm>
            <a:off x="315911" y="1470651"/>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Frameworks and standardization  </a:t>
            </a:r>
            <a:endParaRPr sz="1100"/>
          </a:p>
        </p:txBody>
      </p:sp>
      <p:sp>
        <p:nvSpPr>
          <p:cNvPr id="925" name="Google Shape;925;p70"/>
          <p:cNvSpPr/>
          <p:nvPr/>
        </p:nvSpPr>
        <p:spPr>
          <a:xfrm>
            <a:off x="315911" y="2183888"/>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Generic building blocks</a:t>
            </a:r>
            <a:endParaRPr sz="1100"/>
          </a:p>
        </p:txBody>
      </p:sp>
      <p:sp>
        <p:nvSpPr>
          <p:cNvPr id="926" name="Google Shape;926;p70"/>
          <p:cNvSpPr txBox="1"/>
          <p:nvPr/>
        </p:nvSpPr>
        <p:spPr>
          <a:xfrm rot="-5400000">
            <a:off x="-312802" y="3670628"/>
            <a:ext cx="1078800" cy="182400"/>
          </a:xfrm>
          <a:prstGeom prst="rect">
            <a:avLst/>
          </a:prstGeom>
          <a:noFill/>
          <a:ln>
            <a:noFill/>
          </a:ln>
        </p:spPr>
        <p:txBody>
          <a:bodyPr anchorCtr="0" anchor="ctr" bIns="34275" lIns="68575" spcFirstLastPara="1" rIns="68575" wrap="square" tIns="34275">
            <a:spAutoFit/>
          </a:bodyPr>
          <a:lstStyle/>
          <a:p>
            <a:pPr indent="0" lvl="0" marL="0" marR="0" rtl="0" algn="ctr">
              <a:lnSpc>
                <a:spcPct val="81666"/>
              </a:lnSpc>
              <a:spcBef>
                <a:spcPts val="0"/>
              </a:spcBef>
              <a:spcAft>
                <a:spcPts val="0"/>
              </a:spcAft>
              <a:buNone/>
            </a:pPr>
            <a:r>
              <a:rPr lang="en" sz="900">
                <a:solidFill>
                  <a:schemeClr val="dk1"/>
                </a:solidFill>
                <a:latin typeface="Calibri"/>
                <a:ea typeface="Calibri"/>
                <a:cs typeface="Calibri"/>
                <a:sym typeface="Calibri"/>
              </a:rPr>
              <a:t>Domain specific </a:t>
            </a:r>
            <a:endParaRPr sz="1100"/>
          </a:p>
        </p:txBody>
      </p:sp>
      <p:cxnSp>
        <p:nvCxnSpPr>
          <p:cNvPr id="927" name="Google Shape;927;p70"/>
          <p:cNvCxnSpPr/>
          <p:nvPr/>
        </p:nvCxnSpPr>
        <p:spPr>
          <a:xfrm>
            <a:off x="382983" y="3471863"/>
            <a:ext cx="3027900" cy="0"/>
          </a:xfrm>
          <a:prstGeom prst="straightConnector1">
            <a:avLst/>
          </a:prstGeom>
          <a:noFill/>
          <a:ln cap="flat" cmpd="sng" w="9525">
            <a:solidFill>
              <a:schemeClr val="accent1"/>
            </a:solidFill>
            <a:prstDash val="dash"/>
            <a:miter lim="800000"/>
            <a:headEnd len="sm" w="sm" type="none"/>
            <a:tailEnd len="sm" w="sm" type="none"/>
          </a:ln>
        </p:spPr>
      </p:cxnSp>
      <p:cxnSp>
        <p:nvCxnSpPr>
          <p:cNvPr id="928" name="Google Shape;928;p70"/>
          <p:cNvCxnSpPr/>
          <p:nvPr/>
        </p:nvCxnSpPr>
        <p:spPr>
          <a:xfrm>
            <a:off x="382983" y="3969067"/>
            <a:ext cx="3027900" cy="0"/>
          </a:xfrm>
          <a:prstGeom prst="straightConnector1">
            <a:avLst/>
          </a:prstGeom>
          <a:noFill/>
          <a:ln cap="flat" cmpd="sng" w="9525">
            <a:solidFill>
              <a:schemeClr val="accent1"/>
            </a:solidFill>
            <a:prstDash val="dash"/>
            <a:miter lim="800000"/>
            <a:headEnd len="sm" w="sm" type="none"/>
            <a:tailEnd len="sm" w="sm" type="none"/>
          </a:ln>
        </p:spPr>
      </p:cxnSp>
      <p:sp>
        <p:nvSpPr>
          <p:cNvPr id="929" name="Google Shape;929;p70"/>
          <p:cNvSpPr txBox="1"/>
          <p:nvPr/>
        </p:nvSpPr>
        <p:spPr>
          <a:xfrm>
            <a:off x="328614" y="3191429"/>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Ecosystems</a:t>
            </a:r>
            <a:endParaRPr sz="1100"/>
          </a:p>
        </p:txBody>
      </p:sp>
      <p:sp>
        <p:nvSpPr>
          <p:cNvPr id="930" name="Google Shape;930;p70"/>
          <p:cNvSpPr txBox="1"/>
          <p:nvPr/>
        </p:nvSpPr>
        <p:spPr>
          <a:xfrm>
            <a:off x="328615" y="3648781"/>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Data</a:t>
            </a:r>
            <a:endParaRPr sz="1100"/>
          </a:p>
        </p:txBody>
      </p:sp>
      <p:sp>
        <p:nvSpPr>
          <p:cNvPr id="931" name="Google Shape;931;p70"/>
          <p:cNvSpPr txBox="1"/>
          <p:nvPr/>
        </p:nvSpPr>
        <p:spPr>
          <a:xfrm>
            <a:off x="315911" y="4070669"/>
            <a:ext cx="940800" cy="2955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Platforms and solutions</a:t>
            </a:r>
            <a:endParaRPr sz="1100"/>
          </a:p>
        </p:txBody>
      </p:sp>
      <p:sp>
        <p:nvSpPr>
          <p:cNvPr id="932" name="Google Shape;932;p70"/>
          <p:cNvSpPr/>
          <p:nvPr/>
        </p:nvSpPr>
        <p:spPr>
          <a:xfrm>
            <a:off x="3986683" y="905915"/>
            <a:ext cx="4773600" cy="3667800"/>
          </a:xfrm>
          <a:prstGeom prst="rect">
            <a:avLst/>
          </a:prstGeom>
          <a:noFill/>
          <a:ln cap="flat" cmpd="sng" w="12700">
            <a:solidFill>
              <a:srgbClr val="4472C4"/>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33" name="Google Shape;933;p70"/>
          <p:cNvSpPr txBox="1"/>
          <p:nvPr/>
        </p:nvSpPr>
        <p:spPr>
          <a:xfrm>
            <a:off x="4019518" y="990936"/>
            <a:ext cx="4593000" cy="2378100"/>
          </a:xfrm>
          <a:prstGeom prst="rect">
            <a:avLst/>
          </a:prstGeom>
          <a:noFill/>
          <a:ln>
            <a:noFill/>
          </a:ln>
        </p:spPr>
        <p:txBody>
          <a:bodyPr anchorCtr="0" anchor="t" bIns="34275" lIns="68575" spcFirstLastPara="1" rIns="68575" wrap="square" tIns="34275">
            <a:spAutoFit/>
          </a:bodyPr>
          <a:lstStyle/>
          <a:p>
            <a:pPr indent="-139700" lvl="0" marL="127000" marR="0" rtl="0" algn="l">
              <a:spcBef>
                <a:spcPts val="0"/>
              </a:spcBef>
              <a:spcAft>
                <a:spcPts val="0"/>
              </a:spcAft>
              <a:buClr>
                <a:schemeClr val="dk1"/>
              </a:buClr>
              <a:buSzPts val="1000"/>
              <a:buChar char="•"/>
            </a:pPr>
            <a:r>
              <a:rPr lang="en" sz="1000">
                <a:solidFill>
                  <a:schemeClr val="dk1"/>
                </a:solidFill>
                <a:latin typeface="Calibri"/>
                <a:ea typeface="Calibri"/>
                <a:cs typeface="Calibri"/>
                <a:sym typeface="Calibri"/>
              </a:rPr>
              <a:t>The proposal intends to ensure the competitiveness and fairness of digital services.</a:t>
            </a:r>
            <a:endParaRPr sz="1000">
              <a:solidFill>
                <a:schemeClr val="dk1"/>
              </a:solidFill>
              <a:latin typeface="Calibri"/>
              <a:ea typeface="Calibri"/>
              <a:cs typeface="Calibri"/>
              <a:sym typeface="Calibri"/>
            </a:endParaRPr>
          </a:p>
          <a:p>
            <a:pPr indent="-139700" lvl="0" marL="127000" marR="0" rtl="0" algn="l">
              <a:spcBef>
                <a:spcPts val="0"/>
              </a:spcBef>
              <a:spcAft>
                <a:spcPts val="0"/>
              </a:spcAft>
              <a:buClr>
                <a:schemeClr val="dk1"/>
              </a:buClr>
              <a:buSzPts val="1000"/>
              <a:buChar char="•"/>
            </a:pPr>
            <a:r>
              <a:rPr lang="en" sz="1000">
                <a:solidFill>
                  <a:schemeClr val="dk1"/>
                </a:solidFill>
                <a:latin typeface="Calibri"/>
                <a:ea typeface="Calibri"/>
                <a:cs typeface="Calibri"/>
                <a:sym typeface="Calibri"/>
              </a:rPr>
              <a:t>Promotes innovation, high-quality digital products and services, reasonable and competitive prices and users’ freedom of choice.</a:t>
            </a:r>
            <a:endParaRPr sz="1000">
              <a:solidFill>
                <a:schemeClr val="dk1"/>
              </a:solidFill>
              <a:latin typeface="Calibri"/>
              <a:ea typeface="Calibri"/>
              <a:cs typeface="Calibri"/>
              <a:sym typeface="Calibri"/>
            </a:endParaRPr>
          </a:p>
          <a:p>
            <a:pPr indent="-139700" lvl="0" marL="127000" marR="0" rtl="0" algn="l">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Aims at preventing unfair trading practices of the largest platform companies, so called ‘gatekeepers’, which have a significant impact on the market, offer a core platform service that serves as an important gateway for business users to reach end users, and enjoy an entrenched and durable position in the market.</a:t>
            </a:r>
            <a:endParaRPr sz="1000">
              <a:solidFill>
                <a:schemeClr val="dk1"/>
              </a:solidFill>
              <a:latin typeface="Calibri"/>
              <a:ea typeface="Calibri"/>
              <a:cs typeface="Calibri"/>
              <a:sym typeface="Calibri"/>
            </a:endParaRPr>
          </a:p>
          <a:p>
            <a:pPr indent="-139700" lvl="0" marL="127000" marR="0" rtl="0" algn="l">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Applicable only to the largest companies that provide ‘core platform services’, like search engines, operating systems, social networking services and various online intermediation services.</a:t>
            </a:r>
            <a:endParaRPr sz="1000">
              <a:solidFill>
                <a:schemeClr val="dk1"/>
              </a:solidFill>
              <a:latin typeface="Calibri"/>
              <a:ea typeface="Calibri"/>
              <a:cs typeface="Calibri"/>
              <a:sym typeface="Calibri"/>
            </a:endParaRPr>
          </a:p>
          <a:p>
            <a:pPr indent="-139700" lvl="0" marL="127000" marR="0" rtl="0" algn="l">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The gatekeepers must, e.g., allow users to uninstall any applications, allow the installation and use of third party software in the gatekeeper’s operating system, provide portability of end-user-generated data, </a:t>
            </a:r>
            <a:endParaRPr sz="1000">
              <a:solidFill>
                <a:schemeClr val="dk1"/>
              </a:solidFill>
              <a:latin typeface="Calibri"/>
              <a:ea typeface="Calibri"/>
              <a:cs typeface="Calibri"/>
              <a:sym typeface="Calibri"/>
            </a:endParaRPr>
          </a:p>
          <a:p>
            <a:pPr indent="-139700" lvl="0" marL="127000" marR="0" rtl="0" algn="l">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The gatekeepers’ possibilities of combining personal data from different sources would be profoundly limited.</a:t>
            </a:r>
            <a:endParaRPr sz="1000">
              <a:solidFill>
                <a:schemeClr val="dk1"/>
              </a:solidFill>
              <a:latin typeface="Calibri"/>
              <a:ea typeface="Calibri"/>
              <a:cs typeface="Calibri"/>
              <a:sym typeface="Calibri"/>
            </a:endParaRPr>
          </a:p>
        </p:txBody>
      </p:sp>
      <p:sp>
        <p:nvSpPr>
          <p:cNvPr id="934" name="Google Shape;934;p70"/>
          <p:cNvSpPr/>
          <p:nvPr/>
        </p:nvSpPr>
        <p:spPr>
          <a:xfrm>
            <a:off x="8336" y="0"/>
            <a:ext cx="9127200" cy="7188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935" name="Google Shape;935;p70"/>
          <p:cNvSpPr txBox="1"/>
          <p:nvPr/>
        </p:nvSpPr>
        <p:spPr>
          <a:xfrm>
            <a:off x="227431" y="-56578"/>
            <a:ext cx="8908200" cy="861600"/>
          </a:xfrm>
          <a:prstGeom prst="rect">
            <a:avLst/>
          </a:prstGeom>
          <a:noFill/>
          <a:ln>
            <a:noFill/>
          </a:ln>
        </p:spPr>
        <p:txBody>
          <a:bodyPr anchorCtr="0" anchor="ctr" bIns="34225" lIns="68450" spcFirstLastPara="1" rIns="68450" wrap="square" tIns="34225">
            <a:normAutofit/>
          </a:bodyPr>
          <a:lstStyle/>
          <a:p>
            <a:pPr indent="0" lvl="0" marL="0" marR="0" rtl="0" algn="l">
              <a:lnSpc>
                <a:spcPct val="90000"/>
              </a:lnSpc>
              <a:spcBef>
                <a:spcPts val="0"/>
              </a:spcBef>
              <a:spcAft>
                <a:spcPts val="0"/>
              </a:spcAft>
              <a:buClr>
                <a:schemeClr val="lt1"/>
              </a:buClr>
              <a:buSzPts val="3000"/>
              <a:buFont typeface="Libre Franklin"/>
              <a:buNone/>
            </a:pPr>
            <a:r>
              <a:rPr b="1" lang="en" sz="3300">
                <a:solidFill>
                  <a:schemeClr val="lt1"/>
                </a:solidFill>
                <a:latin typeface="Roboto Slab"/>
                <a:ea typeface="Roboto Slab"/>
                <a:cs typeface="Roboto Slab"/>
                <a:sym typeface="Roboto Slab"/>
              </a:rPr>
              <a:t>Digital Markets Act</a:t>
            </a:r>
            <a:endParaRPr b="1" sz="3300">
              <a:solidFill>
                <a:schemeClr val="lt1"/>
              </a:solidFill>
              <a:latin typeface="Roboto Slab"/>
              <a:ea typeface="Roboto Slab"/>
              <a:cs typeface="Roboto Slab"/>
              <a:sym typeface="Roboto Slab"/>
            </a:endParaRPr>
          </a:p>
        </p:txBody>
      </p:sp>
      <p:sp>
        <p:nvSpPr>
          <p:cNvPr id="936" name="Google Shape;936;p70"/>
          <p:cNvSpPr txBox="1"/>
          <p:nvPr/>
        </p:nvSpPr>
        <p:spPr>
          <a:xfrm>
            <a:off x="4055747" y="3860525"/>
            <a:ext cx="4693500" cy="715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rgbClr val="4472C4"/>
                </a:solidFill>
                <a:latin typeface="Calibri"/>
                <a:ea typeface="Calibri"/>
                <a:cs typeface="Calibri"/>
                <a:sym typeface="Calibri"/>
              </a:rPr>
              <a:t>👉 https://eur-lex.europa.eu/legal-content/en/TXT/?uri=COM%3A2020%3A842%3AFIN</a:t>
            </a:r>
            <a:endParaRPr sz="1100"/>
          </a:p>
        </p:txBody>
      </p:sp>
      <p:sp>
        <p:nvSpPr>
          <p:cNvPr id="937" name="Google Shape;937;p70"/>
          <p:cNvSpPr/>
          <p:nvPr/>
        </p:nvSpPr>
        <p:spPr>
          <a:xfrm>
            <a:off x="372145" y="900879"/>
            <a:ext cx="3027900" cy="558600"/>
          </a:xfrm>
          <a:prstGeom prst="roundRect">
            <a:avLst>
              <a:gd fmla="val 16667" name="adj"/>
            </a:avLst>
          </a:prstGeom>
          <a:solidFill>
            <a:srgbClr val="E1EFD8"/>
          </a:solidFill>
          <a:ln cap="flat" cmpd="sng" w="28575">
            <a:solidFill>
              <a:srgbClr val="FF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rPr lang="en" sz="800">
                <a:solidFill>
                  <a:schemeClr val="dk1"/>
                </a:solidFill>
                <a:latin typeface="Calibri"/>
                <a:ea typeface="Calibri"/>
                <a:cs typeface="Calibri"/>
                <a:sym typeface="Calibri"/>
              </a:rPr>
              <a:t>Proposal for a Regulation on contestable and fair markets in the digital sector. Aims at preventing unfair trading practices of the largest platform companies operating as “gatekeepers”. </a:t>
            </a:r>
            <a:endParaRPr sz="800">
              <a:solidFill>
                <a:schemeClr val="dk1"/>
              </a:solidFill>
              <a:latin typeface="Calibri"/>
              <a:ea typeface="Calibri"/>
              <a:cs typeface="Calibri"/>
              <a:sym typeface="Calibri"/>
            </a:endParaRPr>
          </a:p>
        </p:txBody>
      </p:sp>
      <p:sp>
        <p:nvSpPr>
          <p:cNvPr id="938" name="Google Shape;938;p70"/>
          <p:cNvSpPr/>
          <p:nvPr/>
        </p:nvSpPr>
        <p:spPr>
          <a:xfrm>
            <a:off x="390602" y="2328448"/>
            <a:ext cx="3022200" cy="5577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rgbClr val="000000"/>
              </a:solidFill>
              <a:latin typeface="Calibri"/>
              <a:ea typeface="Calibri"/>
              <a:cs typeface="Calibri"/>
              <a:sym typeface="Calibri"/>
            </a:endParaRPr>
          </a:p>
        </p:txBody>
      </p:sp>
      <p:sp>
        <p:nvSpPr>
          <p:cNvPr id="939" name="Google Shape;939;p70"/>
          <p:cNvSpPr/>
          <p:nvPr/>
        </p:nvSpPr>
        <p:spPr>
          <a:xfrm>
            <a:off x="357114" y="1609635"/>
            <a:ext cx="3022200" cy="5577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rgbClr val="000000"/>
              </a:solidFill>
              <a:latin typeface="Calibri"/>
              <a:ea typeface="Calibri"/>
              <a:cs typeface="Calibri"/>
              <a:sym typeface="Calibri"/>
            </a:endParaRPr>
          </a:p>
        </p:txBody>
      </p:sp>
      <p:sp>
        <p:nvSpPr>
          <p:cNvPr id="940" name="Google Shape;940;p70"/>
          <p:cNvSpPr/>
          <p:nvPr/>
        </p:nvSpPr>
        <p:spPr>
          <a:xfrm>
            <a:off x="2356554" y="2992303"/>
            <a:ext cx="485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941" name="Google Shape;941;p70"/>
          <p:cNvSpPr/>
          <p:nvPr/>
        </p:nvSpPr>
        <p:spPr>
          <a:xfrm>
            <a:off x="2926292" y="2989843"/>
            <a:ext cx="485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942" name="Google Shape;942;p70"/>
          <p:cNvSpPr/>
          <p:nvPr/>
        </p:nvSpPr>
        <p:spPr>
          <a:xfrm>
            <a:off x="1796861" y="2989843"/>
            <a:ext cx="485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943" name="Google Shape;943;p70"/>
          <p:cNvSpPr/>
          <p:nvPr/>
        </p:nvSpPr>
        <p:spPr>
          <a:xfrm>
            <a:off x="1211290" y="2989843"/>
            <a:ext cx="485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944" name="Google Shape;944;p70"/>
          <p:cNvSpPr txBox="1"/>
          <p:nvPr/>
        </p:nvSpPr>
        <p:spPr>
          <a:xfrm>
            <a:off x="1689556"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B</a:t>
            </a:r>
            <a:endParaRPr sz="1100"/>
          </a:p>
        </p:txBody>
      </p:sp>
      <p:sp>
        <p:nvSpPr>
          <p:cNvPr id="945" name="Google Shape;945;p70"/>
          <p:cNvSpPr txBox="1"/>
          <p:nvPr/>
        </p:nvSpPr>
        <p:spPr>
          <a:xfrm>
            <a:off x="1160797"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A</a:t>
            </a:r>
            <a:endParaRPr sz="1100"/>
          </a:p>
        </p:txBody>
      </p:sp>
      <p:sp>
        <p:nvSpPr>
          <p:cNvPr id="946" name="Google Shape;946;p70"/>
          <p:cNvSpPr txBox="1"/>
          <p:nvPr/>
        </p:nvSpPr>
        <p:spPr>
          <a:xfrm>
            <a:off x="2286345"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C</a:t>
            </a:r>
            <a:endParaRPr sz="900">
              <a:solidFill>
                <a:schemeClr val="dk1"/>
              </a:solidFill>
              <a:latin typeface="Calibri"/>
              <a:ea typeface="Calibri"/>
              <a:cs typeface="Calibri"/>
              <a:sym typeface="Calibri"/>
            </a:endParaRPr>
          </a:p>
        </p:txBody>
      </p:sp>
      <p:sp>
        <p:nvSpPr>
          <p:cNvPr id="947" name="Google Shape;947;p70"/>
          <p:cNvSpPr txBox="1"/>
          <p:nvPr/>
        </p:nvSpPr>
        <p:spPr>
          <a:xfrm>
            <a:off x="2879912"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D</a:t>
            </a:r>
            <a:endParaRPr sz="11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44"/>
          <p:cNvSpPr txBox="1"/>
          <p:nvPr>
            <p:ph type="title"/>
          </p:nvPr>
        </p:nvSpPr>
        <p:spPr>
          <a:xfrm>
            <a:off x="405000" y="270000"/>
            <a:ext cx="6750000" cy="7290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Clr>
                <a:schemeClr val="dk2"/>
              </a:buClr>
              <a:buSzPts val="2400"/>
              <a:buFont typeface="Calibri"/>
              <a:buNone/>
            </a:pPr>
            <a:r>
              <a:rPr b="1" lang="en">
                <a:latin typeface="Roboto Slab"/>
                <a:ea typeface="Roboto Slab"/>
                <a:cs typeface="Roboto Slab"/>
                <a:sym typeface="Roboto Slab"/>
              </a:rPr>
              <a:t>Contents</a:t>
            </a:r>
            <a:endParaRPr b="1" sz="2400">
              <a:solidFill>
                <a:schemeClr val="dk2"/>
              </a:solidFill>
            </a:endParaRPr>
          </a:p>
        </p:txBody>
      </p:sp>
      <p:sp>
        <p:nvSpPr>
          <p:cNvPr id="219" name="Google Shape;219;p44"/>
          <p:cNvSpPr txBox="1"/>
          <p:nvPr>
            <p:ph idx="4294967295" type="body"/>
          </p:nvPr>
        </p:nvSpPr>
        <p:spPr>
          <a:xfrm>
            <a:off x="405000" y="1269000"/>
            <a:ext cx="5886300" cy="32577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800"/>
              </a:spcBef>
              <a:spcAft>
                <a:spcPts val="0"/>
              </a:spcAft>
              <a:buClr>
                <a:schemeClr val="dk1"/>
              </a:buClr>
              <a:buSzPts val="1400"/>
              <a:buNone/>
            </a:pPr>
            <a:r>
              <a:rPr lang="en" sz="2000"/>
              <a:t>												</a:t>
            </a:r>
            <a:br>
              <a:rPr lang="en" sz="2000"/>
            </a:br>
            <a:r>
              <a:rPr lang="en" sz="2000" u="sng">
                <a:solidFill>
                  <a:schemeClr val="hlink"/>
                </a:solidFill>
                <a:hlinkClick action="ppaction://hlinksldjump" r:id="rId3"/>
              </a:rPr>
              <a:t>Fundamentals of Data Spaces	</a:t>
            </a:r>
            <a:r>
              <a:rPr lang="en" sz="2000"/>
              <a:t>		</a:t>
            </a:r>
            <a:endParaRPr sz="2000"/>
          </a:p>
          <a:p>
            <a:pPr indent="0" lvl="0" marL="0" rtl="0" algn="l">
              <a:lnSpc>
                <a:spcPct val="90000"/>
              </a:lnSpc>
              <a:spcBef>
                <a:spcPts val="800"/>
              </a:spcBef>
              <a:spcAft>
                <a:spcPts val="0"/>
              </a:spcAft>
              <a:buClr>
                <a:schemeClr val="dk1"/>
              </a:buClr>
              <a:buSzPts val="1400"/>
              <a:buNone/>
            </a:pPr>
            <a:r>
              <a:rPr lang="en" sz="2000" u="sng">
                <a:solidFill>
                  <a:schemeClr val="hlink"/>
                </a:solidFill>
                <a:hlinkClick action="ppaction://hlinksldjump" r:id="rId4"/>
              </a:rPr>
              <a:t>Key Initiatives and Organisations</a:t>
            </a:r>
            <a:r>
              <a:rPr lang="en" sz="2000"/>
              <a:t>		</a:t>
            </a:r>
            <a:endParaRPr sz="2000"/>
          </a:p>
          <a:p>
            <a:pPr indent="0" lvl="0" marL="0" rtl="0" algn="l">
              <a:lnSpc>
                <a:spcPct val="90000"/>
              </a:lnSpc>
              <a:spcBef>
                <a:spcPts val="800"/>
              </a:spcBef>
              <a:spcAft>
                <a:spcPts val="0"/>
              </a:spcAft>
              <a:buClr>
                <a:schemeClr val="dk1"/>
              </a:buClr>
              <a:buSzPts val="1400"/>
              <a:buNone/>
            </a:pPr>
            <a:r>
              <a:rPr lang="en" sz="2000" u="sng">
                <a:solidFill>
                  <a:schemeClr val="hlink"/>
                </a:solidFill>
                <a:hlinkClick action="ppaction://hlinksldjump" r:id="rId5"/>
              </a:rPr>
              <a:t>Regulation</a:t>
            </a:r>
            <a:endParaRPr sz="2000"/>
          </a:p>
          <a:p>
            <a:pPr indent="0" lvl="0" marL="0" rtl="0" algn="l">
              <a:lnSpc>
                <a:spcPct val="90000"/>
              </a:lnSpc>
              <a:spcBef>
                <a:spcPts val="800"/>
              </a:spcBef>
              <a:spcAft>
                <a:spcPts val="0"/>
              </a:spcAft>
              <a:buClr>
                <a:schemeClr val="dk1"/>
              </a:buClr>
              <a:buSzPts val="1400"/>
              <a:buNone/>
            </a:pPr>
            <a:r>
              <a:rPr lang="en" sz="2000" u="sng">
                <a:solidFill>
                  <a:schemeClr val="hlink"/>
                </a:solidFill>
                <a:hlinkClick action="ppaction://hlinksldjump" r:id="rId6"/>
              </a:rPr>
              <a:t>Soft Infrastructure</a:t>
            </a:r>
            <a:endParaRPr sz="2000"/>
          </a:p>
          <a:p>
            <a:pPr indent="0" lvl="0" marL="0" rtl="0" algn="l">
              <a:lnSpc>
                <a:spcPct val="90000"/>
              </a:lnSpc>
              <a:spcBef>
                <a:spcPts val="800"/>
              </a:spcBef>
              <a:spcAft>
                <a:spcPts val="0"/>
              </a:spcAft>
              <a:buClr>
                <a:schemeClr val="dk1"/>
              </a:buClr>
              <a:buSzPts val="1400"/>
              <a:buNone/>
            </a:pPr>
            <a:r>
              <a:rPr lang="en" sz="2000" u="sng">
                <a:solidFill>
                  <a:schemeClr val="hlink"/>
                </a:solidFill>
                <a:hlinkClick action="ppaction://hlinksldjump" r:id="rId7"/>
              </a:rPr>
              <a:t>Data Spaces as Commons	</a:t>
            </a:r>
            <a:r>
              <a:rPr lang="en" sz="2000"/>
              <a:t>	</a:t>
            </a:r>
            <a:endParaRPr sz="2000"/>
          </a:p>
          <a:p>
            <a:pPr indent="0" lvl="0" marL="0" rtl="0" algn="l">
              <a:lnSpc>
                <a:spcPct val="90000"/>
              </a:lnSpc>
              <a:spcBef>
                <a:spcPts val="800"/>
              </a:spcBef>
              <a:spcAft>
                <a:spcPts val="0"/>
              </a:spcAft>
              <a:buClr>
                <a:schemeClr val="dk1"/>
              </a:buClr>
              <a:buSzPts val="1400"/>
              <a:buNone/>
            </a:pPr>
            <a:r>
              <a:rPr lang="en" sz="2000" u="sng">
                <a:solidFill>
                  <a:schemeClr val="hlink"/>
                </a:solidFill>
                <a:hlinkClick action="ppaction://hlinksldjump" r:id="rId8"/>
              </a:rPr>
              <a:t>Data Spaces as Ecosystems</a:t>
            </a:r>
            <a:endParaRPr sz="2000"/>
          </a:p>
          <a:p>
            <a:pPr indent="0" lvl="0" marL="0" rtl="0" algn="l">
              <a:lnSpc>
                <a:spcPct val="90000"/>
              </a:lnSpc>
              <a:spcBef>
                <a:spcPts val="800"/>
              </a:spcBef>
              <a:spcAft>
                <a:spcPts val="0"/>
              </a:spcAft>
              <a:buClr>
                <a:schemeClr val="dk1"/>
              </a:buClr>
              <a:buSzPts val="1400"/>
              <a:buNone/>
            </a:pPr>
            <a:r>
              <a:rPr lang="en" sz="2000" u="sng">
                <a:solidFill>
                  <a:schemeClr val="hlink"/>
                </a:solidFill>
                <a:hlinkClick action="ppaction://hlinksldjump" r:id="rId9"/>
              </a:rPr>
              <a:t>Funding Opportunities</a:t>
            </a:r>
            <a:endParaRPr sz="20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2" name="Shape 952"/>
        <p:cNvGrpSpPr/>
        <p:nvPr/>
      </p:nvGrpSpPr>
      <p:grpSpPr>
        <a:xfrm>
          <a:off x="0" y="0"/>
          <a:ext cx="0" cy="0"/>
          <a:chOff x="0" y="0"/>
          <a:chExt cx="0" cy="0"/>
        </a:xfrm>
      </p:grpSpPr>
      <p:sp>
        <p:nvSpPr>
          <p:cNvPr id="953" name="Google Shape;953;p71"/>
          <p:cNvSpPr txBox="1"/>
          <p:nvPr>
            <p:ph idx="4294967295" type="sldNum"/>
          </p:nvPr>
        </p:nvSpPr>
        <p:spPr>
          <a:xfrm>
            <a:off x="141536" y="4834627"/>
            <a:ext cx="242100" cy="205500"/>
          </a:xfrm>
          <a:prstGeom prst="rect">
            <a:avLst/>
          </a:prstGeom>
          <a:noFill/>
          <a:ln>
            <a:noFill/>
          </a:ln>
        </p:spPr>
        <p:txBody>
          <a:bodyPr anchorCtr="0" anchor="ctr" bIns="34225" lIns="68450" spcFirstLastPara="1" rIns="68450" wrap="square" tIns="34225">
            <a:noAutofit/>
          </a:bodyPr>
          <a:lstStyle/>
          <a:p>
            <a:pPr indent="0" lvl="0" marL="0" marR="0" rtl="0" algn="ctr">
              <a:spcBef>
                <a:spcPts val="0"/>
              </a:spcBef>
              <a:spcAft>
                <a:spcPts val="0"/>
              </a:spcAft>
              <a:buNone/>
            </a:pPr>
            <a:fld id="{00000000-1234-1234-1234-123412341234}" type="slidenum">
              <a:rPr lang="en" sz="700">
                <a:solidFill>
                  <a:srgbClr val="7F7F7F"/>
                </a:solidFill>
                <a:latin typeface="Georgia"/>
                <a:ea typeface="Georgia"/>
                <a:cs typeface="Georgia"/>
                <a:sym typeface="Georgia"/>
              </a:rPr>
              <a:t>‹#›</a:t>
            </a:fld>
            <a:endParaRPr sz="700">
              <a:solidFill>
                <a:srgbClr val="7F7F7F"/>
              </a:solidFill>
              <a:latin typeface="Georgia"/>
              <a:ea typeface="Georgia"/>
              <a:cs typeface="Georgia"/>
              <a:sym typeface="Georgia"/>
            </a:endParaRPr>
          </a:p>
        </p:txBody>
      </p:sp>
      <p:sp>
        <p:nvSpPr>
          <p:cNvPr id="954" name="Google Shape;954;p71"/>
          <p:cNvSpPr/>
          <p:nvPr/>
        </p:nvSpPr>
        <p:spPr>
          <a:xfrm>
            <a:off x="316666" y="761762"/>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Regulation</a:t>
            </a:r>
            <a:endParaRPr sz="1100"/>
          </a:p>
        </p:txBody>
      </p:sp>
      <p:sp>
        <p:nvSpPr>
          <p:cNvPr id="955" name="Google Shape;955;p71"/>
          <p:cNvSpPr/>
          <p:nvPr/>
        </p:nvSpPr>
        <p:spPr>
          <a:xfrm>
            <a:off x="315911" y="1470651"/>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Frameworks and standardization  </a:t>
            </a:r>
            <a:endParaRPr sz="1100"/>
          </a:p>
        </p:txBody>
      </p:sp>
      <p:sp>
        <p:nvSpPr>
          <p:cNvPr id="956" name="Google Shape;956;p71"/>
          <p:cNvSpPr/>
          <p:nvPr/>
        </p:nvSpPr>
        <p:spPr>
          <a:xfrm>
            <a:off x="315911" y="2183888"/>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Generic building blocks</a:t>
            </a:r>
            <a:endParaRPr sz="1100"/>
          </a:p>
        </p:txBody>
      </p:sp>
      <p:sp>
        <p:nvSpPr>
          <p:cNvPr id="957" name="Google Shape;957;p71"/>
          <p:cNvSpPr txBox="1"/>
          <p:nvPr/>
        </p:nvSpPr>
        <p:spPr>
          <a:xfrm rot="-5400000">
            <a:off x="-312802" y="3670628"/>
            <a:ext cx="1078800" cy="182400"/>
          </a:xfrm>
          <a:prstGeom prst="rect">
            <a:avLst/>
          </a:prstGeom>
          <a:noFill/>
          <a:ln>
            <a:noFill/>
          </a:ln>
        </p:spPr>
        <p:txBody>
          <a:bodyPr anchorCtr="0" anchor="ctr" bIns="34275" lIns="68575" spcFirstLastPara="1" rIns="68575" wrap="square" tIns="34275">
            <a:spAutoFit/>
          </a:bodyPr>
          <a:lstStyle/>
          <a:p>
            <a:pPr indent="0" lvl="0" marL="0" marR="0" rtl="0" algn="ctr">
              <a:lnSpc>
                <a:spcPct val="81666"/>
              </a:lnSpc>
              <a:spcBef>
                <a:spcPts val="0"/>
              </a:spcBef>
              <a:spcAft>
                <a:spcPts val="0"/>
              </a:spcAft>
              <a:buNone/>
            </a:pPr>
            <a:r>
              <a:rPr lang="en" sz="900">
                <a:solidFill>
                  <a:schemeClr val="dk1"/>
                </a:solidFill>
                <a:latin typeface="Calibri"/>
                <a:ea typeface="Calibri"/>
                <a:cs typeface="Calibri"/>
                <a:sym typeface="Calibri"/>
              </a:rPr>
              <a:t>Domain specific </a:t>
            </a:r>
            <a:endParaRPr sz="1100"/>
          </a:p>
        </p:txBody>
      </p:sp>
      <p:cxnSp>
        <p:nvCxnSpPr>
          <p:cNvPr id="958" name="Google Shape;958;p71"/>
          <p:cNvCxnSpPr/>
          <p:nvPr/>
        </p:nvCxnSpPr>
        <p:spPr>
          <a:xfrm>
            <a:off x="382983" y="3471863"/>
            <a:ext cx="3027900" cy="0"/>
          </a:xfrm>
          <a:prstGeom prst="straightConnector1">
            <a:avLst/>
          </a:prstGeom>
          <a:noFill/>
          <a:ln cap="flat" cmpd="sng" w="9525">
            <a:solidFill>
              <a:schemeClr val="accent1"/>
            </a:solidFill>
            <a:prstDash val="dash"/>
            <a:miter lim="800000"/>
            <a:headEnd len="sm" w="sm" type="none"/>
            <a:tailEnd len="sm" w="sm" type="none"/>
          </a:ln>
        </p:spPr>
      </p:cxnSp>
      <p:cxnSp>
        <p:nvCxnSpPr>
          <p:cNvPr id="959" name="Google Shape;959;p71"/>
          <p:cNvCxnSpPr/>
          <p:nvPr/>
        </p:nvCxnSpPr>
        <p:spPr>
          <a:xfrm>
            <a:off x="382983" y="3969067"/>
            <a:ext cx="3027900" cy="0"/>
          </a:xfrm>
          <a:prstGeom prst="straightConnector1">
            <a:avLst/>
          </a:prstGeom>
          <a:noFill/>
          <a:ln cap="flat" cmpd="sng" w="9525">
            <a:solidFill>
              <a:schemeClr val="accent1"/>
            </a:solidFill>
            <a:prstDash val="dash"/>
            <a:miter lim="800000"/>
            <a:headEnd len="sm" w="sm" type="none"/>
            <a:tailEnd len="sm" w="sm" type="none"/>
          </a:ln>
        </p:spPr>
      </p:cxnSp>
      <p:sp>
        <p:nvSpPr>
          <p:cNvPr id="960" name="Google Shape;960;p71"/>
          <p:cNvSpPr txBox="1"/>
          <p:nvPr/>
        </p:nvSpPr>
        <p:spPr>
          <a:xfrm>
            <a:off x="328614" y="3191429"/>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Ecosystems</a:t>
            </a:r>
            <a:endParaRPr sz="1100"/>
          </a:p>
        </p:txBody>
      </p:sp>
      <p:sp>
        <p:nvSpPr>
          <p:cNvPr id="961" name="Google Shape;961;p71"/>
          <p:cNvSpPr txBox="1"/>
          <p:nvPr/>
        </p:nvSpPr>
        <p:spPr>
          <a:xfrm>
            <a:off x="328615" y="3648781"/>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Data</a:t>
            </a:r>
            <a:endParaRPr sz="1100"/>
          </a:p>
        </p:txBody>
      </p:sp>
      <p:sp>
        <p:nvSpPr>
          <p:cNvPr id="962" name="Google Shape;962;p71"/>
          <p:cNvSpPr txBox="1"/>
          <p:nvPr/>
        </p:nvSpPr>
        <p:spPr>
          <a:xfrm>
            <a:off x="315911" y="4070669"/>
            <a:ext cx="940800" cy="2955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Platforms and solutions</a:t>
            </a:r>
            <a:endParaRPr sz="1100"/>
          </a:p>
        </p:txBody>
      </p:sp>
      <p:sp>
        <p:nvSpPr>
          <p:cNvPr id="963" name="Google Shape;963;p71"/>
          <p:cNvSpPr/>
          <p:nvPr/>
        </p:nvSpPr>
        <p:spPr>
          <a:xfrm>
            <a:off x="3986683" y="905915"/>
            <a:ext cx="4773600" cy="3667800"/>
          </a:xfrm>
          <a:prstGeom prst="rect">
            <a:avLst/>
          </a:prstGeom>
          <a:noFill/>
          <a:ln cap="flat" cmpd="sng" w="12700">
            <a:solidFill>
              <a:srgbClr val="4472C4"/>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64" name="Google Shape;964;p71"/>
          <p:cNvSpPr txBox="1"/>
          <p:nvPr/>
        </p:nvSpPr>
        <p:spPr>
          <a:xfrm>
            <a:off x="4019518" y="990936"/>
            <a:ext cx="4593000" cy="2839800"/>
          </a:xfrm>
          <a:prstGeom prst="rect">
            <a:avLst/>
          </a:prstGeom>
          <a:noFill/>
          <a:ln>
            <a:noFill/>
          </a:ln>
        </p:spPr>
        <p:txBody>
          <a:bodyPr anchorCtr="0" anchor="t" bIns="34275" lIns="68575" spcFirstLastPara="1" rIns="68575" wrap="square" tIns="34275">
            <a:spAutoFit/>
          </a:bodyPr>
          <a:lstStyle/>
          <a:p>
            <a:pPr indent="-139700" lvl="0" marL="127000" marR="0" rtl="0" algn="l">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The proposals seeks to rebalance the responsibilities of users, platforms, and public authorities according to European values, placing citizens at the centre.</a:t>
            </a:r>
            <a:endParaRPr sz="1000">
              <a:solidFill>
                <a:schemeClr val="dk1"/>
              </a:solidFill>
              <a:latin typeface="Calibri"/>
              <a:ea typeface="Calibri"/>
              <a:cs typeface="Calibri"/>
              <a:sym typeface="Calibri"/>
            </a:endParaRPr>
          </a:p>
          <a:p>
            <a:pPr indent="-139700" lvl="0" marL="127000" marR="0" rtl="0" algn="l">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It intends to better protect consumers and their fundamental rights online, establish a powerful transparency and a clear accountability framework for online platforms, and foster innovation, growth and competitiveness within the single market.</a:t>
            </a:r>
            <a:endParaRPr sz="1000">
              <a:solidFill>
                <a:schemeClr val="dk1"/>
              </a:solidFill>
              <a:latin typeface="Calibri"/>
              <a:ea typeface="Calibri"/>
              <a:cs typeface="Calibri"/>
              <a:sym typeface="Calibri"/>
            </a:endParaRPr>
          </a:p>
          <a:p>
            <a:pPr indent="-139700" lvl="0" marL="127000" marR="0" rtl="0" algn="l">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The </a:t>
            </a:r>
            <a:r>
              <a:rPr lang="en" sz="1000">
                <a:solidFill>
                  <a:schemeClr val="dk1"/>
                </a:solidFill>
                <a:latin typeface="Calibri"/>
                <a:ea typeface="Calibri"/>
                <a:cs typeface="Calibri"/>
                <a:sym typeface="Calibri"/>
              </a:rPr>
              <a:t>proposal</a:t>
            </a:r>
            <a:r>
              <a:rPr lang="en" sz="1000">
                <a:solidFill>
                  <a:schemeClr val="dk1"/>
                </a:solidFill>
                <a:latin typeface="Calibri"/>
                <a:ea typeface="Calibri"/>
                <a:cs typeface="Calibri"/>
                <a:sym typeface="Calibri"/>
              </a:rPr>
              <a:t> includes rules for online intermediary services, hosting services, and online platforms.</a:t>
            </a:r>
            <a:endParaRPr sz="1000">
              <a:solidFill>
                <a:schemeClr val="dk1"/>
              </a:solidFill>
              <a:latin typeface="Calibri"/>
              <a:ea typeface="Calibri"/>
              <a:cs typeface="Calibri"/>
              <a:sym typeface="Calibri"/>
            </a:endParaRPr>
          </a:p>
          <a:p>
            <a:pPr indent="-139700" lvl="0" marL="127000" marR="0" rtl="0" algn="l">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 All online intermediaries offering their services in the single market, whether they are established in the EU or outside, will have to comply with the new rules. </a:t>
            </a:r>
            <a:endParaRPr sz="1000">
              <a:solidFill>
                <a:schemeClr val="dk1"/>
              </a:solidFill>
              <a:latin typeface="Calibri"/>
              <a:ea typeface="Calibri"/>
              <a:cs typeface="Calibri"/>
              <a:sym typeface="Calibri"/>
            </a:endParaRPr>
          </a:p>
          <a:p>
            <a:pPr indent="-139700" lvl="0" marL="127000" marR="0" rtl="0" algn="l">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Micro and small companies will have obligations proportionate to their ability and size while ensuring they remain accountable.</a:t>
            </a:r>
            <a:endParaRPr sz="1000">
              <a:solidFill>
                <a:schemeClr val="dk1"/>
              </a:solidFill>
              <a:latin typeface="Calibri"/>
              <a:ea typeface="Calibri"/>
              <a:cs typeface="Calibri"/>
              <a:sym typeface="Calibri"/>
            </a:endParaRPr>
          </a:p>
          <a:p>
            <a:pPr indent="-139700" lvl="0" marL="127000" marR="0" rtl="0" algn="l">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New obligations include, e.g. transparency reporting, requirements on terms of service due account of fundamental rights, and cooperation with national authorities following orders.</a:t>
            </a:r>
            <a:endParaRPr sz="1000">
              <a:solidFill>
                <a:schemeClr val="dk1"/>
              </a:solidFill>
              <a:latin typeface="Calibri"/>
              <a:ea typeface="Calibri"/>
              <a:cs typeface="Calibri"/>
              <a:sym typeface="Calibri"/>
            </a:endParaRPr>
          </a:p>
          <a:p>
            <a:pPr indent="-139700" lvl="0" marL="127000" marR="0" rtl="0" algn="l">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In addition, very large platforms will have, for </a:t>
            </a:r>
            <a:r>
              <a:rPr lang="en" sz="1000">
                <a:solidFill>
                  <a:schemeClr val="dk1"/>
                </a:solidFill>
                <a:latin typeface="Calibri"/>
                <a:ea typeface="Calibri"/>
                <a:cs typeface="Calibri"/>
                <a:sym typeface="Calibri"/>
              </a:rPr>
              <a:t>example</a:t>
            </a:r>
            <a:r>
              <a:rPr lang="en" sz="1000">
                <a:solidFill>
                  <a:schemeClr val="dk1"/>
                </a:solidFill>
                <a:latin typeface="Calibri"/>
                <a:ea typeface="Calibri"/>
                <a:cs typeface="Calibri"/>
                <a:sym typeface="Calibri"/>
              </a:rPr>
              <a:t>, risk management obligations and compliance officers, external risk auditing and public accountability, codes of conduct, and crisis response cooperation.</a:t>
            </a:r>
            <a:endParaRPr sz="1000">
              <a:solidFill>
                <a:schemeClr val="dk1"/>
              </a:solidFill>
              <a:latin typeface="Calibri"/>
              <a:ea typeface="Calibri"/>
              <a:cs typeface="Calibri"/>
              <a:sym typeface="Calibri"/>
            </a:endParaRPr>
          </a:p>
        </p:txBody>
      </p:sp>
      <p:sp>
        <p:nvSpPr>
          <p:cNvPr id="965" name="Google Shape;965;p71"/>
          <p:cNvSpPr/>
          <p:nvPr/>
        </p:nvSpPr>
        <p:spPr>
          <a:xfrm>
            <a:off x="8336" y="0"/>
            <a:ext cx="9127200" cy="7188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966" name="Google Shape;966;p71"/>
          <p:cNvSpPr txBox="1"/>
          <p:nvPr/>
        </p:nvSpPr>
        <p:spPr>
          <a:xfrm>
            <a:off x="227431" y="-56578"/>
            <a:ext cx="8908200" cy="861600"/>
          </a:xfrm>
          <a:prstGeom prst="rect">
            <a:avLst/>
          </a:prstGeom>
          <a:noFill/>
          <a:ln>
            <a:noFill/>
          </a:ln>
        </p:spPr>
        <p:txBody>
          <a:bodyPr anchorCtr="0" anchor="ctr" bIns="34225" lIns="68450" spcFirstLastPara="1" rIns="68450" wrap="square" tIns="34225">
            <a:normAutofit/>
          </a:bodyPr>
          <a:lstStyle/>
          <a:p>
            <a:pPr indent="0" lvl="0" marL="0" marR="0" rtl="0" algn="l">
              <a:lnSpc>
                <a:spcPct val="90000"/>
              </a:lnSpc>
              <a:spcBef>
                <a:spcPts val="0"/>
              </a:spcBef>
              <a:spcAft>
                <a:spcPts val="0"/>
              </a:spcAft>
              <a:buClr>
                <a:schemeClr val="lt1"/>
              </a:buClr>
              <a:buSzPts val="3000"/>
              <a:buFont typeface="Libre Franklin"/>
              <a:buNone/>
            </a:pPr>
            <a:r>
              <a:rPr b="1" lang="en" sz="3300">
                <a:solidFill>
                  <a:schemeClr val="lt1"/>
                </a:solidFill>
                <a:latin typeface="Roboto Slab"/>
                <a:ea typeface="Roboto Slab"/>
                <a:cs typeface="Roboto Slab"/>
                <a:sym typeface="Roboto Slab"/>
              </a:rPr>
              <a:t>Digital Services Act</a:t>
            </a:r>
            <a:endParaRPr b="1" sz="3300">
              <a:solidFill>
                <a:schemeClr val="lt1"/>
              </a:solidFill>
              <a:latin typeface="Roboto Slab"/>
              <a:ea typeface="Roboto Slab"/>
              <a:cs typeface="Roboto Slab"/>
              <a:sym typeface="Roboto Slab"/>
            </a:endParaRPr>
          </a:p>
        </p:txBody>
      </p:sp>
      <p:sp>
        <p:nvSpPr>
          <p:cNvPr id="967" name="Google Shape;967;p71"/>
          <p:cNvSpPr txBox="1"/>
          <p:nvPr/>
        </p:nvSpPr>
        <p:spPr>
          <a:xfrm>
            <a:off x="4055747" y="3860525"/>
            <a:ext cx="4693500" cy="715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rgbClr val="4472C4"/>
                </a:solidFill>
                <a:latin typeface="Calibri"/>
                <a:ea typeface="Calibri"/>
                <a:cs typeface="Calibri"/>
                <a:sym typeface="Calibri"/>
              </a:rPr>
              <a:t>👉 </a:t>
            </a:r>
            <a:r>
              <a:rPr b="1" lang="en">
                <a:solidFill>
                  <a:srgbClr val="4472C4"/>
                </a:solidFill>
                <a:latin typeface="Calibri"/>
                <a:ea typeface="Calibri"/>
                <a:cs typeface="Calibri"/>
                <a:sym typeface="Calibri"/>
              </a:rPr>
              <a:t>https://eur-lex.europa.eu/legal-content/en/TXT/?uri=COM%3A2020%3A825%3AFIN</a:t>
            </a:r>
            <a:endParaRPr sz="1100"/>
          </a:p>
        </p:txBody>
      </p:sp>
      <p:sp>
        <p:nvSpPr>
          <p:cNvPr id="968" name="Google Shape;968;p71"/>
          <p:cNvSpPr/>
          <p:nvPr/>
        </p:nvSpPr>
        <p:spPr>
          <a:xfrm>
            <a:off x="372145" y="900879"/>
            <a:ext cx="3027900" cy="558600"/>
          </a:xfrm>
          <a:prstGeom prst="roundRect">
            <a:avLst>
              <a:gd fmla="val 16667" name="adj"/>
            </a:avLst>
          </a:prstGeom>
          <a:solidFill>
            <a:srgbClr val="E1EFD8"/>
          </a:solidFill>
          <a:ln cap="flat" cmpd="sng" w="28575">
            <a:solidFill>
              <a:srgbClr val="FF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rPr lang="en" sz="800">
                <a:solidFill>
                  <a:schemeClr val="dk1"/>
                </a:solidFill>
                <a:latin typeface="Calibri"/>
                <a:ea typeface="Calibri"/>
                <a:cs typeface="Calibri"/>
                <a:sym typeface="Calibri"/>
              </a:rPr>
              <a:t>Proposal for a Regulation on a Single Market For Digital Services (Digital Services Act) aims at better protecting consumers online,</a:t>
            </a:r>
            <a:endParaRPr sz="800">
              <a:solidFill>
                <a:schemeClr val="dk1"/>
              </a:solidFill>
              <a:latin typeface="Calibri"/>
              <a:ea typeface="Calibri"/>
              <a:cs typeface="Calibri"/>
              <a:sym typeface="Calibri"/>
            </a:endParaRPr>
          </a:p>
          <a:p>
            <a:pPr indent="0" lvl="0" marL="0" marR="0" rtl="0" algn="l">
              <a:spcBef>
                <a:spcPts val="0"/>
              </a:spcBef>
              <a:spcAft>
                <a:spcPts val="0"/>
              </a:spcAft>
              <a:buNone/>
            </a:pPr>
            <a:r>
              <a:rPr lang="en" sz="800">
                <a:solidFill>
                  <a:schemeClr val="dk1"/>
                </a:solidFill>
                <a:latin typeface="Calibri"/>
                <a:ea typeface="Calibri"/>
                <a:cs typeface="Calibri"/>
                <a:sym typeface="Calibri"/>
              </a:rPr>
              <a:t>establishing a transparency and accountability framework for online platforms, and fostering innovation, growth and competitiveness.</a:t>
            </a:r>
            <a:endParaRPr sz="800">
              <a:solidFill>
                <a:schemeClr val="dk1"/>
              </a:solidFill>
              <a:latin typeface="Calibri"/>
              <a:ea typeface="Calibri"/>
              <a:cs typeface="Calibri"/>
              <a:sym typeface="Calibri"/>
            </a:endParaRPr>
          </a:p>
        </p:txBody>
      </p:sp>
      <p:sp>
        <p:nvSpPr>
          <p:cNvPr id="969" name="Google Shape;969;p71"/>
          <p:cNvSpPr/>
          <p:nvPr/>
        </p:nvSpPr>
        <p:spPr>
          <a:xfrm>
            <a:off x="390602" y="2328448"/>
            <a:ext cx="3022200" cy="5577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rgbClr val="000000"/>
              </a:solidFill>
              <a:latin typeface="Calibri"/>
              <a:ea typeface="Calibri"/>
              <a:cs typeface="Calibri"/>
              <a:sym typeface="Calibri"/>
            </a:endParaRPr>
          </a:p>
        </p:txBody>
      </p:sp>
      <p:sp>
        <p:nvSpPr>
          <p:cNvPr id="970" name="Google Shape;970;p71"/>
          <p:cNvSpPr/>
          <p:nvPr/>
        </p:nvSpPr>
        <p:spPr>
          <a:xfrm>
            <a:off x="357114" y="1609635"/>
            <a:ext cx="3022200" cy="5577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rgbClr val="000000"/>
              </a:solidFill>
              <a:latin typeface="Calibri"/>
              <a:ea typeface="Calibri"/>
              <a:cs typeface="Calibri"/>
              <a:sym typeface="Calibri"/>
            </a:endParaRPr>
          </a:p>
        </p:txBody>
      </p:sp>
      <p:sp>
        <p:nvSpPr>
          <p:cNvPr id="971" name="Google Shape;971;p71"/>
          <p:cNvSpPr/>
          <p:nvPr/>
        </p:nvSpPr>
        <p:spPr>
          <a:xfrm>
            <a:off x="2356554" y="2992303"/>
            <a:ext cx="485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972" name="Google Shape;972;p71"/>
          <p:cNvSpPr/>
          <p:nvPr/>
        </p:nvSpPr>
        <p:spPr>
          <a:xfrm>
            <a:off x="2926292" y="2989843"/>
            <a:ext cx="485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973" name="Google Shape;973;p71"/>
          <p:cNvSpPr/>
          <p:nvPr/>
        </p:nvSpPr>
        <p:spPr>
          <a:xfrm>
            <a:off x="1796861" y="2989843"/>
            <a:ext cx="485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974" name="Google Shape;974;p71"/>
          <p:cNvSpPr/>
          <p:nvPr/>
        </p:nvSpPr>
        <p:spPr>
          <a:xfrm>
            <a:off x="1211290" y="2989843"/>
            <a:ext cx="485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975" name="Google Shape;975;p71"/>
          <p:cNvSpPr txBox="1"/>
          <p:nvPr/>
        </p:nvSpPr>
        <p:spPr>
          <a:xfrm>
            <a:off x="1689556"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B</a:t>
            </a:r>
            <a:endParaRPr sz="1100"/>
          </a:p>
        </p:txBody>
      </p:sp>
      <p:sp>
        <p:nvSpPr>
          <p:cNvPr id="976" name="Google Shape;976;p71"/>
          <p:cNvSpPr txBox="1"/>
          <p:nvPr/>
        </p:nvSpPr>
        <p:spPr>
          <a:xfrm>
            <a:off x="1160797"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A</a:t>
            </a:r>
            <a:endParaRPr sz="1100"/>
          </a:p>
        </p:txBody>
      </p:sp>
      <p:sp>
        <p:nvSpPr>
          <p:cNvPr id="977" name="Google Shape;977;p71"/>
          <p:cNvSpPr txBox="1"/>
          <p:nvPr/>
        </p:nvSpPr>
        <p:spPr>
          <a:xfrm>
            <a:off x="2286345"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C</a:t>
            </a:r>
            <a:endParaRPr sz="900">
              <a:solidFill>
                <a:schemeClr val="dk1"/>
              </a:solidFill>
              <a:latin typeface="Calibri"/>
              <a:ea typeface="Calibri"/>
              <a:cs typeface="Calibri"/>
              <a:sym typeface="Calibri"/>
            </a:endParaRPr>
          </a:p>
        </p:txBody>
      </p:sp>
      <p:sp>
        <p:nvSpPr>
          <p:cNvPr id="978" name="Google Shape;978;p71"/>
          <p:cNvSpPr txBox="1"/>
          <p:nvPr/>
        </p:nvSpPr>
        <p:spPr>
          <a:xfrm>
            <a:off x="2879912"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D</a:t>
            </a:r>
            <a:endParaRPr sz="11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3" name="Shape 983"/>
        <p:cNvGrpSpPr/>
        <p:nvPr/>
      </p:nvGrpSpPr>
      <p:grpSpPr>
        <a:xfrm>
          <a:off x="0" y="0"/>
          <a:ext cx="0" cy="0"/>
          <a:chOff x="0" y="0"/>
          <a:chExt cx="0" cy="0"/>
        </a:xfrm>
      </p:grpSpPr>
      <p:sp>
        <p:nvSpPr>
          <p:cNvPr id="984" name="Google Shape;984;p72"/>
          <p:cNvSpPr txBox="1"/>
          <p:nvPr>
            <p:ph idx="4294967295" type="sldNum"/>
          </p:nvPr>
        </p:nvSpPr>
        <p:spPr>
          <a:xfrm>
            <a:off x="141536" y="4834627"/>
            <a:ext cx="242100" cy="205500"/>
          </a:xfrm>
          <a:prstGeom prst="rect">
            <a:avLst/>
          </a:prstGeom>
          <a:noFill/>
          <a:ln>
            <a:noFill/>
          </a:ln>
        </p:spPr>
        <p:txBody>
          <a:bodyPr anchorCtr="0" anchor="ctr" bIns="34225" lIns="68450" spcFirstLastPara="1" rIns="68450" wrap="square" tIns="34225">
            <a:noAutofit/>
          </a:bodyPr>
          <a:lstStyle/>
          <a:p>
            <a:pPr indent="0" lvl="0" marL="0" marR="0" rtl="0" algn="ctr">
              <a:spcBef>
                <a:spcPts val="0"/>
              </a:spcBef>
              <a:spcAft>
                <a:spcPts val="0"/>
              </a:spcAft>
              <a:buNone/>
            </a:pPr>
            <a:fld id="{00000000-1234-1234-1234-123412341234}" type="slidenum">
              <a:rPr lang="en" sz="700">
                <a:solidFill>
                  <a:srgbClr val="7F7F7F"/>
                </a:solidFill>
                <a:latin typeface="Georgia"/>
                <a:ea typeface="Georgia"/>
                <a:cs typeface="Georgia"/>
                <a:sym typeface="Georgia"/>
              </a:rPr>
              <a:t>‹#›</a:t>
            </a:fld>
            <a:endParaRPr sz="700">
              <a:solidFill>
                <a:srgbClr val="7F7F7F"/>
              </a:solidFill>
              <a:latin typeface="Georgia"/>
              <a:ea typeface="Georgia"/>
              <a:cs typeface="Georgia"/>
              <a:sym typeface="Georgia"/>
            </a:endParaRPr>
          </a:p>
        </p:txBody>
      </p:sp>
      <p:sp>
        <p:nvSpPr>
          <p:cNvPr id="985" name="Google Shape;985;p72"/>
          <p:cNvSpPr/>
          <p:nvPr/>
        </p:nvSpPr>
        <p:spPr>
          <a:xfrm>
            <a:off x="316666" y="761762"/>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Regulation</a:t>
            </a:r>
            <a:endParaRPr sz="1100"/>
          </a:p>
        </p:txBody>
      </p:sp>
      <p:sp>
        <p:nvSpPr>
          <p:cNvPr id="986" name="Google Shape;986;p72"/>
          <p:cNvSpPr/>
          <p:nvPr/>
        </p:nvSpPr>
        <p:spPr>
          <a:xfrm>
            <a:off x="315911" y="1470651"/>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Frameworks and standardization  </a:t>
            </a:r>
            <a:endParaRPr sz="1100"/>
          </a:p>
        </p:txBody>
      </p:sp>
      <p:sp>
        <p:nvSpPr>
          <p:cNvPr id="987" name="Google Shape;987;p72"/>
          <p:cNvSpPr/>
          <p:nvPr/>
        </p:nvSpPr>
        <p:spPr>
          <a:xfrm>
            <a:off x="315911" y="2183888"/>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Generic building blocks</a:t>
            </a:r>
            <a:endParaRPr sz="1100"/>
          </a:p>
        </p:txBody>
      </p:sp>
      <p:sp>
        <p:nvSpPr>
          <p:cNvPr id="988" name="Google Shape;988;p72"/>
          <p:cNvSpPr txBox="1"/>
          <p:nvPr/>
        </p:nvSpPr>
        <p:spPr>
          <a:xfrm rot="-5400000">
            <a:off x="-312802" y="3670628"/>
            <a:ext cx="1078800" cy="182400"/>
          </a:xfrm>
          <a:prstGeom prst="rect">
            <a:avLst/>
          </a:prstGeom>
          <a:noFill/>
          <a:ln>
            <a:noFill/>
          </a:ln>
        </p:spPr>
        <p:txBody>
          <a:bodyPr anchorCtr="0" anchor="ctr" bIns="34275" lIns="68575" spcFirstLastPara="1" rIns="68575" wrap="square" tIns="34275">
            <a:spAutoFit/>
          </a:bodyPr>
          <a:lstStyle/>
          <a:p>
            <a:pPr indent="0" lvl="0" marL="0" marR="0" rtl="0" algn="ctr">
              <a:lnSpc>
                <a:spcPct val="81666"/>
              </a:lnSpc>
              <a:spcBef>
                <a:spcPts val="0"/>
              </a:spcBef>
              <a:spcAft>
                <a:spcPts val="0"/>
              </a:spcAft>
              <a:buNone/>
            </a:pPr>
            <a:r>
              <a:rPr lang="en" sz="900">
                <a:solidFill>
                  <a:schemeClr val="dk1"/>
                </a:solidFill>
                <a:latin typeface="Calibri"/>
                <a:ea typeface="Calibri"/>
                <a:cs typeface="Calibri"/>
                <a:sym typeface="Calibri"/>
              </a:rPr>
              <a:t>Domain specific </a:t>
            </a:r>
            <a:endParaRPr sz="1100"/>
          </a:p>
        </p:txBody>
      </p:sp>
      <p:cxnSp>
        <p:nvCxnSpPr>
          <p:cNvPr id="989" name="Google Shape;989;p72"/>
          <p:cNvCxnSpPr/>
          <p:nvPr/>
        </p:nvCxnSpPr>
        <p:spPr>
          <a:xfrm>
            <a:off x="382983" y="3471863"/>
            <a:ext cx="3027900" cy="0"/>
          </a:xfrm>
          <a:prstGeom prst="straightConnector1">
            <a:avLst/>
          </a:prstGeom>
          <a:noFill/>
          <a:ln cap="flat" cmpd="sng" w="9525">
            <a:solidFill>
              <a:schemeClr val="accent1"/>
            </a:solidFill>
            <a:prstDash val="dash"/>
            <a:miter lim="800000"/>
            <a:headEnd len="sm" w="sm" type="none"/>
            <a:tailEnd len="sm" w="sm" type="none"/>
          </a:ln>
        </p:spPr>
      </p:cxnSp>
      <p:cxnSp>
        <p:nvCxnSpPr>
          <p:cNvPr id="990" name="Google Shape;990;p72"/>
          <p:cNvCxnSpPr/>
          <p:nvPr/>
        </p:nvCxnSpPr>
        <p:spPr>
          <a:xfrm>
            <a:off x="382983" y="3969067"/>
            <a:ext cx="3027900" cy="0"/>
          </a:xfrm>
          <a:prstGeom prst="straightConnector1">
            <a:avLst/>
          </a:prstGeom>
          <a:noFill/>
          <a:ln cap="flat" cmpd="sng" w="9525">
            <a:solidFill>
              <a:schemeClr val="accent1"/>
            </a:solidFill>
            <a:prstDash val="dash"/>
            <a:miter lim="800000"/>
            <a:headEnd len="sm" w="sm" type="none"/>
            <a:tailEnd len="sm" w="sm" type="none"/>
          </a:ln>
        </p:spPr>
      </p:cxnSp>
      <p:sp>
        <p:nvSpPr>
          <p:cNvPr id="991" name="Google Shape;991;p72"/>
          <p:cNvSpPr txBox="1"/>
          <p:nvPr/>
        </p:nvSpPr>
        <p:spPr>
          <a:xfrm>
            <a:off x="328614" y="3191429"/>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Ecosystems</a:t>
            </a:r>
            <a:endParaRPr sz="1100"/>
          </a:p>
        </p:txBody>
      </p:sp>
      <p:sp>
        <p:nvSpPr>
          <p:cNvPr id="992" name="Google Shape;992;p72"/>
          <p:cNvSpPr txBox="1"/>
          <p:nvPr/>
        </p:nvSpPr>
        <p:spPr>
          <a:xfrm>
            <a:off x="328615" y="3648781"/>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Data</a:t>
            </a:r>
            <a:endParaRPr sz="1100"/>
          </a:p>
        </p:txBody>
      </p:sp>
      <p:sp>
        <p:nvSpPr>
          <p:cNvPr id="993" name="Google Shape;993;p72"/>
          <p:cNvSpPr txBox="1"/>
          <p:nvPr/>
        </p:nvSpPr>
        <p:spPr>
          <a:xfrm>
            <a:off x="315911" y="4070669"/>
            <a:ext cx="940800" cy="2955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Platforms and solutions</a:t>
            </a:r>
            <a:endParaRPr sz="1100"/>
          </a:p>
        </p:txBody>
      </p:sp>
      <p:sp>
        <p:nvSpPr>
          <p:cNvPr id="994" name="Google Shape;994;p72"/>
          <p:cNvSpPr/>
          <p:nvPr/>
        </p:nvSpPr>
        <p:spPr>
          <a:xfrm>
            <a:off x="3986683" y="905915"/>
            <a:ext cx="4773600" cy="3667800"/>
          </a:xfrm>
          <a:prstGeom prst="rect">
            <a:avLst/>
          </a:prstGeom>
          <a:noFill/>
          <a:ln cap="flat" cmpd="sng" w="12700">
            <a:solidFill>
              <a:srgbClr val="4472C4"/>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95" name="Google Shape;995;p72"/>
          <p:cNvSpPr txBox="1"/>
          <p:nvPr/>
        </p:nvSpPr>
        <p:spPr>
          <a:xfrm>
            <a:off x="4019518" y="990936"/>
            <a:ext cx="4593000" cy="1916400"/>
          </a:xfrm>
          <a:prstGeom prst="rect">
            <a:avLst/>
          </a:prstGeom>
          <a:noFill/>
          <a:ln>
            <a:noFill/>
          </a:ln>
        </p:spPr>
        <p:txBody>
          <a:bodyPr anchorCtr="0" anchor="t" bIns="34275" lIns="68575" spcFirstLastPara="1" rIns="68575" wrap="square" tIns="34275">
            <a:spAutoFit/>
          </a:bodyPr>
          <a:lstStyle/>
          <a:p>
            <a:pPr indent="-139700" lvl="0" marL="127000" marR="0" rtl="0" algn="l">
              <a:spcBef>
                <a:spcPts val="0"/>
              </a:spcBef>
              <a:spcAft>
                <a:spcPts val="0"/>
              </a:spcAft>
              <a:buClr>
                <a:schemeClr val="dk1"/>
              </a:buClr>
              <a:buSzPts val="1000"/>
              <a:buChar char="•"/>
            </a:pPr>
            <a:r>
              <a:rPr lang="en" sz="1000">
                <a:solidFill>
                  <a:schemeClr val="dk1"/>
                </a:solidFill>
                <a:latin typeface="Calibri"/>
                <a:ea typeface="Calibri"/>
                <a:cs typeface="Calibri"/>
                <a:sym typeface="Calibri"/>
              </a:rPr>
              <a:t>Free movement of non-personal data across borders: every organisation should be able to store and process data anywhere in the EU.</a:t>
            </a:r>
            <a:endParaRPr sz="1000">
              <a:solidFill>
                <a:schemeClr val="dk1"/>
              </a:solidFill>
              <a:latin typeface="Calibri"/>
              <a:ea typeface="Calibri"/>
              <a:cs typeface="Calibri"/>
              <a:sym typeface="Calibri"/>
            </a:endParaRPr>
          </a:p>
          <a:p>
            <a:pPr indent="-139700" lvl="0" marL="127000" marR="0" rtl="0" algn="l">
              <a:spcBef>
                <a:spcPts val="0"/>
              </a:spcBef>
              <a:spcAft>
                <a:spcPts val="0"/>
              </a:spcAft>
              <a:buClr>
                <a:schemeClr val="dk1"/>
              </a:buClr>
              <a:buSzPts val="1000"/>
              <a:buChar char="•"/>
            </a:pPr>
            <a:r>
              <a:rPr lang="en" sz="1000">
                <a:solidFill>
                  <a:schemeClr val="dk1"/>
                </a:solidFill>
                <a:latin typeface="Calibri"/>
                <a:ea typeface="Calibri"/>
                <a:cs typeface="Calibri"/>
                <a:sym typeface="Calibri"/>
              </a:rPr>
              <a:t>The availability of data for regulatory control: public authorities will retain access to data, even when it is located in another EU country or when it is stored or processed in the cloud.</a:t>
            </a:r>
            <a:endParaRPr sz="1000">
              <a:solidFill>
                <a:schemeClr val="dk1"/>
              </a:solidFill>
              <a:latin typeface="Calibri"/>
              <a:ea typeface="Calibri"/>
              <a:cs typeface="Calibri"/>
              <a:sym typeface="Calibri"/>
            </a:endParaRPr>
          </a:p>
          <a:p>
            <a:pPr indent="-139700" lvl="0" marL="127000" marR="0" rtl="0" algn="l">
              <a:spcBef>
                <a:spcPts val="0"/>
              </a:spcBef>
              <a:spcAft>
                <a:spcPts val="0"/>
              </a:spcAft>
              <a:buClr>
                <a:schemeClr val="dk1"/>
              </a:buClr>
              <a:buSzPts val="1000"/>
              <a:buChar char="•"/>
            </a:pPr>
            <a:r>
              <a:rPr lang="en" sz="1000">
                <a:solidFill>
                  <a:schemeClr val="dk1"/>
                </a:solidFill>
                <a:latin typeface="Calibri"/>
                <a:ea typeface="Calibri"/>
                <a:cs typeface="Calibri"/>
                <a:sym typeface="Calibri"/>
              </a:rPr>
              <a:t>Easier switching between cloud service providers for professional users. </a:t>
            </a:r>
            <a:endParaRPr sz="1000">
              <a:solidFill>
                <a:schemeClr val="dk1"/>
              </a:solidFill>
              <a:latin typeface="Calibri"/>
              <a:ea typeface="Calibri"/>
              <a:cs typeface="Calibri"/>
              <a:sym typeface="Calibri"/>
            </a:endParaRPr>
          </a:p>
          <a:p>
            <a:pPr indent="-139700" lvl="0" marL="127000" marR="0" rtl="0" algn="l">
              <a:spcBef>
                <a:spcPts val="0"/>
              </a:spcBef>
              <a:spcAft>
                <a:spcPts val="0"/>
              </a:spcAft>
              <a:buClr>
                <a:schemeClr val="dk1"/>
              </a:buClr>
              <a:buSzPts val="1000"/>
              <a:buChar char="•"/>
            </a:pPr>
            <a:r>
              <a:rPr lang="en" sz="1000">
                <a:solidFill>
                  <a:schemeClr val="dk1"/>
                </a:solidFill>
                <a:latin typeface="Calibri"/>
                <a:ea typeface="Calibri"/>
                <a:cs typeface="Calibri"/>
                <a:sym typeface="Calibri"/>
              </a:rPr>
              <a:t>Full consistency and synergies with the cybersecurity package, and clarification that any security requirements that already apply to businesses storing and processing data will continue to do so when they store or process data across borders in the EU or in the cloud.</a:t>
            </a:r>
            <a:endParaRPr sz="1000">
              <a:solidFill>
                <a:schemeClr val="dk1"/>
              </a:solidFill>
              <a:latin typeface="Calibri"/>
              <a:ea typeface="Calibri"/>
              <a:cs typeface="Calibri"/>
              <a:sym typeface="Calibri"/>
            </a:endParaRPr>
          </a:p>
          <a:p>
            <a:pPr indent="-139700" lvl="0" marL="127000" marR="0" rtl="0" algn="l">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Complements the GDPR to ensure that not only personal data, but also non-personal data can move freely within the EU.</a:t>
            </a:r>
            <a:endParaRPr sz="1000">
              <a:solidFill>
                <a:schemeClr val="dk1"/>
              </a:solidFill>
              <a:latin typeface="Calibri"/>
              <a:ea typeface="Calibri"/>
              <a:cs typeface="Calibri"/>
              <a:sym typeface="Calibri"/>
            </a:endParaRPr>
          </a:p>
        </p:txBody>
      </p:sp>
      <p:sp>
        <p:nvSpPr>
          <p:cNvPr id="996" name="Google Shape;996;p72"/>
          <p:cNvSpPr/>
          <p:nvPr/>
        </p:nvSpPr>
        <p:spPr>
          <a:xfrm>
            <a:off x="8336" y="0"/>
            <a:ext cx="9127200" cy="7188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997" name="Google Shape;997;p72"/>
          <p:cNvSpPr txBox="1"/>
          <p:nvPr/>
        </p:nvSpPr>
        <p:spPr>
          <a:xfrm>
            <a:off x="227431" y="-56578"/>
            <a:ext cx="8908200" cy="861600"/>
          </a:xfrm>
          <a:prstGeom prst="rect">
            <a:avLst/>
          </a:prstGeom>
          <a:noFill/>
          <a:ln>
            <a:noFill/>
          </a:ln>
        </p:spPr>
        <p:txBody>
          <a:bodyPr anchorCtr="0" anchor="ctr" bIns="34225" lIns="68450" spcFirstLastPara="1" rIns="68450" wrap="square" tIns="34225">
            <a:normAutofit/>
          </a:bodyPr>
          <a:lstStyle/>
          <a:p>
            <a:pPr indent="0" lvl="0" marL="0" marR="0" rtl="0" algn="l">
              <a:lnSpc>
                <a:spcPct val="90000"/>
              </a:lnSpc>
              <a:spcBef>
                <a:spcPts val="0"/>
              </a:spcBef>
              <a:spcAft>
                <a:spcPts val="0"/>
              </a:spcAft>
              <a:buClr>
                <a:schemeClr val="lt1"/>
              </a:buClr>
              <a:buSzPts val="3000"/>
              <a:buFont typeface="Libre Franklin"/>
              <a:buNone/>
            </a:pPr>
            <a:r>
              <a:rPr b="1" lang="en" sz="3300">
                <a:solidFill>
                  <a:schemeClr val="lt1"/>
                </a:solidFill>
                <a:latin typeface="Roboto Slab"/>
                <a:ea typeface="Roboto Slab"/>
                <a:cs typeface="Roboto Slab"/>
                <a:sym typeface="Roboto Slab"/>
              </a:rPr>
              <a:t>Free Flow of Non-Personal Data </a:t>
            </a:r>
            <a:endParaRPr b="1" sz="3300">
              <a:solidFill>
                <a:schemeClr val="lt1"/>
              </a:solidFill>
              <a:latin typeface="Roboto Slab"/>
              <a:ea typeface="Roboto Slab"/>
              <a:cs typeface="Roboto Slab"/>
              <a:sym typeface="Roboto Slab"/>
            </a:endParaRPr>
          </a:p>
        </p:txBody>
      </p:sp>
      <p:sp>
        <p:nvSpPr>
          <p:cNvPr id="998" name="Google Shape;998;p72"/>
          <p:cNvSpPr txBox="1"/>
          <p:nvPr/>
        </p:nvSpPr>
        <p:spPr>
          <a:xfrm>
            <a:off x="4055747" y="3860525"/>
            <a:ext cx="4693500" cy="715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rgbClr val="4472C4"/>
                </a:solidFill>
                <a:latin typeface="Calibri"/>
                <a:ea typeface="Calibri"/>
                <a:cs typeface="Calibri"/>
                <a:sym typeface="Calibri"/>
              </a:rPr>
              <a:t>👉 https://eur-lex.europa.eu/legal-content/EN/TXT/?uri=CELEX%3A32018R1807</a:t>
            </a:r>
            <a:endParaRPr sz="1100"/>
          </a:p>
        </p:txBody>
      </p:sp>
      <p:sp>
        <p:nvSpPr>
          <p:cNvPr id="999" name="Google Shape;999;p72"/>
          <p:cNvSpPr/>
          <p:nvPr/>
        </p:nvSpPr>
        <p:spPr>
          <a:xfrm>
            <a:off x="372145" y="900879"/>
            <a:ext cx="3027900" cy="558600"/>
          </a:xfrm>
          <a:prstGeom prst="roundRect">
            <a:avLst>
              <a:gd fmla="val 16667" name="adj"/>
            </a:avLst>
          </a:prstGeom>
          <a:solidFill>
            <a:srgbClr val="E1EFD8"/>
          </a:solidFill>
          <a:ln cap="flat" cmpd="sng" w="28575">
            <a:solidFill>
              <a:srgbClr val="FF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rPr lang="en" sz="800">
                <a:solidFill>
                  <a:schemeClr val="dk1"/>
                </a:solidFill>
                <a:latin typeface="Calibri"/>
                <a:ea typeface="Calibri"/>
                <a:cs typeface="Calibri"/>
                <a:sym typeface="Calibri"/>
              </a:rPr>
              <a:t>Regulation on a framework for the free flow of non-personal data in the European Union aims at removing obstacles to the free movement of non-personal data between different EU countries and IT systems in Europe.</a:t>
            </a:r>
            <a:endParaRPr sz="800">
              <a:solidFill>
                <a:schemeClr val="dk1"/>
              </a:solidFill>
              <a:latin typeface="Calibri"/>
              <a:ea typeface="Calibri"/>
              <a:cs typeface="Calibri"/>
              <a:sym typeface="Calibri"/>
            </a:endParaRPr>
          </a:p>
        </p:txBody>
      </p:sp>
      <p:sp>
        <p:nvSpPr>
          <p:cNvPr id="1000" name="Google Shape;1000;p72"/>
          <p:cNvSpPr/>
          <p:nvPr/>
        </p:nvSpPr>
        <p:spPr>
          <a:xfrm>
            <a:off x="390602" y="2328448"/>
            <a:ext cx="3022200" cy="5577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rgbClr val="000000"/>
              </a:solidFill>
              <a:latin typeface="Calibri"/>
              <a:ea typeface="Calibri"/>
              <a:cs typeface="Calibri"/>
              <a:sym typeface="Calibri"/>
            </a:endParaRPr>
          </a:p>
        </p:txBody>
      </p:sp>
      <p:sp>
        <p:nvSpPr>
          <p:cNvPr id="1001" name="Google Shape;1001;p72"/>
          <p:cNvSpPr/>
          <p:nvPr/>
        </p:nvSpPr>
        <p:spPr>
          <a:xfrm>
            <a:off x="357114" y="1609635"/>
            <a:ext cx="3022200" cy="5577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rgbClr val="000000"/>
              </a:solidFill>
              <a:latin typeface="Calibri"/>
              <a:ea typeface="Calibri"/>
              <a:cs typeface="Calibri"/>
              <a:sym typeface="Calibri"/>
            </a:endParaRPr>
          </a:p>
        </p:txBody>
      </p:sp>
      <p:sp>
        <p:nvSpPr>
          <p:cNvPr id="1002" name="Google Shape;1002;p72"/>
          <p:cNvSpPr/>
          <p:nvPr/>
        </p:nvSpPr>
        <p:spPr>
          <a:xfrm>
            <a:off x="2356554" y="2992303"/>
            <a:ext cx="485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003" name="Google Shape;1003;p72"/>
          <p:cNvSpPr/>
          <p:nvPr/>
        </p:nvSpPr>
        <p:spPr>
          <a:xfrm>
            <a:off x="2926292" y="2989843"/>
            <a:ext cx="485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004" name="Google Shape;1004;p72"/>
          <p:cNvSpPr/>
          <p:nvPr/>
        </p:nvSpPr>
        <p:spPr>
          <a:xfrm>
            <a:off x="1796861" y="2989843"/>
            <a:ext cx="485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005" name="Google Shape;1005;p72"/>
          <p:cNvSpPr/>
          <p:nvPr/>
        </p:nvSpPr>
        <p:spPr>
          <a:xfrm>
            <a:off x="1211290" y="2989843"/>
            <a:ext cx="485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006" name="Google Shape;1006;p72"/>
          <p:cNvSpPr txBox="1"/>
          <p:nvPr/>
        </p:nvSpPr>
        <p:spPr>
          <a:xfrm>
            <a:off x="1689556"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B</a:t>
            </a:r>
            <a:endParaRPr sz="1100"/>
          </a:p>
        </p:txBody>
      </p:sp>
      <p:sp>
        <p:nvSpPr>
          <p:cNvPr id="1007" name="Google Shape;1007;p72"/>
          <p:cNvSpPr txBox="1"/>
          <p:nvPr/>
        </p:nvSpPr>
        <p:spPr>
          <a:xfrm>
            <a:off x="1160797"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A</a:t>
            </a:r>
            <a:endParaRPr sz="1100"/>
          </a:p>
        </p:txBody>
      </p:sp>
      <p:sp>
        <p:nvSpPr>
          <p:cNvPr id="1008" name="Google Shape;1008;p72"/>
          <p:cNvSpPr txBox="1"/>
          <p:nvPr/>
        </p:nvSpPr>
        <p:spPr>
          <a:xfrm>
            <a:off x="2286345"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C</a:t>
            </a:r>
            <a:endParaRPr sz="900">
              <a:solidFill>
                <a:schemeClr val="dk1"/>
              </a:solidFill>
              <a:latin typeface="Calibri"/>
              <a:ea typeface="Calibri"/>
              <a:cs typeface="Calibri"/>
              <a:sym typeface="Calibri"/>
            </a:endParaRPr>
          </a:p>
        </p:txBody>
      </p:sp>
      <p:sp>
        <p:nvSpPr>
          <p:cNvPr id="1009" name="Google Shape;1009;p72"/>
          <p:cNvSpPr txBox="1"/>
          <p:nvPr/>
        </p:nvSpPr>
        <p:spPr>
          <a:xfrm>
            <a:off x="2879912"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D</a:t>
            </a:r>
            <a:endParaRPr sz="11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4" name="Shape 1014"/>
        <p:cNvGrpSpPr/>
        <p:nvPr/>
      </p:nvGrpSpPr>
      <p:grpSpPr>
        <a:xfrm>
          <a:off x="0" y="0"/>
          <a:ext cx="0" cy="0"/>
          <a:chOff x="0" y="0"/>
          <a:chExt cx="0" cy="0"/>
        </a:xfrm>
      </p:grpSpPr>
      <p:sp>
        <p:nvSpPr>
          <p:cNvPr id="1015" name="Google Shape;1015;p73"/>
          <p:cNvSpPr/>
          <p:nvPr/>
        </p:nvSpPr>
        <p:spPr>
          <a:xfrm>
            <a:off x="8336" y="0"/>
            <a:ext cx="9127200" cy="7188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1016" name="Google Shape;1016;p73"/>
          <p:cNvSpPr txBox="1"/>
          <p:nvPr/>
        </p:nvSpPr>
        <p:spPr>
          <a:xfrm>
            <a:off x="227425" y="-56575"/>
            <a:ext cx="8532900" cy="861600"/>
          </a:xfrm>
          <a:prstGeom prst="rect">
            <a:avLst/>
          </a:prstGeom>
          <a:noFill/>
          <a:ln>
            <a:noFill/>
          </a:ln>
        </p:spPr>
        <p:txBody>
          <a:bodyPr anchorCtr="0" anchor="ctr" bIns="34225" lIns="68450" spcFirstLastPara="1" rIns="68450" wrap="square" tIns="34225">
            <a:normAutofit/>
          </a:bodyPr>
          <a:lstStyle/>
          <a:p>
            <a:pPr indent="0" lvl="0" marL="0" marR="0" rtl="0" algn="l">
              <a:lnSpc>
                <a:spcPct val="90000"/>
              </a:lnSpc>
              <a:spcBef>
                <a:spcPts val="0"/>
              </a:spcBef>
              <a:spcAft>
                <a:spcPts val="0"/>
              </a:spcAft>
              <a:buClr>
                <a:schemeClr val="dk1"/>
              </a:buClr>
              <a:buSzPts val="1100"/>
              <a:buFont typeface="Arial"/>
              <a:buNone/>
            </a:pPr>
            <a:r>
              <a:rPr b="1" lang="en" sz="3300">
                <a:solidFill>
                  <a:schemeClr val="lt1"/>
                </a:solidFill>
                <a:latin typeface="Roboto Slab"/>
                <a:ea typeface="Roboto Slab"/>
                <a:cs typeface="Roboto Slab"/>
                <a:sym typeface="Roboto Slab"/>
              </a:rPr>
              <a:t>White Paper on the Data Governance Act</a:t>
            </a:r>
            <a:endParaRPr b="1" sz="3300">
              <a:solidFill>
                <a:schemeClr val="lt1"/>
              </a:solidFill>
              <a:latin typeface="Roboto Slab"/>
              <a:ea typeface="Roboto Slab"/>
              <a:cs typeface="Roboto Slab"/>
              <a:sym typeface="Roboto Slab"/>
            </a:endParaRPr>
          </a:p>
        </p:txBody>
      </p:sp>
      <p:sp>
        <p:nvSpPr>
          <p:cNvPr id="1017" name="Google Shape;1017;p73"/>
          <p:cNvSpPr/>
          <p:nvPr/>
        </p:nvSpPr>
        <p:spPr>
          <a:xfrm>
            <a:off x="316666" y="761762"/>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Regulation</a:t>
            </a:r>
            <a:endParaRPr sz="1100"/>
          </a:p>
        </p:txBody>
      </p:sp>
      <p:sp>
        <p:nvSpPr>
          <p:cNvPr id="1018" name="Google Shape;1018;p73"/>
          <p:cNvSpPr/>
          <p:nvPr/>
        </p:nvSpPr>
        <p:spPr>
          <a:xfrm>
            <a:off x="315911" y="2183888"/>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Generic building blocks</a:t>
            </a:r>
            <a:endParaRPr sz="1100"/>
          </a:p>
        </p:txBody>
      </p:sp>
      <p:sp>
        <p:nvSpPr>
          <p:cNvPr id="1019" name="Google Shape;1019;p73"/>
          <p:cNvSpPr txBox="1"/>
          <p:nvPr/>
        </p:nvSpPr>
        <p:spPr>
          <a:xfrm rot="-5400000">
            <a:off x="-304589" y="3639234"/>
            <a:ext cx="1078800" cy="182400"/>
          </a:xfrm>
          <a:prstGeom prst="rect">
            <a:avLst/>
          </a:prstGeom>
          <a:noFill/>
          <a:ln>
            <a:noFill/>
          </a:ln>
        </p:spPr>
        <p:txBody>
          <a:bodyPr anchorCtr="0" anchor="ctr" bIns="34275" lIns="68575" spcFirstLastPara="1" rIns="68575" wrap="square" tIns="34275">
            <a:spAutoFit/>
          </a:bodyPr>
          <a:lstStyle/>
          <a:p>
            <a:pPr indent="0" lvl="0" marL="0" marR="0" rtl="0" algn="ctr">
              <a:lnSpc>
                <a:spcPct val="81666"/>
              </a:lnSpc>
              <a:spcBef>
                <a:spcPts val="0"/>
              </a:spcBef>
              <a:spcAft>
                <a:spcPts val="0"/>
              </a:spcAft>
              <a:buNone/>
            </a:pPr>
            <a:r>
              <a:rPr lang="en" sz="900">
                <a:solidFill>
                  <a:schemeClr val="dk1"/>
                </a:solidFill>
                <a:latin typeface="Calibri"/>
                <a:ea typeface="Calibri"/>
                <a:cs typeface="Calibri"/>
                <a:sym typeface="Calibri"/>
              </a:rPr>
              <a:t>Domain specific </a:t>
            </a:r>
            <a:endParaRPr sz="1100"/>
          </a:p>
        </p:txBody>
      </p:sp>
      <p:grpSp>
        <p:nvGrpSpPr>
          <p:cNvPr id="1020" name="Google Shape;1020;p73"/>
          <p:cNvGrpSpPr/>
          <p:nvPr/>
        </p:nvGrpSpPr>
        <p:grpSpPr>
          <a:xfrm>
            <a:off x="315911" y="1470652"/>
            <a:ext cx="3094897" cy="702829"/>
            <a:chOff x="411108" y="1015682"/>
            <a:chExt cx="4126529" cy="937105"/>
          </a:xfrm>
        </p:grpSpPr>
        <p:sp>
          <p:nvSpPr>
            <p:cNvPr id="1021" name="Google Shape;1021;p73"/>
            <p:cNvSpPr/>
            <p:nvPr/>
          </p:nvSpPr>
          <p:spPr>
            <a:xfrm>
              <a:off x="500537" y="1207887"/>
              <a:ext cx="4037100" cy="7449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100"/>
            </a:p>
          </p:txBody>
        </p:sp>
        <p:sp>
          <p:nvSpPr>
            <p:cNvPr id="1022" name="Google Shape;1022;p73"/>
            <p:cNvSpPr/>
            <p:nvPr/>
          </p:nvSpPr>
          <p:spPr>
            <a:xfrm>
              <a:off x="411108" y="1015682"/>
              <a:ext cx="3177900" cy="2472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Frameworks and standardization  </a:t>
              </a:r>
              <a:endParaRPr sz="1100"/>
            </a:p>
          </p:txBody>
        </p:sp>
      </p:grpSp>
      <p:cxnSp>
        <p:nvCxnSpPr>
          <p:cNvPr id="1023" name="Google Shape;1023;p73"/>
          <p:cNvCxnSpPr/>
          <p:nvPr/>
        </p:nvCxnSpPr>
        <p:spPr>
          <a:xfrm>
            <a:off x="382983" y="3471863"/>
            <a:ext cx="3027900" cy="0"/>
          </a:xfrm>
          <a:prstGeom prst="straightConnector1">
            <a:avLst/>
          </a:prstGeom>
          <a:noFill/>
          <a:ln cap="flat" cmpd="sng" w="9525">
            <a:solidFill>
              <a:srgbClr val="4472C4"/>
            </a:solidFill>
            <a:prstDash val="dash"/>
            <a:miter lim="800000"/>
            <a:headEnd len="sm" w="sm" type="none"/>
            <a:tailEnd len="sm" w="sm" type="none"/>
          </a:ln>
        </p:spPr>
      </p:cxnSp>
      <p:cxnSp>
        <p:nvCxnSpPr>
          <p:cNvPr id="1024" name="Google Shape;1024;p73"/>
          <p:cNvCxnSpPr/>
          <p:nvPr/>
        </p:nvCxnSpPr>
        <p:spPr>
          <a:xfrm>
            <a:off x="382983" y="3969067"/>
            <a:ext cx="3027900" cy="0"/>
          </a:xfrm>
          <a:prstGeom prst="straightConnector1">
            <a:avLst/>
          </a:prstGeom>
          <a:noFill/>
          <a:ln cap="flat" cmpd="sng" w="9525">
            <a:solidFill>
              <a:srgbClr val="4472C4"/>
            </a:solidFill>
            <a:prstDash val="dash"/>
            <a:miter lim="800000"/>
            <a:headEnd len="sm" w="sm" type="none"/>
            <a:tailEnd len="sm" w="sm" type="none"/>
          </a:ln>
        </p:spPr>
      </p:cxnSp>
      <p:sp>
        <p:nvSpPr>
          <p:cNvPr id="1025" name="Google Shape;1025;p73"/>
          <p:cNvSpPr txBox="1"/>
          <p:nvPr/>
        </p:nvSpPr>
        <p:spPr>
          <a:xfrm>
            <a:off x="328614" y="3191429"/>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Ecosystems</a:t>
            </a:r>
            <a:endParaRPr sz="1100"/>
          </a:p>
        </p:txBody>
      </p:sp>
      <p:sp>
        <p:nvSpPr>
          <p:cNvPr id="1026" name="Google Shape;1026;p73"/>
          <p:cNvSpPr txBox="1"/>
          <p:nvPr/>
        </p:nvSpPr>
        <p:spPr>
          <a:xfrm>
            <a:off x="328615" y="3648781"/>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Data</a:t>
            </a:r>
            <a:endParaRPr sz="1100"/>
          </a:p>
        </p:txBody>
      </p:sp>
      <p:sp>
        <p:nvSpPr>
          <p:cNvPr id="1027" name="Google Shape;1027;p73"/>
          <p:cNvSpPr txBox="1"/>
          <p:nvPr/>
        </p:nvSpPr>
        <p:spPr>
          <a:xfrm>
            <a:off x="315911" y="4070669"/>
            <a:ext cx="940800" cy="2955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Platforms and solutions</a:t>
            </a:r>
            <a:endParaRPr sz="1100"/>
          </a:p>
        </p:txBody>
      </p:sp>
      <p:sp>
        <p:nvSpPr>
          <p:cNvPr id="1028" name="Google Shape;1028;p73"/>
          <p:cNvSpPr/>
          <p:nvPr/>
        </p:nvSpPr>
        <p:spPr>
          <a:xfrm>
            <a:off x="3986683" y="905915"/>
            <a:ext cx="4773600" cy="3667800"/>
          </a:xfrm>
          <a:prstGeom prst="rect">
            <a:avLst/>
          </a:prstGeom>
          <a:no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29" name="Google Shape;1029;p73"/>
          <p:cNvSpPr txBox="1"/>
          <p:nvPr/>
        </p:nvSpPr>
        <p:spPr>
          <a:xfrm>
            <a:off x="4054967" y="967721"/>
            <a:ext cx="4705200" cy="15624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900" u="sng">
                <a:solidFill>
                  <a:schemeClr val="dk1"/>
                </a:solidFill>
                <a:latin typeface="Calibri"/>
                <a:ea typeface="Calibri"/>
                <a:cs typeface="Calibri"/>
                <a:sym typeface="Calibri"/>
              </a:rPr>
              <a:t>Key facts</a:t>
            </a:r>
            <a:endParaRPr b="1" sz="900" u="sng">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Char char="•"/>
            </a:pPr>
            <a:r>
              <a:rPr lang="en" sz="800">
                <a:solidFill>
                  <a:schemeClr val="dk1"/>
                </a:solidFill>
                <a:latin typeface="Calibri"/>
                <a:ea typeface="Calibri"/>
                <a:cs typeface="Calibri"/>
                <a:sym typeface="Calibri"/>
              </a:rPr>
              <a:t>The White Paper offers an academic perspective to the discussion on the Data Governance Act proposal (“DGA proposal”), as adopted by the European Commission in November 2020. It contains a legal analysis of the DGA proposal and includes recommendations to amend its shortcomings. The White Paper aims to cover the full spectrum of the DGA proposal and therefore offers an in-depth analysis of its main provisions. In conclusion, the authors identify general patterns at work with the DGA proposal, namely, first, the (new) regulation of data as an object and, even more so, as an object of rights. This approach, the authors find, may contribute to exacerbate the risk of contradictions of the DGA proposal with the GDPR on the level of principles. Second, it discusses the relationship of the DGA proposal vis-à-vis the (regulation of) European data spaces and more generally its place in the two-pillars approach of the EC, between horizontal (sector-agnostic) and sectoral regulation of data. Finally, the DGA proposal is identified as a cornerstone of the new EU ‘digital sovereignty’ policy.</a:t>
            </a:r>
            <a:endParaRPr sz="800">
              <a:solidFill>
                <a:schemeClr val="dk1"/>
              </a:solidFill>
              <a:latin typeface="Calibri"/>
              <a:ea typeface="Calibri"/>
              <a:cs typeface="Calibri"/>
              <a:sym typeface="Calibri"/>
            </a:endParaRPr>
          </a:p>
        </p:txBody>
      </p:sp>
      <p:sp>
        <p:nvSpPr>
          <p:cNvPr id="1030" name="Google Shape;1030;p73"/>
          <p:cNvSpPr/>
          <p:nvPr/>
        </p:nvSpPr>
        <p:spPr>
          <a:xfrm>
            <a:off x="382982" y="906853"/>
            <a:ext cx="3027900" cy="5586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1031" name="Google Shape;1031;p73"/>
          <p:cNvSpPr txBox="1"/>
          <p:nvPr/>
        </p:nvSpPr>
        <p:spPr>
          <a:xfrm>
            <a:off x="141536" y="4834627"/>
            <a:ext cx="242100" cy="205500"/>
          </a:xfrm>
          <a:prstGeom prst="rect">
            <a:avLst/>
          </a:prstGeom>
          <a:noFill/>
          <a:ln>
            <a:noFill/>
          </a:ln>
        </p:spPr>
        <p:txBody>
          <a:bodyPr anchorCtr="0" anchor="ctr" bIns="34225" lIns="68450" spcFirstLastPara="1" rIns="68450" wrap="square" tIns="34225">
            <a:noAutofit/>
          </a:bodyPr>
          <a:lstStyle/>
          <a:p>
            <a:pPr indent="0" lvl="0" marL="0" marR="0" rtl="0" algn="ctr">
              <a:lnSpc>
                <a:spcPct val="100000"/>
              </a:lnSpc>
              <a:spcBef>
                <a:spcPts val="0"/>
              </a:spcBef>
              <a:spcAft>
                <a:spcPts val="0"/>
              </a:spcAft>
              <a:buNone/>
            </a:pPr>
            <a:fld id="{00000000-1234-1234-1234-123412341234}" type="slidenum">
              <a:rPr b="0" i="0" lang="en" sz="700" u="none" cap="none" strike="noStrike">
                <a:solidFill>
                  <a:srgbClr val="7F7F7F"/>
                </a:solidFill>
                <a:latin typeface="Georgia"/>
                <a:ea typeface="Georgia"/>
                <a:cs typeface="Georgia"/>
                <a:sym typeface="Georgia"/>
              </a:rPr>
              <a:t>‹#›</a:t>
            </a:fld>
            <a:endParaRPr b="0" i="0" sz="700" u="none" cap="none" strike="noStrike">
              <a:solidFill>
                <a:srgbClr val="7F7F7F"/>
              </a:solidFill>
              <a:latin typeface="Georgia"/>
              <a:ea typeface="Georgia"/>
              <a:cs typeface="Georgia"/>
              <a:sym typeface="Georgia"/>
            </a:endParaRPr>
          </a:p>
        </p:txBody>
      </p:sp>
      <p:sp>
        <p:nvSpPr>
          <p:cNvPr id="1032" name="Google Shape;1032;p73"/>
          <p:cNvSpPr txBox="1"/>
          <p:nvPr/>
        </p:nvSpPr>
        <p:spPr>
          <a:xfrm>
            <a:off x="4055724" y="3800335"/>
            <a:ext cx="4587600" cy="715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rgbClr val="4472C4"/>
                </a:solidFill>
                <a:latin typeface="Calibri"/>
                <a:ea typeface="Calibri"/>
                <a:cs typeface="Calibri"/>
                <a:sym typeface="Calibri"/>
              </a:rPr>
              <a:t>👉 </a:t>
            </a:r>
            <a:r>
              <a:rPr b="1" lang="en" u="sng">
                <a:solidFill>
                  <a:schemeClr val="hlink"/>
                </a:solidFill>
                <a:latin typeface="Calibri"/>
                <a:ea typeface="Calibri"/>
                <a:cs typeface="Calibri"/>
                <a:sym typeface="Calibri"/>
                <a:hlinkClick r:id="rId3"/>
              </a:rPr>
              <a:t>https://papers.ssrn.com/sol3/papers.cfm?abstract_id=3872703</a:t>
            </a:r>
            <a:r>
              <a:rPr b="1" lang="en">
                <a:solidFill>
                  <a:srgbClr val="4472C4"/>
                </a:solidFill>
                <a:latin typeface="Calibri"/>
                <a:ea typeface="Calibri"/>
                <a:cs typeface="Calibri"/>
                <a:sym typeface="Calibri"/>
              </a:rPr>
              <a:t> </a:t>
            </a:r>
            <a:endParaRPr b="1">
              <a:solidFill>
                <a:srgbClr val="4472C4"/>
              </a:solidFill>
              <a:latin typeface="Calibri"/>
              <a:ea typeface="Calibri"/>
              <a:cs typeface="Calibri"/>
              <a:sym typeface="Calibri"/>
            </a:endParaRPr>
          </a:p>
        </p:txBody>
      </p:sp>
      <p:sp>
        <p:nvSpPr>
          <p:cNvPr id="1033" name="Google Shape;1033;p73"/>
          <p:cNvSpPr/>
          <p:nvPr/>
        </p:nvSpPr>
        <p:spPr>
          <a:xfrm>
            <a:off x="382982" y="2322218"/>
            <a:ext cx="3027900" cy="5586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1034" name="Google Shape;1034;p73"/>
          <p:cNvSpPr/>
          <p:nvPr/>
        </p:nvSpPr>
        <p:spPr>
          <a:xfrm>
            <a:off x="2364550" y="2989843"/>
            <a:ext cx="485400" cy="14811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035" name="Google Shape;1035;p73"/>
          <p:cNvSpPr/>
          <p:nvPr/>
        </p:nvSpPr>
        <p:spPr>
          <a:xfrm>
            <a:off x="1782322" y="2994316"/>
            <a:ext cx="485400" cy="14811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036" name="Google Shape;1036;p73"/>
          <p:cNvSpPr/>
          <p:nvPr/>
        </p:nvSpPr>
        <p:spPr>
          <a:xfrm>
            <a:off x="1227341" y="2994316"/>
            <a:ext cx="485400" cy="14811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037" name="Google Shape;1037;p73"/>
          <p:cNvSpPr/>
          <p:nvPr/>
        </p:nvSpPr>
        <p:spPr>
          <a:xfrm>
            <a:off x="2926292" y="2989843"/>
            <a:ext cx="485400" cy="14811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038" name="Google Shape;1038;p73"/>
          <p:cNvSpPr txBox="1"/>
          <p:nvPr/>
        </p:nvSpPr>
        <p:spPr>
          <a:xfrm>
            <a:off x="1689556"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B</a:t>
            </a:r>
            <a:endParaRPr sz="1100"/>
          </a:p>
        </p:txBody>
      </p:sp>
      <p:sp>
        <p:nvSpPr>
          <p:cNvPr id="1039" name="Google Shape;1039;p73"/>
          <p:cNvSpPr txBox="1"/>
          <p:nvPr/>
        </p:nvSpPr>
        <p:spPr>
          <a:xfrm>
            <a:off x="1160797"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A</a:t>
            </a:r>
            <a:endParaRPr sz="1100"/>
          </a:p>
        </p:txBody>
      </p:sp>
      <p:sp>
        <p:nvSpPr>
          <p:cNvPr id="1040" name="Google Shape;1040;p73"/>
          <p:cNvSpPr txBox="1"/>
          <p:nvPr/>
        </p:nvSpPr>
        <p:spPr>
          <a:xfrm>
            <a:off x="2286345"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C</a:t>
            </a:r>
            <a:endParaRPr sz="900">
              <a:solidFill>
                <a:schemeClr val="dk1"/>
              </a:solidFill>
              <a:latin typeface="Calibri"/>
              <a:ea typeface="Calibri"/>
              <a:cs typeface="Calibri"/>
              <a:sym typeface="Calibri"/>
            </a:endParaRPr>
          </a:p>
        </p:txBody>
      </p:sp>
      <p:sp>
        <p:nvSpPr>
          <p:cNvPr id="1041" name="Google Shape;1041;p73"/>
          <p:cNvSpPr txBox="1"/>
          <p:nvPr/>
        </p:nvSpPr>
        <p:spPr>
          <a:xfrm>
            <a:off x="2879912"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D</a:t>
            </a:r>
            <a:endParaRPr sz="11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5" name="Shape 1045"/>
        <p:cNvGrpSpPr/>
        <p:nvPr/>
      </p:nvGrpSpPr>
      <p:grpSpPr>
        <a:xfrm>
          <a:off x="0" y="0"/>
          <a:ext cx="0" cy="0"/>
          <a:chOff x="0" y="0"/>
          <a:chExt cx="0" cy="0"/>
        </a:xfrm>
      </p:grpSpPr>
      <p:sp>
        <p:nvSpPr>
          <p:cNvPr id="1046" name="Google Shape;1046;p74"/>
          <p:cNvSpPr txBox="1"/>
          <p:nvPr>
            <p:ph type="title"/>
          </p:nvPr>
        </p:nvSpPr>
        <p:spPr>
          <a:xfrm>
            <a:off x="404999" y="405000"/>
            <a:ext cx="5034905" cy="4320000"/>
          </a:xfrm>
          <a:prstGeom prst="rect">
            <a:avLst/>
          </a:prstGeom>
          <a:noFill/>
          <a:ln>
            <a:noFill/>
          </a:ln>
        </p:spPr>
        <p:txBody>
          <a:bodyPr anchorCtr="0" anchor="ctr" bIns="34275" lIns="68575" spcFirstLastPara="1" rIns="68575" wrap="square" tIns="34275">
            <a:normAutofit/>
          </a:bodyPr>
          <a:lstStyle/>
          <a:p>
            <a:pPr indent="457200" lvl="0" marL="457200" rtl="0" algn="l">
              <a:lnSpc>
                <a:spcPct val="90000"/>
              </a:lnSpc>
              <a:spcBef>
                <a:spcPts val="0"/>
              </a:spcBef>
              <a:spcAft>
                <a:spcPts val="0"/>
              </a:spcAft>
              <a:buClr>
                <a:schemeClr val="dk1"/>
              </a:buClr>
              <a:buSzPts val="2900"/>
              <a:buFont typeface="Calibri"/>
              <a:buNone/>
            </a:pPr>
            <a:r>
              <a:t/>
            </a:r>
            <a:endParaRPr/>
          </a:p>
          <a:p>
            <a:pPr indent="457200" lvl="0" marL="457200" rtl="0" algn="l">
              <a:lnSpc>
                <a:spcPct val="90000"/>
              </a:lnSpc>
              <a:spcBef>
                <a:spcPts val="0"/>
              </a:spcBef>
              <a:spcAft>
                <a:spcPts val="0"/>
              </a:spcAft>
              <a:buClr>
                <a:schemeClr val="dk1"/>
              </a:buClr>
              <a:buSzPts val="2900"/>
              <a:buFont typeface="Calibri"/>
              <a:buNone/>
            </a:pPr>
            <a:r>
              <a:t/>
            </a:r>
            <a:endParaRPr/>
          </a:p>
          <a:p>
            <a:pPr indent="0" lvl="0" marL="0" rtl="0" algn="l">
              <a:lnSpc>
                <a:spcPct val="90000"/>
              </a:lnSpc>
              <a:spcBef>
                <a:spcPts val="0"/>
              </a:spcBef>
              <a:spcAft>
                <a:spcPts val="0"/>
              </a:spcAft>
              <a:buClr>
                <a:schemeClr val="dk1"/>
              </a:buClr>
              <a:buSzPts val="2900"/>
              <a:buFont typeface="Calibri"/>
              <a:buNone/>
            </a:pPr>
            <a:r>
              <a:rPr b="1" lang="en" sz="4400">
                <a:solidFill>
                  <a:schemeClr val="accent1"/>
                </a:solidFill>
                <a:latin typeface="Roboto Slab"/>
                <a:ea typeface="Roboto Slab"/>
                <a:cs typeface="Roboto Slab"/>
                <a:sym typeface="Roboto Slab"/>
              </a:rPr>
              <a:t>Soft Infrastructure</a:t>
            </a:r>
            <a:br>
              <a:rPr lang="en" sz="1800"/>
            </a:br>
            <a:br>
              <a:rPr lang="en" sz="1800"/>
            </a:br>
            <a:endParaRPr/>
          </a:p>
        </p:txBody>
      </p:sp>
      <p:pic>
        <p:nvPicPr>
          <p:cNvPr id="1047" name="Google Shape;1047;p74"/>
          <p:cNvPicPr preferRelativeResize="0"/>
          <p:nvPr/>
        </p:nvPicPr>
        <p:blipFill>
          <a:blip r:embed="rId3">
            <a:alphaModFix/>
          </a:blip>
          <a:stretch>
            <a:fillRect/>
          </a:stretch>
        </p:blipFill>
        <p:spPr>
          <a:xfrm>
            <a:off x="7805906" y="0"/>
            <a:ext cx="1338094" cy="51435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2" name="Shape 1052"/>
        <p:cNvGrpSpPr/>
        <p:nvPr/>
      </p:nvGrpSpPr>
      <p:grpSpPr>
        <a:xfrm>
          <a:off x="0" y="0"/>
          <a:ext cx="0" cy="0"/>
          <a:chOff x="0" y="0"/>
          <a:chExt cx="0" cy="0"/>
        </a:xfrm>
      </p:grpSpPr>
      <p:sp>
        <p:nvSpPr>
          <p:cNvPr id="1053" name="Google Shape;1053;p75"/>
          <p:cNvSpPr/>
          <p:nvPr/>
        </p:nvSpPr>
        <p:spPr>
          <a:xfrm>
            <a:off x="2356554" y="2992303"/>
            <a:ext cx="485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054" name="Google Shape;1054;p75"/>
          <p:cNvSpPr/>
          <p:nvPr/>
        </p:nvSpPr>
        <p:spPr>
          <a:xfrm>
            <a:off x="2926292" y="2989843"/>
            <a:ext cx="485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055" name="Google Shape;1055;p75"/>
          <p:cNvSpPr/>
          <p:nvPr/>
        </p:nvSpPr>
        <p:spPr>
          <a:xfrm>
            <a:off x="1796861" y="2989843"/>
            <a:ext cx="485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056" name="Google Shape;1056;p75"/>
          <p:cNvSpPr/>
          <p:nvPr/>
        </p:nvSpPr>
        <p:spPr>
          <a:xfrm>
            <a:off x="1211290" y="2989843"/>
            <a:ext cx="485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057" name="Google Shape;1057;p75"/>
          <p:cNvSpPr/>
          <p:nvPr/>
        </p:nvSpPr>
        <p:spPr>
          <a:xfrm>
            <a:off x="8335" y="0"/>
            <a:ext cx="9127331" cy="718855"/>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grpSp>
        <p:nvGrpSpPr>
          <p:cNvPr id="1058" name="Google Shape;1058;p75"/>
          <p:cNvGrpSpPr/>
          <p:nvPr/>
        </p:nvGrpSpPr>
        <p:grpSpPr>
          <a:xfrm>
            <a:off x="316666" y="761762"/>
            <a:ext cx="3094952" cy="702844"/>
            <a:chOff x="411108" y="1015682"/>
            <a:chExt cx="4126602" cy="937125"/>
          </a:xfrm>
        </p:grpSpPr>
        <p:sp>
          <p:nvSpPr>
            <p:cNvPr id="1059" name="Google Shape;1059;p75"/>
            <p:cNvSpPr/>
            <p:nvPr/>
          </p:nvSpPr>
          <p:spPr>
            <a:xfrm>
              <a:off x="500537" y="1207887"/>
              <a:ext cx="4037173" cy="74492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1060" name="Google Shape;1060;p75"/>
            <p:cNvSpPr/>
            <p:nvPr/>
          </p:nvSpPr>
          <p:spPr>
            <a:xfrm>
              <a:off x="411108" y="1015682"/>
              <a:ext cx="3177912" cy="247302"/>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Regulation</a:t>
              </a:r>
              <a:endParaRPr sz="1100"/>
            </a:p>
          </p:txBody>
        </p:sp>
      </p:grpSp>
      <p:sp>
        <p:nvSpPr>
          <p:cNvPr id="1061" name="Google Shape;1061;p75"/>
          <p:cNvSpPr/>
          <p:nvPr/>
        </p:nvSpPr>
        <p:spPr>
          <a:xfrm>
            <a:off x="382983" y="1614805"/>
            <a:ext cx="3027880" cy="558690"/>
          </a:xfrm>
          <a:prstGeom prst="roundRect">
            <a:avLst>
              <a:gd fmla="val 16667" name="adj"/>
            </a:avLst>
          </a:prstGeom>
          <a:solidFill>
            <a:srgbClr val="E1EFD8"/>
          </a:solidFill>
          <a:ln cap="flat" cmpd="sng" w="19050">
            <a:solidFill>
              <a:srgbClr val="C00000"/>
            </a:solidFill>
            <a:prstDash val="dot"/>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1062" name="Google Shape;1062;p75"/>
          <p:cNvSpPr/>
          <p:nvPr/>
        </p:nvSpPr>
        <p:spPr>
          <a:xfrm>
            <a:off x="315911" y="1470651"/>
            <a:ext cx="2383434" cy="185476"/>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Frameworks and standardization  </a:t>
            </a:r>
            <a:endParaRPr sz="1100"/>
          </a:p>
        </p:txBody>
      </p:sp>
      <p:sp>
        <p:nvSpPr>
          <p:cNvPr id="1063" name="Google Shape;1063;p75"/>
          <p:cNvSpPr/>
          <p:nvPr/>
        </p:nvSpPr>
        <p:spPr>
          <a:xfrm>
            <a:off x="382983" y="2328041"/>
            <a:ext cx="3027880" cy="558690"/>
          </a:xfrm>
          <a:prstGeom prst="roundRect">
            <a:avLst>
              <a:gd fmla="val 16667" name="adj"/>
            </a:avLst>
          </a:prstGeom>
          <a:solidFill>
            <a:srgbClr val="E1EFD8"/>
          </a:solidFill>
          <a:ln cap="flat" cmpd="sng" w="19050">
            <a:solidFill>
              <a:srgbClr val="C0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1064" name="Google Shape;1064;p75"/>
          <p:cNvSpPr/>
          <p:nvPr/>
        </p:nvSpPr>
        <p:spPr>
          <a:xfrm>
            <a:off x="315911" y="2183888"/>
            <a:ext cx="2383434" cy="185476"/>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Generic building blocks</a:t>
            </a:r>
            <a:endParaRPr sz="1100"/>
          </a:p>
        </p:txBody>
      </p:sp>
      <p:sp>
        <p:nvSpPr>
          <p:cNvPr id="1065" name="Google Shape;1065;p75"/>
          <p:cNvSpPr txBox="1"/>
          <p:nvPr/>
        </p:nvSpPr>
        <p:spPr>
          <a:xfrm rot="-5400000">
            <a:off x="-312017" y="3646565"/>
            <a:ext cx="1078897" cy="167642"/>
          </a:xfrm>
          <a:prstGeom prst="rect">
            <a:avLst/>
          </a:prstGeom>
          <a:noFill/>
          <a:ln>
            <a:noFill/>
          </a:ln>
        </p:spPr>
        <p:txBody>
          <a:bodyPr anchorCtr="0" anchor="ctr" bIns="34275" lIns="68575" spcFirstLastPara="1" rIns="68575" wrap="square" tIns="34275">
            <a:spAutoFit/>
          </a:bodyPr>
          <a:lstStyle/>
          <a:p>
            <a:pPr indent="0" lvl="0" marL="0" marR="0" rtl="0" algn="ctr">
              <a:lnSpc>
                <a:spcPct val="81666"/>
              </a:lnSpc>
              <a:spcBef>
                <a:spcPts val="0"/>
              </a:spcBef>
              <a:spcAft>
                <a:spcPts val="0"/>
              </a:spcAft>
              <a:buNone/>
            </a:pPr>
            <a:r>
              <a:rPr lang="en" sz="900">
                <a:solidFill>
                  <a:schemeClr val="dk1"/>
                </a:solidFill>
                <a:latin typeface="Calibri"/>
                <a:ea typeface="Calibri"/>
                <a:cs typeface="Calibri"/>
                <a:sym typeface="Calibri"/>
              </a:rPr>
              <a:t>Domain specific </a:t>
            </a:r>
            <a:endParaRPr sz="1100"/>
          </a:p>
        </p:txBody>
      </p:sp>
      <p:cxnSp>
        <p:nvCxnSpPr>
          <p:cNvPr id="1066" name="Google Shape;1066;p75"/>
          <p:cNvCxnSpPr/>
          <p:nvPr/>
        </p:nvCxnSpPr>
        <p:spPr>
          <a:xfrm>
            <a:off x="382983" y="3471863"/>
            <a:ext cx="3027880" cy="0"/>
          </a:xfrm>
          <a:prstGeom prst="straightConnector1">
            <a:avLst/>
          </a:prstGeom>
          <a:noFill/>
          <a:ln cap="flat" cmpd="sng" w="9525">
            <a:solidFill>
              <a:srgbClr val="4472C4"/>
            </a:solidFill>
            <a:prstDash val="dash"/>
            <a:miter lim="800000"/>
            <a:headEnd len="sm" w="sm" type="none"/>
            <a:tailEnd len="sm" w="sm" type="none"/>
          </a:ln>
        </p:spPr>
      </p:cxnSp>
      <p:cxnSp>
        <p:nvCxnSpPr>
          <p:cNvPr id="1067" name="Google Shape;1067;p75"/>
          <p:cNvCxnSpPr/>
          <p:nvPr/>
        </p:nvCxnSpPr>
        <p:spPr>
          <a:xfrm>
            <a:off x="382983" y="3969067"/>
            <a:ext cx="3027880" cy="0"/>
          </a:xfrm>
          <a:prstGeom prst="straightConnector1">
            <a:avLst/>
          </a:prstGeom>
          <a:noFill/>
          <a:ln cap="flat" cmpd="sng" w="9525">
            <a:solidFill>
              <a:srgbClr val="4472C4"/>
            </a:solidFill>
            <a:prstDash val="dash"/>
            <a:miter lim="800000"/>
            <a:headEnd len="sm" w="sm" type="none"/>
            <a:tailEnd len="sm" w="sm" type="none"/>
          </a:ln>
        </p:spPr>
      </p:cxnSp>
      <p:sp>
        <p:nvSpPr>
          <p:cNvPr id="1068" name="Google Shape;1068;p75"/>
          <p:cNvSpPr txBox="1"/>
          <p:nvPr/>
        </p:nvSpPr>
        <p:spPr>
          <a:xfrm>
            <a:off x="328614" y="3191429"/>
            <a:ext cx="940843" cy="171827"/>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Ecosystems</a:t>
            </a:r>
            <a:endParaRPr sz="1100"/>
          </a:p>
        </p:txBody>
      </p:sp>
      <p:sp>
        <p:nvSpPr>
          <p:cNvPr id="1069" name="Google Shape;1069;p75"/>
          <p:cNvSpPr txBox="1"/>
          <p:nvPr/>
        </p:nvSpPr>
        <p:spPr>
          <a:xfrm>
            <a:off x="328615" y="3648781"/>
            <a:ext cx="940844" cy="171827"/>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Data</a:t>
            </a:r>
            <a:endParaRPr sz="1100"/>
          </a:p>
        </p:txBody>
      </p:sp>
      <p:sp>
        <p:nvSpPr>
          <p:cNvPr id="1070" name="Google Shape;1070;p75"/>
          <p:cNvSpPr txBox="1"/>
          <p:nvPr/>
        </p:nvSpPr>
        <p:spPr>
          <a:xfrm>
            <a:off x="315911" y="4070669"/>
            <a:ext cx="940844" cy="273055"/>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Platforms and solutions</a:t>
            </a:r>
            <a:endParaRPr sz="1100"/>
          </a:p>
        </p:txBody>
      </p:sp>
      <p:sp>
        <p:nvSpPr>
          <p:cNvPr id="1071" name="Google Shape;1071;p75"/>
          <p:cNvSpPr/>
          <p:nvPr/>
        </p:nvSpPr>
        <p:spPr>
          <a:xfrm>
            <a:off x="3940588" y="905915"/>
            <a:ext cx="4773581" cy="3667884"/>
          </a:xfrm>
          <a:prstGeom prst="rect">
            <a:avLst/>
          </a:prstGeom>
          <a:no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Lissi - Identity Wallet and Identity Management solutions" id="1072" name="Google Shape;1072;p75"/>
          <p:cNvPicPr preferRelativeResize="0"/>
          <p:nvPr/>
        </p:nvPicPr>
        <p:blipFill rotWithShape="1">
          <a:blip r:embed="rId3">
            <a:alphaModFix/>
          </a:blip>
          <a:srcRect b="0" l="0" r="0" t="0"/>
          <a:stretch/>
        </p:blipFill>
        <p:spPr>
          <a:xfrm>
            <a:off x="5637129" y="3925959"/>
            <a:ext cx="1373264" cy="375681"/>
          </a:xfrm>
          <a:prstGeom prst="rect">
            <a:avLst/>
          </a:prstGeom>
          <a:noFill/>
          <a:ln>
            <a:noFill/>
          </a:ln>
        </p:spPr>
      </p:pic>
      <p:pic>
        <p:nvPicPr>
          <p:cNvPr descr="Trust Over IP Logo" id="1073" name="Google Shape;1073;p75"/>
          <p:cNvPicPr preferRelativeResize="0"/>
          <p:nvPr/>
        </p:nvPicPr>
        <p:blipFill rotWithShape="1">
          <a:blip r:embed="rId4">
            <a:alphaModFix/>
          </a:blip>
          <a:srcRect b="0" l="0" r="0" t="0"/>
          <a:stretch/>
        </p:blipFill>
        <p:spPr>
          <a:xfrm>
            <a:off x="4058865" y="3875711"/>
            <a:ext cx="1075473" cy="440972"/>
          </a:xfrm>
          <a:prstGeom prst="rect">
            <a:avLst/>
          </a:prstGeom>
          <a:noFill/>
          <a:ln>
            <a:noFill/>
          </a:ln>
        </p:spPr>
      </p:pic>
      <p:pic>
        <p:nvPicPr>
          <p:cNvPr id="1074" name="Google Shape;1074;p75"/>
          <p:cNvPicPr preferRelativeResize="0"/>
          <p:nvPr/>
        </p:nvPicPr>
        <p:blipFill rotWithShape="1">
          <a:blip r:embed="rId5">
            <a:alphaModFix/>
          </a:blip>
          <a:srcRect b="0" l="0" r="0" t="0"/>
          <a:stretch/>
        </p:blipFill>
        <p:spPr>
          <a:xfrm>
            <a:off x="1217479" y="2383183"/>
            <a:ext cx="509593" cy="455596"/>
          </a:xfrm>
          <a:prstGeom prst="rect">
            <a:avLst/>
          </a:prstGeom>
          <a:noFill/>
          <a:ln cap="flat" cmpd="sng" w="9525">
            <a:solidFill>
              <a:schemeClr val="dk1"/>
            </a:solidFill>
            <a:prstDash val="solid"/>
            <a:round/>
            <a:headEnd len="sm" w="sm" type="none"/>
            <a:tailEnd len="sm" w="sm" type="none"/>
          </a:ln>
        </p:spPr>
      </p:pic>
      <p:sp>
        <p:nvSpPr>
          <p:cNvPr id="1075" name="Google Shape;1075;p75"/>
          <p:cNvSpPr txBox="1"/>
          <p:nvPr/>
        </p:nvSpPr>
        <p:spPr>
          <a:xfrm>
            <a:off x="1796861" y="2465488"/>
            <a:ext cx="448681" cy="300082"/>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500">
                <a:solidFill>
                  <a:schemeClr val="dk1"/>
                </a:solidFill>
                <a:latin typeface="Calibri"/>
                <a:ea typeface="Calibri"/>
                <a:cs typeface="Calibri"/>
                <a:sym typeface="Calibri"/>
              </a:rPr>
              <a:t>SSI</a:t>
            </a:r>
            <a:endParaRPr sz="1100"/>
          </a:p>
        </p:txBody>
      </p:sp>
      <p:sp>
        <p:nvSpPr>
          <p:cNvPr id="1076" name="Google Shape;1076;p75"/>
          <p:cNvSpPr txBox="1"/>
          <p:nvPr/>
        </p:nvSpPr>
        <p:spPr>
          <a:xfrm>
            <a:off x="227431" y="-56579"/>
            <a:ext cx="8121898" cy="861629"/>
          </a:xfrm>
          <a:prstGeom prst="rect">
            <a:avLst/>
          </a:prstGeom>
          <a:noFill/>
          <a:ln>
            <a:noFill/>
          </a:ln>
        </p:spPr>
        <p:txBody>
          <a:bodyPr anchorCtr="0" anchor="ctr" bIns="34225" lIns="68450" spcFirstLastPara="1" rIns="68450" wrap="square" tIns="34225">
            <a:normAutofit/>
          </a:bodyPr>
          <a:lstStyle/>
          <a:p>
            <a:pPr indent="0" lvl="0" marL="0" marR="0" rtl="0" algn="l">
              <a:lnSpc>
                <a:spcPct val="90000"/>
              </a:lnSpc>
              <a:spcBef>
                <a:spcPts val="0"/>
              </a:spcBef>
              <a:spcAft>
                <a:spcPts val="0"/>
              </a:spcAft>
              <a:buClr>
                <a:schemeClr val="lt1"/>
              </a:buClr>
              <a:buSzPts val="3000"/>
              <a:buFont typeface="Libre Franklin"/>
              <a:buNone/>
            </a:pPr>
            <a:r>
              <a:rPr b="1" lang="en" sz="3300">
                <a:solidFill>
                  <a:schemeClr val="lt1"/>
                </a:solidFill>
                <a:latin typeface="Roboto Slab"/>
                <a:ea typeface="Roboto Slab"/>
                <a:cs typeface="Roboto Slab"/>
                <a:sym typeface="Roboto Slab"/>
              </a:rPr>
              <a:t>Self-Sovereign Identity (SSI)</a:t>
            </a:r>
            <a:endParaRPr b="1" sz="3300">
              <a:solidFill>
                <a:schemeClr val="lt1"/>
              </a:solidFill>
              <a:latin typeface="Roboto Slab"/>
              <a:ea typeface="Roboto Slab"/>
              <a:cs typeface="Roboto Slab"/>
              <a:sym typeface="Roboto Slab"/>
            </a:endParaRPr>
          </a:p>
        </p:txBody>
      </p:sp>
      <p:sp>
        <p:nvSpPr>
          <p:cNvPr id="1077" name="Google Shape;1077;p75"/>
          <p:cNvSpPr txBox="1"/>
          <p:nvPr/>
        </p:nvSpPr>
        <p:spPr>
          <a:xfrm>
            <a:off x="4019518" y="990935"/>
            <a:ext cx="4593052" cy="1315744"/>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900" u="sng">
                <a:solidFill>
                  <a:schemeClr val="dk1"/>
                </a:solidFill>
                <a:latin typeface="Calibri"/>
                <a:ea typeface="Calibri"/>
                <a:cs typeface="Calibri"/>
                <a:sym typeface="Calibri"/>
              </a:rPr>
              <a:t>Key facts</a:t>
            </a:r>
            <a:endParaRPr b="1" sz="900" u="sng">
              <a:solidFill>
                <a:schemeClr val="dk1"/>
              </a:solidFill>
              <a:latin typeface="Calibri"/>
              <a:ea typeface="Calibri"/>
              <a:cs typeface="Calibri"/>
              <a:sym typeface="Calibri"/>
            </a:endParaRPr>
          </a:p>
          <a:p>
            <a:pPr indent="-120650" lvl="0" marL="127000" marR="0" rtl="0" algn="l">
              <a:spcBef>
                <a:spcPts val="0"/>
              </a:spcBef>
              <a:spcAft>
                <a:spcPts val="0"/>
              </a:spcAft>
              <a:buClr>
                <a:schemeClr val="dk1"/>
              </a:buClr>
              <a:buSzPts val="900"/>
              <a:buFont typeface="Arial"/>
              <a:buChar char="•"/>
            </a:pPr>
            <a:r>
              <a:rPr lang="en" sz="900">
                <a:solidFill>
                  <a:schemeClr val="dk1"/>
                </a:solidFill>
                <a:latin typeface="Calibri"/>
                <a:ea typeface="Calibri"/>
                <a:cs typeface="Calibri"/>
                <a:sym typeface="Calibri"/>
              </a:rPr>
              <a:t>Self-sovereign identity (SSI) is a Decentralised Identity (DID) system for organizations, people, things.</a:t>
            </a:r>
            <a:endParaRPr sz="1100"/>
          </a:p>
          <a:p>
            <a:pPr indent="-120650" lvl="0" marL="127000" marR="0" rtl="0" algn="l">
              <a:spcBef>
                <a:spcPts val="0"/>
              </a:spcBef>
              <a:spcAft>
                <a:spcPts val="0"/>
              </a:spcAft>
              <a:buClr>
                <a:schemeClr val="dk1"/>
              </a:buClr>
              <a:buSzPts val="900"/>
              <a:buFont typeface="Arial"/>
              <a:buChar char="•"/>
            </a:pPr>
            <a:r>
              <a:rPr lang="en" sz="900">
                <a:solidFill>
                  <a:schemeClr val="dk1"/>
                </a:solidFill>
                <a:latin typeface="Calibri"/>
                <a:ea typeface="Calibri"/>
                <a:cs typeface="Calibri"/>
                <a:sym typeface="Calibri"/>
              </a:rPr>
              <a:t>SSI allows individual or business to control their digital accounts and personal data.</a:t>
            </a:r>
            <a:endParaRPr sz="1100"/>
          </a:p>
          <a:p>
            <a:pPr indent="-120650" lvl="0" marL="127000" marR="0" rtl="0" algn="l">
              <a:spcBef>
                <a:spcPts val="0"/>
              </a:spcBef>
              <a:spcAft>
                <a:spcPts val="0"/>
              </a:spcAft>
              <a:buClr>
                <a:schemeClr val="dk1"/>
              </a:buClr>
              <a:buSzPts val="900"/>
              <a:buFont typeface="Arial"/>
              <a:buChar char="•"/>
            </a:pPr>
            <a:r>
              <a:rPr lang="en" sz="900">
                <a:solidFill>
                  <a:schemeClr val="dk1"/>
                </a:solidFill>
                <a:latin typeface="Calibri"/>
                <a:ea typeface="Calibri"/>
                <a:cs typeface="Calibri"/>
                <a:sym typeface="Calibri"/>
              </a:rPr>
              <a:t>Individuals with self-sovereign identity can store their data to their devices and provide it for verification and transactions without the need to rely upon a central repository of data. </a:t>
            </a:r>
            <a:endParaRPr sz="1100"/>
          </a:p>
          <a:p>
            <a:pPr indent="-120650" lvl="0" marL="127000" marR="0" rtl="0" algn="l">
              <a:spcBef>
                <a:spcPts val="0"/>
              </a:spcBef>
              <a:spcAft>
                <a:spcPts val="0"/>
              </a:spcAft>
              <a:buClr>
                <a:schemeClr val="dk1"/>
              </a:buClr>
              <a:buSzPts val="900"/>
              <a:buFont typeface="Arial"/>
              <a:buChar char="•"/>
            </a:pPr>
            <a:r>
              <a:rPr b="1" lang="en" sz="900">
                <a:solidFill>
                  <a:schemeClr val="dk1"/>
                </a:solidFill>
                <a:latin typeface="Calibri"/>
                <a:ea typeface="Calibri"/>
                <a:cs typeface="Calibri"/>
                <a:sym typeface="Calibri"/>
              </a:rPr>
              <a:t>SSI can be seen as a fundamental building block for data spaces. </a:t>
            </a:r>
            <a:endParaRPr sz="1100"/>
          </a:p>
          <a:p>
            <a:pPr indent="-120650" lvl="0" marL="127000" marR="0" rtl="0" algn="l">
              <a:spcBef>
                <a:spcPts val="0"/>
              </a:spcBef>
              <a:spcAft>
                <a:spcPts val="0"/>
              </a:spcAft>
              <a:buClr>
                <a:schemeClr val="dk1"/>
              </a:buClr>
              <a:buSzPts val="900"/>
              <a:buFont typeface="Arial"/>
              <a:buChar char="•"/>
            </a:pPr>
            <a:r>
              <a:rPr b="1" lang="en" sz="900">
                <a:solidFill>
                  <a:schemeClr val="dk1"/>
                </a:solidFill>
                <a:latin typeface="Calibri"/>
                <a:ea typeface="Calibri"/>
                <a:cs typeface="Calibri"/>
                <a:sym typeface="Calibri"/>
              </a:rPr>
              <a:t>Gaia-X architecture is built on the wide use of SSI.</a:t>
            </a:r>
            <a:endParaRPr sz="1100"/>
          </a:p>
        </p:txBody>
      </p:sp>
      <p:pic>
        <p:nvPicPr>
          <p:cNvPr id="1078" name="Google Shape;1078;p75"/>
          <p:cNvPicPr preferRelativeResize="0"/>
          <p:nvPr/>
        </p:nvPicPr>
        <p:blipFill rotWithShape="1">
          <a:blip r:embed="rId6">
            <a:alphaModFix/>
          </a:blip>
          <a:srcRect b="0" l="0" r="0" t="0"/>
          <a:stretch/>
        </p:blipFill>
        <p:spPr>
          <a:xfrm>
            <a:off x="4698200" y="2306461"/>
            <a:ext cx="2855827" cy="1606357"/>
          </a:xfrm>
          <a:prstGeom prst="rect">
            <a:avLst/>
          </a:prstGeom>
          <a:noFill/>
          <a:ln>
            <a:noFill/>
          </a:ln>
        </p:spPr>
      </p:pic>
      <p:pic>
        <p:nvPicPr>
          <p:cNvPr descr="Gaia-X | A Federated and Secure Data Infrastructure" id="1079" name="Google Shape;1079;p75"/>
          <p:cNvPicPr preferRelativeResize="0"/>
          <p:nvPr/>
        </p:nvPicPr>
        <p:blipFill rotWithShape="1">
          <a:blip r:embed="rId7">
            <a:alphaModFix/>
          </a:blip>
          <a:srcRect b="0" l="0" r="0" t="0"/>
          <a:stretch/>
        </p:blipFill>
        <p:spPr>
          <a:xfrm>
            <a:off x="1393419" y="1694206"/>
            <a:ext cx="701991" cy="388186"/>
          </a:xfrm>
          <a:prstGeom prst="rect">
            <a:avLst/>
          </a:prstGeom>
          <a:noFill/>
          <a:ln cap="flat" cmpd="sng" w="9525">
            <a:solidFill>
              <a:schemeClr val="dk1"/>
            </a:solidFill>
            <a:prstDash val="solid"/>
            <a:round/>
            <a:headEnd len="sm" w="sm" type="none"/>
            <a:tailEnd len="sm" w="sm" type="none"/>
          </a:ln>
        </p:spPr>
      </p:pic>
      <p:pic>
        <p:nvPicPr>
          <p:cNvPr id="1080" name="Google Shape;1080;p75"/>
          <p:cNvPicPr preferRelativeResize="0"/>
          <p:nvPr/>
        </p:nvPicPr>
        <p:blipFill rotWithShape="1">
          <a:blip r:embed="rId8">
            <a:alphaModFix/>
          </a:blip>
          <a:srcRect b="0" l="0" r="0" t="0"/>
          <a:stretch/>
        </p:blipFill>
        <p:spPr>
          <a:xfrm>
            <a:off x="7275257" y="3911428"/>
            <a:ext cx="1422550" cy="390988"/>
          </a:xfrm>
          <a:prstGeom prst="rect">
            <a:avLst/>
          </a:prstGeom>
          <a:noFill/>
          <a:ln>
            <a:noFill/>
          </a:ln>
        </p:spPr>
      </p:pic>
      <p:sp>
        <p:nvSpPr>
          <p:cNvPr id="1081" name="Google Shape;1081;p75"/>
          <p:cNvSpPr/>
          <p:nvPr/>
        </p:nvSpPr>
        <p:spPr>
          <a:xfrm>
            <a:off x="3976350" y="4329825"/>
            <a:ext cx="1857900" cy="2307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 sz="1100">
                <a:solidFill>
                  <a:srgbClr val="4472C4"/>
                </a:solidFill>
                <a:latin typeface="Calibri"/>
                <a:ea typeface="Calibri"/>
                <a:cs typeface="Calibri"/>
                <a:sym typeface="Calibri"/>
              </a:rPr>
              <a:t>👉 https://trustoverip.org/</a:t>
            </a:r>
            <a:endParaRPr sz="1100"/>
          </a:p>
        </p:txBody>
      </p:sp>
      <p:sp>
        <p:nvSpPr>
          <p:cNvPr id="1082" name="Google Shape;1082;p75"/>
          <p:cNvSpPr/>
          <p:nvPr/>
        </p:nvSpPr>
        <p:spPr>
          <a:xfrm>
            <a:off x="5635901" y="4342975"/>
            <a:ext cx="1639500" cy="2307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 sz="1100">
                <a:solidFill>
                  <a:srgbClr val="4472C4"/>
                </a:solidFill>
                <a:latin typeface="Calibri"/>
                <a:ea typeface="Calibri"/>
                <a:cs typeface="Calibri"/>
                <a:sym typeface="Calibri"/>
              </a:rPr>
              <a:t>👉 https://idunion.org/</a:t>
            </a:r>
            <a:endParaRPr sz="1100"/>
          </a:p>
        </p:txBody>
      </p:sp>
      <p:sp>
        <p:nvSpPr>
          <p:cNvPr id="1083" name="Google Shape;1083;p75"/>
          <p:cNvSpPr/>
          <p:nvPr/>
        </p:nvSpPr>
        <p:spPr>
          <a:xfrm>
            <a:off x="7193124" y="4342975"/>
            <a:ext cx="1422600" cy="2307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 sz="1100">
                <a:solidFill>
                  <a:srgbClr val="4472C4"/>
                </a:solidFill>
                <a:latin typeface="Calibri"/>
                <a:ea typeface="Calibri"/>
                <a:cs typeface="Calibri"/>
                <a:sym typeface="Calibri"/>
              </a:rPr>
              <a:t>👉 https://findy.fi/</a:t>
            </a:r>
            <a:endParaRPr sz="1100"/>
          </a:p>
        </p:txBody>
      </p:sp>
      <p:sp>
        <p:nvSpPr>
          <p:cNvPr id="1084" name="Google Shape;1084;p75"/>
          <p:cNvSpPr txBox="1"/>
          <p:nvPr/>
        </p:nvSpPr>
        <p:spPr>
          <a:xfrm>
            <a:off x="141536" y="4834627"/>
            <a:ext cx="242203" cy="205602"/>
          </a:xfrm>
          <a:prstGeom prst="rect">
            <a:avLst/>
          </a:prstGeom>
          <a:noFill/>
          <a:ln>
            <a:noFill/>
          </a:ln>
        </p:spPr>
        <p:txBody>
          <a:bodyPr anchorCtr="0" anchor="ctr" bIns="34225" lIns="68450" spcFirstLastPara="1" rIns="68450" wrap="square" tIns="34225">
            <a:noAutofit/>
          </a:bodyPr>
          <a:lstStyle/>
          <a:p>
            <a:pPr indent="0" lvl="0" marL="0" marR="0" rtl="0" algn="ctr">
              <a:lnSpc>
                <a:spcPct val="100000"/>
              </a:lnSpc>
              <a:spcBef>
                <a:spcPts val="0"/>
              </a:spcBef>
              <a:spcAft>
                <a:spcPts val="0"/>
              </a:spcAft>
              <a:buNone/>
            </a:pPr>
            <a:fld id="{00000000-1234-1234-1234-123412341234}" type="slidenum">
              <a:rPr b="0" i="0" lang="en" sz="700" u="none" cap="none" strike="noStrike">
                <a:solidFill>
                  <a:srgbClr val="7F7F7F"/>
                </a:solidFill>
                <a:latin typeface="Georgia"/>
                <a:ea typeface="Georgia"/>
                <a:cs typeface="Georgia"/>
                <a:sym typeface="Georgia"/>
              </a:rPr>
              <a:t>‹#›</a:t>
            </a:fld>
            <a:endParaRPr b="0" i="0" sz="700" u="none" cap="none" strike="noStrike">
              <a:solidFill>
                <a:srgbClr val="7F7F7F"/>
              </a:solidFill>
              <a:latin typeface="Georgia"/>
              <a:ea typeface="Georgia"/>
              <a:cs typeface="Georgia"/>
              <a:sym typeface="Georgia"/>
            </a:endParaRPr>
          </a:p>
        </p:txBody>
      </p:sp>
      <p:sp>
        <p:nvSpPr>
          <p:cNvPr id="1085" name="Google Shape;1085;p75"/>
          <p:cNvSpPr txBox="1"/>
          <p:nvPr/>
        </p:nvSpPr>
        <p:spPr>
          <a:xfrm>
            <a:off x="1689556"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B</a:t>
            </a:r>
            <a:endParaRPr sz="1100"/>
          </a:p>
        </p:txBody>
      </p:sp>
      <p:sp>
        <p:nvSpPr>
          <p:cNvPr id="1086" name="Google Shape;1086;p75"/>
          <p:cNvSpPr txBox="1"/>
          <p:nvPr/>
        </p:nvSpPr>
        <p:spPr>
          <a:xfrm>
            <a:off x="1160797"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A</a:t>
            </a:r>
            <a:endParaRPr sz="1100"/>
          </a:p>
        </p:txBody>
      </p:sp>
      <p:sp>
        <p:nvSpPr>
          <p:cNvPr id="1087" name="Google Shape;1087;p75"/>
          <p:cNvSpPr txBox="1"/>
          <p:nvPr/>
        </p:nvSpPr>
        <p:spPr>
          <a:xfrm>
            <a:off x="2286345"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C</a:t>
            </a:r>
            <a:endParaRPr sz="900">
              <a:solidFill>
                <a:schemeClr val="dk1"/>
              </a:solidFill>
              <a:latin typeface="Calibri"/>
              <a:ea typeface="Calibri"/>
              <a:cs typeface="Calibri"/>
              <a:sym typeface="Calibri"/>
            </a:endParaRPr>
          </a:p>
        </p:txBody>
      </p:sp>
      <p:sp>
        <p:nvSpPr>
          <p:cNvPr id="1088" name="Google Shape;1088;p75"/>
          <p:cNvSpPr txBox="1"/>
          <p:nvPr/>
        </p:nvSpPr>
        <p:spPr>
          <a:xfrm>
            <a:off x="2879912"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D</a:t>
            </a:r>
            <a:endParaRPr sz="11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3" name="Shape 1093"/>
        <p:cNvGrpSpPr/>
        <p:nvPr/>
      </p:nvGrpSpPr>
      <p:grpSpPr>
        <a:xfrm>
          <a:off x="0" y="0"/>
          <a:ext cx="0" cy="0"/>
          <a:chOff x="0" y="0"/>
          <a:chExt cx="0" cy="0"/>
        </a:xfrm>
      </p:grpSpPr>
      <p:sp>
        <p:nvSpPr>
          <p:cNvPr id="1094" name="Google Shape;1094;p76"/>
          <p:cNvSpPr/>
          <p:nvPr/>
        </p:nvSpPr>
        <p:spPr>
          <a:xfrm>
            <a:off x="2356554" y="2992303"/>
            <a:ext cx="485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095" name="Google Shape;1095;p76"/>
          <p:cNvSpPr/>
          <p:nvPr/>
        </p:nvSpPr>
        <p:spPr>
          <a:xfrm>
            <a:off x="2926292" y="2989843"/>
            <a:ext cx="485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096" name="Google Shape;1096;p76"/>
          <p:cNvSpPr/>
          <p:nvPr/>
        </p:nvSpPr>
        <p:spPr>
          <a:xfrm>
            <a:off x="1796861" y="2989843"/>
            <a:ext cx="485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097" name="Google Shape;1097;p76"/>
          <p:cNvSpPr/>
          <p:nvPr/>
        </p:nvSpPr>
        <p:spPr>
          <a:xfrm>
            <a:off x="1211290" y="2989843"/>
            <a:ext cx="485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098" name="Google Shape;1098;p76"/>
          <p:cNvSpPr/>
          <p:nvPr/>
        </p:nvSpPr>
        <p:spPr>
          <a:xfrm>
            <a:off x="8335" y="0"/>
            <a:ext cx="9127331" cy="718855"/>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1099" name="Google Shape;1099;p76"/>
          <p:cNvSpPr/>
          <p:nvPr/>
        </p:nvSpPr>
        <p:spPr>
          <a:xfrm>
            <a:off x="316666" y="761762"/>
            <a:ext cx="2383434" cy="185476"/>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Regulation</a:t>
            </a:r>
            <a:endParaRPr sz="1100"/>
          </a:p>
        </p:txBody>
      </p:sp>
      <p:sp>
        <p:nvSpPr>
          <p:cNvPr id="1100" name="Google Shape;1100;p76"/>
          <p:cNvSpPr/>
          <p:nvPr/>
        </p:nvSpPr>
        <p:spPr>
          <a:xfrm>
            <a:off x="382983" y="1614805"/>
            <a:ext cx="3027880" cy="558690"/>
          </a:xfrm>
          <a:prstGeom prst="roundRect">
            <a:avLst>
              <a:gd fmla="val 16667" name="adj"/>
            </a:avLst>
          </a:prstGeom>
          <a:solidFill>
            <a:srgbClr val="E1EFD8"/>
          </a:solidFill>
          <a:ln cap="flat" cmpd="sng" w="19050">
            <a:solidFill>
              <a:srgbClr val="C0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rPr lang="en" sz="800">
                <a:solidFill>
                  <a:schemeClr val="dk1"/>
                </a:solidFill>
                <a:latin typeface="Arial"/>
                <a:ea typeface="Arial"/>
                <a:cs typeface="Arial"/>
                <a:sym typeface="Arial"/>
              </a:rPr>
              <a:t>There are several efforts for IDS-based standardization – e.g. on European level at CEN and international level at ISO – and IDS use in public tenders. IDSA has a certification process for solutions that fulfill the IDS RAM requirements.</a:t>
            </a:r>
            <a:endParaRPr sz="1100"/>
          </a:p>
        </p:txBody>
      </p:sp>
      <p:sp>
        <p:nvSpPr>
          <p:cNvPr id="1101" name="Google Shape;1101;p76"/>
          <p:cNvSpPr/>
          <p:nvPr/>
        </p:nvSpPr>
        <p:spPr>
          <a:xfrm>
            <a:off x="315911" y="1470651"/>
            <a:ext cx="2383434" cy="185476"/>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Frameworks and standardization  </a:t>
            </a:r>
            <a:endParaRPr sz="1100"/>
          </a:p>
        </p:txBody>
      </p:sp>
      <p:sp>
        <p:nvSpPr>
          <p:cNvPr id="1102" name="Google Shape;1102;p76"/>
          <p:cNvSpPr/>
          <p:nvPr/>
        </p:nvSpPr>
        <p:spPr>
          <a:xfrm>
            <a:off x="382983" y="2328041"/>
            <a:ext cx="3027880" cy="558690"/>
          </a:xfrm>
          <a:prstGeom prst="roundRect">
            <a:avLst>
              <a:gd fmla="val 16667" name="adj"/>
            </a:avLst>
          </a:prstGeom>
          <a:solidFill>
            <a:srgbClr val="E1EFD8"/>
          </a:solidFill>
          <a:ln cap="flat" cmpd="sng" w="19050">
            <a:solidFill>
              <a:srgbClr val="C0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rPr lang="en" sz="800">
                <a:solidFill>
                  <a:schemeClr val="dk1"/>
                </a:solidFill>
                <a:latin typeface="Arial"/>
                <a:ea typeface="Arial"/>
                <a:cs typeface="Arial"/>
                <a:sym typeface="Arial"/>
              </a:rPr>
              <a:t>Data connectors, identity and access management, data usage control.</a:t>
            </a:r>
            <a:endParaRPr sz="1100"/>
          </a:p>
        </p:txBody>
      </p:sp>
      <p:sp>
        <p:nvSpPr>
          <p:cNvPr id="1103" name="Google Shape;1103;p76"/>
          <p:cNvSpPr/>
          <p:nvPr/>
        </p:nvSpPr>
        <p:spPr>
          <a:xfrm>
            <a:off x="315911" y="2183888"/>
            <a:ext cx="2383434" cy="185476"/>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Generic building blocks</a:t>
            </a:r>
            <a:endParaRPr sz="1100"/>
          </a:p>
        </p:txBody>
      </p:sp>
      <p:sp>
        <p:nvSpPr>
          <p:cNvPr id="1104" name="Google Shape;1104;p76"/>
          <p:cNvSpPr txBox="1"/>
          <p:nvPr/>
        </p:nvSpPr>
        <p:spPr>
          <a:xfrm rot="-5400000">
            <a:off x="-312017" y="3646565"/>
            <a:ext cx="1078897" cy="167642"/>
          </a:xfrm>
          <a:prstGeom prst="rect">
            <a:avLst/>
          </a:prstGeom>
          <a:noFill/>
          <a:ln>
            <a:noFill/>
          </a:ln>
        </p:spPr>
        <p:txBody>
          <a:bodyPr anchorCtr="0" anchor="ctr" bIns="34275" lIns="68575" spcFirstLastPara="1" rIns="68575" wrap="square" tIns="34275">
            <a:spAutoFit/>
          </a:bodyPr>
          <a:lstStyle/>
          <a:p>
            <a:pPr indent="0" lvl="0" marL="0" marR="0" rtl="0" algn="ctr">
              <a:lnSpc>
                <a:spcPct val="81666"/>
              </a:lnSpc>
              <a:spcBef>
                <a:spcPts val="0"/>
              </a:spcBef>
              <a:spcAft>
                <a:spcPts val="0"/>
              </a:spcAft>
              <a:buNone/>
            </a:pPr>
            <a:r>
              <a:rPr lang="en" sz="900">
                <a:solidFill>
                  <a:schemeClr val="dk1"/>
                </a:solidFill>
                <a:latin typeface="Calibri"/>
                <a:ea typeface="Calibri"/>
                <a:cs typeface="Calibri"/>
                <a:sym typeface="Calibri"/>
              </a:rPr>
              <a:t>Domain specific </a:t>
            </a:r>
            <a:endParaRPr sz="1100"/>
          </a:p>
        </p:txBody>
      </p:sp>
      <p:cxnSp>
        <p:nvCxnSpPr>
          <p:cNvPr id="1105" name="Google Shape;1105;p76"/>
          <p:cNvCxnSpPr/>
          <p:nvPr/>
        </p:nvCxnSpPr>
        <p:spPr>
          <a:xfrm>
            <a:off x="382983" y="3471863"/>
            <a:ext cx="3027880" cy="0"/>
          </a:xfrm>
          <a:prstGeom prst="straightConnector1">
            <a:avLst/>
          </a:prstGeom>
          <a:noFill/>
          <a:ln cap="flat" cmpd="sng" w="9525">
            <a:solidFill>
              <a:srgbClr val="4472C4"/>
            </a:solidFill>
            <a:prstDash val="dash"/>
            <a:miter lim="800000"/>
            <a:headEnd len="sm" w="sm" type="none"/>
            <a:tailEnd len="sm" w="sm" type="none"/>
          </a:ln>
        </p:spPr>
      </p:cxnSp>
      <p:cxnSp>
        <p:nvCxnSpPr>
          <p:cNvPr id="1106" name="Google Shape;1106;p76"/>
          <p:cNvCxnSpPr/>
          <p:nvPr/>
        </p:nvCxnSpPr>
        <p:spPr>
          <a:xfrm>
            <a:off x="382983" y="3969067"/>
            <a:ext cx="3027880" cy="0"/>
          </a:xfrm>
          <a:prstGeom prst="straightConnector1">
            <a:avLst/>
          </a:prstGeom>
          <a:noFill/>
          <a:ln cap="flat" cmpd="sng" w="9525">
            <a:solidFill>
              <a:srgbClr val="4472C4"/>
            </a:solidFill>
            <a:prstDash val="dash"/>
            <a:miter lim="800000"/>
            <a:headEnd len="sm" w="sm" type="none"/>
            <a:tailEnd len="sm" w="sm" type="none"/>
          </a:ln>
        </p:spPr>
      </p:cxnSp>
      <p:sp>
        <p:nvSpPr>
          <p:cNvPr id="1107" name="Google Shape;1107;p76"/>
          <p:cNvSpPr txBox="1"/>
          <p:nvPr/>
        </p:nvSpPr>
        <p:spPr>
          <a:xfrm>
            <a:off x="328614" y="3191429"/>
            <a:ext cx="940843" cy="171827"/>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Ecosystems</a:t>
            </a:r>
            <a:endParaRPr sz="1100"/>
          </a:p>
        </p:txBody>
      </p:sp>
      <p:sp>
        <p:nvSpPr>
          <p:cNvPr id="1108" name="Google Shape;1108;p76"/>
          <p:cNvSpPr txBox="1"/>
          <p:nvPr/>
        </p:nvSpPr>
        <p:spPr>
          <a:xfrm>
            <a:off x="328615" y="3648781"/>
            <a:ext cx="940844" cy="171827"/>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Data</a:t>
            </a:r>
            <a:endParaRPr sz="1100"/>
          </a:p>
        </p:txBody>
      </p:sp>
      <p:sp>
        <p:nvSpPr>
          <p:cNvPr id="1109" name="Google Shape;1109;p76"/>
          <p:cNvSpPr txBox="1"/>
          <p:nvPr/>
        </p:nvSpPr>
        <p:spPr>
          <a:xfrm>
            <a:off x="315911" y="4070669"/>
            <a:ext cx="940844" cy="273055"/>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Platforms and solutions</a:t>
            </a:r>
            <a:endParaRPr sz="1100"/>
          </a:p>
        </p:txBody>
      </p:sp>
      <p:sp>
        <p:nvSpPr>
          <p:cNvPr id="1110" name="Google Shape;1110;p76"/>
          <p:cNvSpPr/>
          <p:nvPr/>
        </p:nvSpPr>
        <p:spPr>
          <a:xfrm>
            <a:off x="3986683" y="905915"/>
            <a:ext cx="4773581" cy="3667884"/>
          </a:xfrm>
          <a:prstGeom prst="rect">
            <a:avLst/>
          </a:prstGeom>
          <a:no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11" name="Google Shape;1111;p76"/>
          <p:cNvSpPr txBox="1"/>
          <p:nvPr/>
        </p:nvSpPr>
        <p:spPr>
          <a:xfrm>
            <a:off x="227431" y="-56579"/>
            <a:ext cx="8121898" cy="861629"/>
          </a:xfrm>
          <a:prstGeom prst="rect">
            <a:avLst/>
          </a:prstGeom>
          <a:noFill/>
          <a:ln>
            <a:noFill/>
          </a:ln>
        </p:spPr>
        <p:txBody>
          <a:bodyPr anchorCtr="0" anchor="ctr" bIns="34225" lIns="68450" spcFirstLastPara="1" rIns="68450" wrap="square" tIns="34225">
            <a:normAutofit/>
          </a:bodyPr>
          <a:lstStyle/>
          <a:p>
            <a:pPr indent="0" lvl="0" marL="0" marR="0" rtl="0" algn="l">
              <a:lnSpc>
                <a:spcPct val="90000"/>
              </a:lnSpc>
              <a:spcBef>
                <a:spcPts val="0"/>
              </a:spcBef>
              <a:spcAft>
                <a:spcPts val="0"/>
              </a:spcAft>
              <a:buClr>
                <a:schemeClr val="lt1"/>
              </a:buClr>
              <a:buSzPts val="3000"/>
              <a:buFont typeface="Libre Franklin"/>
              <a:buNone/>
            </a:pPr>
            <a:r>
              <a:rPr b="1" lang="en" sz="3300">
                <a:solidFill>
                  <a:schemeClr val="lt1"/>
                </a:solidFill>
                <a:latin typeface="Roboto Slab"/>
                <a:ea typeface="Roboto Slab"/>
                <a:cs typeface="Roboto Slab"/>
                <a:sym typeface="Roboto Slab"/>
              </a:rPr>
              <a:t>IDS Reference Architecture Model</a:t>
            </a:r>
            <a:endParaRPr b="1" sz="3300">
              <a:solidFill>
                <a:schemeClr val="lt1"/>
              </a:solidFill>
              <a:latin typeface="Roboto Slab"/>
              <a:ea typeface="Roboto Slab"/>
              <a:cs typeface="Roboto Slab"/>
              <a:sym typeface="Roboto Slab"/>
            </a:endParaRPr>
          </a:p>
        </p:txBody>
      </p:sp>
      <p:sp>
        <p:nvSpPr>
          <p:cNvPr id="1112" name="Google Shape;1112;p76"/>
          <p:cNvSpPr txBox="1"/>
          <p:nvPr/>
        </p:nvSpPr>
        <p:spPr>
          <a:xfrm>
            <a:off x="4019518" y="990935"/>
            <a:ext cx="4593052" cy="1177245"/>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900" u="sng">
                <a:solidFill>
                  <a:schemeClr val="dk1"/>
                </a:solidFill>
                <a:latin typeface="Calibri"/>
                <a:ea typeface="Calibri"/>
                <a:cs typeface="Calibri"/>
                <a:sym typeface="Calibri"/>
              </a:rPr>
              <a:t>Key facts</a:t>
            </a:r>
            <a:endParaRPr b="1" sz="900" u="sng">
              <a:solidFill>
                <a:schemeClr val="dk1"/>
              </a:solidFill>
              <a:latin typeface="Calibri"/>
              <a:ea typeface="Calibri"/>
              <a:cs typeface="Calibri"/>
              <a:sym typeface="Calibri"/>
            </a:endParaRPr>
          </a:p>
          <a:p>
            <a:pPr indent="-120650" lvl="0" marL="127000" marR="0" rtl="0" algn="l">
              <a:spcBef>
                <a:spcPts val="0"/>
              </a:spcBef>
              <a:spcAft>
                <a:spcPts val="0"/>
              </a:spcAft>
              <a:buClr>
                <a:schemeClr val="dk1"/>
              </a:buClr>
              <a:buSzPts val="900"/>
              <a:buFont typeface="Arial"/>
              <a:buChar char="•"/>
            </a:pPr>
            <a:r>
              <a:rPr lang="en" sz="900">
                <a:solidFill>
                  <a:schemeClr val="dk1"/>
                </a:solidFill>
                <a:latin typeface="Calibri"/>
                <a:ea typeface="Calibri"/>
                <a:cs typeface="Calibri"/>
                <a:sym typeface="Calibri"/>
              </a:rPr>
              <a:t>IDS Reference Architecture Model (IDS RAM 3.0) a blueprint for the European Data Spaces</a:t>
            </a:r>
            <a:endParaRPr sz="900">
              <a:solidFill>
                <a:schemeClr val="dk1"/>
              </a:solidFill>
              <a:latin typeface="Calibri"/>
              <a:ea typeface="Calibri"/>
              <a:cs typeface="Calibri"/>
              <a:sym typeface="Calibri"/>
            </a:endParaRPr>
          </a:p>
          <a:p>
            <a:pPr indent="-120650" lvl="0" marL="127000" marR="0" rtl="0" algn="l">
              <a:spcBef>
                <a:spcPts val="0"/>
              </a:spcBef>
              <a:spcAft>
                <a:spcPts val="0"/>
              </a:spcAft>
              <a:buClr>
                <a:schemeClr val="dk1"/>
              </a:buClr>
              <a:buSzPts val="900"/>
              <a:buFont typeface="Arial"/>
              <a:buChar char="•"/>
            </a:pPr>
            <a:r>
              <a:rPr lang="en" sz="900">
                <a:solidFill>
                  <a:schemeClr val="dk1"/>
                </a:solidFill>
                <a:latin typeface="Calibri"/>
                <a:ea typeface="Calibri"/>
                <a:cs typeface="Calibri"/>
                <a:sym typeface="Calibri"/>
              </a:rPr>
              <a:t>The IDS-RAM offers organizations all over the world the power to develop and utilize vendor-independent data ecosystems and marketplaces, open to all, at low cost and with low entry barriers. And all these systems can connect with one another across industries and technologies via IDS. </a:t>
            </a:r>
            <a:endParaRPr sz="1100"/>
          </a:p>
          <a:p>
            <a:pPr indent="-63500" lvl="0" marL="127000" marR="0" rtl="0" algn="l">
              <a:spcBef>
                <a:spcPts val="0"/>
              </a:spcBef>
              <a:spcAft>
                <a:spcPts val="0"/>
              </a:spcAft>
              <a:buClr>
                <a:schemeClr val="dk1"/>
              </a:buClr>
              <a:buSzPts val="900"/>
              <a:buFont typeface="Arial"/>
              <a:buNone/>
            </a:pPr>
            <a:r>
              <a:t/>
            </a:r>
            <a:endParaRPr sz="900">
              <a:solidFill>
                <a:schemeClr val="dk1"/>
              </a:solidFill>
              <a:latin typeface="Calibri"/>
              <a:ea typeface="Calibri"/>
              <a:cs typeface="Calibri"/>
              <a:sym typeface="Calibri"/>
            </a:endParaRPr>
          </a:p>
        </p:txBody>
      </p:sp>
      <p:pic>
        <p:nvPicPr>
          <p:cNvPr id="1113" name="Google Shape;1113;p76"/>
          <p:cNvPicPr preferRelativeResize="0"/>
          <p:nvPr/>
        </p:nvPicPr>
        <p:blipFill rotWithShape="1">
          <a:blip r:embed="rId3">
            <a:alphaModFix/>
          </a:blip>
          <a:srcRect b="0" l="0" r="0" t="0"/>
          <a:stretch/>
        </p:blipFill>
        <p:spPr>
          <a:xfrm>
            <a:off x="4311860" y="2126872"/>
            <a:ext cx="1614581" cy="2110713"/>
          </a:xfrm>
          <a:prstGeom prst="rect">
            <a:avLst/>
          </a:prstGeom>
          <a:noFill/>
          <a:ln>
            <a:noFill/>
          </a:ln>
        </p:spPr>
      </p:pic>
      <p:sp>
        <p:nvSpPr>
          <p:cNvPr id="1114" name="Google Shape;1114;p76"/>
          <p:cNvSpPr/>
          <p:nvPr/>
        </p:nvSpPr>
        <p:spPr>
          <a:xfrm>
            <a:off x="382982" y="902973"/>
            <a:ext cx="3022361" cy="557671"/>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rgbClr val="000000"/>
              </a:solidFill>
              <a:latin typeface="Calibri"/>
              <a:ea typeface="Calibri"/>
              <a:cs typeface="Calibri"/>
              <a:sym typeface="Calibri"/>
            </a:endParaRPr>
          </a:p>
        </p:txBody>
      </p:sp>
      <p:pic>
        <p:nvPicPr>
          <p:cNvPr id="1115" name="Google Shape;1115;p76"/>
          <p:cNvPicPr preferRelativeResize="0"/>
          <p:nvPr/>
        </p:nvPicPr>
        <p:blipFill rotWithShape="1">
          <a:blip r:embed="rId4">
            <a:alphaModFix/>
          </a:blip>
          <a:srcRect b="0" l="0" r="0" t="0"/>
          <a:stretch/>
        </p:blipFill>
        <p:spPr>
          <a:xfrm>
            <a:off x="6359114" y="2116142"/>
            <a:ext cx="1606889" cy="2036422"/>
          </a:xfrm>
          <a:prstGeom prst="rect">
            <a:avLst/>
          </a:prstGeom>
          <a:noFill/>
          <a:ln>
            <a:noFill/>
          </a:ln>
        </p:spPr>
      </p:pic>
      <p:sp>
        <p:nvSpPr>
          <p:cNvPr id="1116" name="Google Shape;1116;p76"/>
          <p:cNvSpPr txBox="1"/>
          <p:nvPr/>
        </p:nvSpPr>
        <p:spPr>
          <a:xfrm>
            <a:off x="4043870" y="4286151"/>
            <a:ext cx="4470597" cy="25391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200">
                <a:solidFill>
                  <a:srgbClr val="4472C4"/>
                </a:solidFill>
                <a:latin typeface="Calibri"/>
                <a:ea typeface="Calibri"/>
                <a:cs typeface="Calibri"/>
                <a:sym typeface="Calibri"/>
              </a:rPr>
              <a:t>👉https://internationaldataspaces.org/use/reference-architecture/</a:t>
            </a:r>
            <a:endParaRPr sz="1100"/>
          </a:p>
        </p:txBody>
      </p:sp>
      <p:sp>
        <p:nvSpPr>
          <p:cNvPr id="1117" name="Google Shape;1117;p76"/>
          <p:cNvSpPr txBox="1"/>
          <p:nvPr/>
        </p:nvSpPr>
        <p:spPr>
          <a:xfrm>
            <a:off x="141536" y="4834627"/>
            <a:ext cx="242203" cy="205602"/>
          </a:xfrm>
          <a:prstGeom prst="rect">
            <a:avLst/>
          </a:prstGeom>
          <a:noFill/>
          <a:ln>
            <a:noFill/>
          </a:ln>
        </p:spPr>
        <p:txBody>
          <a:bodyPr anchorCtr="0" anchor="ctr" bIns="34225" lIns="68450" spcFirstLastPara="1" rIns="68450" wrap="square" tIns="34225">
            <a:noAutofit/>
          </a:bodyPr>
          <a:lstStyle/>
          <a:p>
            <a:pPr indent="0" lvl="0" marL="0" marR="0" rtl="0" algn="ctr">
              <a:lnSpc>
                <a:spcPct val="100000"/>
              </a:lnSpc>
              <a:spcBef>
                <a:spcPts val="0"/>
              </a:spcBef>
              <a:spcAft>
                <a:spcPts val="0"/>
              </a:spcAft>
              <a:buNone/>
            </a:pPr>
            <a:fld id="{00000000-1234-1234-1234-123412341234}" type="slidenum">
              <a:rPr b="0" i="0" lang="en" sz="700" u="none" cap="none" strike="noStrike">
                <a:solidFill>
                  <a:srgbClr val="7F7F7F"/>
                </a:solidFill>
                <a:latin typeface="Georgia"/>
                <a:ea typeface="Georgia"/>
                <a:cs typeface="Georgia"/>
                <a:sym typeface="Georgia"/>
              </a:rPr>
              <a:t>‹#›</a:t>
            </a:fld>
            <a:endParaRPr b="0" i="0" sz="700" u="none" cap="none" strike="noStrike">
              <a:solidFill>
                <a:srgbClr val="7F7F7F"/>
              </a:solidFill>
              <a:latin typeface="Georgia"/>
              <a:ea typeface="Georgia"/>
              <a:cs typeface="Georgia"/>
              <a:sym typeface="Georgia"/>
            </a:endParaRPr>
          </a:p>
        </p:txBody>
      </p:sp>
      <p:sp>
        <p:nvSpPr>
          <p:cNvPr id="1118" name="Google Shape;1118;p76"/>
          <p:cNvSpPr txBox="1"/>
          <p:nvPr/>
        </p:nvSpPr>
        <p:spPr>
          <a:xfrm>
            <a:off x="1689556"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B</a:t>
            </a:r>
            <a:endParaRPr sz="1100"/>
          </a:p>
        </p:txBody>
      </p:sp>
      <p:sp>
        <p:nvSpPr>
          <p:cNvPr id="1119" name="Google Shape;1119;p76"/>
          <p:cNvSpPr txBox="1"/>
          <p:nvPr/>
        </p:nvSpPr>
        <p:spPr>
          <a:xfrm>
            <a:off x="1160797"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A</a:t>
            </a:r>
            <a:endParaRPr sz="1100"/>
          </a:p>
        </p:txBody>
      </p:sp>
      <p:sp>
        <p:nvSpPr>
          <p:cNvPr id="1120" name="Google Shape;1120;p76"/>
          <p:cNvSpPr txBox="1"/>
          <p:nvPr/>
        </p:nvSpPr>
        <p:spPr>
          <a:xfrm>
            <a:off x="2286345"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C</a:t>
            </a:r>
            <a:endParaRPr sz="900">
              <a:solidFill>
                <a:schemeClr val="dk1"/>
              </a:solidFill>
              <a:latin typeface="Calibri"/>
              <a:ea typeface="Calibri"/>
              <a:cs typeface="Calibri"/>
              <a:sym typeface="Calibri"/>
            </a:endParaRPr>
          </a:p>
        </p:txBody>
      </p:sp>
      <p:sp>
        <p:nvSpPr>
          <p:cNvPr id="1121" name="Google Shape;1121;p76"/>
          <p:cNvSpPr txBox="1"/>
          <p:nvPr/>
        </p:nvSpPr>
        <p:spPr>
          <a:xfrm>
            <a:off x="2879912"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D</a:t>
            </a:r>
            <a:endParaRPr sz="11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6" name="Shape 1126"/>
        <p:cNvGrpSpPr/>
        <p:nvPr/>
      </p:nvGrpSpPr>
      <p:grpSpPr>
        <a:xfrm>
          <a:off x="0" y="0"/>
          <a:ext cx="0" cy="0"/>
          <a:chOff x="0" y="0"/>
          <a:chExt cx="0" cy="0"/>
        </a:xfrm>
      </p:grpSpPr>
      <p:sp>
        <p:nvSpPr>
          <p:cNvPr id="1127" name="Google Shape;1127;p77"/>
          <p:cNvSpPr/>
          <p:nvPr/>
        </p:nvSpPr>
        <p:spPr>
          <a:xfrm>
            <a:off x="2356554" y="2992303"/>
            <a:ext cx="485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128" name="Google Shape;1128;p77"/>
          <p:cNvSpPr/>
          <p:nvPr/>
        </p:nvSpPr>
        <p:spPr>
          <a:xfrm>
            <a:off x="2926292" y="2989843"/>
            <a:ext cx="485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129" name="Google Shape;1129;p77"/>
          <p:cNvSpPr/>
          <p:nvPr/>
        </p:nvSpPr>
        <p:spPr>
          <a:xfrm>
            <a:off x="1796861" y="2989843"/>
            <a:ext cx="485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130" name="Google Shape;1130;p77"/>
          <p:cNvSpPr/>
          <p:nvPr/>
        </p:nvSpPr>
        <p:spPr>
          <a:xfrm>
            <a:off x="1211290" y="2989843"/>
            <a:ext cx="485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131" name="Google Shape;1131;p77"/>
          <p:cNvSpPr/>
          <p:nvPr/>
        </p:nvSpPr>
        <p:spPr>
          <a:xfrm>
            <a:off x="8335" y="0"/>
            <a:ext cx="9127331" cy="718855"/>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1132" name="Google Shape;1132;p77"/>
          <p:cNvSpPr txBox="1"/>
          <p:nvPr/>
        </p:nvSpPr>
        <p:spPr>
          <a:xfrm rot="-5400000">
            <a:off x="-312017" y="3646565"/>
            <a:ext cx="1078897" cy="167642"/>
          </a:xfrm>
          <a:prstGeom prst="rect">
            <a:avLst/>
          </a:prstGeom>
          <a:noFill/>
          <a:ln>
            <a:noFill/>
          </a:ln>
        </p:spPr>
        <p:txBody>
          <a:bodyPr anchorCtr="0" anchor="ctr" bIns="34275" lIns="68575" spcFirstLastPara="1" rIns="68575" wrap="square" tIns="34275">
            <a:spAutoFit/>
          </a:bodyPr>
          <a:lstStyle/>
          <a:p>
            <a:pPr indent="0" lvl="0" marL="0" marR="0" rtl="0" algn="ctr">
              <a:lnSpc>
                <a:spcPct val="81666"/>
              </a:lnSpc>
              <a:spcBef>
                <a:spcPts val="0"/>
              </a:spcBef>
              <a:spcAft>
                <a:spcPts val="0"/>
              </a:spcAft>
              <a:buNone/>
            </a:pPr>
            <a:r>
              <a:rPr lang="en" sz="900">
                <a:solidFill>
                  <a:schemeClr val="dk1"/>
                </a:solidFill>
                <a:latin typeface="Calibri"/>
                <a:ea typeface="Calibri"/>
                <a:cs typeface="Calibri"/>
                <a:sym typeface="Calibri"/>
              </a:rPr>
              <a:t>Domain specific </a:t>
            </a:r>
            <a:endParaRPr sz="1100"/>
          </a:p>
        </p:txBody>
      </p:sp>
      <p:cxnSp>
        <p:nvCxnSpPr>
          <p:cNvPr id="1133" name="Google Shape;1133;p77"/>
          <p:cNvCxnSpPr/>
          <p:nvPr/>
        </p:nvCxnSpPr>
        <p:spPr>
          <a:xfrm>
            <a:off x="382983" y="3471863"/>
            <a:ext cx="3027880" cy="0"/>
          </a:xfrm>
          <a:prstGeom prst="straightConnector1">
            <a:avLst/>
          </a:prstGeom>
          <a:noFill/>
          <a:ln cap="flat" cmpd="sng" w="9525">
            <a:solidFill>
              <a:srgbClr val="4472C4"/>
            </a:solidFill>
            <a:prstDash val="dash"/>
            <a:miter lim="800000"/>
            <a:headEnd len="sm" w="sm" type="none"/>
            <a:tailEnd len="sm" w="sm" type="none"/>
          </a:ln>
        </p:spPr>
      </p:cxnSp>
      <p:cxnSp>
        <p:nvCxnSpPr>
          <p:cNvPr id="1134" name="Google Shape;1134;p77"/>
          <p:cNvCxnSpPr/>
          <p:nvPr/>
        </p:nvCxnSpPr>
        <p:spPr>
          <a:xfrm>
            <a:off x="382983" y="3969067"/>
            <a:ext cx="3027880" cy="0"/>
          </a:xfrm>
          <a:prstGeom prst="straightConnector1">
            <a:avLst/>
          </a:prstGeom>
          <a:noFill/>
          <a:ln cap="flat" cmpd="sng" w="9525">
            <a:solidFill>
              <a:srgbClr val="4472C4"/>
            </a:solidFill>
            <a:prstDash val="dash"/>
            <a:miter lim="800000"/>
            <a:headEnd len="sm" w="sm" type="none"/>
            <a:tailEnd len="sm" w="sm" type="none"/>
          </a:ln>
        </p:spPr>
      </p:cxnSp>
      <p:sp>
        <p:nvSpPr>
          <p:cNvPr id="1135" name="Google Shape;1135;p77"/>
          <p:cNvSpPr txBox="1"/>
          <p:nvPr/>
        </p:nvSpPr>
        <p:spPr>
          <a:xfrm>
            <a:off x="328614" y="3191429"/>
            <a:ext cx="940843" cy="171827"/>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Ecosystems</a:t>
            </a:r>
            <a:endParaRPr sz="1100"/>
          </a:p>
        </p:txBody>
      </p:sp>
      <p:sp>
        <p:nvSpPr>
          <p:cNvPr id="1136" name="Google Shape;1136;p77"/>
          <p:cNvSpPr txBox="1"/>
          <p:nvPr/>
        </p:nvSpPr>
        <p:spPr>
          <a:xfrm>
            <a:off x="328615" y="3648781"/>
            <a:ext cx="940844" cy="171827"/>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Data</a:t>
            </a:r>
            <a:endParaRPr sz="1100"/>
          </a:p>
        </p:txBody>
      </p:sp>
      <p:sp>
        <p:nvSpPr>
          <p:cNvPr id="1137" name="Google Shape;1137;p77"/>
          <p:cNvSpPr txBox="1"/>
          <p:nvPr/>
        </p:nvSpPr>
        <p:spPr>
          <a:xfrm>
            <a:off x="315911" y="4070669"/>
            <a:ext cx="940844" cy="273055"/>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Platforms and solutions</a:t>
            </a:r>
            <a:endParaRPr sz="1100"/>
          </a:p>
        </p:txBody>
      </p:sp>
      <p:sp>
        <p:nvSpPr>
          <p:cNvPr id="1138" name="Google Shape;1138;p77"/>
          <p:cNvSpPr/>
          <p:nvPr/>
        </p:nvSpPr>
        <p:spPr>
          <a:xfrm>
            <a:off x="3986683" y="905915"/>
            <a:ext cx="4773581" cy="3667884"/>
          </a:xfrm>
          <a:prstGeom prst="rect">
            <a:avLst/>
          </a:prstGeom>
          <a:no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39" name="Google Shape;1139;p77"/>
          <p:cNvSpPr txBox="1"/>
          <p:nvPr/>
        </p:nvSpPr>
        <p:spPr>
          <a:xfrm>
            <a:off x="227431" y="-56579"/>
            <a:ext cx="8121898" cy="861629"/>
          </a:xfrm>
          <a:prstGeom prst="rect">
            <a:avLst/>
          </a:prstGeom>
          <a:noFill/>
          <a:ln>
            <a:noFill/>
          </a:ln>
        </p:spPr>
        <p:txBody>
          <a:bodyPr anchorCtr="0" anchor="ctr" bIns="34225" lIns="68450" spcFirstLastPara="1" rIns="68450" wrap="square" tIns="34225">
            <a:normAutofit/>
          </a:bodyPr>
          <a:lstStyle/>
          <a:p>
            <a:pPr indent="0" lvl="0" marL="0" marR="0" rtl="0" algn="l">
              <a:lnSpc>
                <a:spcPct val="90000"/>
              </a:lnSpc>
              <a:spcBef>
                <a:spcPts val="0"/>
              </a:spcBef>
              <a:spcAft>
                <a:spcPts val="0"/>
              </a:spcAft>
              <a:buClr>
                <a:schemeClr val="lt1"/>
              </a:buClr>
              <a:buSzPts val="3000"/>
              <a:buFont typeface="Libre Franklin"/>
              <a:buNone/>
            </a:pPr>
            <a:r>
              <a:rPr b="1" lang="en" sz="3300">
                <a:solidFill>
                  <a:schemeClr val="lt1"/>
                </a:solidFill>
                <a:latin typeface="Roboto Slab"/>
                <a:ea typeface="Roboto Slab"/>
                <a:cs typeface="Roboto Slab"/>
                <a:sym typeface="Roboto Slab"/>
              </a:rPr>
              <a:t>Gaia-X Federation Services</a:t>
            </a:r>
            <a:endParaRPr b="1" sz="3300">
              <a:solidFill>
                <a:schemeClr val="lt1"/>
              </a:solidFill>
              <a:latin typeface="Roboto Slab"/>
              <a:ea typeface="Roboto Slab"/>
              <a:cs typeface="Roboto Slab"/>
              <a:sym typeface="Roboto Slab"/>
            </a:endParaRPr>
          </a:p>
        </p:txBody>
      </p:sp>
      <p:sp>
        <p:nvSpPr>
          <p:cNvPr id="1140" name="Google Shape;1140;p77"/>
          <p:cNvSpPr/>
          <p:nvPr/>
        </p:nvSpPr>
        <p:spPr>
          <a:xfrm>
            <a:off x="316666" y="761762"/>
            <a:ext cx="2383434" cy="185476"/>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Regulation</a:t>
            </a:r>
            <a:endParaRPr sz="1100"/>
          </a:p>
        </p:txBody>
      </p:sp>
      <p:sp>
        <p:nvSpPr>
          <p:cNvPr id="1141" name="Google Shape;1141;p77"/>
          <p:cNvSpPr/>
          <p:nvPr/>
        </p:nvSpPr>
        <p:spPr>
          <a:xfrm>
            <a:off x="382983" y="1614805"/>
            <a:ext cx="3027880" cy="558690"/>
          </a:xfrm>
          <a:prstGeom prst="roundRect">
            <a:avLst>
              <a:gd fmla="val 16667" name="adj"/>
            </a:avLst>
          </a:prstGeom>
          <a:solidFill>
            <a:srgbClr val="E1EFD8"/>
          </a:solidFill>
          <a:ln cap="flat" cmpd="sng" w="19050">
            <a:solidFill>
              <a:srgbClr val="C00000"/>
            </a:solidFill>
            <a:prstDash val="dot"/>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1142" name="Google Shape;1142;p77"/>
          <p:cNvSpPr/>
          <p:nvPr/>
        </p:nvSpPr>
        <p:spPr>
          <a:xfrm>
            <a:off x="315911" y="1470651"/>
            <a:ext cx="2383434" cy="185476"/>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Frameworks and standardization  </a:t>
            </a:r>
            <a:endParaRPr sz="1100"/>
          </a:p>
        </p:txBody>
      </p:sp>
      <p:sp>
        <p:nvSpPr>
          <p:cNvPr id="1143" name="Google Shape;1143;p77"/>
          <p:cNvSpPr/>
          <p:nvPr/>
        </p:nvSpPr>
        <p:spPr>
          <a:xfrm>
            <a:off x="382983" y="2328041"/>
            <a:ext cx="3027880" cy="558690"/>
          </a:xfrm>
          <a:prstGeom prst="roundRect">
            <a:avLst>
              <a:gd fmla="val 16667" name="adj"/>
            </a:avLst>
          </a:prstGeom>
          <a:solidFill>
            <a:srgbClr val="E1EFD8"/>
          </a:solidFill>
          <a:ln cap="flat" cmpd="sng" w="19050">
            <a:solidFill>
              <a:srgbClr val="C0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1144" name="Google Shape;1144;p77"/>
          <p:cNvSpPr/>
          <p:nvPr/>
        </p:nvSpPr>
        <p:spPr>
          <a:xfrm>
            <a:off x="315911" y="2183888"/>
            <a:ext cx="2383434" cy="185476"/>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Generic building blocks</a:t>
            </a:r>
            <a:endParaRPr sz="1100"/>
          </a:p>
        </p:txBody>
      </p:sp>
      <p:sp>
        <p:nvSpPr>
          <p:cNvPr id="1145" name="Google Shape;1145;p77"/>
          <p:cNvSpPr/>
          <p:nvPr/>
        </p:nvSpPr>
        <p:spPr>
          <a:xfrm>
            <a:off x="382982" y="919849"/>
            <a:ext cx="3022361" cy="557671"/>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rgbClr val="000000"/>
              </a:solidFill>
              <a:latin typeface="Calibri"/>
              <a:ea typeface="Calibri"/>
              <a:cs typeface="Calibri"/>
              <a:sym typeface="Calibri"/>
            </a:endParaRPr>
          </a:p>
        </p:txBody>
      </p:sp>
      <p:pic>
        <p:nvPicPr>
          <p:cNvPr descr="Gaia-X | A Federated and Secure Data Infrastructure" id="1146" name="Google Shape;1146;p77"/>
          <p:cNvPicPr preferRelativeResize="0"/>
          <p:nvPr/>
        </p:nvPicPr>
        <p:blipFill rotWithShape="1">
          <a:blip r:embed="rId3">
            <a:alphaModFix/>
          </a:blip>
          <a:srcRect b="0" l="0" r="0" t="0"/>
          <a:stretch/>
        </p:blipFill>
        <p:spPr>
          <a:xfrm>
            <a:off x="1393419" y="1694206"/>
            <a:ext cx="701991" cy="388186"/>
          </a:xfrm>
          <a:prstGeom prst="rect">
            <a:avLst/>
          </a:prstGeom>
          <a:noFill/>
          <a:ln cap="flat" cmpd="sng" w="9525">
            <a:solidFill>
              <a:schemeClr val="dk1"/>
            </a:solidFill>
            <a:prstDash val="solid"/>
            <a:round/>
            <a:headEnd len="sm" w="sm" type="none"/>
            <a:tailEnd len="sm" w="sm" type="none"/>
          </a:ln>
        </p:spPr>
      </p:pic>
      <p:sp>
        <p:nvSpPr>
          <p:cNvPr id="1147" name="Google Shape;1147;p77"/>
          <p:cNvSpPr/>
          <p:nvPr/>
        </p:nvSpPr>
        <p:spPr>
          <a:xfrm>
            <a:off x="3976358" y="990169"/>
            <a:ext cx="4562400" cy="7041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b="1" lang="en" sz="900" u="sng">
                <a:solidFill>
                  <a:schemeClr val="dk1"/>
                </a:solidFill>
                <a:latin typeface="Calibri"/>
                <a:ea typeface="Calibri"/>
                <a:cs typeface="Calibri"/>
                <a:sym typeface="Calibri"/>
              </a:rPr>
              <a:t>Key facts</a:t>
            </a:r>
            <a:endParaRPr sz="800">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The Gaia-X Federation Services represent the minimum technical requirements and services necessary to operate the federated Gaia-X ecosystem of infrastructure and data. </a:t>
            </a:r>
            <a:endParaRPr sz="1100"/>
          </a:p>
          <a:p>
            <a:pPr indent="0" lvl="0" marL="0" marR="0" rtl="0" algn="l">
              <a:spcBef>
                <a:spcPts val="0"/>
              </a:spcBef>
              <a:spcAft>
                <a:spcPts val="0"/>
              </a:spcAft>
              <a:buNone/>
            </a:pPr>
            <a:r>
              <a:t/>
            </a:r>
            <a:endParaRPr sz="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800">
              <a:solidFill>
                <a:schemeClr val="dk1"/>
              </a:solidFill>
              <a:latin typeface="Calibri"/>
              <a:ea typeface="Calibri"/>
              <a:cs typeface="Calibri"/>
              <a:sym typeface="Calibri"/>
            </a:endParaRPr>
          </a:p>
          <a:p>
            <a:pPr indent="-76200" lvl="0" marL="127000" marR="0" rtl="0" algn="l">
              <a:spcBef>
                <a:spcPts val="0"/>
              </a:spcBef>
              <a:spcAft>
                <a:spcPts val="0"/>
              </a:spcAft>
              <a:buClr>
                <a:schemeClr val="dk1"/>
              </a:buClr>
              <a:buSzPts val="800"/>
              <a:buFont typeface="Arial"/>
              <a:buNone/>
            </a:pPr>
            <a:r>
              <a:t/>
            </a:r>
            <a:endParaRPr sz="800">
              <a:solidFill>
                <a:schemeClr val="dk1"/>
              </a:solidFill>
              <a:latin typeface="Calibri"/>
              <a:ea typeface="Calibri"/>
              <a:cs typeface="Calibri"/>
              <a:sym typeface="Calibri"/>
            </a:endParaRPr>
          </a:p>
        </p:txBody>
      </p:sp>
      <p:pic>
        <p:nvPicPr>
          <p:cNvPr id="1148" name="Google Shape;1148;p77"/>
          <p:cNvPicPr preferRelativeResize="0"/>
          <p:nvPr/>
        </p:nvPicPr>
        <p:blipFill rotWithShape="1">
          <a:blip r:embed="rId4">
            <a:alphaModFix/>
          </a:blip>
          <a:srcRect b="0" l="0" r="0" t="0"/>
          <a:stretch/>
        </p:blipFill>
        <p:spPr>
          <a:xfrm>
            <a:off x="4706572" y="1551127"/>
            <a:ext cx="3044011" cy="1646689"/>
          </a:xfrm>
          <a:prstGeom prst="rect">
            <a:avLst/>
          </a:prstGeom>
          <a:noFill/>
          <a:ln>
            <a:noFill/>
          </a:ln>
        </p:spPr>
      </p:pic>
      <p:sp>
        <p:nvSpPr>
          <p:cNvPr id="1149" name="Google Shape;1149;p77"/>
          <p:cNvSpPr/>
          <p:nvPr/>
        </p:nvSpPr>
        <p:spPr>
          <a:xfrm>
            <a:off x="4054968" y="3221363"/>
            <a:ext cx="4593052" cy="1084913"/>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 sz="800">
                <a:solidFill>
                  <a:schemeClr val="dk1"/>
                </a:solidFill>
                <a:latin typeface="Calibri"/>
                <a:ea typeface="Calibri"/>
                <a:cs typeface="Calibri"/>
                <a:sym typeface="Calibri"/>
              </a:rPr>
              <a:t>Identity and Trust </a:t>
            </a:r>
            <a:r>
              <a:rPr lang="en" sz="800">
                <a:solidFill>
                  <a:schemeClr val="dk1"/>
                </a:solidFill>
                <a:latin typeface="Calibri"/>
                <a:ea typeface="Calibri"/>
                <a:cs typeface="Calibri"/>
                <a:sym typeface="Calibri"/>
              </a:rPr>
              <a:t>covers authentication and authorization, credential management and decentral identity management.</a:t>
            </a:r>
            <a:endParaRPr sz="1100"/>
          </a:p>
          <a:p>
            <a:pPr indent="0" lvl="0" marL="0" marR="0" rtl="0" algn="l">
              <a:spcBef>
                <a:spcPts val="0"/>
              </a:spcBef>
              <a:spcAft>
                <a:spcPts val="0"/>
              </a:spcAft>
              <a:buNone/>
            </a:pPr>
            <a:r>
              <a:rPr b="1" lang="en" sz="800">
                <a:solidFill>
                  <a:schemeClr val="dk1"/>
                </a:solidFill>
                <a:latin typeface="Calibri"/>
                <a:ea typeface="Calibri"/>
                <a:cs typeface="Calibri"/>
                <a:sym typeface="Calibri"/>
              </a:rPr>
              <a:t>Federated Catalogue </a:t>
            </a:r>
            <a:r>
              <a:rPr lang="en" sz="800">
                <a:solidFill>
                  <a:schemeClr val="dk1"/>
                </a:solidFill>
                <a:latin typeface="Calibri"/>
                <a:ea typeface="Calibri"/>
                <a:cs typeface="Calibri"/>
                <a:sym typeface="Calibri"/>
              </a:rPr>
              <a:t>constitutes the central repository for Gaia-X Self-Descriptions to enable the discovery and selection of Providers and their Service Offerings. </a:t>
            </a:r>
            <a:endParaRPr sz="1100"/>
          </a:p>
          <a:p>
            <a:pPr indent="0" lvl="0" marL="0" marR="0" rtl="0" algn="l">
              <a:spcBef>
                <a:spcPts val="0"/>
              </a:spcBef>
              <a:spcAft>
                <a:spcPts val="0"/>
              </a:spcAft>
              <a:buNone/>
            </a:pPr>
            <a:r>
              <a:rPr b="1" lang="en" sz="800">
                <a:solidFill>
                  <a:schemeClr val="dk1"/>
                </a:solidFill>
                <a:latin typeface="Calibri"/>
                <a:ea typeface="Calibri"/>
                <a:cs typeface="Calibri"/>
                <a:sym typeface="Calibri"/>
              </a:rPr>
              <a:t>Data Sovereignty Services </a:t>
            </a:r>
            <a:r>
              <a:rPr lang="en" sz="800">
                <a:solidFill>
                  <a:schemeClr val="dk1"/>
                </a:solidFill>
                <a:latin typeface="Calibri"/>
                <a:ea typeface="Calibri"/>
                <a:cs typeface="Calibri"/>
                <a:sym typeface="Calibri"/>
              </a:rPr>
              <a:t>enable the trustful and sovereign data exchange of Gaia-X Participants utilizing mechanisms such as Usage Control.</a:t>
            </a:r>
            <a:endParaRPr sz="1100"/>
          </a:p>
          <a:p>
            <a:pPr indent="0" lvl="0" marL="0" marR="0" rtl="0" algn="l">
              <a:spcBef>
                <a:spcPts val="0"/>
              </a:spcBef>
              <a:spcAft>
                <a:spcPts val="0"/>
              </a:spcAft>
              <a:buNone/>
            </a:pPr>
            <a:r>
              <a:rPr b="1" lang="en" sz="800">
                <a:solidFill>
                  <a:schemeClr val="dk1"/>
                </a:solidFill>
                <a:latin typeface="Calibri"/>
                <a:ea typeface="Calibri"/>
                <a:cs typeface="Calibri"/>
                <a:sym typeface="Calibri"/>
              </a:rPr>
              <a:t>Compliance</a:t>
            </a:r>
            <a:r>
              <a:rPr lang="en" sz="800">
                <a:solidFill>
                  <a:schemeClr val="dk1"/>
                </a:solidFill>
                <a:latin typeface="Calibri"/>
                <a:ea typeface="Calibri"/>
                <a:cs typeface="Calibri"/>
                <a:sym typeface="Calibri"/>
              </a:rPr>
              <a:t> ensures a Participant’s adherence to Gaia-X principles in cybersecurity, data protection transparency and interoperability during onboarding and the delivery of Services.</a:t>
            </a:r>
            <a:endParaRPr sz="1100"/>
          </a:p>
        </p:txBody>
      </p:sp>
      <p:sp>
        <p:nvSpPr>
          <p:cNvPr id="1150" name="Google Shape;1150;p77"/>
          <p:cNvSpPr/>
          <p:nvPr/>
        </p:nvSpPr>
        <p:spPr>
          <a:xfrm>
            <a:off x="3976347" y="4329825"/>
            <a:ext cx="23403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 sz="1400">
                <a:solidFill>
                  <a:srgbClr val="4472C4"/>
                </a:solidFill>
                <a:latin typeface="Calibri"/>
                <a:ea typeface="Calibri"/>
                <a:cs typeface="Calibri"/>
                <a:sym typeface="Calibri"/>
              </a:rPr>
              <a:t>👉 https://www.gxfs.de/</a:t>
            </a:r>
            <a:endParaRPr sz="1100"/>
          </a:p>
        </p:txBody>
      </p:sp>
      <p:sp>
        <p:nvSpPr>
          <p:cNvPr id="1151" name="Google Shape;1151;p77"/>
          <p:cNvSpPr/>
          <p:nvPr/>
        </p:nvSpPr>
        <p:spPr>
          <a:xfrm>
            <a:off x="415205" y="2378552"/>
            <a:ext cx="2865479" cy="323165"/>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800">
                <a:solidFill>
                  <a:schemeClr val="dk1"/>
                </a:solidFill>
                <a:latin typeface="Arial"/>
                <a:ea typeface="Arial"/>
                <a:cs typeface="Arial"/>
                <a:sym typeface="Arial"/>
              </a:rPr>
              <a:t>SSI based identity management, verifiable credentials, data contract services, service catalogue</a:t>
            </a:r>
            <a:endParaRPr sz="800">
              <a:solidFill>
                <a:schemeClr val="dk1"/>
              </a:solidFill>
              <a:latin typeface="Arial"/>
              <a:ea typeface="Arial"/>
              <a:cs typeface="Arial"/>
              <a:sym typeface="Arial"/>
            </a:endParaRPr>
          </a:p>
        </p:txBody>
      </p:sp>
      <p:sp>
        <p:nvSpPr>
          <p:cNvPr id="1152" name="Google Shape;1152;p77"/>
          <p:cNvSpPr txBox="1"/>
          <p:nvPr/>
        </p:nvSpPr>
        <p:spPr>
          <a:xfrm>
            <a:off x="141536" y="4834627"/>
            <a:ext cx="242203" cy="205602"/>
          </a:xfrm>
          <a:prstGeom prst="rect">
            <a:avLst/>
          </a:prstGeom>
          <a:noFill/>
          <a:ln>
            <a:noFill/>
          </a:ln>
        </p:spPr>
        <p:txBody>
          <a:bodyPr anchorCtr="0" anchor="ctr" bIns="34225" lIns="68450" spcFirstLastPara="1" rIns="68450" wrap="square" tIns="34225">
            <a:noAutofit/>
          </a:bodyPr>
          <a:lstStyle/>
          <a:p>
            <a:pPr indent="0" lvl="0" marL="0" marR="0" rtl="0" algn="ctr">
              <a:lnSpc>
                <a:spcPct val="100000"/>
              </a:lnSpc>
              <a:spcBef>
                <a:spcPts val="0"/>
              </a:spcBef>
              <a:spcAft>
                <a:spcPts val="0"/>
              </a:spcAft>
              <a:buNone/>
            </a:pPr>
            <a:fld id="{00000000-1234-1234-1234-123412341234}" type="slidenum">
              <a:rPr b="0" i="0" lang="en" sz="700" u="none" cap="none" strike="noStrike">
                <a:solidFill>
                  <a:srgbClr val="7F7F7F"/>
                </a:solidFill>
                <a:latin typeface="Georgia"/>
                <a:ea typeface="Georgia"/>
                <a:cs typeface="Georgia"/>
                <a:sym typeface="Georgia"/>
              </a:rPr>
              <a:t>‹#›</a:t>
            </a:fld>
            <a:endParaRPr b="0" i="0" sz="700" u="none" cap="none" strike="noStrike">
              <a:solidFill>
                <a:srgbClr val="7F7F7F"/>
              </a:solidFill>
              <a:latin typeface="Georgia"/>
              <a:ea typeface="Georgia"/>
              <a:cs typeface="Georgia"/>
              <a:sym typeface="Georgia"/>
            </a:endParaRPr>
          </a:p>
        </p:txBody>
      </p:sp>
      <p:sp>
        <p:nvSpPr>
          <p:cNvPr id="1153" name="Google Shape;1153;p77"/>
          <p:cNvSpPr txBox="1"/>
          <p:nvPr/>
        </p:nvSpPr>
        <p:spPr>
          <a:xfrm>
            <a:off x="1689556"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B</a:t>
            </a:r>
            <a:endParaRPr sz="1100"/>
          </a:p>
        </p:txBody>
      </p:sp>
      <p:sp>
        <p:nvSpPr>
          <p:cNvPr id="1154" name="Google Shape;1154;p77"/>
          <p:cNvSpPr txBox="1"/>
          <p:nvPr/>
        </p:nvSpPr>
        <p:spPr>
          <a:xfrm>
            <a:off x="1160797"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A</a:t>
            </a:r>
            <a:endParaRPr sz="1100"/>
          </a:p>
        </p:txBody>
      </p:sp>
      <p:sp>
        <p:nvSpPr>
          <p:cNvPr id="1155" name="Google Shape;1155;p77"/>
          <p:cNvSpPr txBox="1"/>
          <p:nvPr/>
        </p:nvSpPr>
        <p:spPr>
          <a:xfrm>
            <a:off x="2286345"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C</a:t>
            </a:r>
            <a:endParaRPr sz="900">
              <a:solidFill>
                <a:schemeClr val="dk1"/>
              </a:solidFill>
              <a:latin typeface="Calibri"/>
              <a:ea typeface="Calibri"/>
              <a:cs typeface="Calibri"/>
              <a:sym typeface="Calibri"/>
            </a:endParaRPr>
          </a:p>
        </p:txBody>
      </p:sp>
      <p:sp>
        <p:nvSpPr>
          <p:cNvPr id="1156" name="Google Shape;1156;p77"/>
          <p:cNvSpPr txBox="1"/>
          <p:nvPr/>
        </p:nvSpPr>
        <p:spPr>
          <a:xfrm>
            <a:off x="2879912"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D</a:t>
            </a:r>
            <a:endParaRPr sz="11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1" name="Shape 1161"/>
        <p:cNvGrpSpPr/>
        <p:nvPr/>
      </p:nvGrpSpPr>
      <p:grpSpPr>
        <a:xfrm>
          <a:off x="0" y="0"/>
          <a:ext cx="0" cy="0"/>
          <a:chOff x="0" y="0"/>
          <a:chExt cx="0" cy="0"/>
        </a:xfrm>
      </p:grpSpPr>
      <p:sp>
        <p:nvSpPr>
          <p:cNvPr id="1162" name="Google Shape;1162;p78"/>
          <p:cNvSpPr/>
          <p:nvPr/>
        </p:nvSpPr>
        <p:spPr>
          <a:xfrm>
            <a:off x="3314458" y="2989850"/>
            <a:ext cx="4443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163" name="Google Shape;1163;p78"/>
          <p:cNvSpPr/>
          <p:nvPr/>
        </p:nvSpPr>
        <p:spPr>
          <a:xfrm>
            <a:off x="2259571" y="2992310"/>
            <a:ext cx="4443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164" name="Google Shape;1164;p78"/>
          <p:cNvSpPr/>
          <p:nvPr/>
        </p:nvSpPr>
        <p:spPr>
          <a:xfrm>
            <a:off x="2781058" y="2989850"/>
            <a:ext cx="4443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165" name="Google Shape;1165;p78"/>
          <p:cNvSpPr/>
          <p:nvPr/>
        </p:nvSpPr>
        <p:spPr>
          <a:xfrm>
            <a:off x="1747278" y="2989850"/>
            <a:ext cx="4443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166" name="Google Shape;1166;p78"/>
          <p:cNvSpPr/>
          <p:nvPr/>
        </p:nvSpPr>
        <p:spPr>
          <a:xfrm>
            <a:off x="1211299" y="2989850"/>
            <a:ext cx="4443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167" name="Google Shape;1167;p78"/>
          <p:cNvSpPr/>
          <p:nvPr/>
        </p:nvSpPr>
        <p:spPr>
          <a:xfrm>
            <a:off x="8336" y="0"/>
            <a:ext cx="9127200" cy="7188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1168" name="Google Shape;1168;p78"/>
          <p:cNvSpPr/>
          <p:nvPr/>
        </p:nvSpPr>
        <p:spPr>
          <a:xfrm>
            <a:off x="316666" y="761762"/>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Regulation</a:t>
            </a:r>
            <a:endParaRPr sz="1100"/>
          </a:p>
        </p:txBody>
      </p:sp>
      <p:sp>
        <p:nvSpPr>
          <p:cNvPr id="1169" name="Google Shape;1169;p78"/>
          <p:cNvSpPr/>
          <p:nvPr/>
        </p:nvSpPr>
        <p:spPr>
          <a:xfrm>
            <a:off x="382975" y="1614809"/>
            <a:ext cx="3375900" cy="558600"/>
          </a:xfrm>
          <a:prstGeom prst="roundRect">
            <a:avLst>
              <a:gd fmla="val 16667" name="adj"/>
            </a:avLst>
          </a:prstGeom>
          <a:solidFill>
            <a:srgbClr val="E1EFD8"/>
          </a:solidFill>
          <a:ln cap="flat" cmpd="sng" w="19050">
            <a:solidFill>
              <a:srgbClr val="C0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100"/>
          </a:p>
        </p:txBody>
      </p:sp>
      <p:sp>
        <p:nvSpPr>
          <p:cNvPr id="1170" name="Google Shape;1170;p78"/>
          <p:cNvSpPr/>
          <p:nvPr/>
        </p:nvSpPr>
        <p:spPr>
          <a:xfrm>
            <a:off x="315911" y="1470651"/>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Frameworks and standardization  </a:t>
            </a:r>
            <a:endParaRPr sz="1100"/>
          </a:p>
        </p:txBody>
      </p:sp>
      <p:sp>
        <p:nvSpPr>
          <p:cNvPr id="1171" name="Google Shape;1171;p78"/>
          <p:cNvSpPr/>
          <p:nvPr/>
        </p:nvSpPr>
        <p:spPr>
          <a:xfrm>
            <a:off x="382975" y="2328048"/>
            <a:ext cx="3375900" cy="558600"/>
          </a:xfrm>
          <a:prstGeom prst="roundRect">
            <a:avLst>
              <a:gd fmla="val 16667" name="adj"/>
            </a:avLst>
          </a:prstGeom>
          <a:solidFill>
            <a:srgbClr val="E1EFD8"/>
          </a:solidFill>
          <a:ln cap="flat" cmpd="sng" w="19050">
            <a:solidFill>
              <a:srgbClr val="C0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rPr lang="en" sz="800"/>
              <a:t>The alignment of FIWARE Building Blocks for Data Spaces with Connecting Europe Facility Building Blocks for creation of Data Spaces in Europe. </a:t>
            </a:r>
            <a:endParaRPr sz="800"/>
          </a:p>
        </p:txBody>
      </p:sp>
      <p:sp>
        <p:nvSpPr>
          <p:cNvPr id="1172" name="Google Shape;1172;p78"/>
          <p:cNvSpPr/>
          <p:nvPr/>
        </p:nvSpPr>
        <p:spPr>
          <a:xfrm>
            <a:off x="315911" y="2183888"/>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Generic building blocks</a:t>
            </a:r>
            <a:endParaRPr sz="1100"/>
          </a:p>
        </p:txBody>
      </p:sp>
      <p:sp>
        <p:nvSpPr>
          <p:cNvPr id="1173" name="Google Shape;1173;p78"/>
          <p:cNvSpPr txBox="1"/>
          <p:nvPr/>
        </p:nvSpPr>
        <p:spPr>
          <a:xfrm rot="-5400000">
            <a:off x="-304589" y="3639234"/>
            <a:ext cx="1078800" cy="182400"/>
          </a:xfrm>
          <a:prstGeom prst="rect">
            <a:avLst/>
          </a:prstGeom>
          <a:noFill/>
          <a:ln>
            <a:noFill/>
          </a:ln>
        </p:spPr>
        <p:txBody>
          <a:bodyPr anchorCtr="0" anchor="ctr" bIns="34275" lIns="68575" spcFirstLastPara="1" rIns="68575" wrap="square" tIns="34275">
            <a:spAutoFit/>
          </a:bodyPr>
          <a:lstStyle/>
          <a:p>
            <a:pPr indent="0" lvl="0" marL="0" marR="0" rtl="0" algn="ctr">
              <a:lnSpc>
                <a:spcPct val="81666"/>
              </a:lnSpc>
              <a:spcBef>
                <a:spcPts val="0"/>
              </a:spcBef>
              <a:spcAft>
                <a:spcPts val="0"/>
              </a:spcAft>
              <a:buNone/>
            </a:pPr>
            <a:r>
              <a:rPr lang="en" sz="900">
                <a:solidFill>
                  <a:schemeClr val="dk1"/>
                </a:solidFill>
                <a:latin typeface="Calibri"/>
                <a:ea typeface="Calibri"/>
                <a:cs typeface="Calibri"/>
                <a:sym typeface="Calibri"/>
              </a:rPr>
              <a:t>Domain specific </a:t>
            </a:r>
            <a:endParaRPr sz="1100"/>
          </a:p>
        </p:txBody>
      </p:sp>
      <p:cxnSp>
        <p:nvCxnSpPr>
          <p:cNvPr id="1174" name="Google Shape;1174;p78"/>
          <p:cNvCxnSpPr/>
          <p:nvPr/>
        </p:nvCxnSpPr>
        <p:spPr>
          <a:xfrm>
            <a:off x="382974" y="3471875"/>
            <a:ext cx="3435900" cy="0"/>
          </a:xfrm>
          <a:prstGeom prst="straightConnector1">
            <a:avLst/>
          </a:prstGeom>
          <a:noFill/>
          <a:ln cap="flat" cmpd="sng" w="9525">
            <a:solidFill>
              <a:srgbClr val="4472C4"/>
            </a:solidFill>
            <a:prstDash val="dash"/>
            <a:miter lim="800000"/>
            <a:headEnd len="sm" w="sm" type="none"/>
            <a:tailEnd len="sm" w="sm" type="none"/>
          </a:ln>
        </p:spPr>
      </p:cxnSp>
      <p:cxnSp>
        <p:nvCxnSpPr>
          <p:cNvPr id="1175" name="Google Shape;1175;p78"/>
          <p:cNvCxnSpPr/>
          <p:nvPr/>
        </p:nvCxnSpPr>
        <p:spPr>
          <a:xfrm>
            <a:off x="382974" y="3969075"/>
            <a:ext cx="3435900" cy="0"/>
          </a:xfrm>
          <a:prstGeom prst="straightConnector1">
            <a:avLst/>
          </a:prstGeom>
          <a:noFill/>
          <a:ln cap="flat" cmpd="sng" w="9525">
            <a:solidFill>
              <a:srgbClr val="4472C4"/>
            </a:solidFill>
            <a:prstDash val="dash"/>
            <a:miter lim="800000"/>
            <a:headEnd len="sm" w="sm" type="none"/>
            <a:tailEnd len="sm" w="sm" type="none"/>
          </a:ln>
        </p:spPr>
      </p:cxnSp>
      <p:sp>
        <p:nvSpPr>
          <p:cNvPr id="1176" name="Google Shape;1176;p78"/>
          <p:cNvSpPr txBox="1"/>
          <p:nvPr/>
        </p:nvSpPr>
        <p:spPr>
          <a:xfrm>
            <a:off x="328614" y="3191429"/>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Ecosystems</a:t>
            </a:r>
            <a:endParaRPr sz="1100"/>
          </a:p>
        </p:txBody>
      </p:sp>
      <p:sp>
        <p:nvSpPr>
          <p:cNvPr id="1177" name="Google Shape;1177;p78"/>
          <p:cNvSpPr txBox="1"/>
          <p:nvPr/>
        </p:nvSpPr>
        <p:spPr>
          <a:xfrm>
            <a:off x="328615" y="3648781"/>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Data</a:t>
            </a:r>
            <a:endParaRPr sz="1100"/>
          </a:p>
        </p:txBody>
      </p:sp>
      <p:sp>
        <p:nvSpPr>
          <p:cNvPr id="1178" name="Google Shape;1178;p78"/>
          <p:cNvSpPr txBox="1"/>
          <p:nvPr/>
        </p:nvSpPr>
        <p:spPr>
          <a:xfrm>
            <a:off x="315911" y="4070669"/>
            <a:ext cx="940800" cy="2955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Platforms and solutions</a:t>
            </a:r>
            <a:endParaRPr sz="1100"/>
          </a:p>
        </p:txBody>
      </p:sp>
      <p:sp>
        <p:nvSpPr>
          <p:cNvPr id="1179" name="Google Shape;1179;p78"/>
          <p:cNvSpPr/>
          <p:nvPr/>
        </p:nvSpPr>
        <p:spPr>
          <a:xfrm>
            <a:off x="3986675" y="905926"/>
            <a:ext cx="4773600" cy="3859200"/>
          </a:xfrm>
          <a:prstGeom prst="rect">
            <a:avLst/>
          </a:prstGeom>
          <a:no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80" name="Google Shape;1180;p78"/>
          <p:cNvSpPr txBox="1"/>
          <p:nvPr/>
        </p:nvSpPr>
        <p:spPr>
          <a:xfrm>
            <a:off x="227431" y="-56578"/>
            <a:ext cx="8121900" cy="861600"/>
          </a:xfrm>
          <a:prstGeom prst="rect">
            <a:avLst/>
          </a:prstGeom>
          <a:noFill/>
          <a:ln>
            <a:noFill/>
          </a:ln>
        </p:spPr>
        <p:txBody>
          <a:bodyPr anchorCtr="0" anchor="ctr" bIns="34225" lIns="68450" spcFirstLastPara="1" rIns="68450" wrap="square" tIns="34225">
            <a:normAutofit/>
          </a:bodyPr>
          <a:lstStyle/>
          <a:p>
            <a:pPr indent="0" lvl="0" marL="0" marR="0" rtl="0" algn="l">
              <a:lnSpc>
                <a:spcPct val="90000"/>
              </a:lnSpc>
              <a:spcBef>
                <a:spcPts val="0"/>
              </a:spcBef>
              <a:spcAft>
                <a:spcPts val="0"/>
              </a:spcAft>
              <a:buClr>
                <a:schemeClr val="dk1"/>
              </a:buClr>
              <a:buSzPts val="1100"/>
              <a:buFont typeface="Arial"/>
              <a:buNone/>
            </a:pPr>
            <a:r>
              <a:rPr b="1" lang="en" sz="3300">
                <a:solidFill>
                  <a:schemeClr val="lt1"/>
                </a:solidFill>
                <a:latin typeface="Roboto Slab"/>
                <a:ea typeface="Roboto Slab"/>
                <a:cs typeface="Roboto Slab"/>
                <a:sym typeface="Roboto Slab"/>
              </a:rPr>
              <a:t>FIWARE for Data Spaces</a:t>
            </a:r>
            <a:endParaRPr b="1" sz="3300">
              <a:solidFill>
                <a:schemeClr val="lt1"/>
              </a:solidFill>
              <a:latin typeface="Roboto Slab"/>
              <a:ea typeface="Roboto Slab"/>
              <a:cs typeface="Roboto Slab"/>
              <a:sym typeface="Roboto Slab"/>
            </a:endParaRPr>
          </a:p>
        </p:txBody>
      </p:sp>
      <p:sp>
        <p:nvSpPr>
          <p:cNvPr id="1181" name="Google Shape;1181;p78"/>
          <p:cNvSpPr txBox="1"/>
          <p:nvPr/>
        </p:nvSpPr>
        <p:spPr>
          <a:xfrm>
            <a:off x="4019518" y="990935"/>
            <a:ext cx="4593000" cy="328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900" u="sng">
                <a:solidFill>
                  <a:schemeClr val="dk1"/>
                </a:solidFill>
                <a:latin typeface="Calibri"/>
                <a:ea typeface="Calibri"/>
                <a:cs typeface="Calibri"/>
                <a:sym typeface="Calibri"/>
              </a:rPr>
              <a:t>Key facts</a:t>
            </a:r>
            <a:endParaRPr b="1" sz="900" u="sng">
              <a:solidFill>
                <a:schemeClr val="dk1"/>
              </a:solidFill>
              <a:latin typeface="Calibri"/>
              <a:ea typeface="Calibri"/>
              <a:cs typeface="Calibri"/>
              <a:sym typeface="Calibri"/>
            </a:endParaRPr>
          </a:p>
          <a:p>
            <a:pPr indent="-114300" lvl="0" marL="127000" marR="0" rtl="0" algn="l">
              <a:spcBef>
                <a:spcPts val="0"/>
              </a:spcBef>
              <a:spcAft>
                <a:spcPts val="0"/>
              </a:spcAft>
              <a:buClr>
                <a:schemeClr val="dk1"/>
              </a:buClr>
              <a:buSzPts val="800"/>
              <a:buChar char="•"/>
            </a:pPr>
            <a:r>
              <a:rPr lang="en" sz="800">
                <a:solidFill>
                  <a:schemeClr val="dk1"/>
                </a:solidFill>
                <a:latin typeface="Calibri"/>
                <a:ea typeface="Calibri"/>
                <a:cs typeface="Calibri"/>
                <a:sym typeface="Calibri"/>
              </a:rPr>
              <a:t>Smart applications from multiple domains can participate in the creation of Data Spaces based on FIWARE software Building Blocks. Smart applications participating in such Data Spaces share Digital Twin data in real-time using a common standard API like NGSI-LD and relying on standard data models. Each smart solution contributes to build a complete Digital Twin data representation of the real world sharing their data. At the same time, they can exploit data shared by other applications. Relying on FIWARE Data Marketplace components, smart applications can publish data under concrete terms and conditions which include pricing or data usage/access policies.</a:t>
            </a:r>
            <a:endParaRPr sz="800">
              <a:solidFill>
                <a:schemeClr val="dk1"/>
              </a:solidFill>
              <a:latin typeface="Calibri"/>
              <a:ea typeface="Calibri"/>
              <a:cs typeface="Calibri"/>
              <a:sym typeface="Calibri"/>
            </a:endParaRPr>
          </a:p>
          <a:p>
            <a:pPr indent="-114300" lvl="0" marL="127000" marR="0" rtl="0" algn="l">
              <a:spcBef>
                <a:spcPts val="0"/>
              </a:spcBef>
              <a:spcAft>
                <a:spcPts val="0"/>
              </a:spcAft>
              <a:buClr>
                <a:schemeClr val="dk1"/>
              </a:buClr>
              <a:buSzPts val="800"/>
              <a:buChar char="•"/>
            </a:pPr>
            <a:r>
              <a:rPr lang="en" sz="800">
                <a:solidFill>
                  <a:schemeClr val="dk1"/>
                </a:solidFill>
                <a:latin typeface="Calibri"/>
                <a:ea typeface="Calibri"/>
                <a:cs typeface="Calibri"/>
                <a:sym typeface="Calibri"/>
              </a:rPr>
              <a:t>A federated cloud infrastructure and mechanisms supporting data sovereignty and trust are necessary to create Data Spaces. However, additional elements have to be added to ease the creation of data value chains and the materialization of a data economy. Standard APIs, combined with standard data models, are crucial to support effective data exchange enabling loose coupling between parties as well as reusability and replaceability of data resources and applications. Similarly, Data Spaces need to incorporate mechanisms for publication, discovery and trading of data resources. These are elements that FIWARE implements and can be combined with architecture elements like the IDS Connector proposed by IDSA or iSHARE Satellite technology to create Data Spaces supporting trusted and effective data sharing.</a:t>
            </a:r>
            <a:endParaRPr sz="800">
              <a:solidFill>
                <a:schemeClr val="dk1"/>
              </a:solidFill>
              <a:latin typeface="Calibri"/>
              <a:ea typeface="Calibri"/>
              <a:cs typeface="Calibri"/>
              <a:sym typeface="Calibri"/>
            </a:endParaRPr>
          </a:p>
          <a:p>
            <a:pPr indent="-114300" lvl="0" marL="127000" marR="1766803" rtl="0" algn="l">
              <a:spcBef>
                <a:spcPts val="0"/>
              </a:spcBef>
              <a:spcAft>
                <a:spcPts val="0"/>
              </a:spcAft>
              <a:buClr>
                <a:schemeClr val="dk1"/>
              </a:buClr>
              <a:buSzPts val="800"/>
              <a:buFont typeface="Calibri"/>
              <a:buChar char="•"/>
            </a:pPr>
            <a:r>
              <a:rPr lang="en" sz="800">
                <a:solidFill>
                  <a:schemeClr val="dk1"/>
                </a:solidFill>
                <a:latin typeface="Calibri"/>
                <a:ea typeface="Calibri"/>
                <a:cs typeface="Calibri"/>
                <a:sym typeface="Calibri"/>
              </a:rPr>
              <a:t>The alignment of FIWARE Building Blocks for Data Spaces with Connecting Europe Facility Building Blocks is essential when considering creation of Data Spaces in Europe. FIWARE mature technologies, integrated with IDS Connector technologies can contribute to accelerate materialization of GAIA-X, a project started in 2020 aimed at creating a federated form of data infrastructure in Europe that strengthens the ability to both access and share data securely and confidently.</a:t>
            </a:r>
            <a:endParaRPr sz="800">
              <a:solidFill>
                <a:schemeClr val="dk1"/>
              </a:solidFill>
              <a:latin typeface="Calibri"/>
              <a:ea typeface="Calibri"/>
              <a:cs typeface="Calibri"/>
              <a:sym typeface="Calibri"/>
            </a:endParaRPr>
          </a:p>
        </p:txBody>
      </p:sp>
      <p:sp>
        <p:nvSpPr>
          <p:cNvPr id="1182" name="Google Shape;1182;p78"/>
          <p:cNvSpPr/>
          <p:nvPr/>
        </p:nvSpPr>
        <p:spPr>
          <a:xfrm>
            <a:off x="382974" y="902975"/>
            <a:ext cx="3369900" cy="5577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rgbClr val="000000"/>
              </a:solidFill>
              <a:latin typeface="Calibri"/>
              <a:ea typeface="Calibri"/>
              <a:cs typeface="Calibri"/>
              <a:sym typeface="Calibri"/>
            </a:endParaRPr>
          </a:p>
        </p:txBody>
      </p:sp>
      <p:sp>
        <p:nvSpPr>
          <p:cNvPr id="1183" name="Google Shape;1183;p78"/>
          <p:cNvSpPr txBox="1"/>
          <p:nvPr/>
        </p:nvSpPr>
        <p:spPr>
          <a:xfrm>
            <a:off x="4043875" y="4286150"/>
            <a:ext cx="4687200" cy="253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200">
                <a:solidFill>
                  <a:srgbClr val="4472C4"/>
                </a:solidFill>
                <a:latin typeface="Calibri"/>
                <a:ea typeface="Calibri"/>
                <a:cs typeface="Calibri"/>
                <a:sym typeface="Calibri"/>
              </a:rPr>
              <a:t>👉 </a:t>
            </a:r>
            <a:r>
              <a:rPr b="1" lang="en" sz="1200">
                <a:solidFill>
                  <a:srgbClr val="4472C4"/>
                </a:solidFill>
                <a:latin typeface="Calibri"/>
                <a:ea typeface="Calibri"/>
                <a:cs typeface="Calibri"/>
                <a:sym typeface="Calibri"/>
              </a:rPr>
              <a:t>https://www.fiware.org/marketing-material/fiware-for-data-spaces/</a:t>
            </a:r>
            <a:endParaRPr sz="1100"/>
          </a:p>
        </p:txBody>
      </p:sp>
      <p:sp>
        <p:nvSpPr>
          <p:cNvPr id="1184" name="Google Shape;1184;p78"/>
          <p:cNvSpPr txBox="1"/>
          <p:nvPr/>
        </p:nvSpPr>
        <p:spPr>
          <a:xfrm>
            <a:off x="141536" y="4834627"/>
            <a:ext cx="242100" cy="205500"/>
          </a:xfrm>
          <a:prstGeom prst="rect">
            <a:avLst/>
          </a:prstGeom>
          <a:noFill/>
          <a:ln>
            <a:noFill/>
          </a:ln>
        </p:spPr>
        <p:txBody>
          <a:bodyPr anchorCtr="0" anchor="ctr" bIns="34225" lIns="68450" spcFirstLastPara="1" rIns="68450" wrap="square" tIns="34225">
            <a:noAutofit/>
          </a:bodyPr>
          <a:lstStyle/>
          <a:p>
            <a:pPr indent="0" lvl="0" marL="0" marR="0" rtl="0" algn="ctr">
              <a:lnSpc>
                <a:spcPct val="100000"/>
              </a:lnSpc>
              <a:spcBef>
                <a:spcPts val="0"/>
              </a:spcBef>
              <a:spcAft>
                <a:spcPts val="0"/>
              </a:spcAft>
              <a:buNone/>
            </a:pPr>
            <a:fld id="{00000000-1234-1234-1234-123412341234}" type="slidenum">
              <a:rPr b="0" i="0" lang="en" sz="700" u="none" cap="none" strike="noStrike">
                <a:solidFill>
                  <a:srgbClr val="7F7F7F"/>
                </a:solidFill>
                <a:latin typeface="Georgia"/>
                <a:ea typeface="Georgia"/>
                <a:cs typeface="Georgia"/>
                <a:sym typeface="Georgia"/>
              </a:rPr>
              <a:t>‹#›</a:t>
            </a:fld>
            <a:endParaRPr b="0" i="0" sz="700" u="none" cap="none" strike="noStrike">
              <a:solidFill>
                <a:srgbClr val="7F7F7F"/>
              </a:solidFill>
              <a:latin typeface="Georgia"/>
              <a:ea typeface="Georgia"/>
              <a:cs typeface="Georgia"/>
              <a:sym typeface="Georgia"/>
            </a:endParaRPr>
          </a:p>
        </p:txBody>
      </p:sp>
      <p:sp>
        <p:nvSpPr>
          <p:cNvPr id="1185" name="Google Shape;1185;p78"/>
          <p:cNvSpPr txBox="1"/>
          <p:nvPr/>
        </p:nvSpPr>
        <p:spPr>
          <a:xfrm>
            <a:off x="1765752" y="4465075"/>
            <a:ext cx="592800" cy="2955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Green deal</a:t>
            </a:r>
            <a:endParaRPr sz="1100"/>
          </a:p>
        </p:txBody>
      </p:sp>
      <p:sp>
        <p:nvSpPr>
          <p:cNvPr id="1186" name="Google Shape;1186;p78"/>
          <p:cNvSpPr txBox="1"/>
          <p:nvPr/>
        </p:nvSpPr>
        <p:spPr>
          <a:xfrm>
            <a:off x="1084597"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Agriculture</a:t>
            </a:r>
            <a:endParaRPr sz="1100"/>
          </a:p>
        </p:txBody>
      </p:sp>
      <p:sp>
        <p:nvSpPr>
          <p:cNvPr id="1187" name="Google Shape;1187;p78"/>
          <p:cNvSpPr txBox="1"/>
          <p:nvPr/>
        </p:nvSpPr>
        <p:spPr>
          <a:xfrm>
            <a:off x="2286345"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Health</a:t>
            </a:r>
            <a:endParaRPr sz="900">
              <a:solidFill>
                <a:schemeClr val="dk1"/>
              </a:solidFill>
              <a:latin typeface="Calibri"/>
              <a:ea typeface="Calibri"/>
              <a:cs typeface="Calibri"/>
              <a:sym typeface="Calibri"/>
            </a:endParaRPr>
          </a:p>
        </p:txBody>
      </p:sp>
      <p:sp>
        <p:nvSpPr>
          <p:cNvPr id="1188" name="Google Shape;1188;p78"/>
          <p:cNvSpPr txBox="1"/>
          <p:nvPr/>
        </p:nvSpPr>
        <p:spPr>
          <a:xfrm>
            <a:off x="2651312"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Manufacturing</a:t>
            </a:r>
            <a:endParaRPr sz="1100"/>
          </a:p>
        </p:txBody>
      </p:sp>
      <p:pic>
        <p:nvPicPr>
          <p:cNvPr id="1189" name="Google Shape;1189;p78"/>
          <p:cNvPicPr preferRelativeResize="0"/>
          <p:nvPr/>
        </p:nvPicPr>
        <p:blipFill>
          <a:blip r:embed="rId3">
            <a:alphaModFix/>
          </a:blip>
          <a:stretch>
            <a:fillRect/>
          </a:stretch>
        </p:blipFill>
        <p:spPr>
          <a:xfrm>
            <a:off x="7056962" y="3191423"/>
            <a:ext cx="1251821" cy="999275"/>
          </a:xfrm>
          <a:prstGeom prst="rect">
            <a:avLst/>
          </a:prstGeom>
          <a:noFill/>
          <a:ln cap="flat" cmpd="sng" w="12700">
            <a:solidFill>
              <a:srgbClr val="31538F"/>
            </a:solidFill>
            <a:prstDash val="solid"/>
            <a:miter lim="8000"/>
            <a:headEnd len="sm" w="sm" type="none"/>
            <a:tailEnd len="sm" w="sm" type="none"/>
          </a:ln>
        </p:spPr>
      </p:pic>
      <p:pic>
        <p:nvPicPr>
          <p:cNvPr id="1190" name="Google Shape;1190;p78"/>
          <p:cNvPicPr preferRelativeResize="0"/>
          <p:nvPr/>
        </p:nvPicPr>
        <p:blipFill>
          <a:blip r:embed="rId3">
            <a:alphaModFix/>
          </a:blip>
          <a:stretch>
            <a:fillRect/>
          </a:stretch>
        </p:blipFill>
        <p:spPr>
          <a:xfrm>
            <a:off x="1502789" y="1720536"/>
            <a:ext cx="499684" cy="398875"/>
          </a:xfrm>
          <a:prstGeom prst="rect">
            <a:avLst/>
          </a:prstGeom>
          <a:noFill/>
          <a:ln cap="flat" cmpd="sng" w="12700">
            <a:solidFill>
              <a:srgbClr val="31538F"/>
            </a:solidFill>
            <a:prstDash val="solid"/>
            <a:miter lim="8000"/>
            <a:headEnd len="sm" w="sm" type="none"/>
            <a:tailEnd len="sm" w="sm" type="none"/>
          </a:ln>
        </p:spPr>
      </p:pic>
      <p:sp>
        <p:nvSpPr>
          <p:cNvPr id="1191" name="Google Shape;1191;p78"/>
          <p:cNvSpPr txBox="1"/>
          <p:nvPr/>
        </p:nvSpPr>
        <p:spPr>
          <a:xfrm>
            <a:off x="3413312" y="4462825"/>
            <a:ext cx="939000" cy="4086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Mobility</a:t>
            </a:r>
            <a:endParaRPr sz="900">
              <a:solidFill>
                <a:schemeClr val="dk1"/>
              </a:solidFill>
              <a:latin typeface="Calibri"/>
              <a:ea typeface="Calibri"/>
              <a:cs typeface="Calibri"/>
              <a:sym typeface="Calibri"/>
            </a:endParaRPr>
          </a:p>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Smart Communities</a:t>
            </a:r>
            <a:endParaRPr sz="900">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6" name="Shape 1196"/>
        <p:cNvGrpSpPr/>
        <p:nvPr/>
      </p:nvGrpSpPr>
      <p:grpSpPr>
        <a:xfrm>
          <a:off x="0" y="0"/>
          <a:ext cx="0" cy="0"/>
          <a:chOff x="0" y="0"/>
          <a:chExt cx="0" cy="0"/>
        </a:xfrm>
      </p:grpSpPr>
      <p:sp>
        <p:nvSpPr>
          <p:cNvPr id="1197" name="Google Shape;1197;p79"/>
          <p:cNvSpPr/>
          <p:nvPr/>
        </p:nvSpPr>
        <p:spPr>
          <a:xfrm>
            <a:off x="3311106" y="2989850"/>
            <a:ext cx="443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198" name="Google Shape;1198;p79"/>
          <p:cNvSpPr/>
          <p:nvPr/>
        </p:nvSpPr>
        <p:spPr>
          <a:xfrm>
            <a:off x="2257333" y="2992310"/>
            <a:ext cx="443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199" name="Google Shape;1199;p79"/>
          <p:cNvSpPr/>
          <p:nvPr/>
        </p:nvSpPr>
        <p:spPr>
          <a:xfrm>
            <a:off x="2777706" y="2989850"/>
            <a:ext cx="443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200" name="Google Shape;1200;p79"/>
          <p:cNvSpPr/>
          <p:nvPr/>
        </p:nvSpPr>
        <p:spPr>
          <a:xfrm>
            <a:off x="1746133" y="2989850"/>
            <a:ext cx="443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201" name="Google Shape;1201;p79"/>
          <p:cNvSpPr/>
          <p:nvPr/>
        </p:nvSpPr>
        <p:spPr>
          <a:xfrm>
            <a:off x="1211299" y="2989850"/>
            <a:ext cx="443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202" name="Google Shape;1202;p79"/>
          <p:cNvSpPr/>
          <p:nvPr/>
        </p:nvSpPr>
        <p:spPr>
          <a:xfrm>
            <a:off x="8336" y="0"/>
            <a:ext cx="9127200" cy="7188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1203" name="Google Shape;1203;p79"/>
          <p:cNvSpPr/>
          <p:nvPr/>
        </p:nvSpPr>
        <p:spPr>
          <a:xfrm>
            <a:off x="316666" y="761762"/>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Regulation</a:t>
            </a:r>
            <a:endParaRPr sz="1100"/>
          </a:p>
        </p:txBody>
      </p:sp>
      <p:sp>
        <p:nvSpPr>
          <p:cNvPr id="1204" name="Google Shape;1204;p79"/>
          <p:cNvSpPr/>
          <p:nvPr/>
        </p:nvSpPr>
        <p:spPr>
          <a:xfrm>
            <a:off x="382983" y="1614805"/>
            <a:ext cx="3027900" cy="558600"/>
          </a:xfrm>
          <a:prstGeom prst="roundRect">
            <a:avLst>
              <a:gd fmla="val 16667" name="adj"/>
            </a:avLst>
          </a:prstGeom>
          <a:solidFill>
            <a:srgbClr val="E1EFD8"/>
          </a:solidFill>
          <a:ln cap="flat" cmpd="sng" w="19050">
            <a:solidFill>
              <a:srgbClr val="C0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100"/>
          </a:p>
        </p:txBody>
      </p:sp>
      <p:sp>
        <p:nvSpPr>
          <p:cNvPr id="1205" name="Google Shape;1205;p79"/>
          <p:cNvSpPr/>
          <p:nvPr/>
        </p:nvSpPr>
        <p:spPr>
          <a:xfrm>
            <a:off x="315911" y="1470651"/>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Frameworks and standardization  </a:t>
            </a:r>
            <a:endParaRPr sz="1100"/>
          </a:p>
        </p:txBody>
      </p:sp>
      <p:sp>
        <p:nvSpPr>
          <p:cNvPr id="1206" name="Google Shape;1206;p79"/>
          <p:cNvSpPr/>
          <p:nvPr/>
        </p:nvSpPr>
        <p:spPr>
          <a:xfrm>
            <a:off x="382983" y="2328041"/>
            <a:ext cx="3027900" cy="558600"/>
          </a:xfrm>
          <a:prstGeom prst="roundRect">
            <a:avLst>
              <a:gd fmla="val 16667" name="adj"/>
            </a:avLst>
          </a:prstGeom>
          <a:solidFill>
            <a:srgbClr val="E1EFD8"/>
          </a:solidFill>
          <a:ln cap="flat" cmpd="sng" w="19050">
            <a:solidFill>
              <a:srgbClr val="C0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800"/>
          </a:p>
        </p:txBody>
      </p:sp>
      <p:sp>
        <p:nvSpPr>
          <p:cNvPr id="1207" name="Google Shape;1207;p79"/>
          <p:cNvSpPr/>
          <p:nvPr/>
        </p:nvSpPr>
        <p:spPr>
          <a:xfrm>
            <a:off x="315911" y="2183888"/>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Generic building blocks</a:t>
            </a:r>
            <a:endParaRPr sz="1100"/>
          </a:p>
        </p:txBody>
      </p:sp>
      <p:sp>
        <p:nvSpPr>
          <p:cNvPr id="1208" name="Google Shape;1208;p79"/>
          <p:cNvSpPr txBox="1"/>
          <p:nvPr/>
        </p:nvSpPr>
        <p:spPr>
          <a:xfrm rot="-5400000">
            <a:off x="-304589" y="3639234"/>
            <a:ext cx="1078800" cy="182400"/>
          </a:xfrm>
          <a:prstGeom prst="rect">
            <a:avLst/>
          </a:prstGeom>
          <a:noFill/>
          <a:ln>
            <a:noFill/>
          </a:ln>
        </p:spPr>
        <p:txBody>
          <a:bodyPr anchorCtr="0" anchor="ctr" bIns="34275" lIns="68575" spcFirstLastPara="1" rIns="68575" wrap="square" tIns="34275">
            <a:spAutoFit/>
          </a:bodyPr>
          <a:lstStyle/>
          <a:p>
            <a:pPr indent="0" lvl="0" marL="0" marR="0" rtl="0" algn="ctr">
              <a:lnSpc>
                <a:spcPct val="81666"/>
              </a:lnSpc>
              <a:spcBef>
                <a:spcPts val="0"/>
              </a:spcBef>
              <a:spcAft>
                <a:spcPts val="0"/>
              </a:spcAft>
              <a:buNone/>
            </a:pPr>
            <a:r>
              <a:rPr lang="en" sz="900">
                <a:solidFill>
                  <a:schemeClr val="dk1"/>
                </a:solidFill>
                <a:latin typeface="Calibri"/>
                <a:ea typeface="Calibri"/>
                <a:cs typeface="Calibri"/>
                <a:sym typeface="Calibri"/>
              </a:rPr>
              <a:t>Domain specific </a:t>
            </a:r>
            <a:endParaRPr sz="1100"/>
          </a:p>
        </p:txBody>
      </p:sp>
      <p:cxnSp>
        <p:nvCxnSpPr>
          <p:cNvPr id="1209" name="Google Shape;1209;p79"/>
          <p:cNvCxnSpPr/>
          <p:nvPr/>
        </p:nvCxnSpPr>
        <p:spPr>
          <a:xfrm>
            <a:off x="382974" y="3471875"/>
            <a:ext cx="3452100" cy="0"/>
          </a:xfrm>
          <a:prstGeom prst="straightConnector1">
            <a:avLst/>
          </a:prstGeom>
          <a:noFill/>
          <a:ln cap="flat" cmpd="sng" w="9525">
            <a:solidFill>
              <a:srgbClr val="4472C4"/>
            </a:solidFill>
            <a:prstDash val="dash"/>
            <a:miter lim="800000"/>
            <a:headEnd len="sm" w="sm" type="none"/>
            <a:tailEnd len="sm" w="sm" type="none"/>
          </a:ln>
        </p:spPr>
      </p:cxnSp>
      <p:cxnSp>
        <p:nvCxnSpPr>
          <p:cNvPr id="1210" name="Google Shape;1210;p79"/>
          <p:cNvCxnSpPr/>
          <p:nvPr/>
        </p:nvCxnSpPr>
        <p:spPr>
          <a:xfrm>
            <a:off x="382974" y="3969075"/>
            <a:ext cx="3452100" cy="0"/>
          </a:xfrm>
          <a:prstGeom prst="straightConnector1">
            <a:avLst/>
          </a:prstGeom>
          <a:noFill/>
          <a:ln cap="flat" cmpd="sng" w="9525">
            <a:solidFill>
              <a:srgbClr val="4472C4"/>
            </a:solidFill>
            <a:prstDash val="dash"/>
            <a:miter lim="800000"/>
            <a:headEnd len="sm" w="sm" type="none"/>
            <a:tailEnd len="sm" w="sm" type="none"/>
          </a:ln>
        </p:spPr>
      </p:cxnSp>
      <p:sp>
        <p:nvSpPr>
          <p:cNvPr id="1211" name="Google Shape;1211;p79"/>
          <p:cNvSpPr txBox="1"/>
          <p:nvPr/>
        </p:nvSpPr>
        <p:spPr>
          <a:xfrm>
            <a:off x="328614" y="3191429"/>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Ecosystems</a:t>
            </a:r>
            <a:endParaRPr sz="1100"/>
          </a:p>
        </p:txBody>
      </p:sp>
      <p:sp>
        <p:nvSpPr>
          <p:cNvPr id="1212" name="Google Shape;1212;p79"/>
          <p:cNvSpPr txBox="1"/>
          <p:nvPr/>
        </p:nvSpPr>
        <p:spPr>
          <a:xfrm>
            <a:off x="328615" y="3648781"/>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Data</a:t>
            </a:r>
            <a:endParaRPr sz="1100"/>
          </a:p>
        </p:txBody>
      </p:sp>
      <p:sp>
        <p:nvSpPr>
          <p:cNvPr id="1213" name="Google Shape;1213;p79"/>
          <p:cNvSpPr txBox="1"/>
          <p:nvPr/>
        </p:nvSpPr>
        <p:spPr>
          <a:xfrm>
            <a:off x="315911" y="4070669"/>
            <a:ext cx="940800" cy="2955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Platforms and solutions</a:t>
            </a:r>
            <a:endParaRPr sz="1100"/>
          </a:p>
        </p:txBody>
      </p:sp>
      <p:sp>
        <p:nvSpPr>
          <p:cNvPr id="1214" name="Google Shape;1214;p79"/>
          <p:cNvSpPr/>
          <p:nvPr/>
        </p:nvSpPr>
        <p:spPr>
          <a:xfrm>
            <a:off x="3986683" y="905915"/>
            <a:ext cx="4773600" cy="3667800"/>
          </a:xfrm>
          <a:prstGeom prst="rect">
            <a:avLst/>
          </a:prstGeom>
          <a:no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15" name="Google Shape;1215;p79"/>
          <p:cNvSpPr txBox="1"/>
          <p:nvPr/>
        </p:nvSpPr>
        <p:spPr>
          <a:xfrm>
            <a:off x="227431" y="-56578"/>
            <a:ext cx="8121900" cy="861600"/>
          </a:xfrm>
          <a:prstGeom prst="rect">
            <a:avLst/>
          </a:prstGeom>
          <a:noFill/>
          <a:ln>
            <a:noFill/>
          </a:ln>
        </p:spPr>
        <p:txBody>
          <a:bodyPr anchorCtr="0" anchor="ctr" bIns="34225" lIns="68450" spcFirstLastPara="1" rIns="68450" wrap="square" tIns="34225">
            <a:normAutofit/>
          </a:bodyPr>
          <a:lstStyle/>
          <a:p>
            <a:pPr indent="0" lvl="0" marL="0" marR="0" rtl="0" algn="l">
              <a:lnSpc>
                <a:spcPct val="90000"/>
              </a:lnSpc>
              <a:spcBef>
                <a:spcPts val="0"/>
              </a:spcBef>
              <a:spcAft>
                <a:spcPts val="0"/>
              </a:spcAft>
              <a:buClr>
                <a:schemeClr val="dk1"/>
              </a:buClr>
              <a:buSzPts val="1100"/>
              <a:buFont typeface="Arial"/>
              <a:buNone/>
            </a:pPr>
            <a:r>
              <a:rPr b="1" lang="en" sz="3300">
                <a:solidFill>
                  <a:schemeClr val="lt1"/>
                </a:solidFill>
                <a:latin typeface="Roboto Slab"/>
                <a:ea typeface="Roboto Slab"/>
                <a:cs typeface="Roboto Slab"/>
                <a:sym typeface="Roboto Slab"/>
              </a:rPr>
              <a:t>FIWARE for Digital Twins</a:t>
            </a:r>
            <a:endParaRPr b="1" sz="3300">
              <a:solidFill>
                <a:schemeClr val="lt1"/>
              </a:solidFill>
              <a:latin typeface="Roboto Slab"/>
              <a:ea typeface="Roboto Slab"/>
              <a:cs typeface="Roboto Slab"/>
              <a:sym typeface="Roboto Slab"/>
            </a:endParaRPr>
          </a:p>
        </p:txBody>
      </p:sp>
      <p:sp>
        <p:nvSpPr>
          <p:cNvPr id="1216" name="Google Shape;1216;p79"/>
          <p:cNvSpPr txBox="1"/>
          <p:nvPr/>
        </p:nvSpPr>
        <p:spPr>
          <a:xfrm>
            <a:off x="4019518" y="990935"/>
            <a:ext cx="4593000" cy="946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900" u="sng">
                <a:solidFill>
                  <a:schemeClr val="dk1"/>
                </a:solidFill>
                <a:latin typeface="Calibri"/>
                <a:ea typeface="Calibri"/>
                <a:cs typeface="Calibri"/>
                <a:sym typeface="Calibri"/>
              </a:rPr>
              <a:t>Key facts</a:t>
            </a:r>
            <a:endParaRPr b="1" sz="900" u="sng">
              <a:solidFill>
                <a:schemeClr val="dk1"/>
              </a:solidFill>
              <a:latin typeface="Calibri"/>
              <a:ea typeface="Calibri"/>
              <a:cs typeface="Calibri"/>
              <a:sym typeface="Calibri"/>
            </a:endParaRPr>
          </a:p>
          <a:p>
            <a:pPr indent="-114300" lvl="0" marL="127000" marR="0" rtl="0" algn="l">
              <a:spcBef>
                <a:spcPts val="0"/>
              </a:spcBef>
              <a:spcAft>
                <a:spcPts val="0"/>
              </a:spcAft>
              <a:buClr>
                <a:schemeClr val="dk1"/>
              </a:buClr>
              <a:buSzPts val="800"/>
              <a:buChar char="•"/>
            </a:pPr>
            <a:r>
              <a:rPr lang="en" sz="800">
                <a:solidFill>
                  <a:schemeClr val="dk1"/>
                </a:solidFill>
                <a:latin typeface="Calibri"/>
                <a:ea typeface="Calibri"/>
                <a:cs typeface="Calibri"/>
                <a:sym typeface="Calibri"/>
              </a:rPr>
              <a:t>This paper describes how smart applications from multiple domains can participate in the creation of smart solutions based on the Digital Twin paradigm using FIWARE software building blocks. Central in the vision, the NGSI-LD API is proposed as an open standard API for getting access to digital twin data and use of standard data models is promoted to ensure portability and replicability of solutions. Smart solutions powered by FIWARE are architected around management of a digital twin data representation of the real world sharing their data.</a:t>
            </a:r>
            <a:endParaRPr sz="800">
              <a:solidFill>
                <a:schemeClr val="dk1"/>
              </a:solidFill>
              <a:latin typeface="Calibri"/>
              <a:ea typeface="Calibri"/>
              <a:cs typeface="Calibri"/>
              <a:sym typeface="Calibri"/>
            </a:endParaRPr>
          </a:p>
        </p:txBody>
      </p:sp>
      <p:sp>
        <p:nvSpPr>
          <p:cNvPr id="1217" name="Google Shape;1217;p79"/>
          <p:cNvSpPr/>
          <p:nvPr/>
        </p:nvSpPr>
        <p:spPr>
          <a:xfrm>
            <a:off x="382982" y="902973"/>
            <a:ext cx="3022500" cy="5577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rgbClr val="000000"/>
              </a:solidFill>
              <a:latin typeface="Calibri"/>
              <a:ea typeface="Calibri"/>
              <a:cs typeface="Calibri"/>
              <a:sym typeface="Calibri"/>
            </a:endParaRPr>
          </a:p>
        </p:txBody>
      </p:sp>
      <p:sp>
        <p:nvSpPr>
          <p:cNvPr id="1218" name="Google Shape;1218;p79"/>
          <p:cNvSpPr txBox="1"/>
          <p:nvPr/>
        </p:nvSpPr>
        <p:spPr>
          <a:xfrm>
            <a:off x="4029875" y="4135125"/>
            <a:ext cx="4687200" cy="438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200">
                <a:solidFill>
                  <a:srgbClr val="4472C4"/>
                </a:solidFill>
                <a:latin typeface="Calibri"/>
                <a:ea typeface="Calibri"/>
                <a:cs typeface="Calibri"/>
                <a:sym typeface="Calibri"/>
              </a:rPr>
              <a:t>👉 </a:t>
            </a:r>
            <a:r>
              <a:rPr b="1" lang="en" sz="1200">
                <a:solidFill>
                  <a:srgbClr val="4472C4"/>
                </a:solidFill>
                <a:latin typeface="Calibri"/>
                <a:ea typeface="Calibri"/>
                <a:cs typeface="Calibri"/>
                <a:sym typeface="Calibri"/>
              </a:rPr>
              <a:t>https://www.fiware.org/marketing-material/fiware-for-digital-twins/</a:t>
            </a:r>
            <a:endParaRPr sz="1100"/>
          </a:p>
        </p:txBody>
      </p:sp>
      <p:sp>
        <p:nvSpPr>
          <p:cNvPr id="1219" name="Google Shape;1219;p79"/>
          <p:cNvSpPr txBox="1"/>
          <p:nvPr/>
        </p:nvSpPr>
        <p:spPr>
          <a:xfrm>
            <a:off x="141536" y="4834627"/>
            <a:ext cx="242100" cy="205500"/>
          </a:xfrm>
          <a:prstGeom prst="rect">
            <a:avLst/>
          </a:prstGeom>
          <a:noFill/>
          <a:ln>
            <a:noFill/>
          </a:ln>
        </p:spPr>
        <p:txBody>
          <a:bodyPr anchorCtr="0" anchor="ctr" bIns="34225" lIns="68450" spcFirstLastPara="1" rIns="68450" wrap="square" tIns="34225">
            <a:noAutofit/>
          </a:bodyPr>
          <a:lstStyle/>
          <a:p>
            <a:pPr indent="0" lvl="0" marL="0" marR="0" rtl="0" algn="ctr">
              <a:lnSpc>
                <a:spcPct val="100000"/>
              </a:lnSpc>
              <a:spcBef>
                <a:spcPts val="0"/>
              </a:spcBef>
              <a:spcAft>
                <a:spcPts val="0"/>
              </a:spcAft>
              <a:buNone/>
            </a:pPr>
            <a:fld id="{00000000-1234-1234-1234-123412341234}" type="slidenum">
              <a:rPr b="0" i="0" lang="en" sz="700" u="none" cap="none" strike="noStrike">
                <a:solidFill>
                  <a:srgbClr val="7F7F7F"/>
                </a:solidFill>
                <a:latin typeface="Georgia"/>
                <a:ea typeface="Georgia"/>
                <a:cs typeface="Georgia"/>
                <a:sym typeface="Georgia"/>
              </a:rPr>
              <a:t>‹#›</a:t>
            </a:fld>
            <a:endParaRPr b="0" i="0" sz="700" u="none" cap="none" strike="noStrike">
              <a:solidFill>
                <a:srgbClr val="7F7F7F"/>
              </a:solidFill>
              <a:latin typeface="Georgia"/>
              <a:ea typeface="Georgia"/>
              <a:cs typeface="Georgia"/>
              <a:sym typeface="Georgia"/>
            </a:endParaRPr>
          </a:p>
        </p:txBody>
      </p:sp>
      <p:pic>
        <p:nvPicPr>
          <p:cNvPr id="1220" name="Google Shape;1220;p79"/>
          <p:cNvPicPr preferRelativeResize="0"/>
          <p:nvPr/>
        </p:nvPicPr>
        <p:blipFill>
          <a:blip r:embed="rId3">
            <a:alphaModFix/>
          </a:blip>
          <a:stretch>
            <a:fillRect/>
          </a:stretch>
        </p:blipFill>
        <p:spPr>
          <a:xfrm>
            <a:off x="5690125" y="2831898"/>
            <a:ext cx="1251821" cy="999275"/>
          </a:xfrm>
          <a:prstGeom prst="rect">
            <a:avLst/>
          </a:prstGeom>
          <a:noFill/>
          <a:ln cap="flat" cmpd="sng" w="12700">
            <a:solidFill>
              <a:srgbClr val="31538F"/>
            </a:solidFill>
            <a:prstDash val="solid"/>
            <a:miter lim="8000"/>
            <a:headEnd len="sm" w="sm" type="none"/>
            <a:tailEnd len="sm" w="sm" type="none"/>
          </a:ln>
        </p:spPr>
      </p:pic>
      <p:pic>
        <p:nvPicPr>
          <p:cNvPr id="1221" name="Google Shape;1221;p79"/>
          <p:cNvPicPr preferRelativeResize="0"/>
          <p:nvPr/>
        </p:nvPicPr>
        <p:blipFill>
          <a:blip r:embed="rId3">
            <a:alphaModFix/>
          </a:blip>
          <a:stretch>
            <a:fillRect/>
          </a:stretch>
        </p:blipFill>
        <p:spPr>
          <a:xfrm>
            <a:off x="1502789" y="1720536"/>
            <a:ext cx="499684" cy="398875"/>
          </a:xfrm>
          <a:prstGeom prst="rect">
            <a:avLst/>
          </a:prstGeom>
          <a:noFill/>
          <a:ln cap="flat" cmpd="sng" w="12700">
            <a:solidFill>
              <a:srgbClr val="31538F"/>
            </a:solidFill>
            <a:prstDash val="solid"/>
            <a:miter lim="8000"/>
            <a:headEnd len="sm" w="sm" type="none"/>
            <a:tailEnd len="sm" w="sm" type="none"/>
          </a:ln>
        </p:spPr>
      </p:pic>
      <p:pic>
        <p:nvPicPr>
          <p:cNvPr id="1222" name="Google Shape;1222;p79"/>
          <p:cNvPicPr preferRelativeResize="0"/>
          <p:nvPr/>
        </p:nvPicPr>
        <p:blipFill>
          <a:blip r:embed="rId3">
            <a:alphaModFix/>
          </a:blip>
          <a:stretch>
            <a:fillRect/>
          </a:stretch>
        </p:blipFill>
        <p:spPr>
          <a:xfrm>
            <a:off x="1502789" y="2392512"/>
            <a:ext cx="499684" cy="398875"/>
          </a:xfrm>
          <a:prstGeom prst="rect">
            <a:avLst/>
          </a:prstGeom>
          <a:noFill/>
          <a:ln cap="flat" cmpd="sng" w="12700">
            <a:solidFill>
              <a:srgbClr val="31538F"/>
            </a:solidFill>
            <a:prstDash val="solid"/>
            <a:miter lim="8000"/>
            <a:headEnd len="sm" w="sm" type="none"/>
            <a:tailEnd len="sm" w="sm" type="none"/>
          </a:ln>
        </p:spPr>
      </p:pic>
      <p:sp>
        <p:nvSpPr>
          <p:cNvPr id="1223" name="Google Shape;1223;p79"/>
          <p:cNvSpPr txBox="1"/>
          <p:nvPr/>
        </p:nvSpPr>
        <p:spPr>
          <a:xfrm>
            <a:off x="1765752" y="4465075"/>
            <a:ext cx="592800" cy="2955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Cultural Heritage</a:t>
            </a:r>
            <a:endParaRPr sz="1100"/>
          </a:p>
        </p:txBody>
      </p:sp>
      <p:sp>
        <p:nvSpPr>
          <p:cNvPr id="1224" name="Google Shape;1224;p79"/>
          <p:cNvSpPr txBox="1"/>
          <p:nvPr/>
        </p:nvSpPr>
        <p:spPr>
          <a:xfrm>
            <a:off x="1084597"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Agriculture</a:t>
            </a:r>
            <a:endParaRPr sz="1100"/>
          </a:p>
        </p:txBody>
      </p:sp>
      <p:sp>
        <p:nvSpPr>
          <p:cNvPr id="1225" name="Google Shape;1225;p79"/>
          <p:cNvSpPr txBox="1"/>
          <p:nvPr/>
        </p:nvSpPr>
        <p:spPr>
          <a:xfrm>
            <a:off x="2743545"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Health</a:t>
            </a:r>
            <a:endParaRPr sz="900">
              <a:solidFill>
                <a:schemeClr val="dk1"/>
              </a:solidFill>
              <a:latin typeface="Calibri"/>
              <a:ea typeface="Calibri"/>
              <a:cs typeface="Calibri"/>
              <a:sym typeface="Calibri"/>
            </a:endParaRPr>
          </a:p>
        </p:txBody>
      </p:sp>
      <p:sp>
        <p:nvSpPr>
          <p:cNvPr id="1226" name="Google Shape;1226;p79"/>
          <p:cNvSpPr txBox="1"/>
          <p:nvPr/>
        </p:nvSpPr>
        <p:spPr>
          <a:xfrm>
            <a:off x="3184712" y="4462825"/>
            <a:ext cx="939000" cy="4086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Manufacturing</a:t>
            </a:r>
            <a:endParaRPr sz="900">
              <a:solidFill>
                <a:schemeClr val="dk1"/>
              </a:solidFill>
              <a:latin typeface="Calibri"/>
              <a:ea typeface="Calibri"/>
              <a:cs typeface="Calibri"/>
              <a:sym typeface="Calibri"/>
            </a:endParaRPr>
          </a:p>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Mobility</a:t>
            </a:r>
            <a:endParaRPr sz="900">
              <a:solidFill>
                <a:schemeClr val="dk1"/>
              </a:solidFill>
              <a:latin typeface="Calibri"/>
              <a:ea typeface="Calibri"/>
              <a:cs typeface="Calibri"/>
              <a:sym typeface="Calibri"/>
            </a:endParaRPr>
          </a:p>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Skills</a:t>
            </a:r>
            <a:endParaRPr sz="900">
              <a:solidFill>
                <a:schemeClr val="dk1"/>
              </a:solidFill>
              <a:latin typeface="Calibri"/>
              <a:ea typeface="Calibri"/>
              <a:cs typeface="Calibri"/>
              <a:sym typeface="Calibri"/>
            </a:endParaRPr>
          </a:p>
        </p:txBody>
      </p:sp>
      <p:sp>
        <p:nvSpPr>
          <p:cNvPr id="1227" name="Google Shape;1227;p79"/>
          <p:cNvSpPr txBox="1"/>
          <p:nvPr/>
        </p:nvSpPr>
        <p:spPr>
          <a:xfrm>
            <a:off x="2362548" y="4462825"/>
            <a:ext cx="499800" cy="2955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Green deal</a:t>
            </a:r>
            <a:endParaRPr sz="900">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2" name="Shape 1232"/>
        <p:cNvGrpSpPr/>
        <p:nvPr/>
      </p:nvGrpSpPr>
      <p:grpSpPr>
        <a:xfrm>
          <a:off x="0" y="0"/>
          <a:ext cx="0" cy="0"/>
          <a:chOff x="0" y="0"/>
          <a:chExt cx="0" cy="0"/>
        </a:xfrm>
      </p:grpSpPr>
      <p:sp>
        <p:nvSpPr>
          <p:cNvPr id="1233" name="Google Shape;1233;p80"/>
          <p:cNvSpPr/>
          <p:nvPr/>
        </p:nvSpPr>
        <p:spPr>
          <a:xfrm>
            <a:off x="2356554" y="2992303"/>
            <a:ext cx="485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234" name="Google Shape;1234;p80"/>
          <p:cNvSpPr/>
          <p:nvPr/>
        </p:nvSpPr>
        <p:spPr>
          <a:xfrm>
            <a:off x="2926292" y="2989843"/>
            <a:ext cx="485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235" name="Google Shape;1235;p80"/>
          <p:cNvSpPr/>
          <p:nvPr/>
        </p:nvSpPr>
        <p:spPr>
          <a:xfrm>
            <a:off x="1796861" y="2989843"/>
            <a:ext cx="485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236" name="Google Shape;1236;p80"/>
          <p:cNvSpPr/>
          <p:nvPr/>
        </p:nvSpPr>
        <p:spPr>
          <a:xfrm>
            <a:off x="1211290" y="2989843"/>
            <a:ext cx="485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237" name="Google Shape;1237;p80"/>
          <p:cNvSpPr/>
          <p:nvPr/>
        </p:nvSpPr>
        <p:spPr>
          <a:xfrm>
            <a:off x="8335" y="0"/>
            <a:ext cx="9127331" cy="718855"/>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grpSp>
        <p:nvGrpSpPr>
          <p:cNvPr id="1238" name="Google Shape;1238;p80"/>
          <p:cNvGrpSpPr/>
          <p:nvPr/>
        </p:nvGrpSpPr>
        <p:grpSpPr>
          <a:xfrm>
            <a:off x="316666" y="761762"/>
            <a:ext cx="3094952" cy="702844"/>
            <a:chOff x="411108" y="1015682"/>
            <a:chExt cx="4126602" cy="937125"/>
          </a:xfrm>
        </p:grpSpPr>
        <p:sp>
          <p:nvSpPr>
            <p:cNvPr id="1239" name="Google Shape;1239;p80"/>
            <p:cNvSpPr/>
            <p:nvPr/>
          </p:nvSpPr>
          <p:spPr>
            <a:xfrm>
              <a:off x="500537" y="1207887"/>
              <a:ext cx="4037173" cy="74492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1240" name="Google Shape;1240;p80"/>
            <p:cNvSpPr/>
            <p:nvPr/>
          </p:nvSpPr>
          <p:spPr>
            <a:xfrm>
              <a:off x="411108" y="1015682"/>
              <a:ext cx="3177912" cy="247302"/>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Regulation</a:t>
              </a:r>
              <a:endParaRPr sz="1100"/>
            </a:p>
          </p:txBody>
        </p:sp>
      </p:grpSp>
      <p:sp>
        <p:nvSpPr>
          <p:cNvPr id="1241" name="Google Shape;1241;p80"/>
          <p:cNvSpPr/>
          <p:nvPr/>
        </p:nvSpPr>
        <p:spPr>
          <a:xfrm>
            <a:off x="382983" y="1614805"/>
            <a:ext cx="3027880" cy="558690"/>
          </a:xfrm>
          <a:prstGeom prst="roundRect">
            <a:avLst>
              <a:gd fmla="val 16667" name="adj"/>
            </a:avLst>
          </a:prstGeom>
          <a:solidFill>
            <a:srgbClr val="E1EFD8"/>
          </a:solidFill>
          <a:ln cap="flat" cmpd="sng" w="19050">
            <a:solidFill>
              <a:srgbClr val="C00000"/>
            </a:solidFill>
            <a:prstDash val="dot"/>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1242" name="Google Shape;1242;p80"/>
          <p:cNvSpPr/>
          <p:nvPr/>
        </p:nvSpPr>
        <p:spPr>
          <a:xfrm>
            <a:off x="315911" y="1470651"/>
            <a:ext cx="2383434" cy="185476"/>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Frameworks and standardization  </a:t>
            </a:r>
            <a:endParaRPr sz="1100"/>
          </a:p>
        </p:txBody>
      </p:sp>
      <p:sp>
        <p:nvSpPr>
          <p:cNvPr id="1243" name="Google Shape;1243;p80"/>
          <p:cNvSpPr/>
          <p:nvPr/>
        </p:nvSpPr>
        <p:spPr>
          <a:xfrm>
            <a:off x="382983" y="2328041"/>
            <a:ext cx="3027880" cy="558690"/>
          </a:xfrm>
          <a:prstGeom prst="roundRect">
            <a:avLst>
              <a:gd fmla="val 16667" name="adj"/>
            </a:avLst>
          </a:prstGeom>
          <a:solidFill>
            <a:srgbClr val="E1EFD8"/>
          </a:solidFill>
          <a:ln cap="flat" cmpd="sng" w="19050">
            <a:solidFill>
              <a:srgbClr val="C0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1244" name="Google Shape;1244;p80"/>
          <p:cNvSpPr/>
          <p:nvPr/>
        </p:nvSpPr>
        <p:spPr>
          <a:xfrm>
            <a:off x="315911" y="2183888"/>
            <a:ext cx="2383434" cy="185476"/>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Generic building blocks</a:t>
            </a:r>
            <a:endParaRPr sz="1100"/>
          </a:p>
        </p:txBody>
      </p:sp>
      <p:sp>
        <p:nvSpPr>
          <p:cNvPr id="1245" name="Google Shape;1245;p80"/>
          <p:cNvSpPr txBox="1"/>
          <p:nvPr/>
        </p:nvSpPr>
        <p:spPr>
          <a:xfrm rot="-5400000">
            <a:off x="-312017" y="3646565"/>
            <a:ext cx="1078897" cy="167642"/>
          </a:xfrm>
          <a:prstGeom prst="rect">
            <a:avLst/>
          </a:prstGeom>
          <a:noFill/>
          <a:ln>
            <a:noFill/>
          </a:ln>
        </p:spPr>
        <p:txBody>
          <a:bodyPr anchorCtr="0" anchor="ctr" bIns="34275" lIns="68575" spcFirstLastPara="1" rIns="68575" wrap="square" tIns="34275">
            <a:spAutoFit/>
          </a:bodyPr>
          <a:lstStyle/>
          <a:p>
            <a:pPr indent="0" lvl="0" marL="0" marR="0" rtl="0" algn="ctr">
              <a:lnSpc>
                <a:spcPct val="81666"/>
              </a:lnSpc>
              <a:spcBef>
                <a:spcPts val="0"/>
              </a:spcBef>
              <a:spcAft>
                <a:spcPts val="0"/>
              </a:spcAft>
              <a:buNone/>
            </a:pPr>
            <a:r>
              <a:rPr lang="en" sz="900">
                <a:solidFill>
                  <a:schemeClr val="dk1"/>
                </a:solidFill>
                <a:latin typeface="Calibri"/>
                <a:ea typeface="Calibri"/>
                <a:cs typeface="Calibri"/>
                <a:sym typeface="Calibri"/>
              </a:rPr>
              <a:t>Domain specific </a:t>
            </a:r>
            <a:endParaRPr sz="1100"/>
          </a:p>
        </p:txBody>
      </p:sp>
      <p:cxnSp>
        <p:nvCxnSpPr>
          <p:cNvPr id="1246" name="Google Shape;1246;p80"/>
          <p:cNvCxnSpPr/>
          <p:nvPr/>
        </p:nvCxnSpPr>
        <p:spPr>
          <a:xfrm>
            <a:off x="382983" y="3471863"/>
            <a:ext cx="3027880" cy="0"/>
          </a:xfrm>
          <a:prstGeom prst="straightConnector1">
            <a:avLst/>
          </a:prstGeom>
          <a:noFill/>
          <a:ln cap="flat" cmpd="sng" w="9525">
            <a:solidFill>
              <a:srgbClr val="4472C4"/>
            </a:solidFill>
            <a:prstDash val="dash"/>
            <a:miter lim="800000"/>
            <a:headEnd len="sm" w="sm" type="none"/>
            <a:tailEnd len="sm" w="sm" type="none"/>
          </a:ln>
        </p:spPr>
      </p:cxnSp>
      <p:cxnSp>
        <p:nvCxnSpPr>
          <p:cNvPr id="1247" name="Google Shape;1247;p80"/>
          <p:cNvCxnSpPr/>
          <p:nvPr/>
        </p:nvCxnSpPr>
        <p:spPr>
          <a:xfrm>
            <a:off x="382983" y="3969067"/>
            <a:ext cx="3027880" cy="0"/>
          </a:xfrm>
          <a:prstGeom prst="straightConnector1">
            <a:avLst/>
          </a:prstGeom>
          <a:noFill/>
          <a:ln cap="flat" cmpd="sng" w="9525">
            <a:solidFill>
              <a:srgbClr val="4472C4"/>
            </a:solidFill>
            <a:prstDash val="dash"/>
            <a:miter lim="800000"/>
            <a:headEnd len="sm" w="sm" type="none"/>
            <a:tailEnd len="sm" w="sm" type="none"/>
          </a:ln>
        </p:spPr>
      </p:cxnSp>
      <p:sp>
        <p:nvSpPr>
          <p:cNvPr id="1248" name="Google Shape;1248;p80"/>
          <p:cNvSpPr txBox="1"/>
          <p:nvPr/>
        </p:nvSpPr>
        <p:spPr>
          <a:xfrm>
            <a:off x="328614" y="3191429"/>
            <a:ext cx="940843" cy="171827"/>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Ecosystems</a:t>
            </a:r>
            <a:endParaRPr sz="1100"/>
          </a:p>
        </p:txBody>
      </p:sp>
      <p:sp>
        <p:nvSpPr>
          <p:cNvPr id="1249" name="Google Shape;1249;p80"/>
          <p:cNvSpPr txBox="1"/>
          <p:nvPr/>
        </p:nvSpPr>
        <p:spPr>
          <a:xfrm>
            <a:off x="328615" y="3648781"/>
            <a:ext cx="940844" cy="171827"/>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Data</a:t>
            </a:r>
            <a:endParaRPr sz="1100"/>
          </a:p>
        </p:txBody>
      </p:sp>
      <p:sp>
        <p:nvSpPr>
          <p:cNvPr id="1250" name="Google Shape;1250;p80"/>
          <p:cNvSpPr txBox="1"/>
          <p:nvPr/>
        </p:nvSpPr>
        <p:spPr>
          <a:xfrm>
            <a:off x="315911" y="4070669"/>
            <a:ext cx="940844" cy="273055"/>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Platforms and solutions</a:t>
            </a:r>
            <a:endParaRPr sz="1100"/>
          </a:p>
        </p:txBody>
      </p:sp>
      <p:sp>
        <p:nvSpPr>
          <p:cNvPr id="1251" name="Google Shape;1251;p80"/>
          <p:cNvSpPr/>
          <p:nvPr/>
        </p:nvSpPr>
        <p:spPr>
          <a:xfrm>
            <a:off x="3986683" y="905915"/>
            <a:ext cx="4773581" cy="3667884"/>
          </a:xfrm>
          <a:prstGeom prst="rect">
            <a:avLst/>
          </a:prstGeom>
          <a:no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52" name="Google Shape;1252;p80"/>
          <p:cNvSpPr txBox="1"/>
          <p:nvPr/>
        </p:nvSpPr>
        <p:spPr>
          <a:xfrm>
            <a:off x="227431" y="-56579"/>
            <a:ext cx="8121898" cy="861629"/>
          </a:xfrm>
          <a:prstGeom prst="rect">
            <a:avLst/>
          </a:prstGeom>
          <a:noFill/>
          <a:ln>
            <a:noFill/>
          </a:ln>
        </p:spPr>
        <p:txBody>
          <a:bodyPr anchorCtr="0" anchor="ctr" bIns="34225" lIns="68450" spcFirstLastPara="1" rIns="68450" wrap="square" tIns="34225">
            <a:normAutofit/>
          </a:bodyPr>
          <a:lstStyle/>
          <a:p>
            <a:pPr indent="0" lvl="0" marL="0" marR="0" rtl="0" algn="l">
              <a:lnSpc>
                <a:spcPct val="90000"/>
              </a:lnSpc>
              <a:spcBef>
                <a:spcPts val="0"/>
              </a:spcBef>
              <a:spcAft>
                <a:spcPts val="0"/>
              </a:spcAft>
              <a:buClr>
                <a:schemeClr val="lt1"/>
              </a:buClr>
              <a:buSzPts val="3000"/>
              <a:buFont typeface="Libre Franklin"/>
              <a:buNone/>
            </a:pPr>
            <a:r>
              <a:rPr b="1" lang="en" sz="3300">
                <a:solidFill>
                  <a:schemeClr val="lt1"/>
                </a:solidFill>
                <a:latin typeface="Roboto Slab"/>
                <a:ea typeface="Roboto Slab"/>
                <a:cs typeface="Roboto Slab"/>
                <a:sym typeface="Roboto Slab"/>
              </a:rPr>
              <a:t>Fair Data Economy Rulebook</a:t>
            </a:r>
            <a:endParaRPr b="1" sz="3300">
              <a:solidFill>
                <a:schemeClr val="lt1"/>
              </a:solidFill>
              <a:latin typeface="Roboto Slab"/>
              <a:ea typeface="Roboto Slab"/>
              <a:cs typeface="Roboto Slab"/>
              <a:sym typeface="Roboto Slab"/>
            </a:endParaRPr>
          </a:p>
        </p:txBody>
      </p:sp>
      <p:sp>
        <p:nvSpPr>
          <p:cNvPr id="1253" name="Google Shape;1253;p80"/>
          <p:cNvSpPr txBox="1"/>
          <p:nvPr/>
        </p:nvSpPr>
        <p:spPr>
          <a:xfrm>
            <a:off x="4039115" y="935756"/>
            <a:ext cx="4721100" cy="808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800" u="sng">
                <a:solidFill>
                  <a:schemeClr val="dk1"/>
                </a:solidFill>
                <a:latin typeface="Calibri"/>
                <a:ea typeface="Calibri"/>
                <a:cs typeface="Calibri"/>
                <a:sym typeface="Calibri"/>
              </a:rPr>
              <a:t>Key facts</a:t>
            </a:r>
            <a:endParaRPr b="1" sz="800" u="sng">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Designed to guide forming of trust-based data sharing networks with a common mission, vision and values. </a:t>
            </a:r>
            <a:endParaRPr sz="1100"/>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Diverse workgroup of 30+ volunteers as authors – Sitra (initiator), industry, academia, authorities.</a:t>
            </a:r>
            <a:endParaRPr sz="1100"/>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Rulebook template includes: checklists that cover business, technology, data, legal and ethical dimensions, data ecosystem design tools, contractual framework.</a:t>
            </a:r>
            <a:endParaRPr sz="1100"/>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Recommended to be used as a template for IDS use cases in IDSA Rule Book 1.0.</a:t>
            </a:r>
            <a:endParaRPr sz="1400">
              <a:solidFill>
                <a:schemeClr val="dk1"/>
              </a:solidFill>
              <a:latin typeface="Calibri"/>
              <a:ea typeface="Calibri"/>
              <a:cs typeface="Calibri"/>
              <a:sym typeface="Calibri"/>
            </a:endParaRPr>
          </a:p>
        </p:txBody>
      </p:sp>
      <p:pic>
        <p:nvPicPr>
          <p:cNvPr descr="Rulebook structure: General part, Check list, Code of Conduct, Glossary, Conractual part, parties and their roles, data sets and their terms of use, and externals." id="1254" name="Google Shape;1254;p80"/>
          <p:cNvPicPr preferRelativeResize="0"/>
          <p:nvPr/>
        </p:nvPicPr>
        <p:blipFill rotWithShape="1">
          <a:blip r:embed="rId3">
            <a:alphaModFix/>
          </a:blip>
          <a:srcRect b="0" l="0" r="0" t="0"/>
          <a:stretch/>
        </p:blipFill>
        <p:spPr>
          <a:xfrm>
            <a:off x="4129216" y="2188820"/>
            <a:ext cx="3687996" cy="2018924"/>
          </a:xfrm>
          <a:prstGeom prst="rect">
            <a:avLst/>
          </a:prstGeom>
          <a:noFill/>
          <a:ln>
            <a:noFill/>
          </a:ln>
        </p:spPr>
      </p:pic>
      <p:sp>
        <p:nvSpPr>
          <p:cNvPr id="1255" name="Google Shape;1255;p80"/>
          <p:cNvSpPr txBox="1"/>
          <p:nvPr/>
        </p:nvSpPr>
        <p:spPr>
          <a:xfrm>
            <a:off x="4055724" y="4299422"/>
            <a:ext cx="4587748" cy="230833"/>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100">
                <a:solidFill>
                  <a:srgbClr val="4472C4"/>
                </a:solidFill>
                <a:latin typeface="Calibri"/>
                <a:ea typeface="Calibri"/>
                <a:cs typeface="Calibri"/>
                <a:sym typeface="Calibri"/>
              </a:rPr>
              <a:t>👉 https://www.sitra.fi/en/publications/rulebook-for-a-fair-data-economy/</a:t>
            </a:r>
            <a:endParaRPr sz="1100"/>
          </a:p>
        </p:txBody>
      </p:sp>
      <p:pic>
        <p:nvPicPr>
          <p:cNvPr descr="sitra-logo - Demos Helsinki" id="1256" name="Google Shape;1256;p80"/>
          <p:cNvPicPr preferRelativeResize="0"/>
          <p:nvPr/>
        </p:nvPicPr>
        <p:blipFill rotWithShape="1">
          <a:blip r:embed="rId4">
            <a:alphaModFix/>
          </a:blip>
          <a:srcRect b="0" l="0" r="0" t="0"/>
          <a:stretch/>
        </p:blipFill>
        <p:spPr>
          <a:xfrm>
            <a:off x="7751078" y="3715759"/>
            <a:ext cx="824922" cy="396597"/>
          </a:xfrm>
          <a:prstGeom prst="rect">
            <a:avLst/>
          </a:prstGeom>
          <a:noFill/>
          <a:ln>
            <a:noFill/>
          </a:ln>
        </p:spPr>
      </p:pic>
      <p:sp>
        <p:nvSpPr>
          <p:cNvPr id="1257" name="Google Shape;1257;p80"/>
          <p:cNvSpPr/>
          <p:nvPr/>
        </p:nvSpPr>
        <p:spPr>
          <a:xfrm>
            <a:off x="415205" y="2378551"/>
            <a:ext cx="2865479" cy="450123"/>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800">
                <a:solidFill>
                  <a:schemeClr val="dk1"/>
                </a:solidFill>
                <a:latin typeface="Arial"/>
                <a:ea typeface="Arial"/>
                <a:cs typeface="Arial"/>
                <a:sym typeface="Arial"/>
              </a:rPr>
              <a:t>Ge</a:t>
            </a:r>
            <a:r>
              <a:rPr lang="en" sz="800">
                <a:solidFill>
                  <a:schemeClr val="dk1"/>
                </a:solidFill>
              </a:rPr>
              <a:t>n</a:t>
            </a:r>
            <a:r>
              <a:rPr lang="en" sz="800">
                <a:solidFill>
                  <a:schemeClr val="dk1"/>
                </a:solidFill>
                <a:latin typeface="Arial"/>
                <a:ea typeface="Arial"/>
                <a:cs typeface="Arial"/>
                <a:sym typeface="Arial"/>
              </a:rPr>
              <a:t>eric model for governing data space instances. The template is domain independent and can be used by any data ecosystem.</a:t>
            </a:r>
            <a:endParaRPr sz="1100"/>
          </a:p>
        </p:txBody>
      </p:sp>
      <p:sp>
        <p:nvSpPr>
          <p:cNvPr id="1258" name="Google Shape;1258;p80"/>
          <p:cNvSpPr/>
          <p:nvPr/>
        </p:nvSpPr>
        <p:spPr>
          <a:xfrm>
            <a:off x="415205" y="1663546"/>
            <a:ext cx="2865479" cy="450123"/>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800">
                <a:solidFill>
                  <a:schemeClr val="dk1"/>
                </a:solidFill>
                <a:latin typeface="Arial"/>
                <a:ea typeface="Arial"/>
                <a:cs typeface="Arial"/>
                <a:sym typeface="Arial"/>
              </a:rPr>
              <a:t>Fair Data Economy Rulebook model has been referred to in IDSA Rulebook as an option to define and agree on rules for the IDS-compliant data space instances. </a:t>
            </a:r>
            <a:endParaRPr sz="1100"/>
          </a:p>
        </p:txBody>
      </p:sp>
      <p:sp>
        <p:nvSpPr>
          <p:cNvPr id="1259" name="Google Shape;1259;p80"/>
          <p:cNvSpPr txBox="1"/>
          <p:nvPr/>
        </p:nvSpPr>
        <p:spPr>
          <a:xfrm>
            <a:off x="141536" y="4834627"/>
            <a:ext cx="242203" cy="205602"/>
          </a:xfrm>
          <a:prstGeom prst="rect">
            <a:avLst/>
          </a:prstGeom>
          <a:noFill/>
          <a:ln>
            <a:noFill/>
          </a:ln>
        </p:spPr>
        <p:txBody>
          <a:bodyPr anchorCtr="0" anchor="ctr" bIns="34225" lIns="68450" spcFirstLastPara="1" rIns="68450" wrap="square" tIns="34225">
            <a:noAutofit/>
          </a:bodyPr>
          <a:lstStyle/>
          <a:p>
            <a:pPr indent="0" lvl="0" marL="0" marR="0" rtl="0" algn="ctr">
              <a:lnSpc>
                <a:spcPct val="100000"/>
              </a:lnSpc>
              <a:spcBef>
                <a:spcPts val="0"/>
              </a:spcBef>
              <a:spcAft>
                <a:spcPts val="0"/>
              </a:spcAft>
              <a:buNone/>
            </a:pPr>
            <a:fld id="{00000000-1234-1234-1234-123412341234}" type="slidenum">
              <a:rPr b="0" i="0" lang="en" sz="700" u="none" cap="none" strike="noStrike">
                <a:solidFill>
                  <a:srgbClr val="7F7F7F"/>
                </a:solidFill>
                <a:latin typeface="Georgia"/>
                <a:ea typeface="Georgia"/>
                <a:cs typeface="Georgia"/>
                <a:sym typeface="Georgia"/>
              </a:rPr>
              <a:t>‹#›</a:t>
            </a:fld>
            <a:endParaRPr b="0" i="0" sz="700" u="none" cap="none" strike="noStrike">
              <a:solidFill>
                <a:srgbClr val="7F7F7F"/>
              </a:solidFill>
              <a:latin typeface="Georgia"/>
              <a:ea typeface="Georgia"/>
              <a:cs typeface="Georgia"/>
              <a:sym typeface="Georgia"/>
            </a:endParaRPr>
          </a:p>
        </p:txBody>
      </p:sp>
      <p:sp>
        <p:nvSpPr>
          <p:cNvPr id="1260" name="Google Shape;1260;p80"/>
          <p:cNvSpPr txBox="1"/>
          <p:nvPr/>
        </p:nvSpPr>
        <p:spPr>
          <a:xfrm>
            <a:off x="1689556"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B</a:t>
            </a:r>
            <a:endParaRPr sz="1100"/>
          </a:p>
        </p:txBody>
      </p:sp>
      <p:sp>
        <p:nvSpPr>
          <p:cNvPr id="1261" name="Google Shape;1261;p80"/>
          <p:cNvSpPr txBox="1"/>
          <p:nvPr/>
        </p:nvSpPr>
        <p:spPr>
          <a:xfrm>
            <a:off x="1160797"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A</a:t>
            </a:r>
            <a:endParaRPr sz="1100"/>
          </a:p>
        </p:txBody>
      </p:sp>
      <p:sp>
        <p:nvSpPr>
          <p:cNvPr id="1262" name="Google Shape;1262;p80"/>
          <p:cNvSpPr txBox="1"/>
          <p:nvPr/>
        </p:nvSpPr>
        <p:spPr>
          <a:xfrm>
            <a:off x="2286345"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C</a:t>
            </a:r>
            <a:endParaRPr sz="900">
              <a:solidFill>
                <a:schemeClr val="dk1"/>
              </a:solidFill>
              <a:latin typeface="Calibri"/>
              <a:ea typeface="Calibri"/>
              <a:cs typeface="Calibri"/>
              <a:sym typeface="Calibri"/>
            </a:endParaRPr>
          </a:p>
        </p:txBody>
      </p:sp>
      <p:sp>
        <p:nvSpPr>
          <p:cNvPr id="1263" name="Google Shape;1263;p80"/>
          <p:cNvSpPr txBox="1"/>
          <p:nvPr/>
        </p:nvSpPr>
        <p:spPr>
          <a:xfrm>
            <a:off x="2879912"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D</a:t>
            </a:r>
            <a:endParaRPr sz="11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45"/>
          <p:cNvSpPr/>
          <p:nvPr/>
        </p:nvSpPr>
        <p:spPr>
          <a:xfrm>
            <a:off x="8335" y="0"/>
            <a:ext cx="9127331" cy="718855"/>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226" name="Google Shape;226;p45"/>
          <p:cNvSpPr/>
          <p:nvPr/>
        </p:nvSpPr>
        <p:spPr>
          <a:xfrm>
            <a:off x="2929294" y="2989082"/>
            <a:ext cx="484441" cy="1478387"/>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rgbClr val="000000"/>
              </a:solidFill>
              <a:latin typeface="Calibri"/>
              <a:ea typeface="Calibri"/>
              <a:cs typeface="Calibri"/>
              <a:sym typeface="Calibri"/>
            </a:endParaRPr>
          </a:p>
        </p:txBody>
      </p:sp>
      <p:sp>
        <p:nvSpPr>
          <p:cNvPr id="227" name="Google Shape;227;p45"/>
          <p:cNvSpPr/>
          <p:nvPr/>
        </p:nvSpPr>
        <p:spPr>
          <a:xfrm>
            <a:off x="1801921" y="2989082"/>
            <a:ext cx="484441" cy="1478387"/>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rgbClr val="000000"/>
              </a:solidFill>
              <a:latin typeface="Calibri"/>
              <a:ea typeface="Calibri"/>
              <a:cs typeface="Calibri"/>
              <a:sym typeface="Calibri"/>
            </a:endParaRPr>
          </a:p>
        </p:txBody>
      </p:sp>
      <p:sp>
        <p:nvSpPr>
          <p:cNvPr id="228" name="Google Shape;228;p45"/>
          <p:cNvSpPr/>
          <p:nvPr/>
        </p:nvSpPr>
        <p:spPr>
          <a:xfrm>
            <a:off x="1235707" y="2989082"/>
            <a:ext cx="484441" cy="1478387"/>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rgbClr val="000000"/>
              </a:solidFill>
              <a:latin typeface="Calibri"/>
              <a:ea typeface="Calibri"/>
              <a:cs typeface="Calibri"/>
              <a:sym typeface="Calibri"/>
            </a:endParaRPr>
          </a:p>
        </p:txBody>
      </p:sp>
      <p:sp>
        <p:nvSpPr>
          <p:cNvPr id="229" name="Google Shape;229;p45"/>
          <p:cNvSpPr/>
          <p:nvPr/>
        </p:nvSpPr>
        <p:spPr>
          <a:xfrm>
            <a:off x="2360594" y="2991537"/>
            <a:ext cx="484441" cy="1478387"/>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rgbClr val="000000"/>
              </a:solidFill>
              <a:latin typeface="Calibri"/>
              <a:ea typeface="Calibri"/>
              <a:cs typeface="Calibri"/>
              <a:sym typeface="Calibri"/>
            </a:endParaRPr>
          </a:p>
        </p:txBody>
      </p:sp>
      <p:sp>
        <p:nvSpPr>
          <p:cNvPr id="230" name="Google Shape;230;p45"/>
          <p:cNvSpPr txBox="1"/>
          <p:nvPr/>
        </p:nvSpPr>
        <p:spPr>
          <a:xfrm>
            <a:off x="235352" y="-51787"/>
            <a:ext cx="8107093" cy="860059"/>
          </a:xfrm>
          <a:prstGeom prst="rect">
            <a:avLst/>
          </a:prstGeom>
          <a:noFill/>
          <a:ln>
            <a:noFill/>
          </a:ln>
        </p:spPr>
        <p:txBody>
          <a:bodyPr anchorCtr="0" anchor="ctr" bIns="34175" lIns="68325" spcFirstLastPara="1" rIns="68325" wrap="square" tIns="34175">
            <a:normAutofit/>
          </a:bodyPr>
          <a:lstStyle/>
          <a:p>
            <a:pPr indent="0" lvl="0" marL="0" marR="0" rtl="0" algn="l">
              <a:lnSpc>
                <a:spcPct val="90000"/>
              </a:lnSpc>
              <a:spcBef>
                <a:spcPts val="0"/>
              </a:spcBef>
              <a:spcAft>
                <a:spcPts val="0"/>
              </a:spcAft>
              <a:buClr>
                <a:schemeClr val="dk2"/>
              </a:buClr>
              <a:buSzPts val="2400"/>
              <a:buFont typeface="Calibri"/>
              <a:buNone/>
            </a:pPr>
            <a:r>
              <a:rPr b="1" lang="en" sz="3300">
                <a:solidFill>
                  <a:schemeClr val="lt1"/>
                </a:solidFill>
                <a:latin typeface="Roboto Slab"/>
                <a:ea typeface="Roboto Slab"/>
                <a:cs typeface="Roboto Slab"/>
                <a:sym typeface="Roboto Slab"/>
              </a:rPr>
              <a:t>Data Spaces – Analysis Framework </a:t>
            </a:r>
            <a:endParaRPr b="1" sz="3300">
              <a:solidFill>
                <a:schemeClr val="lt1"/>
              </a:solidFill>
              <a:latin typeface="Roboto Slab"/>
              <a:ea typeface="Roboto Slab"/>
              <a:cs typeface="Roboto Slab"/>
              <a:sym typeface="Roboto Slab"/>
            </a:endParaRPr>
          </a:p>
        </p:txBody>
      </p:sp>
      <p:grpSp>
        <p:nvGrpSpPr>
          <p:cNvPr id="231" name="Google Shape;231;p45"/>
          <p:cNvGrpSpPr/>
          <p:nvPr/>
        </p:nvGrpSpPr>
        <p:grpSpPr>
          <a:xfrm>
            <a:off x="324423" y="759964"/>
            <a:ext cx="3089310" cy="706660"/>
            <a:chOff x="411108" y="1008872"/>
            <a:chExt cx="4126602" cy="943935"/>
          </a:xfrm>
        </p:grpSpPr>
        <p:sp>
          <p:nvSpPr>
            <p:cNvPr id="232" name="Google Shape;232;p45"/>
            <p:cNvSpPr/>
            <p:nvPr/>
          </p:nvSpPr>
          <p:spPr>
            <a:xfrm>
              <a:off x="500537" y="1207887"/>
              <a:ext cx="4037173" cy="74492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rgbClr val="000000"/>
                </a:solidFill>
                <a:latin typeface="Calibri"/>
                <a:ea typeface="Calibri"/>
                <a:cs typeface="Calibri"/>
                <a:sym typeface="Calibri"/>
              </a:endParaRPr>
            </a:p>
          </p:txBody>
        </p:sp>
        <p:sp>
          <p:nvSpPr>
            <p:cNvPr id="233" name="Google Shape;233;p45"/>
            <p:cNvSpPr/>
            <p:nvPr/>
          </p:nvSpPr>
          <p:spPr>
            <a:xfrm>
              <a:off x="411108" y="1008872"/>
              <a:ext cx="3177912" cy="260922"/>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Regulation</a:t>
              </a:r>
              <a:endParaRPr sz="1100"/>
            </a:p>
          </p:txBody>
        </p:sp>
      </p:grpSp>
      <p:grpSp>
        <p:nvGrpSpPr>
          <p:cNvPr id="234" name="Google Shape;234;p45"/>
          <p:cNvGrpSpPr/>
          <p:nvPr/>
        </p:nvGrpSpPr>
        <p:grpSpPr>
          <a:xfrm>
            <a:off x="323668" y="1467561"/>
            <a:ext cx="3089310" cy="706660"/>
            <a:chOff x="411108" y="1008872"/>
            <a:chExt cx="4126602" cy="943935"/>
          </a:xfrm>
        </p:grpSpPr>
        <p:sp>
          <p:nvSpPr>
            <p:cNvPr id="235" name="Google Shape;235;p45"/>
            <p:cNvSpPr/>
            <p:nvPr/>
          </p:nvSpPr>
          <p:spPr>
            <a:xfrm>
              <a:off x="500537" y="1207887"/>
              <a:ext cx="4037173" cy="74492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rgbClr val="000000"/>
                </a:solidFill>
                <a:latin typeface="Calibri"/>
                <a:ea typeface="Calibri"/>
                <a:cs typeface="Calibri"/>
                <a:sym typeface="Calibri"/>
              </a:endParaRPr>
            </a:p>
          </p:txBody>
        </p:sp>
        <p:sp>
          <p:nvSpPr>
            <p:cNvPr id="236" name="Google Shape;236;p45"/>
            <p:cNvSpPr/>
            <p:nvPr/>
          </p:nvSpPr>
          <p:spPr>
            <a:xfrm>
              <a:off x="411108" y="1008872"/>
              <a:ext cx="3177912" cy="260922"/>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Frameworks and standardization  </a:t>
              </a:r>
              <a:endParaRPr sz="1100"/>
            </a:p>
          </p:txBody>
        </p:sp>
      </p:grpSp>
      <p:grpSp>
        <p:nvGrpSpPr>
          <p:cNvPr id="237" name="Google Shape;237;p45"/>
          <p:cNvGrpSpPr/>
          <p:nvPr/>
        </p:nvGrpSpPr>
        <p:grpSpPr>
          <a:xfrm>
            <a:off x="323668" y="2179498"/>
            <a:ext cx="3089310" cy="706660"/>
            <a:chOff x="411108" y="1008872"/>
            <a:chExt cx="4126602" cy="943935"/>
          </a:xfrm>
        </p:grpSpPr>
        <p:sp>
          <p:nvSpPr>
            <p:cNvPr id="238" name="Google Shape;238;p45"/>
            <p:cNvSpPr/>
            <p:nvPr/>
          </p:nvSpPr>
          <p:spPr>
            <a:xfrm>
              <a:off x="500537" y="1207887"/>
              <a:ext cx="4037173" cy="74492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rgbClr val="000000"/>
                </a:solidFill>
                <a:latin typeface="Calibri"/>
                <a:ea typeface="Calibri"/>
                <a:cs typeface="Calibri"/>
                <a:sym typeface="Calibri"/>
              </a:endParaRPr>
            </a:p>
          </p:txBody>
        </p:sp>
        <p:sp>
          <p:nvSpPr>
            <p:cNvPr id="239" name="Google Shape;239;p45"/>
            <p:cNvSpPr/>
            <p:nvPr/>
          </p:nvSpPr>
          <p:spPr>
            <a:xfrm>
              <a:off x="411108" y="1008872"/>
              <a:ext cx="3177912" cy="260922"/>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Generic building blocks</a:t>
              </a:r>
              <a:endParaRPr sz="1100"/>
            </a:p>
          </p:txBody>
        </p:sp>
      </p:grpSp>
      <p:sp>
        <p:nvSpPr>
          <p:cNvPr id="240" name="Google Shape;240;p45"/>
          <p:cNvSpPr txBox="1"/>
          <p:nvPr/>
        </p:nvSpPr>
        <p:spPr>
          <a:xfrm rot="-5400000">
            <a:off x="-303113" y="3639997"/>
            <a:ext cx="1076930" cy="176553"/>
          </a:xfrm>
          <a:prstGeom prst="rect">
            <a:avLst/>
          </a:prstGeom>
          <a:noFill/>
          <a:ln>
            <a:noFill/>
          </a:ln>
        </p:spPr>
        <p:txBody>
          <a:bodyPr anchorCtr="0" anchor="ctr" bIns="34275" lIns="68575" spcFirstLastPara="1" rIns="68575" wrap="square" tIns="34275">
            <a:spAutoFit/>
          </a:bodyPr>
          <a:lstStyle/>
          <a:p>
            <a:pPr indent="0" lvl="0" marL="0" marR="0" rtl="0" algn="ctr">
              <a:lnSpc>
                <a:spcPct val="81636"/>
              </a:lnSpc>
              <a:spcBef>
                <a:spcPts val="0"/>
              </a:spcBef>
              <a:spcAft>
                <a:spcPts val="0"/>
              </a:spcAft>
              <a:buNone/>
            </a:pPr>
            <a:r>
              <a:rPr lang="en" sz="900">
                <a:solidFill>
                  <a:schemeClr val="dk1"/>
                </a:solidFill>
                <a:latin typeface="Calibri"/>
                <a:ea typeface="Calibri"/>
                <a:cs typeface="Calibri"/>
                <a:sym typeface="Calibri"/>
              </a:rPr>
              <a:t>Domain specific </a:t>
            </a:r>
            <a:endParaRPr sz="1100"/>
          </a:p>
        </p:txBody>
      </p:sp>
      <p:cxnSp>
        <p:nvCxnSpPr>
          <p:cNvPr id="241" name="Google Shape;241;p45"/>
          <p:cNvCxnSpPr/>
          <p:nvPr/>
        </p:nvCxnSpPr>
        <p:spPr>
          <a:xfrm>
            <a:off x="390619" y="3470222"/>
            <a:ext cx="3022361" cy="0"/>
          </a:xfrm>
          <a:prstGeom prst="straightConnector1">
            <a:avLst/>
          </a:prstGeom>
          <a:noFill/>
          <a:ln cap="flat" cmpd="sng" w="9525">
            <a:solidFill>
              <a:srgbClr val="4472C4"/>
            </a:solidFill>
            <a:prstDash val="dash"/>
            <a:miter lim="800000"/>
            <a:headEnd len="sm" w="sm" type="none"/>
            <a:tailEnd len="sm" w="sm" type="none"/>
          </a:ln>
        </p:spPr>
      </p:cxnSp>
      <p:cxnSp>
        <p:nvCxnSpPr>
          <p:cNvPr id="242" name="Google Shape;242;p45"/>
          <p:cNvCxnSpPr/>
          <p:nvPr/>
        </p:nvCxnSpPr>
        <p:spPr>
          <a:xfrm>
            <a:off x="390619" y="3966521"/>
            <a:ext cx="3022361" cy="0"/>
          </a:xfrm>
          <a:prstGeom prst="straightConnector1">
            <a:avLst/>
          </a:prstGeom>
          <a:noFill/>
          <a:ln cap="flat" cmpd="sng" w="9525">
            <a:solidFill>
              <a:srgbClr val="4472C4"/>
            </a:solidFill>
            <a:prstDash val="dash"/>
            <a:miter lim="800000"/>
            <a:headEnd len="sm" w="sm" type="none"/>
            <a:tailEnd len="sm" w="sm" type="none"/>
          </a:ln>
        </p:spPr>
      </p:cxnSp>
      <p:sp>
        <p:nvSpPr>
          <p:cNvPr id="243" name="Google Shape;243;p45"/>
          <p:cNvSpPr txBox="1"/>
          <p:nvPr/>
        </p:nvSpPr>
        <p:spPr>
          <a:xfrm>
            <a:off x="336350" y="3190300"/>
            <a:ext cx="939128" cy="171513"/>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Ecosystems</a:t>
            </a:r>
            <a:endParaRPr sz="1100"/>
          </a:p>
        </p:txBody>
      </p:sp>
      <p:sp>
        <p:nvSpPr>
          <p:cNvPr id="244" name="Google Shape;244;p45"/>
          <p:cNvSpPr txBox="1"/>
          <p:nvPr/>
        </p:nvSpPr>
        <p:spPr>
          <a:xfrm>
            <a:off x="336350" y="3646817"/>
            <a:ext cx="939129" cy="171513"/>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Data</a:t>
            </a:r>
            <a:endParaRPr sz="1100"/>
          </a:p>
        </p:txBody>
      </p:sp>
      <p:sp>
        <p:nvSpPr>
          <p:cNvPr id="245" name="Google Shape;245;p45"/>
          <p:cNvSpPr txBox="1"/>
          <p:nvPr/>
        </p:nvSpPr>
        <p:spPr>
          <a:xfrm>
            <a:off x="323670" y="4067937"/>
            <a:ext cx="939129" cy="272557"/>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Platforms and solutions</a:t>
            </a:r>
            <a:endParaRPr sz="1100"/>
          </a:p>
        </p:txBody>
      </p:sp>
      <p:sp>
        <p:nvSpPr>
          <p:cNvPr id="246" name="Google Shape;246;p45"/>
          <p:cNvSpPr/>
          <p:nvPr/>
        </p:nvSpPr>
        <p:spPr>
          <a:xfrm>
            <a:off x="3987751" y="908953"/>
            <a:ext cx="4764880" cy="3661198"/>
          </a:xfrm>
          <a:prstGeom prst="rect">
            <a:avLst/>
          </a:prstGeom>
          <a:no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rgbClr val="FFFFFF"/>
              </a:solidFill>
              <a:latin typeface="Calibri"/>
              <a:ea typeface="Calibri"/>
              <a:cs typeface="Calibri"/>
              <a:sym typeface="Calibri"/>
            </a:endParaRPr>
          </a:p>
        </p:txBody>
      </p:sp>
      <p:sp>
        <p:nvSpPr>
          <p:cNvPr id="247" name="Google Shape;247;p45"/>
          <p:cNvSpPr txBox="1"/>
          <p:nvPr/>
        </p:nvSpPr>
        <p:spPr>
          <a:xfrm>
            <a:off x="1689556"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B</a:t>
            </a:r>
            <a:endParaRPr sz="1100"/>
          </a:p>
        </p:txBody>
      </p:sp>
      <p:sp>
        <p:nvSpPr>
          <p:cNvPr id="248" name="Google Shape;248;p45"/>
          <p:cNvSpPr txBox="1"/>
          <p:nvPr/>
        </p:nvSpPr>
        <p:spPr>
          <a:xfrm>
            <a:off x="1160797"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A</a:t>
            </a:r>
            <a:endParaRPr sz="1100"/>
          </a:p>
        </p:txBody>
      </p:sp>
      <p:sp>
        <p:nvSpPr>
          <p:cNvPr id="249" name="Google Shape;249;p45"/>
          <p:cNvSpPr txBox="1"/>
          <p:nvPr/>
        </p:nvSpPr>
        <p:spPr>
          <a:xfrm>
            <a:off x="2286345"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C</a:t>
            </a:r>
            <a:endParaRPr sz="900">
              <a:solidFill>
                <a:schemeClr val="dk1"/>
              </a:solidFill>
              <a:latin typeface="Calibri"/>
              <a:ea typeface="Calibri"/>
              <a:cs typeface="Calibri"/>
              <a:sym typeface="Calibri"/>
            </a:endParaRPr>
          </a:p>
        </p:txBody>
      </p:sp>
      <p:sp>
        <p:nvSpPr>
          <p:cNvPr id="250" name="Google Shape;250;p45"/>
          <p:cNvSpPr txBox="1"/>
          <p:nvPr/>
        </p:nvSpPr>
        <p:spPr>
          <a:xfrm>
            <a:off x="2879912"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D</a:t>
            </a:r>
            <a:endParaRPr sz="1100"/>
          </a:p>
        </p:txBody>
      </p:sp>
      <p:sp>
        <p:nvSpPr>
          <p:cNvPr id="251" name="Google Shape;251;p45"/>
          <p:cNvSpPr txBox="1"/>
          <p:nvPr/>
        </p:nvSpPr>
        <p:spPr>
          <a:xfrm>
            <a:off x="4741676" y="2324475"/>
            <a:ext cx="3496500" cy="931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500">
                <a:solidFill>
                  <a:srgbClr val="4472C4"/>
                </a:solidFill>
                <a:latin typeface="Calibri"/>
                <a:ea typeface="Calibri"/>
                <a:cs typeface="Calibri"/>
                <a:sym typeface="Calibri"/>
              </a:rPr>
              <a:t>&lt;Key facts&gt;</a:t>
            </a:r>
            <a:endParaRPr sz="1100"/>
          </a:p>
          <a:p>
            <a:pPr indent="0" lvl="0" marL="0" marR="0" rtl="0" algn="l">
              <a:spcBef>
                <a:spcPts val="0"/>
              </a:spcBef>
              <a:spcAft>
                <a:spcPts val="0"/>
              </a:spcAft>
              <a:buNone/>
            </a:pPr>
            <a:r>
              <a:rPr lang="en" sz="1500">
                <a:solidFill>
                  <a:srgbClr val="4472C4"/>
                </a:solidFill>
                <a:latin typeface="Calibri"/>
                <a:ea typeface="Calibri"/>
                <a:cs typeface="Calibri"/>
                <a:sym typeface="Calibri"/>
              </a:rPr>
              <a:t>&lt;Core ideas&gt;</a:t>
            </a:r>
            <a:endParaRPr sz="1500">
              <a:solidFill>
                <a:srgbClr val="4472C4"/>
              </a:solidFill>
              <a:latin typeface="Calibri"/>
              <a:ea typeface="Calibri"/>
              <a:cs typeface="Calibri"/>
              <a:sym typeface="Calibri"/>
            </a:endParaRPr>
          </a:p>
          <a:p>
            <a:pPr indent="0" lvl="0" marL="0" marR="0" rtl="0" algn="l">
              <a:spcBef>
                <a:spcPts val="0"/>
              </a:spcBef>
              <a:spcAft>
                <a:spcPts val="0"/>
              </a:spcAft>
              <a:buNone/>
            </a:pPr>
            <a:r>
              <a:rPr lang="en" sz="1500">
                <a:solidFill>
                  <a:srgbClr val="4472C4"/>
                </a:solidFill>
                <a:latin typeface="Calibri"/>
                <a:ea typeface="Calibri"/>
                <a:cs typeface="Calibri"/>
                <a:sym typeface="Calibri"/>
              </a:rPr>
              <a:t>&lt;Links to relevant materials&gt;</a:t>
            </a:r>
            <a:endParaRPr sz="1500">
              <a:solidFill>
                <a:srgbClr val="4472C4"/>
              </a:solidFill>
              <a:latin typeface="Calibri"/>
              <a:ea typeface="Calibri"/>
              <a:cs typeface="Calibri"/>
              <a:sym typeface="Calibri"/>
            </a:endParaRPr>
          </a:p>
          <a:p>
            <a:pPr indent="0" lvl="0" marL="0" marR="0" rtl="0" algn="l">
              <a:spcBef>
                <a:spcPts val="0"/>
              </a:spcBef>
              <a:spcAft>
                <a:spcPts val="0"/>
              </a:spcAft>
              <a:buNone/>
            </a:pPr>
            <a:r>
              <a:t/>
            </a:r>
            <a:endParaRPr sz="1100"/>
          </a:p>
        </p:txBody>
      </p:sp>
      <p:sp>
        <p:nvSpPr>
          <p:cNvPr id="252" name="Google Shape;252;p45"/>
          <p:cNvSpPr txBox="1"/>
          <p:nvPr/>
        </p:nvSpPr>
        <p:spPr>
          <a:xfrm>
            <a:off x="408413" y="936757"/>
            <a:ext cx="3026309" cy="23049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000">
                <a:solidFill>
                  <a:srgbClr val="4472C4"/>
                </a:solidFill>
                <a:latin typeface="Calibri"/>
                <a:ea typeface="Calibri"/>
                <a:cs typeface="Calibri"/>
                <a:sym typeface="Calibri"/>
              </a:rPr>
              <a:t>&lt;Contibutions and aims (EU-level and national)&gt;</a:t>
            </a:r>
            <a:endParaRPr sz="1100"/>
          </a:p>
        </p:txBody>
      </p:sp>
      <p:sp>
        <p:nvSpPr>
          <p:cNvPr id="253" name="Google Shape;253;p45"/>
          <p:cNvSpPr txBox="1"/>
          <p:nvPr/>
        </p:nvSpPr>
        <p:spPr>
          <a:xfrm>
            <a:off x="408413" y="1111841"/>
            <a:ext cx="2324194" cy="23049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000">
                <a:solidFill>
                  <a:srgbClr val="4472C4"/>
                </a:solidFill>
                <a:latin typeface="Calibri"/>
                <a:ea typeface="Calibri"/>
                <a:cs typeface="Calibri"/>
                <a:sym typeface="Calibri"/>
              </a:rPr>
              <a:t>&lt;Most relevant regulatory initiatives&gt;</a:t>
            </a:r>
            <a:endParaRPr sz="1100"/>
          </a:p>
        </p:txBody>
      </p:sp>
      <p:sp>
        <p:nvSpPr>
          <p:cNvPr id="254" name="Google Shape;254;p45"/>
          <p:cNvSpPr txBox="1"/>
          <p:nvPr/>
        </p:nvSpPr>
        <p:spPr>
          <a:xfrm>
            <a:off x="420046" y="1617999"/>
            <a:ext cx="1637708" cy="552988"/>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000">
                <a:solidFill>
                  <a:srgbClr val="4472C4"/>
                </a:solidFill>
                <a:latin typeface="Calibri"/>
                <a:ea typeface="Calibri"/>
                <a:cs typeface="Calibri"/>
                <a:sym typeface="Calibri"/>
              </a:rPr>
              <a:t>&lt;Common bodies&gt;</a:t>
            </a:r>
            <a:endParaRPr sz="1100"/>
          </a:p>
          <a:p>
            <a:pPr indent="0" lvl="0" marL="0" marR="0" rtl="0" algn="l">
              <a:spcBef>
                <a:spcPts val="0"/>
              </a:spcBef>
              <a:spcAft>
                <a:spcPts val="0"/>
              </a:spcAft>
              <a:buNone/>
            </a:pPr>
            <a:r>
              <a:rPr lang="en" sz="1000">
                <a:solidFill>
                  <a:srgbClr val="4472C4"/>
                </a:solidFill>
                <a:latin typeface="Calibri"/>
                <a:ea typeface="Calibri"/>
                <a:cs typeface="Calibri"/>
                <a:sym typeface="Calibri"/>
              </a:rPr>
              <a:t>&lt;Major programmes&gt;</a:t>
            </a:r>
            <a:endParaRPr sz="1100"/>
          </a:p>
          <a:p>
            <a:pPr indent="0" lvl="0" marL="0" marR="0" rtl="0" algn="l">
              <a:spcBef>
                <a:spcPts val="0"/>
              </a:spcBef>
              <a:spcAft>
                <a:spcPts val="0"/>
              </a:spcAft>
              <a:buNone/>
            </a:pPr>
            <a:r>
              <a:rPr lang="en" sz="1000">
                <a:solidFill>
                  <a:srgbClr val="4472C4"/>
                </a:solidFill>
                <a:latin typeface="Calibri"/>
                <a:ea typeface="Calibri"/>
                <a:cs typeface="Calibri"/>
                <a:sym typeface="Calibri"/>
              </a:rPr>
              <a:t>&lt;Standardization efforts&gt;</a:t>
            </a:r>
            <a:endParaRPr sz="1100"/>
          </a:p>
        </p:txBody>
      </p:sp>
      <p:sp>
        <p:nvSpPr>
          <p:cNvPr id="255" name="Google Shape;255;p45"/>
          <p:cNvSpPr txBox="1"/>
          <p:nvPr/>
        </p:nvSpPr>
        <p:spPr>
          <a:xfrm>
            <a:off x="435869" y="2324478"/>
            <a:ext cx="2892860" cy="552988"/>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000">
                <a:solidFill>
                  <a:srgbClr val="4472C4"/>
                </a:solidFill>
                <a:latin typeface="Calibri"/>
                <a:ea typeface="Calibri"/>
                <a:cs typeface="Calibri"/>
                <a:sym typeface="Calibri"/>
              </a:rPr>
              <a:t>&lt;Technical building blocks&gt;</a:t>
            </a:r>
            <a:endParaRPr sz="1100"/>
          </a:p>
          <a:p>
            <a:pPr indent="0" lvl="0" marL="0" marR="0" rtl="0" algn="l">
              <a:spcBef>
                <a:spcPts val="0"/>
              </a:spcBef>
              <a:spcAft>
                <a:spcPts val="0"/>
              </a:spcAft>
              <a:buNone/>
            </a:pPr>
            <a:r>
              <a:rPr lang="en" sz="1000">
                <a:solidFill>
                  <a:srgbClr val="4472C4"/>
                </a:solidFill>
                <a:latin typeface="Calibri"/>
                <a:ea typeface="Calibri"/>
                <a:cs typeface="Calibri"/>
                <a:sym typeface="Calibri"/>
              </a:rPr>
              <a:t>&lt;Governance building blocks&gt;</a:t>
            </a:r>
            <a:endParaRPr sz="1100"/>
          </a:p>
          <a:p>
            <a:pPr indent="0" lvl="0" marL="0" marR="0" rtl="0" algn="l">
              <a:spcBef>
                <a:spcPts val="0"/>
              </a:spcBef>
              <a:spcAft>
                <a:spcPts val="0"/>
              </a:spcAft>
              <a:buNone/>
            </a:pPr>
            <a:r>
              <a:rPr lang="en" sz="1000">
                <a:solidFill>
                  <a:srgbClr val="4472C4"/>
                </a:solidFill>
                <a:latin typeface="Calibri"/>
                <a:ea typeface="Calibri"/>
                <a:cs typeface="Calibri"/>
                <a:sym typeface="Calibri"/>
              </a:rPr>
              <a:t>&lt;Existing and in development building blocks&gt;</a:t>
            </a:r>
            <a:endParaRPr sz="1100"/>
          </a:p>
        </p:txBody>
      </p:sp>
      <p:sp>
        <p:nvSpPr>
          <p:cNvPr id="256" name="Google Shape;256;p45"/>
          <p:cNvSpPr/>
          <p:nvPr/>
        </p:nvSpPr>
        <p:spPr>
          <a:xfrm>
            <a:off x="6115414" y="846868"/>
            <a:ext cx="2864425" cy="760359"/>
          </a:xfrm>
          <a:prstGeom prst="wedgeRoundRectCallout">
            <a:avLst>
              <a:gd fmla="val -54196" name="adj1"/>
              <a:gd fmla="val -96251" name="adj2"/>
              <a:gd fmla="val 16667" name="adj3"/>
            </a:avLst>
          </a:prstGeom>
          <a:solidFill>
            <a:srgbClr val="7D91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200">
                <a:solidFill>
                  <a:schemeClr val="lt1"/>
                </a:solidFill>
                <a:latin typeface="Calibri"/>
                <a:ea typeface="Calibri"/>
                <a:cs typeface="Calibri"/>
                <a:sym typeface="Calibri"/>
              </a:rPr>
              <a:t>This framework was created and used to provide a more systemic view of on-going data spaces activities.</a:t>
            </a:r>
            <a:endParaRPr sz="1100"/>
          </a:p>
        </p:txBody>
      </p:sp>
      <p:sp>
        <p:nvSpPr>
          <p:cNvPr id="257" name="Google Shape;257;p45"/>
          <p:cNvSpPr txBox="1"/>
          <p:nvPr/>
        </p:nvSpPr>
        <p:spPr>
          <a:xfrm>
            <a:off x="141536" y="4834627"/>
            <a:ext cx="242203" cy="205602"/>
          </a:xfrm>
          <a:prstGeom prst="rect">
            <a:avLst/>
          </a:prstGeom>
          <a:noFill/>
          <a:ln>
            <a:noFill/>
          </a:ln>
        </p:spPr>
        <p:txBody>
          <a:bodyPr anchorCtr="0" anchor="ctr" bIns="34225" lIns="68450" spcFirstLastPara="1" rIns="68450" wrap="square" tIns="34225">
            <a:noAutofit/>
          </a:bodyPr>
          <a:lstStyle/>
          <a:p>
            <a:pPr indent="0" lvl="0" marL="0" marR="0" rtl="0" algn="ctr">
              <a:lnSpc>
                <a:spcPct val="100000"/>
              </a:lnSpc>
              <a:spcBef>
                <a:spcPts val="0"/>
              </a:spcBef>
              <a:spcAft>
                <a:spcPts val="0"/>
              </a:spcAft>
              <a:buNone/>
            </a:pPr>
            <a:fld id="{00000000-1234-1234-1234-123412341234}" type="slidenum">
              <a:rPr b="0" i="0" lang="en" sz="700" u="none" cap="none" strike="noStrike">
                <a:solidFill>
                  <a:srgbClr val="7F7F7F"/>
                </a:solidFill>
                <a:latin typeface="Georgia"/>
                <a:ea typeface="Georgia"/>
                <a:cs typeface="Georgia"/>
                <a:sym typeface="Georgia"/>
              </a:rPr>
              <a:t>‹#›</a:t>
            </a:fld>
            <a:endParaRPr b="0" i="0" sz="700" u="none" cap="none" strike="noStrike">
              <a:solidFill>
                <a:srgbClr val="7F7F7F"/>
              </a:solidFill>
              <a:latin typeface="Georgia"/>
              <a:ea typeface="Georgia"/>
              <a:cs typeface="Georgia"/>
              <a:sym typeface="Georgia"/>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8" name="Shape 1268"/>
        <p:cNvGrpSpPr/>
        <p:nvPr/>
      </p:nvGrpSpPr>
      <p:grpSpPr>
        <a:xfrm>
          <a:off x="0" y="0"/>
          <a:ext cx="0" cy="0"/>
          <a:chOff x="0" y="0"/>
          <a:chExt cx="0" cy="0"/>
        </a:xfrm>
      </p:grpSpPr>
      <p:sp>
        <p:nvSpPr>
          <p:cNvPr id="1269" name="Google Shape;1269;p81"/>
          <p:cNvSpPr/>
          <p:nvPr/>
        </p:nvSpPr>
        <p:spPr>
          <a:xfrm>
            <a:off x="2356554" y="2992303"/>
            <a:ext cx="485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270" name="Google Shape;1270;p81"/>
          <p:cNvSpPr/>
          <p:nvPr/>
        </p:nvSpPr>
        <p:spPr>
          <a:xfrm>
            <a:off x="2926292" y="2989843"/>
            <a:ext cx="485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271" name="Google Shape;1271;p81"/>
          <p:cNvSpPr/>
          <p:nvPr/>
        </p:nvSpPr>
        <p:spPr>
          <a:xfrm>
            <a:off x="1796861" y="2989843"/>
            <a:ext cx="485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272" name="Google Shape;1272;p81"/>
          <p:cNvSpPr/>
          <p:nvPr/>
        </p:nvSpPr>
        <p:spPr>
          <a:xfrm>
            <a:off x="1211290" y="2989843"/>
            <a:ext cx="485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273" name="Google Shape;1273;p81"/>
          <p:cNvSpPr/>
          <p:nvPr/>
        </p:nvSpPr>
        <p:spPr>
          <a:xfrm>
            <a:off x="8335" y="0"/>
            <a:ext cx="9127331" cy="718855"/>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1274" name="Google Shape;1274;p81"/>
          <p:cNvSpPr txBox="1"/>
          <p:nvPr>
            <p:ph idx="4294967295" type="sldNum"/>
          </p:nvPr>
        </p:nvSpPr>
        <p:spPr>
          <a:xfrm>
            <a:off x="141536" y="4834627"/>
            <a:ext cx="242203" cy="205602"/>
          </a:xfrm>
          <a:prstGeom prst="rect">
            <a:avLst/>
          </a:prstGeom>
          <a:noFill/>
          <a:ln>
            <a:noFill/>
          </a:ln>
        </p:spPr>
        <p:txBody>
          <a:bodyPr anchorCtr="0" anchor="ctr" bIns="34225" lIns="68450" spcFirstLastPara="1" rIns="68450" wrap="square" tIns="34225">
            <a:noAutofit/>
          </a:bodyPr>
          <a:lstStyle/>
          <a:p>
            <a:pPr indent="0" lvl="0" marL="0" marR="0" rtl="0" algn="ctr">
              <a:spcBef>
                <a:spcPts val="0"/>
              </a:spcBef>
              <a:spcAft>
                <a:spcPts val="0"/>
              </a:spcAft>
              <a:buNone/>
            </a:pPr>
            <a:fld id="{00000000-1234-1234-1234-123412341234}" type="slidenum">
              <a:rPr lang="en" sz="700">
                <a:solidFill>
                  <a:srgbClr val="7F7F7F"/>
                </a:solidFill>
                <a:latin typeface="Georgia"/>
                <a:ea typeface="Georgia"/>
                <a:cs typeface="Georgia"/>
                <a:sym typeface="Georgia"/>
              </a:rPr>
              <a:t>‹#›</a:t>
            </a:fld>
            <a:endParaRPr sz="700">
              <a:solidFill>
                <a:srgbClr val="7F7F7F"/>
              </a:solidFill>
              <a:latin typeface="Georgia"/>
              <a:ea typeface="Georgia"/>
              <a:cs typeface="Georgia"/>
              <a:sym typeface="Georgia"/>
            </a:endParaRPr>
          </a:p>
        </p:txBody>
      </p:sp>
      <p:sp>
        <p:nvSpPr>
          <p:cNvPr id="1275" name="Google Shape;1275;p81"/>
          <p:cNvSpPr/>
          <p:nvPr/>
        </p:nvSpPr>
        <p:spPr>
          <a:xfrm>
            <a:off x="316666" y="761762"/>
            <a:ext cx="2383434" cy="185476"/>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Regulation</a:t>
            </a:r>
            <a:endParaRPr sz="1100"/>
          </a:p>
        </p:txBody>
      </p:sp>
      <p:sp>
        <p:nvSpPr>
          <p:cNvPr id="1276" name="Google Shape;1276;p81"/>
          <p:cNvSpPr/>
          <p:nvPr/>
        </p:nvSpPr>
        <p:spPr>
          <a:xfrm>
            <a:off x="315911" y="1470651"/>
            <a:ext cx="2383434" cy="185476"/>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Frameworks and standardization  </a:t>
            </a:r>
            <a:endParaRPr sz="1100"/>
          </a:p>
        </p:txBody>
      </p:sp>
      <p:sp>
        <p:nvSpPr>
          <p:cNvPr id="1277" name="Google Shape;1277;p81"/>
          <p:cNvSpPr/>
          <p:nvPr/>
        </p:nvSpPr>
        <p:spPr>
          <a:xfrm>
            <a:off x="315911" y="2183888"/>
            <a:ext cx="2383434" cy="185476"/>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Generic building blocks</a:t>
            </a:r>
            <a:endParaRPr sz="1100"/>
          </a:p>
        </p:txBody>
      </p:sp>
      <p:sp>
        <p:nvSpPr>
          <p:cNvPr id="1278" name="Google Shape;1278;p81"/>
          <p:cNvSpPr txBox="1"/>
          <p:nvPr/>
        </p:nvSpPr>
        <p:spPr>
          <a:xfrm rot="-5400000">
            <a:off x="-312017" y="3646565"/>
            <a:ext cx="1078897" cy="167642"/>
          </a:xfrm>
          <a:prstGeom prst="rect">
            <a:avLst/>
          </a:prstGeom>
          <a:noFill/>
          <a:ln>
            <a:noFill/>
          </a:ln>
        </p:spPr>
        <p:txBody>
          <a:bodyPr anchorCtr="0" anchor="ctr" bIns="34275" lIns="68575" spcFirstLastPara="1" rIns="68575" wrap="square" tIns="34275">
            <a:spAutoFit/>
          </a:bodyPr>
          <a:lstStyle/>
          <a:p>
            <a:pPr indent="0" lvl="0" marL="0" marR="0" rtl="0" algn="ctr">
              <a:lnSpc>
                <a:spcPct val="81666"/>
              </a:lnSpc>
              <a:spcBef>
                <a:spcPts val="0"/>
              </a:spcBef>
              <a:spcAft>
                <a:spcPts val="0"/>
              </a:spcAft>
              <a:buNone/>
            </a:pPr>
            <a:r>
              <a:rPr lang="en" sz="900">
                <a:solidFill>
                  <a:schemeClr val="dk1"/>
                </a:solidFill>
                <a:latin typeface="Calibri"/>
                <a:ea typeface="Calibri"/>
                <a:cs typeface="Calibri"/>
                <a:sym typeface="Calibri"/>
              </a:rPr>
              <a:t>Domain specific </a:t>
            </a:r>
            <a:endParaRPr sz="1100"/>
          </a:p>
        </p:txBody>
      </p:sp>
      <p:cxnSp>
        <p:nvCxnSpPr>
          <p:cNvPr id="1279" name="Google Shape;1279;p81"/>
          <p:cNvCxnSpPr/>
          <p:nvPr/>
        </p:nvCxnSpPr>
        <p:spPr>
          <a:xfrm>
            <a:off x="382983" y="3471863"/>
            <a:ext cx="3027880" cy="0"/>
          </a:xfrm>
          <a:prstGeom prst="straightConnector1">
            <a:avLst/>
          </a:prstGeom>
          <a:noFill/>
          <a:ln cap="flat" cmpd="sng" w="9525">
            <a:solidFill>
              <a:schemeClr val="accent1"/>
            </a:solidFill>
            <a:prstDash val="dash"/>
            <a:miter lim="800000"/>
            <a:headEnd len="sm" w="sm" type="none"/>
            <a:tailEnd len="sm" w="sm" type="none"/>
          </a:ln>
        </p:spPr>
      </p:cxnSp>
      <p:cxnSp>
        <p:nvCxnSpPr>
          <p:cNvPr id="1280" name="Google Shape;1280;p81"/>
          <p:cNvCxnSpPr/>
          <p:nvPr/>
        </p:nvCxnSpPr>
        <p:spPr>
          <a:xfrm>
            <a:off x="382983" y="3969067"/>
            <a:ext cx="3027880" cy="0"/>
          </a:xfrm>
          <a:prstGeom prst="straightConnector1">
            <a:avLst/>
          </a:prstGeom>
          <a:noFill/>
          <a:ln cap="flat" cmpd="sng" w="9525">
            <a:solidFill>
              <a:schemeClr val="accent1"/>
            </a:solidFill>
            <a:prstDash val="dash"/>
            <a:miter lim="800000"/>
            <a:headEnd len="sm" w="sm" type="none"/>
            <a:tailEnd len="sm" w="sm" type="none"/>
          </a:ln>
        </p:spPr>
      </p:cxnSp>
      <p:sp>
        <p:nvSpPr>
          <p:cNvPr id="1281" name="Google Shape;1281;p81"/>
          <p:cNvSpPr txBox="1"/>
          <p:nvPr/>
        </p:nvSpPr>
        <p:spPr>
          <a:xfrm>
            <a:off x="328614" y="3191429"/>
            <a:ext cx="940843" cy="171827"/>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Ecosystems</a:t>
            </a:r>
            <a:endParaRPr sz="1100"/>
          </a:p>
        </p:txBody>
      </p:sp>
      <p:sp>
        <p:nvSpPr>
          <p:cNvPr id="1282" name="Google Shape;1282;p81"/>
          <p:cNvSpPr txBox="1"/>
          <p:nvPr/>
        </p:nvSpPr>
        <p:spPr>
          <a:xfrm>
            <a:off x="328615" y="3648781"/>
            <a:ext cx="940844" cy="171827"/>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Data</a:t>
            </a:r>
            <a:endParaRPr sz="1100"/>
          </a:p>
        </p:txBody>
      </p:sp>
      <p:sp>
        <p:nvSpPr>
          <p:cNvPr id="1283" name="Google Shape;1283;p81"/>
          <p:cNvSpPr txBox="1"/>
          <p:nvPr/>
        </p:nvSpPr>
        <p:spPr>
          <a:xfrm>
            <a:off x="315911" y="4070669"/>
            <a:ext cx="940844" cy="273055"/>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Platforms and solutions</a:t>
            </a:r>
            <a:endParaRPr sz="1100"/>
          </a:p>
        </p:txBody>
      </p:sp>
      <p:sp>
        <p:nvSpPr>
          <p:cNvPr id="1284" name="Google Shape;1284;p81"/>
          <p:cNvSpPr/>
          <p:nvPr/>
        </p:nvSpPr>
        <p:spPr>
          <a:xfrm>
            <a:off x="3986683" y="905915"/>
            <a:ext cx="4773581" cy="3667884"/>
          </a:xfrm>
          <a:prstGeom prst="rect">
            <a:avLst/>
          </a:prstGeom>
          <a:noFill/>
          <a:ln cap="flat" cmpd="sng" w="12700">
            <a:solidFill>
              <a:srgbClr val="4472C4"/>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85" name="Google Shape;1285;p81"/>
          <p:cNvSpPr txBox="1"/>
          <p:nvPr/>
        </p:nvSpPr>
        <p:spPr>
          <a:xfrm>
            <a:off x="4019518" y="952346"/>
            <a:ext cx="4593052" cy="842538"/>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800" u="sng">
                <a:solidFill>
                  <a:schemeClr val="dk1"/>
                </a:solidFill>
                <a:latin typeface="Calibri"/>
                <a:ea typeface="Calibri"/>
                <a:cs typeface="Calibri"/>
                <a:sym typeface="Calibri"/>
              </a:rPr>
              <a:t>Key facts</a:t>
            </a:r>
            <a:endParaRPr b="1" sz="800" u="sng">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Data Sharing Canvas is a generic toolset that helps in defining harmonised agreements for data sharing at scale</a:t>
            </a:r>
            <a:endParaRPr sz="800">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Can be applied for any type of data space instance.</a:t>
            </a:r>
            <a:endParaRPr sz="1100"/>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Initiated by the Data Sharing Coalition based in The Netherlands.</a:t>
            </a:r>
            <a:endParaRPr sz="1100"/>
          </a:p>
          <a:p>
            <a:pPr indent="0" lvl="0" marL="0" marR="0" rtl="0" algn="l">
              <a:spcBef>
                <a:spcPts val="0"/>
              </a:spcBef>
              <a:spcAft>
                <a:spcPts val="0"/>
              </a:spcAft>
              <a:buNone/>
            </a:pPr>
            <a:r>
              <a:t/>
            </a:r>
            <a:endParaRPr sz="900" u="sng">
              <a:solidFill>
                <a:schemeClr val="dk1"/>
              </a:solidFill>
              <a:latin typeface="Calibri"/>
              <a:ea typeface="Calibri"/>
              <a:cs typeface="Calibri"/>
              <a:sym typeface="Calibri"/>
            </a:endParaRPr>
          </a:p>
        </p:txBody>
      </p:sp>
      <p:sp>
        <p:nvSpPr>
          <p:cNvPr id="1286" name="Google Shape;1286;p81"/>
          <p:cNvSpPr txBox="1"/>
          <p:nvPr/>
        </p:nvSpPr>
        <p:spPr>
          <a:xfrm>
            <a:off x="227431" y="-56579"/>
            <a:ext cx="8121898" cy="861629"/>
          </a:xfrm>
          <a:prstGeom prst="rect">
            <a:avLst/>
          </a:prstGeom>
          <a:noFill/>
          <a:ln>
            <a:noFill/>
          </a:ln>
        </p:spPr>
        <p:txBody>
          <a:bodyPr anchorCtr="0" anchor="ctr" bIns="34225" lIns="68450" spcFirstLastPara="1" rIns="68450" wrap="square" tIns="34225">
            <a:normAutofit/>
          </a:bodyPr>
          <a:lstStyle/>
          <a:p>
            <a:pPr indent="0" lvl="0" marL="0" marR="0" rtl="0" algn="l">
              <a:lnSpc>
                <a:spcPct val="90000"/>
              </a:lnSpc>
              <a:spcBef>
                <a:spcPts val="0"/>
              </a:spcBef>
              <a:spcAft>
                <a:spcPts val="0"/>
              </a:spcAft>
              <a:buClr>
                <a:schemeClr val="lt1"/>
              </a:buClr>
              <a:buSzPts val="3000"/>
              <a:buFont typeface="Libre Franklin"/>
              <a:buNone/>
            </a:pPr>
            <a:r>
              <a:rPr b="1" lang="en" sz="3300">
                <a:solidFill>
                  <a:schemeClr val="lt1"/>
                </a:solidFill>
                <a:latin typeface="Roboto Slab"/>
                <a:ea typeface="Roboto Slab"/>
                <a:cs typeface="Roboto Slab"/>
                <a:sym typeface="Roboto Slab"/>
              </a:rPr>
              <a:t>Data Sharing Canvas</a:t>
            </a:r>
            <a:endParaRPr b="1" sz="3300">
              <a:solidFill>
                <a:schemeClr val="lt1"/>
              </a:solidFill>
              <a:latin typeface="Roboto Slab"/>
              <a:ea typeface="Roboto Slab"/>
              <a:cs typeface="Roboto Slab"/>
              <a:sym typeface="Roboto Slab"/>
            </a:endParaRPr>
          </a:p>
        </p:txBody>
      </p:sp>
      <p:pic>
        <p:nvPicPr>
          <p:cNvPr id="1287" name="Google Shape;1287;p81"/>
          <p:cNvPicPr preferRelativeResize="0"/>
          <p:nvPr/>
        </p:nvPicPr>
        <p:blipFill rotWithShape="1">
          <a:blip r:embed="rId3">
            <a:alphaModFix/>
          </a:blip>
          <a:srcRect b="0" l="0" r="0" t="0"/>
          <a:stretch/>
        </p:blipFill>
        <p:spPr>
          <a:xfrm>
            <a:off x="4019518" y="1871946"/>
            <a:ext cx="3478786" cy="1941648"/>
          </a:xfrm>
          <a:prstGeom prst="rect">
            <a:avLst/>
          </a:prstGeom>
          <a:noFill/>
          <a:ln>
            <a:noFill/>
          </a:ln>
        </p:spPr>
      </p:pic>
      <p:sp>
        <p:nvSpPr>
          <p:cNvPr id="1288" name="Google Shape;1288;p81"/>
          <p:cNvSpPr/>
          <p:nvPr/>
        </p:nvSpPr>
        <p:spPr>
          <a:xfrm>
            <a:off x="381400" y="904312"/>
            <a:ext cx="3022361" cy="557671"/>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rgbClr val="000000"/>
              </a:solidFill>
              <a:latin typeface="Calibri"/>
              <a:ea typeface="Calibri"/>
              <a:cs typeface="Calibri"/>
              <a:sym typeface="Calibri"/>
            </a:endParaRPr>
          </a:p>
        </p:txBody>
      </p:sp>
      <p:sp>
        <p:nvSpPr>
          <p:cNvPr id="1289" name="Google Shape;1289;p81"/>
          <p:cNvSpPr/>
          <p:nvPr/>
        </p:nvSpPr>
        <p:spPr>
          <a:xfrm>
            <a:off x="375882" y="2321401"/>
            <a:ext cx="3027880" cy="558690"/>
          </a:xfrm>
          <a:prstGeom prst="roundRect">
            <a:avLst>
              <a:gd fmla="val 16667" name="adj"/>
            </a:avLst>
          </a:prstGeom>
          <a:solidFill>
            <a:srgbClr val="E1EFD8"/>
          </a:solidFill>
          <a:ln cap="flat" cmpd="sng" w="28575">
            <a:solidFill>
              <a:srgbClr val="FF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1290" name="Google Shape;1290;p81"/>
          <p:cNvSpPr/>
          <p:nvPr/>
        </p:nvSpPr>
        <p:spPr>
          <a:xfrm>
            <a:off x="375881" y="1613294"/>
            <a:ext cx="3022361" cy="557671"/>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rgbClr val="000000"/>
              </a:solidFill>
              <a:latin typeface="Calibri"/>
              <a:ea typeface="Calibri"/>
              <a:cs typeface="Calibri"/>
              <a:sym typeface="Calibri"/>
            </a:endParaRPr>
          </a:p>
        </p:txBody>
      </p:sp>
      <p:sp>
        <p:nvSpPr>
          <p:cNvPr id="1291" name="Google Shape;1291;p81"/>
          <p:cNvSpPr txBox="1"/>
          <p:nvPr/>
        </p:nvSpPr>
        <p:spPr>
          <a:xfrm>
            <a:off x="481566" y="2459312"/>
            <a:ext cx="2827548" cy="300082"/>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800">
                <a:solidFill>
                  <a:schemeClr val="dk1"/>
                </a:solidFill>
                <a:latin typeface="Calibri"/>
                <a:ea typeface="Calibri"/>
                <a:cs typeface="Calibri"/>
                <a:sym typeface="Calibri"/>
              </a:rPr>
              <a:t>Toolkit to specify the functioning for a data ecosystem from business, legal, technical, operational and functional viewpoint.</a:t>
            </a:r>
            <a:endParaRPr sz="1100"/>
          </a:p>
        </p:txBody>
      </p:sp>
      <p:sp>
        <p:nvSpPr>
          <p:cNvPr id="1292" name="Google Shape;1292;p81"/>
          <p:cNvSpPr/>
          <p:nvPr/>
        </p:nvSpPr>
        <p:spPr>
          <a:xfrm>
            <a:off x="4117475" y="3969075"/>
            <a:ext cx="45120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 sz="1000">
                <a:solidFill>
                  <a:schemeClr val="accent1"/>
                </a:solidFill>
                <a:latin typeface="Calibri"/>
                <a:ea typeface="Calibri"/>
                <a:cs typeface="Calibri"/>
                <a:sym typeface="Calibri"/>
              </a:rPr>
              <a:t>👉 </a:t>
            </a:r>
            <a:r>
              <a:rPr b="1" lang="en" sz="1300">
                <a:solidFill>
                  <a:srgbClr val="4472C4"/>
                </a:solidFill>
                <a:latin typeface="Calibri"/>
                <a:ea typeface="Calibri"/>
                <a:cs typeface="Calibri"/>
                <a:sym typeface="Calibri"/>
              </a:rPr>
              <a:t>https://datasharingcoalition.eu/app/uploads/2021/04/data-sharing-canvas-30-04-2021.pdf</a:t>
            </a:r>
            <a:endParaRPr sz="1000"/>
          </a:p>
        </p:txBody>
      </p:sp>
      <p:pic>
        <p:nvPicPr>
          <p:cNvPr id="1293" name="Google Shape;1293;p81"/>
          <p:cNvPicPr preferRelativeResize="0"/>
          <p:nvPr/>
        </p:nvPicPr>
        <p:blipFill rotWithShape="1">
          <a:blip r:embed="rId4">
            <a:alphaModFix/>
          </a:blip>
          <a:srcRect b="0" l="0" r="0" t="0"/>
          <a:stretch/>
        </p:blipFill>
        <p:spPr>
          <a:xfrm>
            <a:off x="7465441" y="1942181"/>
            <a:ext cx="1226653" cy="1801198"/>
          </a:xfrm>
          <a:prstGeom prst="rect">
            <a:avLst/>
          </a:prstGeom>
          <a:noFill/>
          <a:ln>
            <a:noFill/>
          </a:ln>
        </p:spPr>
      </p:pic>
      <p:sp>
        <p:nvSpPr>
          <p:cNvPr id="1294" name="Google Shape;1294;p81"/>
          <p:cNvSpPr txBox="1"/>
          <p:nvPr/>
        </p:nvSpPr>
        <p:spPr>
          <a:xfrm>
            <a:off x="1689556"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B</a:t>
            </a:r>
            <a:endParaRPr sz="1100"/>
          </a:p>
        </p:txBody>
      </p:sp>
      <p:sp>
        <p:nvSpPr>
          <p:cNvPr id="1295" name="Google Shape;1295;p81"/>
          <p:cNvSpPr txBox="1"/>
          <p:nvPr/>
        </p:nvSpPr>
        <p:spPr>
          <a:xfrm>
            <a:off x="1160797"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A</a:t>
            </a:r>
            <a:endParaRPr sz="1100"/>
          </a:p>
        </p:txBody>
      </p:sp>
      <p:sp>
        <p:nvSpPr>
          <p:cNvPr id="1296" name="Google Shape;1296;p81"/>
          <p:cNvSpPr txBox="1"/>
          <p:nvPr/>
        </p:nvSpPr>
        <p:spPr>
          <a:xfrm>
            <a:off x="2286345"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C</a:t>
            </a:r>
            <a:endParaRPr sz="900">
              <a:solidFill>
                <a:schemeClr val="dk1"/>
              </a:solidFill>
              <a:latin typeface="Calibri"/>
              <a:ea typeface="Calibri"/>
              <a:cs typeface="Calibri"/>
              <a:sym typeface="Calibri"/>
            </a:endParaRPr>
          </a:p>
        </p:txBody>
      </p:sp>
      <p:sp>
        <p:nvSpPr>
          <p:cNvPr id="1297" name="Google Shape;1297;p81"/>
          <p:cNvSpPr txBox="1"/>
          <p:nvPr/>
        </p:nvSpPr>
        <p:spPr>
          <a:xfrm>
            <a:off x="2879912"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D</a:t>
            </a:r>
            <a:endParaRPr sz="11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2" name="Shape 1302"/>
        <p:cNvGrpSpPr/>
        <p:nvPr/>
      </p:nvGrpSpPr>
      <p:grpSpPr>
        <a:xfrm>
          <a:off x="0" y="0"/>
          <a:ext cx="0" cy="0"/>
          <a:chOff x="0" y="0"/>
          <a:chExt cx="0" cy="0"/>
        </a:xfrm>
      </p:grpSpPr>
      <p:sp>
        <p:nvSpPr>
          <p:cNvPr id="1303" name="Google Shape;1303;p82"/>
          <p:cNvSpPr/>
          <p:nvPr/>
        </p:nvSpPr>
        <p:spPr>
          <a:xfrm>
            <a:off x="1232145" y="2987446"/>
            <a:ext cx="485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304" name="Google Shape;1304;p82"/>
          <p:cNvSpPr/>
          <p:nvPr/>
        </p:nvSpPr>
        <p:spPr>
          <a:xfrm>
            <a:off x="2356554" y="2992303"/>
            <a:ext cx="485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305" name="Google Shape;1305;p82"/>
          <p:cNvSpPr/>
          <p:nvPr/>
        </p:nvSpPr>
        <p:spPr>
          <a:xfrm>
            <a:off x="2926292" y="2989843"/>
            <a:ext cx="485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306" name="Google Shape;1306;p82"/>
          <p:cNvSpPr/>
          <p:nvPr/>
        </p:nvSpPr>
        <p:spPr>
          <a:xfrm>
            <a:off x="1796861" y="2989843"/>
            <a:ext cx="485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307" name="Google Shape;1307;p82"/>
          <p:cNvSpPr txBox="1"/>
          <p:nvPr/>
        </p:nvSpPr>
        <p:spPr>
          <a:xfrm>
            <a:off x="1689556"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B</a:t>
            </a:r>
            <a:endParaRPr sz="1100"/>
          </a:p>
        </p:txBody>
      </p:sp>
      <p:sp>
        <p:nvSpPr>
          <p:cNvPr id="1308" name="Google Shape;1308;p82"/>
          <p:cNvSpPr txBox="1"/>
          <p:nvPr/>
        </p:nvSpPr>
        <p:spPr>
          <a:xfrm>
            <a:off x="1160797"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A</a:t>
            </a:r>
            <a:endParaRPr sz="1100"/>
          </a:p>
        </p:txBody>
      </p:sp>
      <p:sp>
        <p:nvSpPr>
          <p:cNvPr id="1309" name="Google Shape;1309;p82"/>
          <p:cNvSpPr txBox="1"/>
          <p:nvPr/>
        </p:nvSpPr>
        <p:spPr>
          <a:xfrm>
            <a:off x="2286345"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C</a:t>
            </a:r>
            <a:endParaRPr sz="900">
              <a:solidFill>
                <a:schemeClr val="dk1"/>
              </a:solidFill>
              <a:latin typeface="Calibri"/>
              <a:ea typeface="Calibri"/>
              <a:cs typeface="Calibri"/>
              <a:sym typeface="Calibri"/>
            </a:endParaRPr>
          </a:p>
        </p:txBody>
      </p:sp>
      <p:sp>
        <p:nvSpPr>
          <p:cNvPr id="1310" name="Google Shape;1310;p82"/>
          <p:cNvSpPr txBox="1"/>
          <p:nvPr/>
        </p:nvSpPr>
        <p:spPr>
          <a:xfrm>
            <a:off x="2879912"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D</a:t>
            </a:r>
            <a:endParaRPr sz="1100"/>
          </a:p>
        </p:txBody>
      </p:sp>
      <p:sp>
        <p:nvSpPr>
          <p:cNvPr id="1311" name="Google Shape;1311;p82"/>
          <p:cNvSpPr/>
          <p:nvPr/>
        </p:nvSpPr>
        <p:spPr>
          <a:xfrm>
            <a:off x="8336" y="0"/>
            <a:ext cx="9127200" cy="7188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1312" name="Google Shape;1312;p82"/>
          <p:cNvSpPr txBox="1"/>
          <p:nvPr>
            <p:ph idx="4294967295" type="sldNum"/>
          </p:nvPr>
        </p:nvSpPr>
        <p:spPr>
          <a:xfrm>
            <a:off x="141536" y="4834627"/>
            <a:ext cx="242100" cy="205500"/>
          </a:xfrm>
          <a:prstGeom prst="rect">
            <a:avLst/>
          </a:prstGeom>
          <a:noFill/>
          <a:ln>
            <a:noFill/>
          </a:ln>
        </p:spPr>
        <p:txBody>
          <a:bodyPr anchorCtr="0" anchor="ctr" bIns="34225" lIns="68450" spcFirstLastPara="1" rIns="68450" wrap="square" tIns="34225">
            <a:noAutofit/>
          </a:bodyPr>
          <a:lstStyle/>
          <a:p>
            <a:pPr indent="0" lvl="0" marL="0" marR="0" rtl="0" algn="ctr">
              <a:spcBef>
                <a:spcPts val="0"/>
              </a:spcBef>
              <a:spcAft>
                <a:spcPts val="0"/>
              </a:spcAft>
              <a:buNone/>
            </a:pPr>
            <a:fld id="{00000000-1234-1234-1234-123412341234}" type="slidenum">
              <a:rPr lang="en" sz="700">
                <a:solidFill>
                  <a:srgbClr val="7F7F7F"/>
                </a:solidFill>
                <a:latin typeface="Georgia"/>
                <a:ea typeface="Georgia"/>
                <a:cs typeface="Georgia"/>
                <a:sym typeface="Georgia"/>
              </a:rPr>
              <a:t>‹#›</a:t>
            </a:fld>
            <a:endParaRPr sz="700">
              <a:solidFill>
                <a:srgbClr val="7F7F7F"/>
              </a:solidFill>
              <a:latin typeface="Georgia"/>
              <a:ea typeface="Georgia"/>
              <a:cs typeface="Georgia"/>
              <a:sym typeface="Georgia"/>
            </a:endParaRPr>
          </a:p>
        </p:txBody>
      </p:sp>
      <p:sp>
        <p:nvSpPr>
          <p:cNvPr id="1313" name="Google Shape;1313;p82"/>
          <p:cNvSpPr/>
          <p:nvPr/>
        </p:nvSpPr>
        <p:spPr>
          <a:xfrm>
            <a:off x="316666" y="761762"/>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Regulation</a:t>
            </a:r>
            <a:endParaRPr sz="1100"/>
          </a:p>
        </p:txBody>
      </p:sp>
      <p:sp>
        <p:nvSpPr>
          <p:cNvPr id="1314" name="Google Shape;1314;p82"/>
          <p:cNvSpPr/>
          <p:nvPr/>
        </p:nvSpPr>
        <p:spPr>
          <a:xfrm>
            <a:off x="315911" y="1470651"/>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Frameworks and standardization  </a:t>
            </a:r>
            <a:endParaRPr sz="1100"/>
          </a:p>
        </p:txBody>
      </p:sp>
      <p:sp>
        <p:nvSpPr>
          <p:cNvPr id="1315" name="Google Shape;1315;p82"/>
          <p:cNvSpPr/>
          <p:nvPr/>
        </p:nvSpPr>
        <p:spPr>
          <a:xfrm>
            <a:off x="315911" y="2183888"/>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Generic building blocks</a:t>
            </a:r>
            <a:endParaRPr sz="1100"/>
          </a:p>
        </p:txBody>
      </p:sp>
      <p:sp>
        <p:nvSpPr>
          <p:cNvPr id="1316" name="Google Shape;1316;p82"/>
          <p:cNvSpPr txBox="1"/>
          <p:nvPr/>
        </p:nvSpPr>
        <p:spPr>
          <a:xfrm rot="-5400000">
            <a:off x="-304589" y="3639234"/>
            <a:ext cx="1078800" cy="182400"/>
          </a:xfrm>
          <a:prstGeom prst="rect">
            <a:avLst/>
          </a:prstGeom>
          <a:noFill/>
          <a:ln>
            <a:noFill/>
          </a:ln>
        </p:spPr>
        <p:txBody>
          <a:bodyPr anchorCtr="0" anchor="ctr" bIns="34275" lIns="68575" spcFirstLastPara="1" rIns="68575" wrap="square" tIns="34275">
            <a:spAutoFit/>
          </a:bodyPr>
          <a:lstStyle/>
          <a:p>
            <a:pPr indent="0" lvl="0" marL="0" marR="0" rtl="0" algn="ctr">
              <a:lnSpc>
                <a:spcPct val="81666"/>
              </a:lnSpc>
              <a:spcBef>
                <a:spcPts val="0"/>
              </a:spcBef>
              <a:spcAft>
                <a:spcPts val="0"/>
              </a:spcAft>
              <a:buNone/>
            </a:pPr>
            <a:r>
              <a:rPr lang="en" sz="900">
                <a:solidFill>
                  <a:schemeClr val="dk1"/>
                </a:solidFill>
                <a:latin typeface="Calibri"/>
                <a:ea typeface="Calibri"/>
                <a:cs typeface="Calibri"/>
                <a:sym typeface="Calibri"/>
              </a:rPr>
              <a:t>Domain specific </a:t>
            </a:r>
            <a:endParaRPr sz="1100"/>
          </a:p>
        </p:txBody>
      </p:sp>
      <p:cxnSp>
        <p:nvCxnSpPr>
          <p:cNvPr id="1317" name="Google Shape;1317;p82"/>
          <p:cNvCxnSpPr/>
          <p:nvPr/>
        </p:nvCxnSpPr>
        <p:spPr>
          <a:xfrm>
            <a:off x="382983" y="3471863"/>
            <a:ext cx="3027900" cy="0"/>
          </a:xfrm>
          <a:prstGeom prst="straightConnector1">
            <a:avLst/>
          </a:prstGeom>
          <a:noFill/>
          <a:ln cap="flat" cmpd="sng" w="9525">
            <a:solidFill>
              <a:schemeClr val="accent1"/>
            </a:solidFill>
            <a:prstDash val="dash"/>
            <a:miter lim="800000"/>
            <a:headEnd len="sm" w="sm" type="none"/>
            <a:tailEnd len="sm" w="sm" type="none"/>
          </a:ln>
        </p:spPr>
      </p:cxnSp>
      <p:cxnSp>
        <p:nvCxnSpPr>
          <p:cNvPr id="1318" name="Google Shape;1318;p82"/>
          <p:cNvCxnSpPr/>
          <p:nvPr/>
        </p:nvCxnSpPr>
        <p:spPr>
          <a:xfrm>
            <a:off x="382983" y="3969067"/>
            <a:ext cx="3027900" cy="0"/>
          </a:xfrm>
          <a:prstGeom prst="straightConnector1">
            <a:avLst/>
          </a:prstGeom>
          <a:noFill/>
          <a:ln cap="flat" cmpd="sng" w="9525">
            <a:solidFill>
              <a:schemeClr val="accent1"/>
            </a:solidFill>
            <a:prstDash val="dash"/>
            <a:miter lim="800000"/>
            <a:headEnd len="sm" w="sm" type="none"/>
            <a:tailEnd len="sm" w="sm" type="none"/>
          </a:ln>
        </p:spPr>
      </p:cxnSp>
      <p:sp>
        <p:nvSpPr>
          <p:cNvPr id="1319" name="Google Shape;1319;p82"/>
          <p:cNvSpPr txBox="1"/>
          <p:nvPr/>
        </p:nvSpPr>
        <p:spPr>
          <a:xfrm>
            <a:off x="328614" y="3191429"/>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Ecosystems</a:t>
            </a:r>
            <a:endParaRPr sz="1100"/>
          </a:p>
        </p:txBody>
      </p:sp>
      <p:sp>
        <p:nvSpPr>
          <p:cNvPr id="1320" name="Google Shape;1320;p82"/>
          <p:cNvSpPr txBox="1"/>
          <p:nvPr/>
        </p:nvSpPr>
        <p:spPr>
          <a:xfrm>
            <a:off x="328615" y="3648781"/>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Data</a:t>
            </a:r>
            <a:endParaRPr sz="1100"/>
          </a:p>
        </p:txBody>
      </p:sp>
      <p:sp>
        <p:nvSpPr>
          <p:cNvPr id="1321" name="Google Shape;1321;p82"/>
          <p:cNvSpPr txBox="1"/>
          <p:nvPr/>
        </p:nvSpPr>
        <p:spPr>
          <a:xfrm>
            <a:off x="315911" y="4070669"/>
            <a:ext cx="940800" cy="2955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Platforms and solutions</a:t>
            </a:r>
            <a:endParaRPr sz="1100"/>
          </a:p>
        </p:txBody>
      </p:sp>
      <p:sp>
        <p:nvSpPr>
          <p:cNvPr id="1322" name="Google Shape;1322;p82"/>
          <p:cNvSpPr/>
          <p:nvPr/>
        </p:nvSpPr>
        <p:spPr>
          <a:xfrm>
            <a:off x="3986683" y="905915"/>
            <a:ext cx="4773600" cy="3667800"/>
          </a:xfrm>
          <a:prstGeom prst="rect">
            <a:avLst/>
          </a:prstGeom>
          <a:noFill/>
          <a:ln cap="flat" cmpd="sng" w="12700">
            <a:solidFill>
              <a:srgbClr val="4472C4"/>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323" name="Google Shape;1323;p82"/>
          <p:cNvSpPr txBox="1"/>
          <p:nvPr/>
        </p:nvSpPr>
        <p:spPr>
          <a:xfrm>
            <a:off x="4019518" y="952346"/>
            <a:ext cx="4593000" cy="1439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800" u="sng">
                <a:solidFill>
                  <a:schemeClr val="dk1"/>
                </a:solidFill>
                <a:latin typeface="Calibri"/>
                <a:ea typeface="Calibri"/>
                <a:cs typeface="Calibri"/>
                <a:sym typeface="Calibri"/>
              </a:rPr>
              <a:t>Key facts</a:t>
            </a:r>
            <a:endParaRPr b="1" sz="800" u="sng">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Char char="•"/>
            </a:pPr>
            <a:r>
              <a:rPr lang="en" sz="900">
                <a:solidFill>
                  <a:schemeClr val="dk1"/>
                </a:solidFill>
                <a:latin typeface="Calibri"/>
                <a:ea typeface="Calibri"/>
                <a:cs typeface="Calibri"/>
                <a:sym typeface="Calibri"/>
              </a:rPr>
              <a:t>Dutch AI Coalition (NL AIC) presents guide for interoperable data sharing for AI applications</a:t>
            </a:r>
            <a:endParaRPr sz="900">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Char char="•"/>
            </a:pPr>
            <a:r>
              <a:rPr lang="en" sz="900">
                <a:solidFill>
                  <a:schemeClr val="dk1"/>
                </a:solidFill>
                <a:latin typeface="Calibri"/>
                <a:ea typeface="Calibri"/>
                <a:cs typeface="Calibri"/>
                <a:sym typeface="Calibri"/>
              </a:rPr>
              <a:t>NL AIC has the ambition to put the Netherlands in a vanguard position in terms of knowledge and application of Artificial Intelligence (AI) for prosperity and well-being. </a:t>
            </a:r>
            <a:endParaRPr sz="900">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Char char="•"/>
            </a:pPr>
            <a:r>
              <a:rPr lang="en" sz="900">
                <a:solidFill>
                  <a:schemeClr val="dk1"/>
                </a:solidFill>
                <a:latin typeface="Calibri"/>
                <a:ea typeface="Calibri"/>
                <a:cs typeface="Calibri"/>
                <a:sym typeface="Calibri"/>
              </a:rPr>
              <a:t>To achieve this goal, it is crucial to make data available on a large scale, so that AI algorithms can be better fed with correct information. </a:t>
            </a:r>
            <a:endParaRPr sz="900">
              <a:solidFill>
                <a:schemeClr val="dk1"/>
              </a:solidFill>
              <a:latin typeface="Calibri"/>
              <a:ea typeface="Calibri"/>
              <a:cs typeface="Calibri"/>
              <a:sym typeface="Calibri"/>
            </a:endParaRPr>
          </a:p>
          <a:p>
            <a:pPr indent="-120650" lvl="0" marL="127000" marR="0" rtl="0" algn="l">
              <a:spcBef>
                <a:spcPts val="0"/>
              </a:spcBef>
              <a:spcAft>
                <a:spcPts val="0"/>
              </a:spcAft>
              <a:buClr>
                <a:schemeClr val="dk1"/>
              </a:buClr>
              <a:buSzPts val="700"/>
              <a:buChar char="•"/>
            </a:pPr>
            <a:r>
              <a:rPr lang="en" sz="900">
                <a:solidFill>
                  <a:schemeClr val="dk1"/>
                </a:solidFill>
                <a:latin typeface="Calibri"/>
                <a:ea typeface="Calibri"/>
                <a:cs typeface="Calibri"/>
                <a:sym typeface="Calibri"/>
              </a:rPr>
              <a:t>NL AIC Data Sharing Working Group has set the goal of creating reliable and interoperable AI data spaces.</a:t>
            </a:r>
            <a:r>
              <a:rPr lang="en" sz="800">
                <a:solidFill>
                  <a:schemeClr val="dk1"/>
                </a:solidFill>
                <a:latin typeface="Calibri"/>
                <a:ea typeface="Calibri"/>
                <a:cs typeface="Calibri"/>
                <a:sym typeface="Calibri"/>
              </a:rPr>
              <a:t>  </a:t>
            </a:r>
            <a:endParaRPr sz="800">
              <a:solidFill>
                <a:schemeClr val="dk1"/>
              </a:solidFill>
              <a:latin typeface="Calibri"/>
              <a:ea typeface="Calibri"/>
              <a:cs typeface="Calibri"/>
              <a:sym typeface="Calibri"/>
            </a:endParaRPr>
          </a:p>
          <a:p>
            <a:pPr indent="-133350" lvl="0" marL="127000" marR="0" rtl="0" algn="l">
              <a:spcBef>
                <a:spcPts val="0"/>
              </a:spcBef>
              <a:spcAft>
                <a:spcPts val="0"/>
              </a:spcAft>
              <a:buClr>
                <a:schemeClr val="dk1"/>
              </a:buClr>
              <a:buSzPts val="900"/>
              <a:buFont typeface="Calibri"/>
              <a:buChar char="•"/>
            </a:pPr>
            <a:r>
              <a:rPr lang="en" sz="900">
                <a:solidFill>
                  <a:schemeClr val="dk1"/>
                </a:solidFill>
                <a:latin typeface="Calibri"/>
                <a:ea typeface="Calibri"/>
                <a:cs typeface="Calibri"/>
                <a:sym typeface="Calibri"/>
              </a:rPr>
              <a:t>The NL AIC’s goal is to co-create and build ten AI data spaces in The Netherlands based on the guidelines in this document for various sectors</a:t>
            </a:r>
            <a:endParaRPr sz="900">
              <a:solidFill>
                <a:schemeClr val="dk1"/>
              </a:solidFill>
              <a:latin typeface="Calibri"/>
              <a:ea typeface="Calibri"/>
              <a:cs typeface="Calibri"/>
              <a:sym typeface="Calibri"/>
            </a:endParaRPr>
          </a:p>
        </p:txBody>
      </p:sp>
      <p:sp>
        <p:nvSpPr>
          <p:cNvPr id="1324" name="Google Shape;1324;p82"/>
          <p:cNvSpPr txBox="1"/>
          <p:nvPr/>
        </p:nvSpPr>
        <p:spPr>
          <a:xfrm>
            <a:off x="227431" y="-56578"/>
            <a:ext cx="8121900" cy="861600"/>
          </a:xfrm>
          <a:prstGeom prst="rect">
            <a:avLst/>
          </a:prstGeom>
          <a:noFill/>
          <a:ln>
            <a:noFill/>
          </a:ln>
        </p:spPr>
        <p:txBody>
          <a:bodyPr anchorCtr="0" anchor="ctr" bIns="34225" lIns="68450" spcFirstLastPara="1" rIns="68450" wrap="square" tIns="34225">
            <a:normAutofit/>
          </a:bodyPr>
          <a:lstStyle/>
          <a:p>
            <a:pPr indent="0" lvl="0" marL="0" marR="0" rtl="0" algn="l">
              <a:lnSpc>
                <a:spcPct val="90000"/>
              </a:lnSpc>
              <a:spcBef>
                <a:spcPts val="0"/>
              </a:spcBef>
              <a:spcAft>
                <a:spcPts val="0"/>
              </a:spcAft>
              <a:buNone/>
            </a:pPr>
            <a:r>
              <a:rPr b="1" lang="en" sz="3300">
                <a:solidFill>
                  <a:schemeClr val="lt1"/>
                </a:solidFill>
                <a:latin typeface="Roboto Slab"/>
                <a:ea typeface="Roboto Slab"/>
                <a:cs typeface="Roboto Slab"/>
                <a:sym typeface="Roboto Slab"/>
              </a:rPr>
              <a:t>Dutch AI Coalition - AI Data Spaces</a:t>
            </a:r>
            <a:endParaRPr b="1" sz="3300">
              <a:solidFill>
                <a:schemeClr val="lt1"/>
              </a:solidFill>
              <a:latin typeface="Roboto Slab"/>
              <a:ea typeface="Roboto Slab"/>
              <a:cs typeface="Roboto Slab"/>
              <a:sym typeface="Roboto Slab"/>
            </a:endParaRPr>
          </a:p>
        </p:txBody>
      </p:sp>
      <p:sp>
        <p:nvSpPr>
          <p:cNvPr id="1325" name="Google Shape;1325;p82"/>
          <p:cNvSpPr/>
          <p:nvPr/>
        </p:nvSpPr>
        <p:spPr>
          <a:xfrm>
            <a:off x="381400" y="904312"/>
            <a:ext cx="3022500" cy="5577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rgbClr val="000000"/>
              </a:solidFill>
              <a:latin typeface="Calibri"/>
              <a:ea typeface="Calibri"/>
              <a:cs typeface="Calibri"/>
              <a:sym typeface="Calibri"/>
            </a:endParaRPr>
          </a:p>
        </p:txBody>
      </p:sp>
      <p:sp>
        <p:nvSpPr>
          <p:cNvPr id="1326" name="Google Shape;1326;p82"/>
          <p:cNvSpPr/>
          <p:nvPr/>
        </p:nvSpPr>
        <p:spPr>
          <a:xfrm>
            <a:off x="4218275" y="3887625"/>
            <a:ext cx="4463400" cy="6861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 sz="1400">
                <a:solidFill>
                  <a:srgbClr val="4472C4"/>
                </a:solidFill>
                <a:latin typeface="Calibri"/>
                <a:ea typeface="Calibri"/>
                <a:cs typeface="Calibri"/>
                <a:sym typeface="Calibri"/>
              </a:rPr>
              <a:t>👉 </a:t>
            </a:r>
            <a:r>
              <a:rPr b="1" lang="en">
                <a:solidFill>
                  <a:srgbClr val="4472C4"/>
                </a:solidFill>
                <a:latin typeface="Calibri"/>
                <a:ea typeface="Calibri"/>
                <a:cs typeface="Calibri"/>
                <a:sym typeface="Calibri"/>
              </a:rPr>
              <a:t>https://nlaic.com/wp-content/uploads/2021/11/NL_AIC_Towards_a_federation_of_AI_data_spaces.pdf</a:t>
            </a:r>
            <a:endParaRPr sz="1100"/>
          </a:p>
        </p:txBody>
      </p:sp>
      <p:sp>
        <p:nvSpPr>
          <p:cNvPr id="1327" name="Google Shape;1327;p82"/>
          <p:cNvSpPr/>
          <p:nvPr/>
        </p:nvSpPr>
        <p:spPr>
          <a:xfrm>
            <a:off x="375882" y="1612401"/>
            <a:ext cx="3027900" cy="558600"/>
          </a:xfrm>
          <a:prstGeom prst="roundRect">
            <a:avLst>
              <a:gd fmla="val 16667" name="adj"/>
            </a:avLst>
          </a:prstGeom>
          <a:solidFill>
            <a:srgbClr val="E1EFD8"/>
          </a:solidFill>
          <a:ln cap="flat" cmpd="sng" w="28575">
            <a:solidFill>
              <a:srgbClr val="FF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rPr lang="en" sz="800">
                <a:solidFill>
                  <a:schemeClr val="dk1"/>
                </a:solidFill>
                <a:latin typeface="Calibri"/>
                <a:ea typeface="Calibri"/>
                <a:cs typeface="Calibri"/>
                <a:sym typeface="Calibri"/>
              </a:rPr>
              <a:t>Reference for developing interoperable AI data spaces, providing a rich set of features to support the challenges and requirements of AI, and prescriptive guidelines for ensuring trust and interoperability between such individual AI data spaces.</a:t>
            </a:r>
            <a:endParaRPr sz="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800">
              <a:solidFill>
                <a:schemeClr val="dk1"/>
              </a:solidFill>
              <a:latin typeface="Calibri"/>
              <a:ea typeface="Calibri"/>
              <a:cs typeface="Calibri"/>
              <a:sym typeface="Calibri"/>
            </a:endParaRPr>
          </a:p>
        </p:txBody>
      </p:sp>
      <p:pic>
        <p:nvPicPr>
          <p:cNvPr id="1328" name="Google Shape;1328;p82"/>
          <p:cNvPicPr preferRelativeResize="0"/>
          <p:nvPr/>
        </p:nvPicPr>
        <p:blipFill>
          <a:blip r:embed="rId3">
            <a:alphaModFix/>
          </a:blip>
          <a:stretch>
            <a:fillRect/>
          </a:stretch>
        </p:blipFill>
        <p:spPr>
          <a:xfrm>
            <a:off x="4620450" y="2446050"/>
            <a:ext cx="1966913" cy="1481101"/>
          </a:xfrm>
          <a:prstGeom prst="rect">
            <a:avLst/>
          </a:prstGeom>
          <a:noFill/>
          <a:ln cap="flat" cmpd="sng" w="12700">
            <a:solidFill>
              <a:srgbClr val="4472C4"/>
            </a:solidFill>
            <a:prstDash val="solid"/>
            <a:miter lim="8000"/>
            <a:headEnd len="sm" w="sm" type="none"/>
            <a:tailEnd len="sm" w="sm" type="none"/>
          </a:ln>
        </p:spPr>
      </p:pic>
      <p:sp>
        <p:nvSpPr>
          <p:cNvPr id="1329" name="Google Shape;1329;p82"/>
          <p:cNvSpPr/>
          <p:nvPr/>
        </p:nvSpPr>
        <p:spPr>
          <a:xfrm>
            <a:off x="387647" y="2322141"/>
            <a:ext cx="3027900" cy="558600"/>
          </a:xfrm>
          <a:prstGeom prst="roundRect">
            <a:avLst>
              <a:gd fmla="val 16667" name="adj"/>
            </a:avLst>
          </a:prstGeom>
          <a:solidFill>
            <a:srgbClr val="E1EFD8"/>
          </a:solidFill>
          <a:ln cap="flat" cmpd="sng" w="28575">
            <a:solidFill>
              <a:srgbClr val="FF0000"/>
            </a:solidFill>
            <a:prstDash val="dot"/>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rPr lang="en" sz="800">
                <a:solidFill>
                  <a:schemeClr val="dk1"/>
                </a:solidFill>
                <a:latin typeface="Calibri"/>
                <a:ea typeface="Calibri"/>
                <a:cs typeface="Calibri"/>
                <a:sym typeface="Calibri"/>
              </a:rPr>
              <a:t>Building blocks for interoperability and trust.</a:t>
            </a:r>
            <a:endParaRPr sz="800">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4" name="Shape 1334"/>
        <p:cNvGrpSpPr/>
        <p:nvPr/>
      </p:nvGrpSpPr>
      <p:grpSpPr>
        <a:xfrm>
          <a:off x="0" y="0"/>
          <a:ext cx="0" cy="0"/>
          <a:chOff x="0" y="0"/>
          <a:chExt cx="0" cy="0"/>
        </a:xfrm>
      </p:grpSpPr>
      <p:sp>
        <p:nvSpPr>
          <p:cNvPr id="1335" name="Google Shape;1335;p83"/>
          <p:cNvSpPr/>
          <p:nvPr/>
        </p:nvSpPr>
        <p:spPr>
          <a:xfrm>
            <a:off x="8336" y="0"/>
            <a:ext cx="9127200" cy="7188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1336" name="Google Shape;1336;p83"/>
          <p:cNvSpPr txBox="1"/>
          <p:nvPr/>
        </p:nvSpPr>
        <p:spPr>
          <a:xfrm>
            <a:off x="227425" y="-56575"/>
            <a:ext cx="8532900" cy="861600"/>
          </a:xfrm>
          <a:prstGeom prst="rect">
            <a:avLst/>
          </a:prstGeom>
          <a:noFill/>
          <a:ln>
            <a:noFill/>
          </a:ln>
        </p:spPr>
        <p:txBody>
          <a:bodyPr anchorCtr="0" anchor="ctr" bIns="34225" lIns="68450" spcFirstLastPara="1" rIns="68450" wrap="square" tIns="34225">
            <a:normAutofit/>
          </a:bodyPr>
          <a:lstStyle/>
          <a:p>
            <a:pPr indent="0" lvl="0" marL="0" marR="0" rtl="0" algn="l">
              <a:lnSpc>
                <a:spcPct val="90000"/>
              </a:lnSpc>
              <a:spcBef>
                <a:spcPts val="0"/>
              </a:spcBef>
              <a:spcAft>
                <a:spcPts val="0"/>
              </a:spcAft>
              <a:buClr>
                <a:schemeClr val="dk1"/>
              </a:buClr>
              <a:buSzPts val="1100"/>
              <a:buFont typeface="Arial"/>
              <a:buNone/>
            </a:pPr>
            <a:r>
              <a:rPr b="1" lang="en" sz="3300">
                <a:solidFill>
                  <a:schemeClr val="lt1"/>
                </a:solidFill>
                <a:latin typeface="Roboto Slab"/>
                <a:ea typeface="Roboto Slab"/>
                <a:cs typeface="Roboto Slab"/>
                <a:sym typeface="Roboto Slab"/>
              </a:rPr>
              <a:t>Data Sharing Canvas</a:t>
            </a:r>
            <a:endParaRPr b="1" sz="3300">
              <a:solidFill>
                <a:schemeClr val="lt1"/>
              </a:solidFill>
              <a:latin typeface="Roboto Slab"/>
              <a:ea typeface="Roboto Slab"/>
              <a:cs typeface="Roboto Slab"/>
              <a:sym typeface="Roboto Slab"/>
            </a:endParaRPr>
          </a:p>
        </p:txBody>
      </p:sp>
      <p:sp>
        <p:nvSpPr>
          <p:cNvPr id="1337" name="Google Shape;1337;p83"/>
          <p:cNvSpPr/>
          <p:nvPr/>
        </p:nvSpPr>
        <p:spPr>
          <a:xfrm>
            <a:off x="316666" y="761762"/>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Regulation</a:t>
            </a:r>
            <a:endParaRPr sz="1100"/>
          </a:p>
        </p:txBody>
      </p:sp>
      <p:sp>
        <p:nvSpPr>
          <p:cNvPr id="1338" name="Google Shape;1338;p83"/>
          <p:cNvSpPr/>
          <p:nvPr/>
        </p:nvSpPr>
        <p:spPr>
          <a:xfrm>
            <a:off x="315911" y="2183888"/>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Generic building blocks</a:t>
            </a:r>
            <a:endParaRPr sz="1100"/>
          </a:p>
        </p:txBody>
      </p:sp>
      <p:sp>
        <p:nvSpPr>
          <p:cNvPr id="1339" name="Google Shape;1339;p83"/>
          <p:cNvSpPr txBox="1"/>
          <p:nvPr/>
        </p:nvSpPr>
        <p:spPr>
          <a:xfrm rot="-5400000">
            <a:off x="-304589" y="3639234"/>
            <a:ext cx="1078800" cy="182400"/>
          </a:xfrm>
          <a:prstGeom prst="rect">
            <a:avLst/>
          </a:prstGeom>
          <a:noFill/>
          <a:ln>
            <a:noFill/>
          </a:ln>
        </p:spPr>
        <p:txBody>
          <a:bodyPr anchorCtr="0" anchor="ctr" bIns="34275" lIns="68575" spcFirstLastPara="1" rIns="68575" wrap="square" tIns="34275">
            <a:spAutoFit/>
          </a:bodyPr>
          <a:lstStyle/>
          <a:p>
            <a:pPr indent="0" lvl="0" marL="0" marR="0" rtl="0" algn="ctr">
              <a:lnSpc>
                <a:spcPct val="81666"/>
              </a:lnSpc>
              <a:spcBef>
                <a:spcPts val="0"/>
              </a:spcBef>
              <a:spcAft>
                <a:spcPts val="0"/>
              </a:spcAft>
              <a:buNone/>
            </a:pPr>
            <a:r>
              <a:rPr lang="en" sz="900">
                <a:solidFill>
                  <a:schemeClr val="dk1"/>
                </a:solidFill>
                <a:latin typeface="Calibri"/>
                <a:ea typeface="Calibri"/>
                <a:cs typeface="Calibri"/>
                <a:sym typeface="Calibri"/>
              </a:rPr>
              <a:t>Domain specific </a:t>
            </a:r>
            <a:endParaRPr sz="1100"/>
          </a:p>
        </p:txBody>
      </p:sp>
      <p:grpSp>
        <p:nvGrpSpPr>
          <p:cNvPr id="1340" name="Google Shape;1340;p83"/>
          <p:cNvGrpSpPr/>
          <p:nvPr/>
        </p:nvGrpSpPr>
        <p:grpSpPr>
          <a:xfrm>
            <a:off x="315911" y="1470652"/>
            <a:ext cx="3094897" cy="702829"/>
            <a:chOff x="411108" y="1015682"/>
            <a:chExt cx="4126529" cy="937105"/>
          </a:xfrm>
        </p:grpSpPr>
        <p:sp>
          <p:nvSpPr>
            <p:cNvPr id="1341" name="Google Shape;1341;p83"/>
            <p:cNvSpPr/>
            <p:nvPr/>
          </p:nvSpPr>
          <p:spPr>
            <a:xfrm>
              <a:off x="500537" y="1207887"/>
              <a:ext cx="4037100" cy="7449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100"/>
            </a:p>
          </p:txBody>
        </p:sp>
        <p:sp>
          <p:nvSpPr>
            <p:cNvPr id="1342" name="Google Shape;1342;p83"/>
            <p:cNvSpPr/>
            <p:nvPr/>
          </p:nvSpPr>
          <p:spPr>
            <a:xfrm>
              <a:off x="411108" y="1015682"/>
              <a:ext cx="3177900" cy="2472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Frameworks and standardization  </a:t>
              </a:r>
              <a:endParaRPr sz="1100"/>
            </a:p>
          </p:txBody>
        </p:sp>
      </p:grpSp>
      <p:cxnSp>
        <p:nvCxnSpPr>
          <p:cNvPr id="1343" name="Google Shape;1343;p83"/>
          <p:cNvCxnSpPr/>
          <p:nvPr/>
        </p:nvCxnSpPr>
        <p:spPr>
          <a:xfrm>
            <a:off x="382983" y="3471863"/>
            <a:ext cx="3027900" cy="0"/>
          </a:xfrm>
          <a:prstGeom prst="straightConnector1">
            <a:avLst/>
          </a:prstGeom>
          <a:noFill/>
          <a:ln cap="flat" cmpd="sng" w="9525">
            <a:solidFill>
              <a:srgbClr val="4472C4"/>
            </a:solidFill>
            <a:prstDash val="dash"/>
            <a:miter lim="800000"/>
            <a:headEnd len="sm" w="sm" type="none"/>
            <a:tailEnd len="sm" w="sm" type="none"/>
          </a:ln>
        </p:spPr>
      </p:cxnSp>
      <p:cxnSp>
        <p:nvCxnSpPr>
          <p:cNvPr id="1344" name="Google Shape;1344;p83"/>
          <p:cNvCxnSpPr/>
          <p:nvPr/>
        </p:nvCxnSpPr>
        <p:spPr>
          <a:xfrm>
            <a:off x="382983" y="3969067"/>
            <a:ext cx="3027900" cy="0"/>
          </a:xfrm>
          <a:prstGeom prst="straightConnector1">
            <a:avLst/>
          </a:prstGeom>
          <a:noFill/>
          <a:ln cap="flat" cmpd="sng" w="9525">
            <a:solidFill>
              <a:srgbClr val="4472C4"/>
            </a:solidFill>
            <a:prstDash val="dash"/>
            <a:miter lim="800000"/>
            <a:headEnd len="sm" w="sm" type="none"/>
            <a:tailEnd len="sm" w="sm" type="none"/>
          </a:ln>
        </p:spPr>
      </p:cxnSp>
      <p:sp>
        <p:nvSpPr>
          <p:cNvPr id="1345" name="Google Shape;1345;p83"/>
          <p:cNvSpPr txBox="1"/>
          <p:nvPr/>
        </p:nvSpPr>
        <p:spPr>
          <a:xfrm>
            <a:off x="328614" y="3191429"/>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Ecosystems</a:t>
            </a:r>
            <a:endParaRPr sz="1100"/>
          </a:p>
        </p:txBody>
      </p:sp>
      <p:sp>
        <p:nvSpPr>
          <p:cNvPr id="1346" name="Google Shape;1346;p83"/>
          <p:cNvSpPr txBox="1"/>
          <p:nvPr/>
        </p:nvSpPr>
        <p:spPr>
          <a:xfrm>
            <a:off x="328615" y="3648781"/>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Data</a:t>
            </a:r>
            <a:endParaRPr sz="1100"/>
          </a:p>
        </p:txBody>
      </p:sp>
      <p:sp>
        <p:nvSpPr>
          <p:cNvPr id="1347" name="Google Shape;1347;p83"/>
          <p:cNvSpPr txBox="1"/>
          <p:nvPr/>
        </p:nvSpPr>
        <p:spPr>
          <a:xfrm>
            <a:off x="315911" y="4070669"/>
            <a:ext cx="940800" cy="2955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Platforms and solutions</a:t>
            </a:r>
            <a:endParaRPr sz="1100"/>
          </a:p>
        </p:txBody>
      </p:sp>
      <p:sp>
        <p:nvSpPr>
          <p:cNvPr id="1348" name="Google Shape;1348;p83"/>
          <p:cNvSpPr/>
          <p:nvPr/>
        </p:nvSpPr>
        <p:spPr>
          <a:xfrm>
            <a:off x="3986683" y="905915"/>
            <a:ext cx="4773600" cy="3667800"/>
          </a:xfrm>
          <a:prstGeom prst="rect">
            <a:avLst/>
          </a:prstGeom>
          <a:no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349" name="Google Shape;1349;p83"/>
          <p:cNvSpPr txBox="1"/>
          <p:nvPr/>
        </p:nvSpPr>
        <p:spPr>
          <a:xfrm>
            <a:off x="4054967" y="967721"/>
            <a:ext cx="4705200" cy="700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900" u="sng">
                <a:solidFill>
                  <a:schemeClr val="dk1"/>
                </a:solidFill>
                <a:latin typeface="Calibri"/>
                <a:ea typeface="Calibri"/>
                <a:cs typeface="Calibri"/>
                <a:sym typeface="Calibri"/>
              </a:rPr>
              <a:t>Key facts</a:t>
            </a:r>
            <a:endParaRPr b="1" sz="900" u="sng">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Char char="•"/>
            </a:pPr>
            <a:r>
              <a:rPr lang="en" sz="800">
                <a:solidFill>
                  <a:schemeClr val="dk1"/>
                </a:solidFill>
                <a:latin typeface="Calibri"/>
                <a:ea typeface="Calibri"/>
                <a:cs typeface="Calibri"/>
                <a:sym typeface="Calibri"/>
              </a:rPr>
              <a:t>The Data Sharing Canvas is the foundation for generic and harmonised agreements which, once implemented, enable data sharing at scale within and across domains and sectors. This has been created together with the 40+ Data Sharing Coalition participants from different domains that represent over 100.000 organisations</a:t>
            </a:r>
            <a:endParaRPr sz="800">
              <a:solidFill>
                <a:schemeClr val="dk1"/>
              </a:solidFill>
              <a:latin typeface="Calibri"/>
              <a:ea typeface="Calibri"/>
              <a:cs typeface="Calibri"/>
              <a:sym typeface="Calibri"/>
            </a:endParaRPr>
          </a:p>
        </p:txBody>
      </p:sp>
      <p:sp>
        <p:nvSpPr>
          <p:cNvPr id="1350" name="Google Shape;1350;p83"/>
          <p:cNvSpPr/>
          <p:nvPr/>
        </p:nvSpPr>
        <p:spPr>
          <a:xfrm>
            <a:off x="382982" y="906853"/>
            <a:ext cx="3027900" cy="5586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1351" name="Google Shape;1351;p83"/>
          <p:cNvSpPr txBox="1"/>
          <p:nvPr/>
        </p:nvSpPr>
        <p:spPr>
          <a:xfrm>
            <a:off x="141536" y="4834627"/>
            <a:ext cx="242100" cy="205500"/>
          </a:xfrm>
          <a:prstGeom prst="rect">
            <a:avLst/>
          </a:prstGeom>
          <a:noFill/>
          <a:ln>
            <a:noFill/>
          </a:ln>
        </p:spPr>
        <p:txBody>
          <a:bodyPr anchorCtr="0" anchor="ctr" bIns="34225" lIns="68450" spcFirstLastPara="1" rIns="68450" wrap="square" tIns="34225">
            <a:noAutofit/>
          </a:bodyPr>
          <a:lstStyle/>
          <a:p>
            <a:pPr indent="0" lvl="0" marL="0" marR="0" rtl="0" algn="ctr">
              <a:lnSpc>
                <a:spcPct val="100000"/>
              </a:lnSpc>
              <a:spcBef>
                <a:spcPts val="0"/>
              </a:spcBef>
              <a:spcAft>
                <a:spcPts val="0"/>
              </a:spcAft>
              <a:buNone/>
            </a:pPr>
            <a:fld id="{00000000-1234-1234-1234-123412341234}" type="slidenum">
              <a:rPr b="0" i="0" lang="en" sz="700" u="none" cap="none" strike="noStrike">
                <a:solidFill>
                  <a:srgbClr val="7F7F7F"/>
                </a:solidFill>
                <a:latin typeface="Georgia"/>
                <a:ea typeface="Georgia"/>
                <a:cs typeface="Georgia"/>
                <a:sym typeface="Georgia"/>
              </a:rPr>
              <a:t>‹#›</a:t>
            </a:fld>
            <a:endParaRPr b="0" i="0" sz="700" u="none" cap="none" strike="noStrike">
              <a:solidFill>
                <a:srgbClr val="7F7F7F"/>
              </a:solidFill>
              <a:latin typeface="Georgia"/>
              <a:ea typeface="Georgia"/>
              <a:cs typeface="Georgia"/>
              <a:sym typeface="Georgia"/>
            </a:endParaRPr>
          </a:p>
        </p:txBody>
      </p:sp>
      <p:sp>
        <p:nvSpPr>
          <p:cNvPr id="1352" name="Google Shape;1352;p83"/>
          <p:cNvSpPr txBox="1"/>
          <p:nvPr/>
        </p:nvSpPr>
        <p:spPr>
          <a:xfrm>
            <a:off x="4055724" y="3800335"/>
            <a:ext cx="4587600" cy="715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rgbClr val="4472C4"/>
                </a:solidFill>
                <a:latin typeface="Calibri"/>
                <a:ea typeface="Calibri"/>
                <a:cs typeface="Calibri"/>
                <a:sym typeface="Calibri"/>
              </a:rPr>
              <a:t>👉 </a:t>
            </a:r>
            <a:r>
              <a:rPr b="1" lang="en" u="sng">
                <a:solidFill>
                  <a:schemeClr val="hlink"/>
                </a:solidFill>
                <a:latin typeface="Calibri"/>
                <a:ea typeface="Calibri"/>
                <a:cs typeface="Calibri"/>
                <a:sym typeface="Calibri"/>
                <a:hlinkClick r:id="rId3"/>
              </a:rPr>
              <a:t>https://datasharingcoalition.eu/app/uploads/2021/04/data-sharing-canvas-30-04-2021.pdf</a:t>
            </a:r>
            <a:r>
              <a:rPr b="1" lang="en">
                <a:solidFill>
                  <a:srgbClr val="4472C4"/>
                </a:solidFill>
                <a:latin typeface="Calibri"/>
                <a:ea typeface="Calibri"/>
                <a:cs typeface="Calibri"/>
                <a:sym typeface="Calibri"/>
              </a:rPr>
              <a:t> </a:t>
            </a:r>
            <a:endParaRPr b="1">
              <a:solidFill>
                <a:srgbClr val="4472C4"/>
              </a:solidFill>
              <a:latin typeface="Calibri"/>
              <a:ea typeface="Calibri"/>
              <a:cs typeface="Calibri"/>
              <a:sym typeface="Calibri"/>
            </a:endParaRPr>
          </a:p>
        </p:txBody>
      </p:sp>
      <p:sp>
        <p:nvSpPr>
          <p:cNvPr id="1353" name="Google Shape;1353;p83"/>
          <p:cNvSpPr/>
          <p:nvPr/>
        </p:nvSpPr>
        <p:spPr>
          <a:xfrm>
            <a:off x="382982" y="2322218"/>
            <a:ext cx="3027900" cy="5586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1354" name="Google Shape;1354;p83"/>
          <p:cNvSpPr/>
          <p:nvPr/>
        </p:nvSpPr>
        <p:spPr>
          <a:xfrm>
            <a:off x="2364550" y="2989843"/>
            <a:ext cx="485400" cy="14811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355" name="Google Shape;1355;p83"/>
          <p:cNvSpPr/>
          <p:nvPr/>
        </p:nvSpPr>
        <p:spPr>
          <a:xfrm>
            <a:off x="1782322" y="2994316"/>
            <a:ext cx="485400" cy="14811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356" name="Google Shape;1356;p83"/>
          <p:cNvSpPr/>
          <p:nvPr/>
        </p:nvSpPr>
        <p:spPr>
          <a:xfrm>
            <a:off x="1227341" y="2994316"/>
            <a:ext cx="485400" cy="14811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357" name="Google Shape;1357;p83"/>
          <p:cNvSpPr/>
          <p:nvPr/>
        </p:nvSpPr>
        <p:spPr>
          <a:xfrm>
            <a:off x="2926292" y="2989843"/>
            <a:ext cx="485400" cy="14811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358" name="Google Shape;1358;p83"/>
          <p:cNvSpPr txBox="1"/>
          <p:nvPr/>
        </p:nvSpPr>
        <p:spPr>
          <a:xfrm>
            <a:off x="1689556"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B</a:t>
            </a:r>
            <a:endParaRPr sz="1100"/>
          </a:p>
        </p:txBody>
      </p:sp>
      <p:sp>
        <p:nvSpPr>
          <p:cNvPr id="1359" name="Google Shape;1359;p83"/>
          <p:cNvSpPr txBox="1"/>
          <p:nvPr/>
        </p:nvSpPr>
        <p:spPr>
          <a:xfrm>
            <a:off x="1160797"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A</a:t>
            </a:r>
            <a:endParaRPr sz="1100"/>
          </a:p>
        </p:txBody>
      </p:sp>
      <p:sp>
        <p:nvSpPr>
          <p:cNvPr id="1360" name="Google Shape;1360;p83"/>
          <p:cNvSpPr txBox="1"/>
          <p:nvPr/>
        </p:nvSpPr>
        <p:spPr>
          <a:xfrm>
            <a:off x="2286345"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C</a:t>
            </a:r>
            <a:endParaRPr sz="900">
              <a:solidFill>
                <a:schemeClr val="dk1"/>
              </a:solidFill>
              <a:latin typeface="Calibri"/>
              <a:ea typeface="Calibri"/>
              <a:cs typeface="Calibri"/>
              <a:sym typeface="Calibri"/>
            </a:endParaRPr>
          </a:p>
        </p:txBody>
      </p:sp>
      <p:sp>
        <p:nvSpPr>
          <p:cNvPr id="1361" name="Google Shape;1361;p83"/>
          <p:cNvSpPr txBox="1"/>
          <p:nvPr/>
        </p:nvSpPr>
        <p:spPr>
          <a:xfrm>
            <a:off x="2879912"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D</a:t>
            </a:r>
            <a:endParaRPr sz="11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6" name="Shape 1366"/>
        <p:cNvGrpSpPr/>
        <p:nvPr/>
      </p:nvGrpSpPr>
      <p:grpSpPr>
        <a:xfrm>
          <a:off x="0" y="0"/>
          <a:ext cx="0" cy="0"/>
          <a:chOff x="0" y="0"/>
          <a:chExt cx="0" cy="0"/>
        </a:xfrm>
      </p:grpSpPr>
      <p:sp>
        <p:nvSpPr>
          <p:cNvPr id="1367" name="Google Shape;1367;p84"/>
          <p:cNvSpPr/>
          <p:nvPr/>
        </p:nvSpPr>
        <p:spPr>
          <a:xfrm>
            <a:off x="8336" y="0"/>
            <a:ext cx="9127200" cy="7188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1368" name="Google Shape;1368;p84"/>
          <p:cNvSpPr txBox="1"/>
          <p:nvPr/>
        </p:nvSpPr>
        <p:spPr>
          <a:xfrm>
            <a:off x="227425" y="-56575"/>
            <a:ext cx="8532900" cy="861600"/>
          </a:xfrm>
          <a:prstGeom prst="rect">
            <a:avLst/>
          </a:prstGeom>
          <a:noFill/>
          <a:ln>
            <a:noFill/>
          </a:ln>
        </p:spPr>
        <p:txBody>
          <a:bodyPr anchorCtr="0" anchor="ctr" bIns="34225" lIns="68450" spcFirstLastPara="1" rIns="68450" wrap="square" tIns="34225">
            <a:normAutofit/>
          </a:bodyPr>
          <a:lstStyle/>
          <a:p>
            <a:pPr indent="0" lvl="0" marL="0" marR="0" rtl="0" algn="l">
              <a:lnSpc>
                <a:spcPct val="90000"/>
              </a:lnSpc>
              <a:spcBef>
                <a:spcPts val="0"/>
              </a:spcBef>
              <a:spcAft>
                <a:spcPts val="0"/>
              </a:spcAft>
              <a:buClr>
                <a:schemeClr val="dk1"/>
              </a:buClr>
              <a:buSzPts val="1100"/>
              <a:buFont typeface="Arial"/>
              <a:buNone/>
            </a:pPr>
            <a:r>
              <a:rPr b="1" lang="en" sz="3300">
                <a:solidFill>
                  <a:schemeClr val="lt1"/>
                </a:solidFill>
                <a:latin typeface="Roboto Slab"/>
                <a:ea typeface="Roboto Slab"/>
                <a:cs typeface="Roboto Slab"/>
                <a:sym typeface="Roboto Slab"/>
              </a:rPr>
              <a:t>IDSA Rule Book</a:t>
            </a:r>
            <a:endParaRPr b="1" sz="3300">
              <a:solidFill>
                <a:schemeClr val="lt1"/>
              </a:solidFill>
              <a:latin typeface="Roboto Slab"/>
              <a:ea typeface="Roboto Slab"/>
              <a:cs typeface="Roboto Slab"/>
              <a:sym typeface="Roboto Slab"/>
            </a:endParaRPr>
          </a:p>
        </p:txBody>
      </p:sp>
      <p:sp>
        <p:nvSpPr>
          <p:cNvPr id="1369" name="Google Shape;1369;p84"/>
          <p:cNvSpPr/>
          <p:nvPr/>
        </p:nvSpPr>
        <p:spPr>
          <a:xfrm>
            <a:off x="316666" y="761762"/>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Regulation</a:t>
            </a:r>
            <a:endParaRPr sz="1100"/>
          </a:p>
        </p:txBody>
      </p:sp>
      <p:sp>
        <p:nvSpPr>
          <p:cNvPr id="1370" name="Google Shape;1370;p84"/>
          <p:cNvSpPr/>
          <p:nvPr/>
        </p:nvSpPr>
        <p:spPr>
          <a:xfrm>
            <a:off x="315911" y="2183888"/>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Generic building blocks</a:t>
            </a:r>
            <a:endParaRPr sz="1100"/>
          </a:p>
        </p:txBody>
      </p:sp>
      <p:sp>
        <p:nvSpPr>
          <p:cNvPr id="1371" name="Google Shape;1371;p84"/>
          <p:cNvSpPr txBox="1"/>
          <p:nvPr/>
        </p:nvSpPr>
        <p:spPr>
          <a:xfrm rot="-5400000">
            <a:off x="-304589" y="3639234"/>
            <a:ext cx="1078800" cy="182400"/>
          </a:xfrm>
          <a:prstGeom prst="rect">
            <a:avLst/>
          </a:prstGeom>
          <a:noFill/>
          <a:ln>
            <a:noFill/>
          </a:ln>
        </p:spPr>
        <p:txBody>
          <a:bodyPr anchorCtr="0" anchor="ctr" bIns="34275" lIns="68575" spcFirstLastPara="1" rIns="68575" wrap="square" tIns="34275">
            <a:spAutoFit/>
          </a:bodyPr>
          <a:lstStyle/>
          <a:p>
            <a:pPr indent="0" lvl="0" marL="0" marR="0" rtl="0" algn="ctr">
              <a:lnSpc>
                <a:spcPct val="81666"/>
              </a:lnSpc>
              <a:spcBef>
                <a:spcPts val="0"/>
              </a:spcBef>
              <a:spcAft>
                <a:spcPts val="0"/>
              </a:spcAft>
              <a:buNone/>
            </a:pPr>
            <a:r>
              <a:rPr lang="en" sz="900">
                <a:solidFill>
                  <a:schemeClr val="dk1"/>
                </a:solidFill>
                <a:latin typeface="Calibri"/>
                <a:ea typeface="Calibri"/>
                <a:cs typeface="Calibri"/>
                <a:sym typeface="Calibri"/>
              </a:rPr>
              <a:t>Domain specific </a:t>
            </a:r>
            <a:endParaRPr sz="1100"/>
          </a:p>
        </p:txBody>
      </p:sp>
      <p:grpSp>
        <p:nvGrpSpPr>
          <p:cNvPr id="1372" name="Google Shape;1372;p84"/>
          <p:cNvGrpSpPr/>
          <p:nvPr/>
        </p:nvGrpSpPr>
        <p:grpSpPr>
          <a:xfrm>
            <a:off x="315911" y="1470652"/>
            <a:ext cx="3094897" cy="702829"/>
            <a:chOff x="411108" y="1015682"/>
            <a:chExt cx="4126529" cy="937105"/>
          </a:xfrm>
        </p:grpSpPr>
        <p:sp>
          <p:nvSpPr>
            <p:cNvPr id="1373" name="Google Shape;1373;p84"/>
            <p:cNvSpPr/>
            <p:nvPr/>
          </p:nvSpPr>
          <p:spPr>
            <a:xfrm>
              <a:off x="500537" y="1207887"/>
              <a:ext cx="4037100" cy="7449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100"/>
            </a:p>
          </p:txBody>
        </p:sp>
        <p:sp>
          <p:nvSpPr>
            <p:cNvPr id="1374" name="Google Shape;1374;p84"/>
            <p:cNvSpPr/>
            <p:nvPr/>
          </p:nvSpPr>
          <p:spPr>
            <a:xfrm>
              <a:off x="411108" y="1015682"/>
              <a:ext cx="3177900" cy="2472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Frameworks and standardization  </a:t>
              </a:r>
              <a:endParaRPr sz="1100"/>
            </a:p>
          </p:txBody>
        </p:sp>
      </p:grpSp>
      <p:cxnSp>
        <p:nvCxnSpPr>
          <p:cNvPr id="1375" name="Google Shape;1375;p84"/>
          <p:cNvCxnSpPr/>
          <p:nvPr/>
        </p:nvCxnSpPr>
        <p:spPr>
          <a:xfrm>
            <a:off x="382983" y="3471863"/>
            <a:ext cx="3027900" cy="0"/>
          </a:xfrm>
          <a:prstGeom prst="straightConnector1">
            <a:avLst/>
          </a:prstGeom>
          <a:noFill/>
          <a:ln cap="flat" cmpd="sng" w="9525">
            <a:solidFill>
              <a:srgbClr val="4472C4"/>
            </a:solidFill>
            <a:prstDash val="dash"/>
            <a:miter lim="800000"/>
            <a:headEnd len="sm" w="sm" type="none"/>
            <a:tailEnd len="sm" w="sm" type="none"/>
          </a:ln>
        </p:spPr>
      </p:cxnSp>
      <p:cxnSp>
        <p:nvCxnSpPr>
          <p:cNvPr id="1376" name="Google Shape;1376;p84"/>
          <p:cNvCxnSpPr/>
          <p:nvPr/>
        </p:nvCxnSpPr>
        <p:spPr>
          <a:xfrm>
            <a:off x="382983" y="3969067"/>
            <a:ext cx="3027900" cy="0"/>
          </a:xfrm>
          <a:prstGeom prst="straightConnector1">
            <a:avLst/>
          </a:prstGeom>
          <a:noFill/>
          <a:ln cap="flat" cmpd="sng" w="9525">
            <a:solidFill>
              <a:srgbClr val="4472C4"/>
            </a:solidFill>
            <a:prstDash val="dash"/>
            <a:miter lim="800000"/>
            <a:headEnd len="sm" w="sm" type="none"/>
            <a:tailEnd len="sm" w="sm" type="none"/>
          </a:ln>
        </p:spPr>
      </p:cxnSp>
      <p:sp>
        <p:nvSpPr>
          <p:cNvPr id="1377" name="Google Shape;1377;p84"/>
          <p:cNvSpPr txBox="1"/>
          <p:nvPr/>
        </p:nvSpPr>
        <p:spPr>
          <a:xfrm>
            <a:off x="328614" y="3191429"/>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Ecosystems</a:t>
            </a:r>
            <a:endParaRPr sz="1100"/>
          </a:p>
        </p:txBody>
      </p:sp>
      <p:sp>
        <p:nvSpPr>
          <p:cNvPr id="1378" name="Google Shape;1378;p84"/>
          <p:cNvSpPr txBox="1"/>
          <p:nvPr/>
        </p:nvSpPr>
        <p:spPr>
          <a:xfrm>
            <a:off x="328615" y="3648781"/>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Data</a:t>
            </a:r>
            <a:endParaRPr sz="1100"/>
          </a:p>
        </p:txBody>
      </p:sp>
      <p:sp>
        <p:nvSpPr>
          <p:cNvPr id="1379" name="Google Shape;1379;p84"/>
          <p:cNvSpPr txBox="1"/>
          <p:nvPr/>
        </p:nvSpPr>
        <p:spPr>
          <a:xfrm>
            <a:off x="315911" y="4070669"/>
            <a:ext cx="940800" cy="2955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Platforms and solutions</a:t>
            </a:r>
            <a:endParaRPr sz="1100"/>
          </a:p>
        </p:txBody>
      </p:sp>
      <p:sp>
        <p:nvSpPr>
          <p:cNvPr id="1380" name="Google Shape;1380;p84"/>
          <p:cNvSpPr/>
          <p:nvPr/>
        </p:nvSpPr>
        <p:spPr>
          <a:xfrm>
            <a:off x="3986683" y="905915"/>
            <a:ext cx="4773600" cy="3667800"/>
          </a:xfrm>
          <a:prstGeom prst="rect">
            <a:avLst/>
          </a:prstGeom>
          <a:no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381" name="Google Shape;1381;p84"/>
          <p:cNvSpPr txBox="1"/>
          <p:nvPr/>
        </p:nvSpPr>
        <p:spPr>
          <a:xfrm>
            <a:off x="4054967" y="967721"/>
            <a:ext cx="4705200" cy="577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900" u="sng">
                <a:solidFill>
                  <a:schemeClr val="dk1"/>
                </a:solidFill>
                <a:latin typeface="Calibri"/>
                <a:ea typeface="Calibri"/>
                <a:cs typeface="Calibri"/>
                <a:sym typeface="Calibri"/>
              </a:rPr>
              <a:t>Key facts</a:t>
            </a:r>
            <a:endParaRPr b="1" sz="900" u="sng">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Char char="•"/>
            </a:pPr>
            <a:r>
              <a:rPr lang="en" sz="800">
                <a:solidFill>
                  <a:schemeClr val="dk1"/>
                </a:solidFill>
                <a:latin typeface="Calibri"/>
                <a:ea typeface="Calibri"/>
                <a:cs typeface="Calibri"/>
                <a:sym typeface="Calibri"/>
              </a:rPr>
              <a:t>The IDSA Rulebook outlines the common governance framework that specifies the functional, technical, operational and legal agreements that structure stakeholders roles and interactions within and across the various parts of a data ecosystem.</a:t>
            </a:r>
            <a:endParaRPr sz="800">
              <a:solidFill>
                <a:schemeClr val="dk1"/>
              </a:solidFill>
              <a:latin typeface="Calibri"/>
              <a:ea typeface="Calibri"/>
              <a:cs typeface="Calibri"/>
              <a:sym typeface="Calibri"/>
            </a:endParaRPr>
          </a:p>
        </p:txBody>
      </p:sp>
      <p:sp>
        <p:nvSpPr>
          <p:cNvPr id="1382" name="Google Shape;1382;p84"/>
          <p:cNvSpPr/>
          <p:nvPr/>
        </p:nvSpPr>
        <p:spPr>
          <a:xfrm>
            <a:off x="382982" y="906853"/>
            <a:ext cx="3027900" cy="5586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1383" name="Google Shape;1383;p84"/>
          <p:cNvSpPr txBox="1"/>
          <p:nvPr/>
        </p:nvSpPr>
        <p:spPr>
          <a:xfrm>
            <a:off x="141536" y="4834627"/>
            <a:ext cx="242100" cy="205500"/>
          </a:xfrm>
          <a:prstGeom prst="rect">
            <a:avLst/>
          </a:prstGeom>
          <a:noFill/>
          <a:ln>
            <a:noFill/>
          </a:ln>
        </p:spPr>
        <p:txBody>
          <a:bodyPr anchorCtr="0" anchor="ctr" bIns="34225" lIns="68450" spcFirstLastPara="1" rIns="68450" wrap="square" tIns="34225">
            <a:noAutofit/>
          </a:bodyPr>
          <a:lstStyle/>
          <a:p>
            <a:pPr indent="0" lvl="0" marL="0" marR="0" rtl="0" algn="ctr">
              <a:lnSpc>
                <a:spcPct val="100000"/>
              </a:lnSpc>
              <a:spcBef>
                <a:spcPts val="0"/>
              </a:spcBef>
              <a:spcAft>
                <a:spcPts val="0"/>
              </a:spcAft>
              <a:buNone/>
            </a:pPr>
            <a:fld id="{00000000-1234-1234-1234-123412341234}" type="slidenum">
              <a:rPr b="0" i="0" lang="en" sz="700" u="none" cap="none" strike="noStrike">
                <a:solidFill>
                  <a:srgbClr val="7F7F7F"/>
                </a:solidFill>
                <a:latin typeface="Georgia"/>
                <a:ea typeface="Georgia"/>
                <a:cs typeface="Georgia"/>
                <a:sym typeface="Georgia"/>
              </a:rPr>
              <a:t>‹#›</a:t>
            </a:fld>
            <a:endParaRPr b="0" i="0" sz="700" u="none" cap="none" strike="noStrike">
              <a:solidFill>
                <a:srgbClr val="7F7F7F"/>
              </a:solidFill>
              <a:latin typeface="Georgia"/>
              <a:ea typeface="Georgia"/>
              <a:cs typeface="Georgia"/>
              <a:sym typeface="Georgia"/>
            </a:endParaRPr>
          </a:p>
        </p:txBody>
      </p:sp>
      <p:sp>
        <p:nvSpPr>
          <p:cNvPr id="1384" name="Google Shape;1384;p84"/>
          <p:cNvSpPr txBox="1"/>
          <p:nvPr/>
        </p:nvSpPr>
        <p:spPr>
          <a:xfrm>
            <a:off x="4055724" y="3800335"/>
            <a:ext cx="4587600" cy="715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rgbClr val="4472C4"/>
                </a:solidFill>
                <a:latin typeface="Calibri"/>
                <a:ea typeface="Calibri"/>
                <a:cs typeface="Calibri"/>
                <a:sym typeface="Calibri"/>
              </a:rPr>
              <a:t>👉 </a:t>
            </a:r>
            <a:r>
              <a:rPr b="1" lang="en" u="sng">
                <a:solidFill>
                  <a:schemeClr val="hlink"/>
                </a:solidFill>
                <a:latin typeface="Calibri"/>
                <a:ea typeface="Calibri"/>
                <a:cs typeface="Calibri"/>
                <a:sym typeface="Calibri"/>
                <a:hlinkClick r:id="rId3"/>
              </a:rPr>
              <a:t>https://internationaldataspaces.org/wp-content/uploads/dlm_uploads/IDSA-White-Paper-IDSA-Rule-Book.pdf</a:t>
            </a:r>
            <a:r>
              <a:rPr b="1" lang="en">
                <a:solidFill>
                  <a:srgbClr val="4472C4"/>
                </a:solidFill>
                <a:latin typeface="Calibri"/>
                <a:ea typeface="Calibri"/>
                <a:cs typeface="Calibri"/>
                <a:sym typeface="Calibri"/>
              </a:rPr>
              <a:t> </a:t>
            </a:r>
            <a:endParaRPr b="1">
              <a:solidFill>
                <a:srgbClr val="4472C4"/>
              </a:solidFill>
              <a:latin typeface="Calibri"/>
              <a:ea typeface="Calibri"/>
              <a:cs typeface="Calibri"/>
              <a:sym typeface="Calibri"/>
            </a:endParaRPr>
          </a:p>
        </p:txBody>
      </p:sp>
      <p:sp>
        <p:nvSpPr>
          <p:cNvPr id="1385" name="Google Shape;1385;p84"/>
          <p:cNvSpPr/>
          <p:nvPr/>
        </p:nvSpPr>
        <p:spPr>
          <a:xfrm>
            <a:off x="382982" y="2322218"/>
            <a:ext cx="3027900" cy="5586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1386" name="Google Shape;1386;p84"/>
          <p:cNvSpPr/>
          <p:nvPr/>
        </p:nvSpPr>
        <p:spPr>
          <a:xfrm>
            <a:off x="2364550" y="2989843"/>
            <a:ext cx="485400" cy="14811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387" name="Google Shape;1387;p84"/>
          <p:cNvSpPr/>
          <p:nvPr/>
        </p:nvSpPr>
        <p:spPr>
          <a:xfrm>
            <a:off x="1782322" y="2994316"/>
            <a:ext cx="485400" cy="14811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388" name="Google Shape;1388;p84"/>
          <p:cNvSpPr/>
          <p:nvPr/>
        </p:nvSpPr>
        <p:spPr>
          <a:xfrm>
            <a:off x="1227341" y="2994316"/>
            <a:ext cx="485400" cy="14811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389" name="Google Shape;1389;p84"/>
          <p:cNvSpPr/>
          <p:nvPr/>
        </p:nvSpPr>
        <p:spPr>
          <a:xfrm>
            <a:off x="2926292" y="2989843"/>
            <a:ext cx="485400" cy="14811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390" name="Google Shape;1390;p84"/>
          <p:cNvSpPr txBox="1"/>
          <p:nvPr/>
        </p:nvSpPr>
        <p:spPr>
          <a:xfrm>
            <a:off x="1689556"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B</a:t>
            </a:r>
            <a:endParaRPr sz="1100"/>
          </a:p>
        </p:txBody>
      </p:sp>
      <p:sp>
        <p:nvSpPr>
          <p:cNvPr id="1391" name="Google Shape;1391;p84"/>
          <p:cNvSpPr txBox="1"/>
          <p:nvPr/>
        </p:nvSpPr>
        <p:spPr>
          <a:xfrm>
            <a:off x="1160797"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A</a:t>
            </a:r>
            <a:endParaRPr sz="1100"/>
          </a:p>
        </p:txBody>
      </p:sp>
      <p:sp>
        <p:nvSpPr>
          <p:cNvPr id="1392" name="Google Shape;1392;p84"/>
          <p:cNvSpPr txBox="1"/>
          <p:nvPr/>
        </p:nvSpPr>
        <p:spPr>
          <a:xfrm>
            <a:off x="2286345"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C</a:t>
            </a:r>
            <a:endParaRPr sz="900">
              <a:solidFill>
                <a:schemeClr val="dk1"/>
              </a:solidFill>
              <a:latin typeface="Calibri"/>
              <a:ea typeface="Calibri"/>
              <a:cs typeface="Calibri"/>
              <a:sym typeface="Calibri"/>
            </a:endParaRPr>
          </a:p>
        </p:txBody>
      </p:sp>
      <p:sp>
        <p:nvSpPr>
          <p:cNvPr id="1393" name="Google Shape;1393;p84"/>
          <p:cNvSpPr txBox="1"/>
          <p:nvPr/>
        </p:nvSpPr>
        <p:spPr>
          <a:xfrm>
            <a:off x="2879912"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D</a:t>
            </a:r>
            <a:endParaRPr sz="1100"/>
          </a:p>
        </p:txBody>
      </p:sp>
      <p:pic>
        <p:nvPicPr>
          <p:cNvPr id="1394" name="Google Shape;1394;p84"/>
          <p:cNvPicPr preferRelativeResize="0"/>
          <p:nvPr/>
        </p:nvPicPr>
        <p:blipFill>
          <a:blip r:embed="rId4">
            <a:alphaModFix/>
          </a:blip>
          <a:stretch>
            <a:fillRect/>
          </a:stretch>
        </p:blipFill>
        <p:spPr>
          <a:xfrm>
            <a:off x="5696532" y="1963086"/>
            <a:ext cx="3027900" cy="2005989"/>
          </a:xfrm>
          <a:prstGeom prst="rect">
            <a:avLst/>
          </a:prstGeom>
          <a:noFill/>
          <a:ln cap="flat" cmpd="sng" w="12700">
            <a:solidFill>
              <a:srgbClr val="FFFFFF"/>
            </a:solidFill>
            <a:prstDash val="solid"/>
            <a:miter lim="8000"/>
            <a:headEnd len="sm" w="sm" type="none"/>
            <a:tailEnd len="sm" w="sm" type="none"/>
          </a:ln>
        </p:spPr>
      </p:pic>
      <p:pic>
        <p:nvPicPr>
          <p:cNvPr id="1395" name="Google Shape;1395;p84"/>
          <p:cNvPicPr preferRelativeResize="0"/>
          <p:nvPr/>
        </p:nvPicPr>
        <p:blipFill>
          <a:blip r:embed="rId5">
            <a:alphaModFix/>
          </a:blip>
          <a:stretch>
            <a:fillRect/>
          </a:stretch>
        </p:blipFill>
        <p:spPr>
          <a:xfrm>
            <a:off x="4283459" y="1568761"/>
            <a:ext cx="1623449" cy="2005989"/>
          </a:xfrm>
          <a:prstGeom prst="rect">
            <a:avLst/>
          </a:prstGeom>
          <a:noFill/>
          <a:ln cap="flat" cmpd="sng" w="12700">
            <a:solidFill>
              <a:srgbClr val="FFFFFF"/>
            </a:solidFill>
            <a:prstDash val="solid"/>
            <a:miter lim="8000"/>
            <a:headEnd len="sm" w="sm" type="none"/>
            <a:tailEnd len="sm" w="sm" type="none"/>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0" name="Shape 1400"/>
        <p:cNvGrpSpPr/>
        <p:nvPr/>
      </p:nvGrpSpPr>
      <p:grpSpPr>
        <a:xfrm>
          <a:off x="0" y="0"/>
          <a:ext cx="0" cy="0"/>
          <a:chOff x="0" y="0"/>
          <a:chExt cx="0" cy="0"/>
        </a:xfrm>
      </p:grpSpPr>
      <p:sp>
        <p:nvSpPr>
          <p:cNvPr id="1401" name="Google Shape;1401;p85"/>
          <p:cNvSpPr/>
          <p:nvPr/>
        </p:nvSpPr>
        <p:spPr>
          <a:xfrm>
            <a:off x="8336" y="0"/>
            <a:ext cx="9127200" cy="7188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1402" name="Google Shape;1402;p85"/>
          <p:cNvSpPr txBox="1"/>
          <p:nvPr/>
        </p:nvSpPr>
        <p:spPr>
          <a:xfrm>
            <a:off x="227425" y="-56575"/>
            <a:ext cx="8532900" cy="861600"/>
          </a:xfrm>
          <a:prstGeom prst="rect">
            <a:avLst/>
          </a:prstGeom>
          <a:noFill/>
          <a:ln>
            <a:noFill/>
          </a:ln>
        </p:spPr>
        <p:txBody>
          <a:bodyPr anchorCtr="0" anchor="ctr" bIns="34225" lIns="68450" spcFirstLastPara="1" rIns="68450" wrap="square" tIns="34225">
            <a:normAutofit lnSpcReduction="20000"/>
          </a:bodyPr>
          <a:lstStyle/>
          <a:p>
            <a:pPr indent="0" lvl="0" marL="0" marR="0" rtl="0" algn="l">
              <a:lnSpc>
                <a:spcPct val="90000"/>
              </a:lnSpc>
              <a:spcBef>
                <a:spcPts val="0"/>
              </a:spcBef>
              <a:spcAft>
                <a:spcPts val="0"/>
              </a:spcAft>
              <a:buClr>
                <a:schemeClr val="dk1"/>
              </a:buClr>
              <a:buSzPts val="1100"/>
              <a:buFont typeface="Arial"/>
              <a:buNone/>
            </a:pPr>
            <a:r>
              <a:rPr b="1" lang="en" sz="3300">
                <a:solidFill>
                  <a:schemeClr val="lt1"/>
                </a:solidFill>
                <a:latin typeface="Roboto Slab"/>
                <a:ea typeface="Roboto Slab"/>
                <a:cs typeface="Roboto Slab"/>
                <a:sym typeface="Roboto Slab"/>
              </a:rPr>
              <a:t>Framework for the IDS Certification Scheme</a:t>
            </a:r>
            <a:endParaRPr b="1" sz="3300">
              <a:solidFill>
                <a:schemeClr val="lt1"/>
              </a:solidFill>
              <a:latin typeface="Roboto Slab"/>
              <a:ea typeface="Roboto Slab"/>
              <a:cs typeface="Roboto Slab"/>
              <a:sym typeface="Roboto Slab"/>
            </a:endParaRPr>
          </a:p>
        </p:txBody>
      </p:sp>
      <p:sp>
        <p:nvSpPr>
          <p:cNvPr id="1403" name="Google Shape;1403;p85"/>
          <p:cNvSpPr/>
          <p:nvPr/>
        </p:nvSpPr>
        <p:spPr>
          <a:xfrm>
            <a:off x="316666" y="761762"/>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Regulation</a:t>
            </a:r>
            <a:endParaRPr sz="1100"/>
          </a:p>
        </p:txBody>
      </p:sp>
      <p:sp>
        <p:nvSpPr>
          <p:cNvPr id="1404" name="Google Shape;1404;p85"/>
          <p:cNvSpPr/>
          <p:nvPr/>
        </p:nvSpPr>
        <p:spPr>
          <a:xfrm>
            <a:off x="315911" y="2183888"/>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Generic building blocks</a:t>
            </a:r>
            <a:endParaRPr sz="1100"/>
          </a:p>
        </p:txBody>
      </p:sp>
      <p:sp>
        <p:nvSpPr>
          <p:cNvPr id="1405" name="Google Shape;1405;p85"/>
          <p:cNvSpPr txBox="1"/>
          <p:nvPr/>
        </p:nvSpPr>
        <p:spPr>
          <a:xfrm rot="-5400000">
            <a:off x="-304589" y="3639234"/>
            <a:ext cx="1078800" cy="182400"/>
          </a:xfrm>
          <a:prstGeom prst="rect">
            <a:avLst/>
          </a:prstGeom>
          <a:noFill/>
          <a:ln>
            <a:noFill/>
          </a:ln>
        </p:spPr>
        <p:txBody>
          <a:bodyPr anchorCtr="0" anchor="ctr" bIns="34275" lIns="68575" spcFirstLastPara="1" rIns="68575" wrap="square" tIns="34275">
            <a:spAutoFit/>
          </a:bodyPr>
          <a:lstStyle/>
          <a:p>
            <a:pPr indent="0" lvl="0" marL="0" marR="0" rtl="0" algn="ctr">
              <a:lnSpc>
                <a:spcPct val="81666"/>
              </a:lnSpc>
              <a:spcBef>
                <a:spcPts val="0"/>
              </a:spcBef>
              <a:spcAft>
                <a:spcPts val="0"/>
              </a:spcAft>
              <a:buNone/>
            </a:pPr>
            <a:r>
              <a:rPr lang="en" sz="900">
                <a:solidFill>
                  <a:schemeClr val="dk1"/>
                </a:solidFill>
                <a:latin typeface="Calibri"/>
                <a:ea typeface="Calibri"/>
                <a:cs typeface="Calibri"/>
                <a:sym typeface="Calibri"/>
              </a:rPr>
              <a:t>Domain specific </a:t>
            </a:r>
            <a:endParaRPr sz="1100"/>
          </a:p>
        </p:txBody>
      </p:sp>
      <p:grpSp>
        <p:nvGrpSpPr>
          <p:cNvPr id="1406" name="Google Shape;1406;p85"/>
          <p:cNvGrpSpPr/>
          <p:nvPr/>
        </p:nvGrpSpPr>
        <p:grpSpPr>
          <a:xfrm>
            <a:off x="315911" y="1470652"/>
            <a:ext cx="3094897" cy="702829"/>
            <a:chOff x="411108" y="1015682"/>
            <a:chExt cx="4126529" cy="937105"/>
          </a:xfrm>
        </p:grpSpPr>
        <p:sp>
          <p:nvSpPr>
            <p:cNvPr id="1407" name="Google Shape;1407;p85"/>
            <p:cNvSpPr/>
            <p:nvPr/>
          </p:nvSpPr>
          <p:spPr>
            <a:xfrm>
              <a:off x="500537" y="1207887"/>
              <a:ext cx="4037100" cy="7449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100"/>
            </a:p>
          </p:txBody>
        </p:sp>
        <p:sp>
          <p:nvSpPr>
            <p:cNvPr id="1408" name="Google Shape;1408;p85"/>
            <p:cNvSpPr/>
            <p:nvPr/>
          </p:nvSpPr>
          <p:spPr>
            <a:xfrm>
              <a:off x="411108" y="1015682"/>
              <a:ext cx="3177900" cy="2472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Frameworks and standardization  </a:t>
              </a:r>
              <a:endParaRPr sz="1100"/>
            </a:p>
          </p:txBody>
        </p:sp>
      </p:grpSp>
      <p:cxnSp>
        <p:nvCxnSpPr>
          <p:cNvPr id="1409" name="Google Shape;1409;p85"/>
          <p:cNvCxnSpPr/>
          <p:nvPr/>
        </p:nvCxnSpPr>
        <p:spPr>
          <a:xfrm>
            <a:off x="382983" y="3471863"/>
            <a:ext cx="3027900" cy="0"/>
          </a:xfrm>
          <a:prstGeom prst="straightConnector1">
            <a:avLst/>
          </a:prstGeom>
          <a:noFill/>
          <a:ln cap="flat" cmpd="sng" w="9525">
            <a:solidFill>
              <a:srgbClr val="4472C4"/>
            </a:solidFill>
            <a:prstDash val="dash"/>
            <a:miter lim="800000"/>
            <a:headEnd len="sm" w="sm" type="none"/>
            <a:tailEnd len="sm" w="sm" type="none"/>
          </a:ln>
        </p:spPr>
      </p:cxnSp>
      <p:cxnSp>
        <p:nvCxnSpPr>
          <p:cNvPr id="1410" name="Google Shape;1410;p85"/>
          <p:cNvCxnSpPr/>
          <p:nvPr/>
        </p:nvCxnSpPr>
        <p:spPr>
          <a:xfrm>
            <a:off x="382983" y="3969067"/>
            <a:ext cx="3027900" cy="0"/>
          </a:xfrm>
          <a:prstGeom prst="straightConnector1">
            <a:avLst/>
          </a:prstGeom>
          <a:noFill/>
          <a:ln cap="flat" cmpd="sng" w="9525">
            <a:solidFill>
              <a:srgbClr val="4472C4"/>
            </a:solidFill>
            <a:prstDash val="dash"/>
            <a:miter lim="800000"/>
            <a:headEnd len="sm" w="sm" type="none"/>
            <a:tailEnd len="sm" w="sm" type="none"/>
          </a:ln>
        </p:spPr>
      </p:cxnSp>
      <p:sp>
        <p:nvSpPr>
          <p:cNvPr id="1411" name="Google Shape;1411;p85"/>
          <p:cNvSpPr txBox="1"/>
          <p:nvPr/>
        </p:nvSpPr>
        <p:spPr>
          <a:xfrm>
            <a:off x="328614" y="3191429"/>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Ecosystems</a:t>
            </a:r>
            <a:endParaRPr sz="1100"/>
          </a:p>
        </p:txBody>
      </p:sp>
      <p:sp>
        <p:nvSpPr>
          <p:cNvPr id="1412" name="Google Shape;1412;p85"/>
          <p:cNvSpPr txBox="1"/>
          <p:nvPr/>
        </p:nvSpPr>
        <p:spPr>
          <a:xfrm>
            <a:off x="328615" y="3648781"/>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Data</a:t>
            </a:r>
            <a:endParaRPr sz="1100"/>
          </a:p>
        </p:txBody>
      </p:sp>
      <p:sp>
        <p:nvSpPr>
          <p:cNvPr id="1413" name="Google Shape;1413;p85"/>
          <p:cNvSpPr txBox="1"/>
          <p:nvPr/>
        </p:nvSpPr>
        <p:spPr>
          <a:xfrm>
            <a:off x="315911" y="4070669"/>
            <a:ext cx="940800" cy="2955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Platforms and solutions</a:t>
            </a:r>
            <a:endParaRPr sz="1100"/>
          </a:p>
        </p:txBody>
      </p:sp>
      <p:sp>
        <p:nvSpPr>
          <p:cNvPr id="1414" name="Google Shape;1414;p85"/>
          <p:cNvSpPr/>
          <p:nvPr/>
        </p:nvSpPr>
        <p:spPr>
          <a:xfrm>
            <a:off x="3986683" y="905915"/>
            <a:ext cx="4773600" cy="3667800"/>
          </a:xfrm>
          <a:prstGeom prst="rect">
            <a:avLst/>
          </a:prstGeom>
          <a:no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15" name="Google Shape;1415;p85"/>
          <p:cNvSpPr txBox="1"/>
          <p:nvPr/>
        </p:nvSpPr>
        <p:spPr>
          <a:xfrm>
            <a:off x="4054967" y="967721"/>
            <a:ext cx="4705200" cy="700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900" u="sng">
                <a:solidFill>
                  <a:schemeClr val="dk1"/>
                </a:solidFill>
                <a:latin typeface="Calibri"/>
                <a:ea typeface="Calibri"/>
                <a:cs typeface="Calibri"/>
                <a:sym typeface="Calibri"/>
              </a:rPr>
              <a:t>Key facts</a:t>
            </a:r>
            <a:endParaRPr b="1" sz="900" u="sng">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Char char="•"/>
            </a:pPr>
            <a:r>
              <a:rPr lang="en" sz="800">
                <a:solidFill>
                  <a:schemeClr val="dk1"/>
                </a:solidFill>
                <a:latin typeface="Calibri"/>
                <a:ea typeface="Calibri"/>
                <a:cs typeface="Calibri"/>
                <a:sym typeface="Calibri"/>
              </a:rPr>
              <a:t>The International Data Spaces certification scheme encompasses all processes, rules and standards governing the certification of participants and core components within the International Data Spaces Association.</a:t>
            </a:r>
            <a:endParaRPr sz="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800">
              <a:solidFill>
                <a:schemeClr val="dk1"/>
              </a:solidFill>
              <a:latin typeface="Calibri"/>
              <a:ea typeface="Calibri"/>
              <a:cs typeface="Calibri"/>
              <a:sym typeface="Calibri"/>
            </a:endParaRPr>
          </a:p>
        </p:txBody>
      </p:sp>
      <p:sp>
        <p:nvSpPr>
          <p:cNvPr id="1416" name="Google Shape;1416;p85"/>
          <p:cNvSpPr/>
          <p:nvPr/>
        </p:nvSpPr>
        <p:spPr>
          <a:xfrm>
            <a:off x="382982" y="906853"/>
            <a:ext cx="3027900" cy="5586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1417" name="Google Shape;1417;p85"/>
          <p:cNvSpPr txBox="1"/>
          <p:nvPr/>
        </p:nvSpPr>
        <p:spPr>
          <a:xfrm>
            <a:off x="141536" y="4834627"/>
            <a:ext cx="242100" cy="205500"/>
          </a:xfrm>
          <a:prstGeom prst="rect">
            <a:avLst/>
          </a:prstGeom>
          <a:noFill/>
          <a:ln>
            <a:noFill/>
          </a:ln>
        </p:spPr>
        <p:txBody>
          <a:bodyPr anchorCtr="0" anchor="ctr" bIns="34225" lIns="68450" spcFirstLastPara="1" rIns="68450" wrap="square" tIns="34225">
            <a:noAutofit/>
          </a:bodyPr>
          <a:lstStyle/>
          <a:p>
            <a:pPr indent="0" lvl="0" marL="0" marR="0" rtl="0" algn="ctr">
              <a:lnSpc>
                <a:spcPct val="100000"/>
              </a:lnSpc>
              <a:spcBef>
                <a:spcPts val="0"/>
              </a:spcBef>
              <a:spcAft>
                <a:spcPts val="0"/>
              </a:spcAft>
              <a:buNone/>
            </a:pPr>
            <a:fld id="{00000000-1234-1234-1234-123412341234}" type="slidenum">
              <a:rPr b="0" i="0" lang="en" sz="700" u="none" cap="none" strike="noStrike">
                <a:solidFill>
                  <a:srgbClr val="7F7F7F"/>
                </a:solidFill>
                <a:latin typeface="Georgia"/>
                <a:ea typeface="Georgia"/>
                <a:cs typeface="Georgia"/>
                <a:sym typeface="Georgia"/>
              </a:rPr>
              <a:t>‹#›</a:t>
            </a:fld>
            <a:endParaRPr b="0" i="0" sz="700" u="none" cap="none" strike="noStrike">
              <a:solidFill>
                <a:srgbClr val="7F7F7F"/>
              </a:solidFill>
              <a:latin typeface="Georgia"/>
              <a:ea typeface="Georgia"/>
              <a:cs typeface="Georgia"/>
              <a:sym typeface="Georgia"/>
            </a:endParaRPr>
          </a:p>
        </p:txBody>
      </p:sp>
      <p:sp>
        <p:nvSpPr>
          <p:cNvPr id="1418" name="Google Shape;1418;p85"/>
          <p:cNvSpPr txBox="1"/>
          <p:nvPr/>
        </p:nvSpPr>
        <p:spPr>
          <a:xfrm>
            <a:off x="4055724" y="3800335"/>
            <a:ext cx="4587600" cy="715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rgbClr val="4472C4"/>
                </a:solidFill>
                <a:latin typeface="Calibri"/>
                <a:ea typeface="Calibri"/>
                <a:cs typeface="Calibri"/>
                <a:sym typeface="Calibri"/>
              </a:rPr>
              <a:t>👉 </a:t>
            </a:r>
            <a:r>
              <a:rPr b="1" lang="en" u="sng">
                <a:solidFill>
                  <a:schemeClr val="hlink"/>
                </a:solidFill>
                <a:latin typeface="Calibri"/>
                <a:ea typeface="Calibri"/>
                <a:cs typeface="Calibri"/>
                <a:sym typeface="Calibri"/>
                <a:hlinkClick r:id="rId3"/>
              </a:rPr>
              <a:t>https://internationaldataspaces.org/wp-content/uploads/dlm_uploads/IDSA-White-Paper-certification-scheme-V.2.pdf</a:t>
            </a:r>
            <a:r>
              <a:rPr b="1" lang="en">
                <a:solidFill>
                  <a:srgbClr val="4472C4"/>
                </a:solidFill>
                <a:latin typeface="Calibri"/>
                <a:ea typeface="Calibri"/>
                <a:cs typeface="Calibri"/>
                <a:sym typeface="Calibri"/>
              </a:rPr>
              <a:t> </a:t>
            </a:r>
            <a:endParaRPr b="1">
              <a:solidFill>
                <a:srgbClr val="4472C4"/>
              </a:solidFill>
              <a:latin typeface="Calibri"/>
              <a:ea typeface="Calibri"/>
              <a:cs typeface="Calibri"/>
              <a:sym typeface="Calibri"/>
            </a:endParaRPr>
          </a:p>
        </p:txBody>
      </p:sp>
      <p:sp>
        <p:nvSpPr>
          <p:cNvPr id="1419" name="Google Shape;1419;p85"/>
          <p:cNvSpPr/>
          <p:nvPr/>
        </p:nvSpPr>
        <p:spPr>
          <a:xfrm>
            <a:off x="382982" y="2322218"/>
            <a:ext cx="3027900" cy="5586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1420" name="Google Shape;1420;p85"/>
          <p:cNvSpPr/>
          <p:nvPr/>
        </p:nvSpPr>
        <p:spPr>
          <a:xfrm>
            <a:off x="2364550" y="2989843"/>
            <a:ext cx="485400" cy="14811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421" name="Google Shape;1421;p85"/>
          <p:cNvSpPr/>
          <p:nvPr/>
        </p:nvSpPr>
        <p:spPr>
          <a:xfrm>
            <a:off x="1782322" y="2994316"/>
            <a:ext cx="485400" cy="14811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422" name="Google Shape;1422;p85"/>
          <p:cNvSpPr/>
          <p:nvPr/>
        </p:nvSpPr>
        <p:spPr>
          <a:xfrm>
            <a:off x="1227341" y="2994316"/>
            <a:ext cx="485400" cy="14811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423" name="Google Shape;1423;p85"/>
          <p:cNvSpPr/>
          <p:nvPr/>
        </p:nvSpPr>
        <p:spPr>
          <a:xfrm>
            <a:off x="2926292" y="2989843"/>
            <a:ext cx="485400" cy="14811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424" name="Google Shape;1424;p85"/>
          <p:cNvSpPr txBox="1"/>
          <p:nvPr/>
        </p:nvSpPr>
        <p:spPr>
          <a:xfrm>
            <a:off x="1689556"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B</a:t>
            </a:r>
            <a:endParaRPr sz="1100"/>
          </a:p>
        </p:txBody>
      </p:sp>
      <p:sp>
        <p:nvSpPr>
          <p:cNvPr id="1425" name="Google Shape;1425;p85"/>
          <p:cNvSpPr txBox="1"/>
          <p:nvPr/>
        </p:nvSpPr>
        <p:spPr>
          <a:xfrm>
            <a:off x="1160797"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A</a:t>
            </a:r>
            <a:endParaRPr sz="1100"/>
          </a:p>
        </p:txBody>
      </p:sp>
      <p:sp>
        <p:nvSpPr>
          <p:cNvPr id="1426" name="Google Shape;1426;p85"/>
          <p:cNvSpPr txBox="1"/>
          <p:nvPr/>
        </p:nvSpPr>
        <p:spPr>
          <a:xfrm>
            <a:off x="2286345"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C</a:t>
            </a:r>
            <a:endParaRPr sz="900">
              <a:solidFill>
                <a:schemeClr val="dk1"/>
              </a:solidFill>
              <a:latin typeface="Calibri"/>
              <a:ea typeface="Calibri"/>
              <a:cs typeface="Calibri"/>
              <a:sym typeface="Calibri"/>
            </a:endParaRPr>
          </a:p>
        </p:txBody>
      </p:sp>
      <p:sp>
        <p:nvSpPr>
          <p:cNvPr id="1427" name="Google Shape;1427;p85"/>
          <p:cNvSpPr txBox="1"/>
          <p:nvPr/>
        </p:nvSpPr>
        <p:spPr>
          <a:xfrm>
            <a:off x="2879912"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D</a:t>
            </a:r>
            <a:endParaRPr sz="1100"/>
          </a:p>
        </p:txBody>
      </p:sp>
      <p:pic>
        <p:nvPicPr>
          <p:cNvPr id="1428" name="Google Shape;1428;p85"/>
          <p:cNvPicPr preferRelativeResize="0"/>
          <p:nvPr/>
        </p:nvPicPr>
        <p:blipFill>
          <a:blip r:embed="rId4">
            <a:alphaModFix/>
          </a:blip>
          <a:stretch>
            <a:fillRect/>
          </a:stretch>
        </p:blipFill>
        <p:spPr>
          <a:xfrm>
            <a:off x="6373962" y="2145655"/>
            <a:ext cx="2098563" cy="1837919"/>
          </a:xfrm>
          <a:prstGeom prst="rect">
            <a:avLst/>
          </a:prstGeom>
          <a:noFill/>
          <a:ln cap="flat" cmpd="sng" w="12700">
            <a:solidFill>
              <a:srgbClr val="FFFFFF"/>
            </a:solidFill>
            <a:prstDash val="solid"/>
            <a:miter lim="8000"/>
            <a:headEnd len="sm" w="sm" type="none"/>
            <a:tailEnd len="sm" w="sm" type="none"/>
          </a:ln>
        </p:spPr>
      </p:pic>
      <p:pic>
        <p:nvPicPr>
          <p:cNvPr id="1429" name="Google Shape;1429;p85"/>
          <p:cNvPicPr preferRelativeResize="0"/>
          <p:nvPr/>
        </p:nvPicPr>
        <p:blipFill>
          <a:blip r:embed="rId5">
            <a:alphaModFix/>
          </a:blip>
          <a:stretch>
            <a:fillRect/>
          </a:stretch>
        </p:blipFill>
        <p:spPr>
          <a:xfrm>
            <a:off x="4148325" y="1638750"/>
            <a:ext cx="2016568" cy="1837920"/>
          </a:xfrm>
          <a:prstGeom prst="rect">
            <a:avLst/>
          </a:prstGeom>
          <a:noFill/>
          <a:ln cap="flat" cmpd="sng" w="12700">
            <a:solidFill>
              <a:srgbClr val="FFFFFF"/>
            </a:solidFill>
            <a:prstDash val="solid"/>
            <a:miter lim="8000"/>
            <a:headEnd len="sm" w="sm" type="none"/>
            <a:tailEnd len="sm" w="sm" type="none"/>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4" name="Shape 1434"/>
        <p:cNvGrpSpPr/>
        <p:nvPr/>
      </p:nvGrpSpPr>
      <p:grpSpPr>
        <a:xfrm>
          <a:off x="0" y="0"/>
          <a:ext cx="0" cy="0"/>
          <a:chOff x="0" y="0"/>
          <a:chExt cx="0" cy="0"/>
        </a:xfrm>
      </p:grpSpPr>
      <p:sp>
        <p:nvSpPr>
          <p:cNvPr id="1435" name="Google Shape;1435;p86"/>
          <p:cNvSpPr/>
          <p:nvPr/>
        </p:nvSpPr>
        <p:spPr>
          <a:xfrm>
            <a:off x="8336" y="0"/>
            <a:ext cx="9127200" cy="7188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1436" name="Google Shape;1436;p86"/>
          <p:cNvSpPr txBox="1"/>
          <p:nvPr/>
        </p:nvSpPr>
        <p:spPr>
          <a:xfrm>
            <a:off x="227425" y="-56575"/>
            <a:ext cx="8532900" cy="861600"/>
          </a:xfrm>
          <a:prstGeom prst="rect">
            <a:avLst/>
          </a:prstGeom>
          <a:noFill/>
          <a:ln>
            <a:noFill/>
          </a:ln>
        </p:spPr>
        <p:txBody>
          <a:bodyPr anchorCtr="0" anchor="ctr" bIns="34225" lIns="68450" spcFirstLastPara="1" rIns="68450" wrap="square" tIns="34225">
            <a:normAutofit lnSpcReduction="20000"/>
          </a:bodyPr>
          <a:lstStyle/>
          <a:p>
            <a:pPr indent="0" lvl="0" marL="0" marR="0" rtl="0" algn="l">
              <a:lnSpc>
                <a:spcPct val="90000"/>
              </a:lnSpc>
              <a:spcBef>
                <a:spcPts val="0"/>
              </a:spcBef>
              <a:spcAft>
                <a:spcPts val="0"/>
              </a:spcAft>
              <a:buClr>
                <a:schemeClr val="dk1"/>
              </a:buClr>
              <a:buSzPts val="1100"/>
              <a:buFont typeface="Arial"/>
              <a:buNone/>
            </a:pPr>
            <a:r>
              <a:rPr b="1" lang="en" sz="3300">
                <a:solidFill>
                  <a:schemeClr val="lt1"/>
                </a:solidFill>
                <a:latin typeface="Roboto Slab"/>
                <a:ea typeface="Roboto Slab"/>
                <a:cs typeface="Roboto Slab"/>
                <a:sym typeface="Roboto Slab"/>
              </a:rPr>
              <a:t>Usage Control in the International Data Spaces</a:t>
            </a:r>
            <a:endParaRPr b="1" sz="3300">
              <a:solidFill>
                <a:schemeClr val="lt1"/>
              </a:solidFill>
              <a:latin typeface="Roboto Slab"/>
              <a:ea typeface="Roboto Slab"/>
              <a:cs typeface="Roboto Slab"/>
              <a:sym typeface="Roboto Slab"/>
            </a:endParaRPr>
          </a:p>
        </p:txBody>
      </p:sp>
      <p:sp>
        <p:nvSpPr>
          <p:cNvPr id="1437" name="Google Shape;1437;p86"/>
          <p:cNvSpPr/>
          <p:nvPr/>
        </p:nvSpPr>
        <p:spPr>
          <a:xfrm>
            <a:off x="316666" y="761762"/>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Regulation</a:t>
            </a:r>
            <a:endParaRPr sz="1100"/>
          </a:p>
        </p:txBody>
      </p:sp>
      <p:sp>
        <p:nvSpPr>
          <p:cNvPr id="1438" name="Google Shape;1438;p86"/>
          <p:cNvSpPr/>
          <p:nvPr/>
        </p:nvSpPr>
        <p:spPr>
          <a:xfrm>
            <a:off x="315911" y="2183888"/>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Generic building blocks</a:t>
            </a:r>
            <a:endParaRPr sz="1100"/>
          </a:p>
        </p:txBody>
      </p:sp>
      <p:sp>
        <p:nvSpPr>
          <p:cNvPr id="1439" name="Google Shape;1439;p86"/>
          <p:cNvSpPr txBox="1"/>
          <p:nvPr/>
        </p:nvSpPr>
        <p:spPr>
          <a:xfrm rot="-5400000">
            <a:off x="-304589" y="3639234"/>
            <a:ext cx="1078800" cy="182400"/>
          </a:xfrm>
          <a:prstGeom prst="rect">
            <a:avLst/>
          </a:prstGeom>
          <a:noFill/>
          <a:ln>
            <a:noFill/>
          </a:ln>
        </p:spPr>
        <p:txBody>
          <a:bodyPr anchorCtr="0" anchor="ctr" bIns="34275" lIns="68575" spcFirstLastPara="1" rIns="68575" wrap="square" tIns="34275">
            <a:spAutoFit/>
          </a:bodyPr>
          <a:lstStyle/>
          <a:p>
            <a:pPr indent="0" lvl="0" marL="0" marR="0" rtl="0" algn="ctr">
              <a:lnSpc>
                <a:spcPct val="81666"/>
              </a:lnSpc>
              <a:spcBef>
                <a:spcPts val="0"/>
              </a:spcBef>
              <a:spcAft>
                <a:spcPts val="0"/>
              </a:spcAft>
              <a:buNone/>
            </a:pPr>
            <a:r>
              <a:rPr lang="en" sz="900">
                <a:solidFill>
                  <a:schemeClr val="dk1"/>
                </a:solidFill>
                <a:latin typeface="Calibri"/>
                <a:ea typeface="Calibri"/>
                <a:cs typeface="Calibri"/>
                <a:sym typeface="Calibri"/>
              </a:rPr>
              <a:t>Domain specific </a:t>
            </a:r>
            <a:endParaRPr sz="1100"/>
          </a:p>
        </p:txBody>
      </p:sp>
      <p:grpSp>
        <p:nvGrpSpPr>
          <p:cNvPr id="1440" name="Google Shape;1440;p86"/>
          <p:cNvGrpSpPr/>
          <p:nvPr/>
        </p:nvGrpSpPr>
        <p:grpSpPr>
          <a:xfrm>
            <a:off x="315911" y="1470652"/>
            <a:ext cx="3094897" cy="702829"/>
            <a:chOff x="411108" y="1015682"/>
            <a:chExt cx="4126529" cy="937105"/>
          </a:xfrm>
        </p:grpSpPr>
        <p:sp>
          <p:nvSpPr>
            <p:cNvPr id="1441" name="Google Shape;1441;p86"/>
            <p:cNvSpPr/>
            <p:nvPr/>
          </p:nvSpPr>
          <p:spPr>
            <a:xfrm>
              <a:off x="500537" y="1207887"/>
              <a:ext cx="4037100" cy="7449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100"/>
            </a:p>
          </p:txBody>
        </p:sp>
        <p:sp>
          <p:nvSpPr>
            <p:cNvPr id="1442" name="Google Shape;1442;p86"/>
            <p:cNvSpPr/>
            <p:nvPr/>
          </p:nvSpPr>
          <p:spPr>
            <a:xfrm>
              <a:off x="411108" y="1015682"/>
              <a:ext cx="3177900" cy="2472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Frameworks and standardization  </a:t>
              </a:r>
              <a:endParaRPr sz="1100"/>
            </a:p>
          </p:txBody>
        </p:sp>
      </p:grpSp>
      <p:cxnSp>
        <p:nvCxnSpPr>
          <p:cNvPr id="1443" name="Google Shape;1443;p86"/>
          <p:cNvCxnSpPr/>
          <p:nvPr/>
        </p:nvCxnSpPr>
        <p:spPr>
          <a:xfrm>
            <a:off x="382983" y="3471863"/>
            <a:ext cx="3027900" cy="0"/>
          </a:xfrm>
          <a:prstGeom prst="straightConnector1">
            <a:avLst/>
          </a:prstGeom>
          <a:noFill/>
          <a:ln cap="flat" cmpd="sng" w="9525">
            <a:solidFill>
              <a:srgbClr val="4472C4"/>
            </a:solidFill>
            <a:prstDash val="dash"/>
            <a:miter lim="800000"/>
            <a:headEnd len="sm" w="sm" type="none"/>
            <a:tailEnd len="sm" w="sm" type="none"/>
          </a:ln>
        </p:spPr>
      </p:cxnSp>
      <p:cxnSp>
        <p:nvCxnSpPr>
          <p:cNvPr id="1444" name="Google Shape;1444;p86"/>
          <p:cNvCxnSpPr/>
          <p:nvPr/>
        </p:nvCxnSpPr>
        <p:spPr>
          <a:xfrm>
            <a:off x="382983" y="3969067"/>
            <a:ext cx="3027900" cy="0"/>
          </a:xfrm>
          <a:prstGeom prst="straightConnector1">
            <a:avLst/>
          </a:prstGeom>
          <a:noFill/>
          <a:ln cap="flat" cmpd="sng" w="9525">
            <a:solidFill>
              <a:srgbClr val="4472C4"/>
            </a:solidFill>
            <a:prstDash val="dash"/>
            <a:miter lim="800000"/>
            <a:headEnd len="sm" w="sm" type="none"/>
            <a:tailEnd len="sm" w="sm" type="none"/>
          </a:ln>
        </p:spPr>
      </p:cxnSp>
      <p:sp>
        <p:nvSpPr>
          <p:cNvPr id="1445" name="Google Shape;1445;p86"/>
          <p:cNvSpPr txBox="1"/>
          <p:nvPr/>
        </p:nvSpPr>
        <p:spPr>
          <a:xfrm>
            <a:off x="328614" y="3191429"/>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Ecosystems</a:t>
            </a:r>
            <a:endParaRPr sz="1100"/>
          </a:p>
        </p:txBody>
      </p:sp>
      <p:sp>
        <p:nvSpPr>
          <p:cNvPr id="1446" name="Google Shape;1446;p86"/>
          <p:cNvSpPr txBox="1"/>
          <p:nvPr/>
        </p:nvSpPr>
        <p:spPr>
          <a:xfrm>
            <a:off x="328615" y="3648781"/>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Data</a:t>
            </a:r>
            <a:endParaRPr sz="1100"/>
          </a:p>
        </p:txBody>
      </p:sp>
      <p:sp>
        <p:nvSpPr>
          <p:cNvPr id="1447" name="Google Shape;1447;p86"/>
          <p:cNvSpPr txBox="1"/>
          <p:nvPr/>
        </p:nvSpPr>
        <p:spPr>
          <a:xfrm>
            <a:off x="315911" y="4070669"/>
            <a:ext cx="940800" cy="2955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Platforms and solutions</a:t>
            </a:r>
            <a:endParaRPr sz="1100"/>
          </a:p>
        </p:txBody>
      </p:sp>
      <p:sp>
        <p:nvSpPr>
          <p:cNvPr id="1448" name="Google Shape;1448;p86"/>
          <p:cNvSpPr/>
          <p:nvPr/>
        </p:nvSpPr>
        <p:spPr>
          <a:xfrm>
            <a:off x="3986683" y="905915"/>
            <a:ext cx="4773600" cy="3667800"/>
          </a:xfrm>
          <a:prstGeom prst="rect">
            <a:avLst/>
          </a:prstGeom>
          <a:no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49" name="Google Shape;1449;p86"/>
          <p:cNvSpPr txBox="1"/>
          <p:nvPr/>
        </p:nvSpPr>
        <p:spPr>
          <a:xfrm>
            <a:off x="4054967" y="967721"/>
            <a:ext cx="4705200" cy="577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900" u="sng">
                <a:solidFill>
                  <a:schemeClr val="dk1"/>
                </a:solidFill>
                <a:latin typeface="Calibri"/>
                <a:ea typeface="Calibri"/>
                <a:cs typeface="Calibri"/>
                <a:sym typeface="Calibri"/>
              </a:rPr>
              <a:t>Key facts</a:t>
            </a:r>
            <a:endParaRPr b="1" sz="900" u="sng">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Char char="•"/>
            </a:pPr>
            <a:r>
              <a:rPr lang="en" sz="800">
                <a:solidFill>
                  <a:schemeClr val="dk1"/>
                </a:solidFill>
                <a:latin typeface="Calibri"/>
                <a:ea typeface="Calibri"/>
                <a:cs typeface="Calibri"/>
                <a:sym typeface="Calibri"/>
              </a:rPr>
              <a:t>The position paper presents the implementation of data usage control in the International Data Spaces (IDS) context. </a:t>
            </a:r>
            <a:endParaRPr sz="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800">
              <a:solidFill>
                <a:schemeClr val="dk1"/>
              </a:solidFill>
              <a:latin typeface="Calibri"/>
              <a:ea typeface="Calibri"/>
              <a:cs typeface="Calibri"/>
              <a:sym typeface="Calibri"/>
            </a:endParaRPr>
          </a:p>
        </p:txBody>
      </p:sp>
      <p:sp>
        <p:nvSpPr>
          <p:cNvPr id="1450" name="Google Shape;1450;p86"/>
          <p:cNvSpPr/>
          <p:nvPr/>
        </p:nvSpPr>
        <p:spPr>
          <a:xfrm>
            <a:off x="382982" y="906853"/>
            <a:ext cx="3027900" cy="5586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1451" name="Google Shape;1451;p86"/>
          <p:cNvSpPr txBox="1"/>
          <p:nvPr/>
        </p:nvSpPr>
        <p:spPr>
          <a:xfrm>
            <a:off x="141536" y="4834627"/>
            <a:ext cx="242100" cy="205500"/>
          </a:xfrm>
          <a:prstGeom prst="rect">
            <a:avLst/>
          </a:prstGeom>
          <a:noFill/>
          <a:ln>
            <a:noFill/>
          </a:ln>
        </p:spPr>
        <p:txBody>
          <a:bodyPr anchorCtr="0" anchor="ctr" bIns="34225" lIns="68450" spcFirstLastPara="1" rIns="68450" wrap="square" tIns="34225">
            <a:noAutofit/>
          </a:bodyPr>
          <a:lstStyle/>
          <a:p>
            <a:pPr indent="0" lvl="0" marL="0" marR="0" rtl="0" algn="ctr">
              <a:lnSpc>
                <a:spcPct val="100000"/>
              </a:lnSpc>
              <a:spcBef>
                <a:spcPts val="0"/>
              </a:spcBef>
              <a:spcAft>
                <a:spcPts val="0"/>
              </a:spcAft>
              <a:buNone/>
            </a:pPr>
            <a:fld id="{00000000-1234-1234-1234-123412341234}" type="slidenum">
              <a:rPr b="0" i="0" lang="en" sz="700" u="none" cap="none" strike="noStrike">
                <a:solidFill>
                  <a:srgbClr val="7F7F7F"/>
                </a:solidFill>
                <a:latin typeface="Georgia"/>
                <a:ea typeface="Georgia"/>
                <a:cs typeface="Georgia"/>
                <a:sym typeface="Georgia"/>
              </a:rPr>
              <a:t>‹#›</a:t>
            </a:fld>
            <a:endParaRPr b="0" i="0" sz="700" u="none" cap="none" strike="noStrike">
              <a:solidFill>
                <a:srgbClr val="7F7F7F"/>
              </a:solidFill>
              <a:latin typeface="Georgia"/>
              <a:ea typeface="Georgia"/>
              <a:cs typeface="Georgia"/>
              <a:sym typeface="Georgia"/>
            </a:endParaRPr>
          </a:p>
        </p:txBody>
      </p:sp>
      <p:sp>
        <p:nvSpPr>
          <p:cNvPr id="1452" name="Google Shape;1452;p86"/>
          <p:cNvSpPr txBox="1"/>
          <p:nvPr/>
        </p:nvSpPr>
        <p:spPr>
          <a:xfrm>
            <a:off x="4055724" y="3571735"/>
            <a:ext cx="4587600" cy="931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rgbClr val="4472C4"/>
                </a:solidFill>
                <a:latin typeface="Calibri"/>
                <a:ea typeface="Calibri"/>
                <a:cs typeface="Calibri"/>
                <a:sym typeface="Calibri"/>
              </a:rPr>
              <a:t>👉 </a:t>
            </a:r>
            <a:r>
              <a:rPr b="1" lang="en" u="sng">
                <a:solidFill>
                  <a:schemeClr val="hlink"/>
                </a:solidFill>
                <a:latin typeface="Calibri"/>
                <a:ea typeface="Calibri"/>
                <a:cs typeface="Calibri"/>
                <a:sym typeface="Calibri"/>
                <a:hlinkClick r:id="rId3"/>
              </a:rPr>
              <a:t>https://internationaldataspaces.org/wp-content/uploads/dlm_uploads/IDSA-Position-Paper-Usage-Control-in-the-IDS-V3..pdf</a:t>
            </a:r>
            <a:r>
              <a:rPr b="1" lang="en">
                <a:solidFill>
                  <a:srgbClr val="4472C4"/>
                </a:solidFill>
                <a:latin typeface="Calibri"/>
                <a:ea typeface="Calibri"/>
                <a:cs typeface="Calibri"/>
                <a:sym typeface="Calibri"/>
              </a:rPr>
              <a:t> </a:t>
            </a:r>
            <a:r>
              <a:rPr b="1" lang="en">
                <a:solidFill>
                  <a:srgbClr val="4472C4"/>
                </a:solidFill>
                <a:latin typeface="Calibri"/>
                <a:ea typeface="Calibri"/>
                <a:cs typeface="Calibri"/>
                <a:sym typeface="Calibri"/>
              </a:rPr>
              <a:t> </a:t>
            </a:r>
            <a:endParaRPr b="1">
              <a:solidFill>
                <a:srgbClr val="4472C4"/>
              </a:solidFill>
              <a:latin typeface="Calibri"/>
              <a:ea typeface="Calibri"/>
              <a:cs typeface="Calibri"/>
              <a:sym typeface="Calibri"/>
            </a:endParaRPr>
          </a:p>
        </p:txBody>
      </p:sp>
      <p:sp>
        <p:nvSpPr>
          <p:cNvPr id="1453" name="Google Shape;1453;p86"/>
          <p:cNvSpPr/>
          <p:nvPr/>
        </p:nvSpPr>
        <p:spPr>
          <a:xfrm>
            <a:off x="382982" y="2322218"/>
            <a:ext cx="3027900" cy="5586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1454" name="Google Shape;1454;p86"/>
          <p:cNvSpPr/>
          <p:nvPr/>
        </p:nvSpPr>
        <p:spPr>
          <a:xfrm>
            <a:off x="2364550" y="2989843"/>
            <a:ext cx="485400" cy="14811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455" name="Google Shape;1455;p86"/>
          <p:cNvSpPr/>
          <p:nvPr/>
        </p:nvSpPr>
        <p:spPr>
          <a:xfrm>
            <a:off x="1782322" y="2994316"/>
            <a:ext cx="485400" cy="14811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456" name="Google Shape;1456;p86"/>
          <p:cNvSpPr/>
          <p:nvPr/>
        </p:nvSpPr>
        <p:spPr>
          <a:xfrm>
            <a:off x="1227341" y="2994316"/>
            <a:ext cx="485400" cy="14811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457" name="Google Shape;1457;p86"/>
          <p:cNvSpPr/>
          <p:nvPr/>
        </p:nvSpPr>
        <p:spPr>
          <a:xfrm>
            <a:off x="2926292" y="2989843"/>
            <a:ext cx="485400" cy="14811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458" name="Google Shape;1458;p86"/>
          <p:cNvSpPr txBox="1"/>
          <p:nvPr/>
        </p:nvSpPr>
        <p:spPr>
          <a:xfrm>
            <a:off x="1689556"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B</a:t>
            </a:r>
            <a:endParaRPr sz="1100"/>
          </a:p>
        </p:txBody>
      </p:sp>
      <p:sp>
        <p:nvSpPr>
          <p:cNvPr id="1459" name="Google Shape;1459;p86"/>
          <p:cNvSpPr txBox="1"/>
          <p:nvPr/>
        </p:nvSpPr>
        <p:spPr>
          <a:xfrm>
            <a:off x="1160797"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A</a:t>
            </a:r>
            <a:endParaRPr sz="1100"/>
          </a:p>
        </p:txBody>
      </p:sp>
      <p:sp>
        <p:nvSpPr>
          <p:cNvPr id="1460" name="Google Shape;1460;p86"/>
          <p:cNvSpPr txBox="1"/>
          <p:nvPr/>
        </p:nvSpPr>
        <p:spPr>
          <a:xfrm>
            <a:off x="2286345"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C</a:t>
            </a:r>
            <a:endParaRPr sz="900">
              <a:solidFill>
                <a:schemeClr val="dk1"/>
              </a:solidFill>
              <a:latin typeface="Calibri"/>
              <a:ea typeface="Calibri"/>
              <a:cs typeface="Calibri"/>
              <a:sym typeface="Calibri"/>
            </a:endParaRPr>
          </a:p>
        </p:txBody>
      </p:sp>
      <p:sp>
        <p:nvSpPr>
          <p:cNvPr id="1461" name="Google Shape;1461;p86"/>
          <p:cNvSpPr txBox="1"/>
          <p:nvPr/>
        </p:nvSpPr>
        <p:spPr>
          <a:xfrm>
            <a:off x="2879912"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D</a:t>
            </a:r>
            <a:endParaRPr sz="1100"/>
          </a:p>
        </p:txBody>
      </p:sp>
      <p:pic>
        <p:nvPicPr>
          <p:cNvPr id="1462" name="Google Shape;1462;p86"/>
          <p:cNvPicPr preferRelativeResize="0"/>
          <p:nvPr/>
        </p:nvPicPr>
        <p:blipFill>
          <a:blip r:embed="rId4">
            <a:alphaModFix/>
          </a:blip>
          <a:stretch>
            <a:fillRect/>
          </a:stretch>
        </p:blipFill>
        <p:spPr>
          <a:xfrm>
            <a:off x="6238297" y="1550750"/>
            <a:ext cx="2465625" cy="2068750"/>
          </a:xfrm>
          <a:prstGeom prst="rect">
            <a:avLst/>
          </a:prstGeom>
          <a:noFill/>
          <a:ln>
            <a:noFill/>
          </a:ln>
        </p:spPr>
      </p:pic>
      <p:pic>
        <p:nvPicPr>
          <p:cNvPr id="1463" name="Google Shape;1463;p86"/>
          <p:cNvPicPr preferRelativeResize="0"/>
          <p:nvPr/>
        </p:nvPicPr>
        <p:blipFill>
          <a:blip r:embed="rId5">
            <a:alphaModFix/>
          </a:blip>
          <a:stretch>
            <a:fillRect/>
          </a:stretch>
        </p:blipFill>
        <p:spPr>
          <a:xfrm>
            <a:off x="4311305" y="1474550"/>
            <a:ext cx="1747608" cy="20687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8" name="Shape 1468"/>
        <p:cNvGrpSpPr/>
        <p:nvPr/>
      </p:nvGrpSpPr>
      <p:grpSpPr>
        <a:xfrm>
          <a:off x="0" y="0"/>
          <a:ext cx="0" cy="0"/>
          <a:chOff x="0" y="0"/>
          <a:chExt cx="0" cy="0"/>
        </a:xfrm>
      </p:grpSpPr>
      <p:sp>
        <p:nvSpPr>
          <p:cNvPr id="1469" name="Google Shape;1469;p87"/>
          <p:cNvSpPr/>
          <p:nvPr/>
        </p:nvSpPr>
        <p:spPr>
          <a:xfrm>
            <a:off x="8336" y="0"/>
            <a:ext cx="9127200" cy="7188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1470" name="Google Shape;1470;p87"/>
          <p:cNvSpPr txBox="1"/>
          <p:nvPr/>
        </p:nvSpPr>
        <p:spPr>
          <a:xfrm>
            <a:off x="227425" y="-56575"/>
            <a:ext cx="8532900" cy="861600"/>
          </a:xfrm>
          <a:prstGeom prst="rect">
            <a:avLst/>
          </a:prstGeom>
          <a:noFill/>
          <a:ln>
            <a:noFill/>
          </a:ln>
        </p:spPr>
        <p:txBody>
          <a:bodyPr anchorCtr="0" anchor="ctr" bIns="34225" lIns="68450" spcFirstLastPara="1" rIns="68450" wrap="square" tIns="34225">
            <a:normAutofit/>
          </a:bodyPr>
          <a:lstStyle/>
          <a:p>
            <a:pPr indent="0" lvl="0" marL="0" marR="0" rtl="0" algn="l">
              <a:lnSpc>
                <a:spcPct val="90000"/>
              </a:lnSpc>
              <a:spcBef>
                <a:spcPts val="0"/>
              </a:spcBef>
              <a:spcAft>
                <a:spcPts val="0"/>
              </a:spcAft>
              <a:buClr>
                <a:schemeClr val="dk1"/>
              </a:buClr>
              <a:buSzPts val="1100"/>
              <a:buFont typeface="Arial"/>
              <a:buNone/>
            </a:pPr>
            <a:r>
              <a:rPr b="1" lang="en" sz="3300">
                <a:solidFill>
                  <a:schemeClr val="lt1"/>
                </a:solidFill>
                <a:latin typeface="Roboto Slab"/>
                <a:ea typeface="Roboto Slab"/>
                <a:cs typeface="Roboto Slab"/>
                <a:sym typeface="Roboto Slab"/>
              </a:rPr>
              <a:t>Understanding MyData Operator</a:t>
            </a:r>
            <a:endParaRPr b="1" sz="3300">
              <a:solidFill>
                <a:schemeClr val="lt1"/>
              </a:solidFill>
              <a:latin typeface="Roboto Slab"/>
              <a:ea typeface="Roboto Slab"/>
              <a:cs typeface="Roboto Slab"/>
              <a:sym typeface="Roboto Slab"/>
            </a:endParaRPr>
          </a:p>
        </p:txBody>
      </p:sp>
      <p:sp>
        <p:nvSpPr>
          <p:cNvPr id="1471" name="Google Shape;1471;p87"/>
          <p:cNvSpPr/>
          <p:nvPr/>
        </p:nvSpPr>
        <p:spPr>
          <a:xfrm>
            <a:off x="316666" y="761762"/>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Regulation</a:t>
            </a:r>
            <a:endParaRPr sz="1100"/>
          </a:p>
        </p:txBody>
      </p:sp>
      <p:sp>
        <p:nvSpPr>
          <p:cNvPr id="1472" name="Google Shape;1472;p87"/>
          <p:cNvSpPr/>
          <p:nvPr/>
        </p:nvSpPr>
        <p:spPr>
          <a:xfrm>
            <a:off x="315911" y="2183888"/>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Generic building blocks</a:t>
            </a:r>
            <a:endParaRPr sz="1100"/>
          </a:p>
        </p:txBody>
      </p:sp>
      <p:sp>
        <p:nvSpPr>
          <p:cNvPr id="1473" name="Google Shape;1473;p87"/>
          <p:cNvSpPr txBox="1"/>
          <p:nvPr/>
        </p:nvSpPr>
        <p:spPr>
          <a:xfrm rot="-5400000">
            <a:off x="-304589" y="3639234"/>
            <a:ext cx="1078800" cy="182400"/>
          </a:xfrm>
          <a:prstGeom prst="rect">
            <a:avLst/>
          </a:prstGeom>
          <a:noFill/>
          <a:ln>
            <a:noFill/>
          </a:ln>
        </p:spPr>
        <p:txBody>
          <a:bodyPr anchorCtr="0" anchor="ctr" bIns="34275" lIns="68575" spcFirstLastPara="1" rIns="68575" wrap="square" tIns="34275">
            <a:spAutoFit/>
          </a:bodyPr>
          <a:lstStyle/>
          <a:p>
            <a:pPr indent="0" lvl="0" marL="0" marR="0" rtl="0" algn="ctr">
              <a:lnSpc>
                <a:spcPct val="81666"/>
              </a:lnSpc>
              <a:spcBef>
                <a:spcPts val="0"/>
              </a:spcBef>
              <a:spcAft>
                <a:spcPts val="0"/>
              </a:spcAft>
              <a:buNone/>
            </a:pPr>
            <a:r>
              <a:rPr lang="en" sz="900">
                <a:solidFill>
                  <a:schemeClr val="dk1"/>
                </a:solidFill>
                <a:latin typeface="Calibri"/>
                <a:ea typeface="Calibri"/>
                <a:cs typeface="Calibri"/>
                <a:sym typeface="Calibri"/>
              </a:rPr>
              <a:t>Domain specific </a:t>
            </a:r>
            <a:endParaRPr sz="1100"/>
          </a:p>
        </p:txBody>
      </p:sp>
      <p:grpSp>
        <p:nvGrpSpPr>
          <p:cNvPr id="1474" name="Google Shape;1474;p87"/>
          <p:cNvGrpSpPr/>
          <p:nvPr/>
        </p:nvGrpSpPr>
        <p:grpSpPr>
          <a:xfrm>
            <a:off x="315911" y="1470652"/>
            <a:ext cx="3094897" cy="702829"/>
            <a:chOff x="411108" y="1015682"/>
            <a:chExt cx="4126529" cy="937105"/>
          </a:xfrm>
        </p:grpSpPr>
        <p:sp>
          <p:nvSpPr>
            <p:cNvPr id="1475" name="Google Shape;1475;p87"/>
            <p:cNvSpPr/>
            <p:nvPr/>
          </p:nvSpPr>
          <p:spPr>
            <a:xfrm>
              <a:off x="500537" y="1207887"/>
              <a:ext cx="4037100" cy="7449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100"/>
            </a:p>
          </p:txBody>
        </p:sp>
        <p:sp>
          <p:nvSpPr>
            <p:cNvPr id="1476" name="Google Shape;1476;p87"/>
            <p:cNvSpPr/>
            <p:nvPr/>
          </p:nvSpPr>
          <p:spPr>
            <a:xfrm>
              <a:off x="411108" y="1015682"/>
              <a:ext cx="3177900" cy="2472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Frameworks and standardization  </a:t>
              </a:r>
              <a:endParaRPr sz="1100"/>
            </a:p>
          </p:txBody>
        </p:sp>
      </p:grpSp>
      <p:cxnSp>
        <p:nvCxnSpPr>
          <p:cNvPr id="1477" name="Google Shape;1477;p87"/>
          <p:cNvCxnSpPr/>
          <p:nvPr/>
        </p:nvCxnSpPr>
        <p:spPr>
          <a:xfrm>
            <a:off x="382983" y="3471863"/>
            <a:ext cx="3027900" cy="0"/>
          </a:xfrm>
          <a:prstGeom prst="straightConnector1">
            <a:avLst/>
          </a:prstGeom>
          <a:noFill/>
          <a:ln cap="flat" cmpd="sng" w="9525">
            <a:solidFill>
              <a:srgbClr val="4472C4"/>
            </a:solidFill>
            <a:prstDash val="dash"/>
            <a:miter lim="800000"/>
            <a:headEnd len="sm" w="sm" type="none"/>
            <a:tailEnd len="sm" w="sm" type="none"/>
          </a:ln>
        </p:spPr>
      </p:cxnSp>
      <p:cxnSp>
        <p:nvCxnSpPr>
          <p:cNvPr id="1478" name="Google Shape;1478;p87"/>
          <p:cNvCxnSpPr/>
          <p:nvPr/>
        </p:nvCxnSpPr>
        <p:spPr>
          <a:xfrm>
            <a:off x="382983" y="3969067"/>
            <a:ext cx="3027900" cy="0"/>
          </a:xfrm>
          <a:prstGeom prst="straightConnector1">
            <a:avLst/>
          </a:prstGeom>
          <a:noFill/>
          <a:ln cap="flat" cmpd="sng" w="9525">
            <a:solidFill>
              <a:srgbClr val="4472C4"/>
            </a:solidFill>
            <a:prstDash val="dash"/>
            <a:miter lim="800000"/>
            <a:headEnd len="sm" w="sm" type="none"/>
            <a:tailEnd len="sm" w="sm" type="none"/>
          </a:ln>
        </p:spPr>
      </p:cxnSp>
      <p:sp>
        <p:nvSpPr>
          <p:cNvPr id="1479" name="Google Shape;1479;p87"/>
          <p:cNvSpPr txBox="1"/>
          <p:nvPr/>
        </p:nvSpPr>
        <p:spPr>
          <a:xfrm>
            <a:off x="328614" y="3191429"/>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Ecosystems</a:t>
            </a:r>
            <a:endParaRPr sz="1100"/>
          </a:p>
        </p:txBody>
      </p:sp>
      <p:sp>
        <p:nvSpPr>
          <p:cNvPr id="1480" name="Google Shape;1480;p87"/>
          <p:cNvSpPr txBox="1"/>
          <p:nvPr/>
        </p:nvSpPr>
        <p:spPr>
          <a:xfrm>
            <a:off x="328615" y="3648781"/>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Data</a:t>
            </a:r>
            <a:endParaRPr sz="1100"/>
          </a:p>
        </p:txBody>
      </p:sp>
      <p:sp>
        <p:nvSpPr>
          <p:cNvPr id="1481" name="Google Shape;1481;p87"/>
          <p:cNvSpPr txBox="1"/>
          <p:nvPr/>
        </p:nvSpPr>
        <p:spPr>
          <a:xfrm>
            <a:off x="315911" y="4070669"/>
            <a:ext cx="940800" cy="2955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Platforms and solutions</a:t>
            </a:r>
            <a:endParaRPr sz="1100"/>
          </a:p>
        </p:txBody>
      </p:sp>
      <p:sp>
        <p:nvSpPr>
          <p:cNvPr id="1482" name="Google Shape;1482;p87"/>
          <p:cNvSpPr/>
          <p:nvPr/>
        </p:nvSpPr>
        <p:spPr>
          <a:xfrm>
            <a:off x="3986683" y="905915"/>
            <a:ext cx="4773600" cy="3667800"/>
          </a:xfrm>
          <a:prstGeom prst="rect">
            <a:avLst/>
          </a:prstGeom>
          <a:no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83" name="Google Shape;1483;p87"/>
          <p:cNvSpPr txBox="1"/>
          <p:nvPr/>
        </p:nvSpPr>
        <p:spPr>
          <a:xfrm>
            <a:off x="4054967" y="967721"/>
            <a:ext cx="4705200" cy="1069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900" u="sng">
                <a:solidFill>
                  <a:schemeClr val="dk1"/>
                </a:solidFill>
                <a:latin typeface="Calibri"/>
                <a:ea typeface="Calibri"/>
                <a:cs typeface="Calibri"/>
                <a:sym typeface="Calibri"/>
              </a:rPr>
              <a:t>Key facts</a:t>
            </a:r>
            <a:endParaRPr b="1" sz="900" u="sng">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Char char="•"/>
            </a:pPr>
            <a:r>
              <a:rPr lang="en" sz="800">
                <a:solidFill>
                  <a:schemeClr val="dk1"/>
                </a:solidFill>
                <a:latin typeface="Calibri"/>
                <a:ea typeface="Calibri"/>
                <a:cs typeface="Calibri"/>
                <a:sym typeface="Calibri"/>
              </a:rPr>
              <a:t>MyData Operators are human-centric data intermediaries (see. Data Governance Act) that can provide infrastructure for data spaces and for interoperability between data spaces.</a:t>
            </a:r>
            <a:endParaRPr sz="800">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Char char="•"/>
            </a:pPr>
            <a:r>
              <a:rPr lang="en" sz="800">
                <a:solidFill>
                  <a:schemeClr val="dk1"/>
                </a:solidFill>
                <a:latin typeface="Calibri"/>
                <a:ea typeface="Calibri"/>
                <a:cs typeface="Calibri"/>
                <a:sym typeface="Calibri"/>
              </a:rPr>
              <a:t>The paper describes the MyData operator reference model, which provides a structure within which to analyse operators’ offerings and characterise their functional elements. The reference model creates a baseline for expectations for an operator from individuals, other operators, and other actors in the ecosystem.</a:t>
            </a:r>
            <a:endParaRPr sz="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800">
              <a:solidFill>
                <a:schemeClr val="dk1"/>
              </a:solidFill>
              <a:latin typeface="Calibri"/>
              <a:ea typeface="Calibri"/>
              <a:cs typeface="Calibri"/>
              <a:sym typeface="Calibri"/>
            </a:endParaRPr>
          </a:p>
        </p:txBody>
      </p:sp>
      <p:sp>
        <p:nvSpPr>
          <p:cNvPr id="1484" name="Google Shape;1484;p87"/>
          <p:cNvSpPr/>
          <p:nvPr/>
        </p:nvSpPr>
        <p:spPr>
          <a:xfrm>
            <a:off x="382982" y="906853"/>
            <a:ext cx="3027900" cy="5586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1485" name="Google Shape;1485;p87"/>
          <p:cNvSpPr txBox="1"/>
          <p:nvPr/>
        </p:nvSpPr>
        <p:spPr>
          <a:xfrm>
            <a:off x="141536" y="4834627"/>
            <a:ext cx="242100" cy="205500"/>
          </a:xfrm>
          <a:prstGeom prst="rect">
            <a:avLst/>
          </a:prstGeom>
          <a:noFill/>
          <a:ln>
            <a:noFill/>
          </a:ln>
        </p:spPr>
        <p:txBody>
          <a:bodyPr anchorCtr="0" anchor="ctr" bIns="34225" lIns="68450" spcFirstLastPara="1" rIns="68450" wrap="square" tIns="34225">
            <a:noAutofit/>
          </a:bodyPr>
          <a:lstStyle/>
          <a:p>
            <a:pPr indent="0" lvl="0" marL="0" marR="0" rtl="0" algn="ctr">
              <a:lnSpc>
                <a:spcPct val="100000"/>
              </a:lnSpc>
              <a:spcBef>
                <a:spcPts val="0"/>
              </a:spcBef>
              <a:spcAft>
                <a:spcPts val="0"/>
              </a:spcAft>
              <a:buNone/>
            </a:pPr>
            <a:fld id="{00000000-1234-1234-1234-123412341234}" type="slidenum">
              <a:rPr b="0" i="0" lang="en" sz="700" u="none" cap="none" strike="noStrike">
                <a:solidFill>
                  <a:srgbClr val="7F7F7F"/>
                </a:solidFill>
                <a:latin typeface="Georgia"/>
                <a:ea typeface="Georgia"/>
                <a:cs typeface="Georgia"/>
                <a:sym typeface="Georgia"/>
              </a:rPr>
              <a:t>‹#›</a:t>
            </a:fld>
            <a:endParaRPr b="0" i="0" sz="700" u="none" cap="none" strike="noStrike">
              <a:solidFill>
                <a:srgbClr val="7F7F7F"/>
              </a:solidFill>
              <a:latin typeface="Georgia"/>
              <a:ea typeface="Georgia"/>
              <a:cs typeface="Georgia"/>
              <a:sym typeface="Georgia"/>
            </a:endParaRPr>
          </a:p>
        </p:txBody>
      </p:sp>
      <p:sp>
        <p:nvSpPr>
          <p:cNvPr id="1486" name="Google Shape;1486;p87"/>
          <p:cNvSpPr txBox="1"/>
          <p:nvPr/>
        </p:nvSpPr>
        <p:spPr>
          <a:xfrm>
            <a:off x="4055724" y="4257535"/>
            <a:ext cx="45876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rgbClr val="4472C4"/>
                </a:solidFill>
                <a:latin typeface="Calibri"/>
                <a:ea typeface="Calibri"/>
                <a:cs typeface="Calibri"/>
                <a:sym typeface="Calibri"/>
              </a:rPr>
              <a:t>👉 </a:t>
            </a:r>
            <a:r>
              <a:rPr b="1" lang="en" u="sng">
                <a:solidFill>
                  <a:schemeClr val="hlink"/>
                </a:solidFill>
                <a:latin typeface="Calibri"/>
                <a:ea typeface="Calibri"/>
                <a:cs typeface="Calibri"/>
                <a:sym typeface="Calibri"/>
                <a:hlinkClick r:id="rId3"/>
              </a:rPr>
              <a:t>https://mydata.org/mydata-operators/</a:t>
            </a:r>
            <a:r>
              <a:rPr b="1" lang="en">
                <a:solidFill>
                  <a:srgbClr val="4472C4"/>
                </a:solidFill>
                <a:latin typeface="Calibri"/>
                <a:ea typeface="Calibri"/>
                <a:cs typeface="Calibri"/>
                <a:sym typeface="Calibri"/>
              </a:rPr>
              <a:t> </a:t>
            </a:r>
            <a:endParaRPr b="1">
              <a:solidFill>
                <a:srgbClr val="4472C4"/>
              </a:solidFill>
              <a:latin typeface="Calibri"/>
              <a:ea typeface="Calibri"/>
              <a:cs typeface="Calibri"/>
              <a:sym typeface="Calibri"/>
            </a:endParaRPr>
          </a:p>
        </p:txBody>
      </p:sp>
      <p:sp>
        <p:nvSpPr>
          <p:cNvPr id="1487" name="Google Shape;1487;p87"/>
          <p:cNvSpPr/>
          <p:nvPr/>
        </p:nvSpPr>
        <p:spPr>
          <a:xfrm>
            <a:off x="382982" y="2322218"/>
            <a:ext cx="3027900" cy="5586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1488" name="Google Shape;1488;p87"/>
          <p:cNvSpPr/>
          <p:nvPr/>
        </p:nvSpPr>
        <p:spPr>
          <a:xfrm>
            <a:off x="2364550" y="2989843"/>
            <a:ext cx="485400" cy="14811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489" name="Google Shape;1489;p87"/>
          <p:cNvSpPr/>
          <p:nvPr/>
        </p:nvSpPr>
        <p:spPr>
          <a:xfrm>
            <a:off x="1782322" y="2994316"/>
            <a:ext cx="485400" cy="14811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490" name="Google Shape;1490;p87"/>
          <p:cNvSpPr/>
          <p:nvPr/>
        </p:nvSpPr>
        <p:spPr>
          <a:xfrm>
            <a:off x="1227341" y="2994316"/>
            <a:ext cx="485400" cy="14811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491" name="Google Shape;1491;p87"/>
          <p:cNvSpPr/>
          <p:nvPr/>
        </p:nvSpPr>
        <p:spPr>
          <a:xfrm>
            <a:off x="2926292" y="2989843"/>
            <a:ext cx="485400" cy="14811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492" name="Google Shape;1492;p87"/>
          <p:cNvSpPr txBox="1"/>
          <p:nvPr/>
        </p:nvSpPr>
        <p:spPr>
          <a:xfrm>
            <a:off x="1689556"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B</a:t>
            </a:r>
            <a:endParaRPr sz="1100"/>
          </a:p>
        </p:txBody>
      </p:sp>
      <p:sp>
        <p:nvSpPr>
          <p:cNvPr id="1493" name="Google Shape;1493;p87"/>
          <p:cNvSpPr txBox="1"/>
          <p:nvPr/>
        </p:nvSpPr>
        <p:spPr>
          <a:xfrm>
            <a:off x="1160797"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A</a:t>
            </a:r>
            <a:endParaRPr sz="1100"/>
          </a:p>
        </p:txBody>
      </p:sp>
      <p:sp>
        <p:nvSpPr>
          <p:cNvPr id="1494" name="Google Shape;1494;p87"/>
          <p:cNvSpPr txBox="1"/>
          <p:nvPr/>
        </p:nvSpPr>
        <p:spPr>
          <a:xfrm>
            <a:off x="2286345"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C</a:t>
            </a:r>
            <a:endParaRPr sz="900">
              <a:solidFill>
                <a:schemeClr val="dk1"/>
              </a:solidFill>
              <a:latin typeface="Calibri"/>
              <a:ea typeface="Calibri"/>
              <a:cs typeface="Calibri"/>
              <a:sym typeface="Calibri"/>
            </a:endParaRPr>
          </a:p>
        </p:txBody>
      </p:sp>
      <p:sp>
        <p:nvSpPr>
          <p:cNvPr id="1495" name="Google Shape;1495;p87"/>
          <p:cNvSpPr txBox="1"/>
          <p:nvPr/>
        </p:nvSpPr>
        <p:spPr>
          <a:xfrm>
            <a:off x="2879912"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D</a:t>
            </a:r>
            <a:endParaRPr sz="1100"/>
          </a:p>
        </p:txBody>
      </p:sp>
      <p:pic>
        <p:nvPicPr>
          <p:cNvPr id="1496" name="Google Shape;1496;p87"/>
          <p:cNvPicPr preferRelativeResize="0"/>
          <p:nvPr/>
        </p:nvPicPr>
        <p:blipFill>
          <a:blip r:embed="rId4">
            <a:alphaModFix/>
          </a:blip>
          <a:stretch>
            <a:fillRect/>
          </a:stretch>
        </p:blipFill>
        <p:spPr>
          <a:xfrm>
            <a:off x="6545786" y="2700501"/>
            <a:ext cx="2112226" cy="1481100"/>
          </a:xfrm>
          <a:prstGeom prst="rect">
            <a:avLst/>
          </a:prstGeom>
          <a:noFill/>
          <a:ln>
            <a:noFill/>
          </a:ln>
        </p:spPr>
      </p:pic>
      <p:pic>
        <p:nvPicPr>
          <p:cNvPr id="1497" name="Google Shape;1497;p87"/>
          <p:cNvPicPr preferRelativeResize="0"/>
          <p:nvPr/>
        </p:nvPicPr>
        <p:blipFill>
          <a:blip r:embed="rId5">
            <a:alphaModFix/>
          </a:blip>
          <a:stretch>
            <a:fillRect/>
          </a:stretch>
        </p:blipFill>
        <p:spPr>
          <a:xfrm>
            <a:off x="4065800" y="2014701"/>
            <a:ext cx="2500197" cy="14811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2" name="Shape 1502"/>
        <p:cNvGrpSpPr/>
        <p:nvPr/>
      </p:nvGrpSpPr>
      <p:grpSpPr>
        <a:xfrm>
          <a:off x="0" y="0"/>
          <a:ext cx="0" cy="0"/>
          <a:chOff x="0" y="0"/>
          <a:chExt cx="0" cy="0"/>
        </a:xfrm>
      </p:grpSpPr>
      <p:sp>
        <p:nvSpPr>
          <p:cNvPr id="1503" name="Google Shape;1503;p88"/>
          <p:cNvSpPr/>
          <p:nvPr/>
        </p:nvSpPr>
        <p:spPr>
          <a:xfrm>
            <a:off x="8336" y="0"/>
            <a:ext cx="9127200" cy="7188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1504" name="Google Shape;1504;p88"/>
          <p:cNvSpPr txBox="1"/>
          <p:nvPr/>
        </p:nvSpPr>
        <p:spPr>
          <a:xfrm>
            <a:off x="227425" y="-56575"/>
            <a:ext cx="8532900" cy="861600"/>
          </a:xfrm>
          <a:prstGeom prst="rect">
            <a:avLst/>
          </a:prstGeom>
          <a:noFill/>
          <a:ln>
            <a:noFill/>
          </a:ln>
        </p:spPr>
        <p:txBody>
          <a:bodyPr anchorCtr="0" anchor="ctr" bIns="34225" lIns="68450" spcFirstLastPara="1" rIns="68450" wrap="square" tIns="34225">
            <a:normAutofit fontScale="85000"/>
          </a:bodyPr>
          <a:lstStyle/>
          <a:p>
            <a:pPr indent="0" lvl="0" marL="0" marR="0" rtl="0" algn="l">
              <a:lnSpc>
                <a:spcPct val="90000"/>
              </a:lnSpc>
              <a:spcBef>
                <a:spcPts val="0"/>
              </a:spcBef>
              <a:spcAft>
                <a:spcPts val="0"/>
              </a:spcAft>
              <a:buClr>
                <a:schemeClr val="dk1"/>
              </a:buClr>
              <a:buSzPct val="33333"/>
              <a:buFont typeface="Arial"/>
              <a:buNone/>
            </a:pPr>
            <a:r>
              <a:rPr b="1" lang="en" sz="3300">
                <a:solidFill>
                  <a:schemeClr val="lt1"/>
                </a:solidFill>
                <a:latin typeface="Roboto Slab"/>
                <a:ea typeface="Roboto Slab"/>
                <a:cs typeface="Roboto Slab"/>
                <a:sym typeface="Roboto Slab"/>
              </a:rPr>
              <a:t>Data Ecosystems-Conceptual Foundations, Constituents and Recommendations for Action</a:t>
            </a:r>
            <a:endParaRPr b="1" sz="3300">
              <a:solidFill>
                <a:schemeClr val="lt1"/>
              </a:solidFill>
              <a:latin typeface="Roboto Slab"/>
              <a:ea typeface="Roboto Slab"/>
              <a:cs typeface="Roboto Slab"/>
              <a:sym typeface="Roboto Slab"/>
            </a:endParaRPr>
          </a:p>
        </p:txBody>
      </p:sp>
      <p:sp>
        <p:nvSpPr>
          <p:cNvPr id="1505" name="Google Shape;1505;p88"/>
          <p:cNvSpPr/>
          <p:nvPr/>
        </p:nvSpPr>
        <p:spPr>
          <a:xfrm>
            <a:off x="316666" y="761762"/>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Regulation</a:t>
            </a:r>
            <a:endParaRPr sz="1100"/>
          </a:p>
        </p:txBody>
      </p:sp>
      <p:sp>
        <p:nvSpPr>
          <p:cNvPr id="1506" name="Google Shape;1506;p88"/>
          <p:cNvSpPr/>
          <p:nvPr/>
        </p:nvSpPr>
        <p:spPr>
          <a:xfrm>
            <a:off x="315911" y="2183888"/>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Generic building blocks</a:t>
            </a:r>
            <a:endParaRPr sz="1100"/>
          </a:p>
        </p:txBody>
      </p:sp>
      <p:sp>
        <p:nvSpPr>
          <p:cNvPr id="1507" name="Google Shape;1507;p88"/>
          <p:cNvSpPr txBox="1"/>
          <p:nvPr/>
        </p:nvSpPr>
        <p:spPr>
          <a:xfrm rot="-5400000">
            <a:off x="-304589" y="3639234"/>
            <a:ext cx="1078800" cy="182400"/>
          </a:xfrm>
          <a:prstGeom prst="rect">
            <a:avLst/>
          </a:prstGeom>
          <a:noFill/>
          <a:ln>
            <a:noFill/>
          </a:ln>
        </p:spPr>
        <p:txBody>
          <a:bodyPr anchorCtr="0" anchor="ctr" bIns="34275" lIns="68575" spcFirstLastPara="1" rIns="68575" wrap="square" tIns="34275">
            <a:spAutoFit/>
          </a:bodyPr>
          <a:lstStyle/>
          <a:p>
            <a:pPr indent="0" lvl="0" marL="0" marR="0" rtl="0" algn="ctr">
              <a:lnSpc>
                <a:spcPct val="81666"/>
              </a:lnSpc>
              <a:spcBef>
                <a:spcPts val="0"/>
              </a:spcBef>
              <a:spcAft>
                <a:spcPts val="0"/>
              </a:spcAft>
              <a:buNone/>
            </a:pPr>
            <a:r>
              <a:rPr lang="en" sz="900">
                <a:solidFill>
                  <a:schemeClr val="dk1"/>
                </a:solidFill>
                <a:latin typeface="Calibri"/>
                <a:ea typeface="Calibri"/>
                <a:cs typeface="Calibri"/>
                <a:sym typeface="Calibri"/>
              </a:rPr>
              <a:t>Domain specific </a:t>
            </a:r>
            <a:endParaRPr sz="1100"/>
          </a:p>
        </p:txBody>
      </p:sp>
      <p:grpSp>
        <p:nvGrpSpPr>
          <p:cNvPr id="1508" name="Google Shape;1508;p88"/>
          <p:cNvGrpSpPr/>
          <p:nvPr/>
        </p:nvGrpSpPr>
        <p:grpSpPr>
          <a:xfrm>
            <a:off x="315911" y="1470652"/>
            <a:ext cx="3094897" cy="702829"/>
            <a:chOff x="411108" y="1015682"/>
            <a:chExt cx="4126529" cy="937105"/>
          </a:xfrm>
        </p:grpSpPr>
        <p:sp>
          <p:nvSpPr>
            <p:cNvPr id="1509" name="Google Shape;1509;p88"/>
            <p:cNvSpPr/>
            <p:nvPr/>
          </p:nvSpPr>
          <p:spPr>
            <a:xfrm>
              <a:off x="500537" y="1207887"/>
              <a:ext cx="4037100" cy="7449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100"/>
            </a:p>
          </p:txBody>
        </p:sp>
        <p:sp>
          <p:nvSpPr>
            <p:cNvPr id="1510" name="Google Shape;1510;p88"/>
            <p:cNvSpPr/>
            <p:nvPr/>
          </p:nvSpPr>
          <p:spPr>
            <a:xfrm>
              <a:off x="411108" y="1015682"/>
              <a:ext cx="3177900" cy="2472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Frameworks and standardization  </a:t>
              </a:r>
              <a:endParaRPr sz="1100"/>
            </a:p>
          </p:txBody>
        </p:sp>
      </p:grpSp>
      <p:cxnSp>
        <p:nvCxnSpPr>
          <p:cNvPr id="1511" name="Google Shape;1511;p88"/>
          <p:cNvCxnSpPr/>
          <p:nvPr/>
        </p:nvCxnSpPr>
        <p:spPr>
          <a:xfrm>
            <a:off x="382983" y="3471863"/>
            <a:ext cx="3027900" cy="0"/>
          </a:xfrm>
          <a:prstGeom prst="straightConnector1">
            <a:avLst/>
          </a:prstGeom>
          <a:noFill/>
          <a:ln cap="flat" cmpd="sng" w="9525">
            <a:solidFill>
              <a:srgbClr val="4472C4"/>
            </a:solidFill>
            <a:prstDash val="dash"/>
            <a:miter lim="800000"/>
            <a:headEnd len="sm" w="sm" type="none"/>
            <a:tailEnd len="sm" w="sm" type="none"/>
          </a:ln>
        </p:spPr>
      </p:cxnSp>
      <p:cxnSp>
        <p:nvCxnSpPr>
          <p:cNvPr id="1512" name="Google Shape;1512;p88"/>
          <p:cNvCxnSpPr/>
          <p:nvPr/>
        </p:nvCxnSpPr>
        <p:spPr>
          <a:xfrm>
            <a:off x="382983" y="3969067"/>
            <a:ext cx="3027900" cy="0"/>
          </a:xfrm>
          <a:prstGeom prst="straightConnector1">
            <a:avLst/>
          </a:prstGeom>
          <a:noFill/>
          <a:ln cap="flat" cmpd="sng" w="9525">
            <a:solidFill>
              <a:srgbClr val="4472C4"/>
            </a:solidFill>
            <a:prstDash val="dash"/>
            <a:miter lim="800000"/>
            <a:headEnd len="sm" w="sm" type="none"/>
            <a:tailEnd len="sm" w="sm" type="none"/>
          </a:ln>
        </p:spPr>
      </p:cxnSp>
      <p:sp>
        <p:nvSpPr>
          <p:cNvPr id="1513" name="Google Shape;1513;p88"/>
          <p:cNvSpPr txBox="1"/>
          <p:nvPr/>
        </p:nvSpPr>
        <p:spPr>
          <a:xfrm>
            <a:off x="328614" y="3191429"/>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Ecosystems</a:t>
            </a:r>
            <a:endParaRPr sz="1100"/>
          </a:p>
        </p:txBody>
      </p:sp>
      <p:sp>
        <p:nvSpPr>
          <p:cNvPr id="1514" name="Google Shape;1514;p88"/>
          <p:cNvSpPr txBox="1"/>
          <p:nvPr/>
        </p:nvSpPr>
        <p:spPr>
          <a:xfrm>
            <a:off x="328615" y="3648781"/>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Data</a:t>
            </a:r>
            <a:endParaRPr sz="1100"/>
          </a:p>
        </p:txBody>
      </p:sp>
      <p:sp>
        <p:nvSpPr>
          <p:cNvPr id="1515" name="Google Shape;1515;p88"/>
          <p:cNvSpPr txBox="1"/>
          <p:nvPr/>
        </p:nvSpPr>
        <p:spPr>
          <a:xfrm>
            <a:off x="315911" y="4070669"/>
            <a:ext cx="940800" cy="2955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Platforms and solutions</a:t>
            </a:r>
            <a:endParaRPr sz="1100"/>
          </a:p>
        </p:txBody>
      </p:sp>
      <p:sp>
        <p:nvSpPr>
          <p:cNvPr id="1516" name="Google Shape;1516;p88"/>
          <p:cNvSpPr/>
          <p:nvPr/>
        </p:nvSpPr>
        <p:spPr>
          <a:xfrm>
            <a:off x="3986683" y="905915"/>
            <a:ext cx="4773600" cy="3667800"/>
          </a:xfrm>
          <a:prstGeom prst="rect">
            <a:avLst/>
          </a:prstGeom>
          <a:no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17" name="Google Shape;1517;p88"/>
          <p:cNvSpPr txBox="1"/>
          <p:nvPr/>
        </p:nvSpPr>
        <p:spPr>
          <a:xfrm>
            <a:off x="4054967" y="967721"/>
            <a:ext cx="4705200" cy="453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900" u="sng">
                <a:solidFill>
                  <a:schemeClr val="dk1"/>
                </a:solidFill>
                <a:latin typeface="Calibri"/>
                <a:ea typeface="Calibri"/>
                <a:cs typeface="Calibri"/>
                <a:sym typeface="Calibri"/>
              </a:rPr>
              <a:t>Key facts</a:t>
            </a:r>
            <a:endParaRPr b="1" sz="900" u="sng">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Char char="•"/>
            </a:pPr>
            <a:r>
              <a:rPr lang="en" sz="800">
                <a:solidFill>
                  <a:schemeClr val="dk1"/>
                </a:solidFill>
                <a:latin typeface="Calibri"/>
                <a:ea typeface="Calibri"/>
                <a:cs typeface="Calibri"/>
                <a:sym typeface="Calibri"/>
              </a:rPr>
              <a:t>Report on the fundamentals of data ecosystems and data spaces.</a:t>
            </a:r>
            <a:endParaRPr sz="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800">
              <a:solidFill>
                <a:schemeClr val="dk1"/>
              </a:solidFill>
              <a:latin typeface="Calibri"/>
              <a:ea typeface="Calibri"/>
              <a:cs typeface="Calibri"/>
              <a:sym typeface="Calibri"/>
            </a:endParaRPr>
          </a:p>
        </p:txBody>
      </p:sp>
      <p:sp>
        <p:nvSpPr>
          <p:cNvPr id="1518" name="Google Shape;1518;p88"/>
          <p:cNvSpPr/>
          <p:nvPr/>
        </p:nvSpPr>
        <p:spPr>
          <a:xfrm>
            <a:off x="382982" y="906853"/>
            <a:ext cx="3027900" cy="5586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1519" name="Google Shape;1519;p88"/>
          <p:cNvSpPr txBox="1"/>
          <p:nvPr/>
        </p:nvSpPr>
        <p:spPr>
          <a:xfrm>
            <a:off x="141536" y="4834627"/>
            <a:ext cx="242100" cy="205500"/>
          </a:xfrm>
          <a:prstGeom prst="rect">
            <a:avLst/>
          </a:prstGeom>
          <a:noFill/>
          <a:ln>
            <a:noFill/>
          </a:ln>
        </p:spPr>
        <p:txBody>
          <a:bodyPr anchorCtr="0" anchor="ctr" bIns="34225" lIns="68450" spcFirstLastPara="1" rIns="68450" wrap="square" tIns="34225">
            <a:noAutofit/>
          </a:bodyPr>
          <a:lstStyle/>
          <a:p>
            <a:pPr indent="0" lvl="0" marL="0" marR="0" rtl="0" algn="ctr">
              <a:lnSpc>
                <a:spcPct val="100000"/>
              </a:lnSpc>
              <a:spcBef>
                <a:spcPts val="0"/>
              </a:spcBef>
              <a:spcAft>
                <a:spcPts val="0"/>
              </a:spcAft>
              <a:buNone/>
            </a:pPr>
            <a:fld id="{00000000-1234-1234-1234-123412341234}" type="slidenum">
              <a:rPr b="0" i="0" lang="en" sz="700" u="none" cap="none" strike="noStrike">
                <a:solidFill>
                  <a:srgbClr val="7F7F7F"/>
                </a:solidFill>
                <a:latin typeface="Georgia"/>
                <a:ea typeface="Georgia"/>
                <a:cs typeface="Georgia"/>
                <a:sym typeface="Georgia"/>
              </a:rPr>
              <a:t>‹#›</a:t>
            </a:fld>
            <a:endParaRPr b="0" i="0" sz="700" u="none" cap="none" strike="noStrike">
              <a:solidFill>
                <a:srgbClr val="7F7F7F"/>
              </a:solidFill>
              <a:latin typeface="Georgia"/>
              <a:ea typeface="Georgia"/>
              <a:cs typeface="Georgia"/>
              <a:sym typeface="Georgia"/>
            </a:endParaRPr>
          </a:p>
        </p:txBody>
      </p:sp>
      <p:sp>
        <p:nvSpPr>
          <p:cNvPr id="1520" name="Google Shape;1520;p88"/>
          <p:cNvSpPr txBox="1"/>
          <p:nvPr/>
        </p:nvSpPr>
        <p:spPr>
          <a:xfrm>
            <a:off x="4055725" y="4028925"/>
            <a:ext cx="4705200" cy="50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rgbClr val="4472C4"/>
                </a:solidFill>
                <a:latin typeface="Calibri"/>
                <a:ea typeface="Calibri"/>
                <a:cs typeface="Calibri"/>
                <a:sym typeface="Calibri"/>
              </a:rPr>
              <a:t>👉 </a:t>
            </a:r>
            <a:r>
              <a:rPr b="1" lang="en" u="sng">
                <a:solidFill>
                  <a:schemeClr val="hlink"/>
                </a:solidFill>
                <a:latin typeface="Calibri"/>
                <a:ea typeface="Calibri"/>
                <a:cs typeface="Calibri"/>
                <a:sym typeface="Calibri"/>
                <a:hlinkClick r:id="rId3"/>
              </a:rPr>
              <a:t>https://www.isst.fraunhofer.de/en/news/publications.html</a:t>
            </a:r>
            <a:r>
              <a:rPr b="1" lang="en">
                <a:solidFill>
                  <a:srgbClr val="4472C4"/>
                </a:solidFill>
                <a:latin typeface="Calibri"/>
                <a:ea typeface="Calibri"/>
                <a:cs typeface="Calibri"/>
                <a:sym typeface="Calibri"/>
              </a:rPr>
              <a:t> </a:t>
            </a:r>
            <a:endParaRPr b="1">
              <a:solidFill>
                <a:srgbClr val="4472C4"/>
              </a:solidFill>
              <a:latin typeface="Calibri"/>
              <a:ea typeface="Calibri"/>
              <a:cs typeface="Calibri"/>
              <a:sym typeface="Calibri"/>
            </a:endParaRPr>
          </a:p>
        </p:txBody>
      </p:sp>
      <p:sp>
        <p:nvSpPr>
          <p:cNvPr id="1521" name="Google Shape;1521;p88"/>
          <p:cNvSpPr/>
          <p:nvPr/>
        </p:nvSpPr>
        <p:spPr>
          <a:xfrm>
            <a:off x="382982" y="2322218"/>
            <a:ext cx="3027900" cy="5586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1522" name="Google Shape;1522;p88"/>
          <p:cNvSpPr/>
          <p:nvPr/>
        </p:nvSpPr>
        <p:spPr>
          <a:xfrm>
            <a:off x="2364550" y="2989843"/>
            <a:ext cx="485400" cy="14811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523" name="Google Shape;1523;p88"/>
          <p:cNvSpPr/>
          <p:nvPr/>
        </p:nvSpPr>
        <p:spPr>
          <a:xfrm>
            <a:off x="1782322" y="2994316"/>
            <a:ext cx="485400" cy="14811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524" name="Google Shape;1524;p88"/>
          <p:cNvSpPr/>
          <p:nvPr/>
        </p:nvSpPr>
        <p:spPr>
          <a:xfrm>
            <a:off x="1227341" y="2994316"/>
            <a:ext cx="485400" cy="14811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525" name="Google Shape;1525;p88"/>
          <p:cNvSpPr/>
          <p:nvPr/>
        </p:nvSpPr>
        <p:spPr>
          <a:xfrm>
            <a:off x="2926292" y="2989843"/>
            <a:ext cx="485400" cy="14811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526" name="Google Shape;1526;p88"/>
          <p:cNvSpPr txBox="1"/>
          <p:nvPr/>
        </p:nvSpPr>
        <p:spPr>
          <a:xfrm>
            <a:off x="1689556"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B</a:t>
            </a:r>
            <a:endParaRPr sz="1100"/>
          </a:p>
        </p:txBody>
      </p:sp>
      <p:sp>
        <p:nvSpPr>
          <p:cNvPr id="1527" name="Google Shape;1527;p88"/>
          <p:cNvSpPr txBox="1"/>
          <p:nvPr/>
        </p:nvSpPr>
        <p:spPr>
          <a:xfrm>
            <a:off x="1160797"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A</a:t>
            </a:r>
            <a:endParaRPr sz="1100"/>
          </a:p>
        </p:txBody>
      </p:sp>
      <p:sp>
        <p:nvSpPr>
          <p:cNvPr id="1528" name="Google Shape;1528;p88"/>
          <p:cNvSpPr txBox="1"/>
          <p:nvPr/>
        </p:nvSpPr>
        <p:spPr>
          <a:xfrm>
            <a:off x="2286345"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C</a:t>
            </a:r>
            <a:endParaRPr sz="900">
              <a:solidFill>
                <a:schemeClr val="dk1"/>
              </a:solidFill>
              <a:latin typeface="Calibri"/>
              <a:ea typeface="Calibri"/>
              <a:cs typeface="Calibri"/>
              <a:sym typeface="Calibri"/>
            </a:endParaRPr>
          </a:p>
        </p:txBody>
      </p:sp>
      <p:sp>
        <p:nvSpPr>
          <p:cNvPr id="1529" name="Google Shape;1529;p88"/>
          <p:cNvSpPr txBox="1"/>
          <p:nvPr/>
        </p:nvSpPr>
        <p:spPr>
          <a:xfrm>
            <a:off x="2879912"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D</a:t>
            </a:r>
            <a:endParaRPr sz="1100"/>
          </a:p>
        </p:txBody>
      </p:sp>
      <p:pic>
        <p:nvPicPr>
          <p:cNvPr id="1530" name="Google Shape;1530;p88"/>
          <p:cNvPicPr preferRelativeResize="0"/>
          <p:nvPr/>
        </p:nvPicPr>
        <p:blipFill>
          <a:blip r:embed="rId4">
            <a:alphaModFix/>
          </a:blip>
          <a:stretch>
            <a:fillRect/>
          </a:stretch>
        </p:blipFill>
        <p:spPr>
          <a:xfrm>
            <a:off x="4972025" y="1883550"/>
            <a:ext cx="2946826" cy="1659750"/>
          </a:xfrm>
          <a:prstGeom prst="rect">
            <a:avLst/>
          </a:prstGeom>
          <a:noFill/>
          <a:ln cap="flat" cmpd="sng" w="12700">
            <a:solidFill>
              <a:srgbClr val="31538F"/>
            </a:solidFill>
            <a:prstDash val="solid"/>
            <a:miter lim="8000"/>
            <a:headEnd len="sm" w="sm" type="none"/>
            <a:tailEnd len="sm" w="sm" type="none"/>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5" name="Shape 1535"/>
        <p:cNvGrpSpPr/>
        <p:nvPr/>
      </p:nvGrpSpPr>
      <p:grpSpPr>
        <a:xfrm>
          <a:off x="0" y="0"/>
          <a:ext cx="0" cy="0"/>
          <a:chOff x="0" y="0"/>
          <a:chExt cx="0" cy="0"/>
        </a:xfrm>
      </p:grpSpPr>
      <p:sp>
        <p:nvSpPr>
          <p:cNvPr id="1536" name="Google Shape;1536;p89"/>
          <p:cNvSpPr/>
          <p:nvPr/>
        </p:nvSpPr>
        <p:spPr>
          <a:xfrm>
            <a:off x="8336" y="0"/>
            <a:ext cx="9127200" cy="7188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1537" name="Google Shape;1537;p89"/>
          <p:cNvSpPr txBox="1"/>
          <p:nvPr/>
        </p:nvSpPr>
        <p:spPr>
          <a:xfrm>
            <a:off x="227425" y="-56575"/>
            <a:ext cx="8532900" cy="861600"/>
          </a:xfrm>
          <a:prstGeom prst="rect">
            <a:avLst/>
          </a:prstGeom>
          <a:noFill/>
          <a:ln>
            <a:noFill/>
          </a:ln>
        </p:spPr>
        <p:txBody>
          <a:bodyPr anchorCtr="0" anchor="ctr" bIns="34225" lIns="68450" spcFirstLastPara="1" rIns="68450" wrap="square" tIns="34225">
            <a:normAutofit fontScale="70000"/>
          </a:bodyPr>
          <a:lstStyle/>
          <a:p>
            <a:pPr indent="0" lvl="0" marL="0" marR="0" rtl="0" algn="l">
              <a:lnSpc>
                <a:spcPct val="90000"/>
              </a:lnSpc>
              <a:spcBef>
                <a:spcPts val="0"/>
              </a:spcBef>
              <a:spcAft>
                <a:spcPts val="0"/>
              </a:spcAft>
              <a:buClr>
                <a:schemeClr val="dk1"/>
              </a:buClr>
              <a:buSzPct val="33333"/>
              <a:buFont typeface="Arial"/>
              <a:buNone/>
            </a:pPr>
            <a:r>
              <a:rPr b="1" lang="en" sz="3300">
                <a:solidFill>
                  <a:schemeClr val="lt1"/>
                </a:solidFill>
                <a:latin typeface="Roboto Slab"/>
                <a:ea typeface="Roboto Slab"/>
                <a:cs typeface="Roboto Slab"/>
                <a:sym typeface="Roboto Slab"/>
              </a:rPr>
              <a:t>Study on technological and economic analysis of industry agreements in current and future digital value chains</a:t>
            </a:r>
            <a:endParaRPr b="1" sz="3300">
              <a:solidFill>
                <a:schemeClr val="lt1"/>
              </a:solidFill>
              <a:latin typeface="Roboto Slab"/>
              <a:ea typeface="Roboto Slab"/>
              <a:cs typeface="Roboto Slab"/>
              <a:sym typeface="Roboto Slab"/>
            </a:endParaRPr>
          </a:p>
        </p:txBody>
      </p:sp>
      <p:sp>
        <p:nvSpPr>
          <p:cNvPr id="1538" name="Google Shape;1538;p89"/>
          <p:cNvSpPr/>
          <p:nvPr/>
        </p:nvSpPr>
        <p:spPr>
          <a:xfrm>
            <a:off x="316666" y="761762"/>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Regulation</a:t>
            </a:r>
            <a:endParaRPr sz="1100"/>
          </a:p>
        </p:txBody>
      </p:sp>
      <p:sp>
        <p:nvSpPr>
          <p:cNvPr id="1539" name="Google Shape;1539;p89"/>
          <p:cNvSpPr/>
          <p:nvPr/>
        </p:nvSpPr>
        <p:spPr>
          <a:xfrm>
            <a:off x="315911" y="2183888"/>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Generic building blocks</a:t>
            </a:r>
            <a:endParaRPr sz="1100"/>
          </a:p>
        </p:txBody>
      </p:sp>
      <p:sp>
        <p:nvSpPr>
          <p:cNvPr id="1540" name="Google Shape;1540;p89"/>
          <p:cNvSpPr txBox="1"/>
          <p:nvPr/>
        </p:nvSpPr>
        <p:spPr>
          <a:xfrm rot="-5400000">
            <a:off x="-304589" y="3639234"/>
            <a:ext cx="1078800" cy="182400"/>
          </a:xfrm>
          <a:prstGeom prst="rect">
            <a:avLst/>
          </a:prstGeom>
          <a:noFill/>
          <a:ln>
            <a:noFill/>
          </a:ln>
        </p:spPr>
        <p:txBody>
          <a:bodyPr anchorCtr="0" anchor="ctr" bIns="34275" lIns="68575" spcFirstLastPara="1" rIns="68575" wrap="square" tIns="34275">
            <a:spAutoFit/>
          </a:bodyPr>
          <a:lstStyle/>
          <a:p>
            <a:pPr indent="0" lvl="0" marL="0" marR="0" rtl="0" algn="ctr">
              <a:lnSpc>
                <a:spcPct val="81666"/>
              </a:lnSpc>
              <a:spcBef>
                <a:spcPts val="0"/>
              </a:spcBef>
              <a:spcAft>
                <a:spcPts val="0"/>
              </a:spcAft>
              <a:buNone/>
            </a:pPr>
            <a:r>
              <a:rPr lang="en" sz="900">
                <a:solidFill>
                  <a:schemeClr val="dk1"/>
                </a:solidFill>
                <a:latin typeface="Calibri"/>
                <a:ea typeface="Calibri"/>
                <a:cs typeface="Calibri"/>
                <a:sym typeface="Calibri"/>
              </a:rPr>
              <a:t>Domain specific </a:t>
            </a:r>
            <a:endParaRPr sz="1100"/>
          </a:p>
        </p:txBody>
      </p:sp>
      <p:grpSp>
        <p:nvGrpSpPr>
          <p:cNvPr id="1541" name="Google Shape;1541;p89"/>
          <p:cNvGrpSpPr/>
          <p:nvPr/>
        </p:nvGrpSpPr>
        <p:grpSpPr>
          <a:xfrm>
            <a:off x="315911" y="1470652"/>
            <a:ext cx="3094897" cy="702829"/>
            <a:chOff x="411108" y="1015682"/>
            <a:chExt cx="4126529" cy="937105"/>
          </a:xfrm>
        </p:grpSpPr>
        <p:sp>
          <p:nvSpPr>
            <p:cNvPr id="1542" name="Google Shape;1542;p89"/>
            <p:cNvSpPr/>
            <p:nvPr/>
          </p:nvSpPr>
          <p:spPr>
            <a:xfrm>
              <a:off x="500537" y="1207887"/>
              <a:ext cx="4037100" cy="7449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100"/>
            </a:p>
          </p:txBody>
        </p:sp>
        <p:sp>
          <p:nvSpPr>
            <p:cNvPr id="1543" name="Google Shape;1543;p89"/>
            <p:cNvSpPr/>
            <p:nvPr/>
          </p:nvSpPr>
          <p:spPr>
            <a:xfrm>
              <a:off x="411108" y="1015682"/>
              <a:ext cx="3177900" cy="2472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Frameworks and standardization  </a:t>
              </a:r>
              <a:endParaRPr sz="1100"/>
            </a:p>
          </p:txBody>
        </p:sp>
      </p:grpSp>
      <p:cxnSp>
        <p:nvCxnSpPr>
          <p:cNvPr id="1544" name="Google Shape;1544;p89"/>
          <p:cNvCxnSpPr/>
          <p:nvPr/>
        </p:nvCxnSpPr>
        <p:spPr>
          <a:xfrm>
            <a:off x="382983" y="3471863"/>
            <a:ext cx="3027900" cy="0"/>
          </a:xfrm>
          <a:prstGeom prst="straightConnector1">
            <a:avLst/>
          </a:prstGeom>
          <a:noFill/>
          <a:ln cap="flat" cmpd="sng" w="9525">
            <a:solidFill>
              <a:srgbClr val="4472C4"/>
            </a:solidFill>
            <a:prstDash val="dash"/>
            <a:miter lim="800000"/>
            <a:headEnd len="sm" w="sm" type="none"/>
            <a:tailEnd len="sm" w="sm" type="none"/>
          </a:ln>
        </p:spPr>
      </p:cxnSp>
      <p:cxnSp>
        <p:nvCxnSpPr>
          <p:cNvPr id="1545" name="Google Shape;1545;p89"/>
          <p:cNvCxnSpPr/>
          <p:nvPr/>
        </p:nvCxnSpPr>
        <p:spPr>
          <a:xfrm>
            <a:off x="382983" y="3969067"/>
            <a:ext cx="3027900" cy="0"/>
          </a:xfrm>
          <a:prstGeom prst="straightConnector1">
            <a:avLst/>
          </a:prstGeom>
          <a:noFill/>
          <a:ln cap="flat" cmpd="sng" w="9525">
            <a:solidFill>
              <a:srgbClr val="4472C4"/>
            </a:solidFill>
            <a:prstDash val="dash"/>
            <a:miter lim="800000"/>
            <a:headEnd len="sm" w="sm" type="none"/>
            <a:tailEnd len="sm" w="sm" type="none"/>
          </a:ln>
        </p:spPr>
      </p:cxnSp>
      <p:sp>
        <p:nvSpPr>
          <p:cNvPr id="1546" name="Google Shape;1546;p89"/>
          <p:cNvSpPr txBox="1"/>
          <p:nvPr/>
        </p:nvSpPr>
        <p:spPr>
          <a:xfrm>
            <a:off x="328614" y="3191429"/>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Ecosystems</a:t>
            </a:r>
            <a:endParaRPr sz="1100"/>
          </a:p>
        </p:txBody>
      </p:sp>
      <p:sp>
        <p:nvSpPr>
          <p:cNvPr id="1547" name="Google Shape;1547;p89"/>
          <p:cNvSpPr txBox="1"/>
          <p:nvPr/>
        </p:nvSpPr>
        <p:spPr>
          <a:xfrm>
            <a:off x="328615" y="3648781"/>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Data</a:t>
            </a:r>
            <a:endParaRPr sz="1100"/>
          </a:p>
        </p:txBody>
      </p:sp>
      <p:sp>
        <p:nvSpPr>
          <p:cNvPr id="1548" name="Google Shape;1548;p89"/>
          <p:cNvSpPr txBox="1"/>
          <p:nvPr/>
        </p:nvSpPr>
        <p:spPr>
          <a:xfrm>
            <a:off x="315911" y="4070669"/>
            <a:ext cx="940800" cy="2955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Platforms and solutions</a:t>
            </a:r>
            <a:endParaRPr sz="1100"/>
          </a:p>
        </p:txBody>
      </p:sp>
      <p:sp>
        <p:nvSpPr>
          <p:cNvPr id="1549" name="Google Shape;1549;p89"/>
          <p:cNvSpPr/>
          <p:nvPr/>
        </p:nvSpPr>
        <p:spPr>
          <a:xfrm>
            <a:off x="3986683" y="905915"/>
            <a:ext cx="4773600" cy="3667800"/>
          </a:xfrm>
          <a:prstGeom prst="rect">
            <a:avLst/>
          </a:prstGeom>
          <a:no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50" name="Google Shape;1550;p89"/>
          <p:cNvSpPr txBox="1"/>
          <p:nvPr/>
        </p:nvSpPr>
        <p:spPr>
          <a:xfrm>
            <a:off x="4054967" y="967721"/>
            <a:ext cx="4705200" cy="1931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900" u="sng">
                <a:solidFill>
                  <a:schemeClr val="dk1"/>
                </a:solidFill>
                <a:latin typeface="Calibri"/>
                <a:ea typeface="Calibri"/>
                <a:cs typeface="Calibri"/>
                <a:sym typeface="Calibri"/>
              </a:rPr>
              <a:t>Key facts</a:t>
            </a:r>
            <a:endParaRPr b="1" sz="900" u="sng">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Char char="•"/>
            </a:pPr>
            <a:r>
              <a:rPr lang="en" sz="800">
                <a:solidFill>
                  <a:schemeClr val="dk1"/>
                </a:solidFill>
                <a:latin typeface="Calibri"/>
                <a:ea typeface="Calibri"/>
                <a:cs typeface="Calibri"/>
                <a:sym typeface="Calibri"/>
              </a:rPr>
              <a:t>This final report presents the main outcomes of a study on the technological, legal and economic analysis of industry agreements (IAs) in current and future digital value chains. It summarises the study's findings with emphasis placed on the analysis of IAs in future digital value chains and related recommendations for industry and policy-makers in Europe. The study identifies three clustered innovation areas in which IA development could generate interesting opportunities and have a high economic impact: 1) Data sharing/exchange; 2) Plug &amp; Play/interoperability; and 3) Advanced data analytics and Artificial Intelligence. An in-depth analysis is performed, of barriers that prevent the development and uptake of IAs, as well as of opportunities, for industry to take action, and for policy-makers to support initiatives to unlock the potential in each innovation area. Three "industry agreement templates", with high-level specifications from a legal and technical point of view, provide a flexible framework that can be adapted to fit the needs of individual sectors. Finally, the study presents four cross-cutting recommendations to help stimulate greater cooperation in the IA development and implementation process and promote the development of common industrial data spaces.</a:t>
            </a:r>
            <a:endParaRPr sz="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800">
              <a:solidFill>
                <a:schemeClr val="dk1"/>
              </a:solidFill>
              <a:latin typeface="Calibri"/>
              <a:ea typeface="Calibri"/>
              <a:cs typeface="Calibri"/>
              <a:sym typeface="Calibri"/>
            </a:endParaRPr>
          </a:p>
        </p:txBody>
      </p:sp>
      <p:sp>
        <p:nvSpPr>
          <p:cNvPr id="1551" name="Google Shape;1551;p89"/>
          <p:cNvSpPr/>
          <p:nvPr/>
        </p:nvSpPr>
        <p:spPr>
          <a:xfrm>
            <a:off x="382982" y="906853"/>
            <a:ext cx="3027900" cy="5586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1552" name="Google Shape;1552;p89"/>
          <p:cNvSpPr txBox="1"/>
          <p:nvPr/>
        </p:nvSpPr>
        <p:spPr>
          <a:xfrm>
            <a:off x="141536" y="4834627"/>
            <a:ext cx="242100" cy="205500"/>
          </a:xfrm>
          <a:prstGeom prst="rect">
            <a:avLst/>
          </a:prstGeom>
          <a:noFill/>
          <a:ln>
            <a:noFill/>
          </a:ln>
        </p:spPr>
        <p:txBody>
          <a:bodyPr anchorCtr="0" anchor="ctr" bIns="34225" lIns="68450" spcFirstLastPara="1" rIns="68450" wrap="square" tIns="34225">
            <a:noAutofit/>
          </a:bodyPr>
          <a:lstStyle/>
          <a:p>
            <a:pPr indent="0" lvl="0" marL="0" marR="0" rtl="0" algn="ctr">
              <a:lnSpc>
                <a:spcPct val="100000"/>
              </a:lnSpc>
              <a:spcBef>
                <a:spcPts val="0"/>
              </a:spcBef>
              <a:spcAft>
                <a:spcPts val="0"/>
              </a:spcAft>
              <a:buNone/>
            </a:pPr>
            <a:fld id="{00000000-1234-1234-1234-123412341234}" type="slidenum">
              <a:rPr b="0" i="0" lang="en" sz="700" u="none" cap="none" strike="noStrike">
                <a:solidFill>
                  <a:srgbClr val="7F7F7F"/>
                </a:solidFill>
                <a:latin typeface="Georgia"/>
                <a:ea typeface="Georgia"/>
                <a:cs typeface="Georgia"/>
                <a:sym typeface="Georgia"/>
              </a:rPr>
              <a:t>‹#›</a:t>
            </a:fld>
            <a:endParaRPr b="0" i="0" sz="700" u="none" cap="none" strike="noStrike">
              <a:solidFill>
                <a:srgbClr val="7F7F7F"/>
              </a:solidFill>
              <a:latin typeface="Georgia"/>
              <a:ea typeface="Georgia"/>
              <a:cs typeface="Georgia"/>
              <a:sym typeface="Georgia"/>
            </a:endParaRPr>
          </a:p>
        </p:txBody>
      </p:sp>
      <p:sp>
        <p:nvSpPr>
          <p:cNvPr id="1553" name="Google Shape;1553;p89"/>
          <p:cNvSpPr txBox="1"/>
          <p:nvPr/>
        </p:nvSpPr>
        <p:spPr>
          <a:xfrm>
            <a:off x="4055725" y="3800325"/>
            <a:ext cx="4705200" cy="715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rgbClr val="4472C4"/>
                </a:solidFill>
                <a:latin typeface="Calibri"/>
                <a:ea typeface="Calibri"/>
                <a:cs typeface="Calibri"/>
                <a:sym typeface="Calibri"/>
              </a:rPr>
              <a:t>👉 </a:t>
            </a:r>
            <a:r>
              <a:rPr b="1" lang="en" u="sng">
                <a:solidFill>
                  <a:schemeClr val="hlink"/>
                </a:solidFill>
                <a:latin typeface="Calibri"/>
                <a:ea typeface="Calibri"/>
                <a:cs typeface="Calibri"/>
                <a:sym typeface="Calibri"/>
                <a:hlinkClick r:id="rId3"/>
              </a:rPr>
              <a:t>https://op.europa.eu/en/publication-detail/-/publication/8c021023-53ee-11ec-91ac-01aa75ed71a1/language-en</a:t>
            </a:r>
            <a:r>
              <a:rPr b="1" lang="en">
                <a:solidFill>
                  <a:srgbClr val="4472C4"/>
                </a:solidFill>
                <a:latin typeface="Calibri"/>
                <a:ea typeface="Calibri"/>
                <a:cs typeface="Calibri"/>
                <a:sym typeface="Calibri"/>
              </a:rPr>
              <a:t> </a:t>
            </a:r>
            <a:endParaRPr b="1">
              <a:solidFill>
                <a:srgbClr val="4472C4"/>
              </a:solidFill>
              <a:latin typeface="Calibri"/>
              <a:ea typeface="Calibri"/>
              <a:cs typeface="Calibri"/>
              <a:sym typeface="Calibri"/>
            </a:endParaRPr>
          </a:p>
        </p:txBody>
      </p:sp>
      <p:sp>
        <p:nvSpPr>
          <p:cNvPr id="1554" name="Google Shape;1554;p89"/>
          <p:cNvSpPr/>
          <p:nvPr/>
        </p:nvSpPr>
        <p:spPr>
          <a:xfrm>
            <a:off x="382982" y="2322218"/>
            <a:ext cx="3027900" cy="5586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1555" name="Google Shape;1555;p89"/>
          <p:cNvSpPr/>
          <p:nvPr/>
        </p:nvSpPr>
        <p:spPr>
          <a:xfrm>
            <a:off x="1858522" y="2994316"/>
            <a:ext cx="485400" cy="14811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556" name="Google Shape;1556;p89"/>
          <p:cNvSpPr/>
          <p:nvPr/>
        </p:nvSpPr>
        <p:spPr>
          <a:xfrm>
            <a:off x="1227341" y="2994316"/>
            <a:ext cx="485400" cy="14811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557" name="Google Shape;1557;p89"/>
          <p:cNvSpPr txBox="1"/>
          <p:nvPr/>
        </p:nvSpPr>
        <p:spPr>
          <a:xfrm>
            <a:off x="1841956"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Manufacturing</a:t>
            </a:r>
            <a:endParaRPr sz="1100"/>
          </a:p>
        </p:txBody>
      </p:sp>
      <p:sp>
        <p:nvSpPr>
          <p:cNvPr id="1558" name="Google Shape;1558;p89"/>
          <p:cNvSpPr txBox="1"/>
          <p:nvPr/>
        </p:nvSpPr>
        <p:spPr>
          <a:xfrm>
            <a:off x="1160797"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Agriculture</a:t>
            </a:r>
            <a:endParaRPr sz="1100"/>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2" name="Shape 1562"/>
        <p:cNvGrpSpPr/>
        <p:nvPr/>
      </p:nvGrpSpPr>
      <p:grpSpPr>
        <a:xfrm>
          <a:off x="0" y="0"/>
          <a:ext cx="0" cy="0"/>
          <a:chOff x="0" y="0"/>
          <a:chExt cx="0" cy="0"/>
        </a:xfrm>
      </p:grpSpPr>
      <p:sp>
        <p:nvSpPr>
          <p:cNvPr id="1563" name="Google Shape;1563;p90"/>
          <p:cNvSpPr txBox="1"/>
          <p:nvPr>
            <p:ph type="title"/>
          </p:nvPr>
        </p:nvSpPr>
        <p:spPr>
          <a:xfrm>
            <a:off x="404999" y="405000"/>
            <a:ext cx="5662586" cy="43200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900"/>
              <a:buFont typeface="Calibri"/>
              <a:buNone/>
            </a:pPr>
            <a:r>
              <a:rPr b="1" lang="en" sz="4400">
                <a:solidFill>
                  <a:schemeClr val="accent1"/>
                </a:solidFill>
                <a:latin typeface="Roboto Slab"/>
                <a:ea typeface="Roboto Slab"/>
                <a:cs typeface="Roboto Slab"/>
                <a:sym typeface="Roboto Slab"/>
              </a:rPr>
              <a:t>Data Spaces as Commons</a:t>
            </a:r>
            <a:endParaRPr/>
          </a:p>
        </p:txBody>
      </p:sp>
      <p:pic>
        <p:nvPicPr>
          <p:cNvPr id="1564" name="Google Shape;1564;p90"/>
          <p:cNvPicPr preferRelativeResize="0"/>
          <p:nvPr/>
        </p:nvPicPr>
        <p:blipFill>
          <a:blip r:embed="rId3">
            <a:alphaModFix/>
          </a:blip>
          <a:stretch>
            <a:fillRect/>
          </a:stretch>
        </p:blipFill>
        <p:spPr>
          <a:xfrm>
            <a:off x="7805906" y="0"/>
            <a:ext cx="1338094" cy="51435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46"/>
          <p:cNvSpPr txBox="1"/>
          <p:nvPr>
            <p:ph type="title"/>
          </p:nvPr>
        </p:nvSpPr>
        <p:spPr>
          <a:xfrm>
            <a:off x="405000" y="405000"/>
            <a:ext cx="5886469" cy="43200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900"/>
              <a:buFont typeface="Calibri"/>
              <a:buNone/>
            </a:pPr>
            <a:r>
              <a:t/>
            </a:r>
            <a:endParaRPr/>
          </a:p>
          <a:p>
            <a:pPr indent="0" lvl="0" marL="0" rtl="0" algn="l">
              <a:lnSpc>
                <a:spcPct val="90000"/>
              </a:lnSpc>
              <a:spcBef>
                <a:spcPts val="0"/>
              </a:spcBef>
              <a:spcAft>
                <a:spcPts val="0"/>
              </a:spcAft>
              <a:buClr>
                <a:schemeClr val="dk1"/>
              </a:buClr>
              <a:buSzPts val="2900"/>
              <a:buFont typeface="Calibri"/>
              <a:buNone/>
            </a:pPr>
            <a:r>
              <a:t/>
            </a:r>
            <a:endParaRPr/>
          </a:p>
          <a:p>
            <a:pPr indent="0" lvl="0" marL="0" rtl="0" algn="l">
              <a:lnSpc>
                <a:spcPct val="90000"/>
              </a:lnSpc>
              <a:spcBef>
                <a:spcPts val="0"/>
              </a:spcBef>
              <a:spcAft>
                <a:spcPts val="0"/>
              </a:spcAft>
              <a:buClr>
                <a:schemeClr val="dk1"/>
              </a:buClr>
              <a:buSzPts val="2900"/>
              <a:buFont typeface="Calibri"/>
              <a:buNone/>
            </a:pPr>
            <a:r>
              <a:rPr b="1" lang="en" sz="4400">
                <a:solidFill>
                  <a:schemeClr val="accent1"/>
                </a:solidFill>
                <a:latin typeface="Roboto Slab"/>
                <a:ea typeface="Roboto Slab"/>
                <a:cs typeface="Roboto Slab"/>
                <a:sym typeface="Roboto Slab"/>
              </a:rPr>
              <a:t>Fundamentals of </a:t>
            </a:r>
            <a:endParaRPr b="1" sz="4400">
              <a:solidFill>
                <a:schemeClr val="accent1"/>
              </a:solidFill>
              <a:latin typeface="Roboto Slab"/>
              <a:ea typeface="Roboto Slab"/>
              <a:cs typeface="Roboto Slab"/>
              <a:sym typeface="Roboto Slab"/>
            </a:endParaRPr>
          </a:p>
          <a:p>
            <a:pPr indent="0" lvl="0" marL="0" rtl="0" algn="l">
              <a:lnSpc>
                <a:spcPct val="90000"/>
              </a:lnSpc>
              <a:spcBef>
                <a:spcPts val="0"/>
              </a:spcBef>
              <a:spcAft>
                <a:spcPts val="0"/>
              </a:spcAft>
              <a:buClr>
                <a:schemeClr val="dk1"/>
              </a:buClr>
              <a:buSzPts val="2900"/>
              <a:buFont typeface="Calibri"/>
              <a:buNone/>
            </a:pPr>
            <a:r>
              <a:rPr b="1" lang="en" sz="4400">
                <a:solidFill>
                  <a:schemeClr val="accent1"/>
                </a:solidFill>
                <a:latin typeface="Roboto Slab"/>
                <a:ea typeface="Roboto Slab"/>
                <a:cs typeface="Roboto Slab"/>
                <a:sym typeface="Roboto Slab"/>
              </a:rPr>
              <a:t>Data Spaces</a:t>
            </a:r>
            <a:br>
              <a:rPr lang="en"/>
            </a:br>
            <a:br>
              <a:rPr lang="en" sz="1800"/>
            </a:br>
            <a:endParaRPr/>
          </a:p>
        </p:txBody>
      </p:sp>
      <p:pic>
        <p:nvPicPr>
          <p:cNvPr id="263" name="Google Shape;263;p46"/>
          <p:cNvPicPr preferRelativeResize="0"/>
          <p:nvPr/>
        </p:nvPicPr>
        <p:blipFill>
          <a:blip r:embed="rId3">
            <a:alphaModFix/>
          </a:blip>
          <a:stretch>
            <a:fillRect/>
          </a:stretch>
        </p:blipFill>
        <p:spPr>
          <a:xfrm>
            <a:off x="7805906" y="0"/>
            <a:ext cx="1338094" cy="5143501"/>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9" name="Shape 1569"/>
        <p:cNvGrpSpPr/>
        <p:nvPr/>
      </p:nvGrpSpPr>
      <p:grpSpPr>
        <a:xfrm>
          <a:off x="0" y="0"/>
          <a:ext cx="0" cy="0"/>
          <a:chOff x="0" y="0"/>
          <a:chExt cx="0" cy="0"/>
        </a:xfrm>
      </p:grpSpPr>
      <p:sp>
        <p:nvSpPr>
          <p:cNvPr id="1570" name="Google Shape;1570;p91"/>
          <p:cNvSpPr/>
          <p:nvPr/>
        </p:nvSpPr>
        <p:spPr>
          <a:xfrm>
            <a:off x="2356554" y="2992303"/>
            <a:ext cx="485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571" name="Google Shape;1571;p91"/>
          <p:cNvSpPr/>
          <p:nvPr/>
        </p:nvSpPr>
        <p:spPr>
          <a:xfrm>
            <a:off x="1796861" y="2989843"/>
            <a:ext cx="485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572" name="Google Shape;1572;p91"/>
          <p:cNvSpPr/>
          <p:nvPr/>
        </p:nvSpPr>
        <p:spPr>
          <a:xfrm>
            <a:off x="2926292" y="2989843"/>
            <a:ext cx="485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573" name="Google Shape;1573;p91"/>
          <p:cNvSpPr/>
          <p:nvPr/>
        </p:nvSpPr>
        <p:spPr>
          <a:xfrm>
            <a:off x="1211290" y="2989843"/>
            <a:ext cx="485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574" name="Google Shape;1574;p91"/>
          <p:cNvSpPr/>
          <p:nvPr/>
        </p:nvSpPr>
        <p:spPr>
          <a:xfrm>
            <a:off x="8335" y="0"/>
            <a:ext cx="9127331" cy="718855"/>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1575" name="Google Shape;1575;p91"/>
          <p:cNvSpPr txBox="1"/>
          <p:nvPr/>
        </p:nvSpPr>
        <p:spPr>
          <a:xfrm rot="-5400000">
            <a:off x="-312017" y="3646565"/>
            <a:ext cx="1078897" cy="167642"/>
          </a:xfrm>
          <a:prstGeom prst="rect">
            <a:avLst/>
          </a:prstGeom>
          <a:noFill/>
          <a:ln>
            <a:noFill/>
          </a:ln>
        </p:spPr>
        <p:txBody>
          <a:bodyPr anchorCtr="0" anchor="ctr" bIns="34275" lIns="68575" spcFirstLastPara="1" rIns="68575" wrap="square" tIns="34275">
            <a:spAutoFit/>
          </a:bodyPr>
          <a:lstStyle/>
          <a:p>
            <a:pPr indent="0" lvl="0" marL="0" marR="0" rtl="0" algn="ctr">
              <a:lnSpc>
                <a:spcPct val="81666"/>
              </a:lnSpc>
              <a:spcBef>
                <a:spcPts val="0"/>
              </a:spcBef>
              <a:spcAft>
                <a:spcPts val="0"/>
              </a:spcAft>
              <a:buNone/>
            </a:pPr>
            <a:r>
              <a:rPr lang="en" sz="900">
                <a:solidFill>
                  <a:schemeClr val="dk1"/>
                </a:solidFill>
                <a:latin typeface="Calibri"/>
                <a:ea typeface="Calibri"/>
                <a:cs typeface="Calibri"/>
                <a:sym typeface="Calibri"/>
              </a:rPr>
              <a:t>Domain specific </a:t>
            </a:r>
            <a:endParaRPr sz="1100"/>
          </a:p>
        </p:txBody>
      </p:sp>
      <p:cxnSp>
        <p:nvCxnSpPr>
          <p:cNvPr id="1576" name="Google Shape;1576;p91"/>
          <p:cNvCxnSpPr/>
          <p:nvPr/>
        </p:nvCxnSpPr>
        <p:spPr>
          <a:xfrm>
            <a:off x="382983" y="3471863"/>
            <a:ext cx="3027880" cy="0"/>
          </a:xfrm>
          <a:prstGeom prst="straightConnector1">
            <a:avLst/>
          </a:prstGeom>
          <a:noFill/>
          <a:ln cap="flat" cmpd="sng" w="9525">
            <a:solidFill>
              <a:srgbClr val="4472C4"/>
            </a:solidFill>
            <a:prstDash val="dash"/>
            <a:miter lim="800000"/>
            <a:headEnd len="sm" w="sm" type="none"/>
            <a:tailEnd len="sm" w="sm" type="none"/>
          </a:ln>
        </p:spPr>
      </p:cxnSp>
      <p:cxnSp>
        <p:nvCxnSpPr>
          <p:cNvPr id="1577" name="Google Shape;1577;p91"/>
          <p:cNvCxnSpPr/>
          <p:nvPr/>
        </p:nvCxnSpPr>
        <p:spPr>
          <a:xfrm>
            <a:off x="382983" y="3969067"/>
            <a:ext cx="3027880" cy="0"/>
          </a:xfrm>
          <a:prstGeom prst="straightConnector1">
            <a:avLst/>
          </a:prstGeom>
          <a:noFill/>
          <a:ln cap="flat" cmpd="sng" w="9525">
            <a:solidFill>
              <a:srgbClr val="4472C4"/>
            </a:solidFill>
            <a:prstDash val="dash"/>
            <a:miter lim="800000"/>
            <a:headEnd len="sm" w="sm" type="none"/>
            <a:tailEnd len="sm" w="sm" type="none"/>
          </a:ln>
        </p:spPr>
      </p:cxnSp>
      <p:sp>
        <p:nvSpPr>
          <p:cNvPr id="1578" name="Google Shape;1578;p91"/>
          <p:cNvSpPr txBox="1"/>
          <p:nvPr/>
        </p:nvSpPr>
        <p:spPr>
          <a:xfrm>
            <a:off x="328614" y="3191429"/>
            <a:ext cx="940843" cy="171827"/>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Ecosystems</a:t>
            </a:r>
            <a:endParaRPr sz="1100"/>
          </a:p>
        </p:txBody>
      </p:sp>
      <p:sp>
        <p:nvSpPr>
          <p:cNvPr id="1579" name="Google Shape;1579;p91"/>
          <p:cNvSpPr txBox="1"/>
          <p:nvPr/>
        </p:nvSpPr>
        <p:spPr>
          <a:xfrm>
            <a:off x="328615" y="3648781"/>
            <a:ext cx="940844" cy="171827"/>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Data</a:t>
            </a:r>
            <a:endParaRPr sz="1100"/>
          </a:p>
        </p:txBody>
      </p:sp>
      <p:sp>
        <p:nvSpPr>
          <p:cNvPr id="1580" name="Google Shape;1580;p91"/>
          <p:cNvSpPr txBox="1"/>
          <p:nvPr/>
        </p:nvSpPr>
        <p:spPr>
          <a:xfrm>
            <a:off x="315911" y="4070669"/>
            <a:ext cx="940844" cy="273055"/>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Platforms and solutions</a:t>
            </a:r>
            <a:endParaRPr sz="1100"/>
          </a:p>
        </p:txBody>
      </p:sp>
      <p:sp>
        <p:nvSpPr>
          <p:cNvPr id="1581" name="Google Shape;1581;p91"/>
          <p:cNvSpPr/>
          <p:nvPr/>
        </p:nvSpPr>
        <p:spPr>
          <a:xfrm>
            <a:off x="3986683" y="905915"/>
            <a:ext cx="4773581" cy="3667884"/>
          </a:xfrm>
          <a:prstGeom prst="rect">
            <a:avLst/>
          </a:prstGeom>
          <a:no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82" name="Google Shape;1582;p91"/>
          <p:cNvSpPr txBox="1"/>
          <p:nvPr/>
        </p:nvSpPr>
        <p:spPr>
          <a:xfrm>
            <a:off x="227431" y="-56579"/>
            <a:ext cx="8121898" cy="861629"/>
          </a:xfrm>
          <a:prstGeom prst="rect">
            <a:avLst/>
          </a:prstGeom>
          <a:noFill/>
          <a:ln>
            <a:noFill/>
          </a:ln>
        </p:spPr>
        <p:txBody>
          <a:bodyPr anchorCtr="0" anchor="ctr" bIns="34225" lIns="68450" spcFirstLastPara="1" rIns="68450" wrap="square" tIns="34225">
            <a:normAutofit lnSpcReduction="20000"/>
          </a:bodyPr>
          <a:lstStyle/>
          <a:p>
            <a:pPr indent="0" lvl="0" marL="0" marR="0" rtl="0" algn="l">
              <a:lnSpc>
                <a:spcPct val="90000"/>
              </a:lnSpc>
              <a:spcBef>
                <a:spcPts val="0"/>
              </a:spcBef>
              <a:spcAft>
                <a:spcPts val="0"/>
              </a:spcAft>
              <a:buClr>
                <a:schemeClr val="lt1"/>
              </a:buClr>
              <a:buSzPts val="3000"/>
              <a:buFont typeface="Libre Franklin"/>
              <a:buNone/>
            </a:pPr>
            <a:r>
              <a:rPr b="1" lang="en" sz="3300">
                <a:solidFill>
                  <a:schemeClr val="lt1"/>
                </a:solidFill>
                <a:latin typeface="Roboto Slab"/>
                <a:ea typeface="Roboto Slab"/>
                <a:cs typeface="Roboto Slab"/>
                <a:sym typeface="Roboto Slab"/>
              </a:rPr>
              <a:t>European Data Innovation Board &amp; </a:t>
            </a:r>
            <a:endParaRPr b="1" sz="3300">
              <a:solidFill>
                <a:schemeClr val="lt1"/>
              </a:solidFill>
              <a:latin typeface="Roboto Slab"/>
              <a:ea typeface="Roboto Slab"/>
              <a:cs typeface="Roboto Slab"/>
              <a:sym typeface="Roboto Slab"/>
            </a:endParaRPr>
          </a:p>
          <a:p>
            <a:pPr indent="0" lvl="0" marL="0" marR="0" rtl="0" algn="l">
              <a:lnSpc>
                <a:spcPct val="90000"/>
              </a:lnSpc>
              <a:spcBef>
                <a:spcPts val="0"/>
              </a:spcBef>
              <a:spcAft>
                <a:spcPts val="0"/>
              </a:spcAft>
              <a:buClr>
                <a:schemeClr val="lt1"/>
              </a:buClr>
              <a:buSzPts val="3000"/>
              <a:buFont typeface="Libre Franklin"/>
              <a:buNone/>
            </a:pPr>
            <a:r>
              <a:rPr b="1" lang="en" sz="3300">
                <a:solidFill>
                  <a:schemeClr val="lt1"/>
                </a:solidFill>
                <a:latin typeface="Roboto Slab"/>
                <a:ea typeface="Roboto Slab"/>
                <a:cs typeface="Roboto Slab"/>
                <a:sym typeface="Roboto Slab"/>
              </a:rPr>
              <a:t>Data Innovation Advisory Council</a:t>
            </a:r>
            <a:endParaRPr b="1" sz="3300">
              <a:solidFill>
                <a:schemeClr val="lt1"/>
              </a:solidFill>
              <a:latin typeface="Roboto Slab"/>
              <a:ea typeface="Roboto Slab"/>
              <a:cs typeface="Roboto Slab"/>
              <a:sym typeface="Roboto Slab"/>
            </a:endParaRPr>
          </a:p>
        </p:txBody>
      </p:sp>
      <p:sp>
        <p:nvSpPr>
          <p:cNvPr id="1583" name="Google Shape;1583;p91"/>
          <p:cNvSpPr/>
          <p:nvPr/>
        </p:nvSpPr>
        <p:spPr>
          <a:xfrm>
            <a:off x="316666" y="761762"/>
            <a:ext cx="2383434" cy="185476"/>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Regulation</a:t>
            </a:r>
            <a:endParaRPr sz="1100"/>
          </a:p>
        </p:txBody>
      </p:sp>
      <p:sp>
        <p:nvSpPr>
          <p:cNvPr id="1584" name="Google Shape;1584;p91"/>
          <p:cNvSpPr/>
          <p:nvPr/>
        </p:nvSpPr>
        <p:spPr>
          <a:xfrm>
            <a:off x="382983" y="1614805"/>
            <a:ext cx="3027880" cy="558690"/>
          </a:xfrm>
          <a:prstGeom prst="roundRect">
            <a:avLst>
              <a:gd fmla="val 16667" name="adj"/>
            </a:avLst>
          </a:prstGeom>
          <a:solidFill>
            <a:srgbClr val="E1EFD8"/>
          </a:solidFill>
          <a:ln cap="flat" cmpd="sng" w="19050">
            <a:solidFill>
              <a:srgbClr val="C0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rPr lang="en" sz="800">
                <a:solidFill>
                  <a:srgbClr val="000000"/>
                </a:solidFill>
                <a:latin typeface="Arial"/>
                <a:ea typeface="Arial"/>
                <a:cs typeface="Arial"/>
                <a:sym typeface="Arial"/>
              </a:rPr>
              <a:t>Board will work towards increasing interoperability and creating common standards to avoid the fragmentation of the internal market, as well as fostering the creation of Common European Data Spaces.</a:t>
            </a:r>
            <a:endParaRPr sz="1100"/>
          </a:p>
        </p:txBody>
      </p:sp>
      <p:sp>
        <p:nvSpPr>
          <p:cNvPr id="1585" name="Google Shape;1585;p91"/>
          <p:cNvSpPr/>
          <p:nvPr/>
        </p:nvSpPr>
        <p:spPr>
          <a:xfrm>
            <a:off x="315911" y="1470651"/>
            <a:ext cx="2383434" cy="185476"/>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Frameworks and standardization  </a:t>
            </a:r>
            <a:endParaRPr sz="1100"/>
          </a:p>
        </p:txBody>
      </p:sp>
      <p:sp>
        <p:nvSpPr>
          <p:cNvPr id="1586" name="Google Shape;1586;p91"/>
          <p:cNvSpPr/>
          <p:nvPr/>
        </p:nvSpPr>
        <p:spPr>
          <a:xfrm>
            <a:off x="382983" y="2328041"/>
            <a:ext cx="3027880" cy="558690"/>
          </a:xfrm>
          <a:prstGeom prst="roundRect">
            <a:avLst>
              <a:gd fmla="val 16667" name="adj"/>
            </a:avLst>
          </a:prstGeom>
          <a:solidFill>
            <a:srgbClr val="E1EFD8"/>
          </a:solidFill>
          <a:ln cap="flat" cmpd="sng" w="19050">
            <a:solidFill>
              <a:srgbClr val="C0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1587" name="Google Shape;1587;p91"/>
          <p:cNvSpPr/>
          <p:nvPr/>
        </p:nvSpPr>
        <p:spPr>
          <a:xfrm>
            <a:off x="315911" y="2183888"/>
            <a:ext cx="2383434" cy="185476"/>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Generic building blocks</a:t>
            </a:r>
            <a:endParaRPr sz="1100"/>
          </a:p>
        </p:txBody>
      </p:sp>
      <p:sp>
        <p:nvSpPr>
          <p:cNvPr id="1588" name="Google Shape;1588;p91"/>
          <p:cNvSpPr/>
          <p:nvPr/>
        </p:nvSpPr>
        <p:spPr>
          <a:xfrm>
            <a:off x="382983" y="926981"/>
            <a:ext cx="3027880" cy="558690"/>
          </a:xfrm>
          <a:prstGeom prst="roundRect">
            <a:avLst>
              <a:gd fmla="val 16667" name="adj"/>
            </a:avLst>
          </a:prstGeom>
          <a:solidFill>
            <a:srgbClr val="E1EFD8"/>
          </a:solidFill>
          <a:ln cap="flat" cmpd="sng" w="19050">
            <a:solidFill>
              <a:srgbClr val="C0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rPr lang="en" sz="800">
                <a:solidFill>
                  <a:srgbClr val="000000"/>
                </a:solidFill>
                <a:latin typeface="Arial"/>
                <a:ea typeface="Arial"/>
                <a:cs typeface="Arial"/>
                <a:sym typeface="Arial"/>
              </a:rPr>
              <a:t>P</a:t>
            </a:r>
            <a:r>
              <a:rPr lang="en" sz="700">
                <a:solidFill>
                  <a:srgbClr val="000000"/>
                </a:solidFill>
                <a:latin typeface="Arial"/>
                <a:ea typeface="Arial"/>
                <a:cs typeface="Arial"/>
                <a:sym typeface="Arial"/>
              </a:rPr>
              <a:t>lanned to be initiated s part of the DGA, the role of these bodies is primarily to oversee that the regulation is implemented as intended and giving guidance also to national authorities regarding interpretation of the data related regulation. </a:t>
            </a:r>
            <a:endParaRPr sz="1000"/>
          </a:p>
        </p:txBody>
      </p:sp>
      <p:pic>
        <p:nvPicPr>
          <p:cNvPr descr="Timeline&#10;&#10;Description automatically generated" id="1589" name="Google Shape;1589;p91"/>
          <p:cNvPicPr preferRelativeResize="0"/>
          <p:nvPr/>
        </p:nvPicPr>
        <p:blipFill rotWithShape="1">
          <a:blip r:embed="rId3">
            <a:alphaModFix/>
          </a:blip>
          <a:srcRect b="0" l="-1" r="0" t="0"/>
          <a:stretch/>
        </p:blipFill>
        <p:spPr>
          <a:xfrm>
            <a:off x="6020515" y="3190937"/>
            <a:ext cx="2739749" cy="1366034"/>
          </a:xfrm>
          <a:prstGeom prst="rect">
            <a:avLst/>
          </a:prstGeom>
          <a:noFill/>
          <a:ln>
            <a:noFill/>
          </a:ln>
        </p:spPr>
      </p:pic>
      <p:sp>
        <p:nvSpPr>
          <p:cNvPr id="1590" name="Google Shape;1590;p91"/>
          <p:cNvSpPr txBox="1"/>
          <p:nvPr/>
        </p:nvSpPr>
        <p:spPr>
          <a:xfrm>
            <a:off x="4019518" y="990936"/>
            <a:ext cx="4593052" cy="957955"/>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800" u="sng">
                <a:solidFill>
                  <a:schemeClr val="dk1"/>
                </a:solidFill>
                <a:latin typeface="Calibri"/>
                <a:ea typeface="Calibri"/>
                <a:cs typeface="Calibri"/>
                <a:sym typeface="Calibri"/>
              </a:rPr>
              <a:t>Key facts</a:t>
            </a:r>
            <a:endParaRPr b="1" sz="800" u="sng">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Data Governance Act (DGA) aims to establish the </a:t>
            </a:r>
            <a:r>
              <a:rPr b="1" lang="en" sz="800">
                <a:solidFill>
                  <a:schemeClr val="dk1"/>
                </a:solidFill>
                <a:latin typeface="Calibri"/>
                <a:ea typeface="Calibri"/>
                <a:cs typeface="Calibri"/>
                <a:sym typeface="Calibri"/>
              </a:rPr>
              <a:t>European Data Innovation Board </a:t>
            </a:r>
            <a:r>
              <a:rPr lang="en" sz="800">
                <a:solidFill>
                  <a:schemeClr val="dk1"/>
                </a:solidFill>
                <a:latin typeface="Calibri"/>
                <a:ea typeface="Calibri"/>
                <a:cs typeface="Calibri"/>
                <a:sym typeface="Calibri"/>
              </a:rPr>
              <a:t>to oversee implementation of data regulation. </a:t>
            </a:r>
            <a:endParaRPr sz="1100"/>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EU Parliament has proposed establishment of the </a:t>
            </a:r>
            <a:r>
              <a:rPr b="1" lang="en" sz="800">
                <a:solidFill>
                  <a:schemeClr val="dk1"/>
                </a:solidFill>
                <a:latin typeface="Calibri"/>
                <a:ea typeface="Calibri"/>
                <a:cs typeface="Calibri"/>
                <a:sym typeface="Calibri"/>
              </a:rPr>
              <a:t>Data Innovation Advisory Council (DIAC)</a:t>
            </a:r>
            <a:r>
              <a:rPr lang="en" sz="800">
                <a:solidFill>
                  <a:schemeClr val="dk1"/>
                </a:solidFill>
                <a:latin typeface="Calibri"/>
                <a:ea typeface="Calibri"/>
                <a:cs typeface="Calibri"/>
                <a:sym typeface="Calibri"/>
              </a:rPr>
              <a:t>, as a subgroup of the board.</a:t>
            </a:r>
            <a:endParaRPr sz="1100"/>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The proposal to establish DIAC was inspired by the Data Exchange Board proposal by the Data Sovereignty Now! Initiative, and presented in the OPEN DEI White Paper as below.</a:t>
            </a:r>
            <a:endParaRPr sz="1100"/>
          </a:p>
        </p:txBody>
      </p:sp>
      <p:pic>
        <p:nvPicPr>
          <p:cNvPr id="1591" name="Google Shape;1591;p91"/>
          <p:cNvPicPr preferRelativeResize="0"/>
          <p:nvPr/>
        </p:nvPicPr>
        <p:blipFill rotWithShape="1">
          <a:blip r:embed="rId4">
            <a:alphaModFix/>
          </a:blip>
          <a:srcRect b="0" l="0" r="0" t="0"/>
          <a:stretch/>
        </p:blipFill>
        <p:spPr>
          <a:xfrm>
            <a:off x="4128461" y="1970709"/>
            <a:ext cx="2967520" cy="1357952"/>
          </a:xfrm>
          <a:prstGeom prst="rect">
            <a:avLst/>
          </a:prstGeom>
          <a:noFill/>
          <a:ln>
            <a:noFill/>
          </a:ln>
        </p:spPr>
      </p:pic>
      <p:sp>
        <p:nvSpPr>
          <p:cNvPr id="1592" name="Google Shape;1592;p91"/>
          <p:cNvSpPr txBox="1"/>
          <p:nvPr/>
        </p:nvSpPr>
        <p:spPr>
          <a:xfrm>
            <a:off x="141536" y="4834627"/>
            <a:ext cx="242203" cy="205602"/>
          </a:xfrm>
          <a:prstGeom prst="rect">
            <a:avLst/>
          </a:prstGeom>
          <a:noFill/>
          <a:ln>
            <a:noFill/>
          </a:ln>
        </p:spPr>
        <p:txBody>
          <a:bodyPr anchorCtr="0" anchor="ctr" bIns="34225" lIns="68450" spcFirstLastPara="1" rIns="68450" wrap="square" tIns="34225">
            <a:noAutofit/>
          </a:bodyPr>
          <a:lstStyle/>
          <a:p>
            <a:pPr indent="0" lvl="0" marL="0" marR="0" rtl="0" algn="ctr">
              <a:lnSpc>
                <a:spcPct val="100000"/>
              </a:lnSpc>
              <a:spcBef>
                <a:spcPts val="0"/>
              </a:spcBef>
              <a:spcAft>
                <a:spcPts val="0"/>
              </a:spcAft>
              <a:buNone/>
            </a:pPr>
            <a:fld id="{00000000-1234-1234-1234-123412341234}" type="slidenum">
              <a:rPr b="0" i="0" lang="en" sz="700" u="none" cap="none" strike="noStrike">
                <a:solidFill>
                  <a:srgbClr val="7F7F7F"/>
                </a:solidFill>
                <a:latin typeface="Georgia"/>
                <a:ea typeface="Georgia"/>
                <a:cs typeface="Georgia"/>
                <a:sym typeface="Georgia"/>
              </a:rPr>
              <a:t>‹#›</a:t>
            </a:fld>
            <a:endParaRPr b="0" i="0" sz="700" u="none" cap="none" strike="noStrike">
              <a:solidFill>
                <a:srgbClr val="7F7F7F"/>
              </a:solidFill>
              <a:latin typeface="Georgia"/>
              <a:ea typeface="Georgia"/>
              <a:cs typeface="Georgia"/>
              <a:sym typeface="Georgia"/>
            </a:endParaRPr>
          </a:p>
        </p:txBody>
      </p:sp>
      <p:sp>
        <p:nvSpPr>
          <p:cNvPr id="1593" name="Google Shape;1593;p91"/>
          <p:cNvSpPr txBox="1"/>
          <p:nvPr/>
        </p:nvSpPr>
        <p:spPr>
          <a:xfrm>
            <a:off x="1689556"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B</a:t>
            </a:r>
            <a:endParaRPr sz="1100"/>
          </a:p>
        </p:txBody>
      </p:sp>
      <p:sp>
        <p:nvSpPr>
          <p:cNvPr id="1594" name="Google Shape;1594;p91"/>
          <p:cNvSpPr txBox="1"/>
          <p:nvPr/>
        </p:nvSpPr>
        <p:spPr>
          <a:xfrm>
            <a:off x="1160797"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A</a:t>
            </a:r>
            <a:endParaRPr sz="1100"/>
          </a:p>
        </p:txBody>
      </p:sp>
      <p:sp>
        <p:nvSpPr>
          <p:cNvPr id="1595" name="Google Shape;1595;p91"/>
          <p:cNvSpPr txBox="1"/>
          <p:nvPr/>
        </p:nvSpPr>
        <p:spPr>
          <a:xfrm>
            <a:off x="2286345"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C</a:t>
            </a:r>
            <a:endParaRPr sz="900">
              <a:solidFill>
                <a:schemeClr val="dk1"/>
              </a:solidFill>
              <a:latin typeface="Calibri"/>
              <a:ea typeface="Calibri"/>
              <a:cs typeface="Calibri"/>
              <a:sym typeface="Calibri"/>
            </a:endParaRPr>
          </a:p>
        </p:txBody>
      </p:sp>
      <p:sp>
        <p:nvSpPr>
          <p:cNvPr id="1596" name="Google Shape;1596;p91"/>
          <p:cNvSpPr txBox="1"/>
          <p:nvPr/>
        </p:nvSpPr>
        <p:spPr>
          <a:xfrm>
            <a:off x="2879912"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D</a:t>
            </a:r>
            <a:endParaRPr sz="1100"/>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1" name="Shape 1601"/>
        <p:cNvGrpSpPr/>
        <p:nvPr/>
      </p:nvGrpSpPr>
      <p:grpSpPr>
        <a:xfrm>
          <a:off x="0" y="0"/>
          <a:ext cx="0" cy="0"/>
          <a:chOff x="0" y="0"/>
          <a:chExt cx="0" cy="0"/>
        </a:xfrm>
      </p:grpSpPr>
      <p:sp>
        <p:nvSpPr>
          <p:cNvPr id="1602" name="Google Shape;1602;p92"/>
          <p:cNvSpPr/>
          <p:nvPr/>
        </p:nvSpPr>
        <p:spPr>
          <a:xfrm>
            <a:off x="8335" y="0"/>
            <a:ext cx="9127331" cy="718855"/>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1603" name="Google Shape;1603;p92"/>
          <p:cNvSpPr/>
          <p:nvPr/>
        </p:nvSpPr>
        <p:spPr>
          <a:xfrm>
            <a:off x="1237142" y="2994143"/>
            <a:ext cx="485400" cy="1481100"/>
          </a:xfrm>
          <a:prstGeom prst="roundRect">
            <a:avLst>
              <a:gd fmla="val 16667" name="adj"/>
            </a:avLst>
          </a:prstGeom>
          <a:solidFill>
            <a:srgbClr val="E1EFD8"/>
          </a:solidFill>
          <a:ln cap="flat" cmpd="sng" w="19050">
            <a:solidFill>
              <a:srgbClr val="C0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604" name="Google Shape;1604;p92"/>
          <p:cNvSpPr txBox="1"/>
          <p:nvPr/>
        </p:nvSpPr>
        <p:spPr>
          <a:xfrm>
            <a:off x="227431" y="-56579"/>
            <a:ext cx="8121898" cy="861629"/>
          </a:xfrm>
          <a:prstGeom prst="rect">
            <a:avLst/>
          </a:prstGeom>
          <a:noFill/>
          <a:ln>
            <a:noFill/>
          </a:ln>
        </p:spPr>
        <p:txBody>
          <a:bodyPr anchorCtr="0" anchor="ctr" bIns="34225" lIns="68450" spcFirstLastPara="1" rIns="68450" wrap="square" tIns="34225">
            <a:normAutofit/>
          </a:bodyPr>
          <a:lstStyle/>
          <a:p>
            <a:pPr indent="0" lvl="0" marL="0" marR="0" rtl="0" algn="l">
              <a:lnSpc>
                <a:spcPct val="90000"/>
              </a:lnSpc>
              <a:spcBef>
                <a:spcPts val="0"/>
              </a:spcBef>
              <a:spcAft>
                <a:spcPts val="0"/>
              </a:spcAft>
              <a:buClr>
                <a:schemeClr val="lt1"/>
              </a:buClr>
              <a:buSzPts val="3000"/>
              <a:buFont typeface="Libre Franklin"/>
              <a:buNone/>
            </a:pPr>
            <a:r>
              <a:rPr b="1" lang="en" sz="3300">
                <a:solidFill>
                  <a:schemeClr val="lt1"/>
                </a:solidFill>
                <a:latin typeface="Roboto Slab"/>
                <a:ea typeface="Roboto Slab"/>
                <a:cs typeface="Roboto Slab"/>
                <a:sym typeface="Roboto Slab"/>
              </a:rPr>
              <a:t>TEHDAS - European Health Data Space</a:t>
            </a:r>
            <a:endParaRPr b="1" sz="3000">
              <a:solidFill>
                <a:schemeClr val="lt1"/>
              </a:solidFill>
              <a:latin typeface="Libre Franklin"/>
              <a:ea typeface="Libre Franklin"/>
              <a:cs typeface="Libre Franklin"/>
              <a:sym typeface="Libre Franklin"/>
            </a:endParaRPr>
          </a:p>
        </p:txBody>
      </p:sp>
      <p:grpSp>
        <p:nvGrpSpPr>
          <p:cNvPr id="1605" name="Google Shape;1605;p92"/>
          <p:cNvGrpSpPr/>
          <p:nvPr/>
        </p:nvGrpSpPr>
        <p:grpSpPr>
          <a:xfrm>
            <a:off x="316666" y="761762"/>
            <a:ext cx="3094952" cy="702844"/>
            <a:chOff x="411108" y="1015682"/>
            <a:chExt cx="4126602" cy="937125"/>
          </a:xfrm>
        </p:grpSpPr>
        <p:sp>
          <p:nvSpPr>
            <p:cNvPr id="1606" name="Google Shape;1606;p92"/>
            <p:cNvSpPr/>
            <p:nvPr/>
          </p:nvSpPr>
          <p:spPr>
            <a:xfrm>
              <a:off x="500537" y="1207887"/>
              <a:ext cx="4037173" cy="744920"/>
            </a:xfrm>
            <a:prstGeom prst="roundRect">
              <a:avLst>
                <a:gd fmla="val 16667" name="adj"/>
              </a:avLst>
            </a:prstGeom>
            <a:solidFill>
              <a:srgbClr val="E1EFD8"/>
            </a:solidFill>
            <a:ln cap="flat" cmpd="sng" w="19050">
              <a:solidFill>
                <a:srgbClr val="C00000"/>
              </a:solidFill>
              <a:prstDash val="dot"/>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rPr lang="en" sz="900">
                  <a:solidFill>
                    <a:schemeClr val="dk1"/>
                  </a:solidFill>
                  <a:latin typeface="Calibri"/>
                  <a:ea typeface="Calibri"/>
                  <a:cs typeface="Calibri"/>
                  <a:sym typeface="Calibri"/>
                </a:rPr>
                <a:t>Project has a strong focus on existing and future regulation, and especially the secondary use of health data.</a:t>
              </a:r>
              <a:endParaRPr sz="1100"/>
            </a:p>
          </p:txBody>
        </p:sp>
        <p:sp>
          <p:nvSpPr>
            <p:cNvPr id="1607" name="Google Shape;1607;p92"/>
            <p:cNvSpPr/>
            <p:nvPr/>
          </p:nvSpPr>
          <p:spPr>
            <a:xfrm>
              <a:off x="411108" y="1015682"/>
              <a:ext cx="3177912" cy="247302"/>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Regulation</a:t>
              </a:r>
              <a:endParaRPr sz="1100"/>
            </a:p>
          </p:txBody>
        </p:sp>
      </p:grpSp>
      <p:sp>
        <p:nvSpPr>
          <p:cNvPr id="1608" name="Google Shape;1608;p92"/>
          <p:cNvSpPr/>
          <p:nvPr/>
        </p:nvSpPr>
        <p:spPr>
          <a:xfrm>
            <a:off x="315911" y="1470651"/>
            <a:ext cx="2383434" cy="185476"/>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Frameworks and standardization  </a:t>
            </a:r>
            <a:endParaRPr sz="1100"/>
          </a:p>
        </p:txBody>
      </p:sp>
      <p:grpSp>
        <p:nvGrpSpPr>
          <p:cNvPr id="1609" name="Google Shape;1609;p92"/>
          <p:cNvGrpSpPr/>
          <p:nvPr/>
        </p:nvGrpSpPr>
        <p:grpSpPr>
          <a:xfrm>
            <a:off x="315911" y="2183888"/>
            <a:ext cx="3094952" cy="702844"/>
            <a:chOff x="411108" y="1015682"/>
            <a:chExt cx="4126602" cy="937125"/>
          </a:xfrm>
        </p:grpSpPr>
        <p:sp>
          <p:nvSpPr>
            <p:cNvPr id="1610" name="Google Shape;1610;p92"/>
            <p:cNvSpPr/>
            <p:nvPr/>
          </p:nvSpPr>
          <p:spPr>
            <a:xfrm>
              <a:off x="500537" y="1207887"/>
              <a:ext cx="4037173" cy="74492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1611" name="Google Shape;1611;p92"/>
            <p:cNvSpPr/>
            <p:nvPr/>
          </p:nvSpPr>
          <p:spPr>
            <a:xfrm>
              <a:off x="411108" y="1015682"/>
              <a:ext cx="3177912" cy="247302"/>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Generic building blocks</a:t>
              </a:r>
              <a:endParaRPr sz="1100"/>
            </a:p>
          </p:txBody>
        </p:sp>
      </p:grpSp>
      <p:sp>
        <p:nvSpPr>
          <p:cNvPr id="1612" name="Google Shape;1612;p92"/>
          <p:cNvSpPr txBox="1"/>
          <p:nvPr/>
        </p:nvSpPr>
        <p:spPr>
          <a:xfrm rot="-5400000">
            <a:off x="-312017" y="3646565"/>
            <a:ext cx="1078897" cy="167642"/>
          </a:xfrm>
          <a:prstGeom prst="rect">
            <a:avLst/>
          </a:prstGeom>
          <a:noFill/>
          <a:ln>
            <a:noFill/>
          </a:ln>
        </p:spPr>
        <p:txBody>
          <a:bodyPr anchorCtr="0" anchor="ctr" bIns="34275" lIns="68575" spcFirstLastPara="1" rIns="68575" wrap="square" tIns="34275">
            <a:spAutoFit/>
          </a:bodyPr>
          <a:lstStyle/>
          <a:p>
            <a:pPr indent="0" lvl="0" marL="0" marR="0" rtl="0" algn="ctr">
              <a:lnSpc>
                <a:spcPct val="81666"/>
              </a:lnSpc>
              <a:spcBef>
                <a:spcPts val="0"/>
              </a:spcBef>
              <a:spcAft>
                <a:spcPts val="0"/>
              </a:spcAft>
              <a:buNone/>
            </a:pPr>
            <a:r>
              <a:rPr lang="en" sz="900">
                <a:solidFill>
                  <a:schemeClr val="dk1"/>
                </a:solidFill>
                <a:latin typeface="Calibri"/>
                <a:ea typeface="Calibri"/>
                <a:cs typeface="Calibri"/>
                <a:sym typeface="Calibri"/>
              </a:rPr>
              <a:t>Domain specific </a:t>
            </a:r>
            <a:endParaRPr sz="1100"/>
          </a:p>
        </p:txBody>
      </p:sp>
      <p:cxnSp>
        <p:nvCxnSpPr>
          <p:cNvPr id="1613" name="Google Shape;1613;p92"/>
          <p:cNvCxnSpPr/>
          <p:nvPr/>
        </p:nvCxnSpPr>
        <p:spPr>
          <a:xfrm>
            <a:off x="382983" y="3471863"/>
            <a:ext cx="3027880" cy="0"/>
          </a:xfrm>
          <a:prstGeom prst="straightConnector1">
            <a:avLst/>
          </a:prstGeom>
          <a:noFill/>
          <a:ln cap="flat" cmpd="sng" w="9525">
            <a:solidFill>
              <a:srgbClr val="4472C4"/>
            </a:solidFill>
            <a:prstDash val="dash"/>
            <a:miter lim="800000"/>
            <a:headEnd len="sm" w="sm" type="none"/>
            <a:tailEnd len="sm" w="sm" type="none"/>
          </a:ln>
        </p:spPr>
      </p:cxnSp>
      <p:cxnSp>
        <p:nvCxnSpPr>
          <p:cNvPr id="1614" name="Google Shape;1614;p92"/>
          <p:cNvCxnSpPr/>
          <p:nvPr/>
        </p:nvCxnSpPr>
        <p:spPr>
          <a:xfrm>
            <a:off x="382983" y="3969067"/>
            <a:ext cx="3027880" cy="0"/>
          </a:xfrm>
          <a:prstGeom prst="straightConnector1">
            <a:avLst/>
          </a:prstGeom>
          <a:noFill/>
          <a:ln cap="flat" cmpd="sng" w="9525">
            <a:solidFill>
              <a:srgbClr val="4472C4"/>
            </a:solidFill>
            <a:prstDash val="dash"/>
            <a:miter lim="800000"/>
            <a:headEnd len="sm" w="sm" type="none"/>
            <a:tailEnd len="sm" w="sm" type="none"/>
          </a:ln>
        </p:spPr>
      </p:cxnSp>
      <p:sp>
        <p:nvSpPr>
          <p:cNvPr id="1615" name="Google Shape;1615;p92"/>
          <p:cNvSpPr txBox="1"/>
          <p:nvPr/>
        </p:nvSpPr>
        <p:spPr>
          <a:xfrm>
            <a:off x="328614" y="3191429"/>
            <a:ext cx="940843" cy="171827"/>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Ecosystems</a:t>
            </a:r>
            <a:endParaRPr sz="1100"/>
          </a:p>
        </p:txBody>
      </p:sp>
      <p:sp>
        <p:nvSpPr>
          <p:cNvPr id="1616" name="Google Shape;1616;p92"/>
          <p:cNvSpPr txBox="1"/>
          <p:nvPr/>
        </p:nvSpPr>
        <p:spPr>
          <a:xfrm>
            <a:off x="328615" y="3648781"/>
            <a:ext cx="940844" cy="171827"/>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Data</a:t>
            </a:r>
            <a:endParaRPr sz="1100"/>
          </a:p>
        </p:txBody>
      </p:sp>
      <p:sp>
        <p:nvSpPr>
          <p:cNvPr id="1617" name="Google Shape;1617;p92"/>
          <p:cNvSpPr txBox="1"/>
          <p:nvPr/>
        </p:nvSpPr>
        <p:spPr>
          <a:xfrm>
            <a:off x="315911" y="4070669"/>
            <a:ext cx="940844" cy="273055"/>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Platforms and solutions</a:t>
            </a:r>
            <a:endParaRPr sz="1100"/>
          </a:p>
        </p:txBody>
      </p:sp>
      <p:sp>
        <p:nvSpPr>
          <p:cNvPr id="1618" name="Google Shape;1618;p92"/>
          <p:cNvSpPr/>
          <p:nvPr/>
        </p:nvSpPr>
        <p:spPr>
          <a:xfrm>
            <a:off x="3986683" y="905915"/>
            <a:ext cx="4773581" cy="3667884"/>
          </a:xfrm>
          <a:prstGeom prst="rect">
            <a:avLst/>
          </a:prstGeom>
          <a:no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19" name="Google Shape;1619;p92"/>
          <p:cNvSpPr txBox="1"/>
          <p:nvPr/>
        </p:nvSpPr>
        <p:spPr>
          <a:xfrm>
            <a:off x="1256741" y="4466274"/>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Health</a:t>
            </a:r>
            <a:endParaRPr sz="1100"/>
          </a:p>
        </p:txBody>
      </p:sp>
      <p:pic>
        <p:nvPicPr>
          <p:cNvPr descr="Icon Smart Health Connect" id="1620" name="Google Shape;1620;p92"/>
          <p:cNvPicPr preferRelativeResize="0"/>
          <p:nvPr/>
        </p:nvPicPr>
        <p:blipFill rotWithShape="1">
          <a:blip r:embed="rId3">
            <a:alphaModFix/>
          </a:blip>
          <a:srcRect b="0" l="0" r="0" t="0"/>
          <a:stretch/>
        </p:blipFill>
        <p:spPr>
          <a:xfrm>
            <a:off x="4324564" y="1014516"/>
            <a:ext cx="715991" cy="715991"/>
          </a:xfrm>
          <a:prstGeom prst="rect">
            <a:avLst/>
          </a:prstGeom>
          <a:noFill/>
          <a:ln>
            <a:noFill/>
          </a:ln>
        </p:spPr>
      </p:pic>
      <p:pic>
        <p:nvPicPr>
          <p:cNvPr id="1621" name="Google Shape;1621;p92"/>
          <p:cNvPicPr preferRelativeResize="0"/>
          <p:nvPr/>
        </p:nvPicPr>
        <p:blipFill rotWithShape="1">
          <a:blip r:embed="rId4">
            <a:alphaModFix/>
          </a:blip>
          <a:srcRect b="0" l="0" r="0" t="0"/>
          <a:stretch/>
        </p:blipFill>
        <p:spPr>
          <a:xfrm>
            <a:off x="5121501" y="990249"/>
            <a:ext cx="1597966" cy="827013"/>
          </a:xfrm>
          <a:prstGeom prst="rect">
            <a:avLst/>
          </a:prstGeom>
          <a:noFill/>
          <a:ln>
            <a:noFill/>
          </a:ln>
        </p:spPr>
      </p:pic>
      <p:pic>
        <p:nvPicPr>
          <p:cNvPr id="1622" name="Google Shape;1622;p92"/>
          <p:cNvPicPr preferRelativeResize="0"/>
          <p:nvPr/>
        </p:nvPicPr>
        <p:blipFill rotWithShape="1">
          <a:blip r:embed="rId5">
            <a:alphaModFix/>
          </a:blip>
          <a:srcRect b="0" l="0" r="0" t="0"/>
          <a:stretch/>
        </p:blipFill>
        <p:spPr>
          <a:xfrm>
            <a:off x="4175860" y="1805400"/>
            <a:ext cx="3601401" cy="2275122"/>
          </a:xfrm>
          <a:prstGeom prst="rect">
            <a:avLst/>
          </a:prstGeom>
          <a:noFill/>
          <a:ln>
            <a:noFill/>
          </a:ln>
        </p:spPr>
      </p:pic>
      <p:pic>
        <p:nvPicPr>
          <p:cNvPr descr="sitra-logo - Demos Helsinki" id="1623" name="Google Shape;1623;p92"/>
          <p:cNvPicPr preferRelativeResize="0"/>
          <p:nvPr/>
        </p:nvPicPr>
        <p:blipFill rotWithShape="1">
          <a:blip r:embed="rId6">
            <a:alphaModFix/>
          </a:blip>
          <a:srcRect b="0" l="0" r="0" t="0"/>
          <a:stretch/>
        </p:blipFill>
        <p:spPr>
          <a:xfrm>
            <a:off x="6822138" y="1285455"/>
            <a:ext cx="910580" cy="437779"/>
          </a:xfrm>
          <a:prstGeom prst="rect">
            <a:avLst/>
          </a:prstGeom>
          <a:noFill/>
          <a:ln>
            <a:noFill/>
          </a:ln>
        </p:spPr>
      </p:pic>
      <p:sp>
        <p:nvSpPr>
          <p:cNvPr id="1624" name="Google Shape;1624;p92"/>
          <p:cNvSpPr txBox="1"/>
          <p:nvPr/>
        </p:nvSpPr>
        <p:spPr>
          <a:xfrm>
            <a:off x="6822139" y="1162876"/>
            <a:ext cx="13986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Coordination by </a:t>
            </a:r>
            <a:endParaRPr sz="1100"/>
          </a:p>
        </p:txBody>
      </p:sp>
      <p:sp>
        <p:nvSpPr>
          <p:cNvPr id="1625" name="Google Shape;1625;p92"/>
          <p:cNvSpPr txBox="1"/>
          <p:nvPr/>
        </p:nvSpPr>
        <p:spPr>
          <a:xfrm>
            <a:off x="141536" y="4834627"/>
            <a:ext cx="242203" cy="205602"/>
          </a:xfrm>
          <a:prstGeom prst="rect">
            <a:avLst/>
          </a:prstGeom>
          <a:noFill/>
          <a:ln>
            <a:noFill/>
          </a:ln>
        </p:spPr>
        <p:txBody>
          <a:bodyPr anchorCtr="0" anchor="ctr" bIns="34225" lIns="68450" spcFirstLastPara="1" rIns="68450" wrap="square" tIns="34225">
            <a:noAutofit/>
          </a:bodyPr>
          <a:lstStyle/>
          <a:p>
            <a:pPr indent="0" lvl="0" marL="0" marR="0" rtl="0" algn="ctr">
              <a:lnSpc>
                <a:spcPct val="100000"/>
              </a:lnSpc>
              <a:spcBef>
                <a:spcPts val="0"/>
              </a:spcBef>
              <a:spcAft>
                <a:spcPts val="0"/>
              </a:spcAft>
              <a:buNone/>
            </a:pPr>
            <a:fld id="{00000000-1234-1234-1234-123412341234}" type="slidenum">
              <a:rPr b="0" i="0" lang="en" sz="700" u="none" cap="none" strike="noStrike">
                <a:solidFill>
                  <a:srgbClr val="7F7F7F"/>
                </a:solidFill>
                <a:latin typeface="Georgia"/>
                <a:ea typeface="Georgia"/>
                <a:cs typeface="Georgia"/>
                <a:sym typeface="Georgia"/>
              </a:rPr>
              <a:t>‹#›</a:t>
            </a:fld>
            <a:endParaRPr b="0" i="0" sz="700" u="none" cap="none" strike="noStrike">
              <a:solidFill>
                <a:srgbClr val="7F7F7F"/>
              </a:solidFill>
              <a:latin typeface="Georgia"/>
              <a:ea typeface="Georgia"/>
              <a:cs typeface="Georgia"/>
              <a:sym typeface="Georgia"/>
            </a:endParaRPr>
          </a:p>
        </p:txBody>
      </p:sp>
      <p:sp>
        <p:nvSpPr>
          <p:cNvPr id="1626" name="Google Shape;1626;p92"/>
          <p:cNvSpPr/>
          <p:nvPr/>
        </p:nvSpPr>
        <p:spPr>
          <a:xfrm>
            <a:off x="3168954" y="4681656"/>
            <a:ext cx="5106228" cy="323861"/>
          </a:xfrm>
          <a:prstGeom prst="wedgeRoundRectCallout">
            <a:avLst>
              <a:gd fmla="val 7379" name="adj1"/>
              <a:gd fmla="val -107292" name="adj2"/>
              <a:gd fmla="val 16667" name="adj3"/>
            </a:avLst>
          </a:prstGeom>
          <a:solidFill>
            <a:srgbClr val="7D91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i="1" lang="en" sz="800">
                <a:solidFill>
                  <a:schemeClr val="lt1"/>
                </a:solidFill>
                <a:latin typeface="Calibri"/>
                <a:ea typeface="Calibri"/>
                <a:cs typeface="Calibri"/>
                <a:sym typeface="Calibri"/>
              </a:rPr>
              <a:t>”In order to make informed decisions on preventive and protective measures, we need high-quality, timely and interoperable health data.” Jyrki Katainen, the President of Sitra</a:t>
            </a:r>
            <a:endParaRPr sz="1100"/>
          </a:p>
        </p:txBody>
      </p:sp>
      <p:sp>
        <p:nvSpPr>
          <p:cNvPr id="1627" name="Google Shape;1627;p92"/>
          <p:cNvSpPr/>
          <p:nvPr/>
        </p:nvSpPr>
        <p:spPr>
          <a:xfrm>
            <a:off x="382983" y="1608532"/>
            <a:ext cx="3027880" cy="558690"/>
          </a:xfrm>
          <a:prstGeom prst="roundRect">
            <a:avLst>
              <a:gd fmla="val 16667" name="adj"/>
            </a:avLst>
          </a:prstGeom>
          <a:solidFill>
            <a:srgbClr val="E1EFD8"/>
          </a:solidFill>
          <a:ln cap="flat" cmpd="sng" w="19050">
            <a:solidFill>
              <a:srgbClr val="C00000"/>
            </a:solidFill>
            <a:prstDash val="dot"/>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rPr lang="en" sz="900">
                <a:solidFill>
                  <a:schemeClr val="dk1"/>
                </a:solidFill>
                <a:latin typeface="Calibri"/>
                <a:ea typeface="Calibri"/>
                <a:cs typeface="Calibri"/>
                <a:sym typeface="Calibri"/>
              </a:rPr>
              <a:t>The project is defining the domain-specific needs for data spaces from the viewpoint of health sector.</a:t>
            </a:r>
            <a:endParaRPr sz="1100"/>
          </a:p>
        </p:txBody>
      </p:sp>
      <p:sp>
        <p:nvSpPr>
          <p:cNvPr id="1628" name="Google Shape;1628;p92"/>
          <p:cNvSpPr/>
          <p:nvPr/>
        </p:nvSpPr>
        <p:spPr>
          <a:xfrm>
            <a:off x="3986675" y="4046725"/>
            <a:ext cx="4773600" cy="5271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 sz="1400">
                <a:solidFill>
                  <a:srgbClr val="4472C4"/>
                </a:solidFill>
                <a:latin typeface="Calibri"/>
                <a:ea typeface="Calibri"/>
                <a:cs typeface="Calibri"/>
                <a:sym typeface="Calibri"/>
              </a:rPr>
              <a:t>https://www.sitra.fi/en/projects/joint-action-towards-the-european-health-data-space-tehdas/</a:t>
            </a:r>
            <a:endParaRPr sz="110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3" name="Shape 1633"/>
        <p:cNvGrpSpPr/>
        <p:nvPr/>
      </p:nvGrpSpPr>
      <p:grpSpPr>
        <a:xfrm>
          <a:off x="0" y="0"/>
          <a:ext cx="0" cy="0"/>
          <a:chOff x="0" y="0"/>
          <a:chExt cx="0" cy="0"/>
        </a:xfrm>
      </p:grpSpPr>
      <p:sp>
        <p:nvSpPr>
          <p:cNvPr id="1634" name="Google Shape;1634;p93"/>
          <p:cNvSpPr/>
          <p:nvPr/>
        </p:nvSpPr>
        <p:spPr>
          <a:xfrm>
            <a:off x="8335" y="0"/>
            <a:ext cx="9127331" cy="718855"/>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1635" name="Google Shape;1635;p93"/>
          <p:cNvSpPr/>
          <p:nvPr/>
        </p:nvSpPr>
        <p:spPr>
          <a:xfrm>
            <a:off x="1229613" y="2989843"/>
            <a:ext cx="485326" cy="1481087"/>
          </a:xfrm>
          <a:prstGeom prst="roundRect">
            <a:avLst>
              <a:gd fmla="val 16667" name="adj"/>
            </a:avLst>
          </a:prstGeom>
          <a:solidFill>
            <a:srgbClr val="E1EFD8"/>
          </a:solidFill>
          <a:ln cap="flat" cmpd="sng" w="19050">
            <a:solidFill>
              <a:srgbClr val="C0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636" name="Google Shape;1636;p93"/>
          <p:cNvSpPr txBox="1"/>
          <p:nvPr/>
        </p:nvSpPr>
        <p:spPr>
          <a:xfrm>
            <a:off x="227431" y="-56579"/>
            <a:ext cx="8121898" cy="861629"/>
          </a:xfrm>
          <a:prstGeom prst="rect">
            <a:avLst/>
          </a:prstGeom>
          <a:noFill/>
          <a:ln>
            <a:noFill/>
          </a:ln>
        </p:spPr>
        <p:txBody>
          <a:bodyPr anchorCtr="0" anchor="ctr" bIns="34225" lIns="68450" spcFirstLastPara="1" rIns="68450" wrap="square" tIns="34225">
            <a:normAutofit/>
          </a:bodyPr>
          <a:lstStyle/>
          <a:p>
            <a:pPr indent="0" lvl="0" marL="0" marR="0" rtl="0" algn="l">
              <a:lnSpc>
                <a:spcPct val="90000"/>
              </a:lnSpc>
              <a:spcBef>
                <a:spcPts val="0"/>
              </a:spcBef>
              <a:spcAft>
                <a:spcPts val="0"/>
              </a:spcAft>
              <a:buClr>
                <a:schemeClr val="lt1"/>
              </a:buClr>
              <a:buSzPts val="3000"/>
              <a:buFont typeface="Libre Franklin"/>
              <a:buNone/>
            </a:pPr>
            <a:r>
              <a:rPr b="1" lang="en" sz="3300">
                <a:solidFill>
                  <a:schemeClr val="lt1"/>
                </a:solidFill>
                <a:latin typeface="Roboto Slab"/>
                <a:ea typeface="Roboto Slab"/>
                <a:cs typeface="Roboto Slab"/>
                <a:sym typeface="Roboto Slab"/>
              </a:rPr>
              <a:t>Mobility Data Space</a:t>
            </a:r>
            <a:endParaRPr b="1" sz="3300">
              <a:solidFill>
                <a:schemeClr val="lt1"/>
              </a:solidFill>
              <a:latin typeface="Roboto Slab"/>
              <a:ea typeface="Roboto Slab"/>
              <a:cs typeface="Roboto Slab"/>
              <a:sym typeface="Roboto Slab"/>
            </a:endParaRPr>
          </a:p>
        </p:txBody>
      </p:sp>
      <p:grpSp>
        <p:nvGrpSpPr>
          <p:cNvPr id="1637" name="Google Shape;1637;p93"/>
          <p:cNvGrpSpPr/>
          <p:nvPr/>
        </p:nvGrpSpPr>
        <p:grpSpPr>
          <a:xfrm>
            <a:off x="316666" y="761762"/>
            <a:ext cx="3094952" cy="702844"/>
            <a:chOff x="411108" y="1015682"/>
            <a:chExt cx="4126602" cy="937125"/>
          </a:xfrm>
        </p:grpSpPr>
        <p:sp>
          <p:nvSpPr>
            <p:cNvPr id="1638" name="Google Shape;1638;p93"/>
            <p:cNvSpPr/>
            <p:nvPr/>
          </p:nvSpPr>
          <p:spPr>
            <a:xfrm>
              <a:off x="500537" y="1207887"/>
              <a:ext cx="4037173" cy="74492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1639" name="Google Shape;1639;p93"/>
            <p:cNvSpPr/>
            <p:nvPr/>
          </p:nvSpPr>
          <p:spPr>
            <a:xfrm>
              <a:off x="411108" y="1015682"/>
              <a:ext cx="3177912" cy="247302"/>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Regulation</a:t>
              </a:r>
              <a:endParaRPr sz="1100"/>
            </a:p>
          </p:txBody>
        </p:sp>
      </p:grpSp>
      <p:grpSp>
        <p:nvGrpSpPr>
          <p:cNvPr id="1640" name="Google Shape;1640;p93"/>
          <p:cNvGrpSpPr/>
          <p:nvPr/>
        </p:nvGrpSpPr>
        <p:grpSpPr>
          <a:xfrm>
            <a:off x="315911" y="1470652"/>
            <a:ext cx="3094952" cy="702844"/>
            <a:chOff x="411108" y="1015682"/>
            <a:chExt cx="4126602" cy="937125"/>
          </a:xfrm>
        </p:grpSpPr>
        <p:sp>
          <p:nvSpPr>
            <p:cNvPr id="1641" name="Google Shape;1641;p93"/>
            <p:cNvSpPr/>
            <p:nvPr/>
          </p:nvSpPr>
          <p:spPr>
            <a:xfrm>
              <a:off x="500537" y="1207887"/>
              <a:ext cx="4037173" cy="744920"/>
            </a:xfrm>
            <a:prstGeom prst="roundRect">
              <a:avLst>
                <a:gd fmla="val 16667" name="adj"/>
              </a:avLst>
            </a:prstGeom>
            <a:solidFill>
              <a:srgbClr val="E1EFD8"/>
            </a:solidFill>
            <a:ln cap="flat" cmpd="sng" w="19050">
              <a:solidFill>
                <a:srgbClr val="FF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1642" name="Google Shape;1642;p93"/>
            <p:cNvSpPr/>
            <p:nvPr/>
          </p:nvSpPr>
          <p:spPr>
            <a:xfrm>
              <a:off x="411108" y="1015682"/>
              <a:ext cx="3177912" cy="247302"/>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Frameworks and standardization  </a:t>
              </a:r>
              <a:endParaRPr sz="1100"/>
            </a:p>
          </p:txBody>
        </p:sp>
      </p:grpSp>
      <p:grpSp>
        <p:nvGrpSpPr>
          <p:cNvPr id="1643" name="Google Shape;1643;p93"/>
          <p:cNvGrpSpPr/>
          <p:nvPr/>
        </p:nvGrpSpPr>
        <p:grpSpPr>
          <a:xfrm>
            <a:off x="315911" y="2183888"/>
            <a:ext cx="3094952" cy="702844"/>
            <a:chOff x="411108" y="1015682"/>
            <a:chExt cx="4126602" cy="937125"/>
          </a:xfrm>
        </p:grpSpPr>
        <p:sp>
          <p:nvSpPr>
            <p:cNvPr id="1644" name="Google Shape;1644;p93"/>
            <p:cNvSpPr/>
            <p:nvPr/>
          </p:nvSpPr>
          <p:spPr>
            <a:xfrm>
              <a:off x="500537" y="1207887"/>
              <a:ext cx="4037173" cy="744920"/>
            </a:xfrm>
            <a:prstGeom prst="roundRect">
              <a:avLst>
                <a:gd fmla="val 16667" name="adj"/>
              </a:avLst>
            </a:prstGeom>
            <a:solidFill>
              <a:srgbClr val="E1EFD8"/>
            </a:solidFill>
            <a:ln cap="flat" cmpd="sng" w="19050">
              <a:solidFill>
                <a:srgbClr val="FF0000"/>
              </a:solidFill>
              <a:prstDash val="dot"/>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1645" name="Google Shape;1645;p93"/>
            <p:cNvSpPr/>
            <p:nvPr/>
          </p:nvSpPr>
          <p:spPr>
            <a:xfrm>
              <a:off x="411108" y="1015682"/>
              <a:ext cx="3177912" cy="247302"/>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Generic building blocks</a:t>
              </a:r>
              <a:endParaRPr sz="1100"/>
            </a:p>
          </p:txBody>
        </p:sp>
      </p:grpSp>
      <p:sp>
        <p:nvSpPr>
          <p:cNvPr id="1646" name="Google Shape;1646;p93"/>
          <p:cNvSpPr txBox="1"/>
          <p:nvPr/>
        </p:nvSpPr>
        <p:spPr>
          <a:xfrm rot="-5400000">
            <a:off x="-312017" y="3646565"/>
            <a:ext cx="1078897" cy="167642"/>
          </a:xfrm>
          <a:prstGeom prst="rect">
            <a:avLst/>
          </a:prstGeom>
          <a:noFill/>
          <a:ln>
            <a:noFill/>
          </a:ln>
        </p:spPr>
        <p:txBody>
          <a:bodyPr anchorCtr="0" anchor="ctr" bIns="34275" lIns="68575" spcFirstLastPara="1" rIns="68575" wrap="square" tIns="34275">
            <a:spAutoFit/>
          </a:bodyPr>
          <a:lstStyle/>
          <a:p>
            <a:pPr indent="0" lvl="0" marL="0" marR="0" rtl="0" algn="ctr">
              <a:lnSpc>
                <a:spcPct val="81666"/>
              </a:lnSpc>
              <a:spcBef>
                <a:spcPts val="0"/>
              </a:spcBef>
              <a:spcAft>
                <a:spcPts val="0"/>
              </a:spcAft>
              <a:buNone/>
            </a:pPr>
            <a:r>
              <a:rPr lang="en" sz="900">
                <a:solidFill>
                  <a:schemeClr val="dk1"/>
                </a:solidFill>
                <a:latin typeface="Calibri"/>
                <a:ea typeface="Calibri"/>
                <a:cs typeface="Calibri"/>
                <a:sym typeface="Calibri"/>
              </a:rPr>
              <a:t>Domain specific </a:t>
            </a:r>
            <a:endParaRPr sz="1100"/>
          </a:p>
        </p:txBody>
      </p:sp>
      <p:cxnSp>
        <p:nvCxnSpPr>
          <p:cNvPr id="1647" name="Google Shape;1647;p93"/>
          <p:cNvCxnSpPr/>
          <p:nvPr/>
        </p:nvCxnSpPr>
        <p:spPr>
          <a:xfrm>
            <a:off x="382983" y="3471863"/>
            <a:ext cx="3027880" cy="0"/>
          </a:xfrm>
          <a:prstGeom prst="straightConnector1">
            <a:avLst/>
          </a:prstGeom>
          <a:noFill/>
          <a:ln cap="flat" cmpd="sng" w="9525">
            <a:solidFill>
              <a:srgbClr val="4472C4"/>
            </a:solidFill>
            <a:prstDash val="dash"/>
            <a:miter lim="800000"/>
            <a:headEnd len="sm" w="sm" type="none"/>
            <a:tailEnd len="sm" w="sm" type="none"/>
          </a:ln>
        </p:spPr>
      </p:cxnSp>
      <p:cxnSp>
        <p:nvCxnSpPr>
          <p:cNvPr id="1648" name="Google Shape;1648;p93"/>
          <p:cNvCxnSpPr/>
          <p:nvPr/>
        </p:nvCxnSpPr>
        <p:spPr>
          <a:xfrm>
            <a:off x="382983" y="3969067"/>
            <a:ext cx="3027880" cy="0"/>
          </a:xfrm>
          <a:prstGeom prst="straightConnector1">
            <a:avLst/>
          </a:prstGeom>
          <a:noFill/>
          <a:ln cap="flat" cmpd="sng" w="9525">
            <a:solidFill>
              <a:srgbClr val="4472C4"/>
            </a:solidFill>
            <a:prstDash val="dash"/>
            <a:miter lim="800000"/>
            <a:headEnd len="sm" w="sm" type="none"/>
            <a:tailEnd len="sm" w="sm" type="none"/>
          </a:ln>
        </p:spPr>
      </p:cxnSp>
      <p:sp>
        <p:nvSpPr>
          <p:cNvPr id="1649" name="Google Shape;1649;p93"/>
          <p:cNvSpPr txBox="1"/>
          <p:nvPr/>
        </p:nvSpPr>
        <p:spPr>
          <a:xfrm>
            <a:off x="328614" y="3191429"/>
            <a:ext cx="940843" cy="171827"/>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Ecosystems</a:t>
            </a:r>
            <a:endParaRPr sz="1100"/>
          </a:p>
        </p:txBody>
      </p:sp>
      <p:sp>
        <p:nvSpPr>
          <p:cNvPr id="1650" name="Google Shape;1650;p93"/>
          <p:cNvSpPr txBox="1"/>
          <p:nvPr/>
        </p:nvSpPr>
        <p:spPr>
          <a:xfrm>
            <a:off x="328615" y="3648781"/>
            <a:ext cx="940844" cy="171827"/>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Data</a:t>
            </a:r>
            <a:endParaRPr sz="1100"/>
          </a:p>
        </p:txBody>
      </p:sp>
      <p:sp>
        <p:nvSpPr>
          <p:cNvPr id="1651" name="Google Shape;1651;p93"/>
          <p:cNvSpPr txBox="1"/>
          <p:nvPr/>
        </p:nvSpPr>
        <p:spPr>
          <a:xfrm>
            <a:off x="315911" y="4070669"/>
            <a:ext cx="940844" cy="273055"/>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Platforms and solutions</a:t>
            </a:r>
            <a:endParaRPr sz="1100"/>
          </a:p>
        </p:txBody>
      </p:sp>
      <p:sp>
        <p:nvSpPr>
          <p:cNvPr id="1652" name="Google Shape;1652;p93"/>
          <p:cNvSpPr/>
          <p:nvPr/>
        </p:nvSpPr>
        <p:spPr>
          <a:xfrm>
            <a:off x="3986683" y="905915"/>
            <a:ext cx="4773581" cy="3667884"/>
          </a:xfrm>
          <a:prstGeom prst="rect">
            <a:avLst/>
          </a:prstGeom>
          <a:no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53" name="Google Shape;1653;p93"/>
          <p:cNvSpPr txBox="1"/>
          <p:nvPr/>
        </p:nvSpPr>
        <p:spPr>
          <a:xfrm>
            <a:off x="1244529" y="4466274"/>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Mobility</a:t>
            </a:r>
            <a:endParaRPr sz="1100"/>
          </a:p>
        </p:txBody>
      </p:sp>
      <p:sp>
        <p:nvSpPr>
          <p:cNvPr id="1654" name="Google Shape;1654;p93"/>
          <p:cNvSpPr/>
          <p:nvPr/>
        </p:nvSpPr>
        <p:spPr>
          <a:xfrm>
            <a:off x="4054968" y="3833179"/>
            <a:ext cx="4562475" cy="450123"/>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 sz="800">
                <a:solidFill>
                  <a:schemeClr val="dk1"/>
                </a:solidFill>
                <a:latin typeface="Calibri"/>
                <a:ea typeface="Calibri"/>
                <a:cs typeface="Calibri"/>
                <a:sym typeface="Calibri"/>
              </a:rPr>
              <a:t>Participants: </a:t>
            </a:r>
            <a:r>
              <a:rPr lang="en" sz="800">
                <a:solidFill>
                  <a:schemeClr val="dk1"/>
                </a:solidFill>
                <a:latin typeface="Calibri"/>
                <a:ea typeface="Calibri"/>
                <a:cs typeface="Calibri"/>
                <a:sym typeface="Calibri"/>
              </a:rPr>
              <a:t>Municipalities, Deutscher Wetterdienst, Deutsche Telekom, Fraunhofer, HERE, Door2Door, Schenker, DHL, GDV, Deutsche Bahn, Bosch, Continental, BMW, Volkswagen, Daimler, ZF, Kühne + Nagel, etc.</a:t>
            </a:r>
            <a:endParaRPr sz="1100"/>
          </a:p>
        </p:txBody>
      </p:sp>
      <p:sp>
        <p:nvSpPr>
          <p:cNvPr id="1655" name="Google Shape;1655;p93"/>
          <p:cNvSpPr txBox="1"/>
          <p:nvPr/>
        </p:nvSpPr>
        <p:spPr>
          <a:xfrm>
            <a:off x="4019518" y="990936"/>
            <a:ext cx="4593000" cy="1054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800" u="sng">
                <a:solidFill>
                  <a:schemeClr val="dk1"/>
                </a:solidFill>
                <a:latin typeface="Calibri"/>
                <a:ea typeface="Calibri"/>
                <a:cs typeface="Calibri"/>
                <a:sym typeface="Calibri"/>
              </a:rPr>
              <a:t>Key facts</a:t>
            </a:r>
            <a:endParaRPr b="1" sz="800" u="sng">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Originally German initiative funded by acatech and BMWi</a:t>
            </a:r>
            <a:endParaRPr sz="800">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Broad participation from public and private sector</a:t>
            </a:r>
            <a:endParaRPr sz="800">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Different forms of mobility involved</a:t>
            </a:r>
            <a:endParaRPr sz="800">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Aims to be a role model for European Mobility Data Space</a:t>
            </a:r>
            <a:endParaRPr sz="800">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Font typeface="Calibri"/>
              <a:buChar char="•"/>
            </a:pPr>
            <a:r>
              <a:rPr lang="en" sz="800">
                <a:solidFill>
                  <a:schemeClr val="dk1"/>
                </a:solidFill>
                <a:latin typeface="Calibri"/>
                <a:ea typeface="Calibri"/>
                <a:cs typeface="Calibri"/>
                <a:sym typeface="Calibri"/>
              </a:rPr>
              <a:t>The Mobility Data Space is the data sharing community for everyone who is looking to build the future of mobility. It aims to facilitate competition around innovative, environmentally sustainable, and user-friendly mobility concepts by giving all users equal and transparent access to relevant data.</a:t>
            </a:r>
            <a:endParaRPr sz="800">
              <a:solidFill>
                <a:schemeClr val="dk1"/>
              </a:solidFill>
              <a:latin typeface="Calibri"/>
              <a:ea typeface="Calibri"/>
              <a:cs typeface="Calibri"/>
              <a:sym typeface="Calibri"/>
            </a:endParaRPr>
          </a:p>
        </p:txBody>
      </p:sp>
      <p:pic>
        <p:nvPicPr>
          <p:cNvPr descr="Data Sharing Winter School | INNOPAY" id="1656" name="Google Shape;1656;p93"/>
          <p:cNvPicPr preferRelativeResize="0"/>
          <p:nvPr/>
        </p:nvPicPr>
        <p:blipFill rotWithShape="1">
          <a:blip r:embed="rId3">
            <a:alphaModFix/>
          </a:blip>
          <a:srcRect b="0" l="0" r="0" t="0"/>
          <a:stretch/>
        </p:blipFill>
        <p:spPr>
          <a:xfrm>
            <a:off x="1196726" y="1708067"/>
            <a:ext cx="1036424" cy="376513"/>
          </a:xfrm>
          <a:prstGeom prst="rect">
            <a:avLst/>
          </a:prstGeom>
          <a:noFill/>
          <a:ln cap="flat" cmpd="sng" w="9525">
            <a:solidFill>
              <a:schemeClr val="dk1"/>
            </a:solidFill>
            <a:prstDash val="solid"/>
            <a:round/>
            <a:headEnd len="sm" w="sm" type="none"/>
            <a:tailEnd len="sm" w="sm" type="none"/>
          </a:ln>
        </p:spPr>
      </p:pic>
      <p:pic>
        <p:nvPicPr>
          <p:cNvPr descr="Data Sharing Winter School | INNOPAY" id="1657" name="Google Shape;1657;p93"/>
          <p:cNvPicPr preferRelativeResize="0"/>
          <p:nvPr/>
        </p:nvPicPr>
        <p:blipFill rotWithShape="1">
          <a:blip r:embed="rId3">
            <a:alphaModFix/>
          </a:blip>
          <a:srcRect b="0" l="0" r="0" t="0"/>
          <a:stretch/>
        </p:blipFill>
        <p:spPr>
          <a:xfrm>
            <a:off x="1196726" y="2433772"/>
            <a:ext cx="1036424" cy="376513"/>
          </a:xfrm>
          <a:prstGeom prst="rect">
            <a:avLst/>
          </a:prstGeom>
          <a:noFill/>
          <a:ln cap="flat" cmpd="sng" w="9525">
            <a:solidFill>
              <a:schemeClr val="dk1"/>
            </a:solidFill>
            <a:prstDash val="solid"/>
            <a:round/>
            <a:headEnd len="sm" w="sm" type="none"/>
            <a:tailEnd len="sm" w="sm" type="none"/>
          </a:ln>
        </p:spPr>
      </p:pic>
      <p:sp>
        <p:nvSpPr>
          <p:cNvPr id="1658" name="Google Shape;1658;p93"/>
          <p:cNvSpPr txBox="1"/>
          <p:nvPr/>
        </p:nvSpPr>
        <p:spPr>
          <a:xfrm>
            <a:off x="4055724" y="4333735"/>
            <a:ext cx="4587748" cy="27699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rgbClr val="4472C4"/>
                </a:solidFill>
                <a:latin typeface="Calibri"/>
                <a:ea typeface="Calibri"/>
                <a:cs typeface="Calibri"/>
                <a:sym typeface="Calibri"/>
              </a:rPr>
              <a:t>👉 https://mobility-dataspace.eu/</a:t>
            </a:r>
            <a:endParaRPr sz="1100"/>
          </a:p>
        </p:txBody>
      </p:sp>
      <p:pic>
        <p:nvPicPr>
          <p:cNvPr id="1659" name="Google Shape;1659;p93"/>
          <p:cNvPicPr preferRelativeResize="0"/>
          <p:nvPr/>
        </p:nvPicPr>
        <p:blipFill rotWithShape="1">
          <a:blip r:embed="rId4">
            <a:alphaModFix/>
          </a:blip>
          <a:srcRect b="0" l="0" r="0" t="0"/>
          <a:stretch/>
        </p:blipFill>
        <p:spPr>
          <a:xfrm>
            <a:off x="4152445" y="2173500"/>
            <a:ext cx="2816355" cy="1617350"/>
          </a:xfrm>
          <a:prstGeom prst="rect">
            <a:avLst/>
          </a:prstGeom>
          <a:noFill/>
          <a:ln>
            <a:noFill/>
          </a:ln>
        </p:spPr>
      </p:pic>
      <p:sp>
        <p:nvSpPr>
          <p:cNvPr id="1660" name="Google Shape;1660;p93"/>
          <p:cNvSpPr txBox="1"/>
          <p:nvPr/>
        </p:nvSpPr>
        <p:spPr>
          <a:xfrm>
            <a:off x="141536" y="4834627"/>
            <a:ext cx="242203" cy="205602"/>
          </a:xfrm>
          <a:prstGeom prst="rect">
            <a:avLst/>
          </a:prstGeom>
          <a:noFill/>
          <a:ln>
            <a:noFill/>
          </a:ln>
        </p:spPr>
        <p:txBody>
          <a:bodyPr anchorCtr="0" anchor="ctr" bIns="34225" lIns="68450" spcFirstLastPara="1" rIns="68450" wrap="square" tIns="34225">
            <a:noAutofit/>
          </a:bodyPr>
          <a:lstStyle/>
          <a:p>
            <a:pPr indent="0" lvl="0" marL="0" marR="0" rtl="0" algn="ctr">
              <a:lnSpc>
                <a:spcPct val="100000"/>
              </a:lnSpc>
              <a:spcBef>
                <a:spcPts val="0"/>
              </a:spcBef>
              <a:spcAft>
                <a:spcPts val="0"/>
              </a:spcAft>
              <a:buNone/>
            </a:pPr>
            <a:fld id="{00000000-1234-1234-1234-123412341234}" type="slidenum">
              <a:rPr b="0" i="0" lang="en" sz="700" u="none" cap="none" strike="noStrike">
                <a:solidFill>
                  <a:srgbClr val="7F7F7F"/>
                </a:solidFill>
                <a:latin typeface="Georgia"/>
                <a:ea typeface="Georgia"/>
                <a:cs typeface="Georgia"/>
                <a:sym typeface="Georgia"/>
              </a:rPr>
              <a:t>‹#›</a:t>
            </a:fld>
            <a:endParaRPr b="0" i="0" sz="700" u="none" cap="none" strike="noStrike">
              <a:solidFill>
                <a:srgbClr val="7F7F7F"/>
              </a:solidFill>
              <a:latin typeface="Georgia"/>
              <a:ea typeface="Georgia"/>
              <a:cs typeface="Georgia"/>
              <a:sym typeface="Georgia"/>
            </a:endParaRPr>
          </a:p>
        </p:txBody>
      </p:sp>
      <p:sp>
        <p:nvSpPr>
          <p:cNvPr id="1661" name="Google Shape;1661;p93"/>
          <p:cNvSpPr/>
          <p:nvPr/>
        </p:nvSpPr>
        <p:spPr>
          <a:xfrm>
            <a:off x="3654036" y="4689188"/>
            <a:ext cx="5106228" cy="323861"/>
          </a:xfrm>
          <a:prstGeom prst="wedgeRoundRectCallout">
            <a:avLst>
              <a:gd fmla="val 7379" name="adj1"/>
              <a:gd fmla="val -107292" name="adj2"/>
              <a:gd fmla="val 16667" name="adj3"/>
            </a:avLst>
          </a:prstGeom>
          <a:solidFill>
            <a:srgbClr val="7D91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i="1" lang="en" sz="800">
                <a:solidFill>
                  <a:schemeClr val="lt1"/>
                </a:solidFill>
                <a:latin typeface="Calibri"/>
                <a:ea typeface="Calibri"/>
                <a:cs typeface="Calibri"/>
                <a:sym typeface="Calibri"/>
              </a:rPr>
              <a:t>”Mobility Data Space is a unique demonstration of how IDS-compliant data sharing across varied markets and sectors can translate into real value for customers.” Lars Nagel, CEO, IDSA</a:t>
            </a:r>
            <a:endParaRPr sz="1100"/>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6" name="Shape 1666"/>
        <p:cNvGrpSpPr/>
        <p:nvPr/>
      </p:nvGrpSpPr>
      <p:grpSpPr>
        <a:xfrm>
          <a:off x="0" y="0"/>
          <a:ext cx="0" cy="0"/>
          <a:chOff x="0" y="0"/>
          <a:chExt cx="0" cy="0"/>
        </a:xfrm>
      </p:grpSpPr>
      <p:sp>
        <p:nvSpPr>
          <p:cNvPr id="1667" name="Google Shape;1667;p94"/>
          <p:cNvSpPr/>
          <p:nvPr/>
        </p:nvSpPr>
        <p:spPr>
          <a:xfrm>
            <a:off x="2379005" y="2994130"/>
            <a:ext cx="485400" cy="1481100"/>
          </a:xfrm>
          <a:prstGeom prst="roundRect">
            <a:avLst>
              <a:gd fmla="val 16667" name="adj"/>
            </a:avLst>
          </a:prstGeom>
          <a:solidFill>
            <a:srgbClr val="F2F2F2"/>
          </a:solidFill>
          <a:ln cap="flat" cmpd="sng" w="19050">
            <a:solidFill>
              <a:srgbClr val="FF0000"/>
            </a:solidFill>
            <a:prstDash val="dot"/>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668" name="Google Shape;1668;p94"/>
          <p:cNvSpPr/>
          <p:nvPr/>
        </p:nvSpPr>
        <p:spPr>
          <a:xfrm>
            <a:off x="1804280" y="2994143"/>
            <a:ext cx="485400" cy="1481100"/>
          </a:xfrm>
          <a:prstGeom prst="roundRect">
            <a:avLst>
              <a:gd fmla="val 16667" name="adj"/>
            </a:avLst>
          </a:prstGeom>
          <a:solidFill>
            <a:srgbClr val="F2F2F2"/>
          </a:solidFill>
          <a:ln cap="flat" cmpd="sng" w="19050">
            <a:solidFill>
              <a:srgbClr val="FF0000"/>
            </a:solidFill>
            <a:prstDash val="dot"/>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669" name="Google Shape;1669;p94"/>
          <p:cNvSpPr/>
          <p:nvPr/>
        </p:nvSpPr>
        <p:spPr>
          <a:xfrm>
            <a:off x="8335" y="0"/>
            <a:ext cx="9127331" cy="718855"/>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1670" name="Google Shape;1670;p94"/>
          <p:cNvSpPr/>
          <p:nvPr/>
        </p:nvSpPr>
        <p:spPr>
          <a:xfrm>
            <a:off x="2926292" y="2989843"/>
            <a:ext cx="485326" cy="1481087"/>
          </a:xfrm>
          <a:prstGeom prst="roundRect">
            <a:avLst>
              <a:gd fmla="val 16667" name="adj"/>
            </a:avLst>
          </a:prstGeom>
          <a:solidFill>
            <a:srgbClr val="F2F2F2"/>
          </a:solidFill>
          <a:ln cap="flat" cmpd="sng" w="19050">
            <a:solidFill>
              <a:srgbClr val="FF0000"/>
            </a:solidFill>
            <a:prstDash val="dot"/>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671" name="Google Shape;1671;p94"/>
          <p:cNvSpPr/>
          <p:nvPr/>
        </p:nvSpPr>
        <p:spPr>
          <a:xfrm>
            <a:off x="1229613" y="2989843"/>
            <a:ext cx="485326" cy="1481087"/>
          </a:xfrm>
          <a:prstGeom prst="roundRect">
            <a:avLst>
              <a:gd fmla="val 16667" name="adj"/>
            </a:avLst>
          </a:prstGeom>
          <a:solidFill>
            <a:srgbClr val="E1EFD8"/>
          </a:solidFill>
          <a:ln cap="flat" cmpd="sng" w="19050">
            <a:solidFill>
              <a:srgbClr val="C0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672" name="Google Shape;1672;p94"/>
          <p:cNvSpPr txBox="1"/>
          <p:nvPr/>
        </p:nvSpPr>
        <p:spPr>
          <a:xfrm>
            <a:off x="227431" y="-56579"/>
            <a:ext cx="8121898" cy="861629"/>
          </a:xfrm>
          <a:prstGeom prst="rect">
            <a:avLst/>
          </a:prstGeom>
          <a:noFill/>
          <a:ln>
            <a:noFill/>
          </a:ln>
        </p:spPr>
        <p:txBody>
          <a:bodyPr anchorCtr="0" anchor="ctr" bIns="34225" lIns="68450" spcFirstLastPara="1" rIns="68450" wrap="square" tIns="34225">
            <a:normAutofit/>
          </a:bodyPr>
          <a:lstStyle/>
          <a:p>
            <a:pPr indent="0" lvl="0" marL="0" marR="0" rtl="0" algn="l">
              <a:lnSpc>
                <a:spcPct val="90000"/>
              </a:lnSpc>
              <a:spcBef>
                <a:spcPts val="0"/>
              </a:spcBef>
              <a:spcAft>
                <a:spcPts val="0"/>
              </a:spcAft>
              <a:buClr>
                <a:schemeClr val="lt1"/>
              </a:buClr>
              <a:buSzPts val="3000"/>
              <a:buFont typeface="Libre Franklin"/>
              <a:buNone/>
            </a:pPr>
            <a:r>
              <a:rPr b="1" lang="en" sz="3300">
                <a:solidFill>
                  <a:schemeClr val="lt1"/>
                </a:solidFill>
                <a:latin typeface="Roboto Slab"/>
                <a:ea typeface="Roboto Slab"/>
                <a:cs typeface="Roboto Slab"/>
                <a:sym typeface="Roboto Slab"/>
              </a:rPr>
              <a:t>iSHARE</a:t>
            </a:r>
            <a:endParaRPr b="1" sz="3300">
              <a:solidFill>
                <a:schemeClr val="lt1"/>
              </a:solidFill>
              <a:latin typeface="Roboto Slab"/>
              <a:ea typeface="Roboto Slab"/>
              <a:cs typeface="Roboto Slab"/>
              <a:sym typeface="Roboto Slab"/>
            </a:endParaRPr>
          </a:p>
        </p:txBody>
      </p:sp>
      <p:grpSp>
        <p:nvGrpSpPr>
          <p:cNvPr id="1673" name="Google Shape;1673;p94"/>
          <p:cNvGrpSpPr/>
          <p:nvPr/>
        </p:nvGrpSpPr>
        <p:grpSpPr>
          <a:xfrm>
            <a:off x="316666" y="761762"/>
            <a:ext cx="3094952" cy="702844"/>
            <a:chOff x="411108" y="1015682"/>
            <a:chExt cx="4126602" cy="937125"/>
          </a:xfrm>
        </p:grpSpPr>
        <p:sp>
          <p:nvSpPr>
            <p:cNvPr id="1674" name="Google Shape;1674;p94"/>
            <p:cNvSpPr/>
            <p:nvPr/>
          </p:nvSpPr>
          <p:spPr>
            <a:xfrm>
              <a:off x="500537" y="1207887"/>
              <a:ext cx="4037173" cy="74492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1675" name="Google Shape;1675;p94"/>
            <p:cNvSpPr/>
            <p:nvPr/>
          </p:nvSpPr>
          <p:spPr>
            <a:xfrm>
              <a:off x="411108" y="1015682"/>
              <a:ext cx="3177912" cy="247302"/>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Regulation</a:t>
              </a:r>
              <a:endParaRPr sz="1100"/>
            </a:p>
          </p:txBody>
        </p:sp>
      </p:grpSp>
      <p:grpSp>
        <p:nvGrpSpPr>
          <p:cNvPr id="1676" name="Google Shape;1676;p94"/>
          <p:cNvGrpSpPr/>
          <p:nvPr/>
        </p:nvGrpSpPr>
        <p:grpSpPr>
          <a:xfrm>
            <a:off x="315911" y="1470652"/>
            <a:ext cx="3094952" cy="702844"/>
            <a:chOff x="411108" y="1015682"/>
            <a:chExt cx="4126602" cy="937125"/>
          </a:xfrm>
        </p:grpSpPr>
        <p:sp>
          <p:nvSpPr>
            <p:cNvPr id="1677" name="Google Shape;1677;p94"/>
            <p:cNvSpPr/>
            <p:nvPr/>
          </p:nvSpPr>
          <p:spPr>
            <a:xfrm>
              <a:off x="500537" y="1207887"/>
              <a:ext cx="4037173" cy="744920"/>
            </a:xfrm>
            <a:prstGeom prst="roundRect">
              <a:avLst>
                <a:gd fmla="val 16667" name="adj"/>
              </a:avLst>
            </a:prstGeom>
            <a:solidFill>
              <a:srgbClr val="E1EFD8"/>
            </a:solidFill>
            <a:ln cap="flat" cmpd="sng" w="19050">
              <a:solidFill>
                <a:srgbClr val="FF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rPr lang="en" sz="800">
                  <a:solidFill>
                    <a:schemeClr val="dk1"/>
                  </a:solidFill>
                  <a:latin typeface="Calibri"/>
                  <a:ea typeface="Calibri"/>
                  <a:cs typeface="Calibri"/>
                  <a:sym typeface="Calibri"/>
                </a:rPr>
                <a:t>iSHARE is an example of a more general Dutch concept ”afsprakenstelsel” or ”trust scheme”. iSHARE also provides well-designed governance model to safeguard supervision and quality of data exchange.</a:t>
              </a:r>
              <a:endParaRPr sz="1100"/>
            </a:p>
          </p:txBody>
        </p:sp>
        <p:sp>
          <p:nvSpPr>
            <p:cNvPr id="1678" name="Google Shape;1678;p94"/>
            <p:cNvSpPr/>
            <p:nvPr/>
          </p:nvSpPr>
          <p:spPr>
            <a:xfrm>
              <a:off x="411108" y="1015682"/>
              <a:ext cx="3177912" cy="247302"/>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Frameworks and standardization  </a:t>
              </a:r>
              <a:endParaRPr sz="1100"/>
            </a:p>
          </p:txBody>
        </p:sp>
      </p:grpSp>
      <p:grpSp>
        <p:nvGrpSpPr>
          <p:cNvPr id="1679" name="Google Shape;1679;p94"/>
          <p:cNvGrpSpPr/>
          <p:nvPr/>
        </p:nvGrpSpPr>
        <p:grpSpPr>
          <a:xfrm>
            <a:off x="315911" y="2183888"/>
            <a:ext cx="3094952" cy="702844"/>
            <a:chOff x="411108" y="1015682"/>
            <a:chExt cx="4126602" cy="937125"/>
          </a:xfrm>
        </p:grpSpPr>
        <p:sp>
          <p:nvSpPr>
            <p:cNvPr id="1680" name="Google Shape;1680;p94"/>
            <p:cNvSpPr/>
            <p:nvPr/>
          </p:nvSpPr>
          <p:spPr>
            <a:xfrm>
              <a:off x="500537" y="1207887"/>
              <a:ext cx="4037173" cy="744920"/>
            </a:xfrm>
            <a:prstGeom prst="roundRect">
              <a:avLst>
                <a:gd fmla="val 16667" name="adj"/>
              </a:avLst>
            </a:prstGeom>
            <a:solidFill>
              <a:srgbClr val="E1EFD8"/>
            </a:solidFill>
            <a:ln cap="flat" cmpd="sng" w="19050">
              <a:solidFill>
                <a:srgbClr val="FF0000"/>
              </a:solidFill>
              <a:prstDash val="dot"/>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1681" name="Google Shape;1681;p94"/>
            <p:cNvSpPr/>
            <p:nvPr/>
          </p:nvSpPr>
          <p:spPr>
            <a:xfrm>
              <a:off x="411108" y="1015682"/>
              <a:ext cx="3177912" cy="247302"/>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Generic building blocks</a:t>
              </a:r>
              <a:endParaRPr sz="1100"/>
            </a:p>
          </p:txBody>
        </p:sp>
      </p:grpSp>
      <p:sp>
        <p:nvSpPr>
          <p:cNvPr id="1682" name="Google Shape;1682;p94"/>
          <p:cNvSpPr txBox="1"/>
          <p:nvPr/>
        </p:nvSpPr>
        <p:spPr>
          <a:xfrm rot="-5400000">
            <a:off x="-312017" y="3646565"/>
            <a:ext cx="1078897" cy="167642"/>
          </a:xfrm>
          <a:prstGeom prst="rect">
            <a:avLst/>
          </a:prstGeom>
          <a:noFill/>
          <a:ln>
            <a:noFill/>
          </a:ln>
        </p:spPr>
        <p:txBody>
          <a:bodyPr anchorCtr="0" anchor="ctr" bIns="34275" lIns="68575" spcFirstLastPara="1" rIns="68575" wrap="square" tIns="34275">
            <a:spAutoFit/>
          </a:bodyPr>
          <a:lstStyle/>
          <a:p>
            <a:pPr indent="0" lvl="0" marL="0" marR="0" rtl="0" algn="ctr">
              <a:lnSpc>
                <a:spcPct val="81666"/>
              </a:lnSpc>
              <a:spcBef>
                <a:spcPts val="0"/>
              </a:spcBef>
              <a:spcAft>
                <a:spcPts val="0"/>
              </a:spcAft>
              <a:buNone/>
            </a:pPr>
            <a:r>
              <a:rPr lang="en" sz="900">
                <a:solidFill>
                  <a:schemeClr val="dk1"/>
                </a:solidFill>
                <a:latin typeface="Calibri"/>
                <a:ea typeface="Calibri"/>
                <a:cs typeface="Calibri"/>
                <a:sym typeface="Calibri"/>
              </a:rPr>
              <a:t>Domain specific </a:t>
            </a:r>
            <a:endParaRPr sz="1100"/>
          </a:p>
        </p:txBody>
      </p:sp>
      <p:cxnSp>
        <p:nvCxnSpPr>
          <p:cNvPr id="1683" name="Google Shape;1683;p94"/>
          <p:cNvCxnSpPr/>
          <p:nvPr/>
        </p:nvCxnSpPr>
        <p:spPr>
          <a:xfrm>
            <a:off x="382983" y="3471863"/>
            <a:ext cx="3027880" cy="0"/>
          </a:xfrm>
          <a:prstGeom prst="straightConnector1">
            <a:avLst/>
          </a:prstGeom>
          <a:noFill/>
          <a:ln cap="flat" cmpd="sng" w="9525">
            <a:solidFill>
              <a:srgbClr val="4472C4"/>
            </a:solidFill>
            <a:prstDash val="dash"/>
            <a:miter lim="800000"/>
            <a:headEnd len="sm" w="sm" type="none"/>
            <a:tailEnd len="sm" w="sm" type="none"/>
          </a:ln>
        </p:spPr>
      </p:cxnSp>
      <p:cxnSp>
        <p:nvCxnSpPr>
          <p:cNvPr id="1684" name="Google Shape;1684;p94"/>
          <p:cNvCxnSpPr/>
          <p:nvPr/>
        </p:nvCxnSpPr>
        <p:spPr>
          <a:xfrm>
            <a:off x="382983" y="3969067"/>
            <a:ext cx="3027880" cy="0"/>
          </a:xfrm>
          <a:prstGeom prst="straightConnector1">
            <a:avLst/>
          </a:prstGeom>
          <a:noFill/>
          <a:ln cap="flat" cmpd="sng" w="9525">
            <a:solidFill>
              <a:srgbClr val="4472C4"/>
            </a:solidFill>
            <a:prstDash val="dash"/>
            <a:miter lim="800000"/>
            <a:headEnd len="sm" w="sm" type="none"/>
            <a:tailEnd len="sm" w="sm" type="none"/>
          </a:ln>
        </p:spPr>
      </p:cxnSp>
      <p:sp>
        <p:nvSpPr>
          <p:cNvPr id="1685" name="Google Shape;1685;p94"/>
          <p:cNvSpPr txBox="1"/>
          <p:nvPr/>
        </p:nvSpPr>
        <p:spPr>
          <a:xfrm>
            <a:off x="328614" y="3191429"/>
            <a:ext cx="940843" cy="171827"/>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Ecosystems</a:t>
            </a:r>
            <a:endParaRPr sz="1100"/>
          </a:p>
        </p:txBody>
      </p:sp>
      <p:sp>
        <p:nvSpPr>
          <p:cNvPr id="1686" name="Google Shape;1686;p94"/>
          <p:cNvSpPr txBox="1"/>
          <p:nvPr/>
        </p:nvSpPr>
        <p:spPr>
          <a:xfrm>
            <a:off x="328615" y="3648781"/>
            <a:ext cx="940844" cy="171827"/>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Data</a:t>
            </a:r>
            <a:endParaRPr sz="1100"/>
          </a:p>
        </p:txBody>
      </p:sp>
      <p:sp>
        <p:nvSpPr>
          <p:cNvPr id="1687" name="Google Shape;1687;p94"/>
          <p:cNvSpPr txBox="1"/>
          <p:nvPr/>
        </p:nvSpPr>
        <p:spPr>
          <a:xfrm>
            <a:off x="315911" y="4070669"/>
            <a:ext cx="940844" cy="273055"/>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Platforms and solutions</a:t>
            </a:r>
            <a:endParaRPr sz="1100"/>
          </a:p>
        </p:txBody>
      </p:sp>
      <p:sp>
        <p:nvSpPr>
          <p:cNvPr id="1688" name="Google Shape;1688;p94"/>
          <p:cNvSpPr/>
          <p:nvPr/>
        </p:nvSpPr>
        <p:spPr>
          <a:xfrm>
            <a:off x="3986683" y="905915"/>
            <a:ext cx="4773581" cy="3667884"/>
          </a:xfrm>
          <a:prstGeom prst="rect">
            <a:avLst/>
          </a:prstGeom>
          <a:no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89" name="Google Shape;1689;p94"/>
          <p:cNvSpPr txBox="1"/>
          <p:nvPr/>
        </p:nvSpPr>
        <p:spPr>
          <a:xfrm>
            <a:off x="1154566" y="4473149"/>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Logistics</a:t>
            </a:r>
            <a:endParaRPr sz="1100"/>
          </a:p>
        </p:txBody>
      </p:sp>
      <p:sp>
        <p:nvSpPr>
          <p:cNvPr id="1690" name="Google Shape;1690;p94"/>
          <p:cNvSpPr txBox="1"/>
          <p:nvPr/>
        </p:nvSpPr>
        <p:spPr>
          <a:xfrm>
            <a:off x="4019518" y="990936"/>
            <a:ext cx="4593000" cy="1177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800" u="sng">
                <a:solidFill>
                  <a:schemeClr val="dk1"/>
                </a:solidFill>
                <a:latin typeface="Calibri"/>
                <a:ea typeface="Calibri"/>
                <a:cs typeface="Calibri"/>
                <a:sym typeface="Calibri"/>
              </a:rPr>
              <a:t>Key facts</a:t>
            </a:r>
            <a:endParaRPr b="1" sz="800" u="sng">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Initially logistics-focused initiative originating from the Netherlands.</a:t>
            </a:r>
            <a:endParaRPr sz="1100"/>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iSHARE is a coherent model (”Trust Scheme”) of functional, technical and legal agreements and standards that are used within the Dutch transport and logistics sector to exchange data. </a:t>
            </a:r>
            <a:endParaRPr sz="1100"/>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The core of the model consists of agreements and standards focusing on identification, authentication and authorization, which are intended to standardize and thus to significantly facilitate the exchange of data between organizations. </a:t>
            </a:r>
            <a:endParaRPr sz="1100"/>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Compliance of the model is ensured and its continuous development achieved by the independent iSHARE Foundation that was specifically established for this purpose.</a:t>
            </a:r>
            <a:endParaRPr sz="1100"/>
          </a:p>
        </p:txBody>
      </p:sp>
      <p:pic>
        <p:nvPicPr>
          <p:cNvPr descr="Data Sharing Winter School | INNOPAY" id="1691" name="Google Shape;1691;p94"/>
          <p:cNvPicPr preferRelativeResize="0"/>
          <p:nvPr/>
        </p:nvPicPr>
        <p:blipFill rotWithShape="1">
          <a:blip r:embed="rId3">
            <a:alphaModFix/>
          </a:blip>
          <a:srcRect b="0" l="0" r="0" t="0"/>
          <a:stretch/>
        </p:blipFill>
        <p:spPr>
          <a:xfrm>
            <a:off x="2293586" y="2369676"/>
            <a:ext cx="1036424" cy="376513"/>
          </a:xfrm>
          <a:prstGeom prst="rect">
            <a:avLst/>
          </a:prstGeom>
          <a:noFill/>
          <a:ln cap="flat" cmpd="sng" w="9525">
            <a:solidFill>
              <a:schemeClr val="dk1"/>
            </a:solidFill>
            <a:prstDash val="solid"/>
            <a:round/>
            <a:headEnd len="sm" w="sm" type="none"/>
            <a:tailEnd len="sm" w="sm" type="none"/>
          </a:ln>
        </p:spPr>
      </p:pic>
      <p:pic>
        <p:nvPicPr>
          <p:cNvPr id="1692" name="Google Shape;1692;p94"/>
          <p:cNvPicPr preferRelativeResize="0"/>
          <p:nvPr/>
        </p:nvPicPr>
        <p:blipFill rotWithShape="1">
          <a:blip r:embed="rId4">
            <a:alphaModFix/>
          </a:blip>
          <a:srcRect b="0" l="0" r="0" t="0"/>
          <a:stretch/>
        </p:blipFill>
        <p:spPr>
          <a:xfrm>
            <a:off x="4129216" y="2374472"/>
            <a:ext cx="4397475" cy="1872935"/>
          </a:xfrm>
          <a:prstGeom prst="rect">
            <a:avLst/>
          </a:prstGeom>
          <a:noFill/>
          <a:ln>
            <a:noFill/>
          </a:ln>
        </p:spPr>
      </p:pic>
      <p:sp>
        <p:nvSpPr>
          <p:cNvPr id="1693" name="Google Shape;1693;p94"/>
          <p:cNvSpPr txBox="1"/>
          <p:nvPr/>
        </p:nvSpPr>
        <p:spPr>
          <a:xfrm>
            <a:off x="4055724" y="4333735"/>
            <a:ext cx="4587748" cy="27699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rgbClr val="4472C4"/>
                </a:solidFill>
                <a:latin typeface="Calibri"/>
                <a:ea typeface="Calibri"/>
                <a:cs typeface="Calibri"/>
                <a:sym typeface="Calibri"/>
              </a:rPr>
              <a:t>👉 https://www.ishareworks.org/</a:t>
            </a:r>
            <a:endParaRPr sz="1100"/>
          </a:p>
        </p:txBody>
      </p:sp>
      <p:sp>
        <p:nvSpPr>
          <p:cNvPr id="1694" name="Google Shape;1694;p94"/>
          <p:cNvSpPr txBox="1"/>
          <p:nvPr/>
        </p:nvSpPr>
        <p:spPr>
          <a:xfrm>
            <a:off x="141536" y="4834627"/>
            <a:ext cx="242203" cy="205602"/>
          </a:xfrm>
          <a:prstGeom prst="rect">
            <a:avLst/>
          </a:prstGeom>
          <a:noFill/>
          <a:ln>
            <a:noFill/>
          </a:ln>
        </p:spPr>
        <p:txBody>
          <a:bodyPr anchorCtr="0" anchor="ctr" bIns="34225" lIns="68450" spcFirstLastPara="1" rIns="68450" wrap="square" tIns="34225">
            <a:noAutofit/>
          </a:bodyPr>
          <a:lstStyle/>
          <a:p>
            <a:pPr indent="0" lvl="0" marL="0" marR="0" rtl="0" algn="ctr">
              <a:lnSpc>
                <a:spcPct val="100000"/>
              </a:lnSpc>
              <a:spcBef>
                <a:spcPts val="0"/>
              </a:spcBef>
              <a:spcAft>
                <a:spcPts val="0"/>
              </a:spcAft>
              <a:buNone/>
            </a:pPr>
            <a:fld id="{00000000-1234-1234-1234-123412341234}" type="slidenum">
              <a:rPr b="0" i="0" lang="en" sz="700" u="none" cap="none" strike="noStrike">
                <a:solidFill>
                  <a:srgbClr val="7F7F7F"/>
                </a:solidFill>
                <a:latin typeface="Georgia"/>
                <a:ea typeface="Georgia"/>
                <a:cs typeface="Georgia"/>
                <a:sym typeface="Georgia"/>
              </a:rPr>
              <a:t>‹#›</a:t>
            </a:fld>
            <a:endParaRPr b="0" i="0" sz="700" u="none" cap="none" strike="noStrike">
              <a:solidFill>
                <a:srgbClr val="7F7F7F"/>
              </a:solidFill>
              <a:latin typeface="Georgia"/>
              <a:ea typeface="Georgia"/>
              <a:cs typeface="Georgia"/>
              <a:sym typeface="Georgia"/>
            </a:endParaRPr>
          </a:p>
        </p:txBody>
      </p:sp>
      <p:sp>
        <p:nvSpPr>
          <p:cNvPr id="1695" name="Google Shape;1695;p94"/>
          <p:cNvSpPr/>
          <p:nvPr/>
        </p:nvSpPr>
        <p:spPr>
          <a:xfrm>
            <a:off x="3657183" y="4658820"/>
            <a:ext cx="5432579" cy="414302"/>
          </a:xfrm>
          <a:prstGeom prst="wedgeRoundRectCallout">
            <a:avLst>
              <a:gd fmla="val 3173" name="adj1"/>
              <a:gd fmla="val -85450" name="adj2"/>
              <a:gd fmla="val 16667" name="adj3"/>
            </a:avLst>
          </a:prstGeom>
          <a:solidFill>
            <a:srgbClr val="7D91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i="1" lang="en" sz="800">
                <a:solidFill>
                  <a:schemeClr val="lt1"/>
                </a:solidFill>
                <a:latin typeface="Calibri"/>
                <a:ea typeface="Calibri"/>
                <a:cs typeface="Calibri"/>
                <a:sym typeface="Calibri"/>
              </a:rPr>
              <a:t>”iSHARE scheme includes Functional, Technical, Legal, and Operational agreements, co-created by the sector itself. Because all parties adhere to the same agreements, signing a contract with the iSHARE Foundation, iSHARE significantly lowers barriers to new data sharing relationships.” Mariane ter Veen, Innopay</a:t>
            </a:r>
            <a:endParaRPr i="1" sz="800">
              <a:solidFill>
                <a:schemeClr val="lt1"/>
              </a:solidFill>
              <a:latin typeface="Calibri"/>
              <a:ea typeface="Calibri"/>
              <a:cs typeface="Calibri"/>
              <a:sym typeface="Calibri"/>
            </a:endParaRPr>
          </a:p>
        </p:txBody>
      </p:sp>
      <p:sp>
        <p:nvSpPr>
          <p:cNvPr id="1696" name="Google Shape;1696;p94"/>
          <p:cNvSpPr/>
          <p:nvPr/>
        </p:nvSpPr>
        <p:spPr>
          <a:xfrm>
            <a:off x="418107" y="2330280"/>
            <a:ext cx="4562475" cy="450123"/>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800">
                <a:solidFill>
                  <a:schemeClr val="dk1"/>
                </a:solidFill>
                <a:latin typeface="Calibri"/>
                <a:ea typeface="Calibri"/>
                <a:cs typeface="Calibri"/>
                <a:sym typeface="Calibri"/>
              </a:rPr>
              <a:t>iSHARE was originally separate from </a:t>
            </a:r>
            <a:endParaRPr sz="1100"/>
          </a:p>
          <a:p>
            <a:pPr indent="0" lvl="0" marL="0" marR="0" rtl="0" algn="l">
              <a:spcBef>
                <a:spcPts val="0"/>
              </a:spcBef>
              <a:spcAft>
                <a:spcPts val="0"/>
              </a:spcAft>
              <a:buNone/>
            </a:pPr>
            <a:r>
              <a:rPr lang="en" sz="800">
                <a:solidFill>
                  <a:schemeClr val="dk1"/>
                </a:solidFill>
                <a:latin typeface="Calibri"/>
                <a:ea typeface="Calibri"/>
                <a:cs typeface="Calibri"/>
                <a:sym typeface="Calibri"/>
              </a:rPr>
              <a:t>IDS. but is currently positioned to be </a:t>
            </a:r>
            <a:endParaRPr sz="1100"/>
          </a:p>
          <a:p>
            <a:pPr indent="0" lvl="0" marL="0" marR="0" rtl="0" algn="l">
              <a:spcBef>
                <a:spcPts val="0"/>
              </a:spcBef>
              <a:spcAft>
                <a:spcPts val="0"/>
              </a:spcAft>
              <a:buNone/>
            </a:pPr>
            <a:r>
              <a:rPr lang="en" sz="800">
                <a:solidFill>
                  <a:schemeClr val="dk1"/>
                </a:solidFill>
                <a:latin typeface="Calibri"/>
                <a:ea typeface="Calibri"/>
                <a:cs typeface="Calibri"/>
                <a:sym typeface="Calibri"/>
              </a:rPr>
              <a:t>compliant with IDS reference model.</a:t>
            </a:r>
            <a:endParaRPr sz="1100"/>
          </a:p>
        </p:txBody>
      </p:sp>
      <p:sp>
        <p:nvSpPr>
          <p:cNvPr id="1697" name="Google Shape;1697;p94"/>
          <p:cNvSpPr txBox="1"/>
          <p:nvPr/>
        </p:nvSpPr>
        <p:spPr>
          <a:xfrm>
            <a:off x="1789943" y="44685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B</a:t>
            </a:r>
            <a:endParaRPr sz="1100"/>
          </a:p>
        </p:txBody>
      </p:sp>
      <p:sp>
        <p:nvSpPr>
          <p:cNvPr id="1698" name="Google Shape;1698;p94"/>
          <p:cNvSpPr txBox="1"/>
          <p:nvPr/>
        </p:nvSpPr>
        <p:spPr>
          <a:xfrm>
            <a:off x="2316482" y="44662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C</a:t>
            </a:r>
            <a:endParaRPr sz="900">
              <a:solidFill>
                <a:schemeClr val="dk1"/>
              </a:solidFill>
              <a:latin typeface="Calibri"/>
              <a:ea typeface="Calibri"/>
              <a:cs typeface="Calibri"/>
              <a:sym typeface="Calibri"/>
            </a:endParaRPr>
          </a:p>
        </p:txBody>
      </p:sp>
      <p:sp>
        <p:nvSpPr>
          <p:cNvPr id="1699" name="Google Shape;1699;p94"/>
          <p:cNvSpPr txBox="1"/>
          <p:nvPr/>
        </p:nvSpPr>
        <p:spPr>
          <a:xfrm>
            <a:off x="2888312" y="44662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D</a:t>
            </a:r>
            <a:endParaRPr sz="1100"/>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4" name="Shape 1704"/>
        <p:cNvGrpSpPr/>
        <p:nvPr/>
      </p:nvGrpSpPr>
      <p:grpSpPr>
        <a:xfrm>
          <a:off x="0" y="0"/>
          <a:ext cx="0" cy="0"/>
          <a:chOff x="0" y="0"/>
          <a:chExt cx="0" cy="0"/>
        </a:xfrm>
      </p:grpSpPr>
      <p:sp>
        <p:nvSpPr>
          <p:cNvPr id="1705" name="Google Shape;1705;p95"/>
          <p:cNvSpPr/>
          <p:nvPr/>
        </p:nvSpPr>
        <p:spPr>
          <a:xfrm>
            <a:off x="2379005" y="2994130"/>
            <a:ext cx="485400" cy="1481100"/>
          </a:xfrm>
          <a:prstGeom prst="roundRect">
            <a:avLst>
              <a:gd fmla="val 16667" name="adj"/>
            </a:avLst>
          </a:prstGeom>
          <a:solidFill>
            <a:srgbClr val="F2F2F2"/>
          </a:solidFill>
          <a:ln cap="flat" cmpd="sng" w="19050">
            <a:solidFill>
              <a:srgbClr val="FF0000"/>
            </a:solidFill>
            <a:prstDash val="dot"/>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706" name="Google Shape;1706;p95"/>
          <p:cNvSpPr/>
          <p:nvPr/>
        </p:nvSpPr>
        <p:spPr>
          <a:xfrm>
            <a:off x="1804317" y="2994130"/>
            <a:ext cx="485400" cy="1481100"/>
          </a:xfrm>
          <a:prstGeom prst="roundRect">
            <a:avLst>
              <a:gd fmla="val 16667" name="adj"/>
            </a:avLst>
          </a:prstGeom>
          <a:solidFill>
            <a:srgbClr val="F2F2F2"/>
          </a:solidFill>
          <a:ln cap="flat" cmpd="sng" w="19050">
            <a:solidFill>
              <a:srgbClr val="FF0000"/>
            </a:solidFill>
            <a:prstDash val="dot"/>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707" name="Google Shape;1707;p95"/>
          <p:cNvSpPr/>
          <p:nvPr/>
        </p:nvSpPr>
        <p:spPr>
          <a:xfrm>
            <a:off x="2926292" y="2989843"/>
            <a:ext cx="485400" cy="1481100"/>
          </a:xfrm>
          <a:prstGeom prst="roundRect">
            <a:avLst>
              <a:gd fmla="val 16667" name="adj"/>
            </a:avLst>
          </a:prstGeom>
          <a:solidFill>
            <a:srgbClr val="F2F2F2"/>
          </a:solidFill>
          <a:ln cap="flat" cmpd="sng" w="19050">
            <a:solidFill>
              <a:srgbClr val="FF0000"/>
            </a:solidFill>
            <a:prstDash val="dot"/>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708" name="Google Shape;1708;p95"/>
          <p:cNvSpPr/>
          <p:nvPr/>
        </p:nvSpPr>
        <p:spPr>
          <a:xfrm>
            <a:off x="1229613" y="2989843"/>
            <a:ext cx="485400" cy="1481100"/>
          </a:xfrm>
          <a:prstGeom prst="roundRect">
            <a:avLst>
              <a:gd fmla="val 16667" name="adj"/>
            </a:avLst>
          </a:prstGeom>
          <a:solidFill>
            <a:srgbClr val="E1EFD8"/>
          </a:solidFill>
          <a:ln cap="flat" cmpd="sng" w="19050">
            <a:solidFill>
              <a:srgbClr val="C0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709" name="Google Shape;1709;p95"/>
          <p:cNvSpPr/>
          <p:nvPr/>
        </p:nvSpPr>
        <p:spPr>
          <a:xfrm>
            <a:off x="8335" y="0"/>
            <a:ext cx="9127331" cy="718855"/>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1710" name="Google Shape;1710;p95"/>
          <p:cNvSpPr txBox="1"/>
          <p:nvPr/>
        </p:nvSpPr>
        <p:spPr>
          <a:xfrm>
            <a:off x="227431" y="-56579"/>
            <a:ext cx="8121898" cy="861629"/>
          </a:xfrm>
          <a:prstGeom prst="rect">
            <a:avLst/>
          </a:prstGeom>
          <a:noFill/>
          <a:ln>
            <a:noFill/>
          </a:ln>
        </p:spPr>
        <p:txBody>
          <a:bodyPr anchorCtr="0" anchor="ctr" bIns="34225" lIns="68450" spcFirstLastPara="1" rIns="68450" wrap="square" tIns="34225">
            <a:normAutofit/>
          </a:bodyPr>
          <a:lstStyle/>
          <a:p>
            <a:pPr indent="0" lvl="0" marL="0" marR="0" rtl="0" algn="l">
              <a:lnSpc>
                <a:spcPct val="90000"/>
              </a:lnSpc>
              <a:spcBef>
                <a:spcPts val="0"/>
              </a:spcBef>
              <a:spcAft>
                <a:spcPts val="0"/>
              </a:spcAft>
              <a:buClr>
                <a:schemeClr val="lt1"/>
              </a:buClr>
              <a:buSzPts val="3000"/>
              <a:buFont typeface="Libre Franklin"/>
              <a:buNone/>
            </a:pPr>
            <a:r>
              <a:rPr b="1" lang="en" sz="3300">
                <a:solidFill>
                  <a:schemeClr val="lt1"/>
                </a:solidFill>
                <a:latin typeface="Roboto Slab"/>
                <a:ea typeface="Roboto Slab"/>
                <a:cs typeface="Roboto Slab"/>
                <a:sym typeface="Roboto Slab"/>
              </a:rPr>
              <a:t>Nordic Smart Government</a:t>
            </a:r>
            <a:endParaRPr b="1" sz="3300">
              <a:solidFill>
                <a:schemeClr val="lt1"/>
              </a:solidFill>
              <a:latin typeface="Roboto Slab"/>
              <a:ea typeface="Roboto Slab"/>
              <a:cs typeface="Roboto Slab"/>
              <a:sym typeface="Roboto Slab"/>
            </a:endParaRPr>
          </a:p>
        </p:txBody>
      </p:sp>
      <p:grpSp>
        <p:nvGrpSpPr>
          <p:cNvPr id="1711" name="Google Shape;1711;p95"/>
          <p:cNvGrpSpPr/>
          <p:nvPr/>
        </p:nvGrpSpPr>
        <p:grpSpPr>
          <a:xfrm>
            <a:off x="316666" y="756655"/>
            <a:ext cx="3094952" cy="707951"/>
            <a:chOff x="411108" y="1008872"/>
            <a:chExt cx="4126602" cy="943935"/>
          </a:xfrm>
        </p:grpSpPr>
        <p:sp>
          <p:nvSpPr>
            <p:cNvPr id="1712" name="Google Shape;1712;p95"/>
            <p:cNvSpPr/>
            <p:nvPr/>
          </p:nvSpPr>
          <p:spPr>
            <a:xfrm>
              <a:off x="500537" y="1207887"/>
              <a:ext cx="4037173" cy="744920"/>
            </a:xfrm>
            <a:prstGeom prst="roundRect">
              <a:avLst>
                <a:gd fmla="val 16667" name="adj"/>
              </a:avLst>
            </a:prstGeom>
            <a:solidFill>
              <a:srgbClr val="E1EFD8"/>
            </a:solidFill>
            <a:ln cap="flat" cmpd="sng" w="19050">
              <a:solidFill>
                <a:srgbClr val="FF0000"/>
              </a:solidFill>
              <a:prstDash val="dot"/>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rPr lang="en" sz="900">
                  <a:solidFill>
                    <a:schemeClr val="dk1"/>
                  </a:solidFill>
                  <a:latin typeface="Calibri"/>
                  <a:ea typeface="Calibri"/>
                  <a:cs typeface="Calibri"/>
                  <a:sym typeface="Calibri"/>
                </a:rPr>
                <a:t>Countries may need legal amendments towards the vision of NSG. E.g. increase digital business document adoption, because of a lack of other incentives.</a:t>
              </a:r>
              <a:endParaRPr sz="1100"/>
            </a:p>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1713" name="Google Shape;1713;p95"/>
            <p:cNvSpPr/>
            <p:nvPr/>
          </p:nvSpPr>
          <p:spPr>
            <a:xfrm>
              <a:off x="411108" y="1008872"/>
              <a:ext cx="3177912" cy="260922"/>
            </a:xfrm>
            <a:prstGeom prst="roundRect">
              <a:avLst>
                <a:gd fmla="val 16667" name="adj"/>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900">
                  <a:solidFill>
                    <a:schemeClr val="dk1"/>
                  </a:solidFill>
                  <a:latin typeface="Calibri"/>
                  <a:ea typeface="Calibri"/>
                  <a:cs typeface="Calibri"/>
                  <a:sym typeface="Calibri"/>
                </a:rPr>
                <a:t>Regulation</a:t>
              </a:r>
              <a:endParaRPr sz="1100"/>
            </a:p>
          </p:txBody>
        </p:sp>
      </p:grpSp>
      <p:grpSp>
        <p:nvGrpSpPr>
          <p:cNvPr id="1714" name="Google Shape;1714;p95"/>
          <p:cNvGrpSpPr/>
          <p:nvPr/>
        </p:nvGrpSpPr>
        <p:grpSpPr>
          <a:xfrm>
            <a:off x="315911" y="1470652"/>
            <a:ext cx="3094952" cy="702844"/>
            <a:chOff x="411108" y="1015682"/>
            <a:chExt cx="4126602" cy="937125"/>
          </a:xfrm>
        </p:grpSpPr>
        <p:sp>
          <p:nvSpPr>
            <p:cNvPr id="1715" name="Google Shape;1715;p95"/>
            <p:cNvSpPr/>
            <p:nvPr/>
          </p:nvSpPr>
          <p:spPr>
            <a:xfrm>
              <a:off x="500537" y="1207887"/>
              <a:ext cx="4037173" cy="744920"/>
            </a:xfrm>
            <a:prstGeom prst="roundRect">
              <a:avLst>
                <a:gd fmla="val 16667" name="adj"/>
              </a:avLst>
            </a:prstGeom>
            <a:solidFill>
              <a:srgbClr val="E1EFD8"/>
            </a:solidFill>
            <a:ln cap="flat" cmpd="sng" w="19050">
              <a:solidFill>
                <a:srgbClr val="FF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rPr lang="en" sz="900">
                  <a:solidFill>
                    <a:schemeClr val="dk1"/>
                  </a:solidFill>
                  <a:latin typeface="Calibri"/>
                  <a:ea typeface="Calibri"/>
                  <a:cs typeface="Calibri"/>
                  <a:sym typeface="Calibri"/>
                </a:rPr>
                <a:t>Strong support for standardized solutions.</a:t>
              </a:r>
              <a:endParaRPr sz="1100"/>
            </a:p>
          </p:txBody>
        </p:sp>
        <p:sp>
          <p:nvSpPr>
            <p:cNvPr id="1716" name="Google Shape;1716;p95"/>
            <p:cNvSpPr/>
            <p:nvPr/>
          </p:nvSpPr>
          <p:spPr>
            <a:xfrm>
              <a:off x="411108" y="1015682"/>
              <a:ext cx="3177912" cy="247302"/>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Frameworks and standardization  </a:t>
              </a:r>
              <a:endParaRPr sz="1100"/>
            </a:p>
          </p:txBody>
        </p:sp>
      </p:grpSp>
      <p:grpSp>
        <p:nvGrpSpPr>
          <p:cNvPr id="1717" name="Google Shape;1717;p95"/>
          <p:cNvGrpSpPr/>
          <p:nvPr/>
        </p:nvGrpSpPr>
        <p:grpSpPr>
          <a:xfrm>
            <a:off x="315911" y="2183888"/>
            <a:ext cx="3094952" cy="702844"/>
            <a:chOff x="411108" y="1015682"/>
            <a:chExt cx="4126602" cy="937125"/>
          </a:xfrm>
        </p:grpSpPr>
        <p:sp>
          <p:nvSpPr>
            <p:cNvPr id="1718" name="Google Shape;1718;p95"/>
            <p:cNvSpPr/>
            <p:nvPr/>
          </p:nvSpPr>
          <p:spPr>
            <a:xfrm>
              <a:off x="500537" y="1207887"/>
              <a:ext cx="4037173" cy="744920"/>
            </a:xfrm>
            <a:prstGeom prst="roundRect">
              <a:avLst>
                <a:gd fmla="val 16667" name="adj"/>
              </a:avLst>
            </a:prstGeom>
            <a:solidFill>
              <a:srgbClr val="E1EFD8"/>
            </a:solidFill>
            <a:ln cap="flat" cmpd="sng" w="19050">
              <a:solidFill>
                <a:srgbClr val="FF0000"/>
              </a:solidFill>
              <a:prstDash val="dot"/>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rPr lang="en" sz="900">
                  <a:solidFill>
                    <a:schemeClr val="dk1"/>
                  </a:solidFill>
                  <a:latin typeface="Calibri"/>
                  <a:ea typeface="Calibri"/>
                  <a:cs typeface="Calibri"/>
                  <a:sym typeface="Calibri"/>
                </a:rPr>
                <a:t>Emphasizes that the development of solution building blocks must be coordinated.</a:t>
              </a:r>
              <a:endParaRPr sz="1100"/>
            </a:p>
          </p:txBody>
        </p:sp>
        <p:sp>
          <p:nvSpPr>
            <p:cNvPr id="1719" name="Google Shape;1719;p95"/>
            <p:cNvSpPr/>
            <p:nvPr/>
          </p:nvSpPr>
          <p:spPr>
            <a:xfrm>
              <a:off x="411108" y="1015682"/>
              <a:ext cx="3177912" cy="247302"/>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Generic building blocks</a:t>
              </a:r>
              <a:endParaRPr sz="1100"/>
            </a:p>
          </p:txBody>
        </p:sp>
      </p:grpSp>
      <p:sp>
        <p:nvSpPr>
          <p:cNvPr id="1720" name="Google Shape;1720;p95"/>
          <p:cNvSpPr txBox="1"/>
          <p:nvPr/>
        </p:nvSpPr>
        <p:spPr>
          <a:xfrm rot="-5400000">
            <a:off x="-312017" y="3646565"/>
            <a:ext cx="1078897" cy="167642"/>
          </a:xfrm>
          <a:prstGeom prst="rect">
            <a:avLst/>
          </a:prstGeom>
          <a:noFill/>
          <a:ln>
            <a:noFill/>
          </a:ln>
        </p:spPr>
        <p:txBody>
          <a:bodyPr anchorCtr="0" anchor="ctr" bIns="34275" lIns="68575" spcFirstLastPara="1" rIns="68575" wrap="square" tIns="34275">
            <a:spAutoFit/>
          </a:bodyPr>
          <a:lstStyle/>
          <a:p>
            <a:pPr indent="0" lvl="0" marL="0" marR="0" rtl="0" algn="ctr">
              <a:lnSpc>
                <a:spcPct val="81666"/>
              </a:lnSpc>
              <a:spcBef>
                <a:spcPts val="0"/>
              </a:spcBef>
              <a:spcAft>
                <a:spcPts val="0"/>
              </a:spcAft>
              <a:buNone/>
            </a:pPr>
            <a:r>
              <a:rPr lang="en" sz="900">
                <a:solidFill>
                  <a:schemeClr val="dk1"/>
                </a:solidFill>
                <a:latin typeface="Calibri"/>
                <a:ea typeface="Calibri"/>
                <a:cs typeface="Calibri"/>
                <a:sym typeface="Calibri"/>
              </a:rPr>
              <a:t>Domain specific </a:t>
            </a:r>
            <a:endParaRPr sz="1100"/>
          </a:p>
        </p:txBody>
      </p:sp>
      <p:cxnSp>
        <p:nvCxnSpPr>
          <p:cNvPr id="1721" name="Google Shape;1721;p95"/>
          <p:cNvCxnSpPr/>
          <p:nvPr/>
        </p:nvCxnSpPr>
        <p:spPr>
          <a:xfrm>
            <a:off x="382983" y="3471863"/>
            <a:ext cx="3027880" cy="0"/>
          </a:xfrm>
          <a:prstGeom prst="straightConnector1">
            <a:avLst/>
          </a:prstGeom>
          <a:noFill/>
          <a:ln cap="flat" cmpd="sng" w="9525">
            <a:solidFill>
              <a:srgbClr val="4472C4"/>
            </a:solidFill>
            <a:prstDash val="dash"/>
            <a:miter lim="800000"/>
            <a:headEnd len="sm" w="sm" type="none"/>
            <a:tailEnd len="sm" w="sm" type="none"/>
          </a:ln>
        </p:spPr>
      </p:cxnSp>
      <p:cxnSp>
        <p:nvCxnSpPr>
          <p:cNvPr id="1722" name="Google Shape;1722;p95"/>
          <p:cNvCxnSpPr/>
          <p:nvPr/>
        </p:nvCxnSpPr>
        <p:spPr>
          <a:xfrm>
            <a:off x="382983" y="3969067"/>
            <a:ext cx="3027880" cy="0"/>
          </a:xfrm>
          <a:prstGeom prst="straightConnector1">
            <a:avLst/>
          </a:prstGeom>
          <a:noFill/>
          <a:ln cap="flat" cmpd="sng" w="9525">
            <a:solidFill>
              <a:srgbClr val="4472C4"/>
            </a:solidFill>
            <a:prstDash val="dash"/>
            <a:miter lim="800000"/>
            <a:headEnd len="sm" w="sm" type="none"/>
            <a:tailEnd len="sm" w="sm" type="none"/>
          </a:ln>
        </p:spPr>
      </p:cxnSp>
      <p:sp>
        <p:nvSpPr>
          <p:cNvPr id="1723" name="Google Shape;1723;p95"/>
          <p:cNvSpPr txBox="1"/>
          <p:nvPr/>
        </p:nvSpPr>
        <p:spPr>
          <a:xfrm>
            <a:off x="328614" y="3191429"/>
            <a:ext cx="940843" cy="171827"/>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Ecosystems</a:t>
            </a:r>
            <a:endParaRPr sz="1100"/>
          </a:p>
        </p:txBody>
      </p:sp>
      <p:sp>
        <p:nvSpPr>
          <p:cNvPr id="1724" name="Google Shape;1724;p95"/>
          <p:cNvSpPr txBox="1"/>
          <p:nvPr/>
        </p:nvSpPr>
        <p:spPr>
          <a:xfrm>
            <a:off x="328615" y="3648781"/>
            <a:ext cx="940844" cy="171827"/>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Data</a:t>
            </a:r>
            <a:endParaRPr sz="1100"/>
          </a:p>
        </p:txBody>
      </p:sp>
      <p:sp>
        <p:nvSpPr>
          <p:cNvPr id="1725" name="Google Shape;1725;p95"/>
          <p:cNvSpPr txBox="1"/>
          <p:nvPr/>
        </p:nvSpPr>
        <p:spPr>
          <a:xfrm>
            <a:off x="315911" y="4070669"/>
            <a:ext cx="940844" cy="273055"/>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Platforms and solutions</a:t>
            </a:r>
            <a:endParaRPr sz="1100"/>
          </a:p>
        </p:txBody>
      </p:sp>
      <p:sp>
        <p:nvSpPr>
          <p:cNvPr id="1726" name="Google Shape;1726;p95"/>
          <p:cNvSpPr/>
          <p:nvPr/>
        </p:nvSpPr>
        <p:spPr>
          <a:xfrm>
            <a:off x="3986683" y="905915"/>
            <a:ext cx="4773581" cy="3667884"/>
          </a:xfrm>
          <a:prstGeom prst="rect">
            <a:avLst/>
          </a:prstGeom>
          <a:no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27" name="Google Shape;1727;p95"/>
          <p:cNvSpPr txBox="1"/>
          <p:nvPr/>
        </p:nvSpPr>
        <p:spPr>
          <a:xfrm>
            <a:off x="4019518" y="990935"/>
            <a:ext cx="4593052" cy="830997"/>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800" u="sng">
                <a:solidFill>
                  <a:schemeClr val="dk1"/>
                </a:solidFill>
                <a:latin typeface="Calibri"/>
                <a:ea typeface="Calibri"/>
                <a:cs typeface="Calibri"/>
                <a:sym typeface="Calibri"/>
              </a:rPr>
              <a:t>Key facts</a:t>
            </a:r>
            <a:endParaRPr b="1" sz="800" u="sng">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Nordic Smart Government is a collaboration between a number of Nordic organisations, and  many more organisations, public and private, are expected to join.</a:t>
            </a:r>
            <a:endParaRPr sz="1100"/>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Real-time economy</a:t>
            </a:r>
            <a:endParaRPr sz="800">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Create value for the SMEs by making real time business data accessible and usable for innovation and growth across the region, in an automatic, consent based and secure manner</a:t>
            </a:r>
            <a:endParaRPr sz="1100"/>
          </a:p>
        </p:txBody>
      </p:sp>
      <p:sp>
        <p:nvSpPr>
          <p:cNvPr id="1728" name="Google Shape;1728;p95"/>
          <p:cNvSpPr txBox="1"/>
          <p:nvPr/>
        </p:nvSpPr>
        <p:spPr>
          <a:xfrm>
            <a:off x="4043875" y="4286150"/>
            <a:ext cx="32526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rgbClr val="4472C4"/>
                </a:solidFill>
                <a:latin typeface="Calibri"/>
                <a:ea typeface="Calibri"/>
                <a:cs typeface="Calibri"/>
                <a:sym typeface="Calibri"/>
              </a:rPr>
              <a:t>👉https://nordicsmartgovernment.org/</a:t>
            </a:r>
            <a:endParaRPr sz="1100"/>
          </a:p>
        </p:txBody>
      </p:sp>
      <p:sp>
        <p:nvSpPr>
          <p:cNvPr id="1729" name="Google Shape;1729;p95"/>
          <p:cNvSpPr txBox="1"/>
          <p:nvPr/>
        </p:nvSpPr>
        <p:spPr>
          <a:xfrm>
            <a:off x="141536" y="4834627"/>
            <a:ext cx="242203" cy="205602"/>
          </a:xfrm>
          <a:prstGeom prst="rect">
            <a:avLst/>
          </a:prstGeom>
          <a:noFill/>
          <a:ln>
            <a:noFill/>
          </a:ln>
        </p:spPr>
        <p:txBody>
          <a:bodyPr anchorCtr="0" anchor="ctr" bIns="34225" lIns="68450" spcFirstLastPara="1" rIns="68450" wrap="square" tIns="34225">
            <a:noAutofit/>
          </a:bodyPr>
          <a:lstStyle/>
          <a:p>
            <a:pPr indent="0" lvl="0" marL="0" marR="0" rtl="0" algn="ctr">
              <a:lnSpc>
                <a:spcPct val="100000"/>
              </a:lnSpc>
              <a:spcBef>
                <a:spcPts val="0"/>
              </a:spcBef>
              <a:spcAft>
                <a:spcPts val="0"/>
              </a:spcAft>
              <a:buNone/>
            </a:pPr>
            <a:fld id="{00000000-1234-1234-1234-123412341234}" type="slidenum">
              <a:rPr b="0" i="0" lang="en" sz="700" u="none" cap="none" strike="noStrike">
                <a:solidFill>
                  <a:srgbClr val="7F7F7F"/>
                </a:solidFill>
                <a:latin typeface="Georgia"/>
                <a:ea typeface="Georgia"/>
                <a:cs typeface="Georgia"/>
                <a:sym typeface="Georgia"/>
              </a:rPr>
              <a:t>‹#›</a:t>
            </a:fld>
            <a:endParaRPr b="0" i="0" sz="700" u="none" cap="none" strike="noStrike">
              <a:solidFill>
                <a:srgbClr val="7F7F7F"/>
              </a:solidFill>
              <a:latin typeface="Georgia"/>
              <a:ea typeface="Georgia"/>
              <a:cs typeface="Georgia"/>
              <a:sym typeface="Georgia"/>
            </a:endParaRPr>
          </a:p>
        </p:txBody>
      </p:sp>
      <p:pic>
        <p:nvPicPr>
          <p:cNvPr descr="Roadmap visualised" id="1730" name="Google Shape;1730;p95"/>
          <p:cNvPicPr preferRelativeResize="0"/>
          <p:nvPr/>
        </p:nvPicPr>
        <p:blipFill rotWithShape="1">
          <a:blip r:embed="rId3">
            <a:alphaModFix/>
          </a:blip>
          <a:srcRect b="0" l="0" r="0" t="0"/>
          <a:stretch/>
        </p:blipFill>
        <p:spPr>
          <a:xfrm>
            <a:off x="4185015" y="1942208"/>
            <a:ext cx="4164316" cy="2210357"/>
          </a:xfrm>
          <a:prstGeom prst="rect">
            <a:avLst/>
          </a:prstGeom>
          <a:noFill/>
          <a:ln>
            <a:noFill/>
          </a:ln>
        </p:spPr>
      </p:pic>
      <p:sp>
        <p:nvSpPr>
          <p:cNvPr id="1731" name="Google Shape;1731;p95"/>
          <p:cNvSpPr txBox="1"/>
          <p:nvPr/>
        </p:nvSpPr>
        <p:spPr>
          <a:xfrm>
            <a:off x="1689556"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B</a:t>
            </a:r>
            <a:endParaRPr sz="1100"/>
          </a:p>
        </p:txBody>
      </p:sp>
      <p:sp>
        <p:nvSpPr>
          <p:cNvPr id="1732" name="Google Shape;1732;p95"/>
          <p:cNvSpPr txBox="1"/>
          <p:nvPr/>
        </p:nvSpPr>
        <p:spPr>
          <a:xfrm>
            <a:off x="1043722" y="44662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Public sector</a:t>
            </a:r>
            <a:endParaRPr sz="1100"/>
          </a:p>
        </p:txBody>
      </p:sp>
      <p:sp>
        <p:nvSpPr>
          <p:cNvPr id="1733" name="Google Shape;1733;p95"/>
          <p:cNvSpPr txBox="1"/>
          <p:nvPr/>
        </p:nvSpPr>
        <p:spPr>
          <a:xfrm>
            <a:off x="2289670" y="44662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C</a:t>
            </a:r>
            <a:endParaRPr sz="900">
              <a:solidFill>
                <a:schemeClr val="dk1"/>
              </a:solidFill>
              <a:latin typeface="Calibri"/>
              <a:ea typeface="Calibri"/>
              <a:cs typeface="Calibri"/>
              <a:sym typeface="Calibri"/>
            </a:endParaRPr>
          </a:p>
        </p:txBody>
      </p:sp>
      <p:sp>
        <p:nvSpPr>
          <p:cNvPr id="1734" name="Google Shape;1734;p95"/>
          <p:cNvSpPr txBox="1"/>
          <p:nvPr/>
        </p:nvSpPr>
        <p:spPr>
          <a:xfrm>
            <a:off x="2879912"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D</a:t>
            </a:r>
            <a:endParaRPr sz="1100"/>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9" name="Shape 1739"/>
        <p:cNvGrpSpPr/>
        <p:nvPr/>
      </p:nvGrpSpPr>
      <p:grpSpPr>
        <a:xfrm>
          <a:off x="0" y="0"/>
          <a:ext cx="0" cy="0"/>
          <a:chOff x="0" y="0"/>
          <a:chExt cx="0" cy="0"/>
        </a:xfrm>
      </p:grpSpPr>
      <p:sp>
        <p:nvSpPr>
          <p:cNvPr id="1740" name="Google Shape;1740;p96"/>
          <p:cNvSpPr/>
          <p:nvPr/>
        </p:nvSpPr>
        <p:spPr>
          <a:xfrm>
            <a:off x="8336" y="0"/>
            <a:ext cx="9127200" cy="7188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1741" name="Google Shape;1741;p96"/>
          <p:cNvSpPr txBox="1"/>
          <p:nvPr>
            <p:ph idx="4294967295" type="sldNum"/>
          </p:nvPr>
        </p:nvSpPr>
        <p:spPr>
          <a:xfrm>
            <a:off x="141536" y="4834627"/>
            <a:ext cx="242100" cy="205500"/>
          </a:xfrm>
          <a:prstGeom prst="rect">
            <a:avLst/>
          </a:prstGeom>
          <a:noFill/>
          <a:ln>
            <a:noFill/>
          </a:ln>
        </p:spPr>
        <p:txBody>
          <a:bodyPr anchorCtr="0" anchor="ctr" bIns="34225" lIns="68450" spcFirstLastPara="1" rIns="68450" wrap="square" tIns="34225">
            <a:noAutofit/>
          </a:bodyPr>
          <a:lstStyle/>
          <a:p>
            <a:pPr indent="0" lvl="0" marL="0" marR="0" rtl="0" algn="ctr">
              <a:spcBef>
                <a:spcPts val="0"/>
              </a:spcBef>
              <a:spcAft>
                <a:spcPts val="0"/>
              </a:spcAft>
              <a:buNone/>
            </a:pPr>
            <a:fld id="{00000000-1234-1234-1234-123412341234}" type="slidenum">
              <a:rPr lang="en" sz="700">
                <a:solidFill>
                  <a:srgbClr val="7F7F7F"/>
                </a:solidFill>
                <a:latin typeface="Georgia"/>
                <a:ea typeface="Georgia"/>
                <a:cs typeface="Georgia"/>
                <a:sym typeface="Georgia"/>
              </a:rPr>
              <a:t>‹#›</a:t>
            </a:fld>
            <a:endParaRPr sz="700">
              <a:solidFill>
                <a:srgbClr val="7F7F7F"/>
              </a:solidFill>
              <a:latin typeface="Georgia"/>
              <a:ea typeface="Georgia"/>
              <a:cs typeface="Georgia"/>
              <a:sym typeface="Georgia"/>
            </a:endParaRPr>
          </a:p>
        </p:txBody>
      </p:sp>
      <p:sp>
        <p:nvSpPr>
          <p:cNvPr id="1742" name="Google Shape;1742;p96"/>
          <p:cNvSpPr/>
          <p:nvPr/>
        </p:nvSpPr>
        <p:spPr>
          <a:xfrm>
            <a:off x="316666" y="761762"/>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Regulation</a:t>
            </a:r>
            <a:endParaRPr sz="1100"/>
          </a:p>
        </p:txBody>
      </p:sp>
      <p:sp>
        <p:nvSpPr>
          <p:cNvPr id="1743" name="Google Shape;1743;p96"/>
          <p:cNvSpPr/>
          <p:nvPr/>
        </p:nvSpPr>
        <p:spPr>
          <a:xfrm>
            <a:off x="315911" y="1470651"/>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Frameworks and standardization  </a:t>
            </a:r>
            <a:endParaRPr sz="1100"/>
          </a:p>
        </p:txBody>
      </p:sp>
      <p:sp>
        <p:nvSpPr>
          <p:cNvPr id="1744" name="Google Shape;1744;p96"/>
          <p:cNvSpPr/>
          <p:nvPr/>
        </p:nvSpPr>
        <p:spPr>
          <a:xfrm>
            <a:off x="315911" y="2183888"/>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Generic building blocks</a:t>
            </a:r>
            <a:endParaRPr sz="1100"/>
          </a:p>
        </p:txBody>
      </p:sp>
      <p:sp>
        <p:nvSpPr>
          <p:cNvPr id="1745" name="Google Shape;1745;p96"/>
          <p:cNvSpPr txBox="1"/>
          <p:nvPr/>
        </p:nvSpPr>
        <p:spPr>
          <a:xfrm rot="-5400000">
            <a:off x="-304589" y="3639234"/>
            <a:ext cx="1078800" cy="182400"/>
          </a:xfrm>
          <a:prstGeom prst="rect">
            <a:avLst/>
          </a:prstGeom>
          <a:noFill/>
          <a:ln>
            <a:noFill/>
          </a:ln>
        </p:spPr>
        <p:txBody>
          <a:bodyPr anchorCtr="0" anchor="ctr" bIns="34275" lIns="68575" spcFirstLastPara="1" rIns="68575" wrap="square" tIns="34275">
            <a:spAutoFit/>
          </a:bodyPr>
          <a:lstStyle/>
          <a:p>
            <a:pPr indent="0" lvl="0" marL="0" marR="0" rtl="0" algn="ctr">
              <a:lnSpc>
                <a:spcPct val="81666"/>
              </a:lnSpc>
              <a:spcBef>
                <a:spcPts val="0"/>
              </a:spcBef>
              <a:spcAft>
                <a:spcPts val="0"/>
              </a:spcAft>
              <a:buNone/>
            </a:pPr>
            <a:r>
              <a:rPr lang="en" sz="900">
                <a:solidFill>
                  <a:schemeClr val="dk1"/>
                </a:solidFill>
                <a:latin typeface="Calibri"/>
                <a:ea typeface="Calibri"/>
                <a:cs typeface="Calibri"/>
                <a:sym typeface="Calibri"/>
              </a:rPr>
              <a:t>Domain specific </a:t>
            </a:r>
            <a:endParaRPr sz="1100"/>
          </a:p>
        </p:txBody>
      </p:sp>
      <p:cxnSp>
        <p:nvCxnSpPr>
          <p:cNvPr id="1746" name="Google Shape;1746;p96"/>
          <p:cNvCxnSpPr/>
          <p:nvPr/>
        </p:nvCxnSpPr>
        <p:spPr>
          <a:xfrm>
            <a:off x="382983" y="3471863"/>
            <a:ext cx="3027900" cy="0"/>
          </a:xfrm>
          <a:prstGeom prst="straightConnector1">
            <a:avLst/>
          </a:prstGeom>
          <a:noFill/>
          <a:ln cap="flat" cmpd="sng" w="9525">
            <a:solidFill>
              <a:schemeClr val="accent1"/>
            </a:solidFill>
            <a:prstDash val="dash"/>
            <a:miter lim="800000"/>
            <a:headEnd len="sm" w="sm" type="none"/>
            <a:tailEnd len="sm" w="sm" type="none"/>
          </a:ln>
        </p:spPr>
      </p:cxnSp>
      <p:cxnSp>
        <p:nvCxnSpPr>
          <p:cNvPr id="1747" name="Google Shape;1747;p96"/>
          <p:cNvCxnSpPr/>
          <p:nvPr/>
        </p:nvCxnSpPr>
        <p:spPr>
          <a:xfrm>
            <a:off x="382983" y="3969067"/>
            <a:ext cx="3027900" cy="0"/>
          </a:xfrm>
          <a:prstGeom prst="straightConnector1">
            <a:avLst/>
          </a:prstGeom>
          <a:noFill/>
          <a:ln cap="flat" cmpd="sng" w="9525">
            <a:solidFill>
              <a:schemeClr val="accent1"/>
            </a:solidFill>
            <a:prstDash val="dash"/>
            <a:miter lim="800000"/>
            <a:headEnd len="sm" w="sm" type="none"/>
            <a:tailEnd len="sm" w="sm" type="none"/>
          </a:ln>
        </p:spPr>
      </p:cxnSp>
      <p:sp>
        <p:nvSpPr>
          <p:cNvPr id="1748" name="Google Shape;1748;p96"/>
          <p:cNvSpPr txBox="1"/>
          <p:nvPr/>
        </p:nvSpPr>
        <p:spPr>
          <a:xfrm>
            <a:off x="328614" y="3191429"/>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Ecosystems</a:t>
            </a:r>
            <a:endParaRPr sz="1100"/>
          </a:p>
        </p:txBody>
      </p:sp>
      <p:sp>
        <p:nvSpPr>
          <p:cNvPr id="1749" name="Google Shape;1749;p96"/>
          <p:cNvSpPr txBox="1"/>
          <p:nvPr/>
        </p:nvSpPr>
        <p:spPr>
          <a:xfrm>
            <a:off x="328615" y="3648781"/>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Data</a:t>
            </a:r>
            <a:endParaRPr sz="1100"/>
          </a:p>
        </p:txBody>
      </p:sp>
      <p:sp>
        <p:nvSpPr>
          <p:cNvPr id="1750" name="Google Shape;1750;p96"/>
          <p:cNvSpPr txBox="1"/>
          <p:nvPr/>
        </p:nvSpPr>
        <p:spPr>
          <a:xfrm>
            <a:off x="315911" y="4070669"/>
            <a:ext cx="940800" cy="2955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Platforms and solutions</a:t>
            </a:r>
            <a:endParaRPr sz="1100"/>
          </a:p>
        </p:txBody>
      </p:sp>
      <p:sp>
        <p:nvSpPr>
          <p:cNvPr id="1751" name="Google Shape;1751;p96"/>
          <p:cNvSpPr/>
          <p:nvPr/>
        </p:nvSpPr>
        <p:spPr>
          <a:xfrm>
            <a:off x="3986683" y="905915"/>
            <a:ext cx="4773600" cy="3667800"/>
          </a:xfrm>
          <a:prstGeom prst="rect">
            <a:avLst/>
          </a:prstGeom>
          <a:noFill/>
          <a:ln cap="flat" cmpd="sng" w="12700">
            <a:solidFill>
              <a:srgbClr val="4472C4"/>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52" name="Google Shape;1752;p96"/>
          <p:cNvSpPr txBox="1"/>
          <p:nvPr/>
        </p:nvSpPr>
        <p:spPr>
          <a:xfrm>
            <a:off x="4019518" y="952346"/>
            <a:ext cx="4593000" cy="17163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800" u="sng">
                <a:solidFill>
                  <a:schemeClr val="dk1"/>
                </a:solidFill>
                <a:latin typeface="Calibri"/>
                <a:ea typeface="Calibri"/>
                <a:cs typeface="Calibri"/>
                <a:sym typeface="Calibri"/>
              </a:rPr>
              <a:t>Key facts</a:t>
            </a:r>
            <a:endParaRPr b="1" sz="800" u="sng">
              <a:solidFill>
                <a:schemeClr val="dk1"/>
              </a:solidFill>
              <a:latin typeface="Calibri"/>
              <a:ea typeface="Calibri"/>
              <a:cs typeface="Calibri"/>
              <a:sym typeface="Calibri"/>
            </a:endParaRPr>
          </a:p>
          <a:p>
            <a:pPr indent="-285750" lvl="0" marL="457200" marR="0" rtl="0" algn="l">
              <a:spcBef>
                <a:spcPts val="0"/>
              </a:spcBef>
              <a:spcAft>
                <a:spcPts val="0"/>
              </a:spcAft>
              <a:buClr>
                <a:schemeClr val="dk1"/>
              </a:buClr>
              <a:buSzPts val="900"/>
              <a:buFont typeface="Calibri"/>
              <a:buChar char="●"/>
            </a:pPr>
            <a:r>
              <a:rPr lang="en" sz="900">
                <a:solidFill>
                  <a:schemeClr val="dk1"/>
                </a:solidFill>
                <a:latin typeface="Calibri"/>
                <a:ea typeface="Calibri"/>
                <a:cs typeface="Calibri"/>
                <a:sym typeface="Calibri"/>
              </a:rPr>
              <a:t>Data Sharing Coalition is a collaborative initiative that aims to unlock this value by enabling organisations to share data across domains and sectors easily.</a:t>
            </a:r>
            <a:endParaRPr sz="900">
              <a:solidFill>
                <a:schemeClr val="dk1"/>
              </a:solidFill>
              <a:latin typeface="Calibri"/>
              <a:ea typeface="Calibri"/>
              <a:cs typeface="Calibri"/>
              <a:sym typeface="Calibri"/>
            </a:endParaRPr>
          </a:p>
          <a:p>
            <a:pPr indent="-285750" lvl="0" marL="457200" marR="0" rtl="0" algn="l">
              <a:spcBef>
                <a:spcPts val="0"/>
              </a:spcBef>
              <a:spcAft>
                <a:spcPts val="0"/>
              </a:spcAft>
              <a:buClr>
                <a:schemeClr val="dk1"/>
              </a:buClr>
              <a:buSzPts val="900"/>
              <a:buFont typeface="Calibri"/>
              <a:buChar char="●"/>
            </a:pPr>
            <a:r>
              <a:rPr lang="en" sz="900">
                <a:solidFill>
                  <a:schemeClr val="dk1"/>
                </a:solidFill>
                <a:latin typeface="Calibri"/>
                <a:ea typeface="Calibri"/>
                <a:cs typeface="Calibri"/>
                <a:sym typeface="Calibri"/>
              </a:rPr>
              <a:t>The Data Sharing Coalition builds on existing data sharing initiatives to enable data sharing across domains. By enabling multilateral interoperability between existing and future data sharing initiatives with data sovereignty as a core principle, parties from different sectors and domains can easily share data with each other, unlocking significant economic and societal value. </a:t>
            </a:r>
            <a:endParaRPr sz="900">
              <a:solidFill>
                <a:schemeClr val="dk1"/>
              </a:solidFill>
              <a:latin typeface="Calibri"/>
              <a:ea typeface="Calibri"/>
              <a:cs typeface="Calibri"/>
              <a:sym typeface="Calibri"/>
            </a:endParaRPr>
          </a:p>
          <a:p>
            <a:pPr indent="-285750" lvl="0" marL="457200" marR="0" rtl="0" algn="l">
              <a:spcBef>
                <a:spcPts val="0"/>
              </a:spcBef>
              <a:spcAft>
                <a:spcPts val="0"/>
              </a:spcAft>
              <a:buClr>
                <a:schemeClr val="dk1"/>
              </a:buClr>
              <a:buSzPts val="900"/>
              <a:buFont typeface="Calibri"/>
              <a:buChar char="●"/>
            </a:pPr>
            <a:r>
              <a:rPr lang="en" sz="900">
                <a:solidFill>
                  <a:schemeClr val="dk1"/>
                </a:solidFill>
                <a:latin typeface="Calibri"/>
                <a:ea typeface="Calibri"/>
                <a:cs typeface="Calibri"/>
                <a:sym typeface="Calibri"/>
              </a:rPr>
              <a:t>Practical steps towards generic agreements have been made with the release of the </a:t>
            </a:r>
            <a:r>
              <a:rPr lang="en" sz="900" u="sng">
                <a:solidFill>
                  <a:schemeClr val="hlink"/>
                </a:solidFill>
                <a:latin typeface="Calibri"/>
                <a:ea typeface="Calibri"/>
                <a:cs typeface="Calibri"/>
                <a:sym typeface="Calibri"/>
                <a:hlinkClick action="ppaction://hlinksldjump" r:id="rId3"/>
              </a:rPr>
              <a:t>Data Sharing Canvas</a:t>
            </a:r>
            <a:r>
              <a:rPr lang="en" sz="900">
                <a:solidFill>
                  <a:schemeClr val="dk1"/>
                </a:solidFill>
                <a:latin typeface="Calibri"/>
                <a:ea typeface="Calibri"/>
                <a:cs typeface="Calibri"/>
                <a:sym typeface="Calibri"/>
              </a:rPr>
              <a:t> that explores the outlines of these agreements.</a:t>
            </a:r>
            <a:endParaRPr sz="900">
              <a:solidFill>
                <a:schemeClr val="dk1"/>
              </a:solidFill>
              <a:latin typeface="Calibri"/>
              <a:ea typeface="Calibri"/>
              <a:cs typeface="Calibri"/>
              <a:sym typeface="Calibri"/>
            </a:endParaRPr>
          </a:p>
          <a:p>
            <a:pPr indent="-285750" lvl="0" marL="457200" marR="0" rtl="0" algn="l">
              <a:spcBef>
                <a:spcPts val="0"/>
              </a:spcBef>
              <a:spcAft>
                <a:spcPts val="0"/>
              </a:spcAft>
              <a:buClr>
                <a:schemeClr val="dk1"/>
              </a:buClr>
              <a:buSzPts val="900"/>
              <a:buFont typeface="Calibri"/>
              <a:buChar char="●"/>
            </a:pPr>
            <a:r>
              <a:rPr lang="en" sz="900">
                <a:solidFill>
                  <a:schemeClr val="dk1"/>
                </a:solidFill>
                <a:latin typeface="Calibri"/>
                <a:ea typeface="Calibri"/>
                <a:cs typeface="Calibri"/>
                <a:sym typeface="Calibri"/>
              </a:rPr>
              <a:t>Membership includes 48 (Dutch) organisations which represent over a 100.000 businesses.</a:t>
            </a:r>
            <a:endParaRPr sz="900">
              <a:solidFill>
                <a:schemeClr val="dk1"/>
              </a:solidFill>
              <a:latin typeface="Calibri"/>
              <a:ea typeface="Calibri"/>
              <a:cs typeface="Calibri"/>
              <a:sym typeface="Calibri"/>
            </a:endParaRPr>
          </a:p>
        </p:txBody>
      </p:sp>
      <p:sp>
        <p:nvSpPr>
          <p:cNvPr id="1753" name="Google Shape;1753;p96"/>
          <p:cNvSpPr txBox="1"/>
          <p:nvPr/>
        </p:nvSpPr>
        <p:spPr>
          <a:xfrm>
            <a:off x="227431" y="-56578"/>
            <a:ext cx="8121900" cy="861600"/>
          </a:xfrm>
          <a:prstGeom prst="rect">
            <a:avLst/>
          </a:prstGeom>
          <a:noFill/>
          <a:ln>
            <a:noFill/>
          </a:ln>
        </p:spPr>
        <p:txBody>
          <a:bodyPr anchorCtr="0" anchor="ctr" bIns="34225" lIns="68450" spcFirstLastPara="1" rIns="68450" wrap="square" tIns="34225">
            <a:normAutofit/>
          </a:bodyPr>
          <a:lstStyle/>
          <a:p>
            <a:pPr indent="0" lvl="0" marL="0" marR="0" rtl="0" algn="l">
              <a:lnSpc>
                <a:spcPct val="90000"/>
              </a:lnSpc>
              <a:spcBef>
                <a:spcPts val="0"/>
              </a:spcBef>
              <a:spcAft>
                <a:spcPts val="0"/>
              </a:spcAft>
              <a:buClr>
                <a:schemeClr val="lt1"/>
              </a:buClr>
              <a:buSzPts val="3000"/>
              <a:buFont typeface="Libre Franklin"/>
              <a:buNone/>
            </a:pPr>
            <a:r>
              <a:rPr b="1" lang="en" sz="3300">
                <a:solidFill>
                  <a:schemeClr val="lt1"/>
                </a:solidFill>
                <a:latin typeface="Roboto Slab"/>
                <a:ea typeface="Roboto Slab"/>
                <a:cs typeface="Roboto Slab"/>
                <a:sym typeface="Roboto Slab"/>
              </a:rPr>
              <a:t>Data Sharing Coalition</a:t>
            </a:r>
            <a:endParaRPr b="1" sz="3300">
              <a:solidFill>
                <a:schemeClr val="lt1"/>
              </a:solidFill>
              <a:latin typeface="Roboto Slab"/>
              <a:ea typeface="Roboto Slab"/>
              <a:cs typeface="Roboto Slab"/>
              <a:sym typeface="Roboto Slab"/>
            </a:endParaRPr>
          </a:p>
        </p:txBody>
      </p:sp>
      <p:sp>
        <p:nvSpPr>
          <p:cNvPr id="1754" name="Google Shape;1754;p96"/>
          <p:cNvSpPr/>
          <p:nvPr/>
        </p:nvSpPr>
        <p:spPr>
          <a:xfrm>
            <a:off x="381400" y="904312"/>
            <a:ext cx="3022500" cy="5577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rgbClr val="000000"/>
              </a:solidFill>
              <a:latin typeface="Calibri"/>
              <a:ea typeface="Calibri"/>
              <a:cs typeface="Calibri"/>
              <a:sym typeface="Calibri"/>
            </a:endParaRPr>
          </a:p>
        </p:txBody>
      </p:sp>
      <p:sp>
        <p:nvSpPr>
          <p:cNvPr id="1755" name="Google Shape;1755;p96"/>
          <p:cNvSpPr/>
          <p:nvPr/>
        </p:nvSpPr>
        <p:spPr>
          <a:xfrm>
            <a:off x="4248224" y="4326125"/>
            <a:ext cx="28857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 sz="1400">
                <a:solidFill>
                  <a:srgbClr val="4472C4"/>
                </a:solidFill>
                <a:latin typeface="Calibri"/>
                <a:ea typeface="Calibri"/>
                <a:cs typeface="Calibri"/>
                <a:sym typeface="Calibri"/>
              </a:rPr>
              <a:t>👉 https://datasharingcoalition.eu/</a:t>
            </a:r>
            <a:endParaRPr sz="1100"/>
          </a:p>
        </p:txBody>
      </p:sp>
      <p:sp>
        <p:nvSpPr>
          <p:cNvPr id="1756" name="Google Shape;1756;p96"/>
          <p:cNvSpPr/>
          <p:nvPr/>
        </p:nvSpPr>
        <p:spPr>
          <a:xfrm>
            <a:off x="375882" y="1612401"/>
            <a:ext cx="3027900" cy="558600"/>
          </a:xfrm>
          <a:prstGeom prst="roundRect">
            <a:avLst>
              <a:gd fmla="val 16667" name="adj"/>
            </a:avLst>
          </a:prstGeom>
          <a:solidFill>
            <a:srgbClr val="E1EFD8"/>
          </a:solidFill>
          <a:ln cap="flat" cmpd="sng" w="28575">
            <a:solidFill>
              <a:srgbClr val="FF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rPr lang="en" sz="900">
                <a:solidFill>
                  <a:schemeClr val="dk1"/>
                </a:solidFill>
                <a:latin typeface="Calibri"/>
                <a:ea typeface="Calibri"/>
                <a:cs typeface="Calibri"/>
                <a:sym typeface="Calibri"/>
              </a:rPr>
              <a:t>Framework for cross-sectoral data sharing based on use cases to prove the value of data sharing.</a:t>
            </a:r>
            <a:endParaRPr sz="900">
              <a:solidFill>
                <a:schemeClr val="dk1"/>
              </a:solidFill>
              <a:latin typeface="Calibri"/>
              <a:ea typeface="Calibri"/>
              <a:cs typeface="Calibri"/>
              <a:sym typeface="Calibri"/>
            </a:endParaRPr>
          </a:p>
        </p:txBody>
      </p:sp>
      <p:sp>
        <p:nvSpPr>
          <p:cNvPr id="1757" name="Google Shape;1757;p96"/>
          <p:cNvSpPr/>
          <p:nvPr/>
        </p:nvSpPr>
        <p:spPr>
          <a:xfrm>
            <a:off x="385675" y="2373574"/>
            <a:ext cx="3022500" cy="5577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rgbClr val="000000"/>
              </a:solidFill>
              <a:latin typeface="Calibri"/>
              <a:ea typeface="Calibri"/>
              <a:cs typeface="Calibri"/>
              <a:sym typeface="Calibri"/>
            </a:endParaRPr>
          </a:p>
        </p:txBody>
      </p:sp>
      <p:sp>
        <p:nvSpPr>
          <p:cNvPr id="1758" name="Google Shape;1758;p96"/>
          <p:cNvSpPr/>
          <p:nvPr/>
        </p:nvSpPr>
        <p:spPr>
          <a:xfrm>
            <a:off x="1232145" y="2987446"/>
            <a:ext cx="485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759" name="Google Shape;1759;p96"/>
          <p:cNvSpPr/>
          <p:nvPr/>
        </p:nvSpPr>
        <p:spPr>
          <a:xfrm>
            <a:off x="2356554" y="2992303"/>
            <a:ext cx="485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760" name="Google Shape;1760;p96"/>
          <p:cNvSpPr/>
          <p:nvPr/>
        </p:nvSpPr>
        <p:spPr>
          <a:xfrm>
            <a:off x="2926292" y="2989843"/>
            <a:ext cx="485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761" name="Google Shape;1761;p96"/>
          <p:cNvSpPr/>
          <p:nvPr/>
        </p:nvSpPr>
        <p:spPr>
          <a:xfrm>
            <a:off x="1796861" y="2989843"/>
            <a:ext cx="485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762" name="Google Shape;1762;p96"/>
          <p:cNvSpPr txBox="1"/>
          <p:nvPr/>
        </p:nvSpPr>
        <p:spPr>
          <a:xfrm>
            <a:off x="1689556"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B</a:t>
            </a:r>
            <a:endParaRPr sz="1100"/>
          </a:p>
        </p:txBody>
      </p:sp>
      <p:sp>
        <p:nvSpPr>
          <p:cNvPr id="1763" name="Google Shape;1763;p96"/>
          <p:cNvSpPr txBox="1"/>
          <p:nvPr/>
        </p:nvSpPr>
        <p:spPr>
          <a:xfrm>
            <a:off x="1160797"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A</a:t>
            </a:r>
            <a:endParaRPr sz="1100"/>
          </a:p>
        </p:txBody>
      </p:sp>
      <p:sp>
        <p:nvSpPr>
          <p:cNvPr id="1764" name="Google Shape;1764;p96"/>
          <p:cNvSpPr txBox="1"/>
          <p:nvPr/>
        </p:nvSpPr>
        <p:spPr>
          <a:xfrm>
            <a:off x="2286345"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C</a:t>
            </a:r>
            <a:endParaRPr sz="900">
              <a:solidFill>
                <a:schemeClr val="dk1"/>
              </a:solidFill>
              <a:latin typeface="Calibri"/>
              <a:ea typeface="Calibri"/>
              <a:cs typeface="Calibri"/>
              <a:sym typeface="Calibri"/>
            </a:endParaRPr>
          </a:p>
        </p:txBody>
      </p:sp>
      <p:sp>
        <p:nvSpPr>
          <p:cNvPr id="1765" name="Google Shape;1765;p96"/>
          <p:cNvSpPr txBox="1"/>
          <p:nvPr/>
        </p:nvSpPr>
        <p:spPr>
          <a:xfrm>
            <a:off x="2879912"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D</a:t>
            </a:r>
            <a:endParaRPr sz="1100"/>
          </a:p>
        </p:txBody>
      </p:sp>
      <p:pic>
        <p:nvPicPr>
          <p:cNvPr id="1766" name="Google Shape;1766;p96"/>
          <p:cNvPicPr preferRelativeResize="0"/>
          <p:nvPr/>
        </p:nvPicPr>
        <p:blipFill>
          <a:blip r:embed="rId4">
            <a:alphaModFix/>
          </a:blip>
          <a:stretch>
            <a:fillRect/>
          </a:stretch>
        </p:blipFill>
        <p:spPr>
          <a:xfrm>
            <a:off x="4164474" y="2902200"/>
            <a:ext cx="3849038" cy="9331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1" name="Shape 1771"/>
        <p:cNvGrpSpPr/>
        <p:nvPr/>
      </p:nvGrpSpPr>
      <p:grpSpPr>
        <a:xfrm>
          <a:off x="0" y="0"/>
          <a:ext cx="0" cy="0"/>
          <a:chOff x="0" y="0"/>
          <a:chExt cx="0" cy="0"/>
        </a:xfrm>
      </p:grpSpPr>
      <p:sp>
        <p:nvSpPr>
          <p:cNvPr id="1772" name="Google Shape;1772;p97"/>
          <p:cNvSpPr/>
          <p:nvPr/>
        </p:nvSpPr>
        <p:spPr>
          <a:xfrm>
            <a:off x="8336" y="0"/>
            <a:ext cx="9127200" cy="7188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1773" name="Google Shape;1773;p97"/>
          <p:cNvSpPr txBox="1"/>
          <p:nvPr/>
        </p:nvSpPr>
        <p:spPr>
          <a:xfrm>
            <a:off x="227425" y="-56575"/>
            <a:ext cx="8532900" cy="861600"/>
          </a:xfrm>
          <a:prstGeom prst="rect">
            <a:avLst/>
          </a:prstGeom>
          <a:noFill/>
          <a:ln>
            <a:noFill/>
          </a:ln>
        </p:spPr>
        <p:txBody>
          <a:bodyPr anchorCtr="0" anchor="ctr" bIns="34225" lIns="68450" spcFirstLastPara="1" rIns="68450" wrap="square" tIns="34225">
            <a:normAutofit/>
          </a:bodyPr>
          <a:lstStyle/>
          <a:p>
            <a:pPr indent="0" lvl="0" marL="0" marR="0" rtl="0" algn="l">
              <a:lnSpc>
                <a:spcPct val="90000"/>
              </a:lnSpc>
              <a:spcBef>
                <a:spcPts val="0"/>
              </a:spcBef>
              <a:spcAft>
                <a:spcPts val="0"/>
              </a:spcAft>
              <a:buClr>
                <a:schemeClr val="dk1"/>
              </a:buClr>
              <a:buSzPts val="1100"/>
              <a:buFont typeface="Arial"/>
              <a:buNone/>
            </a:pPr>
            <a:r>
              <a:rPr b="1" lang="en" sz="3300">
                <a:solidFill>
                  <a:schemeClr val="lt1"/>
                </a:solidFill>
                <a:latin typeface="Roboto Slab"/>
                <a:ea typeface="Roboto Slab"/>
                <a:cs typeface="Roboto Slab"/>
                <a:sym typeface="Roboto Slab"/>
              </a:rPr>
              <a:t>Real-time Linked Dataspaces</a:t>
            </a:r>
            <a:endParaRPr b="1" sz="3300">
              <a:solidFill>
                <a:schemeClr val="lt1"/>
              </a:solidFill>
              <a:latin typeface="Roboto Slab"/>
              <a:ea typeface="Roboto Slab"/>
              <a:cs typeface="Roboto Slab"/>
              <a:sym typeface="Roboto Slab"/>
            </a:endParaRPr>
          </a:p>
        </p:txBody>
      </p:sp>
      <p:sp>
        <p:nvSpPr>
          <p:cNvPr id="1774" name="Google Shape;1774;p97"/>
          <p:cNvSpPr/>
          <p:nvPr/>
        </p:nvSpPr>
        <p:spPr>
          <a:xfrm>
            <a:off x="316666" y="761762"/>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Regulation</a:t>
            </a:r>
            <a:endParaRPr sz="1100"/>
          </a:p>
        </p:txBody>
      </p:sp>
      <p:sp>
        <p:nvSpPr>
          <p:cNvPr id="1775" name="Google Shape;1775;p97"/>
          <p:cNvSpPr/>
          <p:nvPr/>
        </p:nvSpPr>
        <p:spPr>
          <a:xfrm>
            <a:off x="315911" y="2183888"/>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Generic building blocks</a:t>
            </a:r>
            <a:endParaRPr sz="1100"/>
          </a:p>
        </p:txBody>
      </p:sp>
      <p:sp>
        <p:nvSpPr>
          <p:cNvPr id="1776" name="Google Shape;1776;p97"/>
          <p:cNvSpPr txBox="1"/>
          <p:nvPr/>
        </p:nvSpPr>
        <p:spPr>
          <a:xfrm rot="-5400000">
            <a:off x="-304589" y="3639234"/>
            <a:ext cx="1078800" cy="182400"/>
          </a:xfrm>
          <a:prstGeom prst="rect">
            <a:avLst/>
          </a:prstGeom>
          <a:noFill/>
          <a:ln>
            <a:noFill/>
          </a:ln>
        </p:spPr>
        <p:txBody>
          <a:bodyPr anchorCtr="0" anchor="ctr" bIns="34275" lIns="68575" spcFirstLastPara="1" rIns="68575" wrap="square" tIns="34275">
            <a:spAutoFit/>
          </a:bodyPr>
          <a:lstStyle/>
          <a:p>
            <a:pPr indent="0" lvl="0" marL="0" marR="0" rtl="0" algn="ctr">
              <a:lnSpc>
                <a:spcPct val="81666"/>
              </a:lnSpc>
              <a:spcBef>
                <a:spcPts val="0"/>
              </a:spcBef>
              <a:spcAft>
                <a:spcPts val="0"/>
              </a:spcAft>
              <a:buNone/>
            </a:pPr>
            <a:r>
              <a:rPr lang="en" sz="900">
                <a:solidFill>
                  <a:schemeClr val="dk1"/>
                </a:solidFill>
                <a:latin typeface="Calibri"/>
                <a:ea typeface="Calibri"/>
                <a:cs typeface="Calibri"/>
                <a:sym typeface="Calibri"/>
              </a:rPr>
              <a:t>Domain specific </a:t>
            </a:r>
            <a:endParaRPr sz="1100"/>
          </a:p>
        </p:txBody>
      </p:sp>
      <p:grpSp>
        <p:nvGrpSpPr>
          <p:cNvPr id="1777" name="Google Shape;1777;p97"/>
          <p:cNvGrpSpPr/>
          <p:nvPr/>
        </p:nvGrpSpPr>
        <p:grpSpPr>
          <a:xfrm>
            <a:off x="315911" y="1470652"/>
            <a:ext cx="3094897" cy="702829"/>
            <a:chOff x="411108" y="1015682"/>
            <a:chExt cx="4126529" cy="937105"/>
          </a:xfrm>
        </p:grpSpPr>
        <p:sp>
          <p:nvSpPr>
            <p:cNvPr id="1778" name="Google Shape;1778;p97"/>
            <p:cNvSpPr/>
            <p:nvPr/>
          </p:nvSpPr>
          <p:spPr>
            <a:xfrm>
              <a:off x="500537" y="1207887"/>
              <a:ext cx="4037100" cy="7449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100"/>
            </a:p>
          </p:txBody>
        </p:sp>
        <p:sp>
          <p:nvSpPr>
            <p:cNvPr id="1779" name="Google Shape;1779;p97"/>
            <p:cNvSpPr/>
            <p:nvPr/>
          </p:nvSpPr>
          <p:spPr>
            <a:xfrm>
              <a:off x="411108" y="1015682"/>
              <a:ext cx="3177900" cy="2472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Frameworks and standardization  </a:t>
              </a:r>
              <a:endParaRPr sz="1100"/>
            </a:p>
          </p:txBody>
        </p:sp>
      </p:grpSp>
      <p:cxnSp>
        <p:nvCxnSpPr>
          <p:cNvPr id="1780" name="Google Shape;1780;p97"/>
          <p:cNvCxnSpPr/>
          <p:nvPr/>
        </p:nvCxnSpPr>
        <p:spPr>
          <a:xfrm>
            <a:off x="382983" y="3471863"/>
            <a:ext cx="3027900" cy="0"/>
          </a:xfrm>
          <a:prstGeom prst="straightConnector1">
            <a:avLst/>
          </a:prstGeom>
          <a:noFill/>
          <a:ln cap="flat" cmpd="sng" w="9525">
            <a:solidFill>
              <a:srgbClr val="4472C4"/>
            </a:solidFill>
            <a:prstDash val="dash"/>
            <a:miter lim="800000"/>
            <a:headEnd len="sm" w="sm" type="none"/>
            <a:tailEnd len="sm" w="sm" type="none"/>
          </a:ln>
        </p:spPr>
      </p:cxnSp>
      <p:cxnSp>
        <p:nvCxnSpPr>
          <p:cNvPr id="1781" name="Google Shape;1781;p97"/>
          <p:cNvCxnSpPr/>
          <p:nvPr/>
        </p:nvCxnSpPr>
        <p:spPr>
          <a:xfrm>
            <a:off x="382983" y="3969067"/>
            <a:ext cx="3027900" cy="0"/>
          </a:xfrm>
          <a:prstGeom prst="straightConnector1">
            <a:avLst/>
          </a:prstGeom>
          <a:noFill/>
          <a:ln cap="flat" cmpd="sng" w="9525">
            <a:solidFill>
              <a:srgbClr val="4472C4"/>
            </a:solidFill>
            <a:prstDash val="dash"/>
            <a:miter lim="800000"/>
            <a:headEnd len="sm" w="sm" type="none"/>
            <a:tailEnd len="sm" w="sm" type="none"/>
          </a:ln>
        </p:spPr>
      </p:cxnSp>
      <p:sp>
        <p:nvSpPr>
          <p:cNvPr id="1782" name="Google Shape;1782;p97"/>
          <p:cNvSpPr txBox="1"/>
          <p:nvPr/>
        </p:nvSpPr>
        <p:spPr>
          <a:xfrm>
            <a:off x="328614" y="3191429"/>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Ecosystems</a:t>
            </a:r>
            <a:endParaRPr sz="1100"/>
          </a:p>
        </p:txBody>
      </p:sp>
      <p:sp>
        <p:nvSpPr>
          <p:cNvPr id="1783" name="Google Shape;1783;p97"/>
          <p:cNvSpPr txBox="1"/>
          <p:nvPr/>
        </p:nvSpPr>
        <p:spPr>
          <a:xfrm>
            <a:off x="328615" y="3648781"/>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Data</a:t>
            </a:r>
            <a:endParaRPr sz="1100"/>
          </a:p>
        </p:txBody>
      </p:sp>
      <p:sp>
        <p:nvSpPr>
          <p:cNvPr id="1784" name="Google Shape;1784;p97"/>
          <p:cNvSpPr txBox="1"/>
          <p:nvPr/>
        </p:nvSpPr>
        <p:spPr>
          <a:xfrm>
            <a:off x="315911" y="4070669"/>
            <a:ext cx="940800" cy="2955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Platforms and solutions</a:t>
            </a:r>
            <a:endParaRPr sz="1100"/>
          </a:p>
        </p:txBody>
      </p:sp>
      <p:sp>
        <p:nvSpPr>
          <p:cNvPr id="1785" name="Google Shape;1785;p97"/>
          <p:cNvSpPr/>
          <p:nvPr/>
        </p:nvSpPr>
        <p:spPr>
          <a:xfrm>
            <a:off x="3986683" y="905915"/>
            <a:ext cx="4773600" cy="3667800"/>
          </a:xfrm>
          <a:prstGeom prst="rect">
            <a:avLst/>
          </a:prstGeom>
          <a:no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86" name="Google Shape;1786;p97"/>
          <p:cNvSpPr txBox="1"/>
          <p:nvPr/>
        </p:nvSpPr>
        <p:spPr>
          <a:xfrm>
            <a:off x="4054967" y="967721"/>
            <a:ext cx="4705200" cy="1439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900" u="sng">
                <a:solidFill>
                  <a:schemeClr val="dk1"/>
                </a:solidFill>
                <a:latin typeface="Calibri"/>
                <a:ea typeface="Calibri"/>
                <a:cs typeface="Calibri"/>
                <a:sym typeface="Calibri"/>
              </a:rPr>
              <a:t>Key facts</a:t>
            </a:r>
            <a:endParaRPr b="1" sz="900" u="sng">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Char char="•"/>
            </a:pPr>
            <a:r>
              <a:rPr lang="en" sz="800">
                <a:solidFill>
                  <a:schemeClr val="dk1"/>
                </a:solidFill>
                <a:latin typeface="Calibri"/>
                <a:ea typeface="Calibri"/>
                <a:cs typeface="Calibri"/>
                <a:sym typeface="Calibri"/>
              </a:rPr>
              <a:t>Open Access Book authored by Edward Curry (Vice President of the Big Data Value Association)</a:t>
            </a:r>
            <a:endParaRPr sz="800">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Char char="•"/>
            </a:pPr>
            <a:r>
              <a:rPr lang="en" sz="800">
                <a:solidFill>
                  <a:schemeClr val="dk1"/>
                </a:solidFill>
                <a:latin typeface="Calibri"/>
                <a:ea typeface="Calibri"/>
                <a:cs typeface="Calibri"/>
                <a:sym typeface="Calibri"/>
              </a:rPr>
              <a:t>The Real-time Linked Dataspace (RLD) is an enabling platform for data management for intelligent systems within smart environments that combines the pay-as-you-go paradigm of dataspaces, linked data, and knowledge graphs with entity-centric real-time query capabilities.</a:t>
            </a:r>
            <a:endParaRPr sz="800">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Char char="•"/>
            </a:pPr>
            <a:r>
              <a:rPr lang="en" sz="800">
                <a:solidFill>
                  <a:schemeClr val="dk1"/>
                </a:solidFill>
                <a:latin typeface="Calibri"/>
                <a:ea typeface="Calibri"/>
                <a:cs typeface="Calibri"/>
                <a:sym typeface="Calibri"/>
              </a:rPr>
              <a:t>The RLD contains all the relevant information within a data ecosystem including things, sensors, and data sources and has the responsibility for managing the relationships among these participants.</a:t>
            </a:r>
            <a:endParaRPr sz="800">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Char char="•"/>
            </a:pPr>
            <a:r>
              <a:rPr lang="en" sz="800">
                <a:solidFill>
                  <a:schemeClr val="dk1"/>
                </a:solidFill>
                <a:latin typeface="Calibri"/>
                <a:ea typeface="Calibri"/>
                <a:cs typeface="Calibri"/>
                <a:sym typeface="Calibri"/>
              </a:rPr>
              <a:t>It manages sources without presuming a pre-existing semantic integration among them using specialised dataspace support services for loose administrative proximity and semantic integration for event and stream systems. Support services leverage approximate and best-effort techniques and operate under a 5 star model for “pay-as-you-go” incremental data management.</a:t>
            </a:r>
            <a:endParaRPr sz="800">
              <a:solidFill>
                <a:schemeClr val="dk1"/>
              </a:solidFill>
              <a:latin typeface="Calibri"/>
              <a:ea typeface="Calibri"/>
              <a:cs typeface="Calibri"/>
              <a:sym typeface="Calibri"/>
            </a:endParaRPr>
          </a:p>
        </p:txBody>
      </p:sp>
      <p:sp>
        <p:nvSpPr>
          <p:cNvPr id="1787" name="Google Shape;1787;p97"/>
          <p:cNvSpPr/>
          <p:nvPr/>
        </p:nvSpPr>
        <p:spPr>
          <a:xfrm>
            <a:off x="382982" y="906853"/>
            <a:ext cx="3027900" cy="5586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1788" name="Google Shape;1788;p97"/>
          <p:cNvSpPr txBox="1"/>
          <p:nvPr/>
        </p:nvSpPr>
        <p:spPr>
          <a:xfrm>
            <a:off x="141536" y="4834627"/>
            <a:ext cx="242100" cy="205500"/>
          </a:xfrm>
          <a:prstGeom prst="rect">
            <a:avLst/>
          </a:prstGeom>
          <a:noFill/>
          <a:ln>
            <a:noFill/>
          </a:ln>
        </p:spPr>
        <p:txBody>
          <a:bodyPr anchorCtr="0" anchor="ctr" bIns="34225" lIns="68450" spcFirstLastPara="1" rIns="68450" wrap="square" tIns="34225">
            <a:noAutofit/>
          </a:bodyPr>
          <a:lstStyle/>
          <a:p>
            <a:pPr indent="0" lvl="0" marL="0" marR="0" rtl="0" algn="ctr">
              <a:lnSpc>
                <a:spcPct val="100000"/>
              </a:lnSpc>
              <a:spcBef>
                <a:spcPts val="0"/>
              </a:spcBef>
              <a:spcAft>
                <a:spcPts val="0"/>
              </a:spcAft>
              <a:buNone/>
            </a:pPr>
            <a:fld id="{00000000-1234-1234-1234-123412341234}" type="slidenum">
              <a:rPr b="0" i="0" lang="en" sz="700" u="none" cap="none" strike="noStrike">
                <a:solidFill>
                  <a:srgbClr val="7F7F7F"/>
                </a:solidFill>
                <a:latin typeface="Georgia"/>
                <a:ea typeface="Georgia"/>
                <a:cs typeface="Georgia"/>
                <a:sym typeface="Georgia"/>
              </a:rPr>
              <a:t>‹#›</a:t>
            </a:fld>
            <a:endParaRPr b="0" i="0" sz="700" u="none" cap="none" strike="noStrike">
              <a:solidFill>
                <a:srgbClr val="7F7F7F"/>
              </a:solidFill>
              <a:latin typeface="Georgia"/>
              <a:ea typeface="Georgia"/>
              <a:cs typeface="Georgia"/>
              <a:sym typeface="Georgia"/>
            </a:endParaRPr>
          </a:p>
        </p:txBody>
      </p:sp>
      <p:sp>
        <p:nvSpPr>
          <p:cNvPr id="1789" name="Google Shape;1789;p97"/>
          <p:cNvSpPr txBox="1"/>
          <p:nvPr/>
        </p:nvSpPr>
        <p:spPr>
          <a:xfrm>
            <a:off x="4055724" y="4257535"/>
            <a:ext cx="45876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rgbClr val="4472C4"/>
                </a:solidFill>
                <a:latin typeface="Calibri"/>
                <a:ea typeface="Calibri"/>
                <a:cs typeface="Calibri"/>
                <a:sym typeface="Calibri"/>
              </a:rPr>
              <a:t>👉 </a:t>
            </a:r>
            <a:r>
              <a:rPr b="1" lang="en" u="sng">
                <a:solidFill>
                  <a:schemeClr val="hlink"/>
                </a:solidFill>
                <a:latin typeface="Calibri"/>
                <a:ea typeface="Calibri"/>
                <a:cs typeface="Calibri"/>
                <a:sym typeface="Calibri"/>
                <a:hlinkClick r:id="rId3"/>
              </a:rPr>
              <a:t>http://dataspaces.info/</a:t>
            </a:r>
            <a:r>
              <a:rPr b="1" lang="en">
                <a:solidFill>
                  <a:srgbClr val="4472C4"/>
                </a:solidFill>
                <a:latin typeface="Calibri"/>
                <a:ea typeface="Calibri"/>
                <a:cs typeface="Calibri"/>
                <a:sym typeface="Calibri"/>
              </a:rPr>
              <a:t> </a:t>
            </a:r>
            <a:endParaRPr b="1">
              <a:solidFill>
                <a:srgbClr val="4472C4"/>
              </a:solidFill>
              <a:latin typeface="Calibri"/>
              <a:ea typeface="Calibri"/>
              <a:cs typeface="Calibri"/>
              <a:sym typeface="Calibri"/>
            </a:endParaRPr>
          </a:p>
        </p:txBody>
      </p:sp>
      <p:sp>
        <p:nvSpPr>
          <p:cNvPr id="1790" name="Google Shape;1790;p97"/>
          <p:cNvSpPr/>
          <p:nvPr/>
        </p:nvSpPr>
        <p:spPr>
          <a:xfrm>
            <a:off x="382982" y="2322218"/>
            <a:ext cx="3027900" cy="5586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1791" name="Google Shape;1791;p97"/>
          <p:cNvSpPr/>
          <p:nvPr/>
        </p:nvSpPr>
        <p:spPr>
          <a:xfrm>
            <a:off x="2364550" y="2989843"/>
            <a:ext cx="485400" cy="14811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792" name="Google Shape;1792;p97"/>
          <p:cNvSpPr/>
          <p:nvPr/>
        </p:nvSpPr>
        <p:spPr>
          <a:xfrm>
            <a:off x="1782322" y="2994316"/>
            <a:ext cx="485400" cy="14811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793" name="Google Shape;1793;p97"/>
          <p:cNvSpPr/>
          <p:nvPr/>
        </p:nvSpPr>
        <p:spPr>
          <a:xfrm>
            <a:off x="1227341" y="2994316"/>
            <a:ext cx="485400" cy="14811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794" name="Google Shape;1794;p97"/>
          <p:cNvSpPr/>
          <p:nvPr/>
        </p:nvSpPr>
        <p:spPr>
          <a:xfrm>
            <a:off x="2926292" y="2989843"/>
            <a:ext cx="485400" cy="14811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795" name="Google Shape;1795;p97"/>
          <p:cNvSpPr txBox="1"/>
          <p:nvPr/>
        </p:nvSpPr>
        <p:spPr>
          <a:xfrm>
            <a:off x="1154572" y="4473150"/>
            <a:ext cx="558300" cy="2955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Domain A</a:t>
            </a:r>
            <a:endParaRPr sz="1100"/>
          </a:p>
        </p:txBody>
      </p:sp>
      <p:sp>
        <p:nvSpPr>
          <p:cNvPr id="1796" name="Google Shape;1796;p97"/>
          <p:cNvSpPr txBox="1"/>
          <p:nvPr/>
        </p:nvSpPr>
        <p:spPr>
          <a:xfrm>
            <a:off x="1687972" y="4473150"/>
            <a:ext cx="558300" cy="2955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Domain B</a:t>
            </a:r>
            <a:endParaRPr sz="1100"/>
          </a:p>
        </p:txBody>
      </p:sp>
      <p:sp>
        <p:nvSpPr>
          <p:cNvPr id="1797" name="Google Shape;1797;p97"/>
          <p:cNvSpPr txBox="1"/>
          <p:nvPr/>
        </p:nvSpPr>
        <p:spPr>
          <a:xfrm>
            <a:off x="2297572" y="4473150"/>
            <a:ext cx="558300" cy="2955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Domain C</a:t>
            </a:r>
            <a:endParaRPr sz="1100"/>
          </a:p>
        </p:txBody>
      </p:sp>
      <p:sp>
        <p:nvSpPr>
          <p:cNvPr id="1798" name="Google Shape;1798;p97"/>
          <p:cNvSpPr txBox="1"/>
          <p:nvPr/>
        </p:nvSpPr>
        <p:spPr>
          <a:xfrm>
            <a:off x="2907172" y="4473150"/>
            <a:ext cx="558300" cy="2955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Domain D</a:t>
            </a:r>
            <a:endParaRPr sz="1100"/>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2" name="Shape 1802"/>
        <p:cNvGrpSpPr/>
        <p:nvPr/>
      </p:nvGrpSpPr>
      <p:grpSpPr>
        <a:xfrm>
          <a:off x="0" y="0"/>
          <a:ext cx="0" cy="0"/>
          <a:chOff x="0" y="0"/>
          <a:chExt cx="0" cy="0"/>
        </a:xfrm>
      </p:grpSpPr>
      <p:sp>
        <p:nvSpPr>
          <p:cNvPr id="1803" name="Google Shape;1803;p98"/>
          <p:cNvSpPr txBox="1"/>
          <p:nvPr>
            <p:ph type="title"/>
          </p:nvPr>
        </p:nvSpPr>
        <p:spPr>
          <a:xfrm>
            <a:off x="404999" y="405000"/>
            <a:ext cx="5964900" cy="43200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900"/>
              <a:buFont typeface="Calibri"/>
              <a:buNone/>
            </a:pPr>
            <a:br>
              <a:rPr lang="en"/>
            </a:br>
            <a:r>
              <a:rPr b="1" lang="en" sz="4400">
                <a:solidFill>
                  <a:schemeClr val="accent1"/>
                </a:solidFill>
                <a:latin typeface="Roboto Slab"/>
                <a:ea typeface="Roboto Slab"/>
                <a:cs typeface="Roboto Slab"/>
                <a:sym typeface="Roboto Slab"/>
              </a:rPr>
              <a:t>Data Spaces as Ecosystems</a:t>
            </a:r>
            <a:br>
              <a:rPr lang="en"/>
            </a:br>
            <a:endParaRPr/>
          </a:p>
        </p:txBody>
      </p:sp>
      <p:pic>
        <p:nvPicPr>
          <p:cNvPr id="1804" name="Google Shape;1804;p98"/>
          <p:cNvPicPr preferRelativeResize="0"/>
          <p:nvPr/>
        </p:nvPicPr>
        <p:blipFill>
          <a:blip r:embed="rId3">
            <a:alphaModFix/>
          </a:blip>
          <a:stretch>
            <a:fillRect/>
          </a:stretch>
        </p:blipFill>
        <p:spPr>
          <a:xfrm>
            <a:off x="7805906" y="0"/>
            <a:ext cx="1338094" cy="5143501"/>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9" name="Shape 1809"/>
        <p:cNvGrpSpPr/>
        <p:nvPr/>
      </p:nvGrpSpPr>
      <p:grpSpPr>
        <a:xfrm>
          <a:off x="0" y="0"/>
          <a:ext cx="0" cy="0"/>
          <a:chOff x="0" y="0"/>
          <a:chExt cx="0" cy="0"/>
        </a:xfrm>
      </p:grpSpPr>
      <p:sp>
        <p:nvSpPr>
          <p:cNvPr id="1810" name="Google Shape;1810;p99"/>
          <p:cNvSpPr/>
          <p:nvPr/>
        </p:nvSpPr>
        <p:spPr>
          <a:xfrm>
            <a:off x="1229613" y="2989843"/>
            <a:ext cx="485400" cy="1481100"/>
          </a:xfrm>
          <a:prstGeom prst="roundRect">
            <a:avLst>
              <a:gd fmla="val 16667" name="adj"/>
            </a:avLst>
          </a:prstGeom>
          <a:solidFill>
            <a:srgbClr val="E1EFD8"/>
          </a:solidFill>
          <a:ln cap="flat" cmpd="sng" w="19050">
            <a:solidFill>
              <a:srgbClr val="C0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811" name="Google Shape;1811;p99"/>
          <p:cNvSpPr/>
          <p:nvPr/>
        </p:nvSpPr>
        <p:spPr>
          <a:xfrm>
            <a:off x="1797588" y="2989843"/>
            <a:ext cx="485400" cy="1481100"/>
          </a:xfrm>
          <a:prstGeom prst="roundRect">
            <a:avLst>
              <a:gd fmla="val 16667" name="adj"/>
            </a:avLst>
          </a:prstGeom>
          <a:solidFill>
            <a:srgbClr val="E1EFD8"/>
          </a:solidFill>
          <a:ln cap="flat" cmpd="sng" w="19050">
            <a:solidFill>
              <a:srgbClr val="C0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812" name="Google Shape;1812;p99"/>
          <p:cNvSpPr/>
          <p:nvPr/>
        </p:nvSpPr>
        <p:spPr>
          <a:xfrm>
            <a:off x="2361938" y="2989843"/>
            <a:ext cx="485400" cy="1481100"/>
          </a:xfrm>
          <a:prstGeom prst="roundRect">
            <a:avLst>
              <a:gd fmla="val 16667" name="adj"/>
            </a:avLst>
          </a:prstGeom>
          <a:solidFill>
            <a:srgbClr val="E1EFD8"/>
          </a:solidFill>
          <a:ln cap="flat" cmpd="sng" w="19050">
            <a:solidFill>
              <a:srgbClr val="C0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813" name="Google Shape;1813;p99"/>
          <p:cNvSpPr/>
          <p:nvPr/>
        </p:nvSpPr>
        <p:spPr>
          <a:xfrm>
            <a:off x="8335" y="0"/>
            <a:ext cx="9127331" cy="718855"/>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grpSp>
        <p:nvGrpSpPr>
          <p:cNvPr id="1814" name="Google Shape;1814;p99"/>
          <p:cNvGrpSpPr/>
          <p:nvPr/>
        </p:nvGrpSpPr>
        <p:grpSpPr>
          <a:xfrm>
            <a:off x="316666" y="761762"/>
            <a:ext cx="3094952" cy="702844"/>
            <a:chOff x="411108" y="1015682"/>
            <a:chExt cx="4126602" cy="937125"/>
          </a:xfrm>
        </p:grpSpPr>
        <p:sp>
          <p:nvSpPr>
            <p:cNvPr id="1815" name="Google Shape;1815;p99"/>
            <p:cNvSpPr/>
            <p:nvPr/>
          </p:nvSpPr>
          <p:spPr>
            <a:xfrm>
              <a:off x="500537" y="1207887"/>
              <a:ext cx="4037173" cy="74492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1816" name="Google Shape;1816;p99"/>
            <p:cNvSpPr/>
            <p:nvPr/>
          </p:nvSpPr>
          <p:spPr>
            <a:xfrm>
              <a:off x="411108" y="1015682"/>
              <a:ext cx="3177912" cy="247302"/>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Regulation</a:t>
              </a:r>
              <a:endParaRPr sz="1100"/>
            </a:p>
          </p:txBody>
        </p:sp>
      </p:grpSp>
      <p:sp>
        <p:nvSpPr>
          <p:cNvPr id="1817" name="Google Shape;1817;p99"/>
          <p:cNvSpPr/>
          <p:nvPr/>
        </p:nvSpPr>
        <p:spPr>
          <a:xfrm>
            <a:off x="382983" y="1614805"/>
            <a:ext cx="3027880" cy="558690"/>
          </a:xfrm>
          <a:prstGeom prst="roundRect">
            <a:avLst>
              <a:gd fmla="val 16667" name="adj"/>
            </a:avLst>
          </a:prstGeom>
          <a:solidFill>
            <a:srgbClr val="E1EFD8"/>
          </a:solidFill>
          <a:ln cap="flat" cmpd="sng" w="19050">
            <a:solidFill>
              <a:srgbClr val="FF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1818" name="Google Shape;1818;p99"/>
          <p:cNvSpPr/>
          <p:nvPr/>
        </p:nvSpPr>
        <p:spPr>
          <a:xfrm>
            <a:off x="315911" y="1470651"/>
            <a:ext cx="2383434" cy="185476"/>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Frameworks and standardization  </a:t>
            </a:r>
            <a:endParaRPr sz="1100"/>
          </a:p>
        </p:txBody>
      </p:sp>
      <p:sp>
        <p:nvSpPr>
          <p:cNvPr id="1819" name="Google Shape;1819;p99"/>
          <p:cNvSpPr/>
          <p:nvPr/>
        </p:nvSpPr>
        <p:spPr>
          <a:xfrm>
            <a:off x="382983" y="2328041"/>
            <a:ext cx="3027880" cy="558690"/>
          </a:xfrm>
          <a:prstGeom prst="roundRect">
            <a:avLst>
              <a:gd fmla="val 16667" name="adj"/>
            </a:avLst>
          </a:prstGeom>
          <a:solidFill>
            <a:srgbClr val="E1EFD8"/>
          </a:solidFill>
          <a:ln cap="flat" cmpd="sng" w="19050">
            <a:solidFill>
              <a:srgbClr val="FF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1820" name="Google Shape;1820;p99"/>
          <p:cNvSpPr/>
          <p:nvPr/>
        </p:nvSpPr>
        <p:spPr>
          <a:xfrm>
            <a:off x="315911" y="2183888"/>
            <a:ext cx="2383434" cy="185476"/>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Generic building blocks</a:t>
            </a:r>
            <a:endParaRPr sz="1100"/>
          </a:p>
        </p:txBody>
      </p:sp>
      <p:sp>
        <p:nvSpPr>
          <p:cNvPr id="1821" name="Google Shape;1821;p99"/>
          <p:cNvSpPr txBox="1"/>
          <p:nvPr/>
        </p:nvSpPr>
        <p:spPr>
          <a:xfrm rot="-5400000">
            <a:off x="-312017" y="3646565"/>
            <a:ext cx="1078897" cy="167642"/>
          </a:xfrm>
          <a:prstGeom prst="rect">
            <a:avLst/>
          </a:prstGeom>
          <a:noFill/>
          <a:ln>
            <a:noFill/>
          </a:ln>
        </p:spPr>
        <p:txBody>
          <a:bodyPr anchorCtr="0" anchor="ctr" bIns="34275" lIns="68575" spcFirstLastPara="1" rIns="68575" wrap="square" tIns="34275">
            <a:spAutoFit/>
          </a:bodyPr>
          <a:lstStyle/>
          <a:p>
            <a:pPr indent="0" lvl="0" marL="0" marR="0" rtl="0" algn="ctr">
              <a:lnSpc>
                <a:spcPct val="81666"/>
              </a:lnSpc>
              <a:spcBef>
                <a:spcPts val="0"/>
              </a:spcBef>
              <a:spcAft>
                <a:spcPts val="0"/>
              </a:spcAft>
              <a:buNone/>
            </a:pPr>
            <a:r>
              <a:rPr lang="en" sz="900">
                <a:solidFill>
                  <a:schemeClr val="dk1"/>
                </a:solidFill>
                <a:latin typeface="Calibri"/>
                <a:ea typeface="Calibri"/>
                <a:cs typeface="Calibri"/>
                <a:sym typeface="Calibri"/>
              </a:rPr>
              <a:t>Domain specific </a:t>
            </a:r>
            <a:endParaRPr sz="1100"/>
          </a:p>
        </p:txBody>
      </p:sp>
      <p:cxnSp>
        <p:nvCxnSpPr>
          <p:cNvPr id="1822" name="Google Shape;1822;p99"/>
          <p:cNvCxnSpPr/>
          <p:nvPr/>
        </p:nvCxnSpPr>
        <p:spPr>
          <a:xfrm>
            <a:off x="382983" y="3471863"/>
            <a:ext cx="3027880" cy="0"/>
          </a:xfrm>
          <a:prstGeom prst="straightConnector1">
            <a:avLst/>
          </a:prstGeom>
          <a:noFill/>
          <a:ln cap="flat" cmpd="sng" w="9525">
            <a:solidFill>
              <a:srgbClr val="4472C4"/>
            </a:solidFill>
            <a:prstDash val="dash"/>
            <a:miter lim="800000"/>
            <a:headEnd len="sm" w="sm" type="none"/>
            <a:tailEnd len="sm" w="sm" type="none"/>
          </a:ln>
        </p:spPr>
      </p:cxnSp>
      <p:cxnSp>
        <p:nvCxnSpPr>
          <p:cNvPr id="1823" name="Google Shape;1823;p99"/>
          <p:cNvCxnSpPr/>
          <p:nvPr/>
        </p:nvCxnSpPr>
        <p:spPr>
          <a:xfrm>
            <a:off x="382983" y="3969067"/>
            <a:ext cx="3027880" cy="0"/>
          </a:xfrm>
          <a:prstGeom prst="straightConnector1">
            <a:avLst/>
          </a:prstGeom>
          <a:noFill/>
          <a:ln cap="flat" cmpd="sng" w="9525">
            <a:solidFill>
              <a:srgbClr val="4472C4"/>
            </a:solidFill>
            <a:prstDash val="dash"/>
            <a:miter lim="800000"/>
            <a:headEnd len="sm" w="sm" type="none"/>
            <a:tailEnd len="sm" w="sm" type="none"/>
          </a:ln>
        </p:spPr>
      </p:cxnSp>
      <p:sp>
        <p:nvSpPr>
          <p:cNvPr id="1824" name="Google Shape;1824;p99"/>
          <p:cNvSpPr txBox="1"/>
          <p:nvPr/>
        </p:nvSpPr>
        <p:spPr>
          <a:xfrm>
            <a:off x="328614" y="3191429"/>
            <a:ext cx="940843" cy="171827"/>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Ecosystems</a:t>
            </a:r>
            <a:endParaRPr sz="1100"/>
          </a:p>
        </p:txBody>
      </p:sp>
      <p:sp>
        <p:nvSpPr>
          <p:cNvPr id="1825" name="Google Shape;1825;p99"/>
          <p:cNvSpPr txBox="1"/>
          <p:nvPr/>
        </p:nvSpPr>
        <p:spPr>
          <a:xfrm>
            <a:off x="328615" y="3648781"/>
            <a:ext cx="940844" cy="171827"/>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Data</a:t>
            </a:r>
            <a:endParaRPr sz="1100"/>
          </a:p>
        </p:txBody>
      </p:sp>
      <p:sp>
        <p:nvSpPr>
          <p:cNvPr id="1826" name="Google Shape;1826;p99"/>
          <p:cNvSpPr txBox="1"/>
          <p:nvPr/>
        </p:nvSpPr>
        <p:spPr>
          <a:xfrm>
            <a:off x="315911" y="4070669"/>
            <a:ext cx="940844" cy="273055"/>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Platforms and solutions</a:t>
            </a:r>
            <a:endParaRPr sz="1100"/>
          </a:p>
        </p:txBody>
      </p:sp>
      <p:sp>
        <p:nvSpPr>
          <p:cNvPr id="1827" name="Google Shape;1827;p99"/>
          <p:cNvSpPr/>
          <p:nvPr/>
        </p:nvSpPr>
        <p:spPr>
          <a:xfrm>
            <a:off x="3986683" y="905915"/>
            <a:ext cx="4773581" cy="3667884"/>
          </a:xfrm>
          <a:prstGeom prst="rect">
            <a:avLst/>
          </a:prstGeom>
          <a:no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28" name="Google Shape;1828;p99"/>
          <p:cNvSpPr txBox="1"/>
          <p:nvPr/>
        </p:nvSpPr>
        <p:spPr>
          <a:xfrm>
            <a:off x="1647167" y="4466274"/>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Manufacturing</a:t>
            </a:r>
            <a:endParaRPr sz="1100"/>
          </a:p>
        </p:txBody>
      </p:sp>
      <p:sp>
        <p:nvSpPr>
          <p:cNvPr id="1829" name="Google Shape;1829;p99"/>
          <p:cNvSpPr txBox="1"/>
          <p:nvPr/>
        </p:nvSpPr>
        <p:spPr>
          <a:xfrm>
            <a:off x="1154579" y="4466274"/>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Mobility</a:t>
            </a:r>
            <a:endParaRPr sz="1100"/>
          </a:p>
        </p:txBody>
      </p:sp>
      <p:sp>
        <p:nvSpPr>
          <p:cNvPr id="1830" name="Google Shape;1830;p99"/>
          <p:cNvSpPr txBox="1"/>
          <p:nvPr/>
        </p:nvSpPr>
        <p:spPr>
          <a:xfrm>
            <a:off x="2380415" y="4466274"/>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Green Deal</a:t>
            </a:r>
            <a:endParaRPr sz="900">
              <a:solidFill>
                <a:schemeClr val="dk1"/>
              </a:solidFill>
              <a:latin typeface="Calibri"/>
              <a:ea typeface="Calibri"/>
              <a:cs typeface="Calibri"/>
              <a:sym typeface="Calibri"/>
            </a:endParaRPr>
          </a:p>
        </p:txBody>
      </p:sp>
      <p:sp>
        <p:nvSpPr>
          <p:cNvPr id="1831" name="Google Shape;1831;p99"/>
          <p:cNvSpPr txBox="1"/>
          <p:nvPr/>
        </p:nvSpPr>
        <p:spPr>
          <a:xfrm>
            <a:off x="3996142" y="3803118"/>
            <a:ext cx="4634025" cy="27699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 </a:t>
            </a:r>
            <a:endParaRPr sz="1100"/>
          </a:p>
        </p:txBody>
      </p:sp>
      <p:pic>
        <p:nvPicPr>
          <p:cNvPr descr="Gaia-X | A Federated and Secure Data Infrastructure" id="1832" name="Google Shape;1832;p99"/>
          <p:cNvPicPr preferRelativeResize="0"/>
          <p:nvPr/>
        </p:nvPicPr>
        <p:blipFill rotWithShape="1">
          <a:blip r:embed="rId3">
            <a:alphaModFix/>
          </a:blip>
          <a:srcRect b="0" l="0" r="0" t="0"/>
          <a:stretch/>
        </p:blipFill>
        <p:spPr>
          <a:xfrm>
            <a:off x="1363943" y="1702230"/>
            <a:ext cx="701991" cy="388186"/>
          </a:xfrm>
          <a:prstGeom prst="rect">
            <a:avLst/>
          </a:prstGeom>
          <a:noFill/>
          <a:ln cap="flat" cmpd="sng" w="9525">
            <a:solidFill>
              <a:schemeClr val="dk1"/>
            </a:solidFill>
            <a:prstDash val="solid"/>
            <a:round/>
            <a:headEnd len="sm" w="sm" type="none"/>
            <a:tailEnd len="sm" w="sm" type="none"/>
          </a:ln>
        </p:spPr>
      </p:pic>
      <p:pic>
        <p:nvPicPr>
          <p:cNvPr descr="Gaia-X | A Federated and Secure Data Infrastructure" id="1833" name="Google Shape;1833;p99"/>
          <p:cNvPicPr preferRelativeResize="0"/>
          <p:nvPr/>
        </p:nvPicPr>
        <p:blipFill rotWithShape="1">
          <a:blip r:embed="rId3">
            <a:alphaModFix/>
          </a:blip>
          <a:srcRect b="0" l="0" r="0" t="0"/>
          <a:stretch/>
        </p:blipFill>
        <p:spPr>
          <a:xfrm>
            <a:off x="2206493" y="2434136"/>
            <a:ext cx="701991" cy="376514"/>
          </a:xfrm>
          <a:prstGeom prst="rect">
            <a:avLst/>
          </a:prstGeom>
          <a:noFill/>
          <a:ln cap="flat" cmpd="sng" w="9525">
            <a:solidFill>
              <a:schemeClr val="dk1"/>
            </a:solidFill>
            <a:prstDash val="solid"/>
            <a:round/>
            <a:headEnd len="sm" w="sm" type="none"/>
            <a:tailEnd len="sm" w="sm" type="none"/>
          </a:ln>
        </p:spPr>
      </p:pic>
      <p:sp>
        <p:nvSpPr>
          <p:cNvPr id="1834" name="Google Shape;1834;p99"/>
          <p:cNvSpPr txBox="1"/>
          <p:nvPr/>
        </p:nvSpPr>
        <p:spPr>
          <a:xfrm>
            <a:off x="227431" y="-56579"/>
            <a:ext cx="8121898" cy="861629"/>
          </a:xfrm>
          <a:prstGeom prst="rect">
            <a:avLst/>
          </a:prstGeom>
          <a:noFill/>
          <a:ln>
            <a:noFill/>
          </a:ln>
        </p:spPr>
        <p:txBody>
          <a:bodyPr anchorCtr="0" anchor="ctr" bIns="34225" lIns="68450" spcFirstLastPara="1" rIns="68450" wrap="square" tIns="34225">
            <a:normAutofit/>
          </a:bodyPr>
          <a:lstStyle/>
          <a:p>
            <a:pPr indent="0" lvl="0" marL="0" marR="0" rtl="0" algn="l">
              <a:lnSpc>
                <a:spcPct val="90000"/>
              </a:lnSpc>
              <a:spcBef>
                <a:spcPts val="0"/>
              </a:spcBef>
              <a:spcAft>
                <a:spcPts val="0"/>
              </a:spcAft>
              <a:buClr>
                <a:schemeClr val="lt1"/>
              </a:buClr>
              <a:buSzPts val="3000"/>
              <a:buFont typeface="Libre Franklin"/>
              <a:buNone/>
            </a:pPr>
            <a:r>
              <a:rPr b="1" lang="en" sz="3300">
                <a:solidFill>
                  <a:schemeClr val="lt1"/>
                </a:solidFill>
                <a:latin typeface="Roboto Slab"/>
                <a:ea typeface="Roboto Slab"/>
                <a:cs typeface="Roboto Slab"/>
                <a:sym typeface="Roboto Slab"/>
              </a:rPr>
              <a:t>Catena-X</a:t>
            </a:r>
            <a:endParaRPr b="1" sz="3300">
              <a:solidFill>
                <a:schemeClr val="lt1"/>
              </a:solidFill>
              <a:latin typeface="Roboto Slab"/>
              <a:ea typeface="Roboto Slab"/>
              <a:cs typeface="Roboto Slab"/>
              <a:sym typeface="Roboto Slab"/>
            </a:endParaRPr>
          </a:p>
        </p:txBody>
      </p:sp>
      <p:pic>
        <p:nvPicPr>
          <p:cNvPr descr="Data Sharing Winter School | INNOPAY" id="1835" name="Google Shape;1835;p99"/>
          <p:cNvPicPr preferRelativeResize="0"/>
          <p:nvPr/>
        </p:nvPicPr>
        <p:blipFill rotWithShape="1">
          <a:blip r:embed="rId4">
            <a:alphaModFix/>
          </a:blip>
          <a:srcRect b="0" l="0" r="0" t="0"/>
          <a:stretch/>
        </p:blipFill>
        <p:spPr>
          <a:xfrm>
            <a:off x="1058987" y="2436518"/>
            <a:ext cx="1036424" cy="376513"/>
          </a:xfrm>
          <a:prstGeom prst="rect">
            <a:avLst/>
          </a:prstGeom>
          <a:noFill/>
          <a:ln cap="flat" cmpd="sng" w="9525">
            <a:solidFill>
              <a:schemeClr val="dk1"/>
            </a:solidFill>
            <a:prstDash val="solid"/>
            <a:round/>
            <a:headEnd len="sm" w="sm" type="none"/>
            <a:tailEnd len="sm" w="sm" type="none"/>
          </a:ln>
        </p:spPr>
      </p:pic>
      <p:sp>
        <p:nvSpPr>
          <p:cNvPr id="1836" name="Google Shape;1836;p99"/>
          <p:cNvSpPr txBox="1"/>
          <p:nvPr/>
        </p:nvSpPr>
        <p:spPr>
          <a:xfrm>
            <a:off x="141536" y="4834627"/>
            <a:ext cx="242203" cy="205602"/>
          </a:xfrm>
          <a:prstGeom prst="rect">
            <a:avLst/>
          </a:prstGeom>
          <a:noFill/>
          <a:ln>
            <a:noFill/>
          </a:ln>
        </p:spPr>
        <p:txBody>
          <a:bodyPr anchorCtr="0" anchor="ctr" bIns="34225" lIns="68450" spcFirstLastPara="1" rIns="68450" wrap="square" tIns="34225">
            <a:noAutofit/>
          </a:bodyPr>
          <a:lstStyle/>
          <a:p>
            <a:pPr indent="0" lvl="0" marL="0" marR="0" rtl="0" algn="ctr">
              <a:lnSpc>
                <a:spcPct val="100000"/>
              </a:lnSpc>
              <a:spcBef>
                <a:spcPts val="0"/>
              </a:spcBef>
              <a:spcAft>
                <a:spcPts val="0"/>
              </a:spcAft>
              <a:buNone/>
            </a:pPr>
            <a:fld id="{00000000-1234-1234-1234-123412341234}" type="slidenum">
              <a:rPr b="0" i="0" lang="en" sz="700" u="none" cap="none" strike="noStrike">
                <a:solidFill>
                  <a:srgbClr val="7F7F7F"/>
                </a:solidFill>
                <a:latin typeface="Georgia"/>
                <a:ea typeface="Georgia"/>
                <a:cs typeface="Georgia"/>
                <a:sym typeface="Georgia"/>
              </a:rPr>
              <a:t>‹#›</a:t>
            </a:fld>
            <a:endParaRPr b="0" i="0" sz="700" u="none" cap="none" strike="noStrike">
              <a:solidFill>
                <a:srgbClr val="7F7F7F"/>
              </a:solidFill>
              <a:latin typeface="Georgia"/>
              <a:ea typeface="Georgia"/>
              <a:cs typeface="Georgia"/>
              <a:sym typeface="Georgia"/>
            </a:endParaRPr>
          </a:p>
        </p:txBody>
      </p:sp>
      <p:sp>
        <p:nvSpPr>
          <p:cNvPr id="1837" name="Google Shape;1837;p99"/>
          <p:cNvSpPr txBox="1"/>
          <p:nvPr/>
        </p:nvSpPr>
        <p:spPr>
          <a:xfrm>
            <a:off x="3996142" y="4289822"/>
            <a:ext cx="3032014" cy="27699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rgbClr val="4472C4"/>
                </a:solidFill>
                <a:latin typeface="Calibri"/>
                <a:ea typeface="Calibri"/>
                <a:cs typeface="Calibri"/>
                <a:sym typeface="Calibri"/>
              </a:rPr>
              <a:t>👉https://catena-x.net/en/</a:t>
            </a:r>
            <a:endParaRPr sz="1100"/>
          </a:p>
        </p:txBody>
      </p:sp>
      <p:sp>
        <p:nvSpPr>
          <p:cNvPr id="1838" name="Google Shape;1838;p99"/>
          <p:cNvSpPr/>
          <p:nvPr/>
        </p:nvSpPr>
        <p:spPr>
          <a:xfrm>
            <a:off x="1154565" y="4611861"/>
            <a:ext cx="7848000" cy="531600"/>
          </a:xfrm>
          <a:prstGeom prst="wedgeRoundRectCallout">
            <a:avLst>
              <a:gd fmla="val 7379" name="adj1"/>
              <a:gd fmla="val -65545" name="adj2"/>
              <a:gd fmla="val 16667" name="adj3"/>
            </a:avLst>
          </a:prstGeom>
          <a:solidFill>
            <a:srgbClr val="7D91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i="1" lang="en" sz="800">
                <a:solidFill>
                  <a:schemeClr val="lt1"/>
                </a:solidFill>
                <a:latin typeface="Calibri"/>
                <a:ea typeface="Calibri"/>
                <a:cs typeface="Calibri"/>
                <a:sym typeface="Calibri"/>
              </a:rPr>
              <a:t>“With Catena-X, the automotive industry is taking another big step in its digital transformation. The aim is to achieve secure data transfer between companies to enhance efficiency, transparency and sustainability along the entire value chain. The integration of SMEs also strengthens innovative power and digitalization of our industry. Together we have the chance to take a leading position in technology and innovation for Germany and Europe. And that’s exactly what we do now.”</a:t>
            </a:r>
            <a:endParaRPr sz="1100"/>
          </a:p>
          <a:p>
            <a:pPr indent="0" lvl="0" marL="0" marR="0" rtl="0" algn="ctr">
              <a:spcBef>
                <a:spcPts val="0"/>
              </a:spcBef>
              <a:spcAft>
                <a:spcPts val="0"/>
              </a:spcAft>
              <a:buNone/>
            </a:pPr>
            <a:r>
              <a:rPr i="1" lang="en" sz="800">
                <a:solidFill>
                  <a:schemeClr val="lt1"/>
                </a:solidFill>
                <a:latin typeface="Calibri"/>
                <a:ea typeface="Calibri"/>
                <a:cs typeface="Calibri"/>
                <a:sym typeface="Calibri"/>
              </a:rPr>
              <a:t>Ola Källenius - Chairman of the Board of Management of Daimler AG and Mercedes-Benz AG</a:t>
            </a:r>
            <a:endParaRPr sz="1100"/>
          </a:p>
        </p:txBody>
      </p:sp>
      <p:pic>
        <p:nvPicPr>
          <p:cNvPr id="1839" name="Google Shape;1839;p99"/>
          <p:cNvPicPr preferRelativeResize="0"/>
          <p:nvPr/>
        </p:nvPicPr>
        <p:blipFill rotWithShape="1">
          <a:blip r:embed="rId5">
            <a:alphaModFix/>
          </a:blip>
          <a:srcRect b="0" l="0" r="0" t="0"/>
          <a:stretch/>
        </p:blipFill>
        <p:spPr>
          <a:xfrm>
            <a:off x="4129216" y="2871661"/>
            <a:ext cx="3576711" cy="1432201"/>
          </a:xfrm>
          <a:prstGeom prst="rect">
            <a:avLst/>
          </a:prstGeom>
          <a:noFill/>
          <a:ln>
            <a:noFill/>
          </a:ln>
        </p:spPr>
      </p:pic>
      <p:sp>
        <p:nvSpPr>
          <p:cNvPr id="1840" name="Google Shape;1840;p99"/>
          <p:cNvSpPr txBox="1"/>
          <p:nvPr/>
        </p:nvSpPr>
        <p:spPr>
          <a:xfrm>
            <a:off x="4037114" y="944395"/>
            <a:ext cx="2117703" cy="1592743"/>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800" u="sng">
                <a:solidFill>
                  <a:schemeClr val="dk1"/>
                </a:solidFill>
                <a:latin typeface="Calibri"/>
                <a:ea typeface="Calibri"/>
                <a:cs typeface="Calibri"/>
                <a:sym typeface="Calibri"/>
              </a:rPr>
              <a:t>Key facts</a:t>
            </a:r>
            <a:endParaRPr b="1" sz="800" u="sng">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Font typeface="Arial"/>
              <a:buChar char="•"/>
            </a:pPr>
            <a:r>
              <a:rPr b="1" lang="en" sz="800">
                <a:solidFill>
                  <a:schemeClr val="dk1"/>
                </a:solidFill>
                <a:latin typeface="Calibri"/>
                <a:ea typeface="Calibri"/>
                <a:cs typeface="Calibri"/>
                <a:sym typeface="Calibri"/>
              </a:rPr>
              <a:t>Catena-X </a:t>
            </a:r>
            <a:r>
              <a:rPr lang="en" sz="800">
                <a:solidFill>
                  <a:schemeClr val="dk1"/>
                </a:solidFill>
                <a:latin typeface="Calibri"/>
                <a:ea typeface="Calibri"/>
                <a:cs typeface="Calibri"/>
                <a:sym typeface="Calibri"/>
              </a:rPr>
              <a:t>is positioned to be the leading data space initiative for the automotive sector.</a:t>
            </a:r>
            <a:endParaRPr sz="1100"/>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Establishment &amp; use of the first “data driven value chain” for the automotive industry 🡪 from intra- to inter-company.</a:t>
            </a:r>
            <a:endParaRPr sz="1100"/>
          </a:p>
          <a:p>
            <a:pPr indent="-127000" lvl="0" marL="127000" marR="0" rtl="0" algn="l">
              <a:spcBef>
                <a:spcPts val="0"/>
              </a:spcBef>
              <a:spcAft>
                <a:spcPts val="0"/>
              </a:spcAft>
              <a:buClr>
                <a:schemeClr val="dk1"/>
              </a:buClr>
              <a:buSzPts val="800"/>
              <a:buFont typeface="Arial"/>
              <a:buChar char="•"/>
            </a:pPr>
            <a:r>
              <a:rPr b="1" lang="en" sz="800">
                <a:solidFill>
                  <a:schemeClr val="dk1"/>
                </a:solidFill>
                <a:latin typeface="Calibri"/>
                <a:ea typeface="Calibri"/>
                <a:cs typeface="Calibri"/>
                <a:sym typeface="Calibri"/>
              </a:rPr>
              <a:t>Goal: </a:t>
            </a:r>
            <a:r>
              <a:rPr lang="en" sz="800">
                <a:solidFill>
                  <a:schemeClr val="dk1"/>
                </a:solidFill>
                <a:latin typeface="Calibri"/>
                <a:ea typeface="Calibri"/>
                <a:cs typeface="Calibri"/>
                <a:sym typeface="Calibri"/>
              </a:rPr>
              <a:t>A uniform standard for continuous data exchange along the entire automotive value chain</a:t>
            </a:r>
            <a:endParaRPr sz="800">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Font typeface="Arial"/>
              <a:buChar char="•"/>
            </a:pPr>
            <a:r>
              <a:rPr b="1" lang="en" sz="800">
                <a:solidFill>
                  <a:schemeClr val="dk1"/>
                </a:solidFill>
                <a:latin typeface="Calibri"/>
                <a:ea typeface="Calibri"/>
                <a:cs typeface="Calibri"/>
                <a:sym typeface="Calibri"/>
              </a:rPr>
              <a:t>Breakthrough target</a:t>
            </a:r>
            <a:r>
              <a:rPr lang="en" sz="800">
                <a:solidFill>
                  <a:schemeClr val="dk1"/>
                </a:solidFill>
                <a:latin typeface="Calibri"/>
                <a:ea typeface="Calibri"/>
                <a:cs typeface="Calibri"/>
                <a:sym typeface="Calibri"/>
              </a:rPr>
              <a:t>: 1000 Catena-X member organizations in 2022</a:t>
            </a:r>
            <a:endParaRPr sz="1100"/>
          </a:p>
        </p:txBody>
      </p:sp>
      <p:sp>
        <p:nvSpPr>
          <p:cNvPr id="1841" name="Google Shape;1841;p99"/>
          <p:cNvSpPr txBox="1"/>
          <p:nvPr/>
        </p:nvSpPr>
        <p:spPr>
          <a:xfrm>
            <a:off x="4053288" y="2675453"/>
            <a:ext cx="656671" cy="196207"/>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800" u="sng">
                <a:solidFill>
                  <a:schemeClr val="dk1"/>
                </a:solidFill>
                <a:latin typeface="Calibri"/>
                <a:ea typeface="Calibri"/>
                <a:cs typeface="Calibri"/>
                <a:sym typeface="Calibri"/>
              </a:rPr>
              <a:t>Use cases</a:t>
            </a:r>
            <a:endParaRPr b="1" sz="800" u="sng">
              <a:solidFill>
                <a:schemeClr val="dk1"/>
              </a:solidFill>
              <a:latin typeface="Calibri"/>
              <a:ea typeface="Calibri"/>
              <a:cs typeface="Calibri"/>
              <a:sym typeface="Calibri"/>
            </a:endParaRPr>
          </a:p>
        </p:txBody>
      </p:sp>
      <p:pic>
        <p:nvPicPr>
          <p:cNvPr id="1842" name="Google Shape;1842;p99"/>
          <p:cNvPicPr preferRelativeResize="0"/>
          <p:nvPr/>
        </p:nvPicPr>
        <p:blipFill rotWithShape="1">
          <a:blip r:embed="rId6">
            <a:alphaModFix/>
          </a:blip>
          <a:srcRect b="0" l="0" r="0" t="0"/>
          <a:stretch/>
        </p:blipFill>
        <p:spPr>
          <a:xfrm>
            <a:off x="6313154" y="946845"/>
            <a:ext cx="2383434" cy="2030569"/>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7" name="Shape 1847"/>
        <p:cNvGrpSpPr/>
        <p:nvPr/>
      </p:nvGrpSpPr>
      <p:grpSpPr>
        <a:xfrm>
          <a:off x="0" y="0"/>
          <a:ext cx="0" cy="0"/>
          <a:chOff x="0" y="0"/>
          <a:chExt cx="0" cy="0"/>
        </a:xfrm>
      </p:grpSpPr>
      <p:sp>
        <p:nvSpPr>
          <p:cNvPr id="1848" name="Google Shape;1848;p100"/>
          <p:cNvSpPr/>
          <p:nvPr/>
        </p:nvSpPr>
        <p:spPr>
          <a:xfrm>
            <a:off x="3986684" y="905915"/>
            <a:ext cx="4713422" cy="3753835"/>
          </a:xfrm>
          <a:prstGeom prst="rect">
            <a:avLst/>
          </a:prstGeom>
          <a:no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49" name="Google Shape;1849;p100"/>
          <p:cNvSpPr/>
          <p:nvPr/>
        </p:nvSpPr>
        <p:spPr>
          <a:xfrm>
            <a:off x="1779013" y="2994130"/>
            <a:ext cx="485400" cy="1481100"/>
          </a:xfrm>
          <a:prstGeom prst="roundRect">
            <a:avLst>
              <a:gd fmla="val 16667" name="adj"/>
            </a:avLst>
          </a:prstGeom>
          <a:solidFill>
            <a:srgbClr val="E1EFD8"/>
          </a:solidFill>
          <a:ln cap="flat" cmpd="sng" w="19050">
            <a:solidFill>
              <a:srgbClr val="C0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pic>
        <p:nvPicPr>
          <p:cNvPr id="1850" name="Google Shape;1850;p100"/>
          <p:cNvPicPr preferRelativeResize="0"/>
          <p:nvPr/>
        </p:nvPicPr>
        <p:blipFill rotWithShape="1">
          <a:blip r:embed="rId3">
            <a:alphaModFix/>
          </a:blip>
          <a:srcRect b="0" l="0" r="0" t="0"/>
          <a:stretch/>
        </p:blipFill>
        <p:spPr>
          <a:xfrm>
            <a:off x="4054968" y="1879764"/>
            <a:ext cx="4645137" cy="2422424"/>
          </a:xfrm>
          <a:prstGeom prst="rect">
            <a:avLst/>
          </a:prstGeom>
          <a:noFill/>
          <a:ln>
            <a:noFill/>
          </a:ln>
        </p:spPr>
      </p:pic>
      <p:sp>
        <p:nvSpPr>
          <p:cNvPr id="1851" name="Google Shape;1851;p100"/>
          <p:cNvSpPr/>
          <p:nvPr/>
        </p:nvSpPr>
        <p:spPr>
          <a:xfrm>
            <a:off x="8335" y="0"/>
            <a:ext cx="9127331" cy="718855"/>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1852" name="Google Shape;1852;p100"/>
          <p:cNvSpPr/>
          <p:nvPr/>
        </p:nvSpPr>
        <p:spPr>
          <a:xfrm>
            <a:off x="1229613" y="2989843"/>
            <a:ext cx="485326" cy="1481087"/>
          </a:xfrm>
          <a:prstGeom prst="roundRect">
            <a:avLst>
              <a:gd fmla="val 16667" name="adj"/>
            </a:avLst>
          </a:prstGeom>
          <a:solidFill>
            <a:srgbClr val="E1EFD8"/>
          </a:solidFill>
          <a:ln cap="flat" cmpd="sng" w="19050">
            <a:solidFill>
              <a:srgbClr val="C0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853" name="Google Shape;1853;p100"/>
          <p:cNvSpPr txBox="1"/>
          <p:nvPr/>
        </p:nvSpPr>
        <p:spPr>
          <a:xfrm>
            <a:off x="227431" y="-56579"/>
            <a:ext cx="8121898" cy="861629"/>
          </a:xfrm>
          <a:prstGeom prst="rect">
            <a:avLst/>
          </a:prstGeom>
          <a:noFill/>
          <a:ln>
            <a:noFill/>
          </a:ln>
        </p:spPr>
        <p:txBody>
          <a:bodyPr anchorCtr="0" anchor="ctr" bIns="34225" lIns="68450" spcFirstLastPara="1" rIns="68450" wrap="square" tIns="34225">
            <a:normAutofit/>
          </a:bodyPr>
          <a:lstStyle/>
          <a:p>
            <a:pPr indent="0" lvl="0" marL="0" marR="0" rtl="0" algn="l">
              <a:lnSpc>
                <a:spcPct val="90000"/>
              </a:lnSpc>
              <a:spcBef>
                <a:spcPts val="0"/>
              </a:spcBef>
              <a:spcAft>
                <a:spcPts val="0"/>
              </a:spcAft>
              <a:buClr>
                <a:schemeClr val="lt1"/>
              </a:buClr>
              <a:buSzPts val="3000"/>
              <a:buFont typeface="Libre Franklin"/>
              <a:buNone/>
            </a:pPr>
            <a:r>
              <a:rPr b="1" lang="en" sz="3300">
                <a:solidFill>
                  <a:schemeClr val="lt1"/>
                </a:solidFill>
                <a:latin typeface="Roboto Slab"/>
                <a:ea typeface="Roboto Slab"/>
                <a:cs typeface="Roboto Slab"/>
                <a:sym typeface="Roboto Slab"/>
              </a:rPr>
              <a:t>SICK - Logistics Chain Collaboration</a:t>
            </a:r>
            <a:endParaRPr sz="1100"/>
          </a:p>
        </p:txBody>
      </p:sp>
      <p:grpSp>
        <p:nvGrpSpPr>
          <p:cNvPr id="1854" name="Google Shape;1854;p100"/>
          <p:cNvGrpSpPr/>
          <p:nvPr/>
        </p:nvGrpSpPr>
        <p:grpSpPr>
          <a:xfrm>
            <a:off x="316666" y="761762"/>
            <a:ext cx="3094952" cy="702844"/>
            <a:chOff x="411108" y="1015682"/>
            <a:chExt cx="4126602" cy="937125"/>
          </a:xfrm>
        </p:grpSpPr>
        <p:sp>
          <p:nvSpPr>
            <p:cNvPr id="1855" name="Google Shape;1855;p100"/>
            <p:cNvSpPr/>
            <p:nvPr/>
          </p:nvSpPr>
          <p:spPr>
            <a:xfrm>
              <a:off x="500537" y="1207887"/>
              <a:ext cx="4037173" cy="74492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1856" name="Google Shape;1856;p100"/>
            <p:cNvSpPr/>
            <p:nvPr/>
          </p:nvSpPr>
          <p:spPr>
            <a:xfrm>
              <a:off x="411108" y="1015682"/>
              <a:ext cx="3177912" cy="247302"/>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Regulation</a:t>
              </a:r>
              <a:endParaRPr sz="1100"/>
            </a:p>
          </p:txBody>
        </p:sp>
      </p:grpSp>
      <p:grpSp>
        <p:nvGrpSpPr>
          <p:cNvPr id="1857" name="Google Shape;1857;p100"/>
          <p:cNvGrpSpPr/>
          <p:nvPr/>
        </p:nvGrpSpPr>
        <p:grpSpPr>
          <a:xfrm>
            <a:off x="315911" y="1470652"/>
            <a:ext cx="3094952" cy="702844"/>
            <a:chOff x="411108" y="1015682"/>
            <a:chExt cx="4126602" cy="937125"/>
          </a:xfrm>
        </p:grpSpPr>
        <p:sp>
          <p:nvSpPr>
            <p:cNvPr id="1858" name="Google Shape;1858;p100"/>
            <p:cNvSpPr/>
            <p:nvPr/>
          </p:nvSpPr>
          <p:spPr>
            <a:xfrm>
              <a:off x="500537" y="1207887"/>
              <a:ext cx="4037173" cy="744920"/>
            </a:xfrm>
            <a:prstGeom prst="roundRect">
              <a:avLst>
                <a:gd fmla="val 16667" name="adj"/>
              </a:avLst>
            </a:prstGeom>
            <a:solidFill>
              <a:srgbClr val="E1EFD8"/>
            </a:solidFill>
            <a:ln cap="flat" cmpd="sng" w="19050">
              <a:solidFill>
                <a:srgbClr val="FF0000"/>
              </a:solidFill>
              <a:prstDash val="dot"/>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rPr lang="en" sz="900">
                  <a:solidFill>
                    <a:schemeClr val="dk1"/>
                  </a:solidFill>
                  <a:latin typeface="Calibri"/>
                  <a:ea typeface="Calibri"/>
                  <a:cs typeface="Calibri"/>
                  <a:sym typeface="Calibri"/>
                </a:rPr>
                <a:t>SICK is one of the founding members </a:t>
              </a:r>
              <a:endParaRPr sz="1100"/>
            </a:p>
            <a:p>
              <a:pPr indent="0" lvl="0" marL="0" marR="0" rtl="0" algn="l">
                <a:spcBef>
                  <a:spcPts val="0"/>
                </a:spcBef>
                <a:spcAft>
                  <a:spcPts val="0"/>
                </a:spcAft>
                <a:buNone/>
              </a:pPr>
              <a:r>
                <a:rPr lang="en" sz="900">
                  <a:solidFill>
                    <a:schemeClr val="dk1"/>
                  </a:solidFill>
                  <a:latin typeface="Calibri"/>
                  <a:ea typeface="Calibri"/>
                  <a:cs typeface="Calibri"/>
                  <a:sym typeface="Calibri"/>
                </a:rPr>
                <a:t>of IDSA and has strongly promoted the </a:t>
              </a:r>
              <a:endParaRPr sz="1100"/>
            </a:p>
            <a:p>
              <a:pPr indent="0" lvl="0" marL="0" marR="0" rtl="0" algn="l">
                <a:spcBef>
                  <a:spcPts val="0"/>
                </a:spcBef>
                <a:spcAft>
                  <a:spcPts val="0"/>
                </a:spcAft>
                <a:buNone/>
              </a:pPr>
              <a:r>
                <a:rPr lang="en" sz="900">
                  <a:solidFill>
                    <a:schemeClr val="dk1"/>
                  </a:solidFill>
                  <a:latin typeface="Calibri"/>
                  <a:ea typeface="Calibri"/>
                  <a:cs typeface="Calibri"/>
                  <a:sym typeface="Calibri"/>
                </a:rPr>
                <a:t>data space approach for supply chain logistics.</a:t>
              </a:r>
              <a:endParaRPr sz="1100"/>
            </a:p>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1859" name="Google Shape;1859;p100"/>
            <p:cNvSpPr/>
            <p:nvPr/>
          </p:nvSpPr>
          <p:spPr>
            <a:xfrm>
              <a:off x="411108" y="1015682"/>
              <a:ext cx="3177912" cy="247302"/>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Frameworks and standardization  </a:t>
              </a:r>
              <a:endParaRPr sz="1100"/>
            </a:p>
          </p:txBody>
        </p:sp>
      </p:grpSp>
      <p:grpSp>
        <p:nvGrpSpPr>
          <p:cNvPr id="1860" name="Google Shape;1860;p100"/>
          <p:cNvGrpSpPr/>
          <p:nvPr/>
        </p:nvGrpSpPr>
        <p:grpSpPr>
          <a:xfrm>
            <a:off x="315911" y="2183888"/>
            <a:ext cx="3094952" cy="702844"/>
            <a:chOff x="411108" y="1015682"/>
            <a:chExt cx="4126602" cy="937125"/>
          </a:xfrm>
        </p:grpSpPr>
        <p:sp>
          <p:nvSpPr>
            <p:cNvPr id="1861" name="Google Shape;1861;p100"/>
            <p:cNvSpPr/>
            <p:nvPr/>
          </p:nvSpPr>
          <p:spPr>
            <a:xfrm>
              <a:off x="500537" y="1207887"/>
              <a:ext cx="4037173" cy="74492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1862" name="Google Shape;1862;p100"/>
            <p:cNvSpPr/>
            <p:nvPr/>
          </p:nvSpPr>
          <p:spPr>
            <a:xfrm>
              <a:off x="411108" y="1015682"/>
              <a:ext cx="3177912" cy="247302"/>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Generic building blocks</a:t>
              </a:r>
              <a:endParaRPr sz="1100"/>
            </a:p>
          </p:txBody>
        </p:sp>
      </p:grpSp>
      <p:sp>
        <p:nvSpPr>
          <p:cNvPr id="1863" name="Google Shape;1863;p100"/>
          <p:cNvSpPr txBox="1"/>
          <p:nvPr/>
        </p:nvSpPr>
        <p:spPr>
          <a:xfrm rot="-5400000">
            <a:off x="-312017" y="3646565"/>
            <a:ext cx="1078897" cy="167642"/>
          </a:xfrm>
          <a:prstGeom prst="rect">
            <a:avLst/>
          </a:prstGeom>
          <a:noFill/>
          <a:ln>
            <a:noFill/>
          </a:ln>
        </p:spPr>
        <p:txBody>
          <a:bodyPr anchorCtr="0" anchor="ctr" bIns="34275" lIns="68575" spcFirstLastPara="1" rIns="68575" wrap="square" tIns="34275">
            <a:spAutoFit/>
          </a:bodyPr>
          <a:lstStyle/>
          <a:p>
            <a:pPr indent="0" lvl="0" marL="0" marR="0" rtl="0" algn="ctr">
              <a:lnSpc>
                <a:spcPct val="81666"/>
              </a:lnSpc>
              <a:spcBef>
                <a:spcPts val="0"/>
              </a:spcBef>
              <a:spcAft>
                <a:spcPts val="0"/>
              </a:spcAft>
              <a:buNone/>
            </a:pPr>
            <a:r>
              <a:rPr lang="en" sz="900">
                <a:solidFill>
                  <a:schemeClr val="dk1"/>
                </a:solidFill>
                <a:latin typeface="Calibri"/>
                <a:ea typeface="Calibri"/>
                <a:cs typeface="Calibri"/>
                <a:sym typeface="Calibri"/>
              </a:rPr>
              <a:t>Domain specific </a:t>
            </a:r>
            <a:endParaRPr sz="1100"/>
          </a:p>
        </p:txBody>
      </p:sp>
      <p:cxnSp>
        <p:nvCxnSpPr>
          <p:cNvPr id="1864" name="Google Shape;1864;p100"/>
          <p:cNvCxnSpPr/>
          <p:nvPr/>
        </p:nvCxnSpPr>
        <p:spPr>
          <a:xfrm>
            <a:off x="382983" y="3471863"/>
            <a:ext cx="3027880" cy="0"/>
          </a:xfrm>
          <a:prstGeom prst="straightConnector1">
            <a:avLst/>
          </a:prstGeom>
          <a:noFill/>
          <a:ln cap="flat" cmpd="sng" w="9525">
            <a:solidFill>
              <a:srgbClr val="4472C4"/>
            </a:solidFill>
            <a:prstDash val="dash"/>
            <a:miter lim="800000"/>
            <a:headEnd len="sm" w="sm" type="none"/>
            <a:tailEnd len="sm" w="sm" type="none"/>
          </a:ln>
        </p:spPr>
      </p:cxnSp>
      <p:cxnSp>
        <p:nvCxnSpPr>
          <p:cNvPr id="1865" name="Google Shape;1865;p100"/>
          <p:cNvCxnSpPr/>
          <p:nvPr/>
        </p:nvCxnSpPr>
        <p:spPr>
          <a:xfrm>
            <a:off x="382983" y="3969067"/>
            <a:ext cx="3027880" cy="0"/>
          </a:xfrm>
          <a:prstGeom prst="straightConnector1">
            <a:avLst/>
          </a:prstGeom>
          <a:noFill/>
          <a:ln cap="flat" cmpd="sng" w="9525">
            <a:solidFill>
              <a:srgbClr val="4472C4"/>
            </a:solidFill>
            <a:prstDash val="dash"/>
            <a:miter lim="800000"/>
            <a:headEnd len="sm" w="sm" type="none"/>
            <a:tailEnd len="sm" w="sm" type="none"/>
          </a:ln>
        </p:spPr>
      </p:cxnSp>
      <p:sp>
        <p:nvSpPr>
          <p:cNvPr id="1866" name="Google Shape;1866;p100"/>
          <p:cNvSpPr txBox="1"/>
          <p:nvPr/>
        </p:nvSpPr>
        <p:spPr>
          <a:xfrm>
            <a:off x="328614" y="3191429"/>
            <a:ext cx="940843" cy="171827"/>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Ecosystems</a:t>
            </a:r>
            <a:endParaRPr sz="1100"/>
          </a:p>
        </p:txBody>
      </p:sp>
      <p:sp>
        <p:nvSpPr>
          <p:cNvPr id="1867" name="Google Shape;1867;p100"/>
          <p:cNvSpPr txBox="1"/>
          <p:nvPr/>
        </p:nvSpPr>
        <p:spPr>
          <a:xfrm>
            <a:off x="328615" y="3648781"/>
            <a:ext cx="940844" cy="171827"/>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Data</a:t>
            </a:r>
            <a:endParaRPr sz="1100"/>
          </a:p>
        </p:txBody>
      </p:sp>
      <p:sp>
        <p:nvSpPr>
          <p:cNvPr id="1868" name="Google Shape;1868;p100"/>
          <p:cNvSpPr txBox="1"/>
          <p:nvPr/>
        </p:nvSpPr>
        <p:spPr>
          <a:xfrm>
            <a:off x="315911" y="4070669"/>
            <a:ext cx="940844" cy="273055"/>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Platforms and solutions</a:t>
            </a:r>
            <a:endParaRPr sz="1100"/>
          </a:p>
        </p:txBody>
      </p:sp>
      <p:sp>
        <p:nvSpPr>
          <p:cNvPr id="1869" name="Google Shape;1869;p100"/>
          <p:cNvSpPr txBox="1"/>
          <p:nvPr/>
        </p:nvSpPr>
        <p:spPr>
          <a:xfrm>
            <a:off x="1684292" y="4473149"/>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Manufacturing</a:t>
            </a:r>
            <a:endParaRPr sz="1100"/>
          </a:p>
        </p:txBody>
      </p:sp>
      <p:sp>
        <p:nvSpPr>
          <p:cNvPr id="1870" name="Google Shape;1870;p100"/>
          <p:cNvSpPr txBox="1"/>
          <p:nvPr/>
        </p:nvSpPr>
        <p:spPr>
          <a:xfrm>
            <a:off x="1154566" y="4473149"/>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Logistics</a:t>
            </a:r>
            <a:endParaRPr sz="1100"/>
          </a:p>
        </p:txBody>
      </p:sp>
      <p:sp>
        <p:nvSpPr>
          <p:cNvPr id="1871" name="Google Shape;1871;p100"/>
          <p:cNvSpPr txBox="1"/>
          <p:nvPr/>
        </p:nvSpPr>
        <p:spPr>
          <a:xfrm>
            <a:off x="4019518" y="990935"/>
            <a:ext cx="4593052" cy="1084913"/>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800" u="sng">
                <a:solidFill>
                  <a:schemeClr val="dk1"/>
                </a:solidFill>
                <a:latin typeface="Calibri"/>
                <a:ea typeface="Calibri"/>
                <a:cs typeface="Calibri"/>
                <a:sym typeface="Calibri"/>
              </a:rPr>
              <a:t>Key facts</a:t>
            </a:r>
            <a:endParaRPr b="1" sz="800" u="sng">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Packing and logistics system that automatically keeps track all the materials moved by in the entire supply chain.</a:t>
            </a:r>
            <a:endParaRPr sz="1100"/>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Material flows and intralogistics processes must be optimally coordinated with each other at all times.</a:t>
            </a:r>
            <a:endParaRPr sz="1100"/>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Each shipped items location and current status is tracked and shared with the concerned participants of the supply chain.</a:t>
            </a:r>
            <a:endParaRPr sz="800" u="sng">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Fully transparent supply line.</a:t>
            </a:r>
            <a:endParaRPr sz="900">
              <a:solidFill>
                <a:schemeClr val="dk1"/>
              </a:solidFill>
              <a:latin typeface="Calibri"/>
              <a:ea typeface="Calibri"/>
              <a:cs typeface="Calibri"/>
              <a:sym typeface="Calibri"/>
            </a:endParaRPr>
          </a:p>
        </p:txBody>
      </p:sp>
      <p:pic>
        <p:nvPicPr>
          <p:cNvPr descr="Data Sharing Winter School | INNOPAY" id="1872" name="Google Shape;1872;p100"/>
          <p:cNvPicPr preferRelativeResize="0"/>
          <p:nvPr/>
        </p:nvPicPr>
        <p:blipFill rotWithShape="1">
          <a:blip r:embed="rId4">
            <a:alphaModFix/>
          </a:blip>
          <a:srcRect b="0" l="0" r="0" t="0"/>
          <a:stretch/>
        </p:blipFill>
        <p:spPr>
          <a:xfrm>
            <a:off x="2464761" y="1640348"/>
            <a:ext cx="865248" cy="314329"/>
          </a:xfrm>
          <a:prstGeom prst="rect">
            <a:avLst/>
          </a:prstGeom>
          <a:noFill/>
          <a:ln cap="flat" cmpd="sng" w="9525">
            <a:solidFill>
              <a:schemeClr val="dk1"/>
            </a:solidFill>
            <a:prstDash val="solid"/>
            <a:round/>
            <a:headEnd len="sm" w="sm" type="none"/>
            <a:tailEnd len="sm" w="sm" type="none"/>
          </a:ln>
        </p:spPr>
      </p:pic>
      <p:sp>
        <p:nvSpPr>
          <p:cNvPr id="1873" name="Google Shape;1873;p100"/>
          <p:cNvSpPr txBox="1"/>
          <p:nvPr/>
        </p:nvSpPr>
        <p:spPr>
          <a:xfrm>
            <a:off x="141536" y="4834627"/>
            <a:ext cx="242203" cy="205602"/>
          </a:xfrm>
          <a:prstGeom prst="rect">
            <a:avLst/>
          </a:prstGeom>
          <a:noFill/>
          <a:ln>
            <a:noFill/>
          </a:ln>
        </p:spPr>
        <p:txBody>
          <a:bodyPr anchorCtr="0" anchor="ctr" bIns="34225" lIns="68450" spcFirstLastPara="1" rIns="68450" wrap="square" tIns="34225">
            <a:noAutofit/>
          </a:bodyPr>
          <a:lstStyle/>
          <a:p>
            <a:pPr indent="0" lvl="0" marL="0" marR="0" rtl="0" algn="ctr">
              <a:lnSpc>
                <a:spcPct val="100000"/>
              </a:lnSpc>
              <a:spcBef>
                <a:spcPts val="0"/>
              </a:spcBef>
              <a:spcAft>
                <a:spcPts val="0"/>
              </a:spcAft>
              <a:buNone/>
            </a:pPr>
            <a:fld id="{00000000-1234-1234-1234-123412341234}" type="slidenum">
              <a:rPr b="0" i="0" lang="en" sz="700" u="none" cap="none" strike="noStrike">
                <a:solidFill>
                  <a:srgbClr val="7F7F7F"/>
                </a:solidFill>
                <a:latin typeface="Georgia"/>
                <a:ea typeface="Georgia"/>
                <a:cs typeface="Georgia"/>
                <a:sym typeface="Georgia"/>
              </a:rPr>
              <a:t>‹#›</a:t>
            </a:fld>
            <a:endParaRPr b="0" i="0" sz="700" u="none" cap="none" strike="noStrike">
              <a:solidFill>
                <a:srgbClr val="7F7F7F"/>
              </a:solidFill>
              <a:latin typeface="Georgia"/>
              <a:ea typeface="Georgia"/>
              <a:cs typeface="Georgia"/>
              <a:sym typeface="Georgia"/>
            </a:endParaRPr>
          </a:p>
        </p:txBody>
      </p:sp>
      <p:sp>
        <p:nvSpPr>
          <p:cNvPr id="1874" name="Google Shape;1874;p100"/>
          <p:cNvSpPr txBox="1"/>
          <p:nvPr/>
        </p:nvSpPr>
        <p:spPr>
          <a:xfrm>
            <a:off x="3994016" y="4221170"/>
            <a:ext cx="4504821" cy="438581"/>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rgbClr val="4472C4"/>
                </a:solidFill>
                <a:latin typeface="Calibri"/>
                <a:ea typeface="Calibri"/>
                <a:cs typeface="Calibri"/>
                <a:sym typeface="Calibri"/>
              </a:rPr>
              <a:t>👉</a:t>
            </a:r>
            <a:r>
              <a:rPr b="1" lang="en" sz="1100">
                <a:solidFill>
                  <a:srgbClr val="4472C4"/>
                </a:solidFill>
                <a:latin typeface="Calibri"/>
                <a:ea typeface="Calibri"/>
                <a:cs typeface="Calibri"/>
                <a:sym typeface="Calibri"/>
              </a:rPr>
              <a:t>https://www.sick.com/se/en/logistics-gets-smart-greater-efficiency-in-the-entire-supply-chain-/w/smart-logistics/</a:t>
            </a:r>
            <a:endParaRPr sz="11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47"/>
          <p:cNvSpPr txBox="1"/>
          <p:nvPr/>
        </p:nvSpPr>
        <p:spPr>
          <a:xfrm>
            <a:off x="414678" y="267502"/>
            <a:ext cx="6785876" cy="584334"/>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None/>
            </a:pPr>
            <a:r>
              <a:rPr b="1" lang="en" sz="3300">
                <a:solidFill>
                  <a:schemeClr val="dk1"/>
                </a:solidFill>
                <a:latin typeface="Roboto Slab"/>
                <a:ea typeface="Roboto Slab"/>
                <a:cs typeface="Roboto Slab"/>
                <a:sym typeface="Roboto Slab"/>
              </a:rPr>
              <a:t>Key terminology (1/2)</a:t>
            </a:r>
            <a:endParaRPr b="1" sz="3300">
              <a:solidFill>
                <a:schemeClr val="dk1"/>
              </a:solidFill>
              <a:latin typeface="Roboto Slab"/>
              <a:ea typeface="Roboto Slab"/>
              <a:cs typeface="Roboto Slab"/>
              <a:sym typeface="Roboto Slab"/>
            </a:endParaRPr>
          </a:p>
        </p:txBody>
      </p:sp>
      <p:sp>
        <p:nvSpPr>
          <p:cNvPr id="270" name="Google Shape;270;p47"/>
          <p:cNvSpPr txBox="1"/>
          <p:nvPr/>
        </p:nvSpPr>
        <p:spPr>
          <a:xfrm>
            <a:off x="414677" y="1216187"/>
            <a:ext cx="7725286" cy="1454244"/>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t/>
            </a:r>
            <a:endParaRPr b="1" sz="1800">
              <a:solidFill>
                <a:srgbClr val="0432FF"/>
              </a:solidFill>
              <a:latin typeface="Abel"/>
              <a:ea typeface="Abel"/>
              <a:cs typeface="Abel"/>
              <a:sym typeface="Abel"/>
            </a:endParaRPr>
          </a:p>
          <a:p>
            <a:pPr indent="0" lvl="0" marL="0" marR="0" rtl="0" algn="l">
              <a:spcBef>
                <a:spcPts val="0"/>
              </a:spcBef>
              <a:spcAft>
                <a:spcPts val="0"/>
              </a:spcAft>
              <a:buNone/>
            </a:pPr>
            <a:r>
              <a:t/>
            </a:r>
            <a:endParaRPr b="1" sz="1800">
              <a:solidFill>
                <a:srgbClr val="0432FF"/>
              </a:solidFill>
              <a:latin typeface="Abel"/>
              <a:ea typeface="Abel"/>
              <a:cs typeface="Abel"/>
              <a:sym typeface="Abel"/>
            </a:endParaRPr>
          </a:p>
          <a:p>
            <a:pPr indent="0" lvl="0" marL="0" marR="0" rtl="0" algn="l">
              <a:spcBef>
                <a:spcPts val="0"/>
              </a:spcBef>
              <a:spcAft>
                <a:spcPts val="0"/>
              </a:spcAft>
              <a:buNone/>
            </a:pPr>
            <a:r>
              <a:t/>
            </a:r>
            <a:endParaRPr b="1" sz="1800">
              <a:solidFill>
                <a:srgbClr val="0432FF"/>
              </a:solidFill>
              <a:latin typeface="Abel"/>
              <a:ea typeface="Abel"/>
              <a:cs typeface="Abel"/>
              <a:sym typeface="Abel"/>
            </a:endParaRPr>
          </a:p>
          <a:p>
            <a:pPr indent="0" lvl="0" marL="0" marR="0" rtl="0" algn="l">
              <a:spcBef>
                <a:spcPts val="0"/>
              </a:spcBef>
              <a:spcAft>
                <a:spcPts val="0"/>
              </a:spcAft>
              <a:buNone/>
            </a:pPr>
            <a:r>
              <a:t/>
            </a:r>
            <a:endParaRPr sz="1800">
              <a:solidFill>
                <a:srgbClr val="0432FF"/>
              </a:solidFill>
              <a:latin typeface="Abel"/>
              <a:ea typeface="Abel"/>
              <a:cs typeface="Abel"/>
              <a:sym typeface="Abel"/>
            </a:endParaRPr>
          </a:p>
          <a:p>
            <a:pPr indent="0" lvl="0" marL="0" marR="0" rtl="0" algn="l">
              <a:spcBef>
                <a:spcPts val="0"/>
              </a:spcBef>
              <a:spcAft>
                <a:spcPts val="0"/>
              </a:spcAft>
              <a:buNone/>
            </a:pPr>
            <a:r>
              <a:t/>
            </a:r>
            <a:endParaRPr sz="1800">
              <a:solidFill>
                <a:srgbClr val="0432FF"/>
              </a:solidFill>
              <a:latin typeface="Abel"/>
              <a:ea typeface="Abel"/>
              <a:cs typeface="Abel"/>
              <a:sym typeface="Abel"/>
            </a:endParaRPr>
          </a:p>
        </p:txBody>
      </p:sp>
      <p:graphicFrame>
        <p:nvGraphicFramePr>
          <p:cNvPr id="271" name="Google Shape;271;p47"/>
          <p:cNvGraphicFramePr/>
          <p:nvPr/>
        </p:nvGraphicFramePr>
        <p:xfrm>
          <a:off x="414677" y="967412"/>
          <a:ext cx="3000000" cy="3000000"/>
        </p:xfrm>
        <a:graphic>
          <a:graphicData uri="http://schemas.openxmlformats.org/drawingml/2006/table">
            <a:tbl>
              <a:tblPr bandRow="1" firstRow="1">
                <a:noFill/>
                <a:tableStyleId>{0320D625-FAE8-4981-BC72-A564698122C5}</a:tableStyleId>
              </a:tblPr>
              <a:tblGrid>
                <a:gridCol w="982500"/>
                <a:gridCol w="3659025"/>
                <a:gridCol w="3908650"/>
              </a:tblGrid>
              <a:tr h="290850">
                <a:tc>
                  <a:txBody>
                    <a:bodyPr/>
                    <a:lstStyle/>
                    <a:p>
                      <a:pPr indent="0" lvl="0" marL="0" marR="0" rtl="0" algn="l">
                        <a:spcBef>
                          <a:spcPts val="0"/>
                        </a:spcBef>
                        <a:spcAft>
                          <a:spcPts val="0"/>
                        </a:spcAft>
                        <a:buNone/>
                      </a:pPr>
                      <a:r>
                        <a:rPr i="0" lang="en" sz="1100">
                          <a:latin typeface="Calibri"/>
                          <a:ea typeface="Calibri"/>
                          <a:cs typeface="Calibri"/>
                          <a:sym typeface="Calibri"/>
                        </a:rPr>
                        <a:t>Term</a:t>
                      </a:r>
                      <a:endParaRPr i="0" sz="1100">
                        <a:latin typeface="Calibri"/>
                        <a:ea typeface="Calibri"/>
                        <a:cs typeface="Calibri"/>
                        <a:sym typeface="Calibri"/>
                      </a:endParaRPr>
                    </a:p>
                  </a:txBody>
                  <a:tcPr marT="34300" marB="34300" marR="68600" marL="68600"/>
                </a:tc>
                <a:tc>
                  <a:txBody>
                    <a:bodyPr/>
                    <a:lstStyle/>
                    <a:p>
                      <a:pPr indent="0" lvl="0" marL="0" marR="0" rtl="0" algn="l">
                        <a:spcBef>
                          <a:spcPts val="0"/>
                        </a:spcBef>
                        <a:spcAft>
                          <a:spcPts val="0"/>
                        </a:spcAft>
                        <a:buNone/>
                      </a:pPr>
                      <a:r>
                        <a:rPr i="0" lang="en" sz="1100">
                          <a:latin typeface="Calibri"/>
                          <a:ea typeface="Calibri"/>
                          <a:cs typeface="Calibri"/>
                          <a:sym typeface="Calibri"/>
                        </a:rPr>
                        <a:t>Definition</a:t>
                      </a:r>
                      <a:endParaRPr sz="1100"/>
                    </a:p>
                  </a:txBody>
                  <a:tcPr marT="34300" marB="34300" marR="68600" marL="68600"/>
                </a:tc>
                <a:tc>
                  <a:txBody>
                    <a:bodyPr/>
                    <a:lstStyle/>
                    <a:p>
                      <a:pPr indent="0" lvl="0" marL="0" marR="0" rtl="0" algn="l">
                        <a:spcBef>
                          <a:spcPts val="0"/>
                        </a:spcBef>
                        <a:spcAft>
                          <a:spcPts val="0"/>
                        </a:spcAft>
                        <a:buNone/>
                      </a:pPr>
                      <a:r>
                        <a:rPr i="0" lang="en" sz="1100">
                          <a:latin typeface="Calibri"/>
                          <a:ea typeface="Calibri"/>
                          <a:cs typeface="Calibri"/>
                          <a:sym typeface="Calibri"/>
                        </a:rPr>
                        <a:t>Remarks</a:t>
                      </a:r>
                      <a:endParaRPr i="0" sz="1100">
                        <a:latin typeface="Calibri"/>
                        <a:ea typeface="Calibri"/>
                        <a:cs typeface="Calibri"/>
                        <a:sym typeface="Calibri"/>
                      </a:endParaRPr>
                    </a:p>
                  </a:txBody>
                  <a:tcPr marT="34300" marB="34300" marR="68600" marL="68600"/>
                </a:tc>
              </a:tr>
              <a:tr h="433250">
                <a:tc>
                  <a:txBody>
                    <a:bodyPr/>
                    <a:lstStyle/>
                    <a:p>
                      <a:pPr indent="0" lvl="0" marL="0" marR="0" rtl="0" algn="l">
                        <a:lnSpc>
                          <a:spcPct val="100000"/>
                        </a:lnSpc>
                        <a:spcBef>
                          <a:spcPts val="0"/>
                        </a:spcBef>
                        <a:spcAft>
                          <a:spcPts val="0"/>
                        </a:spcAft>
                        <a:buClr>
                          <a:srgbClr val="0432FF"/>
                        </a:buClr>
                        <a:buSzPts val="800"/>
                        <a:buFont typeface="Calibri"/>
                        <a:buNone/>
                      </a:pPr>
                      <a:r>
                        <a:rPr b="1" i="0" lang="en" sz="800">
                          <a:solidFill>
                            <a:srgbClr val="0432FF"/>
                          </a:solidFill>
                          <a:latin typeface="Calibri"/>
                          <a:ea typeface="Calibri"/>
                          <a:cs typeface="Calibri"/>
                          <a:sym typeface="Calibri"/>
                        </a:rPr>
                        <a:t>Data space</a:t>
                      </a:r>
                      <a:endParaRPr sz="1100"/>
                    </a:p>
                  </a:txBody>
                  <a:tcPr marT="34300" marB="34300" marR="68600" marL="68600"/>
                </a:tc>
                <a:tc>
                  <a:txBody>
                    <a:bodyPr/>
                    <a:lstStyle/>
                    <a:p>
                      <a:pPr indent="0" lvl="0" marL="0" marR="0" rtl="0" algn="l">
                        <a:spcBef>
                          <a:spcPts val="0"/>
                        </a:spcBef>
                        <a:spcAft>
                          <a:spcPts val="0"/>
                        </a:spcAft>
                        <a:buNone/>
                      </a:pPr>
                      <a:r>
                        <a:rPr i="1" lang="en" sz="800">
                          <a:latin typeface="Calibri"/>
                          <a:ea typeface="Calibri"/>
                          <a:cs typeface="Calibri"/>
                          <a:sym typeface="Calibri"/>
                        </a:rPr>
                        <a:t>Decentralized infrastructure for trustworthy data sharing and exchange in data ecosystems based on commonly agreed principles.</a:t>
                      </a:r>
                      <a:r>
                        <a:rPr baseline="30000" i="1" lang="en" sz="800">
                          <a:latin typeface="Calibri"/>
                          <a:ea typeface="Calibri"/>
                          <a:cs typeface="Calibri"/>
                          <a:sym typeface="Calibri"/>
                        </a:rPr>
                        <a:t> 2</a:t>
                      </a:r>
                      <a:endParaRPr i="1" sz="800">
                        <a:latin typeface="Calibri"/>
                        <a:ea typeface="Calibri"/>
                        <a:cs typeface="Calibri"/>
                        <a:sym typeface="Calibri"/>
                      </a:endParaRPr>
                    </a:p>
                    <a:p>
                      <a:pPr indent="0" lvl="0" marL="0" marR="0" rtl="0" algn="l">
                        <a:spcBef>
                          <a:spcPts val="0"/>
                        </a:spcBef>
                        <a:spcAft>
                          <a:spcPts val="0"/>
                        </a:spcAft>
                        <a:buNone/>
                      </a:pPr>
                      <a:r>
                        <a:rPr i="1" lang="en" sz="800">
                          <a:latin typeface="Calibri"/>
                          <a:ea typeface="Calibri"/>
                          <a:cs typeface="Calibri"/>
                          <a:sym typeface="Calibri"/>
                        </a:rPr>
                        <a:t> ---</a:t>
                      </a:r>
                      <a:endParaRPr sz="1100"/>
                    </a:p>
                    <a:p>
                      <a:pPr indent="0" lvl="0" marL="0" marR="0" rtl="0" algn="l">
                        <a:spcBef>
                          <a:spcPts val="0"/>
                        </a:spcBef>
                        <a:spcAft>
                          <a:spcPts val="0"/>
                        </a:spcAft>
                        <a:buNone/>
                      </a:pPr>
                      <a:r>
                        <a:rPr i="1" lang="en" sz="800">
                          <a:latin typeface="Calibri"/>
                          <a:ea typeface="Calibri"/>
                          <a:cs typeface="Calibri"/>
                          <a:sym typeface="Calibri"/>
                        </a:rPr>
                        <a:t>Purpose- or sector-specific or cross-sectoral interoperable frameworks of common standards and practices to share or jointly process data for, inter alia, development of new products and services, scientific research or civil society initiatives.</a:t>
                      </a:r>
                      <a:r>
                        <a:rPr baseline="30000" i="1" lang="en" sz="800">
                          <a:latin typeface="Calibri"/>
                          <a:ea typeface="Calibri"/>
                          <a:cs typeface="Calibri"/>
                          <a:sym typeface="Calibri"/>
                        </a:rPr>
                        <a:t> 3</a:t>
                      </a:r>
                      <a:endParaRPr i="1" sz="800">
                        <a:latin typeface="Calibri"/>
                        <a:ea typeface="Calibri"/>
                        <a:cs typeface="Calibri"/>
                        <a:sym typeface="Calibri"/>
                      </a:endParaRPr>
                    </a:p>
                  </a:txBody>
                  <a:tcPr marT="34300" marB="34300" marR="68600" marL="68600"/>
                </a:tc>
                <a:tc>
                  <a:txBody>
                    <a:bodyPr/>
                    <a:lstStyle/>
                    <a:p>
                      <a:pPr indent="-50800" lvl="0" marL="50800" marR="0" rtl="0" algn="l">
                        <a:spcBef>
                          <a:spcPts val="0"/>
                        </a:spcBef>
                        <a:spcAft>
                          <a:spcPts val="0"/>
                        </a:spcAft>
                        <a:buClr>
                          <a:schemeClr val="dk1"/>
                        </a:buClr>
                        <a:buSzPts val="800"/>
                        <a:buFont typeface="Arial"/>
                        <a:buChar char="•"/>
                      </a:pPr>
                      <a:r>
                        <a:rPr i="0" lang="en" sz="800">
                          <a:latin typeface="Calibri"/>
                          <a:ea typeface="Calibri"/>
                          <a:cs typeface="Calibri"/>
                          <a:sym typeface="Calibri"/>
                        </a:rPr>
                        <a:t>"Space" has two meanings in English: "physically bounded space” (e.g. room) and "infinite space” (e.g. outer space); which meaning is more important for data spaces?</a:t>
                      </a:r>
                      <a:endParaRPr sz="1100"/>
                    </a:p>
                    <a:p>
                      <a:pPr indent="-50800" lvl="0" marL="50800" marR="0" rtl="0" algn="l">
                        <a:spcBef>
                          <a:spcPts val="0"/>
                        </a:spcBef>
                        <a:spcAft>
                          <a:spcPts val="0"/>
                        </a:spcAft>
                        <a:buClr>
                          <a:schemeClr val="dk1"/>
                        </a:buClr>
                        <a:buSzPts val="800"/>
                        <a:buFont typeface="Arial"/>
                        <a:buChar char="•"/>
                      </a:pPr>
                      <a:r>
                        <a:rPr i="0" lang="en" sz="800">
                          <a:latin typeface="Calibri"/>
                          <a:ea typeface="Calibri"/>
                          <a:cs typeface="Calibri"/>
                          <a:sym typeface="Calibri"/>
                        </a:rPr>
                        <a:t>The European debate highlights the economic dimension of the concept.</a:t>
                      </a:r>
                      <a:endParaRPr sz="1100"/>
                    </a:p>
                    <a:p>
                      <a:pPr indent="-50800" lvl="0" marL="50800" marR="0" rtl="0" algn="l">
                        <a:spcBef>
                          <a:spcPts val="0"/>
                        </a:spcBef>
                        <a:spcAft>
                          <a:spcPts val="0"/>
                        </a:spcAft>
                        <a:buClr>
                          <a:schemeClr val="dk1"/>
                        </a:buClr>
                        <a:buSzPts val="800"/>
                        <a:buFont typeface="Arial"/>
                        <a:buChar char="•"/>
                      </a:pPr>
                      <a:r>
                        <a:rPr i="0" lang="en" sz="800">
                          <a:latin typeface="Calibri"/>
                          <a:ea typeface="Calibri"/>
                          <a:cs typeface="Calibri"/>
                          <a:sym typeface="Calibri"/>
                        </a:rPr>
                        <a:t>Data space is a </a:t>
                      </a:r>
                      <a:r>
                        <a:rPr b="1" i="0" lang="en" sz="800">
                          <a:latin typeface="Calibri"/>
                          <a:ea typeface="Calibri"/>
                          <a:cs typeface="Calibri"/>
                          <a:sym typeface="Calibri"/>
                        </a:rPr>
                        <a:t>framework and a medium that creates a secure space for data exchange</a:t>
                      </a:r>
                      <a:r>
                        <a:rPr i="0" lang="en" sz="800">
                          <a:latin typeface="Calibri"/>
                          <a:ea typeface="Calibri"/>
                          <a:cs typeface="Calibri"/>
                          <a:sym typeface="Calibri"/>
                        </a:rPr>
                        <a:t>. </a:t>
                      </a:r>
                      <a:endParaRPr sz="1100"/>
                    </a:p>
                  </a:txBody>
                  <a:tcPr marT="34300" marB="34300" marR="68600" marL="68600"/>
                </a:tc>
              </a:tr>
              <a:tr h="184725">
                <a:tc>
                  <a:txBody>
                    <a:bodyPr/>
                    <a:lstStyle/>
                    <a:p>
                      <a:pPr indent="0" lvl="0" marL="0" marR="0" rtl="0" algn="l">
                        <a:lnSpc>
                          <a:spcPct val="100000"/>
                        </a:lnSpc>
                        <a:spcBef>
                          <a:spcPts val="0"/>
                        </a:spcBef>
                        <a:spcAft>
                          <a:spcPts val="0"/>
                        </a:spcAft>
                        <a:buClr>
                          <a:srgbClr val="0432FF"/>
                        </a:buClr>
                        <a:buSzPts val="800"/>
                        <a:buFont typeface="Calibri"/>
                        <a:buNone/>
                      </a:pPr>
                      <a:r>
                        <a:rPr b="1" i="0" lang="en" sz="800">
                          <a:solidFill>
                            <a:srgbClr val="0432FF"/>
                          </a:solidFill>
                          <a:latin typeface="Calibri"/>
                          <a:ea typeface="Calibri"/>
                          <a:cs typeface="Calibri"/>
                          <a:sym typeface="Calibri"/>
                        </a:rPr>
                        <a:t>Data sharing</a:t>
                      </a:r>
                      <a:endParaRPr sz="1100"/>
                    </a:p>
                  </a:txBody>
                  <a:tcPr marT="34300" marB="34300" marR="68600" marL="68600"/>
                </a:tc>
                <a:tc>
                  <a:txBody>
                    <a:bodyPr/>
                    <a:lstStyle/>
                    <a:p>
                      <a:pPr indent="0" lvl="0" marL="0" marR="0" rtl="0" algn="l">
                        <a:spcBef>
                          <a:spcPts val="0"/>
                        </a:spcBef>
                        <a:spcAft>
                          <a:spcPts val="0"/>
                        </a:spcAft>
                        <a:buNone/>
                      </a:pPr>
                      <a:r>
                        <a:rPr i="1" lang="en" sz="800">
                          <a:latin typeface="Calibri"/>
                          <a:ea typeface="Calibri"/>
                          <a:cs typeface="Calibri"/>
                          <a:sym typeface="Calibri"/>
                        </a:rPr>
                        <a:t>Act of providing data access for use by others, subject to applicable technical, financial, legal, or organisational use requirements.</a:t>
                      </a:r>
                      <a:r>
                        <a:rPr baseline="30000" i="1" lang="en" sz="800">
                          <a:latin typeface="Calibri"/>
                          <a:ea typeface="Calibri"/>
                          <a:cs typeface="Calibri"/>
                          <a:sym typeface="Calibri"/>
                        </a:rPr>
                        <a:t>1</a:t>
                      </a:r>
                      <a:endParaRPr sz="1100"/>
                    </a:p>
                    <a:p>
                      <a:pPr indent="0" lvl="0" marL="0" marR="0" rtl="0" algn="l">
                        <a:spcBef>
                          <a:spcPts val="0"/>
                        </a:spcBef>
                        <a:spcAft>
                          <a:spcPts val="0"/>
                        </a:spcAft>
                        <a:buNone/>
                      </a:pPr>
                      <a:r>
                        <a:rPr i="1" lang="en" sz="800">
                          <a:latin typeface="Calibri"/>
                          <a:ea typeface="Calibri"/>
                          <a:cs typeface="Calibri"/>
                          <a:sym typeface="Calibri"/>
                        </a:rPr>
                        <a:t> ---</a:t>
                      </a:r>
                      <a:endParaRPr baseline="30000" i="1" sz="800">
                        <a:latin typeface="Calibri"/>
                        <a:ea typeface="Calibri"/>
                        <a:cs typeface="Calibri"/>
                        <a:sym typeface="Calibri"/>
                      </a:endParaRPr>
                    </a:p>
                    <a:p>
                      <a:pPr indent="0" lvl="0" marL="0" marR="0" rtl="0" algn="l">
                        <a:spcBef>
                          <a:spcPts val="0"/>
                        </a:spcBef>
                        <a:spcAft>
                          <a:spcPts val="0"/>
                        </a:spcAft>
                        <a:buNone/>
                      </a:pPr>
                      <a:r>
                        <a:rPr i="1" lang="en" sz="800">
                          <a:solidFill>
                            <a:schemeClr val="dk1"/>
                          </a:solidFill>
                          <a:latin typeface="Calibri"/>
                          <a:ea typeface="Calibri"/>
                          <a:cs typeface="Calibri"/>
                          <a:sym typeface="Calibri"/>
                        </a:rPr>
                        <a:t>Provision by a data holder of data to a data user for the purpose of joint or individual use of the shared data, based on voluntary agreements, directly or through an intermediary.</a:t>
                      </a:r>
                      <a:r>
                        <a:rPr baseline="30000" i="1" lang="en" sz="800">
                          <a:latin typeface="Calibri"/>
                          <a:ea typeface="Calibri"/>
                          <a:cs typeface="Calibri"/>
                          <a:sym typeface="Calibri"/>
                        </a:rPr>
                        <a:t> 3</a:t>
                      </a:r>
                      <a:endParaRPr i="1" sz="800">
                        <a:solidFill>
                          <a:schemeClr val="dk1"/>
                        </a:solidFill>
                        <a:latin typeface="Calibri"/>
                        <a:ea typeface="Calibri"/>
                        <a:cs typeface="Calibri"/>
                        <a:sym typeface="Calibri"/>
                      </a:endParaRPr>
                    </a:p>
                  </a:txBody>
                  <a:tcPr marT="34300" marB="34300" marR="68600" marL="68600"/>
                </a:tc>
                <a:tc>
                  <a:txBody>
                    <a:bodyPr/>
                    <a:lstStyle/>
                    <a:p>
                      <a:pPr indent="-50800" lvl="0" marL="50800" marR="0" rtl="0" algn="l">
                        <a:spcBef>
                          <a:spcPts val="0"/>
                        </a:spcBef>
                        <a:spcAft>
                          <a:spcPts val="0"/>
                        </a:spcAft>
                        <a:buClr>
                          <a:schemeClr val="dk1"/>
                        </a:buClr>
                        <a:buSzPts val="800"/>
                        <a:buFont typeface="Arial"/>
                        <a:buChar char="•"/>
                      </a:pPr>
                      <a:r>
                        <a:rPr i="0" lang="en" sz="800">
                          <a:latin typeface="Calibri"/>
                          <a:ea typeface="Calibri"/>
                          <a:cs typeface="Calibri"/>
                          <a:sym typeface="Calibri"/>
                        </a:rPr>
                        <a:t>There is a need to emphasize that data sharing may include limitations on the users authorised to access the data, conditions for data use including the purposes for which the data can be used, and requirements on data access control mechanisms through which data access is granted.</a:t>
                      </a:r>
                      <a:endParaRPr sz="1100"/>
                    </a:p>
                    <a:p>
                      <a:pPr indent="-50800" lvl="0" marL="50800" marR="0" rtl="0" algn="l">
                        <a:lnSpc>
                          <a:spcPct val="100000"/>
                        </a:lnSpc>
                        <a:spcBef>
                          <a:spcPts val="0"/>
                        </a:spcBef>
                        <a:spcAft>
                          <a:spcPts val="0"/>
                        </a:spcAft>
                        <a:buClr>
                          <a:schemeClr val="dk1"/>
                        </a:buClr>
                        <a:buSzPts val="800"/>
                        <a:buFont typeface="Arial"/>
                        <a:buChar char="•"/>
                      </a:pPr>
                      <a:r>
                        <a:rPr i="0" lang="en" sz="800">
                          <a:latin typeface="Calibri"/>
                          <a:ea typeface="Calibri"/>
                          <a:cs typeface="Calibri"/>
                          <a:sym typeface="Calibri"/>
                        </a:rPr>
                        <a:t>Phrases like ”conditioned data access and sharing arrangements” and ”data usage control” have been introduced.</a:t>
                      </a:r>
                      <a:endParaRPr sz="1100"/>
                    </a:p>
                    <a:p>
                      <a:pPr indent="-50800" lvl="0" marL="50800" marR="0" rtl="0" algn="l">
                        <a:lnSpc>
                          <a:spcPct val="100000"/>
                        </a:lnSpc>
                        <a:spcBef>
                          <a:spcPts val="0"/>
                        </a:spcBef>
                        <a:spcAft>
                          <a:spcPts val="0"/>
                        </a:spcAft>
                        <a:buClr>
                          <a:schemeClr val="dk1"/>
                        </a:buClr>
                        <a:buSzPts val="800"/>
                        <a:buFont typeface="Arial"/>
                        <a:buChar char="•"/>
                      </a:pPr>
                      <a:r>
                        <a:rPr i="0" lang="en" sz="800">
                          <a:latin typeface="Calibri"/>
                          <a:ea typeface="Calibri"/>
                          <a:cs typeface="Calibri"/>
                          <a:sym typeface="Calibri"/>
                        </a:rPr>
                        <a:t>Data sharing requires clarified and balanced terms of use and data interoperability frameworks and standards.</a:t>
                      </a:r>
                      <a:endParaRPr sz="1100"/>
                    </a:p>
                    <a:p>
                      <a:pPr indent="-50800" lvl="0" marL="50800" marR="0" rtl="0" algn="l">
                        <a:spcBef>
                          <a:spcPts val="0"/>
                        </a:spcBef>
                        <a:spcAft>
                          <a:spcPts val="0"/>
                        </a:spcAft>
                        <a:buClr>
                          <a:schemeClr val="dk1"/>
                        </a:buClr>
                        <a:buSzPts val="800"/>
                        <a:buFont typeface="Arial"/>
                        <a:buChar char="•"/>
                      </a:pPr>
                      <a:r>
                        <a:rPr i="0" lang="en" sz="800">
                          <a:latin typeface="Calibri"/>
                          <a:ea typeface="Calibri"/>
                          <a:cs typeface="Calibri"/>
                          <a:sym typeface="Calibri"/>
                        </a:rPr>
                        <a:t>Data sharing is </a:t>
                      </a:r>
                      <a:r>
                        <a:rPr b="1" i="0" lang="en" sz="800">
                          <a:latin typeface="Calibri"/>
                          <a:ea typeface="Calibri"/>
                          <a:cs typeface="Calibri"/>
                          <a:sym typeface="Calibri"/>
                        </a:rPr>
                        <a:t>conditioned exchange of data aiming to create added value</a:t>
                      </a:r>
                      <a:r>
                        <a:rPr i="0" lang="en" sz="800">
                          <a:latin typeface="Calibri"/>
                          <a:ea typeface="Calibri"/>
                          <a:cs typeface="Calibri"/>
                          <a:sym typeface="Calibri"/>
                        </a:rPr>
                        <a:t>.</a:t>
                      </a:r>
                      <a:endParaRPr sz="1100"/>
                    </a:p>
                  </a:txBody>
                  <a:tcPr marT="34300" marB="34300" marR="68600" marL="68600"/>
                </a:tc>
              </a:tr>
              <a:tr h="184725">
                <a:tc>
                  <a:txBody>
                    <a:bodyPr/>
                    <a:lstStyle/>
                    <a:p>
                      <a:pPr indent="0" lvl="0" marL="0" marR="0" rtl="0" algn="l">
                        <a:lnSpc>
                          <a:spcPct val="100000"/>
                        </a:lnSpc>
                        <a:spcBef>
                          <a:spcPts val="0"/>
                        </a:spcBef>
                        <a:spcAft>
                          <a:spcPts val="0"/>
                        </a:spcAft>
                        <a:buClr>
                          <a:srgbClr val="0432FF"/>
                        </a:buClr>
                        <a:buSzPts val="800"/>
                        <a:buFont typeface="Calibri"/>
                        <a:buNone/>
                      </a:pPr>
                      <a:r>
                        <a:rPr b="1" i="0" lang="en" sz="800">
                          <a:solidFill>
                            <a:srgbClr val="0432FF"/>
                          </a:solidFill>
                          <a:latin typeface="Calibri"/>
                          <a:ea typeface="Calibri"/>
                          <a:cs typeface="Calibri"/>
                          <a:sym typeface="Calibri"/>
                        </a:rPr>
                        <a:t>Data ecosystem</a:t>
                      </a:r>
                      <a:endParaRPr i="0" sz="800">
                        <a:solidFill>
                          <a:srgbClr val="0432FF"/>
                        </a:solidFill>
                        <a:latin typeface="Calibri"/>
                        <a:ea typeface="Calibri"/>
                        <a:cs typeface="Calibri"/>
                        <a:sym typeface="Calibri"/>
                      </a:endParaRPr>
                    </a:p>
                  </a:txBody>
                  <a:tcPr marT="34300" marB="34300" marR="68600" marL="68600"/>
                </a:tc>
                <a:tc>
                  <a:txBody>
                    <a:bodyPr/>
                    <a:lstStyle/>
                    <a:p>
                      <a:pPr indent="0" lvl="0" marL="0" marR="0" rtl="0" algn="l">
                        <a:spcBef>
                          <a:spcPts val="0"/>
                        </a:spcBef>
                        <a:spcAft>
                          <a:spcPts val="0"/>
                        </a:spcAft>
                        <a:buNone/>
                      </a:pPr>
                      <a:r>
                        <a:rPr i="1" lang="en" sz="800">
                          <a:latin typeface="Calibri"/>
                          <a:ea typeface="Calibri"/>
                          <a:cs typeface="Calibri"/>
                          <a:sym typeface="Calibri"/>
                        </a:rPr>
                        <a:t>Integration of and interaction between different relevant stakeholders including data holders, data producers, data intermediaries and data subjects, that are involved in, or affected by, related data access and sharing arrangements, according to their different roles, responsibilities and rights, technologies, and business models.</a:t>
                      </a:r>
                      <a:r>
                        <a:rPr baseline="30000" i="1" lang="en" sz="800">
                          <a:latin typeface="Calibri"/>
                          <a:ea typeface="Calibri"/>
                          <a:cs typeface="Calibri"/>
                          <a:sym typeface="Calibri"/>
                        </a:rPr>
                        <a:t> 1</a:t>
                      </a:r>
                      <a:endParaRPr i="1" sz="800">
                        <a:latin typeface="Calibri"/>
                        <a:ea typeface="Calibri"/>
                        <a:cs typeface="Calibri"/>
                        <a:sym typeface="Calibri"/>
                      </a:endParaRPr>
                    </a:p>
                  </a:txBody>
                  <a:tcPr marT="34300" marB="34300" marR="68600" marL="68600"/>
                </a:tc>
                <a:tc>
                  <a:txBody>
                    <a:bodyPr/>
                    <a:lstStyle/>
                    <a:p>
                      <a:pPr indent="-50800" lvl="0" marL="50800" marR="0" rtl="0" algn="l">
                        <a:lnSpc>
                          <a:spcPct val="100000"/>
                        </a:lnSpc>
                        <a:spcBef>
                          <a:spcPts val="0"/>
                        </a:spcBef>
                        <a:spcAft>
                          <a:spcPts val="0"/>
                        </a:spcAft>
                        <a:buClr>
                          <a:schemeClr val="dk1"/>
                        </a:buClr>
                        <a:buSzPts val="800"/>
                        <a:buFont typeface="Arial"/>
                        <a:buChar char="•"/>
                      </a:pPr>
                      <a:r>
                        <a:rPr i="0" lang="en" sz="800">
                          <a:latin typeface="Calibri"/>
                          <a:ea typeface="Calibri"/>
                          <a:cs typeface="Calibri"/>
                          <a:sym typeface="Calibri"/>
                        </a:rPr>
                        <a:t>Data ecosystems include public organizations, private organizations and individuals as stakeholders and actors.</a:t>
                      </a:r>
                      <a:endParaRPr sz="1100"/>
                    </a:p>
                    <a:p>
                      <a:pPr indent="-50800" lvl="0" marL="50800" marR="0" rtl="0" algn="l">
                        <a:spcBef>
                          <a:spcPts val="0"/>
                        </a:spcBef>
                        <a:spcAft>
                          <a:spcPts val="0"/>
                        </a:spcAft>
                        <a:buClr>
                          <a:schemeClr val="dk1"/>
                        </a:buClr>
                        <a:buSzPts val="800"/>
                        <a:buFont typeface="Arial"/>
                        <a:buChar char="•"/>
                      </a:pPr>
                      <a:r>
                        <a:rPr i="0" lang="en" sz="800">
                          <a:latin typeface="Calibri"/>
                          <a:ea typeface="Calibri"/>
                          <a:cs typeface="Calibri"/>
                          <a:sym typeface="Calibri"/>
                        </a:rPr>
                        <a:t>Ecosystems should not be considered only from industrial viewpoint and premises; we need a </a:t>
                      </a:r>
                      <a:r>
                        <a:rPr b="1" i="0" lang="en" sz="800">
                          <a:latin typeface="Calibri"/>
                          <a:ea typeface="Calibri"/>
                          <a:cs typeface="Calibri"/>
                          <a:sym typeface="Calibri"/>
                        </a:rPr>
                        <a:t>human-centric approach to building a fair data economy.</a:t>
                      </a:r>
                      <a:endParaRPr i="0" sz="800">
                        <a:latin typeface="Calibri"/>
                        <a:ea typeface="Calibri"/>
                        <a:cs typeface="Calibri"/>
                        <a:sym typeface="Calibri"/>
                      </a:endParaRPr>
                    </a:p>
                  </a:txBody>
                  <a:tcPr marT="34300" marB="34300" marR="68600" marL="68600"/>
                </a:tc>
              </a:tr>
            </a:tbl>
          </a:graphicData>
        </a:graphic>
      </p:graphicFrame>
      <p:sp>
        <p:nvSpPr>
          <p:cNvPr id="272" name="Google Shape;272;p47"/>
          <p:cNvSpPr txBox="1"/>
          <p:nvPr/>
        </p:nvSpPr>
        <p:spPr>
          <a:xfrm>
            <a:off x="1382450" y="4219907"/>
            <a:ext cx="4596600" cy="561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800">
                <a:solidFill>
                  <a:schemeClr val="dk1"/>
                </a:solidFill>
                <a:latin typeface="Calibri"/>
                <a:ea typeface="Calibri"/>
                <a:cs typeface="Calibri"/>
                <a:sym typeface="Calibri"/>
              </a:rPr>
              <a:t>References</a:t>
            </a:r>
            <a:r>
              <a:rPr lang="en" sz="800">
                <a:solidFill>
                  <a:schemeClr val="dk1"/>
                </a:solidFill>
                <a:latin typeface="Calibri"/>
                <a:ea typeface="Calibri"/>
                <a:cs typeface="Calibri"/>
                <a:sym typeface="Calibri"/>
              </a:rPr>
              <a:t>: </a:t>
            </a:r>
            <a:endParaRPr sz="1100"/>
          </a:p>
          <a:p>
            <a:pPr indent="0" lvl="0" marL="0" marR="0" rtl="0" algn="l">
              <a:spcBef>
                <a:spcPts val="0"/>
              </a:spcBef>
              <a:spcAft>
                <a:spcPts val="0"/>
              </a:spcAft>
              <a:buNone/>
            </a:pPr>
            <a:r>
              <a:rPr lang="en" sz="800">
                <a:solidFill>
                  <a:schemeClr val="dk1"/>
                </a:solidFill>
                <a:latin typeface="Calibri"/>
                <a:ea typeface="Calibri"/>
                <a:cs typeface="Calibri"/>
                <a:sym typeface="Calibri"/>
              </a:rPr>
              <a:t>(1) OECD: Recommendation of the Council on Enhancing Access to and Sharing of Data (October 2021).</a:t>
            </a:r>
            <a:endParaRPr sz="1100"/>
          </a:p>
          <a:p>
            <a:pPr indent="0" lvl="0" marL="0" marR="0" rtl="0" algn="l">
              <a:spcBef>
                <a:spcPts val="0"/>
              </a:spcBef>
              <a:spcAft>
                <a:spcPts val="0"/>
              </a:spcAft>
              <a:buNone/>
            </a:pPr>
            <a:r>
              <a:rPr lang="en" sz="800">
                <a:solidFill>
                  <a:schemeClr val="dk1"/>
                </a:solidFill>
                <a:latin typeface="Calibri"/>
                <a:ea typeface="Calibri"/>
                <a:cs typeface="Calibri"/>
                <a:sym typeface="Calibri"/>
              </a:rPr>
              <a:t>(2) OPEN DEI: Design Principles for Data Spaces (May 2021)</a:t>
            </a:r>
            <a:endParaRPr sz="1100"/>
          </a:p>
          <a:p>
            <a:pPr indent="0" lvl="0" marL="0" marR="0" rtl="0" algn="l">
              <a:spcBef>
                <a:spcPts val="0"/>
              </a:spcBef>
              <a:spcAft>
                <a:spcPts val="0"/>
              </a:spcAft>
              <a:buNone/>
            </a:pPr>
            <a:r>
              <a:rPr lang="en" sz="800">
                <a:solidFill>
                  <a:schemeClr val="dk1"/>
                </a:solidFill>
                <a:latin typeface="Calibri"/>
                <a:ea typeface="Calibri"/>
                <a:cs typeface="Calibri"/>
                <a:sym typeface="Calibri"/>
              </a:rPr>
              <a:t>(3) EU Data Governance Act (draft by EU Council, October 2021) </a:t>
            </a:r>
            <a:endParaRPr sz="1100"/>
          </a:p>
        </p:txBody>
      </p:sp>
      <p:sp>
        <p:nvSpPr>
          <p:cNvPr id="273" name="Google Shape;273;p47"/>
          <p:cNvSpPr txBox="1"/>
          <p:nvPr/>
        </p:nvSpPr>
        <p:spPr>
          <a:xfrm>
            <a:off x="141536" y="4834627"/>
            <a:ext cx="242203" cy="205602"/>
          </a:xfrm>
          <a:prstGeom prst="rect">
            <a:avLst/>
          </a:prstGeom>
          <a:noFill/>
          <a:ln>
            <a:noFill/>
          </a:ln>
        </p:spPr>
        <p:txBody>
          <a:bodyPr anchorCtr="0" anchor="ctr" bIns="34225" lIns="68450" spcFirstLastPara="1" rIns="68450" wrap="square" tIns="34225">
            <a:noAutofit/>
          </a:bodyPr>
          <a:lstStyle/>
          <a:p>
            <a:pPr indent="0" lvl="0" marL="0" marR="0" rtl="0" algn="ctr">
              <a:lnSpc>
                <a:spcPct val="100000"/>
              </a:lnSpc>
              <a:spcBef>
                <a:spcPts val="0"/>
              </a:spcBef>
              <a:spcAft>
                <a:spcPts val="0"/>
              </a:spcAft>
              <a:buNone/>
            </a:pPr>
            <a:fld id="{00000000-1234-1234-1234-123412341234}" type="slidenum">
              <a:rPr b="0" i="0" lang="en" sz="700" u="none" cap="none" strike="noStrike">
                <a:solidFill>
                  <a:srgbClr val="7F7F7F"/>
                </a:solidFill>
                <a:latin typeface="Georgia"/>
                <a:ea typeface="Georgia"/>
                <a:cs typeface="Georgia"/>
                <a:sym typeface="Georgia"/>
              </a:rPr>
              <a:t>‹#›</a:t>
            </a:fld>
            <a:endParaRPr b="0" i="0" sz="700" u="none" cap="none" strike="noStrike">
              <a:solidFill>
                <a:srgbClr val="7F7F7F"/>
              </a:solidFill>
              <a:latin typeface="Georgia"/>
              <a:ea typeface="Georgia"/>
              <a:cs typeface="Georgia"/>
              <a:sym typeface="Georgia"/>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9" name="Shape 1879"/>
        <p:cNvGrpSpPr/>
        <p:nvPr/>
      </p:nvGrpSpPr>
      <p:grpSpPr>
        <a:xfrm>
          <a:off x="0" y="0"/>
          <a:ext cx="0" cy="0"/>
          <a:chOff x="0" y="0"/>
          <a:chExt cx="0" cy="0"/>
        </a:xfrm>
      </p:grpSpPr>
      <p:sp>
        <p:nvSpPr>
          <p:cNvPr id="1880" name="Google Shape;1880;p101"/>
          <p:cNvSpPr/>
          <p:nvPr/>
        </p:nvSpPr>
        <p:spPr>
          <a:xfrm>
            <a:off x="1266863" y="2986043"/>
            <a:ext cx="485400" cy="1481100"/>
          </a:xfrm>
          <a:prstGeom prst="roundRect">
            <a:avLst>
              <a:gd fmla="val 16667" name="adj"/>
            </a:avLst>
          </a:prstGeom>
          <a:solidFill>
            <a:srgbClr val="E1EFD8"/>
          </a:solidFill>
          <a:ln cap="flat" cmpd="sng" w="19050">
            <a:solidFill>
              <a:srgbClr val="C0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881" name="Google Shape;1881;p101"/>
          <p:cNvSpPr txBox="1"/>
          <p:nvPr/>
        </p:nvSpPr>
        <p:spPr>
          <a:xfrm>
            <a:off x="1116442" y="4462474"/>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Manufacturing</a:t>
            </a:r>
            <a:endParaRPr sz="1100"/>
          </a:p>
        </p:txBody>
      </p:sp>
      <p:sp>
        <p:nvSpPr>
          <p:cNvPr id="1882" name="Google Shape;1882;p101"/>
          <p:cNvSpPr/>
          <p:nvPr/>
        </p:nvSpPr>
        <p:spPr>
          <a:xfrm>
            <a:off x="8335" y="0"/>
            <a:ext cx="9127331" cy="718855"/>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1883" name="Google Shape;1883;p101"/>
          <p:cNvSpPr txBox="1"/>
          <p:nvPr/>
        </p:nvSpPr>
        <p:spPr>
          <a:xfrm>
            <a:off x="227424" y="-56575"/>
            <a:ext cx="8763300" cy="861600"/>
          </a:xfrm>
          <a:prstGeom prst="rect">
            <a:avLst/>
          </a:prstGeom>
          <a:noFill/>
          <a:ln>
            <a:noFill/>
          </a:ln>
        </p:spPr>
        <p:txBody>
          <a:bodyPr anchorCtr="0" anchor="ctr" bIns="34225" lIns="68450" spcFirstLastPara="1" rIns="68450" wrap="square" tIns="34225">
            <a:normAutofit/>
          </a:bodyPr>
          <a:lstStyle/>
          <a:p>
            <a:pPr indent="0" lvl="0" marL="0" marR="0" rtl="0" algn="l">
              <a:lnSpc>
                <a:spcPct val="90000"/>
              </a:lnSpc>
              <a:spcBef>
                <a:spcPts val="0"/>
              </a:spcBef>
              <a:spcAft>
                <a:spcPts val="0"/>
              </a:spcAft>
              <a:buClr>
                <a:schemeClr val="lt1"/>
              </a:buClr>
              <a:buSzPts val="3000"/>
              <a:buFont typeface="Libre Franklin"/>
              <a:buNone/>
            </a:pPr>
            <a:r>
              <a:rPr b="1" lang="en" sz="3300">
                <a:solidFill>
                  <a:schemeClr val="lt1"/>
                </a:solidFill>
                <a:latin typeface="Roboto Slab"/>
                <a:ea typeface="Roboto Slab"/>
                <a:cs typeface="Roboto Slab"/>
                <a:sym typeface="Roboto Slab"/>
              </a:rPr>
              <a:t>Smart Connected Supplier Network (SCSN)</a:t>
            </a:r>
            <a:r>
              <a:rPr b="1" lang="en" sz="3000">
                <a:solidFill>
                  <a:schemeClr val="lt1"/>
                </a:solidFill>
                <a:latin typeface="Libre Franklin"/>
                <a:ea typeface="Libre Franklin"/>
                <a:cs typeface="Libre Franklin"/>
                <a:sym typeface="Libre Franklin"/>
              </a:rPr>
              <a:t> </a:t>
            </a:r>
            <a:endParaRPr sz="1100"/>
          </a:p>
        </p:txBody>
      </p:sp>
      <p:grpSp>
        <p:nvGrpSpPr>
          <p:cNvPr id="1884" name="Google Shape;1884;p101"/>
          <p:cNvGrpSpPr/>
          <p:nvPr/>
        </p:nvGrpSpPr>
        <p:grpSpPr>
          <a:xfrm>
            <a:off x="316666" y="761762"/>
            <a:ext cx="3094952" cy="702844"/>
            <a:chOff x="411108" y="1015682"/>
            <a:chExt cx="4126602" cy="937125"/>
          </a:xfrm>
        </p:grpSpPr>
        <p:sp>
          <p:nvSpPr>
            <p:cNvPr id="1885" name="Google Shape;1885;p101"/>
            <p:cNvSpPr/>
            <p:nvPr/>
          </p:nvSpPr>
          <p:spPr>
            <a:xfrm>
              <a:off x="500537" y="1207887"/>
              <a:ext cx="4037173" cy="74492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1886" name="Google Shape;1886;p101"/>
            <p:cNvSpPr/>
            <p:nvPr/>
          </p:nvSpPr>
          <p:spPr>
            <a:xfrm>
              <a:off x="411108" y="1015682"/>
              <a:ext cx="3177912" cy="247302"/>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Regulation</a:t>
              </a:r>
              <a:endParaRPr sz="1100"/>
            </a:p>
          </p:txBody>
        </p:sp>
      </p:grpSp>
      <p:grpSp>
        <p:nvGrpSpPr>
          <p:cNvPr id="1887" name="Google Shape;1887;p101"/>
          <p:cNvGrpSpPr/>
          <p:nvPr/>
        </p:nvGrpSpPr>
        <p:grpSpPr>
          <a:xfrm>
            <a:off x="315911" y="1470652"/>
            <a:ext cx="3094952" cy="702844"/>
            <a:chOff x="411108" y="1015682"/>
            <a:chExt cx="4126602" cy="937125"/>
          </a:xfrm>
        </p:grpSpPr>
        <p:sp>
          <p:nvSpPr>
            <p:cNvPr id="1888" name="Google Shape;1888;p101"/>
            <p:cNvSpPr/>
            <p:nvPr/>
          </p:nvSpPr>
          <p:spPr>
            <a:xfrm>
              <a:off x="500537" y="1207887"/>
              <a:ext cx="4037173" cy="744920"/>
            </a:xfrm>
            <a:prstGeom prst="roundRect">
              <a:avLst>
                <a:gd fmla="val 16667" name="adj"/>
              </a:avLst>
            </a:prstGeom>
            <a:solidFill>
              <a:srgbClr val="E1EFD8"/>
            </a:solidFill>
            <a:ln cap="flat" cmpd="sng" w="19050">
              <a:solidFill>
                <a:srgbClr val="FF0000"/>
              </a:solidFill>
              <a:prstDash val="dot"/>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1889" name="Google Shape;1889;p101"/>
            <p:cNvSpPr/>
            <p:nvPr/>
          </p:nvSpPr>
          <p:spPr>
            <a:xfrm>
              <a:off x="411108" y="1015682"/>
              <a:ext cx="3177912" cy="247302"/>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Frameworks and standardization  </a:t>
              </a:r>
              <a:endParaRPr sz="1100"/>
            </a:p>
          </p:txBody>
        </p:sp>
      </p:grpSp>
      <p:grpSp>
        <p:nvGrpSpPr>
          <p:cNvPr id="1890" name="Google Shape;1890;p101"/>
          <p:cNvGrpSpPr/>
          <p:nvPr/>
        </p:nvGrpSpPr>
        <p:grpSpPr>
          <a:xfrm>
            <a:off x="315911" y="2183888"/>
            <a:ext cx="3094952" cy="702844"/>
            <a:chOff x="411108" y="1015682"/>
            <a:chExt cx="4126602" cy="937125"/>
          </a:xfrm>
        </p:grpSpPr>
        <p:sp>
          <p:nvSpPr>
            <p:cNvPr id="1891" name="Google Shape;1891;p101"/>
            <p:cNvSpPr/>
            <p:nvPr/>
          </p:nvSpPr>
          <p:spPr>
            <a:xfrm>
              <a:off x="500537" y="1207887"/>
              <a:ext cx="4037173" cy="74492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1892" name="Google Shape;1892;p101"/>
            <p:cNvSpPr/>
            <p:nvPr/>
          </p:nvSpPr>
          <p:spPr>
            <a:xfrm>
              <a:off x="411108" y="1015682"/>
              <a:ext cx="3177912" cy="247302"/>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Generic building blocks</a:t>
              </a:r>
              <a:endParaRPr sz="1100"/>
            </a:p>
          </p:txBody>
        </p:sp>
      </p:grpSp>
      <p:sp>
        <p:nvSpPr>
          <p:cNvPr id="1893" name="Google Shape;1893;p101"/>
          <p:cNvSpPr txBox="1"/>
          <p:nvPr/>
        </p:nvSpPr>
        <p:spPr>
          <a:xfrm rot="-5400000">
            <a:off x="-312017" y="3646565"/>
            <a:ext cx="1078897" cy="167642"/>
          </a:xfrm>
          <a:prstGeom prst="rect">
            <a:avLst/>
          </a:prstGeom>
          <a:noFill/>
          <a:ln>
            <a:noFill/>
          </a:ln>
        </p:spPr>
        <p:txBody>
          <a:bodyPr anchorCtr="0" anchor="ctr" bIns="34275" lIns="68575" spcFirstLastPara="1" rIns="68575" wrap="square" tIns="34275">
            <a:spAutoFit/>
          </a:bodyPr>
          <a:lstStyle/>
          <a:p>
            <a:pPr indent="0" lvl="0" marL="0" marR="0" rtl="0" algn="ctr">
              <a:lnSpc>
                <a:spcPct val="81666"/>
              </a:lnSpc>
              <a:spcBef>
                <a:spcPts val="0"/>
              </a:spcBef>
              <a:spcAft>
                <a:spcPts val="0"/>
              </a:spcAft>
              <a:buNone/>
            </a:pPr>
            <a:r>
              <a:rPr lang="en" sz="900">
                <a:solidFill>
                  <a:schemeClr val="dk1"/>
                </a:solidFill>
                <a:latin typeface="Calibri"/>
                <a:ea typeface="Calibri"/>
                <a:cs typeface="Calibri"/>
                <a:sym typeface="Calibri"/>
              </a:rPr>
              <a:t>Domain specific </a:t>
            </a:r>
            <a:endParaRPr sz="1100"/>
          </a:p>
        </p:txBody>
      </p:sp>
      <p:cxnSp>
        <p:nvCxnSpPr>
          <p:cNvPr id="1894" name="Google Shape;1894;p101"/>
          <p:cNvCxnSpPr/>
          <p:nvPr/>
        </p:nvCxnSpPr>
        <p:spPr>
          <a:xfrm>
            <a:off x="382983" y="3471863"/>
            <a:ext cx="3027880" cy="0"/>
          </a:xfrm>
          <a:prstGeom prst="straightConnector1">
            <a:avLst/>
          </a:prstGeom>
          <a:noFill/>
          <a:ln cap="flat" cmpd="sng" w="9525">
            <a:solidFill>
              <a:srgbClr val="4472C4"/>
            </a:solidFill>
            <a:prstDash val="dash"/>
            <a:miter lim="800000"/>
            <a:headEnd len="sm" w="sm" type="none"/>
            <a:tailEnd len="sm" w="sm" type="none"/>
          </a:ln>
        </p:spPr>
      </p:cxnSp>
      <p:cxnSp>
        <p:nvCxnSpPr>
          <p:cNvPr id="1895" name="Google Shape;1895;p101"/>
          <p:cNvCxnSpPr/>
          <p:nvPr/>
        </p:nvCxnSpPr>
        <p:spPr>
          <a:xfrm>
            <a:off x="382983" y="3969067"/>
            <a:ext cx="3027880" cy="0"/>
          </a:xfrm>
          <a:prstGeom prst="straightConnector1">
            <a:avLst/>
          </a:prstGeom>
          <a:noFill/>
          <a:ln cap="flat" cmpd="sng" w="9525">
            <a:solidFill>
              <a:srgbClr val="4472C4"/>
            </a:solidFill>
            <a:prstDash val="dash"/>
            <a:miter lim="800000"/>
            <a:headEnd len="sm" w="sm" type="none"/>
            <a:tailEnd len="sm" w="sm" type="none"/>
          </a:ln>
        </p:spPr>
      </p:cxnSp>
      <p:sp>
        <p:nvSpPr>
          <p:cNvPr id="1896" name="Google Shape;1896;p101"/>
          <p:cNvSpPr txBox="1"/>
          <p:nvPr/>
        </p:nvSpPr>
        <p:spPr>
          <a:xfrm>
            <a:off x="328614" y="3191429"/>
            <a:ext cx="940843" cy="171827"/>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Ecosystems</a:t>
            </a:r>
            <a:endParaRPr sz="1100"/>
          </a:p>
        </p:txBody>
      </p:sp>
      <p:sp>
        <p:nvSpPr>
          <p:cNvPr id="1897" name="Google Shape;1897;p101"/>
          <p:cNvSpPr txBox="1"/>
          <p:nvPr/>
        </p:nvSpPr>
        <p:spPr>
          <a:xfrm>
            <a:off x="328615" y="3648781"/>
            <a:ext cx="940844" cy="171827"/>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Data</a:t>
            </a:r>
            <a:endParaRPr sz="1100"/>
          </a:p>
        </p:txBody>
      </p:sp>
      <p:sp>
        <p:nvSpPr>
          <p:cNvPr id="1898" name="Google Shape;1898;p101"/>
          <p:cNvSpPr txBox="1"/>
          <p:nvPr/>
        </p:nvSpPr>
        <p:spPr>
          <a:xfrm>
            <a:off x="315911" y="4070669"/>
            <a:ext cx="940844" cy="273055"/>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Platforms and solutions</a:t>
            </a:r>
            <a:endParaRPr sz="1100"/>
          </a:p>
        </p:txBody>
      </p:sp>
      <p:sp>
        <p:nvSpPr>
          <p:cNvPr id="1899" name="Google Shape;1899;p101"/>
          <p:cNvSpPr/>
          <p:nvPr/>
        </p:nvSpPr>
        <p:spPr>
          <a:xfrm>
            <a:off x="3986683" y="905915"/>
            <a:ext cx="4773581" cy="3667884"/>
          </a:xfrm>
          <a:prstGeom prst="rect">
            <a:avLst/>
          </a:prstGeom>
          <a:no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Data Sharing Winter School | INNOPAY" id="1900" name="Google Shape;1900;p101"/>
          <p:cNvPicPr preferRelativeResize="0"/>
          <p:nvPr/>
        </p:nvPicPr>
        <p:blipFill rotWithShape="1">
          <a:blip r:embed="rId3">
            <a:alphaModFix/>
          </a:blip>
          <a:srcRect b="0" l="0" r="0" t="0"/>
          <a:stretch/>
        </p:blipFill>
        <p:spPr>
          <a:xfrm>
            <a:off x="1196726" y="1708067"/>
            <a:ext cx="1036424" cy="376513"/>
          </a:xfrm>
          <a:prstGeom prst="rect">
            <a:avLst/>
          </a:prstGeom>
          <a:noFill/>
          <a:ln cap="flat" cmpd="sng" w="9525">
            <a:solidFill>
              <a:schemeClr val="dk1"/>
            </a:solidFill>
            <a:prstDash val="solid"/>
            <a:round/>
            <a:headEnd len="sm" w="sm" type="none"/>
            <a:tailEnd len="sm" w="sm" type="none"/>
          </a:ln>
        </p:spPr>
      </p:pic>
      <p:pic>
        <p:nvPicPr>
          <p:cNvPr id="1901" name="Google Shape;1901;p101"/>
          <p:cNvPicPr preferRelativeResize="0"/>
          <p:nvPr/>
        </p:nvPicPr>
        <p:blipFill rotWithShape="1">
          <a:blip r:embed="rId4">
            <a:alphaModFix/>
          </a:blip>
          <a:srcRect b="0" l="0" r="0" t="0"/>
          <a:stretch/>
        </p:blipFill>
        <p:spPr>
          <a:xfrm>
            <a:off x="4135772" y="1975373"/>
            <a:ext cx="4255965" cy="2289370"/>
          </a:xfrm>
          <a:prstGeom prst="rect">
            <a:avLst/>
          </a:prstGeom>
          <a:noFill/>
          <a:ln>
            <a:noFill/>
          </a:ln>
        </p:spPr>
      </p:pic>
      <p:sp>
        <p:nvSpPr>
          <p:cNvPr id="1902" name="Google Shape;1902;p101"/>
          <p:cNvSpPr txBox="1"/>
          <p:nvPr/>
        </p:nvSpPr>
        <p:spPr>
          <a:xfrm>
            <a:off x="4019518" y="990935"/>
            <a:ext cx="4740745" cy="1315744"/>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900" u="sng">
                <a:solidFill>
                  <a:schemeClr val="dk1"/>
                </a:solidFill>
                <a:latin typeface="Calibri"/>
                <a:ea typeface="Calibri"/>
                <a:cs typeface="Calibri"/>
                <a:sym typeface="Calibri"/>
              </a:rPr>
              <a:t>Key facts</a:t>
            </a:r>
            <a:endParaRPr b="1" sz="900" u="sng">
              <a:solidFill>
                <a:schemeClr val="dk1"/>
              </a:solidFill>
              <a:latin typeface="Calibri"/>
              <a:ea typeface="Calibri"/>
              <a:cs typeface="Calibri"/>
              <a:sym typeface="Calibri"/>
            </a:endParaRPr>
          </a:p>
          <a:p>
            <a:pPr indent="-120650" lvl="0" marL="127000" marR="0" rtl="0" algn="l">
              <a:spcBef>
                <a:spcPts val="0"/>
              </a:spcBef>
              <a:spcAft>
                <a:spcPts val="0"/>
              </a:spcAft>
              <a:buClr>
                <a:schemeClr val="dk1"/>
              </a:buClr>
              <a:buSzPts val="900"/>
              <a:buFont typeface="Arial"/>
              <a:buChar char="•"/>
            </a:pPr>
            <a:r>
              <a:rPr lang="en" sz="900">
                <a:solidFill>
                  <a:schemeClr val="dk1"/>
                </a:solidFill>
                <a:latin typeface="Calibri"/>
                <a:ea typeface="Calibri"/>
                <a:cs typeface="Calibri"/>
                <a:sym typeface="Calibri"/>
              </a:rPr>
              <a:t>Manufacturing companies joining forces in managing complex multi-tiered supply chains. </a:t>
            </a:r>
            <a:endParaRPr sz="1100"/>
          </a:p>
          <a:p>
            <a:pPr indent="-120650" lvl="0" marL="127000" marR="0" rtl="0" algn="l">
              <a:spcBef>
                <a:spcPts val="0"/>
              </a:spcBef>
              <a:spcAft>
                <a:spcPts val="0"/>
              </a:spcAft>
              <a:buClr>
                <a:schemeClr val="dk1"/>
              </a:buClr>
              <a:buSzPts val="900"/>
              <a:buFont typeface="Arial"/>
              <a:buChar char="•"/>
            </a:pPr>
            <a:r>
              <a:rPr lang="en" sz="900">
                <a:solidFill>
                  <a:schemeClr val="dk1"/>
                </a:solidFill>
                <a:latin typeface="Calibri"/>
                <a:ea typeface="Calibri"/>
                <a:cs typeface="Calibri"/>
                <a:sym typeface="Calibri"/>
              </a:rPr>
              <a:t>SCSN is a communication standard enabling the machine building industry to share data across company borders in an easier, safer, and more reliable way</a:t>
            </a:r>
            <a:endParaRPr sz="900">
              <a:solidFill>
                <a:schemeClr val="dk1"/>
              </a:solidFill>
              <a:latin typeface="Calibri"/>
              <a:ea typeface="Calibri"/>
              <a:cs typeface="Calibri"/>
              <a:sym typeface="Calibri"/>
            </a:endParaRPr>
          </a:p>
          <a:p>
            <a:pPr indent="-120650" lvl="0" marL="127000" marR="0" rtl="0" algn="l">
              <a:spcBef>
                <a:spcPts val="0"/>
              </a:spcBef>
              <a:spcAft>
                <a:spcPts val="0"/>
              </a:spcAft>
              <a:buClr>
                <a:schemeClr val="dk1"/>
              </a:buClr>
              <a:buSzPts val="900"/>
              <a:buFont typeface="Arial"/>
              <a:buChar char="•"/>
            </a:pPr>
            <a:r>
              <a:rPr lang="en" sz="900">
                <a:solidFill>
                  <a:schemeClr val="dk1"/>
                </a:solidFill>
                <a:latin typeface="Calibri"/>
                <a:ea typeface="Calibri"/>
                <a:cs typeface="Calibri"/>
                <a:sym typeface="Calibri"/>
              </a:rPr>
              <a:t>Connect once, communicate with the entire supply chain.</a:t>
            </a:r>
            <a:endParaRPr sz="1100"/>
          </a:p>
          <a:p>
            <a:pPr indent="-120650" lvl="0" marL="127000" marR="0" rtl="0" algn="l">
              <a:spcBef>
                <a:spcPts val="0"/>
              </a:spcBef>
              <a:spcAft>
                <a:spcPts val="0"/>
              </a:spcAft>
              <a:buClr>
                <a:schemeClr val="dk1"/>
              </a:buClr>
              <a:buSzPts val="900"/>
              <a:buFont typeface="Arial"/>
              <a:buChar char="•"/>
            </a:pPr>
            <a:r>
              <a:rPr lang="en" sz="900">
                <a:solidFill>
                  <a:schemeClr val="dk1"/>
                </a:solidFill>
                <a:latin typeface="Calibri"/>
                <a:ea typeface="Calibri"/>
                <a:cs typeface="Calibri"/>
                <a:sym typeface="Calibri"/>
              </a:rPr>
              <a:t>SCSN works for the OEM, 1st, 2nd and 3rd suppliers, wholesalers and steel producers and works with most available ERP software.</a:t>
            </a:r>
            <a:endParaRPr sz="1100"/>
          </a:p>
          <a:p>
            <a:pPr indent="-120650" lvl="0" marL="127000" marR="0" rtl="0" algn="l">
              <a:spcBef>
                <a:spcPts val="0"/>
              </a:spcBef>
              <a:spcAft>
                <a:spcPts val="0"/>
              </a:spcAft>
              <a:buClr>
                <a:schemeClr val="dk1"/>
              </a:buClr>
              <a:buSzPts val="900"/>
              <a:buFont typeface="Arial"/>
              <a:buChar char="•"/>
            </a:pPr>
            <a:r>
              <a:rPr lang="en" sz="900">
                <a:solidFill>
                  <a:schemeClr val="dk1"/>
                </a:solidFill>
                <a:latin typeface="Calibri"/>
                <a:ea typeface="Calibri"/>
                <a:cs typeface="Calibri"/>
                <a:sym typeface="Calibri"/>
              </a:rPr>
              <a:t>Manufacturing companies in control over their own data all the time.</a:t>
            </a:r>
            <a:endParaRPr sz="1100"/>
          </a:p>
          <a:p>
            <a:pPr indent="-63500" lvl="0" marL="127000" marR="0" rtl="0" algn="l">
              <a:spcBef>
                <a:spcPts val="0"/>
              </a:spcBef>
              <a:spcAft>
                <a:spcPts val="0"/>
              </a:spcAft>
              <a:buClr>
                <a:schemeClr val="dk1"/>
              </a:buClr>
              <a:buSzPts val="900"/>
              <a:buFont typeface="Arial"/>
              <a:buNone/>
            </a:pPr>
            <a:r>
              <a:t/>
            </a:r>
            <a:endParaRPr sz="900">
              <a:solidFill>
                <a:schemeClr val="dk1"/>
              </a:solidFill>
              <a:latin typeface="Calibri"/>
              <a:ea typeface="Calibri"/>
              <a:cs typeface="Calibri"/>
              <a:sym typeface="Calibri"/>
            </a:endParaRPr>
          </a:p>
        </p:txBody>
      </p:sp>
      <p:sp>
        <p:nvSpPr>
          <p:cNvPr id="1903" name="Google Shape;1903;p101"/>
          <p:cNvSpPr/>
          <p:nvPr/>
        </p:nvSpPr>
        <p:spPr>
          <a:xfrm>
            <a:off x="4248224" y="4330075"/>
            <a:ext cx="2583600" cy="2730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 sz="1400">
                <a:solidFill>
                  <a:srgbClr val="4472C4"/>
                </a:solidFill>
                <a:latin typeface="Calibri"/>
                <a:ea typeface="Calibri"/>
                <a:cs typeface="Calibri"/>
                <a:sym typeface="Calibri"/>
              </a:rPr>
              <a:t>👉 https://smart-connected.nl/</a:t>
            </a:r>
            <a:endParaRPr sz="1100"/>
          </a:p>
        </p:txBody>
      </p:sp>
      <p:sp>
        <p:nvSpPr>
          <p:cNvPr id="1904" name="Google Shape;1904;p101"/>
          <p:cNvSpPr txBox="1"/>
          <p:nvPr/>
        </p:nvSpPr>
        <p:spPr>
          <a:xfrm>
            <a:off x="141536" y="4834627"/>
            <a:ext cx="242203" cy="205602"/>
          </a:xfrm>
          <a:prstGeom prst="rect">
            <a:avLst/>
          </a:prstGeom>
          <a:noFill/>
          <a:ln>
            <a:noFill/>
          </a:ln>
        </p:spPr>
        <p:txBody>
          <a:bodyPr anchorCtr="0" anchor="ctr" bIns="34225" lIns="68450" spcFirstLastPara="1" rIns="68450" wrap="square" tIns="34225">
            <a:noAutofit/>
          </a:bodyPr>
          <a:lstStyle/>
          <a:p>
            <a:pPr indent="0" lvl="0" marL="0" marR="0" rtl="0" algn="ctr">
              <a:lnSpc>
                <a:spcPct val="100000"/>
              </a:lnSpc>
              <a:spcBef>
                <a:spcPts val="0"/>
              </a:spcBef>
              <a:spcAft>
                <a:spcPts val="0"/>
              </a:spcAft>
              <a:buNone/>
            </a:pPr>
            <a:fld id="{00000000-1234-1234-1234-123412341234}" type="slidenum">
              <a:rPr b="0" i="0" lang="en" sz="700" u="none" cap="none" strike="noStrike">
                <a:solidFill>
                  <a:srgbClr val="7F7F7F"/>
                </a:solidFill>
                <a:latin typeface="Georgia"/>
                <a:ea typeface="Georgia"/>
                <a:cs typeface="Georgia"/>
                <a:sym typeface="Georgia"/>
              </a:rPr>
              <a:t>‹#›</a:t>
            </a:fld>
            <a:endParaRPr b="0" i="0" sz="700" u="none" cap="none" strike="noStrike">
              <a:solidFill>
                <a:srgbClr val="7F7F7F"/>
              </a:solidFill>
              <a:latin typeface="Georgia"/>
              <a:ea typeface="Georgia"/>
              <a:cs typeface="Georgia"/>
              <a:sym typeface="Georgia"/>
            </a:endParaRPr>
          </a:p>
        </p:txBody>
      </p:sp>
      <p:sp>
        <p:nvSpPr>
          <p:cNvPr id="1905" name="Google Shape;1905;p101"/>
          <p:cNvSpPr/>
          <p:nvPr/>
        </p:nvSpPr>
        <p:spPr>
          <a:xfrm>
            <a:off x="3986683" y="4672918"/>
            <a:ext cx="4773581" cy="311518"/>
          </a:xfrm>
          <a:prstGeom prst="wedgeRoundRectCallout">
            <a:avLst>
              <a:gd fmla="val 2889" name="adj1"/>
              <a:gd fmla="val -115547" name="adj2"/>
              <a:gd fmla="val 16667" name="adj3"/>
            </a:avLst>
          </a:prstGeom>
          <a:solidFill>
            <a:srgbClr val="7D91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i="1" lang="en" sz="800">
                <a:solidFill>
                  <a:schemeClr val="lt1"/>
                </a:solidFill>
                <a:latin typeface="Calibri"/>
                <a:ea typeface="Calibri"/>
                <a:cs typeface="Calibri"/>
                <a:sym typeface="Calibri"/>
              </a:rPr>
              <a:t>”Smart Connected Supplier Network increases productivity in the supply chain. The SCSN is one of the most promising use cases based on IDS components..”  -- Matthijs Punter, TNO</a:t>
            </a:r>
            <a:endParaRPr sz="1100"/>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0" name="Shape 1910"/>
        <p:cNvGrpSpPr/>
        <p:nvPr/>
      </p:nvGrpSpPr>
      <p:grpSpPr>
        <a:xfrm>
          <a:off x="0" y="0"/>
          <a:ext cx="0" cy="0"/>
          <a:chOff x="0" y="0"/>
          <a:chExt cx="0" cy="0"/>
        </a:xfrm>
      </p:grpSpPr>
      <p:sp>
        <p:nvSpPr>
          <p:cNvPr id="1911" name="Google Shape;1911;p102"/>
          <p:cNvSpPr/>
          <p:nvPr/>
        </p:nvSpPr>
        <p:spPr>
          <a:xfrm>
            <a:off x="8335" y="0"/>
            <a:ext cx="9127331" cy="718855"/>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1912" name="Google Shape;1912;p102"/>
          <p:cNvSpPr txBox="1"/>
          <p:nvPr/>
        </p:nvSpPr>
        <p:spPr>
          <a:xfrm>
            <a:off x="227431" y="-56579"/>
            <a:ext cx="8121898" cy="861629"/>
          </a:xfrm>
          <a:prstGeom prst="rect">
            <a:avLst/>
          </a:prstGeom>
          <a:noFill/>
          <a:ln>
            <a:noFill/>
          </a:ln>
        </p:spPr>
        <p:txBody>
          <a:bodyPr anchorCtr="0" anchor="ctr" bIns="34225" lIns="68450" spcFirstLastPara="1" rIns="68450" wrap="square" tIns="34225">
            <a:normAutofit/>
          </a:bodyPr>
          <a:lstStyle/>
          <a:p>
            <a:pPr indent="0" lvl="0" marL="0" marR="0" rtl="0" algn="l">
              <a:lnSpc>
                <a:spcPct val="90000"/>
              </a:lnSpc>
              <a:spcBef>
                <a:spcPts val="0"/>
              </a:spcBef>
              <a:spcAft>
                <a:spcPts val="0"/>
              </a:spcAft>
              <a:buClr>
                <a:schemeClr val="lt1"/>
              </a:buClr>
              <a:buSzPts val="3000"/>
              <a:buFont typeface="Libre Franklin"/>
              <a:buNone/>
            </a:pPr>
            <a:r>
              <a:rPr b="1" lang="en" sz="3300">
                <a:solidFill>
                  <a:schemeClr val="lt1"/>
                </a:solidFill>
                <a:latin typeface="Roboto Slab"/>
                <a:ea typeface="Roboto Slab"/>
                <a:cs typeface="Roboto Slab"/>
                <a:sym typeface="Roboto Slab"/>
              </a:rPr>
              <a:t>MyData for Cities</a:t>
            </a:r>
            <a:endParaRPr b="1" sz="3300">
              <a:solidFill>
                <a:schemeClr val="lt1"/>
              </a:solidFill>
              <a:latin typeface="Roboto Slab"/>
              <a:ea typeface="Roboto Slab"/>
              <a:cs typeface="Roboto Slab"/>
              <a:sym typeface="Roboto Slab"/>
            </a:endParaRPr>
          </a:p>
        </p:txBody>
      </p:sp>
      <p:grpSp>
        <p:nvGrpSpPr>
          <p:cNvPr id="1913" name="Google Shape;1913;p102"/>
          <p:cNvGrpSpPr/>
          <p:nvPr/>
        </p:nvGrpSpPr>
        <p:grpSpPr>
          <a:xfrm>
            <a:off x="316666" y="761762"/>
            <a:ext cx="3094952" cy="702844"/>
            <a:chOff x="411108" y="1015682"/>
            <a:chExt cx="4126602" cy="937125"/>
          </a:xfrm>
        </p:grpSpPr>
        <p:sp>
          <p:nvSpPr>
            <p:cNvPr id="1914" name="Google Shape;1914;p102"/>
            <p:cNvSpPr/>
            <p:nvPr/>
          </p:nvSpPr>
          <p:spPr>
            <a:xfrm>
              <a:off x="500537" y="1207887"/>
              <a:ext cx="4037173" cy="74492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1915" name="Google Shape;1915;p102"/>
            <p:cNvSpPr/>
            <p:nvPr/>
          </p:nvSpPr>
          <p:spPr>
            <a:xfrm>
              <a:off x="411108" y="1015682"/>
              <a:ext cx="3177912" cy="247302"/>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Regulation</a:t>
              </a:r>
              <a:endParaRPr sz="1100"/>
            </a:p>
          </p:txBody>
        </p:sp>
      </p:grpSp>
      <p:sp>
        <p:nvSpPr>
          <p:cNvPr id="1916" name="Google Shape;1916;p102"/>
          <p:cNvSpPr/>
          <p:nvPr/>
        </p:nvSpPr>
        <p:spPr>
          <a:xfrm>
            <a:off x="382983" y="1614805"/>
            <a:ext cx="3027880" cy="558690"/>
          </a:xfrm>
          <a:prstGeom prst="roundRect">
            <a:avLst>
              <a:gd fmla="val 16667" name="adj"/>
            </a:avLst>
          </a:prstGeom>
          <a:solidFill>
            <a:srgbClr val="E1EFD8"/>
          </a:solidFill>
          <a:ln cap="flat" cmpd="sng" w="19050">
            <a:solidFill>
              <a:srgbClr val="C0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1917" name="Google Shape;1917;p102"/>
          <p:cNvSpPr/>
          <p:nvPr/>
        </p:nvSpPr>
        <p:spPr>
          <a:xfrm>
            <a:off x="315911" y="1470651"/>
            <a:ext cx="2383434" cy="185476"/>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Frameworks and standardization  </a:t>
            </a:r>
            <a:endParaRPr sz="1100"/>
          </a:p>
        </p:txBody>
      </p:sp>
      <p:sp>
        <p:nvSpPr>
          <p:cNvPr id="1918" name="Google Shape;1918;p102"/>
          <p:cNvSpPr/>
          <p:nvPr/>
        </p:nvSpPr>
        <p:spPr>
          <a:xfrm>
            <a:off x="382983" y="2328041"/>
            <a:ext cx="3027880" cy="558690"/>
          </a:xfrm>
          <a:prstGeom prst="roundRect">
            <a:avLst>
              <a:gd fmla="val 16667" name="adj"/>
            </a:avLst>
          </a:prstGeom>
          <a:solidFill>
            <a:srgbClr val="E1EFD8"/>
          </a:solidFill>
          <a:ln cap="flat" cmpd="sng" w="19050">
            <a:solidFill>
              <a:srgbClr val="C00000"/>
            </a:solidFill>
            <a:prstDash val="dot"/>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1919" name="Google Shape;1919;p102"/>
          <p:cNvSpPr/>
          <p:nvPr/>
        </p:nvSpPr>
        <p:spPr>
          <a:xfrm>
            <a:off x="315911" y="2183888"/>
            <a:ext cx="2383434" cy="185476"/>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Generic building blocks</a:t>
            </a:r>
            <a:endParaRPr sz="1100"/>
          </a:p>
        </p:txBody>
      </p:sp>
      <p:sp>
        <p:nvSpPr>
          <p:cNvPr id="1920" name="Google Shape;1920;p102"/>
          <p:cNvSpPr txBox="1"/>
          <p:nvPr/>
        </p:nvSpPr>
        <p:spPr>
          <a:xfrm rot="-5400000">
            <a:off x="-312017" y="3646565"/>
            <a:ext cx="1078897" cy="167642"/>
          </a:xfrm>
          <a:prstGeom prst="rect">
            <a:avLst/>
          </a:prstGeom>
          <a:noFill/>
          <a:ln>
            <a:noFill/>
          </a:ln>
        </p:spPr>
        <p:txBody>
          <a:bodyPr anchorCtr="0" anchor="ctr" bIns="34275" lIns="68575" spcFirstLastPara="1" rIns="68575" wrap="square" tIns="34275">
            <a:spAutoFit/>
          </a:bodyPr>
          <a:lstStyle/>
          <a:p>
            <a:pPr indent="0" lvl="0" marL="0" marR="0" rtl="0" algn="ctr">
              <a:lnSpc>
                <a:spcPct val="81666"/>
              </a:lnSpc>
              <a:spcBef>
                <a:spcPts val="0"/>
              </a:spcBef>
              <a:spcAft>
                <a:spcPts val="0"/>
              </a:spcAft>
              <a:buNone/>
            </a:pPr>
            <a:r>
              <a:rPr lang="en" sz="900">
                <a:solidFill>
                  <a:schemeClr val="dk1"/>
                </a:solidFill>
                <a:latin typeface="Calibri"/>
                <a:ea typeface="Calibri"/>
                <a:cs typeface="Calibri"/>
                <a:sym typeface="Calibri"/>
              </a:rPr>
              <a:t>Domain specific </a:t>
            </a:r>
            <a:endParaRPr sz="1100"/>
          </a:p>
        </p:txBody>
      </p:sp>
      <p:cxnSp>
        <p:nvCxnSpPr>
          <p:cNvPr id="1921" name="Google Shape;1921;p102"/>
          <p:cNvCxnSpPr/>
          <p:nvPr/>
        </p:nvCxnSpPr>
        <p:spPr>
          <a:xfrm>
            <a:off x="382983" y="3471863"/>
            <a:ext cx="3027880" cy="0"/>
          </a:xfrm>
          <a:prstGeom prst="straightConnector1">
            <a:avLst/>
          </a:prstGeom>
          <a:noFill/>
          <a:ln cap="flat" cmpd="sng" w="9525">
            <a:solidFill>
              <a:srgbClr val="4472C4"/>
            </a:solidFill>
            <a:prstDash val="dash"/>
            <a:miter lim="800000"/>
            <a:headEnd len="sm" w="sm" type="none"/>
            <a:tailEnd len="sm" w="sm" type="none"/>
          </a:ln>
        </p:spPr>
      </p:cxnSp>
      <p:cxnSp>
        <p:nvCxnSpPr>
          <p:cNvPr id="1922" name="Google Shape;1922;p102"/>
          <p:cNvCxnSpPr/>
          <p:nvPr/>
        </p:nvCxnSpPr>
        <p:spPr>
          <a:xfrm>
            <a:off x="382983" y="3969067"/>
            <a:ext cx="3027880" cy="0"/>
          </a:xfrm>
          <a:prstGeom prst="straightConnector1">
            <a:avLst/>
          </a:prstGeom>
          <a:noFill/>
          <a:ln cap="flat" cmpd="sng" w="9525">
            <a:solidFill>
              <a:srgbClr val="4472C4"/>
            </a:solidFill>
            <a:prstDash val="dash"/>
            <a:miter lim="800000"/>
            <a:headEnd len="sm" w="sm" type="none"/>
            <a:tailEnd len="sm" w="sm" type="none"/>
          </a:ln>
        </p:spPr>
      </p:cxnSp>
      <p:sp>
        <p:nvSpPr>
          <p:cNvPr id="1923" name="Google Shape;1923;p102"/>
          <p:cNvSpPr txBox="1"/>
          <p:nvPr/>
        </p:nvSpPr>
        <p:spPr>
          <a:xfrm>
            <a:off x="328614" y="3191429"/>
            <a:ext cx="940843" cy="171827"/>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Ecosystems</a:t>
            </a:r>
            <a:endParaRPr sz="1100"/>
          </a:p>
        </p:txBody>
      </p:sp>
      <p:sp>
        <p:nvSpPr>
          <p:cNvPr id="1924" name="Google Shape;1924;p102"/>
          <p:cNvSpPr txBox="1"/>
          <p:nvPr/>
        </p:nvSpPr>
        <p:spPr>
          <a:xfrm>
            <a:off x="328615" y="3648781"/>
            <a:ext cx="940844" cy="171827"/>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Data</a:t>
            </a:r>
            <a:endParaRPr sz="1100"/>
          </a:p>
        </p:txBody>
      </p:sp>
      <p:sp>
        <p:nvSpPr>
          <p:cNvPr id="1925" name="Google Shape;1925;p102"/>
          <p:cNvSpPr txBox="1"/>
          <p:nvPr/>
        </p:nvSpPr>
        <p:spPr>
          <a:xfrm>
            <a:off x="315911" y="4070669"/>
            <a:ext cx="940844" cy="273055"/>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Platforms and solutions</a:t>
            </a:r>
            <a:endParaRPr sz="1100"/>
          </a:p>
        </p:txBody>
      </p:sp>
      <p:sp>
        <p:nvSpPr>
          <p:cNvPr id="1926" name="Google Shape;1926;p102"/>
          <p:cNvSpPr/>
          <p:nvPr/>
        </p:nvSpPr>
        <p:spPr>
          <a:xfrm>
            <a:off x="3986683" y="905915"/>
            <a:ext cx="4773581" cy="3667884"/>
          </a:xfrm>
          <a:prstGeom prst="rect">
            <a:avLst/>
          </a:prstGeom>
          <a:no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Copy of MyData-logo - MyData.org" id="1927" name="Google Shape;1927;p102"/>
          <p:cNvPicPr preferRelativeResize="0"/>
          <p:nvPr/>
        </p:nvPicPr>
        <p:blipFill rotWithShape="1">
          <a:blip r:embed="rId3">
            <a:alphaModFix/>
          </a:blip>
          <a:srcRect b="0" l="0" r="0" t="0"/>
          <a:stretch/>
        </p:blipFill>
        <p:spPr>
          <a:xfrm>
            <a:off x="1107394" y="1658491"/>
            <a:ext cx="477212" cy="476551"/>
          </a:xfrm>
          <a:prstGeom prst="rect">
            <a:avLst/>
          </a:prstGeom>
          <a:noFill/>
          <a:ln cap="flat" cmpd="sng" w="9525">
            <a:solidFill>
              <a:schemeClr val="dk1"/>
            </a:solidFill>
            <a:prstDash val="solid"/>
            <a:round/>
            <a:headEnd len="sm" w="sm" type="none"/>
            <a:tailEnd len="sm" w="sm" type="none"/>
          </a:ln>
        </p:spPr>
      </p:pic>
      <p:pic>
        <p:nvPicPr>
          <p:cNvPr descr="Copy of MyData-logo - MyData.org" id="1928" name="Google Shape;1928;p102"/>
          <p:cNvPicPr preferRelativeResize="0"/>
          <p:nvPr/>
        </p:nvPicPr>
        <p:blipFill rotWithShape="1">
          <a:blip r:embed="rId3">
            <a:alphaModFix/>
          </a:blip>
          <a:srcRect b="0" l="0" r="0" t="0"/>
          <a:stretch/>
        </p:blipFill>
        <p:spPr>
          <a:xfrm>
            <a:off x="710345" y="2374262"/>
            <a:ext cx="477212" cy="476551"/>
          </a:xfrm>
          <a:prstGeom prst="rect">
            <a:avLst/>
          </a:prstGeom>
          <a:noFill/>
          <a:ln cap="flat" cmpd="sng" w="9525">
            <a:solidFill>
              <a:schemeClr val="dk1"/>
            </a:solidFill>
            <a:prstDash val="solid"/>
            <a:round/>
            <a:headEnd len="sm" w="sm" type="none"/>
            <a:tailEnd len="sm" w="sm" type="none"/>
          </a:ln>
        </p:spPr>
      </p:pic>
      <p:pic>
        <p:nvPicPr>
          <p:cNvPr descr="Finland - Open &amp;amp; Agile Smart Cities" id="1929" name="Google Shape;1929;p102"/>
          <p:cNvPicPr preferRelativeResize="0"/>
          <p:nvPr/>
        </p:nvPicPr>
        <p:blipFill rotWithShape="1">
          <a:blip r:embed="rId4">
            <a:alphaModFix/>
          </a:blip>
          <a:srcRect b="0" l="0" r="0" t="0"/>
          <a:stretch/>
        </p:blipFill>
        <p:spPr>
          <a:xfrm>
            <a:off x="1796861" y="1656731"/>
            <a:ext cx="940844" cy="476551"/>
          </a:xfrm>
          <a:prstGeom prst="rect">
            <a:avLst/>
          </a:prstGeom>
          <a:noFill/>
          <a:ln cap="flat" cmpd="sng" w="9525">
            <a:solidFill>
              <a:schemeClr val="dk1"/>
            </a:solidFill>
            <a:prstDash val="solid"/>
            <a:round/>
            <a:headEnd len="sm" w="sm" type="none"/>
            <a:tailEnd len="sm" w="sm" type="none"/>
          </a:ln>
        </p:spPr>
      </p:pic>
      <p:sp>
        <p:nvSpPr>
          <p:cNvPr id="1930" name="Google Shape;1930;p102"/>
          <p:cNvSpPr txBox="1"/>
          <p:nvPr/>
        </p:nvSpPr>
        <p:spPr>
          <a:xfrm>
            <a:off x="4054256" y="989506"/>
            <a:ext cx="2277886" cy="328859"/>
          </a:xfrm>
          <a:prstGeom prst="rect">
            <a:avLst/>
          </a:prstGeom>
          <a:solidFill>
            <a:schemeClr val="accent1"/>
          </a:solidFill>
          <a:ln>
            <a:noFill/>
          </a:ln>
        </p:spPr>
        <p:txBody>
          <a:bodyPr anchorCtr="0" anchor="t" bIns="34275" lIns="68575" spcFirstLastPara="1" rIns="68575" wrap="square" tIns="34275">
            <a:noAutofit/>
          </a:bodyPr>
          <a:lstStyle/>
          <a:p>
            <a:pPr indent="0" lvl="0" marL="0" marR="0" rtl="0" algn="ctr">
              <a:lnSpc>
                <a:spcPct val="120000"/>
              </a:lnSpc>
              <a:spcBef>
                <a:spcPts val="0"/>
              </a:spcBef>
              <a:spcAft>
                <a:spcPts val="0"/>
              </a:spcAft>
              <a:buClr>
                <a:schemeClr val="lt1"/>
              </a:buClr>
              <a:buSzPts val="1100"/>
              <a:buFont typeface="Calibri"/>
              <a:buNone/>
            </a:pPr>
            <a:r>
              <a:rPr b="1" lang="en" sz="1100">
                <a:solidFill>
                  <a:schemeClr val="lt1"/>
                </a:solidFill>
                <a:latin typeface="Calibri"/>
                <a:ea typeface="Calibri"/>
                <a:cs typeface="Calibri"/>
                <a:sym typeface="Calibri"/>
              </a:rPr>
              <a:t>MyData for Cities Model</a:t>
            </a:r>
            <a:endParaRPr b="1" sz="1100">
              <a:solidFill>
                <a:schemeClr val="lt1"/>
              </a:solidFill>
              <a:latin typeface="Calibri"/>
              <a:ea typeface="Calibri"/>
              <a:cs typeface="Calibri"/>
              <a:sym typeface="Calibri"/>
            </a:endParaRPr>
          </a:p>
        </p:txBody>
      </p:sp>
      <p:sp>
        <p:nvSpPr>
          <p:cNvPr id="1931" name="Google Shape;1931;p102"/>
          <p:cNvSpPr/>
          <p:nvPr/>
        </p:nvSpPr>
        <p:spPr>
          <a:xfrm>
            <a:off x="4054257" y="1301597"/>
            <a:ext cx="2277886" cy="1533464"/>
          </a:xfrm>
          <a:prstGeom prst="rect">
            <a:avLst/>
          </a:prstGeom>
          <a:solidFill>
            <a:srgbClr val="D8E2F3"/>
          </a:solidFill>
          <a:ln>
            <a:noFill/>
          </a:ln>
        </p:spPr>
        <p:txBody>
          <a:bodyPr anchorCtr="0" anchor="ctr" bIns="34275" lIns="68575" spcFirstLastPara="1" rIns="68575" wrap="square" tIns="34275">
            <a:noAutofit/>
          </a:bodyPr>
          <a:lstStyle/>
          <a:p>
            <a:pPr indent="-222250" lvl="0" marL="228600" marR="0" rtl="0" algn="l">
              <a:spcBef>
                <a:spcPts val="0"/>
              </a:spcBef>
              <a:spcAft>
                <a:spcPts val="0"/>
              </a:spcAft>
              <a:buClr>
                <a:schemeClr val="dk1"/>
              </a:buClr>
              <a:buSzPts val="900"/>
              <a:buFont typeface="Arial"/>
              <a:buChar char="•"/>
            </a:pPr>
            <a:r>
              <a:rPr lang="en" sz="900">
                <a:solidFill>
                  <a:schemeClr val="dk1"/>
                </a:solidFill>
                <a:latin typeface="Calibri"/>
                <a:ea typeface="Calibri"/>
                <a:cs typeface="Calibri"/>
                <a:sym typeface="Calibri"/>
              </a:rPr>
              <a:t>Global model for </a:t>
            </a:r>
            <a:r>
              <a:rPr b="1" lang="en" sz="900">
                <a:solidFill>
                  <a:schemeClr val="dk1"/>
                </a:solidFill>
                <a:latin typeface="Calibri"/>
                <a:ea typeface="Calibri"/>
                <a:cs typeface="Calibri"/>
                <a:sym typeface="Calibri"/>
              </a:rPr>
              <a:t>personal data management </a:t>
            </a:r>
            <a:r>
              <a:rPr lang="en" sz="900">
                <a:solidFill>
                  <a:schemeClr val="dk1"/>
                </a:solidFill>
                <a:latin typeface="Calibri"/>
                <a:ea typeface="Calibri"/>
                <a:cs typeface="Calibri"/>
                <a:sym typeface="Calibri"/>
              </a:rPr>
              <a:t>for cities and their service ecosystems</a:t>
            </a:r>
            <a:endParaRPr sz="900">
              <a:solidFill>
                <a:schemeClr val="dk1"/>
              </a:solidFill>
              <a:latin typeface="Calibri"/>
              <a:ea typeface="Calibri"/>
              <a:cs typeface="Calibri"/>
              <a:sym typeface="Calibri"/>
            </a:endParaRPr>
          </a:p>
          <a:p>
            <a:pPr indent="-222250" lvl="0" marL="228600" marR="0" rtl="0" algn="l">
              <a:spcBef>
                <a:spcPts val="0"/>
              </a:spcBef>
              <a:spcAft>
                <a:spcPts val="0"/>
              </a:spcAft>
              <a:buClr>
                <a:schemeClr val="dk1"/>
              </a:buClr>
              <a:buSzPts val="900"/>
              <a:buFont typeface="Arial"/>
              <a:buChar char="•"/>
            </a:pPr>
            <a:r>
              <a:rPr b="1" lang="en" sz="900">
                <a:solidFill>
                  <a:schemeClr val="dk1"/>
                </a:solidFill>
                <a:latin typeface="Calibri"/>
                <a:ea typeface="Calibri"/>
                <a:cs typeface="Calibri"/>
                <a:sym typeface="Calibri"/>
              </a:rPr>
              <a:t>MyData Operator functionalities: </a:t>
            </a:r>
            <a:r>
              <a:rPr lang="en" sz="900">
                <a:solidFill>
                  <a:schemeClr val="dk1"/>
                </a:solidFill>
                <a:latin typeface="Calibri"/>
                <a:ea typeface="Calibri"/>
                <a:cs typeface="Calibri"/>
                <a:sym typeface="Calibri"/>
              </a:rPr>
              <a:t>consent management, personal data wallet, secure data connectors, …</a:t>
            </a:r>
            <a:endParaRPr sz="1100"/>
          </a:p>
          <a:p>
            <a:pPr indent="-222250" lvl="0" marL="228600" marR="0" rtl="0" algn="l">
              <a:spcBef>
                <a:spcPts val="0"/>
              </a:spcBef>
              <a:spcAft>
                <a:spcPts val="0"/>
              </a:spcAft>
              <a:buClr>
                <a:schemeClr val="dk1"/>
              </a:buClr>
              <a:buSzPts val="900"/>
              <a:buFont typeface="Arial"/>
              <a:buChar char="•"/>
            </a:pPr>
            <a:r>
              <a:rPr b="1" lang="en" sz="900">
                <a:solidFill>
                  <a:schemeClr val="dk1"/>
                </a:solidFill>
                <a:latin typeface="Calibri"/>
                <a:ea typeface="Calibri"/>
                <a:cs typeface="Calibri"/>
                <a:sym typeface="Calibri"/>
              </a:rPr>
              <a:t>MyData for Cities Rulebook</a:t>
            </a:r>
            <a:endParaRPr b="1" sz="900">
              <a:solidFill>
                <a:schemeClr val="dk1"/>
              </a:solidFill>
              <a:latin typeface="Calibri"/>
              <a:ea typeface="Calibri"/>
              <a:cs typeface="Calibri"/>
              <a:sym typeface="Calibri"/>
            </a:endParaRPr>
          </a:p>
          <a:p>
            <a:pPr indent="-222250" lvl="0" marL="228600" marR="0" rtl="0" algn="l">
              <a:spcBef>
                <a:spcPts val="0"/>
              </a:spcBef>
              <a:spcAft>
                <a:spcPts val="0"/>
              </a:spcAft>
              <a:buClr>
                <a:schemeClr val="dk1"/>
              </a:buClr>
              <a:buSzPts val="900"/>
              <a:buFont typeface="Arial"/>
              <a:buChar char="•"/>
            </a:pPr>
            <a:r>
              <a:rPr lang="en" sz="900">
                <a:solidFill>
                  <a:schemeClr val="dk1"/>
                </a:solidFill>
                <a:latin typeface="Calibri"/>
                <a:ea typeface="Calibri"/>
                <a:cs typeface="Calibri"/>
                <a:sym typeface="Calibri"/>
              </a:rPr>
              <a:t>MIM4 Open and Agile Smart Cities (OASC) specification</a:t>
            </a:r>
            <a:endParaRPr sz="900">
              <a:solidFill>
                <a:schemeClr val="dk1"/>
              </a:solidFill>
              <a:latin typeface="Calibri"/>
              <a:ea typeface="Calibri"/>
              <a:cs typeface="Calibri"/>
              <a:sym typeface="Calibri"/>
            </a:endParaRPr>
          </a:p>
          <a:p>
            <a:pPr indent="-222250" lvl="0" marL="228600" marR="0" rtl="0" algn="l">
              <a:spcBef>
                <a:spcPts val="0"/>
              </a:spcBef>
              <a:spcAft>
                <a:spcPts val="0"/>
              </a:spcAft>
              <a:buClr>
                <a:schemeClr val="dk1"/>
              </a:buClr>
              <a:buSzPts val="900"/>
              <a:buFont typeface="Arial"/>
              <a:buChar char="•"/>
            </a:pPr>
            <a:r>
              <a:rPr lang="en" sz="900">
                <a:solidFill>
                  <a:schemeClr val="dk1"/>
                </a:solidFill>
                <a:latin typeface="Calibri"/>
                <a:ea typeface="Calibri"/>
                <a:cs typeface="Calibri"/>
                <a:sym typeface="Calibri"/>
              </a:rPr>
              <a:t>IDS connectivity planned</a:t>
            </a:r>
            <a:endParaRPr sz="900">
              <a:solidFill>
                <a:schemeClr val="dk1"/>
              </a:solidFill>
              <a:latin typeface="Calibri"/>
              <a:ea typeface="Calibri"/>
              <a:cs typeface="Calibri"/>
              <a:sym typeface="Calibri"/>
            </a:endParaRPr>
          </a:p>
        </p:txBody>
      </p:sp>
      <p:sp>
        <p:nvSpPr>
          <p:cNvPr id="1932" name="Google Shape;1932;p102"/>
          <p:cNvSpPr txBox="1"/>
          <p:nvPr/>
        </p:nvSpPr>
        <p:spPr>
          <a:xfrm>
            <a:off x="6383659" y="1001676"/>
            <a:ext cx="2220227" cy="316690"/>
          </a:xfrm>
          <a:prstGeom prst="rect">
            <a:avLst/>
          </a:prstGeom>
          <a:solidFill>
            <a:schemeClr val="accent1"/>
          </a:solidFill>
          <a:ln>
            <a:noFill/>
          </a:ln>
        </p:spPr>
        <p:txBody>
          <a:bodyPr anchorCtr="0" anchor="t" bIns="34275" lIns="68575" spcFirstLastPara="1" rIns="68575" wrap="square" tIns="34275">
            <a:noAutofit/>
          </a:bodyPr>
          <a:lstStyle/>
          <a:p>
            <a:pPr indent="0" lvl="0" marL="0" marR="0" rtl="0" algn="ctr">
              <a:lnSpc>
                <a:spcPct val="120000"/>
              </a:lnSpc>
              <a:spcBef>
                <a:spcPts val="0"/>
              </a:spcBef>
              <a:spcAft>
                <a:spcPts val="0"/>
              </a:spcAft>
              <a:buClr>
                <a:schemeClr val="lt1"/>
              </a:buClr>
              <a:buSzPts val="1100"/>
              <a:buFont typeface="Calibri"/>
              <a:buNone/>
            </a:pPr>
            <a:r>
              <a:rPr b="1" lang="en" sz="1100">
                <a:solidFill>
                  <a:schemeClr val="lt1"/>
                </a:solidFill>
                <a:latin typeface="Calibri"/>
                <a:ea typeface="Calibri"/>
                <a:cs typeface="Calibri"/>
                <a:sym typeface="Calibri"/>
              </a:rPr>
              <a:t>Example use cases</a:t>
            </a:r>
            <a:endParaRPr b="1" sz="1100">
              <a:solidFill>
                <a:schemeClr val="lt1"/>
              </a:solidFill>
              <a:latin typeface="Calibri"/>
              <a:ea typeface="Calibri"/>
              <a:cs typeface="Calibri"/>
              <a:sym typeface="Calibri"/>
            </a:endParaRPr>
          </a:p>
        </p:txBody>
      </p:sp>
      <p:sp>
        <p:nvSpPr>
          <p:cNvPr id="1933" name="Google Shape;1933;p102"/>
          <p:cNvSpPr/>
          <p:nvPr/>
        </p:nvSpPr>
        <p:spPr>
          <a:xfrm>
            <a:off x="6383659" y="1317720"/>
            <a:ext cx="2220227" cy="1517341"/>
          </a:xfrm>
          <a:prstGeom prst="rect">
            <a:avLst/>
          </a:prstGeom>
          <a:solidFill>
            <a:srgbClr val="D8E2F3"/>
          </a:solidFill>
          <a:ln>
            <a:noFill/>
          </a:ln>
        </p:spPr>
        <p:txBody>
          <a:bodyPr anchorCtr="0" anchor="ctr" bIns="34275" lIns="68575" spcFirstLastPara="1" rIns="68575" wrap="square" tIns="34275">
            <a:noAutofit/>
          </a:bodyPr>
          <a:lstStyle/>
          <a:p>
            <a:pPr indent="-222250" lvl="0" marL="228600" marR="0" rtl="0" algn="l">
              <a:spcBef>
                <a:spcPts val="0"/>
              </a:spcBef>
              <a:spcAft>
                <a:spcPts val="0"/>
              </a:spcAft>
              <a:buClr>
                <a:schemeClr val="dk1"/>
              </a:buClr>
              <a:buSzPts val="900"/>
              <a:buFont typeface="Arial"/>
              <a:buChar char="•"/>
            </a:pPr>
            <a:r>
              <a:rPr lang="en" sz="900">
                <a:solidFill>
                  <a:schemeClr val="dk1"/>
                </a:solidFill>
                <a:latin typeface="Calibri"/>
                <a:ea typeface="Calibri"/>
                <a:cs typeface="Calibri"/>
                <a:sym typeface="Calibri"/>
              </a:rPr>
              <a:t>Driving permission authorization</a:t>
            </a:r>
            <a:endParaRPr sz="900">
              <a:solidFill>
                <a:schemeClr val="dk1"/>
              </a:solidFill>
              <a:latin typeface="Calibri"/>
              <a:ea typeface="Calibri"/>
              <a:cs typeface="Calibri"/>
              <a:sym typeface="Calibri"/>
            </a:endParaRPr>
          </a:p>
          <a:p>
            <a:pPr indent="-222250" lvl="0" marL="228600" marR="0" rtl="0" algn="l">
              <a:spcBef>
                <a:spcPts val="0"/>
              </a:spcBef>
              <a:spcAft>
                <a:spcPts val="0"/>
              </a:spcAft>
              <a:buClr>
                <a:schemeClr val="dk1"/>
              </a:buClr>
              <a:buSzPts val="900"/>
              <a:buFont typeface="Arial"/>
              <a:buChar char="•"/>
            </a:pPr>
            <a:r>
              <a:rPr lang="en" sz="900">
                <a:solidFill>
                  <a:schemeClr val="dk1"/>
                </a:solidFill>
                <a:latin typeface="Calibri"/>
                <a:ea typeface="Calibri"/>
                <a:cs typeface="Calibri"/>
                <a:sym typeface="Calibri"/>
              </a:rPr>
              <a:t>Automated benefits</a:t>
            </a:r>
            <a:endParaRPr sz="900">
              <a:solidFill>
                <a:schemeClr val="dk1"/>
              </a:solidFill>
              <a:latin typeface="Calibri"/>
              <a:ea typeface="Calibri"/>
              <a:cs typeface="Calibri"/>
              <a:sym typeface="Calibri"/>
            </a:endParaRPr>
          </a:p>
          <a:p>
            <a:pPr indent="-222250" lvl="0" marL="228600" marR="0" rtl="0" algn="l">
              <a:spcBef>
                <a:spcPts val="0"/>
              </a:spcBef>
              <a:spcAft>
                <a:spcPts val="0"/>
              </a:spcAft>
              <a:buClr>
                <a:schemeClr val="dk1"/>
              </a:buClr>
              <a:buSzPts val="900"/>
              <a:buFont typeface="Arial"/>
              <a:buChar char="•"/>
            </a:pPr>
            <a:r>
              <a:rPr lang="en" sz="900">
                <a:solidFill>
                  <a:schemeClr val="dk1"/>
                </a:solidFill>
                <a:latin typeface="Calibri"/>
                <a:ea typeface="Calibri"/>
                <a:cs typeface="Calibri"/>
                <a:sym typeface="Calibri"/>
              </a:rPr>
              <a:t>CO2-based reduced parking fees</a:t>
            </a:r>
            <a:endParaRPr sz="900">
              <a:solidFill>
                <a:schemeClr val="dk1"/>
              </a:solidFill>
              <a:latin typeface="Calibri"/>
              <a:ea typeface="Calibri"/>
              <a:cs typeface="Calibri"/>
              <a:sym typeface="Calibri"/>
            </a:endParaRPr>
          </a:p>
          <a:p>
            <a:pPr indent="-222250" lvl="0" marL="228600" marR="0" rtl="0" algn="l">
              <a:spcBef>
                <a:spcPts val="0"/>
              </a:spcBef>
              <a:spcAft>
                <a:spcPts val="0"/>
              </a:spcAft>
              <a:buClr>
                <a:schemeClr val="dk1"/>
              </a:buClr>
              <a:buSzPts val="900"/>
              <a:buFont typeface="Arial"/>
              <a:buChar char="•"/>
            </a:pPr>
            <a:r>
              <a:rPr lang="en" sz="900">
                <a:solidFill>
                  <a:schemeClr val="dk1"/>
                </a:solidFill>
                <a:latin typeface="Calibri"/>
                <a:ea typeface="Calibri"/>
                <a:cs typeface="Calibri"/>
                <a:sym typeface="Calibri"/>
              </a:rPr>
              <a:t>Employment services</a:t>
            </a:r>
            <a:endParaRPr sz="900">
              <a:solidFill>
                <a:schemeClr val="dk1"/>
              </a:solidFill>
              <a:latin typeface="Calibri"/>
              <a:ea typeface="Calibri"/>
              <a:cs typeface="Calibri"/>
              <a:sym typeface="Calibri"/>
            </a:endParaRPr>
          </a:p>
          <a:p>
            <a:pPr indent="-222250" lvl="0" marL="228600" marR="0" rtl="0" algn="l">
              <a:spcBef>
                <a:spcPts val="0"/>
              </a:spcBef>
              <a:spcAft>
                <a:spcPts val="0"/>
              </a:spcAft>
              <a:buClr>
                <a:schemeClr val="dk1"/>
              </a:buClr>
              <a:buSzPts val="900"/>
              <a:buFont typeface="Arial"/>
              <a:buChar char="•"/>
            </a:pPr>
            <a:r>
              <a:rPr lang="en" sz="900">
                <a:solidFill>
                  <a:schemeClr val="dk1"/>
                </a:solidFill>
                <a:latin typeface="Calibri"/>
                <a:ea typeface="Calibri"/>
                <a:cs typeface="Calibri"/>
                <a:sym typeface="Calibri"/>
              </a:rPr>
              <a:t>Asset check for city-owned rental apartments</a:t>
            </a:r>
            <a:endParaRPr sz="900">
              <a:solidFill>
                <a:schemeClr val="dk1"/>
              </a:solidFill>
              <a:latin typeface="Calibri"/>
              <a:ea typeface="Calibri"/>
              <a:cs typeface="Calibri"/>
              <a:sym typeface="Calibri"/>
            </a:endParaRPr>
          </a:p>
          <a:p>
            <a:pPr indent="-222250" lvl="0" marL="228600" marR="0" rtl="0" algn="l">
              <a:spcBef>
                <a:spcPts val="0"/>
              </a:spcBef>
              <a:spcAft>
                <a:spcPts val="0"/>
              </a:spcAft>
              <a:buClr>
                <a:schemeClr val="dk1"/>
              </a:buClr>
              <a:buSzPts val="900"/>
              <a:buFont typeface="Arial"/>
              <a:buChar char="•"/>
            </a:pPr>
            <a:r>
              <a:rPr lang="en" sz="900">
                <a:solidFill>
                  <a:schemeClr val="dk1"/>
                </a:solidFill>
                <a:latin typeface="Calibri"/>
                <a:ea typeface="Calibri"/>
                <a:cs typeface="Calibri"/>
                <a:sym typeface="Calibri"/>
              </a:rPr>
              <a:t>Multi-modal mobility services across cities (MaaS roaming)</a:t>
            </a:r>
            <a:endParaRPr sz="900">
              <a:solidFill>
                <a:schemeClr val="dk1"/>
              </a:solidFill>
              <a:latin typeface="Calibri"/>
              <a:ea typeface="Calibri"/>
              <a:cs typeface="Calibri"/>
              <a:sym typeface="Calibri"/>
            </a:endParaRPr>
          </a:p>
        </p:txBody>
      </p:sp>
      <p:pic>
        <p:nvPicPr>
          <p:cNvPr descr="See the source image" id="1934" name="Google Shape;1934;p102"/>
          <p:cNvPicPr preferRelativeResize="0"/>
          <p:nvPr/>
        </p:nvPicPr>
        <p:blipFill rotWithShape="1">
          <a:blip r:embed="rId5">
            <a:alphaModFix/>
          </a:blip>
          <a:srcRect b="0" l="0" r="0" t="0"/>
          <a:stretch/>
        </p:blipFill>
        <p:spPr>
          <a:xfrm>
            <a:off x="4441989" y="2999703"/>
            <a:ext cx="1526801" cy="335315"/>
          </a:xfrm>
          <a:prstGeom prst="rect">
            <a:avLst/>
          </a:prstGeom>
          <a:noFill/>
          <a:ln>
            <a:noFill/>
          </a:ln>
        </p:spPr>
      </p:pic>
      <p:pic>
        <p:nvPicPr>
          <p:cNvPr descr="Oulun kaupunki - City of... - Oulun kaupunki - City of Oulu" id="1935" name="Google Shape;1935;p102"/>
          <p:cNvPicPr preferRelativeResize="0"/>
          <p:nvPr/>
        </p:nvPicPr>
        <p:blipFill rotWithShape="1">
          <a:blip r:embed="rId6">
            <a:alphaModFix/>
          </a:blip>
          <a:srcRect b="0" l="0" r="0" t="0"/>
          <a:stretch/>
        </p:blipFill>
        <p:spPr>
          <a:xfrm>
            <a:off x="4324564" y="3463886"/>
            <a:ext cx="523628" cy="523628"/>
          </a:xfrm>
          <a:prstGeom prst="rect">
            <a:avLst/>
          </a:prstGeom>
          <a:noFill/>
          <a:ln>
            <a:noFill/>
          </a:ln>
        </p:spPr>
      </p:pic>
      <p:pic>
        <p:nvPicPr>
          <p:cNvPr descr="City of Turku - Age-Friendly World" id="1936" name="Google Shape;1936;p102"/>
          <p:cNvPicPr preferRelativeResize="0"/>
          <p:nvPr/>
        </p:nvPicPr>
        <p:blipFill rotWithShape="1">
          <a:blip r:embed="rId7">
            <a:alphaModFix/>
          </a:blip>
          <a:srcRect b="0" l="0" r="0" t="0"/>
          <a:stretch/>
        </p:blipFill>
        <p:spPr>
          <a:xfrm>
            <a:off x="5010105" y="3499660"/>
            <a:ext cx="641858" cy="450259"/>
          </a:xfrm>
          <a:prstGeom prst="rect">
            <a:avLst/>
          </a:prstGeom>
          <a:noFill/>
          <a:ln>
            <a:noFill/>
          </a:ln>
        </p:spPr>
      </p:pic>
      <p:pic>
        <p:nvPicPr>
          <p:cNvPr descr="Yhteystiedot | espoo.fi" id="1937" name="Google Shape;1937;p102"/>
          <p:cNvPicPr preferRelativeResize="0"/>
          <p:nvPr/>
        </p:nvPicPr>
        <p:blipFill rotWithShape="1">
          <a:blip r:embed="rId8">
            <a:alphaModFix/>
          </a:blip>
          <a:srcRect b="0" l="0" r="0" t="0"/>
          <a:stretch/>
        </p:blipFill>
        <p:spPr>
          <a:xfrm>
            <a:off x="5646854" y="3472782"/>
            <a:ext cx="888732" cy="504012"/>
          </a:xfrm>
          <a:prstGeom prst="rect">
            <a:avLst/>
          </a:prstGeom>
          <a:noFill/>
          <a:ln>
            <a:noFill/>
          </a:ln>
        </p:spPr>
      </p:pic>
      <p:pic>
        <p:nvPicPr>
          <p:cNvPr descr="Finland - Open &amp;amp; Agile Smart Cities" id="1938" name="Google Shape;1938;p102"/>
          <p:cNvPicPr preferRelativeResize="0"/>
          <p:nvPr/>
        </p:nvPicPr>
        <p:blipFill rotWithShape="1">
          <a:blip r:embed="rId9">
            <a:alphaModFix/>
          </a:blip>
          <a:srcRect b="0" l="0" r="0" t="0"/>
          <a:stretch/>
        </p:blipFill>
        <p:spPr>
          <a:xfrm>
            <a:off x="4727963" y="3988731"/>
            <a:ext cx="1152355" cy="568239"/>
          </a:xfrm>
          <a:prstGeom prst="rect">
            <a:avLst/>
          </a:prstGeom>
          <a:noFill/>
          <a:ln>
            <a:noFill/>
          </a:ln>
        </p:spPr>
      </p:pic>
      <p:grpSp>
        <p:nvGrpSpPr>
          <p:cNvPr id="1939" name="Google Shape;1939;p102"/>
          <p:cNvGrpSpPr/>
          <p:nvPr/>
        </p:nvGrpSpPr>
        <p:grpSpPr>
          <a:xfrm>
            <a:off x="6530594" y="2533277"/>
            <a:ext cx="1892702" cy="1351955"/>
            <a:chOff x="5387043" y="4888678"/>
            <a:chExt cx="2265638" cy="1489812"/>
          </a:xfrm>
        </p:grpSpPr>
        <p:pic>
          <p:nvPicPr>
            <p:cNvPr descr="Tiedotteet | Vastuu Group" id="1940" name="Google Shape;1940;p102"/>
            <p:cNvPicPr preferRelativeResize="0"/>
            <p:nvPr/>
          </p:nvPicPr>
          <p:blipFill rotWithShape="1">
            <a:blip r:embed="rId10">
              <a:alphaModFix/>
            </a:blip>
            <a:srcRect b="0" l="0" r="0" t="0"/>
            <a:stretch/>
          </p:blipFill>
          <p:spPr>
            <a:xfrm>
              <a:off x="5387043" y="4888678"/>
              <a:ext cx="2265638" cy="1489812"/>
            </a:xfrm>
            <a:prstGeom prst="rect">
              <a:avLst/>
            </a:prstGeom>
            <a:noFill/>
            <a:ln>
              <a:noFill/>
            </a:ln>
          </p:spPr>
        </p:pic>
        <p:pic>
          <p:nvPicPr>
            <p:cNvPr descr="MyDataShare" id="1941" name="Google Shape;1941;p102"/>
            <p:cNvPicPr preferRelativeResize="0"/>
            <p:nvPr/>
          </p:nvPicPr>
          <p:blipFill rotWithShape="1">
            <a:blip r:embed="rId11">
              <a:alphaModFix/>
            </a:blip>
            <a:srcRect b="0" l="0" r="0" t="0"/>
            <a:stretch/>
          </p:blipFill>
          <p:spPr>
            <a:xfrm>
              <a:off x="6065520" y="5833058"/>
              <a:ext cx="1320039" cy="315662"/>
            </a:xfrm>
            <a:prstGeom prst="rect">
              <a:avLst/>
            </a:prstGeom>
            <a:noFill/>
            <a:ln>
              <a:noFill/>
            </a:ln>
          </p:spPr>
        </p:pic>
      </p:grpSp>
      <p:pic>
        <p:nvPicPr>
          <p:cNvPr id="1942" name="Google Shape;1942;p102"/>
          <p:cNvPicPr preferRelativeResize="0"/>
          <p:nvPr/>
        </p:nvPicPr>
        <p:blipFill rotWithShape="1">
          <a:blip r:embed="rId12">
            <a:alphaModFix/>
          </a:blip>
          <a:srcRect b="0" l="0" r="0" t="0"/>
          <a:stretch/>
        </p:blipFill>
        <p:spPr>
          <a:xfrm>
            <a:off x="7025121" y="3769063"/>
            <a:ext cx="1064876" cy="476549"/>
          </a:xfrm>
          <a:prstGeom prst="rect">
            <a:avLst/>
          </a:prstGeom>
          <a:noFill/>
          <a:ln>
            <a:noFill/>
          </a:ln>
        </p:spPr>
      </p:pic>
      <p:pic>
        <p:nvPicPr>
          <p:cNvPr descr="Gaia-X | A Federated and Secure Data Infrastructure" id="1943" name="Google Shape;1943;p102"/>
          <p:cNvPicPr preferRelativeResize="0"/>
          <p:nvPr/>
        </p:nvPicPr>
        <p:blipFill rotWithShape="1">
          <a:blip r:embed="rId13">
            <a:alphaModFix/>
          </a:blip>
          <a:srcRect b="0" l="0" r="0" t="0"/>
          <a:stretch/>
        </p:blipFill>
        <p:spPr>
          <a:xfrm>
            <a:off x="2439162" y="2434136"/>
            <a:ext cx="701991" cy="376514"/>
          </a:xfrm>
          <a:prstGeom prst="rect">
            <a:avLst/>
          </a:prstGeom>
          <a:noFill/>
          <a:ln cap="flat" cmpd="sng" w="9525">
            <a:solidFill>
              <a:schemeClr val="dk1"/>
            </a:solidFill>
            <a:prstDash val="solid"/>
            <a:round/>
            <a:headEnd len="sm" w="sm" type="none"/>
            <a:tailEnd len="sm" w="sm" type="none"/>
          </a:ln>
        </p:spPr>
      </p:pic>
      <p:pic>
        <p:nvPicPr>
          <p:cNvPr descr="Data Sharing Winter School | INNOPAY" id="1944" name="Google Shape;1944;p102"/>
          <p:cNvPicPr preferRelativeResize="0"/>
          <p:nvPr/>
        </p:nvPicPr>
        <p:blipFill rotWithShape="1">
          <a:blip r:embed="rId14">
            <a:alphaModFix/>
          </a:blip>
          <a:srcRect b="0" l="0" r="0" t="0"/>
          <a:stretch/>
        </p:blipFill>
        <p:spPr>
          <a:xfrm>
            <a:off x="1291655" y="2436518"/>
            <a:ext cx="1036424" cy="376513"/>
          </a:xfrm>
          <a:prstGeom prst="rect">
            <a:avLst/>
          </a:prstGeom>
          <a:noFill/>
          <a:ln cap="flat" cmpd="sng" w="9525">
            <a:solidFill>
              <a:schemeClr val="dk1"/>
            </a:solidFill>
            <a:prstDash val="solid"/>
            <a:round/>
            <a:headEnd len="sm" w="sm" type="none"/>
            <a:tailEnd len="sm" w="sm" type="none"/>
          </a:ln>
        </p:spPr>
      </p:pic>
      <p:sp>
        <p:nvSpPr>
          <p:cNvPr id="1945" name="Google Shape;1945;p102"/>
          <p:cNvSpPr txBox="1"/>
          <p:nvPr/>
        </p:nvSpPr>
        <p:spPr>
          <a:xfrm>
            <a:off x="141536" y="4834627"/>
            <a:ext cx="242203" cy="205602"/>
          </a:xfrm>
          <a:prstGeom prst="rect">
            <a:avLst/>
          </a:prstGeom>
          <a:noFill/>
          <a:ln>
            <a:noFill/>
          </a:ln>
        </p:spPr>
        <p:txBody>
          <a:bodyPr anchorCtr="0" anchor="ctr" bIns="34225" lIns="68450" spcFirstLastPara="1" rIns="68450" wrap="square" tIns="34225">
            <a:noAutofit/>
          </a:bodyPr>
          <a:lstStyle/>
          <a:p>
            <a:pPr indent="0" lvl="0" marL="0" marR="0" rtl="0" algn="ctr">
              <a:lnSpc>
                <a:spcPct val="100000"/>
              </a:lnSpc>
              <a:spcBef>
                <a:spcPts val="0"/>
              </a:spcBef>
              <a:spcAft>
                <a:spcPts val="0"/>
              </a:spcAft>
              <a:buNone/>
            </a:pPr>
            <a:fld id="{00000000-1234-1234-1234-123412341234}" type="slidenum">
              <a:rPr b="0" i="0" lang="en" sz="700" u="none" cap="none" strike="noStrike">
                <a:solidFill>
                  <a:srgbClr val="7F7F7F"/>
                </a:solidFill>
                <a:latin typeface="Georgia"/>
                <a:ea typeface="Georgia"/>
                <a:cs typeface="Georgia"/>
                <a:sym typeface="Georgia"/>
              </a:rPr>
              <a:t>‹#›</a:t>
            </a:fld>
            <a:endParaRPr b="0" i="0" sz="700" u="none" cap="none" strike="noStrike">
              <a:solidFill>
                <a:srgbClr val="7F7F7F"/>
              </a:solidFill>
              <a:latin typeface="Georgia"/>
              <a:ea typeface="Georgia"/>
              <a:cs typeface="Georgia"/>
              <a:sym typeface="Georgia"/>
            </a:endParaRPr>
          </a:p>
        </p:txBody>
      </p:sp>
      <p:sp>
        <p:nvSpPr>
          <p:cNvPr id="1946" name="Google Shape;1946;p102"/>
          <p:cNvSpPr/>
          <p:nvPr/>
        </p:nvSpPr>
        <p:spPr>
          <a:xfrm>
            <a:off x="3501601" y="4681656"/>
            <a:ext cx="4773581" cy="323861"/>
          </a:xfrm>
          <a:prstGeom prst="wedgeRoundRectCallout">
            <a:avLst>
              <a:gd fmla="val 7379" name="adj1"/>
              <a:gd fmla="val -107292" name="adj2"/>
              <a:gd fmla="val 16667" name="adj3"/>
            </a:avLst>
          </a:prstGeom>
          <a:solidFill>
            <a:srgbClr val="7D91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i="1" lang="en" sz="800">
                <a:solidFill>
                  <a:schemeClr val="lt1"/>
                </a:solidFill>
                <a:latin typeface="Calibri"/>
                <a:ea typeface="Calibri"/>
                <a:cs typeface="Calibri"/>
                <a:sym typeface="Calibri"/>
              </a:rPr>
              <a:t>”Almost all data sharing use cases can be traced back to individuals, and so personal data may be involved.” Mika Huhtamäki, Vastuu Group</a:t>
            </a:r>
            <a:endParaRPr sz="1100"/>
          </a:p>
        </p:txBody>
      </p:sp>
      <p:sp>
        <p:nvSpPr>
          <p:cNvPr id="1947" name="Google Shape;1947;p102"/>
          <p:cNvSpPr/>
          <p:nvPr/>
        </p:nvSpPr>
        <p:spPr>
          <a:xfrm>
            <a:off x="2379005" y="2994130"/>
            <a:ext cx="485400" cy="1481100"/>
          </a:xfrm>
          <a:prstGeom prst="roundRect">
            <a:avLst>
              <a:gd fmla="val 16667" name="adj"/>
            </a:avLst>
          </a:prstGeom>
          <a:solidFill>
            <a:srgbClr val="F2F2F2"/>
          </a:solidFill>
          <a:ln cap="flat" cmpd="sng" w="19050">
            <a:solidFill>
              <a:srgbClr val="FF0000"/>
            </a:solidFill>
            <a:prstDash val="dot"/>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948" name="Google Shape;1948;p102"/>
          <p:cNvSpPr/>
          <p:nvPr/>
        </p:nvSpPr>
        <p:spPr>
          <a:xfrm>
            <a:off x="1804317" y="2994130"/>
            <a:ext cx="485400" cy="1481100"/>
          </a:xfrm>
          <a:prstGeom prst="roundRect">
            <a:avLst>
              <a:gd fmla="val 16667" name="adj"/>
            </a:avLst>
          </a:prstGeom>
          <a:solidFill>
            <a:srgbClr val="F2F2F2"/>
          </a:solidFill>
          <a:ln cap="flat" cmpd="sng" w="19050">
            <a:solidFill>
              <a:srgbClr val="FF0000"/>
            </a:solidFill>
            <a:prstDash val="dot"/>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949" name="Google Shape;1949;p102"/>
          <p:cNvSpPr/>
          <p:nvPr/>
        </p:nvSpPr>
        <p:spPr>
          <a:xfrm>
            <a:off x="2926292" y="2989843"/>
            <a:ext cx="485400" cy="1481100"/>
          </a:xfrm>
          <a:prstGeom prst="roundRect">
            <a:avLst>
              <a:gd fmla="val 16667" name="adj"/>
            </a:avLst>
          </a:prstGeom>
          <a:solidFill>
            <a:srgbClr val="F2F2F2"/>
          </a:solidFill>
          <a:ln cap="flat" cmpd="sng" w="19050">
            <a:solidFill>
              <a:srgbClr val="FF0000"/>
            </a:solidFill>
            <a:prstDash val="dot"/>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950" name="Google Shape;1950;p102"/>
          <p:cNvSpPr/>
          <p:nvPr/>
        </p:nvSpPr>
        <p:spPr>
          <a:xfrm>
            <a:off x="1229613" y="2989843"/>
            <a:ext cx="485400" cy="1481100"/>
          </a:xfrm>
          <a:prstGeom prst="roundRect">
            <a:avLst>
              <a:gd fmla="val 16667" name="adj"/>
            </a:avLst>
          </a:prstGeom>
          <a:solidFill>
            <a:srgbClr val="E1EFD8"/>
          </a:solidFill>
          <a:ln cap="flat" cmpd="sng" w="19050">
            <a:solidFill>
              <a:srgbClr val="C0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951" name="Google Shape;1951;p102"/>
          <p:cNvSpPr txBox="1"/>
          <p:nvPr/>
        </p:nvSpPr>
        <p:spPr>
          <a:xfrm>
            <a:off x="1689556"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B</a:t>
            </a:r>
            <a:endParaRPr sz="1100"/>
          </a:p>
        </p:txBody>
      </p:sp>
      <p:sp>
        <p:nvSpPr>
          <p:cNvPr id="1952" name="Google Shape;1952;p102"/>
          <p:cNvSpPr txBox="1"/>
          <p:nvPr/>
        </p:nvSpPr>
        <p:spPr>
          <a:xfrm>
            <a:off x="1256747" y="44662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CIties</a:t>
            </a:r>
            <a:endParaRPr sz="1100"/>
          </a:p>
        </p:txBody>
      </p:sp>
      <p:sp>
        <p:nvSpPr>
          <p:cNvPr id="1953" name="Google Shape;1953;p102"/>
          <p:cNvSpPr txBox="1"/>
          <p:nvPr/>
        </p:nvSpPr>
        <p:spPr>
          <a:xfrm>
            <a:off x="2289670" y="44662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C</a:t>
            </a:r>
            <a:endParaRPr sz="900">
              <a:solidFill>
                <a:schemeClr val="dk1"/>
              </a:solidFill>
              <a:latin typeface="Calibri"/>
              <a:ea typeface="Calibri"/>
              <a:cs typeface="Calibri"/>
              <a:sym typeface="Calibri"/>
            </a:endParaRPr>
          </a:p>
        </p:txBody>
      </p:sp>
      <p:sp>
        <p:nvSpPr>
          <p:cNvPr id="1954" name="Google Shape;1954;p102"/>
          <p:cNvSpPr txBox="1"/>
          <p:nvPr/>
        </p:nvSpPr>
        <p:spPr>
          <a:xfrm>
            <a:off x="2879912"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D</a:t>
            </a:r>
            <a:endParaRPr sz="1100"/>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9" name="Shape 1959"/>
        <p:cNvGrpSpPr/>
        <p:nvPr/>
      </p:nvGrpSpPr>
      <p:grpSpPr>
        <a:xfrm>
          <a:off x="0" y="0"/>
          <a:ext cx="0" cy="0"/>
          <a:chOff x="0" y="0"/>
          <a:chExt cx="0" cy="0"/>
        </a:xfrm>
      </p:grpSpPr>
      <p:sp>
        <p:nvSpPr>
          <p:cNvPr id="1960" name="Google Shape;1960;p103"/>
          <p:cNvSpPr/>
          <p:nvPr/>
        </p:nvSpPr>
        <p:spPr>
          <a:xfrm>
            <a:off x="8335" y="0"/>
            <a:ext cx="9127331" cy="718855"/>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1961" name="Google Shape;1961;p103"/>
          <p:cNvSpPr/>
          <p:nvPr/>
        </p:nvSpPr>
        <p:spPr>
          <a:xfrm>
            <a:off x="1796861" y="2989843"/>
            <a:ext cx="485326" cy="1481087"/>
          </a:xfrm>
          <a:prstGeom prst="roundRect">
            <a:avLst>
              <a:gd fmla="val 16667" name="adj"/>
            </a:avLst>
          </a:prstGeom>
          <a:solidFill>
            <a:srgbClr val="E1EFD8"/>
          </a:solidFill>
          <a:ln cap="flat" cmpd="sng" w="19050">
            <a:solidFill>
              <a:srgbClr val="C0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962" name="Google Shape;1962;p103"/>
          <p:cNvSpPr/>
          <p:nvPr/>
        </p:nvSpPr>
        <p:spPr>
          <a:xfrm>
            <a:off x="1229613" y="2989843"/>
            <a:ext cx="485326" cy="1481087"/>
          </a:xfrm>
          <a:prstGeom prst="roundRect">
            <a:avLst>
              <a:gd fmla="val 16667" name="adj"/>
            </a:avLst>
          </a:prstGeom>
          <a:solidFill>
            <a:srgbClr val="E1EFD8"/>
          </a:solidFill>
          <a:ln cap="flat" cmpd="sng" w="19050">
            <a:solidFill>
              <a:srgbClr val="C0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963" name="Google Shape;1963;p103"/>
          <p:cNvSpPr/>
          <p:nvPr/>
        </p:nvSpPr>
        <p:spPr>
          <a:xfrm>
            <a:off x="2356554" y="2992303"/>
            <a:ext cx="485326" cy="1481087"/>
          </a:xfrm>
          <a:prstGeom prst="roundRect">
            <a:avLst>
              <a:gd fmla="val 16667" name="adj"/>
            </a:avLst>
          </a:prstGeom>
          <a:solidFill>
            <a:srgbClr val="E1EFD8"/>
          </a:solidFill>
          <a:ln cap="flat" cmpd="sng" w="19050">
            <a:solidFill>
              <a:srgbClr val="C0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964" name="Google Shape;1964;p103"/>
          <p:cNvSpPr txBox="1"/>
          <p:nvPr/>
        </p:nvSpPr>
        <p:spPr>
          <a:xfrm>
            <a:off x="227431" y="-56579"/>
            <a:ext cx="8121898" cy="861629"/>
          </a:xfrm>
          <a:prstGeom prst="rect">
            <a:avLst/>
          </a:prstGeom>
          <a:noFill/>
          <a:ln>
            <a:noFill/>
          </a:ln>
        </p:spPr>
        <p:txBody>
          <a:bodyPr anchorCtr="0" anchor="ctr" bIns="34225" lIns="68450" spcFirstLastPara="1" rIns="68450" wrap="square" tIns="34225">
            <a:normAutofit lnSpcReduction="20000"/>
          </a:bodyPr>
          <a:lstStyle/>
          <a:p>
            <a:pPr indent="0" lvl="0" marL="0" marR="0" rtl="0" algn="l">
              <a:lnSpc>
                <a:spcPct val="90000"/>
              </a:lnSpc>
              <a:spcBef>
                <a:spcPts val="0"/>
              </a:spcBef>
              <a:spcAft>
                <a:spcPts val="0"/>
              </a:spcAft>
              <a:buClr>
                <a:schemeClr val="lt1"/>
              </a:buClr>
              <a:buSzPts val="3000"/>
              <a:buFont typeface="Libre Franklin"/>
              <a:buNone/>
            </a:pPr>
            <a:r>
              <a:rPr b="1" lang="en" sz="3300">
                <a:solidFill>
                  <a:schemeClr val="lt1"/>
                </a:solidFill>
                <a:latin typeface="Roboto Slab"/>
                <a:ea typeface="Roboto Slab"/>
                <a:cs typeface="Roboto Slab"/>
                <a:sym typeface="Roboto Slab"/>
              </a:rPr>
              <a:t>Circular Economy Data Space and Ecosystem</a:t>
            </a:r>
            <a:endParaRPr b="1" sz="3000">
              <a:solidFill>
                <a:schemeClr val="lt1"/>
              </a:solidFill>
              <a:latin typeface="Libre Franklin"/>
              <a:ea typeface="Libre Franklin"/>
              <a:cs typeface="Libre Franklin"/>
              <a:sym typeface="Libre Franklin"/>
            </a:endParaRPr>
          </a:p>
        </p:txBody>
      </p:sp>
      <p:grpSp>
        <p:nvGrpSpPr>
          <p:cNvPr id="1965" name="Google Shape;1965;p103"/>
          <p:cNvGrpSpPr/>
          <p:nvPr/>
        </p:nvGrpSpPr>
        <p:grpSpPr>
          <a:xfrm>
            <a:off x="316666" y="761762"/>
            <a:ext cx="3094952" cy="702844"/>
            <a:chOff x="411108" y="1015682"/>
            <a:chExt cx="4126602" cy="937125"/>
          </a:xfrm>
        </p:grpSpPr>
        <p:sp>
          <p:nvSpPr>
            <p:cNvPr id="1966" name="Google Shape;1966;p103"/>
            <p:cNvSpPr/>
            <p:nvPr/>
          </p:nvSpPr>
          <p:spPr>
            <a:xfrm>
              <a:off x="500537" y="1207887"/>
              <a:ext cx="4037173" cy="74492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1967" name="Google Shape;1967;p103"/>
            <p:cNvSpPr/>
            <p:nvPr/>
          </p:nvSpPr>
          <p:spPr>
            <a:xfrm>
              <a:off x="411108" y="1015682"/>
              <a:ext cx="3177912" cy="247302"/>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Regulation</a:t>
              </a:r>
              <a:endParaRPr sz="1100"/>
            </a:p>
          </p:txBody>
        </p:sp>
      </p:grpSp>
      <p:grpSp>
        <p:nvGrpSpPr>
          <p:cNvPr id="1968" name="Google Shape;1968;p103"/>
          <p:cNvGrpSpPr/>
          <p:nvPr/>
        </p:nvGrpSpPr>
        <p:grpSpPr>
          <a:xfrm>
            <a:off x="315911" y="1470652"/>
            <a:ext cx="3094952" cy="702844"/>
            <a:chOff x="411108" y="1015682"/>
            <a:chExt cx="4126602" cy="937125"/>
          </a:xfrm>
        </p:grpSpPr>
        <p:sp>
          <p:nvSpPr>
            <p:cNvPr id="1969" name="Google Shape;1969;p103"/>
            <p:cNvSpPr/>
            <p:nvPr/>
          </p:nvSpPr>
          <p:spPr>
            <a:xfrm>
              <a:off x="500537" y="1207887"/>
              <a:ext cx="4037173" cy="74492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1970" name="Google Shape;1970;p103"/>
            <p:cNvSpPr/>
            <p:nvPr/>
          </p:nvSpPr>
          <p:spPr>
            <a:xfrm>
              <a:off x="411108" y="1015682"/>
              <a:ext cx="3177912" cy="247302"/>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Frameworks and standardization  </a:t>
              </a:r>
              <a:endParaRPr sz="1100"/>
            </a:p>
          </p:txBody>
        </p:sp>
      </p:grpSp>
      <p:grpSp>
        <p:nvGrpSpPr>
          <p:cNvPr id="1971" name="Google Shape;1971;p103"/>
          <p:cNvGrpSpPr/>
          <p:nvPr/>
        </p:nvGrpSpPr>
        <p:grpSpPr>
          <a:xfrm>
            <a:off x="315911" y="2183888"/>
            <a:ext cx="3094952" cy="702844"/>
            <a:chOff x="411108" y="1015682"/>
            <a:chExt cx="4126602" cy="937125"/>
          </a:xfrm>
        </p:grpSpPr>
        <p:sp>
          <p:nvSpPr>
            <p:cNvPr id="1972" name="Google Shape;1972;p103"/>
            <p:cNvSpPr/>
            <p:nvPr/>
          </p:nvSpPr>
          <p:spPr>
            <a:xfrm>
              <a:off x="500537" y="1207887"/>
              <a:ext cx="4037173" cy="74492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1973" name="Google Shape;1973;p103"/>
            <p:cNvSpPr/>
            <p:nvPr/>
          </p:nvSpPr>
          <p:spPr>
            <a:xfrm>
              <a:off x="411108" y="1015682"/>
              <a:ext cx="3177912" cy="247302"/>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Generic building blocks</a:t>
              </a:r>
              <a:endParaRPr sz="1100"/>
            </a:p>
          </p:txBody>
        </p:sp>
      </p:grpSp>
      <p:sp>
        <p:nvSpPr>
          <p:cNvPr id="1974" name="Google Shape;1974;p103"/>
          <p:cNvSpPr txBox="1"/>
          <p:nvPr/>
        </p:nvSpPr>
        <p:spPr>
          <a:xfrm rot="-5400000">
            <a:off x="-312017" y="3646565"/>
            <a:ext cx="1078897" cy="167642"/>
          </a:xfrm>
          <a:prstGeom prst="rect">
            <a:avLst/>
          </a:prstGeom>
          <a:noFill/>
          <a:ln>
            <a:noFill/>
          </a:ln>
        </p:spPr>
        <p:txBody>
          <a:bodyPr anchorCtr="0" anchor="ctr" bIns="34275" lIns="68575" spcFirstLastPara="1" rIns="68575" wrap="square" tIns="34275">
            <a:spAutoFit/>
          </a:bodyPr>
          <a:lstStyle/>
          <a:p>
            <a:pPr indent="0" lvl="0" marL="0" marR="0" rtl="0" algn="ctr">
              <a:lnSpc>
                <a:spcPct val="81666"/>
              </a:lnSpc>
              <a:spcBef>
                <a:spcPts val="0"/>
              </a:spcBef>
              <a:spcAft>
                <a:spcPts val="0"/>
              </a:spcAft>
              <a:buNone/>
            </a:pPr>
            <a:r>
              <a:rPr lang="en" sz="900">
                <a:solidFill>
                  <a:schemeClr val="dk1"/>
                </a:solidFill>
                <a:latin typeface="Calibri"/>
                <a:ea typeface="Calibri"/>
                <a:cs typeface="Calibri"/>
                <a:sym typeface="Calibri"/>
              </a:rPr>
              <a:t>Domain specific </a:t>
            </a:r>
            <a:endParaRPr sz="1100"/>
          </a:p>
        </p:txBody>
      </p:sp>
      <p:cxnSp>
        <p:nvCxnSpPr>
          <p:cNvPr id="1975" name="Google Shape;1975;p103"/>
          <p:cNvCxnSpPr/>
          <p:nvPr/>
        </p:nvCxnSpPr>
        <p:spPr>
          <a:xfrm>
            <a:off x="382983" y="3471863"/>
            <a:ext cx="3027880" cy="0"/>
          </a:xfrm>
          <a:prstGeom prst="straightConnector1">
            <a:avLst/>
          </a:prstGeom>
          <a:noFill/>
          <a:ln cap="flat" cmpd="sng" w="9525">
            <a:solidFill>
              <a:srgbClr val="4472C4"/>
            </a:solidFill>
            <a:prstDash val="dash"/>
            <a:miter lim="800000"/>
            <a:headEnd len="sm" w="sm" type="none"/>
            <a:tailEnd len="sm" w="sm" type="none"/>
          </a:ln>
        </p:spPr>
      </p:cxnSp>
      <p:cxnSp>
        <p:nvCxnSpPr>
          <p:cNvPr id="1976" name="Google Shape;1976;p103"/>
          <p:cNvCxnSpPr/>
          <p:nvPr/>
        </p:nvCxnSpPr>
        <p:spPr>
          <a:xfrm>
            <a:off x="382983" y="3969067"/>
            <a:ext cx="3027880" cy="0"/>
          </a:xfrm>
          <a:prstGeom prst="straightConnector1">
            <a:avLst/>
          </a:prstGeom>
          <a:noFill/>
          <a:ln cap="flat" cmpd="sng" w="9525">
            <a:solidFill>
              <a:srgbClr val="4472C4"/>
            </a:solidFill>
            <a:prstDash val="dash"/>
            <a:miter lim="800000"/>
            <a:headEnd len="sm" w="sm" type="none"/>
            <a:tailEnd len="sm" w="sm" type="none"/>
          </a:ln>
        </p:spPr>
      </p:cxnSp>
      <p:sp>
        <p:nvSpPr>
          <p:cNvPr id="1977" name="Google Shape;1977;p103"/>
          <p:cNvSpPr txBox="1"/>
          <p:nvPr/>
        </p:nvSpPr>
        <p:spPr>
          <a:xfrm>
            <a:off x="328614" y="3191429"/>
            <a:ext cx="940843" cy="171827"/>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Ecosystems</a:t>
            </a:r>
            <a:endParaRPr sz="1100"/>
          </a:p>
        </p:txBody>
      </p:sp>
      <p:sp>
        <p:nvSpPr>
          <p:cNvPr id="1978" name="Google Shape;1978;p103"/>
          <p:cNvSpPr txBox="1"/>
          <p:nvPr/>
        </p:nvSpPr>
        <p:spPr>
          <a:xfrm>
            <a:off x="328615" y="3648781"/>
            <a:ext cx="940844" cy="171827"/>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Data</a:t>
            </a:r>
            <a:endParaRPr sz="1100"/>
          </a:p>
        </p:txBody>
      </p:sp>
      <p:sp>
        <p:nvSpPr>
          <p:cNvPr id="1979" name="Google Shape;1979;p103"/>
          <p:cNvSpPr txBox="1"/>
          <p:nvPr/>
        </p:nvSpPr>
        <p:spPr>
          <a:xfrm>
            <a:off x="315911" y="4070669"/>
            <a:ext cx="940844" cy="273055"/>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Platforms and solutions</a:t>
            </a:r>
            <a:endParaRPr sz="1100"/>
          </a:p>
        </p:txBody>
      </p:sp>
      <p:sp>
        <p:nvSpPr>
          <p:cNvPr id="1980" name="Google Shape;1980;p103"/>
          <p:cNvSpPr/>
          <p:nvPr/>
        </p:nvSpPr>
        <p:spPr>
          <a:xfrm>
            <a:off x="3986683" y="905915"/>
            <a:ext cx="4773581" cy="3667884"/>
          </a:xfrm>
          <a:prstGeom prst="rect">
            <a:avLst/>
          </a:prstGeom>
          <a:no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81" name="Google Shape;1981;p103"/>
          <p:cNvSpPr txBox="1"/>
          <p:nvPr/>
        </p:nvSpPr>
        <p:spPr>
          <a:xfrm>
            <a:off x="1684292" y="4473149"/>
            <a:ext cx="940844" cy="167642"/>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Construction</a:t>
            </a:r>
            <a:endParaRPr sz="1100"/>
          </a:p>
        </p:txBody>
      </p:sp>
      <p:sp>
        <p:nvSpPr>
          <p:cNvPr id="1982" name="Google Shape;1982;p103"/>
          <p:cNvSpPr txBox="1"/>
          <p:nvPr/>
        </p:nvSpPr>
        <p:spPr>
          <a:xfrm>
            <a:off x="1154566" y="4473149"/>
            <a:ext cx="940844" cy="167642"/>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Transport</a:t>
            </a:r>
            <a:endParaRPr sz="1100"/>
          </a:p>
        </p:txBody>
      </p:sp>
      <p:sp>
        <p:nvSpPr>
          <p:cNvPr id="1983" name="Google Shape;1983;p103"/>
          <p:cNvSpPr txBox="1"/>
          <p:nvPr/>
        </p:nvSpPr>
        <p:spPr>
          <a:xfrm>
            <a:off x="2389165" y="4473149"/>
            <a:ext cx="940844" cy="167642"/>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Cities</a:t>
            </a:r>
            <a:endParaRPr sz="900">
              <a:solidFill>
                <a:schemeClr val="dk1"/>
              </a:solidFill>
              <a:latin typeface="Calibri"/>
              <a:ea typeface="Calibri"/>
              <a:cs typeface="Calibri"/>
              <a:sym typeface="Calibri"/>
            </a:endParaRPr>
          </a:p>
        </p:txBody>
      </p:sp>
      <p:sp>
        <p:nvSpPr>
          <p:cNvPr id="1984" name="Google Shape;1984;p103"/>
          <p:cNvSpPr txBox="1"/>
          <p:nvPr/>
        </p:nvSpPr>
        <p:spPr>
          <a:xfrm>
            <a:off x="4019518" y="990936"/>
            <a:ext cx="4593000" cy="762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900" u="sng">
                <a:solidFill>
                  <a:schemeClr val="dk1"/>
                </a:solidFill>
                <a:latin typeface="Calibri"/>
                <a:ea typeface="Calibri"/>
                <a:cs typeface="Calibri"/>
                <a:sym typeface="Calibri"/>
              </a:rPr>
              <a:t>Key facts</a:t>
            </a:r>
            <a:endParaRPr b="1" sz="900" u="sng">
              <a:solidFill>
                <a:schemeClr val="dk1"/>
              </a:solidFill>
              <a:latin typeface="Calibri"/>
              <a:ea typeface="Calibri"/>
              <a:cs typeface="Calibri"/>
              <a:sym typeface="Calibri"/>
            </a:endParaRPr>
          </a:p>
          <a:p>
            <a:pPr indent="-120650" lvl="0" marL="127000" marR="0" rtl="0" algn="l">
              <a:spcBef>
                <a:spcPts val="0"/>
              </a:spcBef>
              <a:spcAft>
                <a:spcPts val="0"/>
              </a:spcAft>
              <a:buClr>
                <a:schemeClr val="dk1"/>
              </a:buClr>
              <a:buSzPts val="900"/>
              <a:buFont typeface="Arial"/>
              <a:buChar char="•"/>
            </a:pPr>
            <a:r>
              <a:rPr lang="en" sz="900">
                <a:solidFill>
                  <a:schemeClr val="dk1"/>
                </a:solidFill>
                <a:latin typeface="Calibri"/>
                <a:ea typeface="Calibri"/>
                <a:cs typeface="Calibri"/>
                <a:sym typeface="Calibri"/>
              </a:rPr>
              <a:t>Circular ecosystem for construction and demolition sector</a:t>
            </a:r>
            <a:endParaRPr sz="900">
              <a:solidFill>
                <a:schemeClr val="dk1"/>
              </a:solidFill>
              <a:latin typeface="Calibri"/>
              <a:ea typeface="Calibri"/>
              <a:cs typeface="Calibri"/>
              <a:sym typeface="Calibri"/>
            </a:endParaRPr>
          </a:p>
          <a:p>
            <a:pPr indent="-120650" lvl="0" marL="127000" marR="0" rtl="0" algn="l">
              <a:spcBef>
                <a:spcPts val="0"/>
              </a:spcBef>
              <a:spcAft>
                <a:spcPts val="0"/>
              </a:spcAft>
              <a:buClr>
                <a:schemeClr val="dk1"/>
              </a:buClr>
              <a:buSzPts val="900"/>
              <a:buFont typeface="Arial"/>
              <a:buChar char="•"/>
            </a:pPr>
            <a:r>
              <a:rPr lang="en" sz="900">
                <a:solidFill>
                  <a:schemeClr val="dk1"/>
                </a:solidFill>
                <a:latin typeface="Calibri"/>
                <a:ea typeface="Calibri"/>
                <a:cs typeface="Calibri"/>
                <a:sym typeface="Calibri"/>
              </a:rPr>
              <a:t>Improves utilization rate of recyclable materials</a:t>
            </a:r>
            <a:endParaRPr sz="900">
              <a:solidFill>
                <a:schemeClr val="dk1"/>
              </a:solidFill>
              <a:latin typeface="Calibri"/>
              <a:ea typeface="Calibri"/>
              <a:cs typeface="Calibri"/>
              <a:sym typeface="Calibri"/>
            </a:endParaRPr>
          </a:p>
          <a:p>
            <a:pPr indent="-120650" lvl="0" marL="127000" marR="0" rtl="0" algn="l">
              <a:spcBef>
                <a:spcPts val="0"/>
              </a:spcBef>
              <a:spcAft>
                <a:spcPts val="0"/>
              </a:spcAft>
              <a:buClr>
                <a:schemeClr val="dk1"/>
              </a:buClr>
              <a:buSzPts val="900"/>
              <a:buFont typeface="Arial"/>
              <a:buChar char="•"/>
            </a:pPr>
            <a:r>
              <a:rPr lang="en" sz="900">
                <a:solidFill>
                  <a:schemeClr val="dk1"/>
                </a:solidFill>
                <a:latin typeface="Calibri"/>
                <a:ea typeface="Calibri"/>
                <a:cs typeface="Calibri"/>
                <a:sym typeface="Calibri"/>
              </a:rPr>
              <a:t>Improves collaboration and value creation within circular ecosystem</a:t>
            </a:r>
            <a:endParaRPr sz="900">
              <a:solidFill>
                <a:schemeClr val="dk1"/>
              </a:solidFill>
              <a:latin typeface="Calibri"/>
              <a:ea typeface="Calibri"/>
              <a:cs typeface="Calibri"/>
              <a:sym typeface="Calibri"/>
            </a:endParaRPr>
          </a:p>
          <a:p>
            <a:pPr indent="-120650" lvl="0" marL="127000" marR="0" rtl="0" algn="l">
              <a:spcBef>
                <a:spcPts val="0"/>
              </a:spcBef>
              <a:spcAft>
                <a:spcPts val="0"/>
              </a:spcAft>
              <a:buClr>
                <a:schemeClr val="dk1"/>
              </a:buClr>
              <a:buSzPts val="900"/>
              <a:buFont typeface="Arial"/>
              <a:buChar char="•"/>
            </a:pPr>
            <a:r>
              <a:rPr lang="en" sz="900">
                <a:solidFill>
                  <a:schemeClr val="dk1"/>
                </a:solidFill>
                <a:latin typeface="Calibri"/>
                <a:ea typeface="Calibri"/>
                <a:cs typeface="Calibri"/>
                <a:sym typeface="Calibri"/>
              </a:rPr>
              <a:t>Enables value creation also for other platforms and market places</a:t>
            </a:r>
            <a:endParaRPr sz="900">
              <a:solidFill>
                <a:schemeClr val="dk1"/>
              </a:solidFill>
              <a:latin typeface="Calibri"/>
              <a:ea typeface="Calibri"/>
              <a:cs typeface="Calibri"/>
              <a:sym typeface="Calibri"/>
            </a:endParaRPr>
          </a:p>
        </p:txBody>
      </p:sp>
      <p:pic>
        <p:nvPicPr>
          <p:cNvPr id="1985" name="Google Shape;1985;p103"/>
          <p:cNvPicPr preferRelativeResize="0"/>
          <p:nvPr/>
        </p:nvPicPr>
        <p:blipFill rotWithShape="1">
          <a:blip r:embed="rId3">
            <a:alphaModFix/>
          </a:blip>
          <a:srcRect b="0" l="0" r="0" t="0"/>
          <a:stretch/>
        </p:blipFill>
        <p:spPr>
          <a:xfrm>
            <a:off x="4019518" y="1894150"/>
            <a:ext cx="4639204" cy="2183995"/>
          </a:xfrm>
          <a:prstGeom prst="rect">
            <a:avLst/>
          </a:prstGeom>
          <a:noFill/>
          <a:ln>
            <a:noFill/>
          </a:ln>
        </p:spPr>
      </p:pic>
      <p:pic>
        <p:nvPicPr>
          <p:cNvPr descr="See the source image" id="1986" name="Google Shape;1986;p103"/>
          <p:cNvPicPr preferRelativeResize="0"/>
          <p:nvPr/>
        </p:nvPicPr>
        <p:blipFill rotWithShape="1">
          <a:blip r:embed="rId4">
            <a:alphaModFix/>
          </a:blip>
          <a:srcRect b="0" l="0" r="0" t="0"/>
          <a:stretch/>
        </p:blipFill>
        <p:spPr>
          <a:xfrm>
            <a:off x="6463404" y="4187356"/>
            <a:ext cx="1220551" cy="268057"/>
          </a:xfrm>
          <a:prstGeom prst="rect">
            <a:avLst/>
          </a:prstGeom>
          <a:noFill/>
          <a:ln>
            <a:noFill/>
          </a:ln>
        </p:spPr>
      </p:pic>
      <p:pic>
        <p:nvPicPr>
          <p:cNvPr descr="City of Tampere" id="1987" name="Google Shape;1987;p103"/>
          <p:cNvPicPr preferRelativeResize="0"/>
          <p:nvPr/>
        </p:nvPicPr>
        <p:blipFill rotWithShape="1">
          <a:blip r:embed="rId5">
            <a:alphaModFix/>
          </a:blip>
          <a:srcRect b="0" l="0" r="0" t="0"/>
          <a:stretch/>
        </p:blipFill>
        <p:spPr>
          <a:xfrm>
            <a:off x="5485813" y="4200237"/>
            <a:ext cx="846329" cy="324971"/>
          </a:xfrm>
          <a:prstGeom prst="rect">
            <a:avLst/>
          </a:prstGeom>
          <a:noFill/>
          <a:ln>
            <a:noFill/>
          </a:ln>
        </p:spPr>
      </p:pic>
      <p:pic>
        <p:nvPicPr>
          <p:cNvPr descr="Motiva Services Oy - Motiva" id="1988" name="Google Shape;1988;p103"/>
          <p:cNvPicPr preferRelativeResize="0"/>
          <p:nvPr/>
        </p:nvPicPr>
        <p:blipFill rotWithShape="1">
          <a:blip r:embed="rId6">
            <a:alphaModFix/>
          </a:blip>
          <a:srcRect b="0" l="0" r="0" t="0"/>
          <a:stretch/>
        </p:blipFill>
        <p:spPr>
          <a:xfrm>
            <a:off x="7804484" y="4120002"/>
            <a:ext cx="808086" cy="414337"/>
          </a:xfrm>
          <a:prstGeom prst="rect">
            <a:avLst/>
          </a:prstGeom>
          <a:noFill/>
          <a:ln>
            <a:noFill/>
          </a:ln>
        </p:spPr>
      </p:pic>
      <p:sp>
        <p:nvSpPr>
          <p:cNvPr id="1989" name="Google Shape;1989;p103"/>
          <p:cNvSpPr txBox="1"/>
          <p:nvPr/>
        </p:nvSpPr>
        <p:spPr>
          <a:xfrm>
            <a:off x="4199188" y="4106609"/>
            <a:ext cx="1155364" cy="438726"/>
          </a:xfrm>
          <a:prstGeom prst="rect">
            <a:avLst/>
          </a:prstGeom>
          <a:noFill/>
          <a:ln>
            <a:noFill/>
          </a:ln>
        </p:spPr>
        <p:txBody>
          <a:bodyPr anchorCtr="0" anchor="ctr" bIns="0" lIns="0" spcFirstLastPara="1" rIns="0" wrap="square" tIns="0">
            <a:spAutoFit/>
          </a:bodyPr>
          <a:lstStyle/>
          <a:p>
            <a:pPr indent="0" lvl="0" marL="0" marR="0" rtl="0" algn="ctr">
              <a:spcBef>
                <a:spcPts val="0"/>
              </a:spcBef>
              <a:spcAft>
                <a:spcPts val="0"/>
              </a:spcAft>
              <a:buNone/>
            </a:pPr>
            <a:r>
              <a:rPr b="1" lang="en" sz="1000">
                <a:solidFill>
                  <a:schemeClr val="dk1"/>
                </a:solidFill>
                <a:latin typeface="Calibri"/>
                <a:ea typeface="Calibri"/>
                <a:cs typeface="Calibri"/>
                <a:sym typeface="Calibri"/>
              </a:rPr>
              <a:t>Construction and </a:t>
            </a:r>
            <a:endParaRPr sz="1100"/>
          </a:p>
          <a:p>
            <a:pPr indent="0" lvl="0" marL="0" marR="0" rtl="0" algn="ctr">
              <a:spcBef>
                <a:spcPts val="0"/>
              </a:spcBef>
              <a:spcAft>
                <a:spcPts val="0"/>
              </a:spcAft>
              <a:buNone/>
            </a:pPr>
            <a:r>
              <a:rPr b="1" lang="en" sz="1000">
                <a:solidFill>
                  <a:schemeClr val="dk1"/>
                </a:solidFill>
                <a:latin typeface="Calibri"/>
                <a:ea typeface="Calibri"/>
                <a:cs typeface="Calibri"/>
                <a:sym typeface="Calibri"/>
              </a:rPr>
              <a:t>waste management </a:t>
            </a:r>
            <a:endParaRPr sz="1100"/>
          </a:p>
          <a:p>
            <a:pPr indent="0" lvl="0" marL="0" marR="0" rtl="0" algn="ctr">
              <a:spcBef>
                <a:spcPts val="0"/>
              </a:spcBef>
              <a:spcAft>
                <a:spcPts val="0"/>
              </a:spcAft>
              <a:buNone/>
            </a:pPr>
            <a:r>
              <a:rPr b="1" lang="en" sz="1000">
                <a:solidFill>
                  <a:schemeClr val="dk1"/>
                </a:solidFill>
                <a:latin typeface="Calibri"/>
                <a:ea typeface="Calibri"/>
                <a:cs typeface="Calibri"/>
                <a:sym typeface="Calibri"/>
              </a:rPr>
              <a:t>industries</a:t>
            </a:r>
            <a:endParaRPr b="1" sz="1000">
              <a:solidFill>
                <a:schemeClr val="dk1"/>
              </a:solidFill>
              <a:latin typeface="Calibri"/>
              <a:ea typeface="Calibri"/>
              <a:cs typeface="Calibri"/>
              <a:sym typeface="Calibri"/>
            </a:endParaRPr>
          </a:p>
        </p:txBody>
      </p:sp>
      <p:sp>
        <p:nvSpPr>
          <p:cNvPr id="1990" name="Google Shape;1990;p103"/>
          <p:cNvSpPr txBox="1"/>
          <p:nvPr/>
        </p:nvSpPr>
        <p:spPr>
          <a:xfrm>
            <a:off x="141536" y="4834627"/>
            <a:ext cx="242203" cy="205602"/>
          </a:xfrm>
          <a:prstGeom prst="rect">
            <a:avLst/>
          </a:prstGeom>
          <a:noFill/>
          <a:ln>
            <a:noFill/>
          </a:ln>
        </p:spPr>
        <p:txBody>
          <a:bodyPr anchorCtr="0" anchor="ctr" bIns="34225" lIns="68450" spcFirstLastPara="1" rIns="68450" wrap="square" tIns="34225">
            <a:noAutofit/>
          </a:bodyPr>
          <a:lstStyle/>
          <a:p>
            <a:pPr indent="0" lvl="0" marL="0" marR="0" rtl="0" algn="ctr">
              <a:lnSpc>
                <a:spcPct val="100000"/>
              </a:lnSpc>
              <a:spcBef>
                <a:spcPts val="0"/>
              </a:spcBef>
              <a:spcAft>
                <a:spcPts val="0"/>
              </a:spcAft>
              <a:buNone/>
            </a:pPr>
            <a:fld id="{00000000-1234-1234-1234-123412341234}" type="slidenum">
              <a:rPr b="0" i="0" lang="en" sz="700" u="none" cap="none" strike="noStrike">
                <a:solidFill>
                  <a:srgbClr val="7F7F7F"/>
                </a:solidFill>
                <a:latin typeface="Georgia"/>
                <a:ea typeface="Georgia"/>
                <a:cs typeface="Georgia"/>
                <a:sym typeface="Georgia"/>
              </a:rPr>
              <a:t>‹#›</a:t>
            </a:fld>
            <a:endParaRPr b="0" i="0" sz="700" u="none" cap="none" strike="noStrike">
              <a:solidFill>
                <a:srgbClr val="7F7F7F"/>
              </a:solidFill>
              <a:latin typeface="Georgia"/>
              <a:ea typeface="Georgia"/>
              <a:cs typeface="Georgia"/>
              <a:sym typeface="Georgia"/>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5" name="Shape 1995"/>
        <p:cNvGrpSpPr/>
        <p:nvPr/>
      </p:nvGrpSpPr>
      <p:grpSpPr>
        <a:xfrm>
          <a:off x="0" y="0"/>
          <a:ext cx="0" cy="0"/>
          <a:chOff x="0" y="0"/>
          <a:chExt cx="0" cy="0"/>
        </a:xfrm>
      </p:grpSpPr>
      <p:sp>
        <p:nvSpPr>
          <p:cNvPr id="1996" name="Google Shape;1996;p104"/>
          <p:cNvSpPr/>
          <p:nvPr/>
        </p:nvSpPr>
        <p:spPr>
          <a:xfrm>
            <a:off x="1817058" y="2997978"/>
            <a:ext cx="485400" cy="1481100"/>
          </a:xfrm>
          <a:prstGeom prst="roundRect">
            <a:avLst>
              <a:gd fmla="val 16667" name="adj"/>
            </a:avLst>
          </a:prstGeom>
          <a:solidFill>
            <a:srgbClr val="E1EFD8"/>
          </a:solidFill>
          <a:ln cap="flat" cmpd="sng" w="19050">
            <a:solidFill>
              <a:srgbClr val="C0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997" name="Google Shape;1997;p104"/>
          <p:cNvSpPr/>
          <p:nvPr/>
        </p:nvSpPr>
        <p:spPr>
          <a:xfrm>
            <a:off x="2377846" y="2995140"/>
            <a:ext cx="485400" cy="1481100"/>
          </a:xfrm>
          <a:prstGeom prst="roundRect">
            <a:avLst>
              <a:gd fmla="val 16667" name="adj"/>
            </a:avLst>
          </a:prstGeom>
          <a:solidFill>
            <a:srgbClr val="E1EFD8"/>
          </a:solidFill>
          <a:ln cap="flat" cmpd="sng" w="19050">
            <a:solidFill>
              <a:srgbClr val="C0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998" name="Google Shape;1998;p104"/>
          <p:cNvSpPr/>
          <p:nvPr/>
        </p:nvSpPr>
        <p:spPr>
          <a:xfrm>
            <a:off x="2973108" y="3000815"/>
            <a:ext cx="485400" cy="1481100"/>
          </a:xfrm>
          <a:prstGeom prst="roundRect">
            <a:avLst>
              <a:gd fmla="val 16667" name="adj"/>
            </a:avLst>
          </a:prstGeom>
          <a:solidFill>
            <a:srgbClr val="E1EFD8"/>
          </a:solidFill>
          <a:ln cap="flat" cmpd="sng" w="19050">
            <a:solidFill>
              <a:srgbClr val="C0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1999" name="Google Shape;1999;p104"/>
          <p:cNvSpPr/>
          <p:nvPr/>
        </p:nvSpPr>
        <p:spPr>
          <a:xfrm>
            <a:off x="1221796" y="2992303"/>
            <a:ext cx="485326" cy="1481087"/>
          </a:xfrm>
          <a:prstGeom prst="roundRect">
            <a:avLst>
              <a:gd fmla="val 16667" name="adj"/>
            </a:avLst>
          </a:prstGeom>
          <a:solidFill>
            <a:srgbClr val="E1EFD8"/>
          </a:solidFill>
          <a:ln cap="flat" cmpd="sng" w="19050">
            <a:solidFill>
              <a:srgbClr val="C0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2000" name="Google Shape;2000;p104"/>
          <p:cNvSpPr/>
          <p:nvPr/>
        </p:nvSpPr>
        <p:spPr>
          <a:xfrm>
            <a:off x="8335" y="0"/>
            <a:ext cx="9127331" cy="718855"/>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2001" name="Google Shape;2001;p104"/>
          <p:cNvSpPr txBox="1"/>
          <p:nvPr/>
        </p:nvSpPr>
        <p:spPr>
          <a:xfrm>
            <a:off x="227431" y="-56579"/>
            <a:ext cx="8121898" cy="861629"/>
          </a:xfrm>
          <a:prstGeom prst="rect">
            <a:avLst/>
          </a:prstGeom>
          <a:noFill/>
          <a:ln>
            <a:noFill/>
          </a:ln>
        </p:spPr>
        <p:txBody>
          <a:bodyPr anchorCtr="0" anchor="ctr" bIns="34225" lIns="68450" spcFirstLastPara="1" rIns="68450" wrap="square" tIns="34225">
            <a:normAutofit/>
          </a:bodyPr>
          <a:lstStyle/>
          <a:p>
            <a:pPr indent="0" lvl="0" marL="0" marR="0" rtl="0" algn="l">
              <a:lnSpc>
                <a:spcPct val="90000"/>
              </a:lnSpc>
              <a:spcBef>
                <a:spcPts val="0"/>
              </a:spcBef>
              <a:spcAft>
                <a:spcPts val="0"/>
              </a:spcAft>
              <a:buClr>
                <a:schemeClr val="lt1"/>
              </a:buClr>
              <a:buSzPts val="3000"/>
              <a:buFont typeface="Libre Franklin"/>
              <a:buNone/>
            </a:pPr>
            <a:r>
              <a:rPr b="1" lang="en" sz="3300">
                <a:solidFill>
                  <a:schemeClr val="lt1"/>
                </a:solidFill>
                <a:latin typeface="Roboto Slab"/>
                <a:ea typeface="Roboto Slab"/>
                <a:cs typeface="Roboto Slab"/>
                <a:sym typeface="Roboto Slab"/>
              </a:rPr>
              <a:t>AgriFood Data Space Finland</a:t>
            </a:r>
            <a:endParaRPr b="1" sz="3300">
              <a:solidFill>
                <a:schemeClr val="lt1"/>
              </a:solidFill>
              <a:latin typeface="Roboto Slab"/>
              <a:ea typeface="Roboto Slab"/>
              <a:cs typeface="Roboto Slab"/>
              <a:sym typeface="Roboto Slab"/>
            </a:endParaRPr>
          </a:p>
        </p:txBody>
      </p:sp>
      <p:grpSp>
        <p:nvGrpSpPr>
          <p:cNvPr id="2002" name="Google Shape;2002;p104"/>
          <p:cNvGrpSpPr/>
          <p:nvPr/>
        </p:nvGrpSpPr>
        <p:grpSpPr>
          <a:xfrm>
            <a:off x="316666" y="761762"/>
            <a:ext cx="3094952" cy="702844"/>
            <a:chOff x="411108" y="1015682"/>
            <a:chExt cx="4126602" cy="937125"/>
          </a:xfrm>
        </p:grpSpPr>
        <p:sp>
          <p:nvSpPr>
            <p:cNvPr id="2003" name="Google Shape;2003;p104"/>
            <p:cNvSpPr/>
            <p:nvPr/>
          </p:nvSpPr>
          <p:spPr>
            <a:xfrm>
              <a:off x="500537" y="1207887"/>
              <a:ext cx="4037173" cy="74492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2004" name="Google Shape;2004;p104"/>
            <p:cNvSpPr/>
            <p:nvPr/>
          </p:nvSpPr>
          <p:spPr>
            <a:xfrm>
              <a:off x="411108" y="1015682"/>
              <a:ext cx="3177912" cy="247302"/>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Regulation</a:t>
              </a:r>
              <a:endParaRPr sz="1100"/>
            </a:p>
          </p:txBody>
        </p:sp>
      </p:grpSp>
      <p:grpSp>
        <p:nvGrpSpPr>
          <p:cNvPr id="2005" name="Google Shape;2005;p104"/>
          <p:cNvGrpSpPr/>
          <p:nvPr/>
        </p:nvGrpSpPr>
        <p:grpSpPr>
          <a:xfrm>
            <a:off x="315911" y="1470652"/>
            <a:ext cx="3094952" cy="702844"/>
            <a:chOff x="411108" y="1015682"/>
            <a:chExt cx="4126602" cy="937125"/>
          </a:xfrm>
        </p:grpSpPr>
        <p:sp>
          <p:nvSpPr>
            <p:cNvPr id="2006" name="Google Shape;2006;p104"/>
            <p:cNvSpPr/>
            <p:nvPr/>
          </p:nvSpPr>
          <p:spPr>
            <a:xfrm>
              <a:off x="500537" y="1207887"/>
              <a:ext cx="4037173" cy="744920"/>
            </a:xfrm>
            <a:prstGeom prst="roundRect">
              <a:avLst>
                <a:gd fmla="val 16667" name="adj"/>
              </a:avLst>
            </a:prstGeom>
            <a:solidFill>
              <a:srgbClr val="E1EFD8"/>
            </a:solidFill>
            <a:ln cap="flat" cmpd="sng" w="19050">
              <a:solidFill>
                <a:srgbClr val="FF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2007" name="Google Shape;2007;p104"/>
            <p:cNvSpPr/>
            <p:nvPr/>
          </p:nvSpPr>
          <p:spPr>
            <a:xfrm>
              <a:off x="411108" y="1015682"/>
              <a:ext cx="3177912" cy="247302"/>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Frameworks and standardization  </a:t>
              </a:r>
              <a:endParaRPr sz="1100"/>
            </a:p>
          </p:txBody>
        </p:sp>
      </p:grpSp>
      <p:grpSp>
        <p:nvGrpSpPr>
          <p:cNvPr id="2008" name="Google Shape;2008;p104"/>
          <p:cNvGrpSpPr/>
          <p:nvPr/>
        </p:nvGrpSpPr>
        <p:grpSpPr>
          <a:xfrm>
            <a:off x="315911" y="2183888"/>
            <a:ext cx="3094952" cy="702844"/>
            <a:chOff x="411108" y="1015682"/>
            <a:chExt cx="4126602" cy="937125"/>
          </a:xfrm>
        </p:grpSpPr>
        <p:sp>
          <p:nvSpPr>
            <p:cNvPr id="2009" name="Google Shape;2009;p104"/>
            <p:cNvSpPr/>
            <p:nvPr/>
          </p:nvSpPr>
          <p:spPr>
            <a:xfrm>
              <a:off x="500537" y="1207887"/>
              <a:ext cx="4037173" cy="744920"/>
            </a:xfrm>
            <a:prstGeom prst="roundRect">
              <a:avLst>
                <a:gd fmla="val 16667" name="adj"/>
              </a:avLst>
            </a:prstGeom>
            <a:solidFill>
              <a:srgbClr val="E1EFD8"/>
            </a:solidFill>
            <a:ln cap="flat" cmpd="sng" w="19050">
              <a:solidFill>
                <a:srgbClr val="FF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2010" name="Google Shape;2010;p104"/>
            <p:cNvSpPr/>
            <p:nvPr/>
          </p:nvSpPr>
          <p:spPr>
            <a:xfrm>
              <a:off x="411108" y="1015682"/>
              <a:ext cx="3177912" cy="247302"/>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Generic building blocks</a:t>
              </a:r>
              <a:endParaRPr sz="1100"/>
            </a:p>
          </p:txBody>
        </p:sp>
      </p:grpSp>
      <p:sp>
        <p:nvSpPr>
          <p:cNvPr id="2011" name="Google Shape;2011;p104"/>
          <p:cNvSpPr txBox="1"/>
          <p:nvPr/>
        </p:nvSpPr>
        <p:spPr>
          <a:xfrm rot="-5400000">
            <a:off x="-312017" y="3646565"/>
            <a:ext cx="1078897" cy="167642"/>
          </a:xfrm>
          <a:prstGeom prst="rect">
            <a:avLst/>
          </a:prstGeom>
          <a:noFill/>
          <a:ln>
            <a:noFill/>
          </a:ln>
        </p:spPr>
        <p:txBody>
          <a:bodyPr anchorCtr="0" anchor="ctr" bIns="34275" lIns="68575" spcFirstLastPara="1" rIns="68575" wrap="square" tIns="34275">
            <a:spAutoFit/>
          </a:bodyPr>
          <a:lstStyle/>
          <a:p>
            <a:pPr indent="0" lvl="0" marL="0" marR="0" rtl="0" algn="ctr">
              <a:lnSpc>
                <a:spcPct val="81666"/>
              </a:lnSpc>
              <a:spcBef>
                <a:spcPts val="0"/>
              </a:spcBef>
              <a:spcAft>
                <a:spcPts val="0"/>
              </a:spcAft>
              <a:buNone/>
            </a:pPr>
            <a:r>
              <a:rPr lang="en" sz="900">
                <a:solidFill>
                  <a:schemeClr val="dk1"/>
                </a:solidFill>
                <a:latin typeface="Calibri"/>
                <a:ea typeface="Calibri"/>
                <a:cs typeface="Calibri"/>
                <a:sym typeface="Calibri"/>
              </a:rPr>
              <a:t>Domain specific </a:t>
            </a:r>
            <a:endParaRPr sz="1100"/>
          </a:p>
        </p:txBody>
      </p:sp>
      <p:cxnSp>
        <p:nvCxnSpPr>
          <p:cNvPr id="2012" name="Google Shape;2012;p104"/>
          <p:cNvCxnSpPr/>
          <p:nvPr/>
        </p:nvCxnSpPr>
        <p:spPr>
          <a:xfrm>
            <a:off x="382983" y="3471863"/>
            <a:ext cx="3027880" cy="0"/>
          </a:xfrm>
          <a:prstGeom prst="straightConnector1">
            <a:avLst/>
          </a:prstGeom>
          <a:noFill/>
          <a:ln cap="flat" cmpd="sng" w="9525">
            <a:solidFill>
              <a:srgbClr val="4472C4"/>
            </a:solidFill>
            <a:prstDash val="dash"/>
            <a:miter lim="800000"/>
            <a:headEnd len="sm" w="sm" type="none"/>
            <a:tailEnd len="sm" w="sm" type="none"/>
          </a:ln>
        </p:spPr>
      </p:cxnSp>
      <p:cxnSp>
        <p:nvCxnSpPr>
          <p:cNvPr id="2013" name="Google Shape;2013;p104"/>
          <p:cNvCxnSpPr/>
          <p:nvPr/>
        </p:nvCxnSpPr>
        <p:spPr>
          <a:xfrm>
            <a:off x="382983" y="3969067"/>
            <a:ext cx="3027880" cy="0"/>
          </a:xfrm>
          <a:prstGeom prst="straightConnector1">
            <a:avLst/>
          </a:prstGeom>
          <a:noFill/>
          <a:ln cap="flat" cmpd="sng" w="9525">
            <a:solidFill>
              <a:srgbClr val="4472C4"/>
            </a:solidFill>
            <a:prstDash val="dash"/>
            <a:miter lim="800000"/>
            <a:headEnd len="sm" w="sm" type="none"/>
            <a:tailEnd len="sm" w="sm" type="none"/>
          </a:ln>
        </p:spPr>
      </p:cxnSp>
      <p:sp>
        <p:nvSpPr>
          <p:cNvPr id="2014" name="Google Shape;2014;p104"/>
          <p:cNvSpPr txBox="1"/>
          <p:nvPr/>
        </p:nvSpPr>
        <p:spPr>
          <a:xfrm>
            <a:off x="328614" y="3191429"/>
            <a:ext cx="940843" cy="171827"/>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Ecosystems</a:t>
            </a:r>
            <a:endParaRPr sz="1100"/>
          </a:p>
        </p:txBody>
      </p:sp>
      <p:sp>
        <p:nvSpPr>
          <p:cNvPr id="2015" name="Google Shape;2015;p104"/>
          <p:cNvSpPr txBox="1"/>
          <p:nvPr/>
        </p:nvSpPr>
        <p:spPr>
          <a:xfrm>
            <a:off x="328615" y="3648781"/>
            <a:ext cx="940844" cy="171827"/>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Data</a:t>
            </a:r>
            <a:endParaRPr sz="1100"/>
          </a:p>
        </p:txBody>
      </p:sp>
      <p:sp>
        <p:nvSpPr>
          <p:cNvPr id="2016" name="Google Shape;2016;p104"/>
          <p:cNvSpPr txBox="1"/>
          <p:nvPr/>
        </p:nvSpPr>
        <p:spPr>
          <a:xfrm>
            <a:off x="315911" y="4070669"/>
            <a:ext cx="940844" cy="273055"/>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Platforms and solutions</a:t>
            </a:r>
            <a:endParaRPr sz="1100"/>
          </a:p>
        </p:txBody>
      </p:sp>
      <p:sp>
        <p:nvSpPr>
          <p:cNvPr id="2017" name="Google Shape;2017;p104"/>
          <p:cNvSpPr/>
          <p:nvPr/>
        </p:nvSpPr>
        <p:spPr>
          <a:xfrm>
            <a:off x="3986683" y="905915"/>
            <a:ext cx="4773581" cy="3667884"/>
          </a:xfrm>
          <a:prstGeom prst="rect">
            <a:avLst/>
          </a:prstGeom>
          <a:no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18" name="Google Shape;2018;p104"/>
          <p:cNvSpPr txBox="1"/>
          <p:nvPr/>
        </p:nvSpPr>
        <p:spPr>
          <a:xfrm>
            <a:off x="1154566" y="4473149"/>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Agriculture</a:t>
            </a:r>
            <a:endParaRPr sz="1100"/>
          </a:p>
        </p:txBody>
      </p:sp>
      <p:sp>
        <p:nvSpPr>
          <p:cNvPr id="2019" name="Google Shape;2019;p104"/>
          <p:cNvSpPr txBox="1"/>
          <p:nvPr/>
        </p:nvSpPr>
        <p:spPr>
          <a:xfrm>
            <a:off x="4039465" y="943681"/>
            <a:ext cx="4593052" cy="900247"/>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900" u="sng">
                <a:solidFill>
                  <a:schemeClr val="dk1"/>
                </a:solidFill>
                <a:latin typeface="Calibri"/>
                <a:ea typeface="Calibri"/>
                <a:cs typeface="Calibri"/>
                <a:sym typeface="Calibri"/>
              </a:rPr>
              <a:t>Key facts</a:t>
            </a:r>
            <a:endParaRPr b="1" sz="900" u="sng">
              <a:solidFill>
                <a:schemeClr val="dk1"/>
              </a:solidFill>
              <a:latin typeface="Calibri"/>
              <a:ea typeface="Calibri"/>
              <a:cs typeface="Calibri"/>
              <a:sym typeface="Calibri"/>
            </a:endParaRPr>
          </a:p>
          <a:p>
            <a:pPr indent="-120650" lvl="0" marL="127000" marR="0" rtl="0" algn="l">
              <a:spcBef>
                <a:spcPts val="0"/>
              </a:spcBef>
              <a:spcAft>
                <a:spcPts val="0"/>
              </a:spcAft>
              <a:buClr>
                <a:schemeClr val="dk1"/>
              </a:buClr>
              <a:buSzPts val="900"/>
              <a:buFont typeface="Arial"/>
              <a:buChar char="•"/>
            </a:pPr>
            <a:r>
              <a:rPr lang="en" sz="900">
                <a:solidFill>
                  <a:schemeClr val="dk1"/>
                </a:solidFill>
                <a:latin typeface="Calibri"/>
                <a:ea typeface="Calibri"/>
                <a:cs typeface="Calibri"/>
                <a:sym typeface="Calibri"/>
              </a:rPr>
              <a:t>Finnish initiative covering broadly the AgriFood sector</a:t>
            </a:r>
            <a:endParaRPr sz="900">
              <a:solidFill>
                <a:schemeClr val="dk1"/>
              </a:solidFill>
              <a:latin typeface="Calibri"/>
              <a:ea typeface="Calibri"/>
              <a:cs typeface="Calibri"/>
              <a:sym typeface="Calibri"/>
            </a:endParaRPr>
          </a:p>
          <a:p>
            <a:pPr indent="-120650" lvl="0" marL="127000" marR="0" rtl="0" algn="l">
              <a:spcBef>
                <a:spcPts val="0"/>
              </a:spcBef>
              <a:spcAft>
                <a:spcPts val="0"/>
              </a:spcAft>
              <a:buClr>
                <a:schemeClr val="dk1"/>
              </a:buClr>
              <a:buSzPts val="900"/>
              <a:buFont typeface="Arial"/>
              <a:buChar char="•"/>
            </a:pPr>
            <a:r>
              <a:rPr lang="en" sz="900">
                <a:solidFill>
                  <a:schemeClr val="dk1"/>
                </a:solidFill>
                <a:latin typeface="Calibri"/>
                <a:ea typeface="Calibri"/>
                <a:cs typeface="Calibri"/>
                <a:sym typeface="Calibri"/>
              </a:rPr>
              <a:t>Example use case in Gaia-X Agriculture domain working group</a:t>
            </a:r>
            <a:endParaRPr sz="900">
              <a:solidFill>
                <a:schemeClr val="dk1"/>
              </a:solidFill>
              <a:latin typeface="Calibri"/>
              <a:ea typeface="Calibri"/>
              <a:cs typeface="Calibri"/>
              <a:sym typeface="Calibri"/>
            </a:endParaRPr>
          </a:p>
          <a:p>
            <a:pPr indent="-120650" lvl="0" marL="127000" marR="0" rtl="0" algn="l">
              <a:spcBef>
                <a:spcPts val="0"/>
              </a:spcBef>
              <a:spcAft>
                <a:spcPts val="0"/>
              </a:spcAft>
              <a:buClr>
                <a:schemeClr val="dk1"/>
              </a:buClr>
              <a:buSzPts val="900"/>
              <a:buFont typeface="Arial"/>
              <a:buChar char="•"/>
            </a:pPr>
            <a:r>
              <a:rPr lang="en" sz="900">
                <a:solidFill>
                  <a:schemeClr val="dk1"/>
                </a:solidFill>
                <a:latin typeface="Calibri"/>
                <a:ea typeface="Calibri"/>
                <a:cs typeface="Calibri"/>
                <a:sym typeface="Calibri"/>
              </a:rPr>
              <a:t>Connected to possible agriculture growth engine (BF)  </a:t>
            </a:r>
            <a:endParaRPr sz="1100"/>
          </a:p>
          <a:p>
            <a:pPr indent="-120650" lvl="0" marL="127000" marR="0" rtl="0" algn="l">
              <a:spcBef>
                <a:spcPts val="0"/>
              </a:spcBef>
              <a:spcAft>
                <a:spcPts val="0"/>
              </a:spcAft>
              <a:buClr>
                <a:schemeClr val="dk1"/>
              </a:buClr>
              <a:buSzPts val="900"/>
              <a:buFont typeface="Arial"/>
              <a:buChar char="•"/>
            </a:pPr>
            <a:r>
              <a:rPr lang="en" sz="900">
                <a:solidFill>
                  <a:schemeClr val="dk1"/>
                </a:solidFill>
                <a:latin typeface="Calibri"/>
                <a:ea typeface="Calibri"/>
                <a:cs typeface="Calibri"/>
                <a:sym typeface="Calibri"/>
              </a:rPr>
              <a:t>Core actors: Luke, Cinia, GS1, MTK, Pellervo, 1001 Lakes, …</a:t>
            </a:r>
            <a:endParaRPr sz="1100"/>
          </a:p>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pic>
        <p:nvPicPr>
          <p:cNvPr descr="Gaia-X | A Federated and Secure Data Infrastructure" id="2020" name="Google Shape;2020;p104"/>
          <p:cNvPicPr preferRelativeResize="0"/>
          <p:nvPr/>
        </p:nvPicPr>
        <p:blipFill rotWithShape="1">
          <a:blip r:embed="rId3">
            <a:alphaModFix/>
          </a:blip>
          <a:srcRect b="0" l="0" r="0" t="0"/>
          <a:stretch/>
        </p:blipFill>
        <p:spPr>
          <a:xfrm>
            <a:off x="1872580" y="2429255"/>
            <a:ext cx="701991" cy="365928"/>
          </a:xfrm>
          <a:prstGeom prst="rect">
            <a:avLst/>
          </a:prstGeom>
          <a:noFill/>
          <a:ln cap="flat" cmpd="sng" w="9525">
            <a:solidFill>
              <a:schemeClr val="dk1"/>
            </a:solidFill>
            <a:prstDash val="solid"/>
            <a:round/>
            <a:headEnd len="sm" w="sm" type="none"/>
            <a:tailEnd len="sm" w="sm" type="none"/>
          </a:ln>
        </p:spPr>
      </p:pic>
      <p:pic>
        <p:nvPicPr>
          <p:cNvPr descr="Data Sharing Winter School | INNOPAY" id="2021" name="Google Shape;2021;p104"/>
          <p:cNvPicPr preferRelativeResize="0"/>
          <p:nvPr/>
        </p:nvPicPr>
        <p:blipFill rotWithShape="1">
          <a:blip r:embed="rId4">
            <a:alphaModFix/>
          </a:blip>
          <a:srcRect b="0" l="0" r="0" t="0"/>
          <a:stretch/>
        </p:blipFill>
        <p:spPr>
          <a:xfrm>
            <a:off x="769084" y="2429255"/>
            <a:ext cx="1036424" cy="376513"/>
          </a:xfrm>
          <a:prstGeom prst="rect">
            <a:avLst/>
          </a:prstGeom>
          <a:noFill/>
          <a:ln cap="flat" cmpd="sng" w="9525">
            <a:solidFill>
              <a:schemeClr val="dk1"/>
            </a:solidFill>
            <a:prstDash val="solid"/>
            <a:round/>
            <a:headEnd len="sm" w="sm" type="none"/>
            <a:tailEnd len="sm" w="sm" type="none"/>
          </a:ln>
        </p:spPr>
      </p:pic>
      <p:pic>
        <p:nvPicPr>
          <p:cNvPr id="2022" name="Google Shape;2022;p104"/>
          <p:cNvPicPr preferRelativeResize="0"/>
          <p:nvPr/>
        </p:nvPicPr>
        <p:blipFill rotWithShape="1">
          <a:blip r:embed="rId5">
            <a:alphaModFix/>
          </a:blip>
          <a:srcRect b="0" l="0" r="0" t="0"/>
          <a:stretch/>
        </p:blipFill>
        <p:spPr>
          <a:xfrm>
            <a:off x="4129217" y="1761770"/>
            <a:ext cx="4481720" cy="2684816"/>
          </a:xfrm>
          <a:prstGeom prst="rect">
            <a:avLst/>
          </a:prstGeom>
          <a:noFill/>
          <a:ln>
            <a:noFill/>
          </a:ln>
        </p:spPr>
      </p:pic>
      <p:pic>
        <p:nvPicPr>
          <p:cNvPr descr="Gaia-X | A Federated and Secure Data Infrastructure" id="2023" name="Google Shape;2023;p104"/>
          <p:cNvPicPr preferRelativeResize="0"/>
          <p:nvPr/>
        </p:nvPicPr>
        <p:blipFill rotWithShape="1">
          <a:blip r:embed="rId3">
            <a:alphaModFix/>
          </a:blip>
          <a:srcRect b="0" l="0" r="0" t="0"/>
          <a:stretch/>
        </p:blipFill>
        <p:spPr>
          <a:xfrm>
            <a:off x="1437292" y="1707417"/>
            <a:ext cx="701991" cy="388186"/>
          </a:xfrm>
          <a:prstGeom prst="rect">
            <a:avLst/>
          </a:prstGeom>
          <a:noFill/>
          <a:ln cap="flat" cmpd="sng" w="9525">
            <a:solidFill>
              <a:schemeClr val="dk1"/>
            </a:solidFill>
            <a:prstDash val="solid"/>
            <a:round/>
            <a:headEnd len="sm" w="sm" type="none"/>
            <a:tailEnd len="sm" w="sm" type="none"/>
          </a:ln>
        </p:spPr>
      </p:pic>
      <p:sp>
        <p:nvSpPr>
          <p:cNvPr id="2024" name="Google Shape;2024;p104"/>
          <p:cNvSpPr txBox="1"/>
          <p:nvPr/>
        </p:nvSpPr>
        <p:spPr>
          <a:xfrm>
            <a:off x="141536" y="4834627"/>
            <a:ext cx="242203" cy="205602"/>
          </a:xfrm>
          <a:prstGeom prst="rect">
            <a:avLst/>
          </a:prstGeom>
          <a:noFill/>
          <a:ln>
            <a:noFill/>
          </a:ln>
        </p:spPr>
        <p:txBody>
          <a:bodyPr anchorCtr="0" anchor="ctr" bIns="34225" lIns="68450" spcFirstLastPara="1" rIns="68450" wrap="square" tIns="34225">
            <a:noAutofit/>
          </a:bodyPr>
          <a:lstStyle/>
          <a:p>
            <a:pPr indent="0" lvl="0" marL="0" marR="0" rtl="0" algn="ctr">
              <a:lnSpc>
                <a:spcPct val="100000"/>
              </a:lnSpc>
              <a:spcBef>
                <a:spcPts val="0"/>
              </a:spcBef>
              <a:spcAft>
                <a:spcPts val="0"/>
              </a:spcAft>
              <a:buNone/>
            </a:pPr>
            <a:fld id="{00000000-1234-1234-1234-123412341234}" type="slidenum">
              <a:rPr b="0" i="0" lang="en" sz="700" u="none" cap="none" strike="noStrike">
                <a:solidFill>
                  <a:srgbClr val="7F7F7F"/>
                </a:solidFill>
                <a:latin typeface="Georgia"/>
                <a:ea typeface="Georgia"/>
                <a:cs typeface="Georgia"/>
                <a:sym typeface="Georgia"/>
              </a:rPr>
              <a:t>‹#›</a:t>
            </a:fld>
            <a:endParaRPr b="0" i="0" sz="700" u="none" cap="none" strike="noStrike">
              <a:solidFill>
                <a:srgbClr val="7F7F7F"/>
              </a:solidFill>
              <a:latin typeface="Georgia"/>
              <a:ea typeface="Georgia"/>
              <a:cs typeface="Georgia"/>
              <a:sym typeface="Georgia"/>
            </a:endParaRPr>
          </a:p>
        </p:txBody>
      </p:sp>
      <p:sp>
        <p:nvSpPr>
          <p:cNvPr id="2025" name="Google Shape;2025;p104"/>
          <p:cNvSpPr txBox="1"/>
          <p:nvPr/>
        </p:nvSpPr>
        <p:spPr>
          <a:xfrm>
            <a:off x="1872579" y="4466274"/>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Retail</a:t>
            </a:r>
            <a:endParaRPr sz="1100"/>
          </a:p>
        </p:txBody>
      </p:sp>
      <p:sp>
        <p:nvSpPr>
          <p:cNvPr id="2026" name="Google Shape;2026;p104"/>
          <p:cNvSpPr txBox="1"/>
          <p:nvPr/>
        </p:nvSpPr>
        <p:spPr>
          <a:xfrm>
            <a:off x="2344320" y="44662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Logistics</a:t>
            </a:r>
            <a:endParaRPr sz="900">
              <a:solidFill>
                <a:schemeClr val="dk1"/>
              </a:solidFill>
              <a:latin typeface="Calibri"/>
              <a:ea typeface="Calibri"/>
              <a:cs typeface="Calibri"/>
              <a:sym typeface="Calibri"/>
            </a:endParaRPr>
          </a:p>
        </p:txBody>
      </p:sp>
      <p:sp>
        <p:nvSpPr>
          <p:cNvPr id="2027" name="Google Shape;2027;p104"/>
          <p:cNvSpPr txBox="1"/>
          <p:nvPr/>
        </p:nvSpPr>
        <p:spPr>
          <a:xfrm>
            <a:off x="2879912"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Green Deal</a:t>
            </a:r>
            <a:endParaRPr sz="1100"/>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2" name="Shape 2032"/>
        <p:cNvGrpSpPr/>
        <p:nvPr/>
      </p:nvGrpSpPr>
      <p:grpSpPr>
        <a:xfrm>
          <a:off x="0" y="0"/>
          <a:ext cx="0" cy="0"/>
          <a:chOff x="0" y="0"/>
          <a:chExt cx="0" cy="0"/>
        </a:xfrm>
      </p:grpSpPr>
      <p:sp>
        <p:nvSpPr>
          <p:cNvPr id="2033" name="Google Shape;2033;p105"/>
          <p:cNvSpPr/>
          <p:nvPr/>
        </p:nvSpPr>
        <p:spPr>
          <a:xfrm>
            <a:off x="1817058" y="2997978"/>
            <a:ext cx="485400" cy="1481100"/>
          </a:xfrm>
          <a:prstGeom prst="roundRect">
            <a:avLst>
              <a:gd fmla="val 16667" name="adj"/>
            </a:avLst>
          </a:prstGeom>
          <a:solidFill>
            <a:srgbClr val="E1EFD8"/>
          </a:solidFill>
          <a:ln cap="flat" cmpd="sng" w="19050">
            <a:solidFill>
              <a:srgbClr val="C0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2034" name="Google Shape;2034;p105"/>
          <p:cNvSpPr/>
          <p:nvPr/>
        </p:nvSpPr>
        <p:spPr>
          <a:xfrm>
            <a:off x="1221796" y="2992303"/>
            <a:ext cx="485400" cy="1481100"/>
          </a:xfrm>
          <a:prstGeom prst="roundRect">
            <a:avLst>
              <a:gd fmla="val 16667" name="adj"/>
            </a:avLst>
          </a:prstGeom>
          <a:solidFill>
            <a:srgbClr val="E1EFD8"/>
          </a:solidFill>
          <a:ln cap="flat" cmpd="sng" w="19050">
            <a:solidFill>
              <a:srgbClr val="C0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2035" name="Google Shape;2035;p105"/>
          <p:cNvSpPr/>
          <p:nvPr/>
        </p:nvSpPr>
        <p:spPr>
          <a:xfrm>
            <a:off x="8335" y="0"/>
            <a:ext cx="9127331" cy="718855"/>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2036" name="Google Shape;2036;p105"/>
          <p:cNvSpPr txBox="1"/>
          <p:nvPr/>
        </p:nvSpPr>
        <p:spPr>
          <a:xfrm>
            <a:off x="227431" y="-56579"/>
            <a:ext cx="8121898" cy="861629"/>
          </a:xfrm>
          <a:prstGeom prst="rect">
            <a:avLst/>
          </a:prstGeom>
          <a:noFill/>
          <a:ln>
            <a:noFill/>
          </a:ln>
        </p:spPr>
        <p:txBody>
          <a:bodyPr anchorCtr="0" anchor="ctr" bIns="34225" lIns="68450" spcFirstLastPara="1" rIns="68450" wrap="square" tIns="34225">
            <a:normAutofit/>
          </a:bodyPr>
          <a:lstStyle/>
          <a:p>
            <a:pPr indent="0" lvl="0" marL="0" marR="0" rtl="0" algn="l">
              <a:lnSpc>
                <a:spcPct val="90000"/>
              </a:lnSpc>
              <a:spcBef>
                <a:spcPts val="0"/>
              </a:spcBef>
              <a:spcAft>
                <a:spcPts val="0"/>
              </a:spcAft>
              <a:buClr>
                <a:schemeClr val="lt1"/>
              </a:buClr>
              <a:buSzPts val="3000"/>
              <a:buFont typeface="Libre Franklin"/>
              <a:buNone/>
            </a:pPr>
            <a:r>
              <a:rPr b="1" lang="en" sz="3300">
                <a:solidFill>
                  <a:schemeClr val="lt1"/>
                </a:solidFill>
                <a:latin typeface="Roboto Slab"/>
                <a:ea typeface="Roboto Slab"/>
                <a:cs typeface="Roboto Slab"/>
                <a:sym typeface="Roboto Slab"/>
              </a:rPr>
              <a:t>Metsään.fi</a:t>
            </a:r>
            <a:endParaRPr b="1" sz="3300">
              <a:solidFill>
                <a:schemeClr val="lt1"/>
              </a:solidFill>
              <a:latin typeface="Roboto Slab"/>
              <a:ea typeface="Roboto Slab"/>
              <a:cs typeface="Roboto Slab"/>
              <a:sym typeface="Roboto Slab"/>
            </a:endParaRPr>
          </a:p>
        </p:txBody>
      </p:sp>
      <p:sp>
        <p:nvSpPr>
          <p:cNvPr id="2037" name="Google Shape;2037;p105"/>
          <p:cNvSpPr/>
          <p:nvPr/>
        </p:nvSpPr>
        <p:spPr>
          <a:xfrm>
            <a:off x="3986683" y="905915"/>
            <a:ext cx="4773581" cy="3667884"/>
          </a:xfrm>
          <a:prstGeom prst="rect">
            <a:avLst/>
          </a:prstGeom>
          <a:no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38" name="Google Shape;2038;p105"/>
          <p:cNvSpPr txBox="1"/>
          <p:nvPr/>
        </p:nvSpPr>
        <p:spPr>
          <a:xfrm>
            <a:off x="4019518" y="990935"/>
            <a:ext cx="4593052" cy="830997"/>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800" u="sng">
                <a:solidFill>
                  <a:schemeClr val="dk1"/>
                </a:solidFill>
                <a:latin typeface="Calibri"/>
                <a:ea typeface="Calibri"/>
                <a:cs typeface="Calibri"/>
                <a:sym typeface="Calibri"/>
              </a:rPr>
              <a:t>Key facts</a:t>
            </a:r>
            <a:endParaRPr b="1" sz="800" u="sng">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Forestry market data sharing allows for better estimation of value of assets for public sector, market makers and forest owners,</a:t>
            </a:r>
            <a:endParaRPr sz="1100"/>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The use case of shared forestry market data arised from the needs of forest owners, and was brought to life by a small real estate broker SME specializing in forest ownership.</a:t>
            </a:r>
            <a:endParaRPr sz="1100"/>
          </a:p>
          <a:p>
            <a:pPr indent="0" lvl="0" marL="0" marR="0" rtl="0" algn="l">
              <a:spcBef>
                <a:spcPts val="0"/>
              </a:spcBef>
              <a:spcAft>
                <a:spcPts val="0"/>
              </a:spcAft>
              <a:buNone/>
            </a:pPr>
            <a:r>
              <a:t/>
            </a:r>
            <a:endParaRPr sz="800">
              <a:solidFill>
                <a:schemeClr val="dk1"/>
              </a:solidFill>
              <a:latin typeface="Calibri"/>
              <a:ea typeface="Calibri"/>
              <a:cs typeface="Calibri"/>
              <a:sym typeface="Calibri"/>
            </a:endParaRPr>
          </a:p>
        </p:txBody>
      </p:sp>
      <p:sp>
        <p:nvSpPr>
          <p:cNvPr id="2039" name="Google Shape;2039;p105"/>
          <p:cNvSpPr txBox="1"/>
          <p:nvPr/>
        </p:nvSpPr>
        <p:spPr>
          <a:xfrm>
            <a:off x="4055724" y="4333735"/>
            <a:ext cx="4587748" cy="27699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rgbClr val="4472C4"/>
                </a:solidFill>
                <a:latin typeface="Calibri"/>
                <a:ea typeface="Calibri"/>
                <a:cs typeface="Calibri"/>
                <a:sym typeface="Calibri"/>
              </a:rPr>
              <a:t>👉 https://metsään.fi/</a:t>
            </a:r>
            <a:endParaRPr sz="1100"/>
          </a:p>
        </p:txBody>
      </p:sp>
      <p:pic>
        <p:nvPicPr>
          <p:cNvPr id="2040" name="Google Shape;2040;p105"/>
          <p:cNvPicPr preferRelativeResize="0"/>
          <p:nvPr/>
        </p:nvPicPr>
        <p:blipFill rotWithShape="1">
          <a:blip r:embed="rId3">
            <a:alphaModFix/>
          </a:blip>
          <a:srcRect b="0" l="0" r="0" t="0"/>
          <a:stretch/>
        </p:blipFill>
        <p:spPr>
          <a:xfrm>
            <a:off x="4175755" y="1989743"/>
            <a:ext cx="4395436" cy="2112092"/>
          </a:xfrm>
          <a:prstGeom prst="rect">
            <a:avLst/>
          </a:prstGeom>
          <a:noFill/>
          <a:ln>
            <a:noFill/>
          </a:ln>
        </p:spPr>
      </p:pic>
      <p:grpSp>
        <p:nvGrpSpPr>
          <p:cNvPr id="2041" name="Google Shape;2041;p105"/>
          <p:cNvGrpSpPr/>
          <p:nvPr/>
        </p:nvGrpSpPr>
        <p:grpSpPr>
          <a:xfrm>
            <a:off x="316666" y="761762"/>
            <a:ext cx="3094952" cy="702844"/>
            <a:chOff x="411108" y="1015682"/>
            <a:chExt cx="4126602" cy="937125"/>
          </a:xfrm>
        </p:grpSpPr>
        <p:sp>
          <p:nvSpPr>
            <p:cNvPr id="2042" name="Google Shape;2042;p105"/>
            <p:cNvSpPr/>
            <p:nvPr/>
          </p:nvSpPr>
          <p:spPr>
            <a:xfrm>
              <a:off x="500537" y="1207887"/>
              <a:ext cx="4037173" cy="74492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2043" name="Google Shape;2043;p105"/>
            <p:cNvSpPr/>
            <p:nvPr/>
          </p:nvSpPr>
          <p:spPr>
            <a:xfrm>
              <a:off x="411108" y="1015682"/>
              <a:ext cx="3177912" cy="247302"/>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Regulation</a:t>
              </a:r>
              <a:endParaRPr sz="1100"/>
            </a:p>
          </p:txBody>
        </p:sp>
      </p:grpSp>
      <p:sp>
        <p:nvSpPr>
          <p:cNvPr id="2044" name="Google Shape;2044;p105"/>
          <p:cNvSpPr/>
          <p:nvPr/>
        </p:nvSpPr>
        <p:spPr>
          <a:xfrm>
            <a:off x="315911" y="1470651"/>
            <a:ext cx="2383434" cy="185476"/>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Frameworks and standardization  </a:t>
            </a:r>
            <a:endParaRPr sz="1100"/>
          </a:p>
        </p:txBody>
      </p:sp>
      <p:sp>
        <p:nvSpPr>
          <p:cNvPr id="2045" name="Google Shape;2045;p105"/>
          <p:cNvSpPr/>
          <p:nvPr/>
        </p:nvSpPr>
        <p:spPr>
          <a:xfrm>
            <a:off x="315911" y="2183888"/>
            <a:ext cx="2383434" cy="185476"/>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Generic building blocks</a:t>
            </a:r>
            <a:endParaRPr sz="1100"/>
          </a:p>
        </p:txBody>
      </p:sp>
      <p:sp>
        <p:nvSpPr>
          <p:cNvPr id="2046" name="Google Shape;2046;p105"/>
          <p:cNvSpPr txBox="1"/>
          <p:nvPr/>
        </p:nvSpPr>
        <p:spPr>
          <a:xfrm rot="-5400000">
            <a:off x="-312017" y="3646565"/>
            <a:ext cx="1078897" cy="167642"/>
          </a:xfrm>
          <a:prstGeom prst="rect">
            <a:avLst/>
          </a:prstGeom>
          <a:noFill/>
          <a:ln>
            <a:noFill/>
          </a:ln>
        </p:spPr>
        <p:txBody>
          <a:bodyPr anchorCtr="0" anchor="ctr" bIns="34275" lIns="68575" spcFirstLastPara="1" rIns="68575" wrap="square" tIns="34275">
            <a:spAutoFit/>
          </a:bodyPr>
          <a:lstStyle/>
          <a:p>
            <a:pPr indent="0" lvl="0" marL="0" marR="0" rtl="0" algn="ctr">
              <a:lnSpc>
                <a:spcPct val="81666"/>
              </a:lnSpc>
              <a:spcBef>
                <a:spcPts val="0"/>
              </a:spcBef>
              <a:spcAft>
                <a:spcPts val="0"/>
              </a:spcAft>
              <a:buNone/>
            </a:pPr>
            <a:r>
              <a:rPr lang="en" sz="900">
                <a:solidFill>
                  <a:schemeClr val="dk1"/>
                </a:solidFill>
                <a:latin typeface="Calibri"/>
                <a:ea typeface="Calibri"/>
                <a:cs typeface="Calibri"/>
                <a:sym typeface="Calibri"/>
              </a:rPr>
              <a:t>Domain specific </a:t>
            </a:r>
            <a:endParaRPr sz="1100"/>
          </a:p>
        </p:txBody>
      </p:sp>
      <p:cxnSp>
        <p:nvCxnSpPr>
          <p:cNvPr id="2047" name="Google Shape;2047;p105"/>
          <p:cNvCxnSpPr/>
          <p:nvPr/>
        </p:nvCxnSpPr>
        <p:spPr>
          <a:xfrm>
            <a:off x="382983" y="3471863"/>
            <a:ext cx="3027880" cy="0"/>
          </a:xfrm>
          <a:prstGeom prst="straightConnector1">
            <a:avLst/>
          </a:prstGeom>
          <a:noFill/>
          <a:ln cap="flat" cmpd="sng" w="9525">
            <a:solidFill>
              <a:srgbClr val="4472C4"/>
            </a:solidFill>
            <a:prstDash val="dash"/>
            <a:miter lim="800000"/>
            <a:headEnd len="sm" w="sm" type="none"/>
            <a:tailEnd len="sm" w="sm" type="none"/>
          </a:ln>
        </p:spPr>
      </p:cxnSp>
      <p:cxnSp>
        <p:nvCxnSpPr>
          <p:cNvPr id="2048" name="Google Shape;2048;p105"/>
          <p:cNvCxnSpPr/>
          <p:nvPr/>
        </p:nvCxnSpPr>
        <p:spPr>
          <a:xfrm>
            <a:off x="382983" y="3969067"/>
            <a:ext cx="3027880" cy="0"/>
          </a:xfrm>
          <a:prstGeom prst="straightConnector1">
            <a:avLst/>
          </a:prstGeom>
          <a:noFill/>
          <a:ln cap="flat" cmpd="sng" w="9525">
            <a:solidFill>
              <a:srgbClr val="4472C4"/>
            </a:solidFill>
            <a:prstDash val="dash"/>
            <a:miter lim="800000"/>
            <a:headEnd len="sm" w="sm" type="none"/>
            <a:tailEnd len="sm" w="sm" type="none"/>
          </a:ln>
        </p:spPr>
      </p:cxnSp>
      <p:sp>
        <p:nvSpPr>
          <p:cNvPr id="2049" name="Google Shape;2049;p105"/>
          <p:cNvSpPr txBox="1"/>
          <p:nvPr/>
        </p:nvSpPr>
        <p:spPr>
          <a:xfrm>
            <a:off x="328614" y="3191429"/>
            <a:ext cx="940843" cy="171827"/>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Ecosystems</a:t>
            </a:r>
            <a:endParaRPr sz="1100"/>
          </a:p>
        </p:txBody>
      </p:sp>
      <p:sp>
        <p:nvSpPr>
          <p:cNvPr id="2050" name="Google Shape;2050;p105"/>
          <p:cNvSpPr txBox="1"/>
          <p:nvPr/>
        </p:nvSpPr>
        <p:spPr>
          <a:xfrm>
            <a:off x="328615" y="3648781"/>
            <a:ext cx="940844" cy="171827"/>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Data</a:t>
            </a:r>
            <a:endParaRPr sz="1100"/>
          </a:p>
        </p:txBody>
      </p:sp>
      <p:sp>
        <p:nvSpPr>
          <p:cNvPr id="2051" name="Google Shape;2051;p105"/>
          <p:cNvSpPr txBox="1"/>
          <p:nvPr/>
        </p:nvSpPr>
        <p:spPr>
          <a:xfrm>
            <a:off x="315911" y="4070669"/>
            <a:ext cx="940844" cy="273055"/>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Platforms and solutions</a:t>
            </a:r>
            <a:endParaRPr sz="1100"/>
          </a:p>
        </p:txBody>
      </p:sp>
      <p:sp>
        <p:nvSpPr>
          <p:cNvPr id="2052" name="Google Shape;2052;p105"/>
          <p:cNvSpPr txBox="1"/>
          <p:nvPr/>
        </p:nvSpPr>
        <p:spPr>
          <a:xfrm>
            <a:off x="141536" y="4834627"/>
            <a:ext cx="242203" cy="205602"/>
          </a:xfrm>
          <a:prstGeom prst="rect">
            <a:avLst/>
          </a:prstGeom>
          <a:noFill/>
          <a:ln>
            <a:noFill/>
          </a:ln>
        </p:spPr>
        <p:txBody>
          <a:bodyPr anchorCtr="0" anchor="ctr" bIns="34225" lIns="68450" spcFirstLastPara="1" rIns="68450" wrap="square" tIns="34225">
            <a:noAutofit/>
          </a:bodyPr>
          <a:lstStyle/>
          <a:p>
            <a:pPr indent="0" lvl="0" marL="0" marR="0" rtl="0" algn="ctr">
              <a:lnSpc>
                <a:spcPct val="100000"/>
              </a:lnSpc>
              <a:spcBef>
                <a:spcPts val="0"/>
              </a:spcBef>
              <a:spcAft>
                <a:spcPts val="0"/>
              </a:spcAft>
              <a:buNone/>
            </a:pPr>
            <a:fld id="{00000000-1234-1234-1234-123412341234}" type="slidenum">
              <a:rPr b="0" i="0" lang="en" sz="700" u="none" cap="none" strike="noStrike">
                <a:solidFill>
                  <a:srgbClr val="7F7F7F"/>
                </a:solidFill>
                <a:latin typeface="Georgia"/>
                <a:ea typeface="Georgia"/>
                <a:cs typeface="Georgia"/>
                <a:sym typeface="Georgia"/>
              </a:rPr>
              <a:t>‹#›</a:t>
            </a:fld>
            <a:endParaRPr b="0" i="0" sz="700" u="none" cap="none" strike="noStrike">
              <a:solidFill>
                <a:srgbClr val="7F7F7F"/>
              </a:solidFill>
              <a:latin typeface="Georgia"/>
              <a:ea typeface="Georgia"/>
              <a:cs typeface="Georgia"/>
              <a:sym typeface="Georgia"/>
            </a:endParaRPr>
          </a:p>
        </p:txBody>
      </p:sp>
      <p:sp>
        <p:nvSpPr>
          <p:cNvPr id="2053" name="Google Shape;2053;p105"/>
          <p:cNvSpPr/>
          <p:nvPr/>
        </p:nvSpPr>
        <p:spPr>
          <a:xfrm>
            <a:off x="382983" y="1630199"/>
            <a:ext cx="3027880" cy="55869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2054" name="Google Shape;2054;p105"/>
          <p:cNvSpPr/>
          <p:nvPr/>
        </p:nvSpPr>
        <p:spPr>
          <a:xfrm>
            <a:off x="384986" y="2343729"/>
            <a:ext cx="3027880" cy="55869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2055" name="Google Shape;2055;p105"/>
          <p:cNvSpPr/>
          <p:nvPr/>
        </p:nvSpPr>
        <p:spPr>
          <a:xfrm>
            <a:off x="3614092" y="4693042"/>
            <a:ext cx="4288499" cy="323861"/>
          </a:xfrm>
          <a:prstGeom prst="wedgeRoundRectCallout">
            <a:avLst>
              <a:gd fmla="val 603" name="adj1"/>
              <a:gd fmla="val -103703" name="adj2"/>
              <a:gd fmla="val 16667" name="adj3"/>
            </a:avLst>
          </a:prstGeom>
          <a:solidFill>
            <a:srgbClr val="7D91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i="1" lang="en" sz="800">
                <a:solidFill>
                  <a:schemeClr val="lt1"/>
                </a:solidFill>
                <a:latin typeface="Calibri"/>
                <a:ea typeface="Calibri"/>
                <a:cs typeface="Calibri"/>
                <a:sym typeface="Calibri"/>
              </a:rPr>
              <a:t>”Data space innovations may arise from surprising sources and most added value can be found from unexpected combinations.”  -- Jyrki Suokas, Taival Advisory</a:t>
            </a:r>
            <a:endParaRPr i="1" sz="800">
              <a:solidFill>
                <a:schemeClr val="lt1"/>
              </a:solidFill>
              <a:latin typeface="Calibri"/>
              <a:ea typeface="Calibri"/>
              <a:cs typeface="Calibri"/>
              <a:sym typeface="Calibri"/>
            </a:endParaRPr>
          </a:p>
        </p:txBody>
      </p:sp>
      <p:sp>
        <p:nvSpPr>
          <p:cNvPr id="2056" name="Google Shape;2056;p105"/>
          <p:cNvSpPr txBox="1"/>
          <p:nvPr/>
        </p:nvSpPr>
        <p:spPr>
          <a:xfrm>
            <a:off x="1154566" y="4466274"/>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Agriculture</a:t>
            </a:r>
            <a:endParaRPr sz="1100"/>
          </a:p>
        </p:txBody>
      </p:sp>
      <p:sp>
        <p:nvSpPr>
          <p:cNvPr id="2057" name="Google Shape;2057;p105"/>
          <p:cNvSpPr txBox="1"/>
          <p:nvPr/>
        </p:nvSpPr>
        <p:spPr>
          <a:xfrm>
            <a:off x="1758554" y="4466274"/>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Green Deal</a:t>
            </a:r>
            <a:endParaRPr sz="1100"/>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2" name="Shape 2062"/>
        <p:cNvGrpSpPr/>
        <p:nvPr/>
      </p:nvGrpSpPr>
      <p:grpSpPr>
        <a:xfrm>
          <a:off x="0" y="0"/>
          <a:ext cx="0" cy="0"/>
          <a:chOff x="0" y="0"/>
          <a:chExt cx="0" cy="0"/>
        </a:xfrm>
      </p:grpSpPr>
      <p:sp>
        <p:nvSpPr>
          <p:cNvPr id="2063" name="Google Shape;2063;p106"/>
          <p:cNvSpPr/>
          <p:nvPr/>
        </p:nvSpPr>
        <p:spPr>
          <a:xfrm>
            <a:off x="1231233" y="2987002"/>
            <a:ext cx="485326" cy="1481087"/>
          </a:xfrm>
          <a:prstGeom prst="roundRect">
            <a:avLst>
              <a:gd fmla="val 16667" name="adj"/>
            </a:avLst>
          </a:prstGeom>
          <a:solidFill>
            <a:srgbClr val="E1EFD8"/>
          </a:solidFill>
          <a:ln cap="flat" cmpd="sng" w="19050">
            <a:solidFill>
              <a:srgbClr val="C0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2064" name="Google Shape;2064;p106"/>
          <p:cNvSpPr/>
          <p:nvPr/>
        </p:nvSpPr>
        <p:spPr>
          <a:xfrm>
            <a:off x="2358209" y="2987002"/>
            <a:ext cx="485326" cy="1481087"/>
          </a:xfrm>
          <a:prstGeom prst="roundRect">
            <a:avLst>
              <a:gd fmla="val 16667" name="adj"/>
            </a:avLst>
          </a:prstGeom>
          <a:solidFill>
            <a:srgbClr val="E1EFD8"/>
          </a:solidFill>
          <a:ln cap="flat" cmpd="sng" w="19050">
            <a:solidFill>
              <a:srgbClr val="C0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2065" name="Google Shape;2065;p106"/>
          <p:cNvSpPr/>
          <p:nvPr/>
        </p:nvSpPr>
        <p:spPr>
          <a:xfrm>
            <a:off x="1798942" y="2987080"/>
            <a:ext cx="485326" cy="1481087"/>
          </a:xfrm>
          <a:prstGeom prst="roundRect">
            <a:avLst>
              <a:gd fmla="val 16667" name="adj"/>
            </a:avLst>
          </a:prstGeom>
          <a:solidFill>
            <a:srgbClr val="E1EFD8"/>
          </a:solidFill>
          <a:ln cap="flat" cmpd="sng" w="19050">
            <a:solidFill>
              <a:srgbClr val="C0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2066" name="Google Shape;2066;p106"/>
          <p:cNvSpPr/>
          <p:nvPr/>
        </p:nvSpPr>
        <p:spPr>
          <a:xfrm>
            <a:off x="8335" y="0"/>
            <a:ext cx="9127331" cy="718855"/>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2067" name="Google Shape;2067;p106"/>
          <p:cNvSpPr txBox="1"/>
          <p:nvPr/>
        </p:nvSpPr>
        <p:spPr>
          <a:xfrm>
            <a:off x="227431" y="-56579"/>
            <a:ext cx="8121898" cy="861629"/>
          </a:xfrm>
          <a:prstGeom prst="rect">
            <a:avLst/>
          </a:prstGeom>
          <a:noFill/>
          <a:ln>
            <a:noFill/>
          </a:ln>
        </p:spPr>
        <p:txBody>
          <a:bodyPr anchorCtr="0" anchor="ctr" bIns="34225" lIns="68450" spcFirstLastPara="1" rIns="68450" wrap="square" tIns="34225">
            <a:normAutofit/>
          </a:bodyPr>
          <a:lstStyle/>
          <a:p>
            <a:pPr indent="0" lvl="0" marL="0" marR="0" rtl="0" algn="l">
              <a:lnSpc>
                <a:spcPct val="90000"/>
              </a:lnSpc>
              <a:spcBef>
                <a:spcPts val="0"/>
              </a:spcBef>
              <a:spcAft>
                <a:spcPts val="0"/>
              </a:spcAft>
              <a:buClr>
                <a:schemeClr val="lt1"/>
              </a:buClr>
              <a:buSzPts val="3000"/>
              <a:buFont typeface="Libre Franklin"/>
              <a:buNone/>
            </a:pPr>
            <a:r>
              <a:rPr b="1" lang="en" sz="3300">
                <a:solidFill>
                  <a:schemeClr val="lt1"/>
                </a:solidFill>
                <a:latin typeface="Roboto Slab"/>
                <a:ea typeface="Roboto Slab"/>
                <a:cs typeface="Roboto Slab"/>
                <a:sym typeface="Roboto Slab"/>
              </a:rPr>
              <a:t>Rokkiparkki</a:t>
            </a:r>
            <a:endParaRPr b="1" sz="3300">
              <a:solidFill>
                <a:schemeClr val="lt1"/>
              </a:solidFill>
              <a:latin typeface="Roboto Slab"/>
              <a:ea typeface="Roboto Slab"/>
              <a:cs typeface="Roboto Slab"/>
              <a:sym typeface="Roboto Slab"/>
            </a:endParaRPr>
          </a:p>
        </p:txBody>
      </p:sp>
      <p:sp>
        <p:nvSpPr>
          <p:cNvPr id="2068" name="Google Shape;2068;p106"/>
          <p:cNvSpPr/>
          <p:nvPr/>
        </p:nvSpPr>
        <p:spPr>
          <a:xfrm>
            <a:off x="3986683" y="905915"/>
            <a:ext cx="4773581" cy="3667884"/>
          </a:xfrm>
          <a:prstGeom prst="rect">
            <a:avLst/>
          </a:prstGeom>
          <a:no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69" name="Google Shape;2069;p106"/>
          <p:cNvSpPr txBox="1"/>
          <p:nvPr/>
        </p:nvSpPr>
        <p:spPr>
          <a:xfrm>
            <a:off x="4019518" y="990935"/>
            <a:ext cx="1914600" cy="29013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800" u="sng">
                <a:solidFill>
                  <a:schemeClr val="dk1"/>
                </a:solidFill>
                <a:latin typeface="Calibri"/>
                <a:ea typeface="Calibri"/>
                <a:cs typeface="Calibri"/>
                <a:sym typeface="Calibri"/>
              </a:rPr>
              <a:t>Key facts</a:t>
            </a:r>
            <a:endParaRPr b="1" sz="800" u="sng">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Rokkiparkki is a non-profit parking garage in Jätkäsaari, Helsinki. Rokkiparkki has invested in electric car charging services. Rokkiparkki needed a service that meets the demand for faster charging by residents and fits into parking operator’s cost model, where residents themselves pay the costs of charging their cars based on the actual cost of electricity.</a:t>
            </a:r>
            <a:endParaRPr sz="1100"/>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Virta is a company specialised in cloud-connected high-capacity electric charging service provider.</a:t>
            </a:r>
            <a:endParaRPr sz="1100"/>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The participants have aimed at conditioned and consented data sharing of residents' electric charging data between the electricity company, residents' associations, car manufacturers, electric car rental companies, Virta and parking operator in accordance with the MyData principles.</a:t>
            </a:r>
            <a:endParaRPr sz="1100"/>
          </a:p>
        </p:txBody>
      </p:sp>
      <p:sp>
        <p:nvSpPr>
          <p:cNvPr id="2070" name="Google Shape;2070;p106"/>
          <p:cNvSpPr txBox="1"/>
          <p:nvPr/>
        </p:nvSpPr>
        <p:spPr>
          <a:xfrm>
            <a:off x="4043224" y="4205225"/>
            <a:ext cx="4587748" cy="27699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rgbClr val="4472C4"/>
                </a:solidFill>
                <a:latin typeface="Calibri"/>
                <a:ea typeface="Calibri"/>
                <a:cs typeface="Calibri"/>
                <a:sym typeface="Calibri"/>
              </a:rPr>
              <a:t>👉 https://rokkiparkki.fi/</a:t>
            </a:r>
            <a:endParaRPr sz="1100"/>
          </a:p>
        </p:txBody>
      </p:sp>
      <p:sp>
        <p:nvSpPr>
          <p:cNvPr id="2071" name="Google Shape;2071;p106"/>
          <p:cNvSpPr/>
          <p:nvPr/>
        </p:nvSpPr>
        <p:spPr>
          <a:xfrm>
            <a:off x="2916248" y="2992303"/>
            <a:ext cx="485326" cy="1481087"/>
          </a:xfrm>
          <a:prstGeom prst="roundRect">
            <a:avLst>
              <a:gd fmla="val 16667" name="adj"/>
            </a:avLst>
          </a:prstGeom>
          <a:solidFill>
            <a:srgbClr val="E1EFD8"/>
          </a:solidFill>
          <a:ln cap="flat" cmpd="sng" w="19050">
            <a:solidFill>
              <a:srgbClr val="C0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grpSp>
        <p:nvGrpSpPr>
          <p:cNvPr id="2072" name="Google Shape;2072;p106"/>
          <p:cNvGrpSpPr/>
          <p:nvPr/>
        </p:nvGrpSpPr>
        <p:grpSpPr>
          <a:xfrm>
            <a:off x="316666" y="761762"/>
            <a:ext cx="3094952" cy="702844"/>
            <a:chOff x="411108" y="1015682"/>
            <a:chExt cx="4126602" cy="937125"/>
          </a:xfrm>
        </p:grpSpPr>
        <p:sp>
          <p:nvSpPr>
            <p:cNvPr id="2073" name="Google Shape;2073;p106"/>
            <p:cNvSpPr/>
            <p:nvPr/>
          </p:nvSpPr>
          <p:spPr>
            <a:xfrm>
              <a:off x="500537" y="1207887"/>
              <a:ext cx="4037173" cy="74492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2074" name="Google Shape;2074;p106"/>
            <p:cNvSpPr/>
            <p:nvPr/>
          </p:nvSpPr>
          <p:spPr>
            <a:xfrm>
              <a:off x="411108" y="1015682"/>
              <a:ext cx="3177912" cy="247302"/>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Regulation</a:t>
              </a:r>
              <a:endParaRPr sz="1100"/>
            </a:p>
          </p:txBody>
        </p:sp>
      </p:grpSp>
      <p:sp>
        <p:nvSpPr>
          <p:cNvPr id="2075" name="Google Shape;2075;p106"/>
          <p:cNvSpPr/>
          <p:nvPr/>
        </p:nvSpPr>
        <p:spPr>
          <a:xfrm>
            <a:off x="315911" y="1470651"/>
            <a:ext cx="2383434" cy="185476"/>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Frameworks and standardization  </a:t>
            </a:r>
            <a:endParaRPr sz="1100"/>
          </a:p>
        </p:txBody>
      </p:sp>
      <p:sp>
        <p:nvSpPr>
          <p:cNvPr id="2076" name="Google Shape;2076;p106"/>
          <p:cNvSpPr/>
          <p:nvPr/>
        </p:nvSpPr>
        <p:spPr>
          <a:xfrm>
            <a:off x="315911" y="2183888"/>
            <a:ext cx="2383434" cy="185476"/>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Generic building blocks</a:t>
            </a:r>
            <a:endParaRPr sz="1100"/>
          </a:p>
        </p:txBody>
      </p:sp>
      <p:sp>
        <p:nvSpPr>
          <p:cNvPr id="2077" name="Google Shape;2077;p106"/>
          <p:cNvSpPr txBox="1"/>
          <p:nvPr/>
        </p:nvSpPr>
        <p:spPr>
          <a:xfrm rot="-5400000">
            <a:off x="-312017" y="3646565"/>
            <a:ext cx="1078897" cy="167642"/>
          </a:xfrm>
          <a:prstGeom prst="rect">
            <a:avLst/>
          </a:prstGeom>
          <a:noFill/>
          <a:ln>
            <a:noFill/>
          </a:ln>
        </p:spPr>
        <p:txBody>
          <a:bodyPr anchorCtr="0" anchor="ctr" bIns="34275" lIns="68575" spcFirstLastPara="1" rIns="68575" wrap="square" tIns="34275">
            <a:spAutoFit/>
          </a:bodyPr>
          <a:lstStyle/>
          <a:p>
            <a:pPr indent="0" lvl="0" marL="0" marR="0" rtl="0" algn="ctr">
              <a:lnSpc>
                <a:spcPct val="81666"/>
              </a:lnSpc>
              <a:spcBef>
                <a:spcPts val="0"/>
              </a:spcBef>
              <a:spcAft>
                <a:spcPts val="0"/>
              </a:spcAft>
              <a:buNone/>
            </a:pPr>
            <a:r>
              <a:rPr lang="en" sz="900">
                <a:solidFill>
                  <a:schemeClr val="dk1"/>
                </a:solidFill>
                <a:latin typeface="Calibri"/>
                <a:ea typeface="Calibri"/>
                <a:cs typeface="Calibri"/>
                <a:sym typeface="Calibri"/>
              </a:rPr>
              <a:t>Domain specific </a:t>
            </a:r>
            <a:endParaRPr sz="1100"/>
          </a:p>
        </p:txBody>
      </p:sp>
      <p:cxnSp>
        <p:nvCxnSpPr>
          <p:cNvPr id="2078" name="Google Shape;2078;p106"/>
          <p:cNvCxnSpPr/>
          <p:nvPr/>
        </p:nvCxnSpPr>
        <p:spPr>
          <a:xfrm>
            <a:off x="382983" y="3471863"/>
            <a:ext cx="3027880" cy="0"/>
          </a:xfrm>
          <a:prstGeom prst="straightConnector1">
            <a:avLst/>
          </a:prstGeom>
          <a:noFill/>
          <a:ln cap="flat" cmpd="sng" w="9525">
            <a:solidFill>
              <a:srgbClr val="4472C4"/>
            </a:solidFill>
            <a:prstDash val="dash"/>
            <a:miter lim="800000"/>
            <a:headEnd len="sm" w="sm" type="none"/>
            <a:tailEnd len="sm" w="sm" type="none"/>
          </a:ln>
        </p:spPr>
      </p:cxnSp>
      <p:cxnSp>
        <p:nvCxnSpPr>
          <p:cNvPr id="2079" name="Google Shape;2079;p106"/>
          <p:cNvCxnSpPr/>
          <p:nvPr/>
        </p:nvCxnSpPr>
        <p:spPr>
          <a:xfrm>
            <a:off x="382983" y="3969067"/>
            <a:ext cx="3027880" cy="0"/>
          </a:xfrm>
          <a:prstGeom prst="straightConnector1">
            <a:avLst/>
          </a:prstGeom>
          <a:noFill/>
          <a:ln cap="flat" cmpd="sng" w="9525">
            <a:solidFill>
              <a:srgbClr val="4472C4"/>
            </a:solidFill>
            <a:prstDash val="dash"/>
            <a:miter lim="800000"/>
            <a:headEnd len="sm" w="sm" type="none"/>
            <a:tailEnd len="sm" w="sm" type="none"/>
          </a:ln>
        </p:spPr>
      </p:cxnSp>
      <p:sp>
        <p:nvSpPr>
          <p:cNvPr id="2080" name="Google Shape;2080;p106"/>
          <p:cNvSpPr txBox="1"/>
          <p:nvPr/>
        </p:nvSpPr>
        <p:spPr>
          <a:xfrm>
            <a:off x="328614" y="3191429"/>
            <a:ext cx="940843" cy="171827"/>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Ecosystems</a:t>
            </a:r>
            <a:endParaRPr sz="1100"/>
          </a:p>
        </p:txBody>
      </p:sp>
      <p:sp>
        <p:nvSpPr>
          <p:cNvPr id="2081" name="Google Shape;2081;p106"/>
          <p:cNvSpPr txBox="1"/>
          <p:nvPr/>
        </p:nvSpPr>
        <p:spPr>
          <a:xfrm>
            <a:off x="328615" y="3648781"/>
            <a:ext cx="940844" cy="171827"/>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Data</a:t>
            </a:r>
            <a:endParaRPr sz="1100"/>
          </a:p>
        </p:txBody>
      </p:sp>
      <p:sp>
        <p:nvSpPr>
          <p:cNvPr id="2082" name="Google Shape;2082;p106"/>
          <p:cNvSpPr txBox="1"/>
          <p:nvPr/>
        </p:nvSpPr>
        <p:spPr>
          <a:xfrm>
            <a:off x="315911" y="4070669"/>
            <a:ext cx="940844" cy="273055"/>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Platforms and solutions</a:t>
            </a:r>
            <a:endParaRPr sz="1100"/>
          </a:p>
        </p:txBody>
      </p:sp>
      <p:sp>
        <p:nvSpPr>
          <p:cNvPr id="2083" name="Google Shape;2083;p106"/>
          <p:cNvSpPr txBox="1"/>
          <p:nvPr/>
        </p:nvSpPr>
        <p:spPr>
          <a:xfrm>
            <a:off x="1684292" y="4473149"/>
            <a:ext cx="940844" cy="167642"/>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Construction</a:t>
            </a:r>
            <a:endParaRPr sz="1100"/>
          </a:p>
        </p:txBody>
      </p:sp>
      <p:sp>
        <p:nvSpPr>
          <p:cNvPr id="2084" name="Google Shape;2084;p106"/>
          <p:cNvSpPr txBox="1"/>
          <p:nvPr/>
        </p:nvSpPr>
        <p:spPr>
          <a:xfrm>
            <a:off x="1154566" y="4473149"/>
            <a:ext cx="940844" cy="167642"/>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Transport</a:t>
            </a:r>
            <a:endParaRPr sz="1100"/>
          </a:p>
        </p:txBody>
      </p:sp>
      <p:sp>
        <p:nvSpPr>
          <p:cNvPr id="2085" name="Google Shape;2085;p106"/>
          <p:cNvSpPr txBox="1"/>
          <p:nvPr/>
        </p:nvSpPr>
        <p:spPr>
          <a:xfrm>
            <a:off x="2389165" y="4473149"/>
            <a:ext cx="940844" cy="167642"/>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Cities</a:t>
            </a:r>
            <a:endParaRPr sz="900">
              <a:solidFill>
                <a:schemeClr val="dk1"/>
              </a:solidFill>
              <a:latin typeface="Calibri"/>
              <a:ea typeface="Calibri"/>
              <a:cs typeface="Calibri"/>
              <a:sym typeface="Calibri"/>
            </a:endParaRPr>
          </a:p>
        </p:txBody>
      </p:sp>
      <p:sp>
        <p:nvSpPr>
          <p:cNvPr id="2086" name="Google Shape;2086;p106"/>
          <p:cNvSpPr txBox="1"/>
          <p:nvPr/>
        </p:nvSpPr>
        <p:spPr>
          <a:xfrm>
            <a:off x="2941740" y="4473149"/>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Energy</a:t>
            </a:r>
            <a:endParaRPr sz="1100"/>
          </a:p>
        </p:txBody>
      </p:sp>
      <p:sp>
        <p:nvSpPr>
          <p:cNvPr id="2087" name="Google Shape;2087;p106"/>
          <p:cNvSpPr txBox="1"/>
          <p:nvPr/>
        </p:nvSpPr>
        <p:spPr>
          <a:xfrm>
            <a:off x="141536" y="4834627"/>
            <a:ext cx="242203" cy="205602"/>
          </a:xfrm>
          <a:prstGeom prst="rect">
            <a:avLst/>
          </a:prstGeom>
          <a:noFill/>
          <a:ln>
            <a:noFill/>
          </a:ln>
        </p:spPr>
        <p:txBody>
          <a:bodyPr anchorCtr="0" anchor="ctr" bIns="34225" lIns="68450" spcFirstLastPara="1" rIns="68450" wrap="square" tIns="34225">
            <a:noAutofit/>
          </a:bodyPr>
          <a:lstStyle/>
          <a:p>
            <a:pPr indent="0" lvl="0" marL="0" marR="0" rtl="0" algn="ctr">
              <a:lnSpc>
                <a:spcPct val="100000"/>
              </a:lnSpc>
              <a:spcBef>
                <a:spcPts val="0"/>
              </a:spcBef>
              <a:spcAft>
                <a:spcPts val="0"/>
              </a:spcAft>
              <a:buNone/>
            </a:pPr>
            <a:fld id="{00000000-1234-1234-1234-123412341234}" type="slidenum">
              <a:rPr b="0" i="0" lang="en" sz="700" u="none" cap="none" strike="noStrike">
                <a:solidFill>
                  <a:srgbClr val="7F7F7F"/>
                </a:solidFill>
                <a:latin typeface="Georgia"/>
                <a:ea typeface="Georgia"/>
                <a:cs typeface="Georgia"/>
                <a:sym typeface="Georgia"/>
              </a:rPr>
              <a:t>‹#›</a:t>
            </a:fld>
            <a:endParaRPr b="0" i="0" sz="700" u="none" cap="none" strike="noStrike">
              <a:solidFill>
                <a:srgbClr val="7F7F7F"/>
              </a:solidFill>
              <a:latin typeface="Georgia"/>
              <a:ea typeface="Georgia"/>
              <a:cs typeface="Georgia"/>
              <a:sym typeface="Georgia"/>
            </a:endParaRPr>
          </a:p>
        </p:txBody>
      </p:sp>
      <p:sp>
        <p:nvSpPr>
          <p:cNvPr id="2088" name="Google Shape;2088;p106"/>
          <p:cNvSpPr/>
          <p:nvPr/>
        </p:nvSpPr>
        <p:spPr>
          <a:xfrm>
            <a:off x="382983" y="1630199"/>
            <a:ext cx="3027880" cy="55869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2089" name="Google Shape;2089;p106"/>
          <p:cNvSpPr/>
          <p:nvPr/>
        </p:nvSpPr>
        <p:spPr>
          <a:xfrm>
            <a:off x="384986" y="2343729"/>
            <a:ext cx="3027880" cy="55869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2090" name="Google Shape;2090;p106"/>
          <p:cNvSpPr/>
          <p:nvPr/>
        </p:nvSpPr>
        <p:spPr>
          <a:xfrm>
            <a:off x="3218885" y="4696591"/>
            <a:ext cx="4773581" cy="323861"/>
          </a:xfrm>
          <a:prstGeom prst="wedgeRoundRectCallout">
            <a:avLst>
              <a:gd fmla="val 5906" name="adj1"/>
              <a:gd fmla="val -107292" name="adj2"/>
              <a:gd fmla="val 16667" name="adj3"/>
            </a:avLst>
          </a:prstGeom>
          <a:solidFill>
            <a:srgbClr val="7D91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i="1" lang="en" sz="800">
                <a:solidFill>
                  <a:schemeClr val="lt1"/>
                </a:solidFill>
                <a:latin typeface="Calibri"/>
                <a:ea typeface="Calibri"/>
                <a:cs typeface="Calibri"/>
                <a:sym typeface="Calibri"/>
              </a:rPr>
              <a:t>”By providing a more dynamic and interoperable physical and soft infrastructure, we can create more and better services in the local ecosystem.”  -- Pekka Koponen, Forum Virium Helsinki</a:t>
            </a:r>
            <a:endParaRPr sz="1100"/>
          </a:p>
        </p:txBody>
      </p:sp>
      <p:pic>
        <p:nvPicPr>
          <p:cNvPr id="2091" name="Google Shape;2091;p106"/>
          <p:cNvPicPr preferRelativeResize="0"/>
          <p:nvPr/>
        </p:nvPicPr>
        <p:blipFill rotWithShape="1">
          <a:blip r:embed="rId3">
            <a:alphaModFix/>
          </a:blip>
          <a:srcRect b="0" l="0" r="0" t="0"/>
          <a:stretch/>
        </p:blipFill>
        <p:spPr>
          <a:xfrm>
            <a:off x="6189203" y="1334399"/>
            <a:ext cx="2569813" cy="1741166"/>
          </a:xfrm>
          <a:prstGeom prst="rect">
            <a:avLst/>
          </a:prstGeom>
          <a:noFill/>
          <a:ln>
            <a:noFill/>
          </a:ln>
        </p:spPr>
      </p:pic>
      <p:pic>
        <p:nvPicPr>
          <p:cNvPr id="2092" name="Google Shape;2092;p106"/>
          <p:cNvPicPr preferRelativeResize="0"/>
          <p:nvPr/>
        </p:nvPicPr>
        <p:blipFill rotWithShape="1">
          <a:blip r:embed="rId4">
            <a:alphaModFix/>
          </a:blip>
          <a:srcRect b="0" l="0" r="0" t="0"/>
          <a:stretch/>
        </p:blipFill>
        <p:spPr>
          <a:xfrm>
            <a:off x="6038174" y="3126747"/>
            <a:ext cx="2616036" cy="922307"/>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7" name="Shape 2097"/>
        <p:cNvGrpSpPr/>
        <p:nvPr/>
      </p:nvGrpSpPr>
      <p:grpSpPr>
        <a:xfrm>
          <a:off x="0" y="0"/>
          <a:ext cx="0" cy="0"/>
          <a:chOff x="0" y="0"/>
          <a:chExt cx="0" cy="0"/>
        </a:xfrm>
      </p:grpSpPr>
      <p:sp>
        <p:nvSpPr>
          <p:cNvPr id="2098" name="Google Shape;2098;p107"/>
          <p:cNvSpPr/>
          <p:nvPr/>
        </p:nvSpPr>
        <p:spPr>
          <a:xfrm>
            <a:off x="8335" y="0"/>
            <a:ext cx="9127331" cy="718855"/>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2099" name="Google Shape;2099;p107"/>
          <p:cNvSpPr txBox="1"/>
          <p:nvPr/>
        </p:nvSpPr>
        <p:spPr>
          <a:xfrm>
            <a:off x="227431" y="-56579"/>
            <a:ext cx="8121898" cy="861629"/>
          </a:xfrm>
          <a:prstGeom prst="rect">
            <a:avLst/>
          </a:prstGeom>
          <a:noFill/>
          <a:ln>
            <a:noFill/>
          </a:ln>
        </p:spPr>
        <p:txBody>
          <a:bodyPr anchorCtr="0" anchor="ctr" bIns="34225" lIns="68450" spcFirstLastPara="1" rIns="68450" wrap="square" tIns="34225">
            <a:normAutofit/>
          </a:bodyPr>
          <a:lstStyle/>
          <a:p>
            <a:pPr indent="0" lvl="0" marL="0" marR="0" rtl="0" algn="l">
              <a:lnSpc>
                <a:spcPct val="90000"/>
              </a:lnSpc>
              <a:spcBef>
                <a:spcPts val="0"/>
              </a:spcBef>
              <a:spcAft>
                <a:spcPts val="0"/>
              </a:spcAft>
              <a:buClr>
                <a:schemeClr val="lt1"/>
              </a:buClr>
              <a:buSzPts val="3000"/>
              <a:buFont typeface="Libre Franklin"/>
              <a:buNone/>
            </a:pPr>
            <a:r>
              <a:rPr b="1" lang="en" sz="3300">
                <a:solidFill>
                  <a:schemeClr val="lt1"/>
                </a:solidFill>
                <a:latin typeface="Roboto Slab"/>
                <a:ea typeface="Roboto Slab"/>
                <a:cs typeface="Roboto Slab"/>
                <a:sym typeface="Roboto Slab"/>
              </a:rPr>
              <a:t>Financial Big Data Cluster</a:t>
            </a:r>
            <a:endParaRPr b="1" sz="3300">
              <a:solidFill>
                <a:schemeClr val="lt1"/>
              </a:solidFill>
              <a:latin typeface="Roboto Slab"/>
              <a:ea typeface="Roboto Slab"/>
              <a:cs typeface="Roboto Slab"/>
              <a:sym typeface="Roboto Slab"/>
            </a:endParaRPr>
          </a:p>
        </p:txBody>
      </p:sp>
      <p:grpSp>
        <p:nvGrpSpPr>
          <p:cNvPr id="2100" name="Google Shape;2100;p107"/>
          <p:cNvGrpSpPr/>
          <p:nvPr/>
        </p:nvGrpSpPr>
        <p:grpSpPr>
          <a:xfrm>
            <a:off x="316666" y="761762"/>
            <a:ext cx="3094952" cy="702844"/>
            <a:chOff x="411108" y="1015682"/>
            <a:chExt cx="4126602" cy="937125"/>
          </a:xfrm>
        </p:grpSpPr>
        <p:sp>
          <p:nvSpPr>
            <p:cNvPr id="2101" name="Google Shape;2101;p107"/>
            <p:cNvSpPr/>
            <p:nvPr/>
          </p:nvSpPr>
          <p:spPr>
            <a:xfrm>
              <a:off x="500537" y="1207887"/>
              <a:ext cx="4037173" cy="74492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2102" name="Google Shape;2102;p107"/>
            <p:cNvSpPr/>
            <p:nvPr/>
          </p:nvSpPr>
          <p:spPr>
            <a:xfrm>
              <a:off x="411108" y="1015682"/>
              <a:ext cx="3177912" cy="247302"/>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Regulation</a:t>
              </a:r>
              <a:endParaRPr sz="1100"/>
            </a:p>
          </p:txBody>
        </p:sp>
      </p:grpSp>
      <p:grpSp>
        <p:nvGrpSpPr>
          <p:cNvPr id="2103" name="Google Shape;2103;p107"/>
          <p:cNvGrpSpPr/>
          <p:nvPr/>
        </p:nvGrpSpPr>
        <p:grpSpPr>
          <a:xfrm>
            <a:off x="315911" y="1470652"/>
            <a:ext cx="3094952" cy="702844"/>
            <a:chOff x="411108" y="1015682"/>
            <a:chExt cx="4126602" cy="937125"/>
          </a:xfrm>
        </p:grpSpPr>
        <p:sp>
          <p:nvSpPr>
            <p:cNvPr id="2104" name="Google Shape;2104;p107"/>
            <p:cNvSpPr/>
            <p:nvPr/>
          </p:nvSpPr>
          <p:spPr>
            <a:xfrm>
              <a:off x="500537" y="1207887"/>
              <a:ext cx="4037173" cy="744920"/>
            </a:xfrm>
            <a:prstGeom prst="roundRect">
              <a:avLst>
                <a:gd fmla="val 16667" name="adj"/>
              </a:avLst>
            </a:prstGeom>
            <a:solidFill>
              <a:srgbClr val="E1EFD8"/>
            </a:solidFill>
            <a:ln cap="flat" cmpd="sng" w="19050">
              <a:solidFill>
                <a:srgbClr val="FF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2105" name="Google Shape;2105;p107"/>
            <p:cNvSpPr/>
            <p:nvPr/>
          </p:nvSpPr>
          <p:spPr>
            <a:xfrm>
              <a:off x="411108" y="1015682"/>
              <a:ext cx="3177912" cy="247302"/>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Frameworks and standardization  </a:t>
              </a:r>
              <a:endParaRPr sz="1100"/>
            </a:p>
          </p:txBody>
        </p:sp>
      </p:grpSp>
      <p:grpSp>
        <p:nvGrpSpPr>
          <p:cNvPr id="2106" name="Google Shape;2106;p107"/>
          <p:cNvGrpSpPr/>
          <p:nvPr/>
        </p:nvGrpSpPr>
        <p:grpSpPr>
          <a:xfrm>
            <a:off x="315911" y="2183888"/>
            <a:ext cx="3094952" cy="702844"/>
            <a:chOff x="411108" y="1015682"/>
            <a:chExt cx="4126602" cy="937125"/>
          </a:xfrm>
        </p:grpSpPr>
        <p:sp>
          <p:nvSpPr>
            <p:cNvPr id="2107" name="Google Shape;2107;p107"/>
            <p:cNvSpPr/>
            <p:nvPr/>
          </p:nvSpPr>
          <p:spPr>
            <a:xfrm>
              <a:off x="500537" y="1207887"/>
              <a:ext cx="4037173" cy="74492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2108" name="Google Shape;2108;p107"/>
            <p:cNvSpPr/>
            <p:nvPr/>
          </p:nvSpPr>
          <p:spPr>
            <a:xfrm>
              <a:off x="411108" y="1015682"/>
              <a:ext cx="3177912" cy="247302"/>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Generic building blocks</a:t>
              </a:r>
              <a:endParaRPr sz="1100"/>
            </a:p>
          </p:txBody>
        </p:sp>
      </p:grpSp>
      <p:sp>
        <p:nvSpPr>
          <p:cNvPr id="2109" name="Google Shape;2109;p107"/>
          <p:cNvSpPr txBox="1"/>
          <p:nvPr/>
        </p:nvSpPr>
        <p:spPr>
          <a:xfrm rot="-5400000">
            <a:off x="-312017" y="3646565"/>
            <a:ext cx="1078897" cy="167642"/>
          </a:xfrm>
          <a:prstGeom prst="rect">
            <a:avLst/>
          </a:prstGeom>
          <a:noFill/>
          <a:ln>
            <a:noFill/>
          </a:ln>
        </p:spPr>
        <p:txBody>
          <a:bodyPr anchorCtr="0" anchor="ctr" bIns="34275" lIns="68575" spcFirstLastPara="1" rIns="68575" wrap="square" tIns="34275">
            <a:spAutoFit/>
          </a:bodyPr>
          <a:lstStyle/>
          <a:p>
            <a:pPr indent="0" lvl="0" marL="0" marR="0" rtl="0" algn="ctr">
              <a:lnSpc>
                <a:spcPct val="81666"/>
              </a:lnSpc>
              <a:spcBef>
                <a:spcPts val="0"/>
              </a:spcBef>
              <a:spcAft>
                <a:spcPts val="0"/>
              </a:spcAft>
              <a:buNone/>
            </a:pPr>
            <a:r>
              <a:rPr lang="en" sz="900">
                <a:solidFill>
                  <a:schemeClr val="dk1"/>
                </a:solidFill>
                <a:latin typeface="Calibri"/>
                <a:ea typeface="Calibri"/>
                <a:cs typeface="Calibri"/>
                <a:sym typeface="Calibri"/>
              </a:rPr>
              <a:t>Domain specific </a:t>
            </a:r>
            <a:endParaRPr sz="1100"/>
          </a:p>
        </p:txBody>
      </p:sp>
      <p:cxnSp>
        <p:nvCxnSpPr>
          <p:cNvPr id="2110" name="Google Shape;2110;p107"/>
          <p:cNvCxnSpPr/>
          <p:nvPr/>
        </p:nvCxnSpPr>
        <p:spPr>
          <a:xfrm>
            <a:off x="382983" y="3471863"/>
            <a:ext cx="3027880" cy="0"/>
          </a:xfrm>
          <a:prstGeom prst="straightConnector1">
            <a:avLst/>
          </a:prstGeom>
          <a:noFill/>
          <a:ln cap="flat" cmpd="sng" w="9525">
            <a:solidFill>
              <a:srgbClr val="4472C4"/>
            </a:solidFill>
            <a:prstDash val="dash"/>
            <a:miter lim="800000"/>
            <a:headEnd len="sm" w="sm" type="none"/>
            <a:tailEnd len="sm" w="sm" type="none"/>
          </a:ln>
        </p:spPr>
      </p:cxnSp>
      <p:cxnSp>
        <p:nvCxnSpPr>
          <p:cNvPr id="2111" name="Google Shape;2111;p107"/>
          <p:cNvCxnSpPr/>
          <p:nvPr/>
        </p:nvCxnSpPr>
        <p:spPr>
          <a:xfrm>
            <a:off x="382983" y="3969067"/>
            <a:ext cx="3027880" cy="0"/>
          </a:xfrm>
          <a:prstGeom prst="straightConnector1">
            <a:avLst/>
          </a:prstGeom>
          <a:noFill/>
          <a:ln cap="flat" cmpd="sng" w="9525">
            <a:solidFill>
              <a:srgbClr val="4472C4"/>
            </a:solidFill>
            <a:prstDash val="dash"/>
            <a:miter lim="800000"/>
            <a:headEnd len="sm" w="sm" type="none"/>
            <a:tailEnd len="sm" w="sm" type="none"/>
          </a:ln>
        </p:spPr>
      </p:cxnSp>
      <p:sp>
        <p:nvSpPr>
          <p:cNvPr id="2112" name="Google Shape;2112;p107"/>
          <p:cNvSpPr txBox="1"/>
          <p:nvPr/>
        </p:nvSpPr>
        <p:spPr>
          <a:xfrm>
            <a:off x="328614" y="3191429"/>
            <a:ext cx="940843" cy="171827"/>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Ecosystems</a:t>
            </a:r>
            <a:endParaRPr sz="1100"/>
          </a:p>
        </p:txBody>
      </p:sp>
      <p:sp>
        <p:nvSpPr>
          <p:cNvPr id="2113" name="Google Shape;2113;p107"/>
          <p:cNvSpPr txBox="1"/>
          <p:nvPr/>
        </p:nvSpPr>
        <p:spPr>
          <a:xfrm>
            <a:off x="328615" y="3648781"/>
            <a:ext cx="940844" cy="171827"/>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Data</a:t>
            </a:r>
            <a:endParaRPr sz="1100"/>
          </a:p>
        </p:txBody>
      </p:sp>
      <p:sp>
        <p:nvSpPr>
          <p:cNvPr id="2114" name="Google Shape;2114;p107"/>
          <p:cNvSpPr txBox="1"/>
          <p:nvPr/>
        </p:nvSpPr>
        <p:spPr>
          <a:xfrm>
            <a:off x="315911" y="4070669"/>
            <a:ext cx="940844" cy="273055"/>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Platforms and solutions</a:t>
            </a:r>
            <a:endParaRPr sz="1100"/>
          </a:p>
        </p:txBody>
      </p:sp>
      <p:sp>
        <p:nvSpPr>
          <p:cNvPr id="2115" name="Google Shape;2115;p107"/>
          <p:cNvSpPr/>
          <p:nvPr/>
        </p:nvSpPr>
        <p:spPr>
          <a:xfrm>
            <a:off x="3986683" y="905915"/>
            <a:ext cx="4773581" cy="3667884"/>
          </a:xfrm>
          <a:prstGeom prst="rect">
            <a:avLst/>
          </a:prstGeom>
          <a:no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116" name="Google Shape;2116;p107"/>
          <p:cNvSpPr txBox="1"/>
          <p:nvPr/>
        </p:nvSpPr>
        <p:spPr>
          <a:xfrm>
            <a:off x="4039465" y="943681"/>
            <a:ext cx="4593000" cy="145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900" u="sng">
                <a:solidFill>
                  <a:schemeClr val="dk1"/>
                </a:solidFill>
                <a:latin typeface="Calibri"/>
                <a:ea typeface="Calibri"/>
                <a:cs typeface="Calibri"/>
                <a:sym typeface="Calibri"/>
              </a:rPr>
              <a:t>Key facts</a:t>
            </a:r>
            <a:endParaRPr b="1" sz="900" u="sng">
              <a:solidFill>
                <a:schemeClr val="dk1"/>
              </a:solidFill>
              <a:latin typeface="Calibri"/>
              <a:ea typeface="Calibri"/>
              <a:cs typeface="Calibri"/>
              <a:sym typeface="Calibri"/>
            </a:endParaRPr>
          </a:p>
          <a:p>
            <a:pPr indent="-120650" lvl="0" marL="127000" marR="0" rtl="0" algn="l">
              <a:spcBef>
                <a:spcPts val="0"/>
              </a:spcBef>
              <a:spcAft>
                <a:spcPts val="0"/>
              </a:spcAft>
              <a:buClr>
                <a:schemeClr val="dk1"/>
              </a:buClr>
              <a:buSzPts val="900"/>
              <a:buFont typeface="Arial"/>
              <a:buChar char="•"/>
            </a:pPr>
            <a:r>
              <a:rPr lang="en" sz="900">
                <a:solidFill>
                  <a:schemeClr val="dk1"/>
                </a:solidFill>
                <a:latin typeface="Calibri"/>
                <a:ea typeface="Calibri"/>
                <a:cs typeface="Calibri"/>
                <a:sym typeface="Calibri"/>
              </a:rPr>
              <a:t>Enable sovereign data exchange to better data &amp; analytics for  thefinancial sector</a:t>
            </a:r>
            <a:endParaRPr sz="900">
              <a:solidFill>
                <a:schemeClr val="dk1"/>
              </a:solidFill>
              <a:latin typeface="Calibri"/>
              <a:ea typeface="Calibri"/>
              <a:cs typeface="Calibri"/>
              <a:sym typeface="Calibri"/>
            </a:endParaRPr>
          </a:p>
          <a:p>
            <a:pPr indent="-120650" lvl="0" marL="127000" marR="0" rtl="0" algn="l">
              <a:spcBef>
                <a:spcPts val="0"/>
              </a:spcBef>
              <a:spcAft>
                <a:spcPts val="0"/>
              </a:spcAft>
              <a:buClr>
                <a:schemeClr val="dk1"/>
              </a:buClr>
              <a:buSzPts val="900"/>
              <a:buFont typeface="Arial"/>
              <a:buChar char="•"/>
            </a:pPr>
            <a:r>
              <a:rPr b="0" i="0" lang="en" sz="900" u="none" cap="none" strike="noStrike">
                <a:solidFill>
                  <a:schemeClr val="dk1"/>
                </a:solidFill>
                <a:latin typeface="Calibri"/>
                <a:ea typeface="Calibri"/>
                <a:cs typeface="Calibri"/>
                <a:sym typeface="Calibri"/>
              </a:rPr>
              <a:t>Sustainability risk analysis (ESG, i.e. Environmental, Social, Governance)</a:t>
            </a:r>
            <a:endParaRPr sz="1100"/>
          </a:p>
          <a:p>
            <a:pPr indent="-120650" lvl="0" marL="127000" marR="0" rtl="0" algn="l">
              <a:spcBef>
                <a:spcPts val="0"/>
              </a:spcBef>
              <a:spcAft>
                <a:spcPts val="0"/>
              </a:spcAft>
              <a:buClr>
                <a:schemeClr val="dk1"/>
              </a:buClr>
              <a:buSzPts val="900"/>
              <a:buFont typeface="Arial"/>
              <a:buChar char="•"/>
            </a:pPr>
            <a:r>
              <a:rPr b="0" i="0" lang="en" sz="900" u="none" cap="none" strike="noStrike">
                <a:solidFill>
                  <a:schemeClr val="dk1"/>
                </a:solidFill>
                <a:latin typeface="Calibri"/>
                <a:ea typeface="Calibri"/>
                <a:cs typeface="Calibri"/>
                <a:sym typeface="Calibri"/>
              </a:rPr>
              <a:t>Market integrity</a:t>
            </a:r>
            <a:endParaRPr sz="900">
              <a:solidFill>
                <a:schemeClr val="dk1"/>
              </a:solidFill>
              <a:latin typeface="Calibri"/>
              <a:ea typeface="Calibri"/>
              <a:cs typeface="Calibri"/>
              <a:sym typeface="Calibri"/>
            </a:endParaRPr>
          </a:p>
          <a:p>
            <a:pPr indent="-120650" lvl="0" marL="127000" marR="0" rtl="0" algn="l">
              <a:spcBef>
                <a:spcPts val="0"/>
              </a:spcBef>
              <a:spcAft>
                <a:spcPts val="0"/>
              </a:spcAft>
              <a:buClr>
                <a:schemeClr val="dk1"/>
              </a:buClr>
              <a:buSzPts val="900"/>
              <a:buFont typeface="Arial"/>
              <a:buChar char="•"/>
            </a:pPr>
            <a:r>
              <a:rPr b="0" i="0" lang="en" sz="900" u="none" cap="none" strike="noStrike">
                <a:solidFill>
                  <a:schemeClr val="dk1"/>
                </a:solidFill>
                <a:latin typeface="Calibri"/>
                <a:ea typeface="Calibri"/>
                <a:cs typeface="Calibri"/>
                <a:sym typeface="Calibri"/>
              </a:rPr>
              <a:t>Monetary policy decision optimization</a:t>
            </a:r>
            <a:endParaRPr sz="900">
              <a:solidFill>
                <a:schemeClr val="dk1"/>
              </a:solidFill>
              <a:latin typeface="Calibri"/>
              <a:ea typeface="Calibri"/>
              <a:cs typeface="Calibri"/>
              <a:sym typeface="Calibri"/>
            </a:endParaRPr>
          </a:p>
          <a:p>
            <a:pPr indent="-120650" lvl="0" marL="127000" marR="0" rtl="0" algn="l">
              <a:spcBef>
                <a:spcPts val="0"/>
              </a:spcBef>
              <a:spcAft>
                <a:spcPts val="0"/>
              </a:spcAft>
              <a:buClr>
                <a:schemeClr val="dk1"/>
              </a:buClr>
              <a:buSzPts val="900"/>
              <a:buFont typeface="Arial"/>
              <a:buChar char="•"/>
            </a:pPr>
            <a:r>
              <a:rPr b="0" i="0" lang="en" sz="900" u="none" cap="none" strike="noStrike">
                <a:solidFill>
                  <a:schemeClr val="dk1"/>
                </a:solidFill>
                <a:latin typeface="Calibri"/>
                <a:ea typeface="Calibri"/>
                <a:cs typeface="Calibri"/>
                <a:sym typeface="Calibri"/>
              </a:rPr>
              <a:t>Anti-money laundering (AML)</a:t>
            </a:r>
            <a:endParaRPr sz="1100"/>
          </a:p>
          <a:p>
            <a:pPr indent="-63500" lvl="0" marL="127000" marR="0" rtl="0" algn="l">
              <a:spcBef>
                <a:spcPts val="0"/>
              </a:spcBef>
              <a:spcAft>
                <a:spcPts val="0"/>
              </a:spcAft>
              <a:buClr>
                <a:schemeClr val="dk1"/>
              </a:buClr>
              <a:buSzPts val="900"/>
              <a:buFont typeface="Arial"/>
              <a:buNone/>
            </a:pPr>
            <a:r>
              <a:t/>
            </a:r>
            <a:endParaRPr sz="900">
              <a:solidFill>
                <a:schemeClr val="dk1"/>
              </a:solidFill>
              <a:latin typeface="Calibri"/>
              <a:ea typeface="Calibri"/>
              <a:cs typeface="Calibri"/>
              <a:sym typeface="Calibri"/>
            </a:endParaRPr>
          </a:p>
          <a:p>
            <a:pPr indent="-63500" lvl="0" marL="127000" marR="0" rtl="0" algn="l">
              <a:spcBef>
                <a:spcPts val="0"/>
              </a:spcBef>
              <a:spcAft>
                <a:spcPts val="0"/>
              </a:spcAft>
              <a:buClr>
                <a:schemeClr val="dk1"/>
              </a:buClr>
              <a:buSzPts val="900"/>
              <a:buFont typeface="Arial"/>
              <a:buNone/>
            </a:pPr>
            <a:r>
              <a:t/>
            </a:r>
            <a:endParaRPr sz="900">
              <a:solidFill>
                <a:schemeClr val="dk1"/>
              </a:solidFill>
              <a:latin typeface="Calibri"/>
              <a:ea typeface="Calibri"/>
              <a:cs typeface="Calibri"/>
              <a:sym typeface="Calibri"/>
            </a:endParaRPr>
          </a:p>
          <a:p>
            <a:pPr indent="-63500" lvl="0" marL="127000" marR="0" rtl="0" algn="l">
              <a:spcBef>
                <a:spcPts val="0"/>
              </a:spcBef>
              <a:spcAft>
                <a:spcPts val="0"/>
              </a:spcAft>
              <a:buClr>
                <a:schemeClr val="dk1"/>
              </a:buClr>
              <a:buSzPts val="900"/>
              <a:buFont typeface="Arial"/>
              <a:buNone/>
            </a:pPr>
            <a:r>
              <a:t/>
            </a:r>
            <a:endParaRPr sz="9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pic>
        <p:nvPicPr>
          <p:cNvPr descr="Financial Big Data Cluster (FBDC)" id="2117" name="Google Shape;2117;p107"/>
          <p:cNvPicPr preferRelativeResize="0"/>
          <p:nvPr/>
        </p:nvPicPr>
        <p:blipFill rotWithShape="1">
          <a:blip r:embed="rId3">
            <a:alphaModFix/>
          </a:blip>
          <a:srcRect b="0" l="0" r="0" t="0"/>
          <a:stretch/>
        </p:blipFill>
        <p:spPr>
          <a:xfrm>
            <a:off x="4084150" y="1832589"/>
            <a:ext cx="3621662" cy="2414441"/>
          </a:xfrm>
          <a:prstGeom prst="rect">
            <a:avLst/>
          </a:prstGeom>
          <a:noFill/>
          <a:ln>
            <a:noFill/>
          </a:ln>
        </p:spPr>
      </p:pic>
      <p:pic>
        <p:nvPicPr>
          <p:cNvPr id="2118" name="Google Shape;2118;p107"/>
          <p:cNvPicPr preferRelativeResize="0"/>
          <p:nvPr/>
        </p:nvPicPr>
        <p:blipFill rotWithShape="1">
          <a:blip r:embed="rId4">
            <a:alphaModFix/>
          </a:blip>
          <a:srcRect b="0" l="0" r="0" t="0"/>
          <a:stretch/>
        </p:blipFill>
        <p:spPr>
          <a:xfrm>
            <a:off x="4062250" y="4006077"/>
            <a:ext cx="1133921" cy="491229"/>
          </a:xfrm>
          <a:prstGeom prst="rect">
            <a:avLst/>
          </a:prstGeom>
          <a:noFill/>
          <a:ln>
            <a:noFill/>
          </a:ln>
        </p:spPr>
      </p:pic>
      <p:pic>
        <p:nvPicPr>
          <p:cNvPr id="2119" name="Google Shape;2119;p107"/>
          <p:cNvPicPr preferRelativeResize="0"/>
          <p:nvPr/>
        </p:nvPicPr>
        <p:blipFill rotWithShape="1">
          <a:blip r:embed="rId5">
            <a:alphaModFix/>
          </a:blip>
          <a:srcRect b="0" l="0" r="0" t="0"/>
          <a:stretch/>
        </p:blipFill>
        <p:spPr>
          <a:xfrm>
            <a:off x="5196171" y="4099733"/>
            <a:ext cx="1397620" cy="377845"/>
          </a:xfrm>
          <a:prstGeom prst="rect">
            <a:avLst/>
          </a:prstGeom>
          <a:noFill/>
          <a:ln>
            <a:noFill/>
          </a:ln>
        </p:spPr>
      </p:pic>
      <p:pic>
        <p:nvPicPr>
          <p:cNvPr descr="Image result for techquartier logo" id="2120" name="Google Shape;2120;p107"/>
          <p:cNvPicPr preferRelativeResize="0"/>
          <p:nvPr/>
        </p:nvPicPr>
        <p:blipFill rotWithShape="1">
          <a:blip r:embed="rId6">
            <a:alphaModFix/>
          </a:blip>
          <a:srcRect b="0" l="0" r="0" t="0"/>
          <a:stretch/>
        </p:blipFill>
        <p:spPr>
          <a:xfrm>
            <a:off x="7425962" y="3883585"/>
            <a:ext cx="387474" cy="387474"/>
          </a:xfrm>
          <a:prstGeom prst="rect">
            <a:avLst/>
          </a:prstGeom>
          <a:noFill/>
          <a:ln>
            <a:noFill/>
          </a:ln>
        </p:spPr>
      </p:pic>
      <p:pic>
        <p:nvPicPr>
          <p:cNvPr descr="See the source image" id="2121" name="Google Shape;2121;p107"/>
          <p:cNvPicPr preferRelativeResize="0"/>
          <p:nvPr/>
        </p:nvPicPr>
        <p:blipFill rotWithShape="1">
          <a:blip r:embed="rId7">
            <a:alphaModFix/>
          </a:blip>
          <a:srcRect b="0" l="0" r="0" t="0"/>
          <a:stretch/>
        </p:blipFill>
        <p:spPr>
          <a:xfrm>
            <a:off x="7930545" y="3593326"/>
            <a:ext cx="701973" cy="514780"/>
          </a:xfrm>
          <a:prstGeom prst="rect">
            <a:avLst/>
          </a:prstGeom>
          <a:noFill/>
          <a:ln>
            <a:noFill/>
          </a:ln>
        </p:spPr>
      </p:pic>
      <p:pic>
        <p:nvPicPr>
          <p:cNvPr descr="See the source image" id="2122" name="Google Shape;2122;p107"/>
          <p:cNvPicPr preferRelativeResize="0"/>
          <p:nvPr/>
        </p:nvPicPr>
        <p:blipFill rotWithShape="1">
          <a:blip r:embed="rId8">
            <a:alphaModFix/>
          </a:blip>
          <a:srcRect b="0" l="0" r="0" t="0"/>
          <a:stretch/>
        </p:blipFill>
        <p:spPr>
          <a:xfrm>
            <a:off x="7940110" y="4207197"/>
            <a:ext cx="754633" cy="312229"/>
          </a:xfrm>
          <a:prstGeom prst="rect">
            <a:avLst/>
          </a:prstGeom>
          <a:noFill/>
          <a:ln>
            <a:noFill/>
          </a:ln>
        </p:spPr>
      </p:pic>
      <p:pic>
        <p:nvPicPr>
          <p:cNvPr descr="See the source image" id="2123" name="Google Shape;2123;p107"/>
          <p:cNvPicPr preferRelativeResize="0"/>
          <p:nvPr/>
        </p:nvPicPr>
        <p:blipFill rotWithShape="1">
          <a:blip r:embed="rId9">
            <a:alphaModFix/>
          </a:blip>
          <a:srcRect b="0" l="0" r="0" t="0"/>
          <a:stretch/>
        </p:blipFill>
        <p:spPr>
          <a:xfrm>
            <a:off x="6686890" y="4076097"/>
            <a:ext cx="614338" cy="387474"/>
          </a:xfrm>
          <a:prstGeom prst="rect">
            <a:avLst/>
          </a:prstGeom>
          <a:noFill/>
          <a:ln>
            <a:noFill/>
          </a:ln>
        </p:spPr>
      </p:pic>
      <p:pic>
        <p:nvPicPr>
          <p:cNvPr descr="Gaia-X | A Federated and Secure Data Infrastructure" id="2124" name="Google Shape;2124;p107"/>
          <p:cNvPicPr preferRelativeResize="0"/>
          <p:nvPr/>
        </p:nvPicPr>
        <p:blipFill rotWithShape="1">
          <a:blip r:embed="rId10">
            <a:alphaModFix/>
          </a:blip>
          <a:srcRect b="0" l="0" r="0" t="0"/>
          <a:stretch/>
        </p:blipFill>
        <p:spPr>
          <a:xfrm>
            <a:off x="1437292" y="1707417"/>
            <a:ext cx="701991" cy="388186"/>
          </a:xfrm>
          <a:prstGeom prst="rect">
            <a:avLst/>
          </a:prstGeom>
          <a:noFill/>
          <a:ln cap="flat" cmpd="sng" w="9525">
            <a:solidFill>
              <a:schemeClr val="dk1"/>
            </a:solidFill>
            <a:prstDash val="solid"/>
            <a:round/>
            <a:headEnd len="sm" w="sm" type="none"/>
            <a:tailEnd len="sm" w="sm" type="none"/>
          </a:ln>
        </p:spPr>
      </p:pic>
      <p:sp>
        <p:nvSpPr>
          <p:cNvPr id="2125" name="Google Shape;2125;p107"/>
          <p:cNvSpPr txBox="1"/>
          <p:nvPr/>
        </p:nvSpPr>
        <p:spPr>
          <a:xfrm>
            <a:off x="141536" y="4834627"/>
            <a:ext cx="242203" cy="205602"/>
          </a:xfrm>
          <a:prstGeom prst="rect">
            <a:avLst/>
          </a:prstGeom>
          <a:noFill/>
          <a:ln>
            <a:noFill/>
          </a:ln>
        </p:spPr>
        <p:txBody>
          <a:bodyPr anchorCtr="0" anchor="ctr" bIns="34225" lIns="68450" spcFirstLastPara="1" rIns="68450" wrap="square" tIns="34225">
            <a:noAutofit/>
          </a:bodyPr>
          <a:lstStyle/>
          <a:p>
            <a:pPr indent="0" lvl="0" marL="0" marR="0" rtl="0" algn="ctr">
              <a:lnSpc>
                <a:spcPct val="100000"/>
              </a:lnSpc>
              <a:spcBef>
                <a:spcPts val="0"/>
              </a:spcBef>
              <a:spcAft>
                <a:spcPts val="0"/>
              </a:spcAft>
              <a:buNone/>
            </a:pPr>
            <a:fld id="{00000000-1234-1234-1234-123412341234}" type="slidenum">
              <a:rPr b="0" i="0" lang="en" sz="700" u="none" cap="none" strike="noStrike">
                <a:solidFill>
                  <a:srgbClr val="7F7F7F"/>
                </a:solidFill>
                <a:latin typeface="Georgia"/>
                <a:ea typeface="Georgia"/>
                <a:cs typeface="Georgia"/>
                <a:sym typeface="Georgia"/>
              </a:rPr>
              <a:t>‹#›</a:t>
            </a:fld>
            <a:endParaRPr b="0" i="0" sz="700" u="none" cap="none" strike="noStrike">
              <a:solidFill>
                <a:srgbClr val="7F7F7F"/>
              </a:solidFill>
              <a:latin typeface="Georgia"/>
              <a:ea typeface="Georgia"/>
              <a:cs typeface="Georgia"/>
              <a:sym typeface="Georgia"/>
            </a:endParaRPr>
          </a:p>
        </p:txBody>
      </p:sp>
      <p:sp>
        <p:nvSpPr>
          <p:cNvPr id="2126" name="Google Shape;2126;p107"/>
          <p:cNvSpPr/>
          <p:nvPr/>
        </p:nvSpPr>
        <p:spPr>
          <a:xfrm>
            <a:off x="1266863" y="2986043"/>
            <a:ext cx="485400" cy="1481100"/>
          </a:xfrm>
          <a:prstGeom prst="roundRect">
            <a:avLst>
              <a:gd fmla="val 16667" name="adj"/>
            </a:avLst>
          </a:prstGeom>
          <a:solidFill>
            <a:srgbClr val="E1EFD8"/>
          </a:solidFill>
          <a:ln cap="flat" cmpd="sng" w="19050">
            <a:solidFill>
              <a:srgbClr val="C0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2127" name="Google Shape;2127;p107"/>
          <p:cNvSpPr txBox="1"/>
          <p:nvPr/>
        </p:nvSpPr>
        <p:spPr>
          <a:xfrm>
            <a:off x="1269442" y="4466274"/>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Finance</a:t>
            </a:r>
            <a:endParaRPr sz="1100"/>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2" name="Shape 2132"/>
        <p:cNvGrpSpPr/>
        <p:nvPr/>
      </p:nvGrpSpPr>
      <p:grpSpPr>
        <a:xfrm>
          <a:off x="0" y="0"/>
          <a:ext cx="0" cy="0"/>
          <a:chOff x="0" y="0"/>
          <a:chExt cx="0" cy="0"/>
        </a:xfrm>
      </p:grpSpPr>
      <p:sp>
        <p:nvSpPr>
          <p:cNvPr id="2133" name="Google Shape;2133;p108"/>
          <p:cNvSpPr/>
          <p:nvPr/>
        </p:nvSpPr>
        <p:spPr>
          <a:xfrm>
            <a:off x="8335" y="0"/>
            <a:ext cx="9127331" cy="718855"/>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2134" name="Google Shape;2134;p108"/>
          <p:cNvSpPr/>
          <p:nvPr/>
        </p:nvSpPr>
        <p:spPr>
          <a:xfrm>
            <a:off x="2926292" y="2989843"/>
            <a:ext cx="485326" cy="1481087"/>
          </a:xfrm>
          <a:prstGeom prst="roundRect">
            <a:avLst>
              <a:gd fmla="val 16667" name="adj"/>
            </a:avLst>
          </a:prstGeom>
          <a:solidFill>
            <a:srgbClr val="E1EFD8"/>
          </a:solidFill>
          <a:ln cap="flat" cmpd="sng" w="19050">
            <a:solidFill>
              <a:srgbClr val="C0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2135" name="Google Shape;2135;p108"/>
          <p:cNvSpPr/>
          <p:nvPr/>
        </p:nvSpPr>
        <p:spPr>
          <a:xfrm>
            <a:off x="1796861" y="2989843"/>
            <a:ext cx="485326" cy="1481087"/>
          </a:xfrm>
          <a:prstGeom prst="roundRect">
            <a:avLst>
              <a:gd fmla="val 16667" name="adj"/>
            </a:avLst>
          </a:prstGeom>
          <a:solidFill>
            <a:srgbClr val="F2F2F2"/>
          </a:solidFill>
          <a:ln cap="flat" cmpd="sng" w="19050">
            <a:solidFill>
              <a:srgbClr val="2F5496"/>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2136" name="Google Shape;2136;p108"/>
          <p:cNvSpPr/>
          <p:nvPr/>
        </p:nvSpPr>
        <p:spPr>
          <a:xfrm>
            <a:off x="1229613" y="2989843"/>
            <a:ext cx="485326" cy="1481087"/>
          </a:xfrm>
          <a:prstGeom prst="roundRect">
            <a:avLst>
              <a:gd fmla="val 16667" name="adj"/>
            </a:avLst>
          </a:prstGeom>
          <a:solidFill>
            <a:srgbClr val="F2F2F2"/>
          </a:solidFill>
          <a:ln cap="flat" cmpd="sng" w="19050">
            <a:solidFill>
              <a:srgbClr val="2F5496"/>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2137" name="Google Shape;2137;p108"/>
          <p:cNvSpPr/>
          <p:nvPr/>
        </p:nvSpPr>
        <p:spPr>
          <a:xfrm>
            <a:off x="2356554" y="2992303"/>
            <a:ext cx="485326" cy="1481087"/>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2138" name="Google Shape;2138;p108"/>
          <p:cNvSpPr txBox="1"/>
          <p:nvPr/>
        </p:nvSpPr>
        <p:spPr>
          <a:xfrm>
            <a:off x="227431" y="-56579"/>
            <a:ext cx="8121898" cy="861629"/>
          </a:xfrm>
          <a:prstGeom prst="rect">
            <a:avLst/>
          </a:prstGeom>
          <a:noFill/>
          <a:ln>
            <a:noFill/>
          </a:ln>
        </p:spPr>
        <p:txBody>
          <a:bodyPr anchorCtr="0" anchor="ctr" bIns="34225" lIns="68450" spcFirstLastPara="1" rIns="68450" wrap="square" tIns="34225">
            <a:normAutofit/>
          </a:bodyPr>
          <a:lstStyle/>
          <a:p>
            <a:pPr indent="0" lvl="0" marL="0" marR="0" rtl="0" algn="l">
              <a:lnSpc>
                <a:spcPct val="90000"/>
              </a:lnSpc>
              <a:spcBef>
                <a:spcPts val="0"/>
              </a:spcBef>
              <a:spcAft>
                <a:spcPts val="0"/>
              </a:spcAft>
              <a:buClr>
                <a:schemeClr val="lt1"/>
              </a:buClr>
              <a:buSzPts val="3000"/>
              <a:buFont typeface="Libre Franklin"/>
              <a:buNone/>
            </a:pPr>
            <a:r>
              <a:rPr b="1" lang="en" sz="3300">
                <a:solidFill>
                  <a:schemeClr val="lt1"/>
                </a:solidFill>
                <a:latin typeface="Roboto Slab"/>
                <a:ea typeface="Roboto Slab"/>
                <a:cs typeface="Roboto Slab"/>
                <a:sym typeface="Roboto Slab"/>
              </a:rPr>
              <a:t>Smart Health Connect</a:t>
            </a:r>
            <a:endParaRPr b="1" sz="3300">
              <a:solidFill>
                <a:schemeClr val="lt1"/>
              </a:solidFill>
              <a:latin typeface="Roboto Slab"/>
              <a:ea typeface="Roboto Slab"/>
              <a:cs typeface="Roboto Slab"/>
              <a:sym typeface="Roboto Slab"/>
            </a:endParaRPr>
          </a:p>
        </p:txBody>
      </p:sp>
      <p:sp>
        <p:nvSpPr>
          <p:cNvPr id="2139" name="Google Shape;2139;p108"/>
          <p:cNvSpPr/>
          <p:nvPr/>
        </p:nvSpPr>
        <p:spPr>
          <a:xfrm>
            <a:off x="316666" y="761762"/>
            <a:ext cx="2383434" cy="185476"/>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Regulation</a:t>
            </a:r>
            <a:endParaRPr sz="1100"/>
          </a:p>
        </p:txBody>
      </p:sp>
      <p:grpSp>
        <p:nvGrpSpPr>
          <p:cNvPr id="2140" name="Google Shape;2140;p108"/>
          <p:cNvGrpSpPr/>
          <p:nvPr/>
        </p:nvGrpSpPr>
        <p:grpSpPr>
          <a:xfrm>
            <a:off x="315911" y="1470652"/>
            <a:ext cx="3094952" cy="702844"/>
            <a:chOff x="411108" y="1015682"/>
            <a:chExt cx="4126602" cy="937125"/>
          </a:xfrm>
        </p:grpSpPr>
        <p:sp>
          <p:nvSpPr>
            <p:cNvPr id="2141" name="Google Shape;2141;p108"/>
            <p:cNvSpPr/>
            <p:nvPr/>
          </p:nvSpPr>
          <p:spPr>
            <a:xfrm>
              <a:off x="500537" y="1207887"/>
              <a:ext cx="4037173" cy="744920"/>
            </a:xfrm>
            <a:prstGeom prst="roundRect">
              <a:avLst>
                <a:gd fmla="val 16667" name="adj"/>
              </a:avLst>
            </a:prstGeom>
            <a:solidFill>
              <a:srgbClr val="E1EFD8"/>
            </a:solidFill>
            <a:ln cap="flat" cmpd="sng" w="19050">
              <a:solidFill>
                <a:srgbClr val="FF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2142" name="Google Shape;2142;p108"/>
            <p:cNvSpPr/>
            <p:nvPr/>
          </p:nvSpPr>
          <p:spPr>
            <a:xfrm>
              <a:off x="411108" y="1015682"/>
              <a:ext cx="3177912" cy="247302"/>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Frameworks and standardization  </a:t>
              </a:r>
              <a:endParaRPr sz="1100"/>
            </a:p>
          </p:txBody>
        </p:sp>
      </p:grpSp>
      <p:grpSp>
        <p:nvGrpSpPr>
          <p:cNvPr id="2143" name="Google Shape;2143;p108"/>
          <p:cNvGrpSpPr/>
          <p:nvPr/>
        </p:nvGrpSpPr>
        <p:grpSpPr>
          <a:xfrm>
            <a:off x="315911" y="2183888"/>
            <a:ext cx="3094952" cy="702844"/>
            <a:chOff x="411108" y="1015682"/>
            <a:chExt cx="4126602" cy="937125"/>
          </a:xfrm>
        </p:grpSpPr>
        <p:sp>
          <p:nvSpPr>
            <p:cNvPr id="2144" name="Google Shape;2144;p108"/>
            <p:cNvSpPr/>
            <p:nvPr/>
          </p:nvSpPr>
          <p:spPr>
            <a:xfrm>
              <a:off x="500537" y="1207887"/>
              <a:ext cx="4037173" cy="74492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2145" name="Google Shape;2145;p108"/>
            <p:cNvSpPr/>
            <p:nvPr/>
          </p:nvSpPr>
          <p:spPr>
            <a:xfrm>
              <a:off x="411108" y="1015682"/>
              <a:ext cx="3177912" cy="247302"/>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Generic building blocks</a:t>
              </a:r>
              <a:endParaRPr sz="1100"/>
            </a:p>
          </p:txBody>
        </p:sp>
      </p:grpSp>
      <p:sp>
        <p:nvSpPr>
          <p:cNvPr id="2146" name="Google Shape;2146;p108"/>
          <p:cNvSpPr txBox="1"/>
          <p:nvPr/>
        </p:nvSpPr>
        <p:spPr>
          <a:xfrm rot="-5400000">
            <a:off x="-312017" y="3646565"/>
            <a:ext cx="1078897" cy="167642"/>
          </a:xfrm>
          <a:prstGeom prst="rect">
            <a:avLst/>
          </a:prstGeom>
          <a:noFill/>
          <a:ln>
            <a:noFill/>
          </a:ln>
        </p:spPr>
        <p:txBody>
          <a:bodyPr anchorCtr="0" anchor="ctr" bIns="34275" lIns="68575" spcFirstLastPara="1" rIns="68575" wrap="square" tIns="34275">
            <a:spAutoFit/>
          </a:bodyPr>
          <a:lstStyle/>
          <a:p>
            <a:pPr indent="0" lvl="0" marL="0" marR="0" rtl="0" algn="ctr">
              <a:lnSpc>
                <a:spcPct val="81666"/>
              </a:lnSpc>
              <a:spcBef>
                <a:spcPts val="0"/>
              </a:spcBef>
              <a:spcAft>
                <a:spcPts val="0"/>
              </a:spcAft>
              <a:buNone/>
            </a:pPr>
            <a:r>
              <a:rPr lang="en" sz="900">
                <a:solidFill>
                  <a:schemeClr val="dk1"/>
                </a:solidFill>
                <a:latin typeface="Calibri"/>
                <a:ea typeface="Calibri"/>
                <a:cs typeface="Calibri"/>
                <a:sym typeface="Calibri"/>
              </a:rPr>
              <a:t>Domain specific </a:t>
            </a:r>
            <a:endParaRPr sz="1100"/>
          </a:p>
        </p:txBody>
      </p:sp>
      <p:cxnSp>
        <p:nvCxnSpPr>
          <p:cNvPr id="2147" name="Google Shape;2147;p108"/>
          <p:cNvCxnSpPr/>
          <p:nvPr/>
        </p:nvCxnSpPr>
        <p:spPr>
          <a:xfrm>
            <a:off x="382983" y="3471863"/>
            <a:ext cx="3027880" cy="0"/>
          </a:xfrm>
          <a:prstGeom prst="straightConnector1">
            <a:avLst/>
          </a:prstGeom>
          <a:noFill/>
          <a:ln cap="flat" cmpd="sng" w="9525">
            <a:solidFill>
              <a:srgbClr val="4472C4"/>
            </a:solidFill>
            <a:prstDash val="dash"/>
            <a:miter lim="800000"/>
            <a:headEnd len="sm" w="sm" type="none"/>
            <a:tailEnd len="sm" w="sm" type="none"/>
          </a:ln>
        </p:spPr>
      </p:cxnSp>
      <p:cxnSp>
        <p:nvCxnSpPr>
          <p:cNvPr id="2148" name="Google Shape;2148;p108"/>
          <p:cNvCxnSpPr/>
          <p:nvPr/>
        </p:nvCxnSpPr>
        <p:spPr>
          <a:xfrm>
            <a:off x="382983" y="3969067"/>
            <a:ext cx="3027880" cy="0"/>
          </a:xfrm>
          <a:prstGeom prst="straightConnector1">
            <a:avLst/>
          </a:prstGeom>
          <a:noFill/>
          <a:ln cap="flat" cmpd="sng" w="9525">
            <a:solidFill>
              <a:srgbClr val="4472C4"/>
            </a:solidFill>
            <a:prstDash val="dash"/>
            <a:miter lim="800000"/>
            <a:headEnd len="sm" w="sm" type="none"/>
            <a:tailEnd len="sm" w="sm" type="none"/>
          </a:ln>
        </p:spPr>
      </p:cxnSp>
      <p:sp>
        <p:nvSpPr>
          <p:cNvPr id="2149" name="Google Shape;2149;p108"/>
          <p:cNvSpPr txBox="1"/>
          <p:nvPr/>
        </p:nvSpPr>
        <p:spPr>
          <a:xfrm>
            <a:off x="328614" y="3191429"/>
            <a:ext cx="940843" cy="171827"/>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Ecosystems</a:t>
            </a:r>
            <a:endParaRPr sz="1100"/>
          </a:p>
        </p:txBody>
      </p:sp>
      <p:sp>
        <p:nvSpPr>
          <p:cNvPr id="2150" name="Google Shape;2150;p108"/>
          <p:cNvSpPr txBox="1"/>
          <p:nvPr/>
        </p:nvSpPr>
        <p:spPr>
          <a:xfrm>
            <a:off x="328615" y="3648781"/>
            <a:ext cx="940844" cy="171827"/>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Data</a:t>
            </a:r>
            <a:endParaRPr sz="1100"/>
          </a:p>
        </p:txBody>
      </p:sp>
      <p:sp>
        <p:nvSpPr>
          <p:cNvPr id="2151" name="Google Shape;2151;p108"/>
          <p:cNvSpPr txBox="1"/>
          <p:nvPr/>
        </p:nvSpPr>
        <p:spPr>
          <a:xfrm>
            <a:off x="315911" y="4070669"/>
            <a:ext cx="940844" cy="273055"/>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Platforms and solutions</a:t>
            </a:r>
            <a:endParaRPr sz="1100"/>
          </a:p>
        </p:txBody>
      </p:sp>
      <p:sp>
        <p:nvSpPr>
          <p:cNvPr id="2152" name="Google Shape;2152;p108"/>
          <p:cNvSpPr/>
          <p:nvPr/>
        </p:nvSpPr>
        <p:spPr>
          <a:xfrm>
            <a:off x="3986683" y="905915"/>
            <a:ext cx="4773581" cy="3667884"/>
          </a:xfrm>
          <a:prstGeom prst="rect">
            <a:avLst/>
          </a:prstGeom>
          <a:no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153" name="Google Shape;2153;p108"/>
          <p:cNvSpPr txBox="1"/>
          <p:nvPr/>
        </p:nvSpPr>
        <p:spPr>
          <a:xfrm>
            <a:off x="1684292" y="4473149"/>
            <a:ext cx="940844" cy="167642"/>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Construction</a:t>
            </a:r>
            <a:endParaRPr sz="1100"/>
          </a:p>
        </p:txBody>
      </p:sp>
      <p:sp>
        <p:nvSpPr>
          <p:cNvPr id="2154" name="Google Shape;2154;p108"/>
          <p:cNvSpPr txBox="1"/>
          <p:nvPr/>
        </p:nvSpPr>
        <p:spPr>
          <a:xfrm>
            <a:off x="1154566" y="4473149"/>
            <a:ext cx="940844" cy="167642"/>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Transport</a:t>
            </a:r>
            <a:endParaRPr sz="1100"/>
          </a:p>
        </p:txBody>
      </p:sp>
      <p:sp>
        <p:nvSpPr>
          <p:cNvPr id="2155" name="Google Shape;2155;p108"/>
          <p:cNvSpPr txBox="1"/>
          <p:nvPr/>
        </p:nvSpPr>
        <p:spPr>
          <a:xfrm>
            <a:off x="2389165" y="4473149"/>
            <a:ext cx="940844" cy="167642"/>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Cities</a:t>
            </a:r>
            <a:endParaRPr sz="900">
              <a:solidFill>
                <a:schemeClr val="dk1"/>
              </a:solidFill>
              <a:latin typeface="Calibri"/>
              <a:ea typeface="Calibri"/>
              <a:cs typeface="Calibri"/>
              <a:sym typeface="Calibri"/>
            </a:endParaRPr>
          </a:p>
        </p:txBody>
      </p:sp>
      <p:sp>
        <p:nvSpPr>
          <p:cNvPr id="2156" name="Google Shape;2156;p108"/>
          <p:cNvSpPr txBox="1"/>
          <p:nvPr/>
        </p:nvSpPr>
        <p:spPr>
          <a:xfrm>
            <a:off x="2941740" y="4473149"/>
            <a:ext cx="940844" cy="167642"/>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Others</a:t>
            </a:r>
            <a:endParaRPr sz="1100"/>
          </a:p>
        </p:txBody>
      </p:sp>
      <p:pic>
        <p:nvPicPr>
          <p:cNvPr descr="Gaia-X | A Federated and Secure Data Infrastructure" id="2157" name="Google Shape;2157;p108"/>
          <p:cNvPicPr preferRelativeResize="0"/>
          <p:nvPr/>
        </p:nvPicPr>
        <p:blipFill rotWithShape="1">
          <a:blip r:embed="rId3">
            <a:alphaModFix/>
          </a:blip>
          <a:srcRect b="0" l="0" r="0" t="0"/>
          <a:stretch/>
        </p:blipFill>
        <p:spPr>
          <a:xfrm>
            <a:off x="1443654" y="1702230"/>
            <a:ext cx="701991" cy="388186"/>
          </a:xfrm>
          <a:prstGeom prst="rect">
            <a:avLst/>
          </a:prstGeom>
          <a:noFill/>
          <a:ln cap="flat" cmpd="sng" w="9525">
            <a:solidFill>
              <a:schemeClr val="dk1"/>
            </a:solidFill>
            <a:prstDash val="solid"/>
            <a:round/>
            <a:headEnd len="sm" w="sm" type="none"/>
            <a:tailEnd len="sm" w="sm" type="none"/>
          </a:ln>
        </p:spPr>
      </p:pic>
      <p:pic>
        <p:nvPicPr>
          <p:cNvPr descr="Smart Health Connect" id="2158" name="Google Shape;2158;p108"/>
          <p:cNvPicPr preferRelativeResize="0"/>
          <p:nvPr/>
        </p:nvPicPr>
        <p:blipFill rotWithShape="1">
          <a:blip r:embed="rId4">
            <a:alphaModFix/>
          </a:blip>
          <a:srcRect b="0" l="0" r="0" t="0"/>
          <a:stretch/>
        </p:blipFill>
        <p:spPr>
          <a:xfrm>
            <a:off x="4122438" y="1739893"/>
            <a:ext cx="4226892" cy="2817928"/>
          </a:xfrm>
          <a:prstGeom prst="rect">
            <a:avLst/>
          </a:prstGeom>
          <a:noFill/>
          <a:ln>
            <a:noFill/>
          </a:ln>
        </p:spPr>
      </p:pic>
      <p:sp>
        <p:nvSpPr>
          <p:cNvPr id="2159" name="Google Shape;2159;p108"/>
          <p:cNvSpPr txBox="1"/>
          <p:nvPr/>
        </p:nvSpPr>
        <p:spPr>
          <a:xfrm>
            <a:off x="4122438" y="914151"/>
            <a:ext cx="4400400" cy="9774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900" u="sng">
                <a:solidFill>
                  <a:schemeClr val="dk1"/>
                </a:solidFill>
                <a:latin typeface="Calibri"/>
                <a:ea typeface="Calibri"/>
                <a:cs typeface="Calibri"/>
                <a:sym typeface="Calibri"/>
              </a:rPr>
              <a:t>Key facts</a:t>
            </a:r>
            <a:endParaRPr b="1" sz="900" u="sng">
              <a:solidFill>
                <a:schemeClr val="dk1"/>
              </a:solidFill>
              <a:latin typeface="Calibri"/>
              <a:ea typeface="Calibri"/>
              <a:cs typeface="Calibri"/>
              <a:sym typeface="Calibri"/>
            </a:endParaRPr>
          </a:p>
          <a:p>
            <a:pPr indent="-120650" lvl="0" marL="127000" marR="0" rtl="0" algn="l">
              <a:spcBef>
                <a:spcPts val="0"/>
              </a:spcBef>
              <a:spcAft>
                <a:spcPts val="0"/>
              </a:spcAft>
              <a:buClr>
                <a:schemeClr val="dk1"/>
              </a:buClr>
              <a:buSzPts val="900"/>
              <a:buFont typeface="Arial"/>
              <a:buChar char="•"/>
            </a:pPr>
            <a:r>
              <a:rPr lang="en" sz="900">
                <a:solidFill>
                  <a:schemeClr val="dk1"/>
                </a:solidFill>
                <a:latin typeface="Calibri"/>
                <a:ea typeface="Calibri"/>
                <a:cs typeface="Calibri"/>
                <a:sym typeface="Calibri"/>
              </a:rPr>
              <a:t>Continuously</a:t>
            </a:r>
            <a:r>
              <a:rPr lang="en" sz="900">
                <a:solidFill>
                  <a:schemeClr val="dk1"/>
                </a:solidFill>
                <a:latin typeface="Calibri"/>
                <a:ea typeface="Calibri"/>
                <a:cs typeface="Calibri"/>
                <a:sym typeface="Calibri"/>
              </a:rPr>
              <a:t> monitored patient conditions using wearables</a:t>
            </a:r>
            <a:endParaRPr sz="900">
              <a:solidFill>
                <a:schemeClr val="dk1"/>
              </a:solidFill>
              <a:latin typeface="Calibri"/>
              <a:ea typeface="Calibri"/>
              <a:cs typeface="Calibri"/>
              <a:sym typeface="Calibri"/>
            </a:endParaRPr>
          </a:p>
          <a:p>
            <a:pPr indent="-120650" lvl="0" marL="127000" marR="0" rtl="0" algn="l">
              <a:spcBef>
                <a:spcPts val="0"/>
              </a:spcBef>
              <a:spcAft>
                <a:spcPts val="0"/>
              </a:spcAft>
              <a:buClr>
                <a:schemeClr val="dk1"/>
              </a:buClr>
              <a:buSzPts val="900"/>
              <a:buFont typeface="Arial"/>
              <a:buChar char="•"/>
            </a:pPr>
            <a:r>
              <a:rPr lang="en" sz="900">
                <a:solidFill>
                  <a:schemeClr val="dk1"/>
                </a:solidFill>
                <a:latin typeface="Calibri"/>
                <a:ea typeface="Calibri"/>
                <a:cs typeface="Calibri"/>
                <a:sym typeface="Calibri"/>
              </a:rPr>
              <a:t>Collect sufficient data in a GDPR compliant, privacy preserving way to develop AI</a:t>
            </a:r>
            <a:endParaRPr sz="1100"/>
          </a:p>
          <a:p>
            <a:pPr indent="-120650" lvl="0" marL="127000" marR="0" rtl="0" algn="l">
              <a:spcBef>
                <a:spcPts val="0"/>
              </a:spcBef>
              <a:spcAft>
                <a:spcPts val="0"/>
              </a:spcAft>
              <a:buClr>
                <a:schemeClr val="dk1"/>
              </a:buClr>
              <a:buSzPts val="900"/>
              <a:buFont typeface="Arial"/>
              <a:buChar char="•"/>
            </a:pPr>
            <a:r>
              <a:rPr lang="en" sz="900">
                <a:solidFill>
                  <a:schemeClr val="dk1"/>
                </a:solidFill>
                <a:latin typeface="Calibri"/>
                <a:ea typeface="Calibri"/>
                <a:cs typeface="Calibri"/>
                <a:sym typeface="Calibri"/>
              </a:rPr>
              <a:t>Predict and detect critical situations</a:t>
            </a:r>
            <a:endParaRPr sz="900">
              <a:solidFill>
                <a:schemeClr val="dk1"/>
              </a:solidFill>
              <a:latin typeface="Calibri"/>
              <a:ea typeface="Calibri"/>
              <a:cs typeface="Calibri"/>
              <a:sym typeface="Calibri"/>
            </a:endParaRPr>
          </a:p>
          <a:p>
            <a:pPr indent="-120650" lvl="0" marL="127000" marR="0" rtl="0" algn="l">
              <a:spcBef>
                <a:spcPts val="0"/>
              </a:spcBef>
              <a:spcAft>
                <a:spcPts val="0"/>
              </a:spcAft>
              <a:buClr>
                <a:schemeClr val="dk1"/>
              </a:buClr>
              <a:buSzPts val="900"/>
              <a:buFont typeface="Arial"/>
              <a:buChar char="•"/>
            </a:pPr>
            <a:r>
              <a:rPr lang="en" sz="900">
                <a:solidFill>
                  <a:schemeClr val="dk1"/>
                </a:solidFill>
                <a:latin typeface="Calibri"/>
                <a:ea typeface="Calibri"/>
                <a:cs typeface="Calibri"/>
                <a:sym typeface="Calibri"/>
              </a:rPr>
              <a:t>Integrative analysis data of wearables and clinical institutes</a:t>
            </a:r>
            <a:endParaRPr sz="9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pic>
        <p:nvPicPr>
          <p:cNvPr descr="See the source image" id="2160" name="Google Shape;2160;p108"/>
          <p:cNvPicPr preferRelativeResize="0"/>
          <p:nvPr/>
        </p:nvPicPr>
        <p:blipFill rotWithShape="1">
          <a:blip r:embed="rId5">
            <a:alphaModFix/>
          </a:blip>
          <a:srcRect b="0" l="0" r="0" t="0"/>
          <a:stretch/>
        </p:blipFill>
        <p:spPr>
          <a:xfrm>
            <a:off x="7780059" y="1516138"/>
            <a:ext cx="845681" cy="321238"/>
          </a:xfrm>
          <a:prstGeom prst="rect">
            <a:avLst/>
          </a:prstGeom>
          <a:noFill/>
          <a:ln>
            <a:noFill/>
          </a:ln>
        </p:spPr>
      </p:pic>
      <p:sp>
        <p:nvSpPr>
          <p:cNvPr id="2161" name="Google Shape;2161;p108"/>
          <p:cNvSpPr/>
          <p:nvPr/>
        </p:nvSpPr>
        <p:spPr>
          <a:xfrm>
            <a:off x="382982" y="906853"/>
            <a:ext cx="3027880" cy="55869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2162" name="Google Shape;2162;p108"/>
          <p:cNvSpPr txBox="1"/>
          <p:nvPr/>
        </p:nvSpPr>
        <p:spPr>
          <a:xfrm>
            <a:off x="141536" y="4834627"/>
            <a:ext cx="242203" cy="205602"/>
          </a:xfrm>
          <a:prstGeom prst="rect">
            <a:avLst/>
          </a:prstGeom>
          <a:noFill/>
          <a:ln>
            <a:noFill/>
          </a:ln>
        </p:spPr>
        <p:txBody>
          <a:bodyPr anchorCtr="0" anchor="ctr" bIns="34225" lIns="68450" spcFirstLastPara="1" rIns="68450" wrap="square" tIns="34225">
            <a:noAutofit/>
          </a:bodyPr>
          <a:lstStyle/>
          <a:p>
            <a:pPr indent="0" lvl="0" marL="0" marR="0" rtl="0" algn="ctr">
              <a:lnSpc>
                <a:spcPct val="100000"/>
              </a:lnSpc>
              <a:spcBef>
                <a:spcPts val="0"/>
              </a:spcBef>
              <a:spcAft>
                <a:spcPts val="0"/>
              </a:spcAft>
              <a:buNone/>
            </a:pPr>
            <a:fld id="{00000000-1234-1234-1234-123412341234}" type="slidenum">
              <a:rPr b="0" i="0" lang="en" sz="700" u="none" cap="none" strike="noStrike">
                <a:solidFill>
                  <a:srgbClr val="7F7F7F"/>
                </a:solidFill>
                <a:latin typeface="Georgia"/>
                <a:ea typeface="Georgia"/>
                <a:cs typeface="Georgia"/>
                <a:sym typeface="Georgia"/>
              </a:rPr>
              <a:t>‹#›</a:t>
            </a:fld>
            <a:endParaRPr b="0" i="0" sz="700" u="none" cap="none" strike="noStrike">
              <a:solidFill>
                <a:srgbClr val="7F7F7F"/>
              </a:solidFill>
              <a:latin typeface="Georgia"/>
              <a:ea typeface="Georgia"/>
              <a:cs typeface="Georgia"/>
              <a:sym typeface="Georgia"/>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7" name="Shape 2167"/>
        <p:cNvGrpSpPr/>
        <p:nvPr/>
      </p:nvGrpSpPr>
      <p:grpSpPr>
        <a:xfrm>
          <a:off x="0" y="0"/>
          <a:ext cx="0" cy="0"/>
          <a:chOff x="0" y="0"/>
          <a:chExt cx="0" cy="0"/>
        </a:xfrm>
      </p:grpSpPr>
      <p:sp>
        <p:nvSpPr>
          <p:cNvPr id="2168" name="Google Shape;2168;p109"/>
          <p:cNvSpPr/>
          <p:nvPr/>
        </p:nvSpPr>
        <p:spPr>
          <a:xfrm>
            <a:off x="2364550" y="2989843"/>
            <a:ext cx="485326" cy="1481087"/>
          </a:xfrm>
          <a:prstGeom prst="roundRect">
            <a:avLst>
              <a:gd fmla="val 16667" name="adj"/>
            </a:avLst>
          </a:prstGeom>
          <a:solidFill>
            <a:srgbClr val="E1EFD8"/>
          </a:solidFill>
          <a:ln cap="flat" cmpd="sng" w="19050">
            <a:solidFill>
              <a:srgbClr val="C0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2169" name="Google Shape;2169;p109"/>
          <p:cNvSpPr/>
          <p:nvPr/>
        </p:nvSpPr>
        <p:spPr>
          <a:xfrm>
            <a:off x="1782322" y="2994316"/>
            <a:ext cx="485326" cy="1481087"/>
          </a:xfrm>
          <a:prstGeom prst="roundRect">
            <a:avLst>
              <a:gd fmla="val 16667" name="adj"/>
            </a:avLst>
          </a:prstGeom>
          <a:solidFill>
            <a:srgbClr val="E1EFD8"/>
          </a:solidFill>
          <a:ln cap="flat" cmpd="sng" w="19050">
            <a:solidFill>
              <a:srgbClr val="C0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2170" name="Google Shape;2170;p109"/>
          <p:cNvSpPr/>
          <p:nvPr/>
        </p:nvSpPr>
        <p:spPr>
          <a:xfrm>
            <a:off x="1227341" y="2994316"/>
            <a:ext cx="485326" cy="1481087"/>
          </a:xfrm>
          <a:prstGeom prst="roundRect">
            <a:avLst>
              <a:gd fmla="val 16667" name="adj"/>
            </a:avLst>
          </a:prstGeom>
          <a:solidFill>
            <a:srgbClr val="E1EFD8"/>
          </a:solidFill>
          <a:ln cap="flat" cmpd="sng" w="19050">
            <a:solidFill>
              <a:srgbClr val="C0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2171" name="Google Shape;2171;p109"/>
          <p:cNvSpPr/>
          <p:nvPr/>
        </p:nvSpPr>
        <p:spPr>
          <a:xfrm>
            <a:off x="8335" y="0"/>
            <a:ext cx="9127331" cy="718855"/>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2172" name="Google Shape;2172;p109"/>
          <p:cNvSpPr/>
          <p:nvPr/>
        </p:nvSpPr>
        <p:spPr>
          <a:xfrm>
            <a:off x="2926292" y="2989843"/>
            <a:ext cx="485326" cy="1481087"/>
          </a:xfrm>
          <a:prstGeom prst="roundRect">
            <a:avLst>
              <a:gd fmla="val 16667" name="adj"/>
            </a:avLst>
          </a:prstGeom>
          <a:solidFill>
            <a:srgbClr val="E1EFD8"/>
          </a:solidFill>
          <a:ln cap="flat" cmpd="sng" w="19050">
            <a:solidFill>
              <a:srgbClr val="C0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2173" name="Google Shape;2173;p109"/>
          <p:cNvSpPr txBox="1"/>
          <p:nvPr/>
        </p:nvSpPr>
        <p:spPr>
          <a:xfrm>
            <a:off x="227431" y="-56579"/>
            <a:ext cx="8121898" cy="861629"/>
          </a:xfrm>
          <a:prstGeom prst="rect">
            <a:avLst/>
          </a:prstGeom>
          <a:noFill/>
          <a:ln>
            <a:noFill/>
          </a:ln>
        </p:spPr>
        <p:txBody>
          <a:bodyPr anchorCtr="0" anchor="ctr" bIns="34225" lIns="68450" spcFirstLastPara="1" rIns="68450" wrap="square" tIns="34225">
            <a:normAutofit/>
          </a:bodyPr>
          <a:lstStyle/>
          <a:p>
            <a:pPr indent="0" lvl="0" marL="0" marR="0" rtl="0" algn="l">
              <a:lnSpc>
                <a:spcPct val="90000"/>
              </a:lnSpc>
              <a:spcBef>
                <a:spcPts val="0"/>
              </a:spcBef>
              <a:spcAft>
                <a:spcPts val="0"/>
              </a:spcAft>
              <a:buClr>
                <a:schemeClr val="lt1"/>
              </a:buClr>
              <a:buSzPts val="3000"/>
              <a:buFont typeface="Libre Franklin"/>
              <a:buNone/>
            </a:pPr>
            <a:r>
              <a:rPr b="1" lang="en" sz="3300">
                <a:solidFill>
                  <a:schemeClr val="lt1"/>
                </a:solidFill>
                <a:latin typeface="Roboto Slab"/>
                <a:ea typeface="Roboto Slab"/>
                <a:cs typeface="Roboto Slab"/>
                <a:sym typeface="Roboto Slab"/>
              </a:rPr>
              <a:t>Smart Otaniemi</a:t>
            </a:r>
            <a:endParaRPr b="1" sz="3300">
              <a:solidFill>
                <a:schemeClr val="lt1"/>
              </a:solidFill>
              <a:latin typeface="Roboto Slab"/>
              <a:ea typeface="Roboto Slab"/>
              <a:cs typeface="Roboto Slab"/>
              <a:sym typeface="Roboto Slab"/>
            </a:endParaRPr>
          </a:p>
        </p:txBody>
      </p:sp>
      <p:sp>
        <p:nvSpPr>
          <p:cNvPr id="2174" name="Google Shape;2174;p109"/>
          <p:cNvSpPr/>
          <p:nvPr/>
        </p:nvSpPr>
        <p:spPr>
          <a:xfrm>
            <a:off x="316666" y="761762"/>
            <a:ext cx="2383434" cy="185476"/>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Regulation</a:t>
            </a:r>
            <a:endParaRPr sz="1100"/>
          </a:p>
        </p:txBody>
      </p:sp>
      <p:grpSp>
        <p:nvGrpSpPr>
          <p:cNvPr id="2175" name="Google Shape;2175;p109"/>
          <p:cNvGrpSpPr/>
          <p:nvPr/>
        </p:nvGrpSpPr>
        <p:grpSpPr>
          <a:xfrm>
            <a:off x="315911" y="1470652"/>
            <a:ext cx="3094952" cy="702844"/>
            <a:chOff x="411108" y="1015682"/>
            <a:chExt cx="4126602" cy="937125"/>
          </a:xfrm>
        </p:grpSpPr>
        <p:sp>
          <p:nvSpPr>
            <p:cNvPr id="2176" name="Google Shape;2176;p109"/>
            <p:cNvSpPr/>
            <p:nvPr/>
          </p:nvSpPr>
          <p:spPr>
            <a:xfrm>
              <a:off x="500537" y="1207887"/>
              <a:ext cx="4037173" cy="744920"/>
            </a:xfrm>
            <a:prstGeom prst="roundRect">
              <a:avLst>
                <a:gd fmla="val 16667" name="adj"/>
              </a:avLst>
            </a:prstGeom>
            <a:solidFill>
              <a:srgbClr val="E1EFD8"/>
            </a:solidFill>
            <a:ln cap="flat" cmpd="sng" w="19050">
              <a:solidFill>
                <a:srgbClr val="FF0000"/>
              </a:solidFill>
              <a:prstDash val="dot"/>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rPr lang="en" sz="900">
                  <a:solidFill>
                    <a:schemeClr val="dk1"/>
                  </a:solidFill>
                  <a:latin typeface="Calibri"/>
                  <a:ea typeface="Calibri"/>
                  <a:cs typeface="Calibri"/>
                  <a:sym typeface="Calibri"/>
                </a:rPr>
                <a:t>VTT hosts the IDSA hub in Finland.</a:t>
              </a:r>
              <a:endParaRPr sz="1100"/>
            </a:p>
            <a:p>
              <a:pPr indent="0" lvl="0" marL="0" marR="0" rtl="0" algn="l">
                <a:spcBef>
                  <a:spcPts val="0"/>
                </a:spcBef>
                <a:spcAft>
                  <a:spcPts val="0"/>
                </a:spcAft>
                <a:buNone/>
              </a:pPr>
              <a:r>
                <a:rPr lang="en" sz="900">
                  <a:solidFill>
                    <a:schemeClr val="dk1"/>
                  </a:solidFill>
                  <a:latin typeface="Calibri"/>
                  <a:ea typeface="Calibri"/>
                  <a:cs typeface="Calibri"/>
                  <a:sym typeface="Calibri"/>
                </a:rPr>
                <a:t>Smart Otaniemi provides a large </a:t>
              </a:r>
              <a:endParaRPr sz="1100"/>
            </a:p>
            <a:p>
              <a:pPr indent="0" lvl="0" marL="0" marR="0" rtl="0" algn="l">
                <a:spcBef>
                  <a:spcPts val="0"/>
                </a:spcBef>
                <a:spcAft>
                  <a:spcPts val="0"/>
                </a:spcAft>
                <a:buNone/>
              </a:pPr>
              <a:r>
                <a:rPr lang="en" sz="900">
                  <a:solidFill>
                    <a:schemeClr val="dk1"/>
                  </a:solidFill>
                  <a:latin typeface="Calibri"/>
                  <a:ea typeface="Calibri"/>
                  <a:cs typeface="Calibri"/>
                  <a:sym typeface="Calibri"/>
                </a:rPr>
                <a:t>cross-domain IDS testbed.</a:t>
              </a:r>
              <a:endParaRPr sz="1100"/>
            </a:p>
          </p:txBody>
        </p:sp>
        <p:sp>
          <p:nvSpPr>
            <p:cNvPr id="2177" name="Google Shape;2177;p109"/>
            <p:cNvSpPr/>
            <p:nvPr/>
          </p:nvSpPr>
          <p:spPr>
            <a:xfrm>
              <a:off x="411108" y="1015682"/>
              <a:ext cx="3177912" cy="247302"/>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Frameworks and standardization  </a:t>
              </a:r>
              <a:endParaRPr sz="1100"/>
            </a:p>
          </p:txBody>
        </p:sp>
      </p:grpSp>
      <p:sp>
        <p:nvSpPr>
          <p:cNvPr id="2178" name="Google Shape;2178;p109"/>
          <p:cNvSpPr/>
          <p:nvPr/>
        </p:nvSpPr>
        <p:spPr>
          <a:xfrm>
            <a:off x="315911" y="2183888"/>
            <a:ext cx="2383434" cy="185476"/>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Generic building blocks</a:t>
            </a:r>
            <a:endParaRPr sz="1100"/>
          </a:p>
        </p:txBody>
      </p:sp>
      <p:sp>
        <p:nvSpPr>
          <p:cNvPr id="2179" name="Google Shape;2179;p109"/>
          <p:cNvSpPr txBox="1"/>
          <p:nvPr/>
        </p:nvSpPr>
        <p:spPr>
          <a:xfrm rot="-5400000">
            <a:off x="-312017" y="3646565"/>
            <a:ext cx="1078897" cy="167642"/>
          </a:xfrm>
          <a:prstGeom prst="rect">
            <a:avLst/>
          </a:prstGeom>
          <a:noFill/>
          <a:ln>
            <a:noFill/>
          </a:ln>
        </p:spPr>
        <p:txBody>
          <a:bodyPr anchorCtr="0" anchor="ctr" bIns="34275" lIns="68575" spcFirstLastPara="1" rIns="68575" wrap="square" tIns="34275">
            <a:spAutoFit/>
          </a:bodyPr>
          <a:lstStyle/>
          <a:p>
            <a:pPr indent="0" lvl="0" marL="0" marR="0" rtl="0" algn="ctr">
              <a:lnSpc>
                <a:spcPct val="81666"/>
              </a:lnSpc>
              <a:spcBef>
                <a:spcPts val="0"/>
              </a:spcBef>
              <a:spcAft>
                <a:spcPts val="0"/>
              </a:spcAft>
              <a:buNone/>
            </a:pPr>
            <a:r>
              <a:rPr lang="en" sz="900">
                <a:solidFill>
                  <a:schemeClr val="dk1"/>
                </a:solidFill>
                <a:latin typeface="Calibri"/>
                <a:ea typeface="Calibri"/>
                <a:cs typeface="Calibri"/>
                <a:sym typeface="Calibri"/>
              </a:rPr>
              <a:t>Domain specific </a:t>
            </a:r>
            <a:endParaRPr sz="1100"/>
          </a:p>
        </p:txBody>
      </p:sp>
      <p:cxnSp>
        <p:nvCxnSpPr>
          <p:cNvPr id="2180" name="Google Shape;2180;p109"/>
          <p:cNvCxnSpPr/>
          <p:nvPr/>
        </p:nvCxnSpPr>
        <p:spPr>
          <a:xfrm>
            <a:off x="382983" y="3471863"/>
            <a:ext cx="3027880" cy="0"/>
          </a:xfrm>
          <a:prstGeom prst="straightConnector1">
            <a:avLst/>
          </a:prstGeom>
          <a:noFill/>
          <a:ln cap="flat" cmpd="sng" w="9525">
            <a:solidFill>
              <a:srgbClr val="4472C4"/>
            </a:solidFill>
            <a:prstDash val="dash"/>
            <a:miter lim="800000"/>
            <a:headEnd len="sm" w="sm" type="none"/>
            <a:tailEnd len="sm" w="sm" type="none"/>
          </a:ln>
        </p:spPr>
      </p:cxnSp>
      <p:cxnSp>
        <p:nvCxnSpPr>
          <p:cNvPr id="2181" name="Google Shape;2181;p109"/>
          <p:cNvCxnSpPr/>
          <p:nvPr/>
        </p:nvCxnSpPr>
        <p:spPr>
          <a:xfrm>
            <a:off x="382983" y="3969067"/>
            <a:ext cx="3027880" cy="0"/>
          </a:xfrm>
          <a:prstGeom prst="straightConnector1">
            <a:avLst/>
          </a:prstGeom>
          <a:noFill/>
          <a:ln cap="flat" cmpd="sng" w="9525">
            <a:solidFill>
              <a:srgbClr val="4472C4"/>
            </a:solidFill>
            <a:prstDash val="dash"/>
            <a:miter lim="800000"/>
            <a:headEnd len="sm" w="sm" type="none"/>
            <a:tailEnd len="sm" w="sm" type="none"/>
          </a:ln>
        </p:spPr>
      </p:cxnSp>
      <p:sp>
        <p:nvSpPr>
          <p:cNvPr id="2182" name="Google Shape;2182;p109"/>
          <p:cNvSpPr txBox="1"/>
          <p:nvPr/>
        </p:nvSpPr>
        <p:spPr>
          <a:xfrm>
            <a:off x="328614" y="3191429"/>
            <a:ext cx="940843" cy="171827"/>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Ecosystems</a:t>
            </a:r>
            <a:endParaRPr sz="1100"/>
          </a:p>
        </p:txBody>
      </p:sp>
      <p:sp>
        <p:nvSpPr>
          <p:cNvPr id="2183" name="Google Shape;2183;p109"/>
          <p:cNvSpPr txBox="1"/>
          <p:nvPr/>
        </p:nvSpPr>
        <p:spPr>
          <a:xfrm>
            <a:off x="328615" y="3648781"/>
            <a:ext cx="940844" cy="171827"/>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Data</a:t>
            </a:r>
            <a:endParaRPr sz="1100"/>
          </a:p>
        </p:txBody>
      </p:sp>
      <p:sp>
        <p:nvSpPr>
          <p:cNvPr id="2184" name="Google Shape;2184;p109"/>
          <p:cNvSpPr txBox="1"/>
          <p:nvPr/>
        </p:nvSpPr>
        <p:spPr>
          <a:xfrm>
            <a:off x="315911" y="4070669"/>
            <a:ext cx="940844" cy="273055"/>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Platforms and solutions</a:t>
            </a:r>
            <a:endParaRPr sz="1100"/>
          </a:p>
        </p:txBody>
      </p:sp>
      <p:sp>
        <p:nvSpPr>
          <p:cNvPr id="2185" name="Google Shape;2185;p109"/>
          <p:cNvSpPr/>
          <p:nvPr/>
        </p:nvSpPr>
        <p:spPr>
          <a:xfrm>
            <a:off x="3986683" y="905915"/>
            <a:ext cx="4773581" cy="3667884"/>
          </a:xfrm>
          <a:prstGeom prst="rect">
            <a:avLst/>
          </a:prstGeom>
          <a:no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186" name="Google Shape;2186;p109"/>
          <p:cNvSpPr txBox="1"/>
          <p:nvPr/>
        </p:nvSpPr>
        <p:spPr>
          <a:xfrm>
            <a:off x="1684292" y="4473149"/>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Construction</a:t>
            </a:r>
            <a:endParaRPr sz="1100"/>
          </a:p>
        </p:txBody>
      </p:sp>
      <p:sp>
        <p:nvSpPr>
          <p:cNvPr id="2187" name="Google Shape;2187;p109"/>
          <p:cNvSpPr txBox="1"/>
          <p:nvPr/>
        </p:nvSpPr>
        <p:spPr>
          <a:xfrm>
            <a:off x="1154566" y="4473149"/>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Transport</a:t>
            </a:r>
            <a:endParaRPr sz="1100"/>
          </a:p>
        </p:txBody>
      </p:sp>
      <p:sp>
        <p:nvSpPr>
          <p:cNvPr id="2188" name="Google Shape;2188;p109"/>
          <p:cNvSpPr txBox="1"/>
          <p:nvPr/>
        </p:nvSpPr>
        <p:spPr>
          <a:xfrm>
            <a:off x="2389165" y="4473149"/>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Cities</a:t>
            </a:r>
            <a:endParaRPr sz="900">
              <a:solidFill>
                <a:schemeClr val="dk1"/>
              </a:solidFill>
              <a:latin typeface="Calibri"/>
              <a:ea typeface="Calibri"/>
              <a:cs typeface="Calibri"/>
              <a:sym typeface="Calibri"/>
            </a:endParaRPr>
          </a:p>
        </p:txBody>
      </p:sp>
      <p:sp>
        <p:nvSpPr>
          <p:cNvPr id="2189" name="Google Shape;2189;p109"/>
          <p:cNvSpPr txBox="1"/>
          <p:nvPr/>
        </p:nvSpPr>
        <p:spPr>
          <a:xfrm>
            <a:off x="2941740" y="4473149"/>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Energy</a:t>
            </a:r>
            <a:endParaRPr sz="1100"/>
          </a:p>
        </p:txBody>
      </p:sp>
      <p:sp>
        <p:nvSpPr>
          <p:cNvPr id="2190" name="Google Shape;2190;p109"/>
          <p:cNvSpPr txBox="1"/>
          <p:nvPr/>
        </p:nvSpPr>
        <p:spPr>
          <a:xfrm>
            <a:off x="4054967" y="967721"/>
            <a:ext cx="4705296" cy="1096454"/>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900" u="sng">
                <a:solidFill>
                  <a:schemeClr val="dk1"/>
                </a:solidFill>
                <a:latin typeface="Calibri"/>
                <a:ea typeface="Calibri"/>
                <a:cs typeface="Calibri"/>
                <a:sym typeface="Calibri"/>
              </a:rPr>
              <a:t>Key facts</a:t>
            </a:r>
            <a:endParaRPr b="1" sz="900" u="sng">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Smart Otaniemi is an innovation ecosystem in Espoo, Finland  that focuses on smart energy to promote sustainability and cost-efficiency that connects experts, organisations, technologies and pilot projects.</a:t>
            </a:r>
            <a:endParaRPr sz="1100"/>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Currently, more than 100 organisations (e.g. ABB, Nokia, Fortum, Enerim, Fingrid) are members of the Smart Otaniemi network.</a:t>
            </a:r>
            <a:endParaRPr sz="1100"/>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Cross-sectoral VTT Research Data Space focuses on novel applications based on the access to different data silos.</a:t>
            </a:r>
            <a:endParaRPr sz="1100"/>
          </a:p>
        </p:txBody>
      </p:sp>
      <p:sp>
        <p:nvSpPr>
          <p:cNvPr id="2191" name="Google Shape;2191;p109"/>
          <p:cNvSpPr/>
          <p:nvPr/>
        </p:nvSpPr>
        <p:spPr>
          <a:xfrm>
            <a:off x="382982" y="906853"/>
            <a:ext cx="3027880" cy="55869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2192" name="Google Shape;2192;p109"/>
          <p:cNvSpPr txBox="1"/>
          <p:nvPr/>
        </p:nvSpPr>
        <p:spPr>
          <a:xfrm>
            <a:off x="141536" y="4834627"/>
            <a:ext cx="242203" cy="205602"/>
          </a:xfrm>
          <a:prstGeom prst="rect">
            <a:avLst/>
          </a:prstGeom>
          <a:noFill/>
          <a:ln>
            <a:noFill/>
          </a:ln>
        </p:spPr>
        <p:txBody>
          <a:bodyPr anchorCtr="0" anchor="ctr" bIns="34225" lIns="68450" spcFirstLastPara="1" rIns="68450" wrap="square" tIns="34225">
            <a:noAutofit/>
          </a:bodyPr>
          <a:lstStyle/>
          <a:p>
            <a:pPr indent="0" lvl="0" marL="0" marR="0" rtl="0" algn="ctr">
              <a:lnSpc>
                <a:spcPct val="100000"/>
              </a:lnSpc>
              <a:spcBef>
                <a:spcPts val="0"/>
              </a:spcBef>
              <a:spcAft>
                <a:spcPts val="0"/>
              </a:spcAft>
              <a:buNone/>
            </a:pPr>
            <a:fld id="{00000000-1234-1234-1234-123412341234}" type="slidenum">
              <a:rPr b="0" i="0" lang="en" sz="700" u="none" cap="none" strike="noStrike">
                <a:solidFill>
                  <a:srgbClr val="7F7F7F"/>
                </a:solidFill>
                <a:latin typeface="Georgia"/>
                <a:ea typeface="Georgia"/>
                <a:cs typeface="Georgia"/>
                <a:sym typeface="Georgia"/>
              </a:rPr>
              <a:t>‹#›</a:t>
            </a:fld>
            <a:endParaRPr b="0" i="0" sz="700" u="none" cap="none" strike="noStrike">
              <a:solidFill>
                <a:srgbClr val="7F7F7F"/>
              </a:solidFill>
              <a:latin typeface="Georgia"/>
              <a:ea typeface="Georgia"/>
              <a:cs typeface="Georgia"/>
              <a:sym typeface="Georgia"/>
            </a:endParaRPr>
          </a:p>
        </p:txBody>
      </p:sp>
      <p:pic>
        <p:nvPicPr>
          <p:cNvPr descr="Data Sharing Winter School | INNOPAY" id="2193" name="Google Shape;2193;p109"/>
          <p:cNvPicPr preferRelativeResize="0"/>
          <p:nvPr/>
        </p:nvPicPr>
        <p:blipFill rotWithShape="1">
          <a:blip r:embed="rId3">
            <a:alphaModFix/>
          </a:blip>
          <a:srcRect b="0" l="0" r="0" t="0"/>
          <a:stretch/>
        </p:blipFill>
        <p:spPr>
          <a:xfrm>
            <a:off x="2293586" y="1692895"/>
            <a:ext cx="1036424" cy="376513"/>
          </a:xfrm>
          <a:prstGeom prst="rect">
            <a:avLst/>
          </a:prstGeom>
          <a:noFill/>
          <a:ln cap="flat" cmpd="sng" w="9525">
            <a:solidFill>
              <a:schemeClr val="dk1"/>
            </a:solidFill>
            <a:prstDash val="solid"/>
            <a:round/>
            <a:headEnd len="sm" w="sm" type="none"/>
            <a:tailEnd len="sm" w="sm" type="none"/>
          </a:ln>
        </p:spPr>
      </p:pic>
      <p:pic>
        <p:nvPicPr>
          <p:cNvPr id="2194" name="Google Shape;2194;p109"/>
          <p:cNvPicPr preferRelativeResize="0"/>
          <p:nvPr/>
        </p:nvPicPr>
        <p:blipFill rotWithShape="1">
          <a:blip r:embed="rId4">
            <a:alphaModFix/>
          </a:blip>
          <a:srcRect b="0" l="0" r="0" t="0"/>
          <a:stretch/>
        </p:blipFill>
        <p:spPr>
          <a:xfrm>
            <a:off x="4255220" y="2125245"/>
            <a:ext cx="3390355" cy="2183413"/>
          </a:xfrm>
          <a:prstGeom prst="rect">
            <a:avLst/>
          </a:prstGeom>
          <a:noFill/>
          <a:ln>
            <a:noFill/>
          </a:ln>
        </p:spPr>
      </p:pic>
      <p:sp>
        <p:nvSpPr>
          <p:cNvPr id="2195" name="Google Shape;2195;p109"/>
          <p:cNvSpPr txBox="1"/>
          <p:nvPr/>
        </p:nvSpPr>
        <p:spPr>
          <a:xfrm>
            <a:off x="4055724" y="4333735"/>
            <a:ext cx="4587748" cy="27699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rgbClr val="4472C4"/>
                </a:solidFill>
                <a:latin typeface="Calibri"/>
                <a:ea typeface="Calibri"/>
                <a:cs typeface="Calibri"/>
                <a:sym typeface="Calibri"/>
              </a:rPr>
              <a:t>👉 https://smartotaniemi.fi/</a:t>
            </a:r>
            <a:endParaRPr sz="1100"/>
          </a:p>
        </p:txBody>
      </p:sp>
      <p:sp>
        <p:nvSpPr>
          <p:cNvPr id="2196" name="Google Shape;2196;p109"/>
          <p:cNvSpPr/>
          <p:nvPr/>
        </p:nvSpPr>
        <p:spPr>
          <a:xfrm>
            <a:off x="382982" y="2322218"/>
            <a:ext cx="3027880" cy="55869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1" name="Shape 2201"/>
        <p:cNvGrpSpPr/>
        <p:nvPr/>
      </p:nvGrpSpPr>
      <p:grpSpPr>
        <a:xfrm>
          <a:off x="0" y="0"/>
          <a:ext cx="0" cy="0"/>
          <a:chOff x="0" y="0"/>
          <a:chExt cx="0" cy="0"/>
        </a:xfrm>
      </p:grpSpPr>
      <p:sp>
        <p:nvSpPr>
          <p:cNvPr id="2202" name="Google Shape;2202;p110"/>
          <p:cNvSpPr/>
          <p:nvPr/>
        </p:nvSpPr>
        <p:spPr>
          <a:xfrm>
            <a:off x="2364550" y="2989843"/>
            <a:ext cx="485400" cy="14811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2203" name="Google Shape;2203;p110"/>
          <p:cNvSpPr/>
          <p:nvPr/>
        </p:nvSpPr>
        <p:spPr>
          <a:xfrm>
            <a:off x="1782322" y="2994316"/>
            <a:ext cx="485400" cy="14811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2204" name="Google Shape;2204;p110"/>
          <p:cNvSpPr/>
          <p:nvPr/>
        </p:nvSpPr>
        <p:spPr>
          <a:xfrm>
            <a:off x="1227341" y="2994316"/>
            <a:ext cx="485400" cy="14811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2205" name="Google Shape;2205;p110"/>
          <p:cNvSpPr/>
          <p:nvPr/>
        </p:nvSpPr>
        <p:spPr>
          <a:xfrm>
            <a:off x="8336" y="0"/>
            <a:ext cx="9127200" cy="7188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2206" name="Google Shape;2206;p110"/>
          <p:cNvSpPr/>
          <p:nvPr/>
        </p:nvSpPr>
        <p:spPr>
          <a:xfrm>
            <a:off x="2926292" y="2989843"/>
            <a:ext cx="485400" cy="14811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2207" name="Google Shape;2207;p110"/>
          <p:cNvSpPr txBox="1"/>
          <p:nvPr/>
        </p:nvSpPr>
        <p:spPr>
          <a:xfrm>
            <a:off x="227431" y="-56578"/>
            <a:ext cx="8121900" cy="861600"/>
          </a:xfrm>
          <a:prstGeom prst="rect">
            <a:avLst/>
          </a:prstGeom>
          <a:noFill/>
          <a:ln>
            <a:noFill/>
          </a:ln>
        </p:spPr>
        <p:txBody>
          <a:bodyPr anchorCtr="0" anchor="ctr" bIns="34225" lIns="68450" spcFirstLastPara="1" rIns="68450" wrap="square" tIns="34225">
            <a:normAutofit lnSpcReduction="20000"/>
          </a:bodyPr>
          <a:lstStyle/>
          <a:p>
            <a:pPr indent="0" lvl="0" marL="0" marR="0" rtl="0" algn="l">
              <a:lnSpc>
                <a:spcPct val="90000"/>
              </a:lnSpc>
              <a:spcBef>
                <a:spcPts val="0"/>
              </a:spcBef>
              <a:spcAft>
                <a:spcPts val="0"/>
              </a:spcAft>
              <a:buClr>
                <a:schemeClr val="dk1"/>
              </a:buClr>
              <a:buSzPts val="1100"/>
              <a:buFont typeface="Arial"/>
              <a:buNone/>
            </a:pPr>
            <a:r>
              <a:rPr b="1" lang="en" sz="3300">
                <a:solidFill>
                  <a:schemeClr val="lt1"/>
                </a:solidFill>
                <a:latin typeface="Roboto Slab"/>
                <a:ea typeface="Roboto Slab"/>
                <a:cs typeface="Roboto Slab"/>
                <a:sym typeface="Roboto Slab"/>
              </a:rPr>
              <a:t>Data Sharing Coalition - Use case playbook</a:t>
            </a:r>
            <a:endParaRPr b="1" sz="3300">
              <a:solidFill>
                <a:schemeClr val="lt1"/>
              </a:solidFill>
              <a:latin typeface="Roboto Slab"/>
              <a:ea typeface="Roboto Slab"/>
              <a:cs typeface="Roboto Slab"/>
              <a:sym typeface="Roboto Slab"/>
            </a:endParaRPr>
          </a:p>
        </p:txBody>
      </p:sp>
      <p:sp>
        <p:nvSpPr>
          <p:cNvPr id="2208" name="Google Shape;2208;p110"/>
          <p:cNvSpPr/>
          <p:nvPr/>
        </p:nvSpPr>
        <p:spPr>
          <a:xfrm>
            <a:off x="316666" y="761762"/>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Regulation</a:t>
            </a:r>
            <a:endParaRPr sz="1100"/>
          </a:p>
        </p:txBody>
      </p:sp>
      <p:sp>
        <p:nvSpPr>
          <p:cNvPr id="2209" name="Google Shape;2209;p110"/>
          <p:cNvSpPr/>
          <p:nvPr/>
        </p:nvSpPr>
        <p:spPr>
          <a:xfrm>
            <a:off x="315911" y="2183888"/>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Generic building blocks</a:t>
            </a:r>
            <a:endParaRPr sz="1100"/>
          </a:p>
        </p:txBody>
      </p:sp>
      <p:sp>
        <p:nvSpPr>
          <p:cNvPr id="2210" name="Google Shape;2210;p110"/>
          <p:cNvSpPr txBox="1"/>
          <p:nvPr/>
        </p:nvSpPr>
        <p:spPr>
          <a:xfrm rot="-5400000">
            <a:off x="-304589" y="3639234"/>
            <a:ext cx="1078800" cy="182400"/>
          </a:xfrm>
          <a:prstGeom prst="rect">
            <a:avLst/>
          </a:prstGeom>
          <a:noFill/>
          <a:ln>
            <a:noFill/>
          </a:ln>
        </p:spPr>
        <p:txBody>
          <a:bodyPr anchorCtr="0" anchor="ctr" bIns="34275" lIns="68575" spcFirstLastPara="1" rIns="68575" wrap="square" tIns="34275">
            <a:spAutoFit/>
          </a:bodyPr>
          <a:lstStyle/>
          <a:p>
            <a:pPr indent="0" lvl="0" marL="0" marR="0" rtl="0" algn="ctr">
              <a:lnSpc>
                <a:spcPct val="81666"/>
              </a:lnSpc>
              <a:spcBef>
                <a:spcPts val="0"/>
              </a:spcBef>
              <a:spcAft>
                <a:spcPts val="0"/>
              </a:spcAft>
              <a:buNone/>
            </a:pPr>
            <a:r>
              <a:rPr lang="en" sz="900">
                <a:solidFill>
                  <a:schemeClr val="dk1"/>
                </a:solidFill>
                <a:latin typeface="Calibri"/>
                <a:ea typeface="Calibri"/>
                <a:cs typeface="Calibri"/>
                <a:sym typeface="Calibri"/>
              </a:rPr>
              <a:t>Domain specific </a:t>
            </a:r>
            <a:endParaRPr sz="1100"/>
          </a:p>
        </p:txBody>
      </p:sp>
      <p:grpSp>
        <p:nvGrpSpPr>
          <p:cNvPr id="2211" name="Google Shape;2211;p110"/>
          <p:cNvGrpSpPr/>
          <p:nvPr/>
        </p:nvGrpSpPr>
        <p:grpSpPr>
          <a:xfrm>
            <a:off x="315911" y="1470652"/>
            <a:ext cx="3094897" cy="702829"/>
            <a:chOff x="411108" y="1015682"/>
            <a:chExt cx="4126529" cy="937105"/>
          </a:xfrm>
        </p:grpSpPr>
        <p:sp>
          <p:nvSpPr>
            <p:cNvPr id="2212" name="Google Shape;2212;p110"/>
            <p:cNvSpPr/>
            <p:nvPr/>
          </p:nvSpPr>
          <p:spPr>
            <a:xfrm>
              <a:off x="500537" y="1207887"/>
              <a:ext cx="4037100" cy="7449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100"/>
            </a:p>
          </p:txBody>
        </p:sp>
        <p:sp>
          <p:nvSpPr>
            <p:cNvPr id="2213" name="Google Shape;2213;p110"/>
            <p:cNvSpPr/>
            <p:nvPr/>
          </p:nvSpPr>
          <p:spPr>
            <a:xfrm>
              <a:off x="411108" y="1015682"/>
              <a:ext cx="3177900" cy="2472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Frameworks and standardization  </a:t>
              </a:r>
              <a:endParaRPr sz="1100"/>
            </a:p>
          </p:txBody>
        </p:sp>
      </p:grpSp>
      <p:cxnSp>
        <p:nvCxnSpPr>
          <p:cNvPr id="2214" name="Google Shape;2214;p110"/>
          <p:cNvCxnSpPr/>
          <p:nvPr/>
        </p:nvCxnSpPr>
        <p:spPr>
          <a:xfrm>
            <a:off x="382983" y="3471863"/>
            <a:ext cx="3027900" cy="0"/>
          </a:xfrm>
          <a:prstGeom prst="straightConnector1">
            <a:avLst/>
          </a:prstGeom>
          <a:noFill/>
          <a:ln cap="flat" cmpd="sng" w="9525">
            <a:solidFill>
              <a:srgbClr val="4472C4"/>
            </a:solidFill>
            <a:prstDash val="dash"/>
            <a:miter lim="800000"/>
            <a:headEnd len="sm" w="sm" type="none"/>
            <a:tailEnd len="sm" w="sm" type="none"/>
          </a:ln>
        </p:spPr>
      </p:cxnSp>
      <p:cxnSp>
        <p:nvCxnSpPr>
          <p:cNvPr id="2215" name="Google Shape;2215;p110"/>
          <p:cNvCxnSpPr/>
          <p:nvPr/>
        </p:nvCxnSpPr>
        <p:spPr>
          <a:xfrm>
            <a:off x="382983" y="3969067"/>
            <a:ext cx="3027900" cy="0"/>
          </a:xfrm>
          <a:prstGeom prst="straightConnector1">
            <a:avLst/>
          </a:prstGeom>
          <a:noFill/>
          <a:ln cap="flat" cmpd="sng" w="9525">
            <a:solidFill>
              <a:srgbClr val="4472C4"/>
            </a:solidFill>
            <a:prstDash val="dash"/>
            <a:miter lim="800000"/>
            <a:headEnd len="sm" w="sm" type="none"/>
            <a:tailEnd len="sm" w="sm" type="none"/>
          </a:ln>
        </p:spPr>
      </p:cxnSp>
      <p:sp>
        <p:nvSpPr>
          <p:cNvPr id="2216" name="Google Shape;2216;p110"/>
          <p:cNvSpPr txBox="1"/>
          <p:nvPr/>
        </p:nvSpPr>
        <p:spPr>
          <a:xfrm>
            <a:off x="328614" y="3191429"/>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Ecosystems</a:t>
            </a:r>
            <a:endParaRPr sz="1100"/>
          </a:p>
        </p:txBody>
      </p:sp>
      <p:sp>
        <p:nvSpPr>
          <p:cNvPr id="2217" name="Google Shape;2217;p110"/>
          <p:cNvSpPr txBox="1"/>
          <p:nvPr/>
        </p:nvSpPr>
        <p:spPr>
          <a:xfrm>
            <a:off x="328615" y="3648781"/>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Data</a:t>
            </a:r>
            <a:endParaRPr sz="1100"/>
          </a:p>
        </p:txBody>
      </p:sp>
      <p:sp>
        <p:nvSpPr>
          <p:cNvPr id="2218" name="Google Shape;2218;p110"/>
          <p:cNvSpPr txBox="1"/>
          <p:nvPr/>
        </p:nvSpPr>
        <p:spPr>
          <a:xfrm>
            <a:off x="315911" y="4070669"/>
            <a:ext cx="940800" cy="2955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Platforms and solutions</a:t>
            </a:r>
            <a:endParaRPr sz="1100"/>
          </a:p>
        </p:txBody>
      </p:sp>
      <p:sp>
        <p:nvSpPr>
          <p:cNvPr id="2219" name="Google Shape;2219;p110"/>
          <p:cNvSpPr/>
          <p:nvPr/>
        </p:nvSpPr>
        <p:spPr>
          <a:xfrm>
            <a:off x="3986683" y="905915"/>
            <a:ext cx="4773600" cy="3667800"/>
          </a:xfrm>
          <a:prstGeom prst="rect">
            <a:avLst/>
          </a:prstGeom>
          <a:no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220" name="Google Shape;2220;p110"/>
          <p:cNvSpPr txBox="1"/>
          <p:nvPr/>
        </p:nvSpPr>
        <p:spPr>
          <a:xfrm>
            <a:off x="1154572" y="4473150"/>
            <a:ext cx="558300" cy="2955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Domain A</a:t>
            </a:r>
            <a:endParaRPr sz="1100"/>
          </a:p>
        </p:txBody>
      </p:sp>
      <p:sp>
        <p:nvSpPr>
          <p:cNvPr id="2221" name="Google Shape;2221;p110"/>
          <p:cNvSpPr txBox="1"/>
          <p:nvPr/>
        </p:nvSpPr>
        <p:spPr>
          <a:xfrm>
            <a:off x="4054967" y="967721"/>
            <a:ext cx="4705200" cy="577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900" u="sng">
                <a:solidFill>
                  <a:schemeClr val="dk1"/>
                </a:solidFill>
                <a:latin typeface="Calibri"/>
                <a:ea typeface="Calibri"/>
                <a:cs typeface="Calibri"/>
                <a:sym typeface="Calibri"/>
              </a:rPr>
              <a:t>Key facts</a:t>
            </a:r>
            <a:endParaRPr b="1" sz="900" u="sng">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Do you want to develop new data sharing use cases to address a certain opportunity or challenge? The Use Case Playbook is a document that provides a step-by-step approach to kickstart your own data sharing use cases.</a:t>
            </a:r>
            <a:endParaRPr sz="800">
              <a:solidFill>
                <a:schemeClr val="dk1"/>
              </a:solidFill>
              <a:latin typeface="Calibri"/>
              <a:ea typeface="Calibri"/>
              <a:cs typeface="Calibri"/>
              <a:sym typeface="Calibri"/>
            </a:endParaRPr>
          </a:p>
        </p:txBody>
      </p:sp>
      <p:sp>
        <p:nvSpPr>
          <p:cNvPr id="2222" name="Google Shape;2222;p110"/>
          <p:cNvSpPr/>
          <p:nvPr/>
        </p:nvSpPr>
        <p:spPr>
          <a:xfrm>
            <a:off x="382982" y="906853"/>
            <a:ext cx="3027900" cy="5586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2223" name="Google Shape;2223;p110"/>
          <p:cNvSpPr txBox="1"/>
          <p:nvPr/>
        </p:nvSpPr>
        <p:spPr>
          <a:xfrm>
            <a:off x="141536" y="4834627"/>
            <a:ext cx="242100" cy="205500"/>
          </a:xfrm>
          <a:prstGeom prst="rect">
            <a:avLst/>
          </a:prstGeom>
          <a:noFill/>
          <a:ln>
            <a:noFill/>
          </a:ln>
        </p:spPr>
        <p:txBody>
          <a:bodyPr anchorCtr="0" anchor="ctr" bIns="34225" lIns="68450" spcFirstLastPara="1" rIns="68450" wrap="square" tIns="34225">
            <a:noAutofit/>
          </a:bodyPr>
          <a:lstStyle/>
          <a:p>
            <a:pPr indent="0" lvl="0" marL="0" marR="0" rtl="0" algn="ctr">
              <a:lnSpc>
                <a:spcPct val="100000"/>
              </a:lnSpc>
              <a:spcBef>
                <a:spcPts val="0"/>
              </a:spcBef>
              <a:spcAft>
                <a:spcPts val="0"/>
              </a:spcAft>
              <a:buNone/>
            </a:pPr>
            <a:fld id="{00000000-1234-1234-1234-123412341234}" type="slidenum">
              <a:rPr b="0" i="0" lang="en" sz="700" u="none" cap="none" strike="noStrike">
                <a:solidFill>
                  <a:srgbClr val="7F7F7F"/>
                </a:solidFill>
                <a:latin typeface="Georgia"/>
                <a:ea typeface="Georgia"/>
                <a:cs typeface="Georgia"/>
                <a:sym typeface="Georgia"/>
              </a:rPr>
              <a:t>‹#›</a:t>
            </a:fld>
            <a:endParaRPr b="0" i="0" sz="700" u="none" cap="none" strike="noStrike">
              <a:solidFill>
                <a:srgbClr val="7F7F7F"/>
              </a:solidFill>
              <a:latin typeface="Georgia"/>
              <a:ea typeface="Georgia"/>
              <a:cs typeface="Georgia"/>
              <a:sym typeface="Georgia"/>
            </a:endParaRPr>
          </a:p>
        </p:txBody>
      </p:sp>
      <p:sp>
        <p:nvSpPr>
          <p:cNvPr id="2224" name="Google Shape;2224;p110"/>
          <p:cNvSpPr txBox="1"/>
          <p:nvPr/>
        </p:nvSpPr>
        <p:spPr>
          <a:xfrm>
            <a:off x="4055724" y="3800335"/>
            <a:ext cx="4587600" cy="715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rgbClr val="4472C4"/>
                </a:solidFill>
                <a:latin typeface="Calibri"/>
                <a:ea typeface="Calibri"/>
                <a:cs typeface="Calibri"/>
                <a:sym typeface="Calibri"/>
              </a:rPr>
              <a:t>👉 </a:t>
            </a:r>
            <a:r>
              <a:rPr b="1" lang="en" u="sng">
                <a:solidFill>
                  <a:schemeClr val="hlink"/>
                </a:solidFill>
                <a:latin typeface="Calibri"/>
                <a:ea typeface="Calibri"/>
                <a:cs typeface="Calibri"/>
                <a:sym typeface="Calibri"/>
                <a:hlinkClick r:id="rId3"/>
              </a:rPr>
              <a:t>https://datasharingcoalition.eu/app/uploads/2021/08/210422-use-case-playbook-v10.pdf</a:t>
            </a:r>
            <a:r>
              <a:rPr b="1" lang="en">
                <a:solidFill>
                  <a:srgbClr val="4472C4"/>
                </a:solidFill>
                <a:latin typeface="Calibri"/>
                <a:ea typeface="Calibri"/>
                <a:cs typeface="Calibri"/>
                <a:sym typeface="Calibri"/>
              </a:rPr>
              <a:t> </a:t>
            </a:r>
            <a:endParaRPr b="1">
              <a:solidFill>
                <a:srgbClr val="4472C4"/>
              </a:solidFill>
              <a:latin typeface="Calibri"/>
              <a:ea typeface="Calibri"/>
              <a:cs typeface="Calibri"/>
              <a:sym typeface="Calibri"/>
            </a:endParaRPr>
          </a:p>
        </p:txBody>
      </p:sp>
      <p:sp>
        <p:nvSpPr>
          <p:cNvPr id="2225" name="Google Shape;2225;p110"/>
          <p:cNvSpPr/>
          <p:nvPr/>
        </p:nvSpPr>
        <p:spPr>
          <a:xfrm>
            <a:off x="382982" y="2322218"/>
            <a:ext cx="3027900" cy="5586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2226" name="Google Shape;2226;p110"/>
          <p:cNvSpPr txBox="1"/>
          <p:nvPr/>
        </p:nvSpPr>
        <p:spPr>
          <a:xfrm>
            <a:off x="1687972" y="4473150"/>
            <a:ext cx="558300" cy="2955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Domain B</a:t>
            </a:r>
            <a:endParaRPr sz="1100"/>
          </a:p>
        </p:txBody>
      </p:sp>
      <p:sp>
        <p:nvSpPr>
          <p:cNvPr id="2227" name="Google Shape;2227;p110"/>
          <p:cNvSpPr txBox="1"/>
          <p:nvPr/>
        </p:nvSpPr>
        <p:spPr>
          <a:xfrm>
            <a:off x="2297572" y="4473150"/>
            <a:ext cx="558300" cy="2955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Domain C</a:t>
            </a:r>
            <a:endParaRPr sz="1100"/>
          </a:p>
        </p:txBody>
      </p:sp>
      <p:sp>
        <p:nvSpPr>
          <p:cNvPr id="2228" name="Google Shape;2228;p110"/>
          <p:cNvSpPr txBox="1"/>
          <p:nvPr/>
        </p:nvSpPr>
        <p:spPr>
          <a:xfrm>
            <a:off x="2907172" y="4473150"/>
            <a:ext cx="558300" cy="2955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Domain D</a:t>
            </a:r>
            <a:endParaRPr sz="11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48"/>
          <p:cNvSpPr txBox="1"/>
          <p:nvPr/>
        </p:nvSpPr>
        <p:spPr>
          <a:xfrm>
            <a:off x="414678" y="267502"/>
            <a:ext cx="6785876" cy="584334"/>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None/>
            </a:pPr>
            <a:r>
              <a:rPr b="1" lang="en" sz="3300">
                <a:solidFill>
                  <a:schemeClr val="dk1"/>
                </a:solidFill>
                <a:latin typeface="Roboto Slab"/>
                <a:ea typeface="Roboto Slab"/>
                <a:cs typeface="Roboto Slab"/>
                <a:sym typeface="Roboto Slab"/>
              </a:rPr>
              <a:t>Key terminology (2/2)</a:t>
            </a:r>
            <a:endParaRPr b="1" sz="3300">
              <a:solidFill>
                <a:schemeClr val="dk1"/>
              </a:solidFill>
              <a:latin typeface="Roboto Slab"/>
              <a:ea typeface="Roboto Slab"/>
              <a:cs typeface="Roboto Slab"/>
              <a:sym typeface="Roboto Slab"/>
            </a:endParaRPr>
          </a:p>
        </p:txBody>
      </p:sp>
      <p:sp>
        <p:nvSpPr>
          <p:cNvPr id="280" name="Google Shape;280;p48"/>
          <p:cNvSpPr txBox="1"/>
          <p:nvPr/>
        </p:nvSpPr>
        <p:spPr>
          <a:xfrm>
            <a:off x="414677" y="1216187"/>
            <a:ext cx="7725286" cy="1454244"/>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t/>
            </a:r>
            <a:endParaRPr b="1" sz="1800">
              <a:solidFill>
                <a:srgbClr val="0432FF"/>
              </a:solidFill>
              <a:latin typeface="Abel"/>
              <a:ea typeface="Abel"/>
              <a:cs typeface="Abel"/>
              <a:sym typeface="Abel"/>
            </a:endParaRPr>
          </a:p>
          <a:p>
            <a:pPr indent="0" lvl="0" marL="0" marR="0" rtl="0" algn="l">
              <a:spcBef>
                <a:spcPts val="0"/>
              </a:spcBef>
              <a:spcAft>
                <a:spcPts val="0"/>
              </a:spcAft>
              <a:buNone/>
            </a:pPr>
            <a:r>
              <a:t/>
            </a:r>
            <a:endParaRPr b="1" sz="1800">
              <a:solidFill>
                <a:srgbClr val="0432FF"/>
              </a:solidFill>
              <a:latin typeface="Abel"/>
              <a:ea typeface="Abel"/>
              <a:cs typeface="Abel"/>
              <a:sym typeface="Abel"/>
            </a:endParaRPr>
          </a:p>
          <a:p>
            <a:pPr indent="0" lvl="0" marL="0" marR="0" rtl="0" algn="l">
              <a:spcBef>
                <a:spcPts val="0"/>
              </a:spcBef>
              <a:spcAft>
                <a:spcPts val="0"/>
              </a:spcAft>
              <a:buNone/>
            </a:pPr>
            <a:r>
              <a:t/>
            </a:r>
            <a:endParaRPr b="1" sz="1800">
              <a:solidFill>
                <a:srgbClr val="0432FF"/>
              </a:solidFill>
              <a:latin typeface="Abel"/>
              <a:ea typeface="Abel"/>
              <a:cs typeface="Abel"/>
              <a:sym typeface="Abel"/>
            </a:endParaRPr>
          </a:p>
          <a:p>
            <a:pPr indent="0" lvl="0" marL="0" marR="0" rtl="0" algn="l">
              <a:spcBef>
                <a:spcPts val="0"/>
              </a:spcBef>
              <a:spcAft>
                <a:spcPts val="0"/>
              </a:spcAft>
              <a:buNone/>
            </a:pPr>
            <a:r>
              <a:t/>
            </a:r>
            <a:endParaRPr sz="1800">
              <a:solidFill>
                <a:srgbClr val="0432FF"/>
              </a:solidFill>
              <a:latin typeface="Abel"/>
              <a:ea typeface="Abel"/>
              <a:cs typeface="Abel"/>
              <a:sym typeface="Abel"/>
            </a:endParaRPr>
          </a:p>
          <a:p>
            <a:pPr indent="0" lvl="0" marL="0" marR="0" rtl="0" algn="l">
              <a:spcBef>
                <a:spcPts val="0"/>
              </a:spcBef>
              <a:spcAft>
                <a:spcPts val="0"/>
              </a:spcAft>
              <a:buNone/>
            </a:pPr>
            <a:r>
              <a:t/>
            </a:r>
            <a:endParaRPr sz="1800">
              <a:solidFill>
                <a:srgbClr val="0432FF"/>
              </a:solidFill>
              <a:latin typeface="Abel"/>
              <a:ea typeface="Abel"/>
              <a:cs typeface="Abel"/>
              <a:sym typeface="Abel"/>
            </a:endParaRPr>
          </a:p>
        </p:txBody>
      </p:sp>
      <p:graphicFrame>
        <p:nvGraphicFramePr>
          <p:cNvPr id="281" name="Google Shape;281;p48"/>
          <p:cNvGraphicFramePr/>
          <p:nvPr/>
        </p:nvGraphicFramePr>
        <p:xfrm>
          <a:off x="414677" y="967412"/>
          <a:ext cx="3000000" cy="3000000"/>
        </p:xfrm>
        <a:graphic>
          <a:graphicData uri="http://schemas.openxmlformats.org/drawingml/2006/table">
            <a:tbl>
              <a:tblPr bandRow="1" firstRow="1">
                <a:noFill/>
                <a:tableStyleId>{0320D625-FAE8-4981-BC72-A564698122C5}</a:tableStyleId>
              </a:tblPr>
              <a:tblGrid>
                <a:gridCol w="982500"/>
                <a:gridCol w="3659025"/>
                <a:gridCol w="3908650"/>
              </a:tblGrid>
              <a:tr h="290850">
                <a:tc>
                  <a:txBody>
                    <a:bodyPr/>
                    <a:lstStyle/>
                    <a:p>
                      <a:pPr indent="0" lvl="0" marL="0" marR="0" rtl="0" algn="l">
                        <a:spcBef>
                          <a:spcPts val="0"/>
                        </a:spcBef>
                        <a:spcAft>
                          <a:spcPts val="0"/>
                        </a:spcAft>
                        <a:buNone/>
                      </a:pPr>
                      <a:r>
                        <a:rPr lang="en" sz="1100">
                          <a:latin typeface="Calibri"/>
                          <a:ea typeface="Calibri"/>
                          <a:cs typeface="Calibri"/>
                          <a:sym typeface="Calibri"/>
                        </a:rPr>
                        <a:t>Term</a:t>
                      </a:r>
                      <a:endParaRPr sz="1100">
                        <a:latin typeface="Calibri"/>
                        <a:ea typeface="Calibri"/>
                        <a:cs typeface="Calibri"/>
                        <a:sym typeface="Calibri"/>
                      </a:endParaRPr>
                    </a:p>
                  </a:txBody>
                  <a:tcPr marT="34300" marB="34300" marR="68600" marL="68600"/>
                </a:tc>
                <a:tc>
                  <a:txBody>
                    <a:bodyPr/>
                    <a:lstStyle/>
                    <a:p>
                      <a:pPr indent="0" lvl="0" marL="0" marR="0" rtl="0" algn="l">
                        <a:spcBef>
                          <a:spcPts val="0"/>
                        </a:spcBef>
                        <a:spcAft>
                          <a:spcPts val="0"/>
                        </a:spcAft>
                        <a:buNone/>
                      </a:pPr>
                      <a:r>
                        <a:rPr lang="en" sz="1100">
                          <a:latin typeface="Calibri"/>
                          <a:ea typeface="Calibri"/>
                          <a:cs typeface="Calibri"/>
                          <a:sym typeface="Calibri"/>
                        </a:rPr>
                        <a:t>Definition</a:t>
                      </a:r>
                      <a:endParaRPr sz="1100"/>
                    </a:p>
                  </a:txBody>
                  <a:tcPr marT="34300" marB="34300" marR="68600" marL="68600"/>
                </a:tc>
                <a:tc>
                  <a:txBody>
                    <a:bodyPr/>
                    <a:lstStyle/>
                    <a:p>
                      <a:pPr indent="0" lvl="0" marL="0" marR="0" rtl="0" algn="l">
                        <a:spcBef>
                          <a:spcPts val="0"/>
                        </a:spcBef>
                        <a:spcAft>
                          <a:spcPts val="0"/>
                        </a:spcAft>
                        <a:buNone/>
                      </a:pPr>
                      <a:r>
                        <a:rPr lang="en" sz="1100">
                          <a:latin typeface="Calibri"/>
                          <a:ea typeface="Calibri"/>
                          <a:cs typeface="Calibri"/>
                          <a:sym typeface="Calibri"/>
                        </a:rPr>
                        <a:t>Remarks</a:t>
                      </a:r>
                      <a:endParaRPr sz="1100">
                        <a:latin typeface="Calibri"/>
                        <a:ea typeface="Calibri"/>
                        <a:cs typeface="Calibri"/>
                        <a:sym typeface="Calibri"/>
                      </a:endParaRPr>
                    </a:p>
                  </a:txBody>
                  <a:tcPr marT="34300" marB="34300" marR="68600" marL="68600"/>
                </a:tc>
              </a:tr>
              <a:tr h="290850">
                <a:tc>
                  <a:txBody>
                    <a:bodyPr/>
                    <a:lstStyle/>
                    <a:p>
                      <a:pPr indent="0" lvl="0" marL="0" marR="0" rtl="0" algn="l">
                        <a:lnSpc>
                          <a:spcPct val="100000"/>
                        </a:lnSpc>
                        <a:spcBef>
                          <a:spcPts val="0"/>
                        </a:spcBef>
                        <a:spcAft>
                          <a:spcPts val="0"/>
                        </a:spcAft>
                        <a:buClr>
                          <a:srgbClr val="0432FF"/>
                        </a:buClr>
                        <a:buSzPts val="800"/>
                        <a:buFont typeface="Calibri"/>
                        <a:buNone/>
                      </a:pPr>
                      <a:r>
                        <a:rPr b="1" lang="en" sz="800">
                          <a:solidFill>
                            <a:srgbClr val="0432FF"/>
                          </a:solidFill>
                          <a:latin typeface="Calibri"/>
                          <a:ea typeface="Calibri"/>
                          <a:cs typeface="Calibri"/>
                          <a:sym typeface="Calibri"/>
                        </a:rPr>
                        <a:t>Data sovereignty</a:t>
                      </a:r>
                      <a:endParaRPr sz="1100"/>
                    </a:p>
                  </a:txBody>
                  <a:tcPr marT="34300" marB="34300" marR="68600" marL="68600"/>
                </a:tc>
                <a:tc>
                  <a:txBody>
                    <a:bodyPr/>
                    <a:lstStyle/>
                    <a:p>
                      <a:pPr indent="0" lvl="0" marL="0" marR="0" rtl="0" algn="l">
                        <a:spcBef>
                          <a:spcPts val="0"/>
                        </a:spcBef>
                        <a:spcAft>
                          <a:spcPts val="0"/>
                        </a:spcAft>
                        <a:buNone/>
                      </a:pPr>
                      <a:r>
                        <a:rPr i="1" lang="en" sz="800">
                          <a:latin typeface="Calibri"/>
                          <a:ea typeface="Calibri"/>
                          <a:cs typeface="Calibri"/>
                          <a:sym typeface="Calibri"/>
                        </a:rPr>
                        <a:t>The capability of a natural person or organisation for exclusive self-determination with regard to its economic data goods.</a:t>
                      </a:r>
                      <a:r>
                        <a:rPr baseline="30000" i="1" lang="en" sz="800">
                          <a:latin typeface="Calibri"/>
                          <a:ea typeface="Calibri"/>
                          <a:cs typeface="Calibri"/>
                          <a:sym typeface="Calibri"/>
                        </a:rPr>
                        <a:t> 2</a:t>
                      </a:r>
                      <a:endParaRPr i="1" sz="800">
                        <a:latin typeface="Calibri"/>
                        <a:ea typeface="Calibri"/>
                        <a:cs typeface="Calibri"/>
                        <a:sym typeface="Calibri"/>
                      </a:endParaRPr>
                    </a:p>
                  </a:txBody>
                  <a:tcPr marT="34300" marB="34300" marR="68600" marL="68600"/>
                </a:tc>
                <a:tc>
                  <a:txBody>
                    <a:bodyPr/>
                    <a:lstStyle/>
                    <a:p>
                      <a:pPr indent="-50800" lvl="0" marL="50800" marR="0" rtl="0" algn="l">
                        <a:spcBef>
                          <a:spcPts val="0"/>
                        </a:spcBef>
                        <a:spcAft>
                          <a:spcPts val="0"/>
                        </a:spcAft>
                        <a:buClr>
                          <a:schemeClr val="dk1"/>
                        </a:buClr>
                        <a:buSzPts val="800"/>
                        <a:buFont typeface="Arial"/>
                        <a:buChar char="•"/>
                      </a:pPr>
                      <a:r>
                        <a:rPr lang="en" sz="800">
                          <a:latin typeface="Calibri"/>
                          <a:ea typeface="Calibri"/>
                          <a:cs typeface="Calibri"/>
                          <a:sym typeface="Calibri"/>
                        </a:rPr>
                        <a:t>Ownership of data is legally problematic, replacing the concept of ownership with the concept of sovereignty does not resolve these problems.</a:t>
                      </a:r>
                      <a:endParaRPr sz="1100"/>
                    </a:p>
                    <a:p>
                      <a:pPr indent="-50800" lvl="0" marL="50800" marR="0" rtl="0" algn="l">
                        <a:spcBef>
                          <a:spcPts val="0"/>
                        </a:spcBef>
                        <a:spcAft>
                          <a:spcPts val="0"/>
                        </a:spcAft>
                        <a:buClr>
                          <a:schemeClr val="dk1"/>
                        </a:buClr>
                        <a:buSzPts val="800"/>
                        <a:buFont typeface="Arial"/>
                        <a:buChar char="•"/>
                      </a:pPr>
                      <a:r>
                        <a:rPr lang="en" sz="800">
                          <a:latin typeface="Calibri"/>
                          <a:ea typeface="Calibri"/>
                          <a:cs typeface="Calibri"/>
                          <a:sym typeface="Calibri"/>
                        </a:rPr>
                        <a:t>The concept is intended to have an empowering effect.</a:t>
                      </a:r>
                      <a:endParaRPr sz="1100"/>
                    </a:p>
                    <a:p>
                      <a:pPr indent="-50800" lvl="0" marL="50800" marR="0" rtl="0" algn="l">
                        <a:lnSpc>
                          <a:spcPct val="100000"/>
                        </a:lnSpc>
                        <a:spcBef>
                          <a:spcPts val="0"/>
                        </a:spcBef>
                        <a:spcAft>
                          <a:spcPts val="0"/>
                        </a:spcAft>
                        <a:buClr>
                          <a:schemeClr val="dk1"/>
                        </a:buClr>
                        <a:buSzPts val="800"/>
                        <a:buFont typeface="Arial"/>
                        <a:buChar char="•"/>
                      </a:pPr>
                      <a:r>
                        <a:rPr lang="en" sz="800">
                          <a:latin typeface="Calibri"/>
                          <a:ea typeface="Calibri"/>
                          <a:cs typeface="Calibri"/>
                          <a:sym typeface="Calibri"/>
                        </a:rPr>
                        <a:t>Data sovereignty is </a:t>
                      </a:r>
                      <a:r>
                        <a:rPr b="1" lang="en" sz="800">
                          <a:latin typeface="Calibri"/>
                          <a:ea typeface="Calibri"/>
                          <a:cs typeface="Calibri"/>
                          <a:sym typeface="Calibri"/>
                        </a:rPr>
                        <a:t>self-determination in a digital world</a:t>
                      </a:r>
                      <a:r>
                        <a:rPr lang="en" sz="800">
                          <a:latin typeface="Calibri"/>
                          <a:ea typeface="Calibri"/>
                          <a:cs typeface="Calibri"/>
                          <a:sym typeface="Calibri"/>
                        </a:rPr>
                        <a:t>.</a:t>
                      </a:r>
                      <a:endParaRPr sz="1100"/>
                    </a:p>
                  </a:txBody>
                  <a:tcPr marT="34300" marB="34300" marR="68600" marL="68600"/>
                </a:tc>
              </a:tr>
              <a:tr h="290850">
                <a:tc>
                  <a:txBody>
                    <a:bodyPr/>
                    <a:lstStyle/>
                    <a:p>
                      <a:pPr indent="0" lvl="0" marL="0" marR="0" rtl="0" algn="l">
                        <a:lnSpc>
                          <a:spcPct val="100000"/>
                        </a:lnSpc>
                        <a:spcBef>
                          <a:spcPts val="0"/>
                        </a:spcBef>
                        <a:spcAft>
                          <a:spcPts val="0"/>
                        </a:spcAft>
                        <a:buClr>
                          <a:srgbClr val="0432FF"/>
                        </a:buClr>
                        <a:buSzPts val="800"/>
                        <a:buFont typeface="Calibri"/>
                        <a:buNone/>
                      </a:pPr>
                      <a:r>
                        <a:rPr b="1" lang="en" sz="800">
                          <a:solidFill>
                            <a:srgbClr val="0432FF"/>
                          </a:solidFill>
                          <a:latin typeface="Calibri"/>
                          <a:ea typeface="Calibri"/>
                          <a:cs typeface="Calibri"/>
                          <a:sym typeface="Calibri"/>
                        </a:rPr>
                        <a:t>Data intermediary</a:t>
                      </a:r>
                      <a:endParaRPr sz="1100"/>
                    </a:p>
                  </a:txBody>
                  <a:tcPr marT="34300" marB="34300" marR="68600" marL="68600"/>
                </a:tc>
                <a:tc>
                  <a:txBody>
                    <a:bodyPr/>
                    <a:lstStyle/>
                    <a:p>
                      <a:pPr indent="0" lvl="0" marL="0" marR="0" rtl="0" algn="l">
                        <a:spcBef>
                          <a:spcPts val="0"/>
                        </a:spcBef>
                        <a:spcAft>
                          <a:spcPts val="0"/>
                        </a:spcAft>
                        <a:buNone/>
                      </a:pPr>
                      <a:r>
                        <a:rPr i="1" lang="en" sz="800">
                          <a:latin typeface="Calibri"/>
                          <a:ea typeface="Calibri"/>
                          <a:cs typeface="Calibri"/>
                          <a:sym typeface="Calibri"/>
                        </a:rPr>
                        <a:t>Service providers that facilitate data access and sharing under commercial or non-commercial agreements between data holders, data producers, and/or users. Data holders and trusted third parties can act as data intermediaries.</a:t>
                      </a:r>
                      <a:r>
                        <a:rPr baseline="30000" i="1" lang="en" sz="800">
                          <a:latin typeface="Calibri"/>
                          <a:ea typeface="Calibri"/>
                          <a:cs typeface="Calibri"/>
                          <a:sym typeface="Calibri"/>
                        </a:rPr>
                        <a:t> </a:t>
                      </a:r>
                      <a:r>
                        <a:rPr baseline="30000" i="1" lang="en" sz="800"/>
                        <a:t>1</a:t>
                      </a:r>
                      <a:endParaRPr i="1" sz="800">
                        <a:latin typeface="Calibri"/>
                        <a:ea typeface="Calibri"/>
                        <a:cs typeface="Calibri"/>
                        <a:sym typeface="Calibri"/>
                      </a:endParaRPr>
                    </a:p>
                    <a:p>
                      <a:pPr indent="0" lvl="0" marL="0" marR="0" rtl="0" algn="l">
                        <a:spcBef>
                          <a:spcPts val="0"/>
                        </a:spcBef>
                        <a:spcAft>
                          <a:spcPts val="0"/>
                        </a:spcAft>
                        <a:buNone/>
                      </a:pPr>
                      <a:r>
                        <a:rPr i="1" lang="en" sz="800">
                          <a:latin typeface="Calibri"/>
                          <a:ea typeface="Calibri"/>
                          <a:cs typeface="Calibri"/>
                          <a:sym typeface="Calibri"/>
                        </a:rPr>
                        <a:t>   ---</a:t>
                      </a:r>
                      <a:endParaRPr sz="1100"/>
                    </a:p>
                    <a:p>
                      <a:pPr indent="0" lvl="0" marL="0" marR="0" rtl="0" algn="l">
                        <a:spcBef>
                          <a:spcPts val="0"/>
                        </a:spcBef>
                        <a:spcAft>
                          <a:spcPts val="0"/>
                        </a:spcAft>
                        <a:buNone/>
                      </a:pPr>
                      <a:r>
                        <a:rPr b="0" i="1" lang="en" sz="800" u="none" strike="noStrike">
                          <a:solidFill>
                            <a:schemeClr val="dk1"/>
                          </a:solidFill>
                          <a:latin typeface="Calibri"/>
                          <a:ea typeface="Calibri"/>
                          <a:cs typeface="Calibri"/>
                          <a:sym typeface="Calibri"/>
                        </a:rPr>
                        <a:t>Data spaces could require an entity to structure and organise (‘orchestrate’) such data spaces. Data intermediation services could include inter alia bilateral or multilateral sharing of data or the creation of platforms or databases enabling the sharing or joint use of data, as well as the establishment of a specific infrastructure for the interconnection of data holders and data users.</a:t>
                      </a:r>
                      <a:r>
                        <a:rPr baseline="30000" i="1" lang="en" sz="800">
                          <a:latin typeface="Calibri"/>
                          <a:ea typeface="Calibri"/>
                          <a:cs typeface="Calibri"/>
                          <a:sym typeface="Calibri"/>
                        </a:rPr>
                        <a:t> 3</a:t>
                      </a:r>
                      <a:endParaRPr b="0" i="1" sz="800">
                        <a:latin typeface="Calibri"/>
                        <a:ea typeface="Calibri"/>
                        <a:cs typeface="Calibri"/>
                        <a:sym typeface="Calibri"/>
                      </a:endParaRPr>
                    </a:p>
                  </a:txBody>
                  <a:tcPr marT="34300" marB="34300" marR="68600" marL="68600"/>
                </a:tc>
                <a:tc>
                  <a:txBody>
                    <a:bodyPr/>
                    <a:lstStyle/>
                    <a:p>
                      <a:pPr indent="-50800" lvl="0" marL="50800" marR="0" rtl="0" algn="l">
                        <a:spcBef>
                          <a:spcPts val="0"/>
                        </a:spcBef>
                        <a:spcAft>
                          <a:spcPts val="0"/>
                        </a:spcAft>
                        <a:buClr>
                          <a:schemeClr val="dk1"/>
                        </a:buClr>
                        <a:buSzPts val="800"/>
                        <a:buFont typeface="Arial"/>
                        <a:buChar char="•"/>
                      </a:pPr>
                      <a:r>
                        <a:rPr lang="en" sz="800">
                          <a:latin typeface="Calibri"/>
                          <a:ea typeface="Calibri"/>
                          <a:cs typeface="Calibri"/>
                          <a:sym typeface="Calibri"/>
                        </a:rPr>
                        <a:t>The concept defines </a:t>
                      </a:r>
                      <a:r>
                        <a:rPr b="1" lang="en" sz="800">
                          <a:latin typeface="Calibri"/>
                          <a:ea typeface="Calibri"/>
                          <a:cs typeface="Calibri"/>
                          <a:sym typeface="Calibri"/>
                        </a:rPr>
                        <a:t>a wide set of data intermediation actors and services</a:t>
                      </a:r>
                      <a:r>
                        <a:rPr lang="en" sz="800">
                          <a:latin typeface="Calibri"/>
                          <a:ea typeface="Calibri"/>
                          <a:cs typeface="Calibri"/>
                          <a:sym typeface="Calibri"/>
                        </a:rPr>
                        <a:t>: data marketplace provider, data broker, data clearing house, vocabulary provider, data service catalogue provider, MyData operator, etc</a:t>
                      </a:r>
                      <a:r>
                        <a:rPr b="0" lang="en" sz="800">
                          <a:latin typeface="Calibri"/>
                          <a:ea typeface="Calibri"/>
                          <a:cs typeface="Calibri"/>
                          <a:sym typeface="Calibri"/>
                        </a:rPr>
                        <a:t>.</a:t>
                      </a:r>
                      <a:r>
                        <a:rPr b="1" lang="en" sz="800">
                          <a:latin typeface="Calibri"/>
                          <a:ea typeface="Calibri"/>
                          <a:cs typeface="Calibri"/>
                          <a:sym typeface="Calibri"/>
                        </a:rPr>
                        <a:t> </a:t>
                      </a:r>
                      <a:endParaRPr sz="1100"/>
                    </a:p>
                    <a:p>
                      <a:pPr indent="-50800" lvl="0" marL="50800" marR="0" rtl="0" algn="l">
                        <a:spcBef>
                          <a:spcPts val="0"/>
                        </a:spcBef>
                        <a:spcAft>
                          <a:spcPts val="0"/>
                        </a:spcAft>
                        <a:buClr>
                          <a:schemeClr val="dk1"/>
                        </a:buClr>
                        <a:buSzPts val="800"/>
                        <a:buFont typeface="Arial"/>
                        <a:buChar char="•"/>
                      </a:pPr>
                      <a:r>
                        <a:rPr lang="en" sz="800">
                          <a:latin typeface="Calibri"/>
                          <a:ea typeface="Calibri"/>
                          <a:cs typeface="Calibri"/>
                          <a:sym typeface="Calibri"/>
                        </a:rPr>
                        <a:t>Data intermediation services can be very different in terms of their functions and potential business models. Can such a diverse set be regulated in a meaningful way?</a:t>
                      </a:r>
                      <a:endParaRPr sz="1100"/>
                    </a:p>
                    <a:p>
                      <a:pPr indent="-50800" lvl="0" marL="50800" marR="0" rtl="0" algn="l">
                        <a:spcBef>
                          <a:spcPts val="0"/>
                        </a:spcBef>
                        <a:spcAft>
                          <a:spcPts val="0"/>
                        </a:spcAft>
                        <a:buClr>
                          <a:schemeClr val="dk1"/>
                        </a:buClr>
                        <a:buSzPts val="800"/>
                        <a:buFont typeface="Arial"/>
                        <a:buChar char="•"/>
                      </a:pPr>
                      <a:r>
                        <a:rPr lang="en" sz="800">
                          <a:latin typeface="Calibri"/>
                          <a:ea typeface="Calibri"/>
                          <a:cs typeface="Calibri"/>
                          <a:sym typeface="Calibri"/>
                        </a:rPr>
                        <a:t>How important and realistic is it for data intermediaries to be fully independent from other actors in the data ecosystem?</a:t>
                      </a:r>
                      <a:endParaRPr sz="1100"/>
                    </a:p>
                  </a:txBody>
                  <a:tcPr marT="34300" marB="34300" marR="68600" marL="68600"/>
                </a:tc>
              </a:tr>
              <a:tr h="290850">
                <a:tc>
                  <a:txBody>
                    <a:bodyPr/>
                    <a:lstStyle/>
                    <a:p>
                      <a:pPr indent="0" lvl="0" marL="0" marR="0" rtl="0" algn="l">
                        <a:lnSpc>
                          <a:spcPct val="100000"/>
                        </a:lnSpc>
                        <a:spcBef>
                          <a:spcPts val="0"/>
                        </a:spcBef>
                        <a:spcAft>
                          <a:spcPts val="0"/>
                        </a:spcAft>
                        <a:buClr>
                          <a:srgbClr val="0432FF"/>
                        </a:buClr>
                        <a:buSzPts val="800"/>
                        <a:buFont typeface="Calibri"/>
                        <a:buNone/>
                      </a:pPr>
                      <a:r>
                        <a:rPr b="1" lang="en" sz="800">
                          <a:solidFill>
                            <a:srgbClr val="0432FF"/>
                          </a:solidFill>
                          <a:latin typeface="Calibri"/>
                          <a:ea typeface="Calibri"/>
                          <a:cs typeface="Calibri"/>
                          <a:sym typeface="Calibri"/>
                        </a:rPr>
                        <a:t>Soft infrastructure</a:t>
                      </a:r>
                      <a:endParaRPr sz="800">
                        <a:solidFill>
                          <a:srgbClr val="0432FF"/>
                        </a:solidFill>
                        <a:latin typeface="Calibri"/>
                        <a:ea typeface="Calibri"/>
                        <a:cs typeface="Calibri"/>
                        <a:sym typeface="Calibri"/>
                      </a:endParaRPr>
                    </a:p>
                  </a:txBody>
                  <a:tcPr marT="34300" marB="34300" marR="68600" marL="68600"/>
                </a:tc>
                <a:tc>
                  <a:txBody>
                    <a:bodyPr/>
                    <a:lstStyle/>
                    <a:p>
                      <a:pPr indent="0" lvl="0" marL="0" marR="0" rtl="0" algn="l">
                        <a:spcBef>
                          <a:spcPts val="0"/>
                        </a:spcBef>
                        <a:spcAft>
                          <a:spcPts val="0"/>
                        </a:spcAft>
                        <a:buNone/>
                      </a:pPr>
                      <a:r>
                        <a:rPr i="1" lang="en" sz="800">
                          <a:latin typeface="Calibri"/>
                          <a:ea typeface="Calibri"/>
                          <a:cs typeface="Calibri"/>
                          <a:sym typeface="Calibri"/>
                        </a:rPr>
                        <a:t>Neutral building blocks and core services. Provides a level playing field for data sharing and exchange. Made up of technology neutral and sector agnostic agreements and standards specifying how organisations and individuals can participate in the data economy and how they need to act and behave in compliance with commonly agreed rules and directives.</a:t>
                      </a:r>
                      <a:r>
                        <a:rPr baseline="30000" i="1" lang="en" sz="800">
                          <a:latin typeface="Calibri"/>
                          <a:ea typeface="Calibri"/>
                          <a:cs typeface="Calibri"/>
                          <a:sym typeface="Calibri"/>
                        </a:rPr>
                        <a:t> 2</a:t>
                      </a:r>
                      <a:endParaRPr i="1" sz="800">
                        <a:latin typeface="Calibri"/>
                        <a:ea typeface="Calibri"/>
                        <a:cs typeface="Calibri"/>
                        <a:sym typeface="Calibri"/>
                      </a:endParaRPr>
                    </a:p>
                  </a:txBody>
                  <a:tcPr marT="34300" marB="34300" marR="68600" marL="68600"/>
                </a:tc>
                <a:tc>
                  <a:txBody>
                    <a:bodyPr/>
                    <a:lstStyle/>
                    <a:p>
                      <a:pPr indent="-50800" lvl="0" marL="50800" marR="0" rtl="0" algn="l">
                        <a:spcBef>
                          <a:spcPts val="0"/>
                        </a:spcBef>
                        <a:spcAft>
                          <a:spcPts val="0"/>
                        </a:spcAft>
                        <a:buClr>
                          <a:schemeClr val="dk1"/>
                        </a:buClr>
                        <a:buSzPts val="800"/>
                        <a:buFont typeface="Arial"/>
                        <a:buChar char="•"/>
                      </a:pPr>
                      <a:r>
                        <a:rPr lang="en" sz="800">
                          <a:latin typeface="Calibri"/>
                          <a:ea typeface="Calibri"/>
                          <a:cs typeface="Calibri"/>
                          <a:sym typeface="Calibri"/>
                        </a:rPr>
                        <a:t>Legislation is needed, which should be permissive and promote data sharing and prevent lock-in. Flexibility is also needed; agreements and bilateral practices that serve as examples for legislation. </a:t>
                      </a:r>
                      <a:endParaRPr sz="1100"/>
                    </a:p>
                    <a:p>
                      <a:pPr indent="-50800" lvl="0" marL="50800" marR="0" rtl="0" algn="l">
                        <a:spcBef>
                          <a:spcPts val="0"/>
                        </a:spcBef>
                        <a:spcAft>
                          <a:spcPts val="0"/>
                        </a:spcAft>
                        <a:buClr>
                          <a:schemeClr val="dk1"/>
                        </a:buClr>
                        <a:buSzPts val="800"/>
                        <a:buFont typeface="Arial"/>
                        <a:buChar char="•"/>
                      </a:pPr>
                      <a:r>
                        <a:rPr lang="en" sz="800">
                          <a:latin typeface="Calibri"/>
                          <a:ea typeface="Calibri"/>
                          <a:cs typeface="Calibri"/>
                          <a:sym typeface="Calibri"/>
                        </a:rPr>
                        <a:t>Data is in bunkers. Building blocks and examples are needed to get data moving. </a:t>
                      </a:r>
                      <a:endParaRPr sz="1100"/>
                    </a:p>
                    <a:p>
                      <a:pPr indent="-50800" lvl="0" marL="50800" marR="0" rtl="0" algn="l">
                        <a:spcBef>
                          <a:spcPts val="0"/>
                        </a:spcBef>
                        <a:spcAft>
                          <a:spcPts val="0"/>
                        </a:spcAft>
                        <a:buClr>
                          <a:schemeClr val="dk1"/>
                        </a:buClr>
                        <a:buSzPts val="800"/>
                        <a:buFont typeface="Arial"/>
                        <a:buChar char="•"/>
                      </a:pPr>
                      <a:r>
                        <a:rPr lang="en" sz="800">
                          <a:latin typeface="Calibri"/>
                          <a:ea typeface="Calibri"/>
                          <a:cs typeface="Calibri"/>
                          <a:sym typeface="Calibri"/>
                        </a:rPr>
                        <a:t>Soft infrastructure is a </a:t>
                      </a:r>
                      <a:r>
                        <a:rPr b="1" lang="en" sz="800">
                          <a:latin typeface="Calibri"/>
                          <a:ea typeface="Calibri"/>
                          <a:cs typeface="Calibri"/>
                          <a:sym typeface="Calibri"/>
                        </a:rPr>
                        <a:t>milestone on the way to creating an interoperable digital market</a:t>
                      </a:r>
                      <a:r>
                        <a:rPr lang="en" sz="800">
                          <a:latin typeface="Calibri"/>
                          <a:ea typeface="Calibri"/>
                          <a:cs typeface="Calibri"/>
                          <a:sym typeface="Calibri"/>
                        </a:rPr>
                        <a:t>.</a:t>
                      </a:r>
                      <a:endParaRPr sz="1100"/>
                    </a:p>
                  </a:txBody>
                  <a:tcPr marT="34300" marB="34300" marR="68600" marL="68600"/>
                </a:tc>
              </a:tr>
            </a:tbl>
          </a:graphicData>
        </a:graphic>
      </p:graphicFrame>
      <p:sp>
        <p:nvSpPr>
          <p:cNvPr id="282" name="Google Shape;282;p48"/>
          <p:cNvSpPr txBox="1"/>
          <p:nvPr/>
        </p:nvSpPr>
        <p:spPr>
          <a:xfrm>
            <a:off x="141536" y="4834627"/>
            <a:ext cx="242203" cy="205602"/>
          </a:xfrm>
          <a:prstGeom prst="rect">
            <a:avLst/>
          </a:prstGeom>
          <a:noFill/>
          <a:ln>
            <a:noFill/>
          </a:ln>
        </p:spPr>
        <p:txBody>
          <a:bodyPr anchorCtr="0" anchor="ctr" bIns="34225" lIns="68450" spcFirstLastPara="1" rIns="68450" wrap="square" tIns="34225">
            <a:noAutofit/>
          </a:bodyPr>
          <a:lstStyle/>
          <a:p>
            <a:pPr indent="0" lvl="0" marL="0" marR="0" rtl="0" algn="ctr">
              <a:lnSpc>
                <a:spcPct val="100000"/>
              </a:lnSpc>
              <a:spcBef>
                <a:spcPts val="0"/>
              </a:spcBef>
              <a:spcAft>
                <a:spcPts val="0"/>
              </a:spcAft>
              <a:buNone/>
            </a:pPr>
            <a:fld id="{00000000-1234-1234-1234-123412341234}" type="slidenum">
              <a:rPr b="0" i="0" lang="en" sz="700" u="none" cap="none" strike="noStrike">
                <a:solidFill>
                  <a:srgbClr val="7F7F7F"/>
                </a:solidFill>
                <a:latin typeface="Georgia"/>
                <a:ea typeface="Georgia"/>
                <a:cs typeface="Georgia"/>
                <a:sym typeface="Georgia"/>
              </a:rPr>
              <a:t>‹#›</a:t>
            </a:fld>
            <a:endParaRPr b="0" i="0" sz="700" u="none" cap="none" strike="noStrike">
              <a:solidFill>
                <a:srgbClr val="7F7F7F"/>
              </a:solidFill>
              <a:latin typeface="Georgia"/>
              <a:ea typeface="Georgia"/>
              <a:cs typeface="Georgia"/>
              <a:sym typeface="Georgia"/>
            </a:endParaRPr>
          </a:p>
        </p:txBody>
      </p:sp>
      <p:sp>
        <p:nvSpPr>
          <p:cNvPr id="283" name="Google Shape;283;p48"/>
          <p:cNvSpPr txBox="1"/>
          <p:nvPr/>
        </p:nvSpPr>
        <p:spPr>
          <a:xfrm>
            <a:off x="1382450" y="4219907"/>
            <a:ext cx="4596600" cy="561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800">
                <a:solidFill>
                  <a:schemeClr val="dk1"/>
                </a:solidFill>
                <a:latin typeface="Calibri"/>
                <a:ea typeface="Calibri"/>
                <a:cs typeface="Calibri"/>
                <a:sym typeface="Calibri"/>
              </a:rPr>
              <a:t>References</a:t>
            </a:r>
            <a:r>
              <a:rPr lang="en" sz="800">
                <a:solidFill>
                  <a:schemeClr val="dk1"/>
                </a:solidFill>
                <a:latin typeface="Calibri"/>
                <a:ea typeface="Calibri"/>
                <a:cs typeface="Calibri"/>
                <a:sym typeface="Calibri"/>
              </a:rPr>
              <a:t>: </a:t>
            </a:r>
            <a:endParaRPr sz="1100"/>
          </a:p>
          <a:p>
            <a:pPr indent="0" lvl="0" marL="0" marR="0" rtl="0" algn="l">
              <a:spcBef>
                <a:spcPts val="0"/>
              </a:spcBef>
              <a:spcAft>
                <a:spcPts val="0"/>
              </a:spcAft>
              <a:buNone/>
            </a:pPr>
            <a:r>
              <a:rPr lang="en" sz="800">
                <a:solidFill>
                  <a:schemeClr val="dk1"/>
                </a:solidFill>
                <a:latin typeface="Calibri"/>
                <a:ea typeface="Calibri"/>
                <a:cs typeface="Calibri"/>
                <a:sym typeface="Calibri"/>
              </a:rPr>
              <a:t>(1) OECD: Recommendation of the Council on Enhancing Access to and Sharing of Data (October 2021).</a:t>
            </a:r>
            <a:endParaRPr sz="1100"/>
          </a:p>
          <a:p>
            <a:pPr indent="0" lvl="0" marL="0" marR="0" rtl="0" algn="l">
              <a:spcBef>
                <a:spcPts val="0"/>
              </a:spcBef>
              <a:spcAft>
                <a:spcPts val="0"/>
              </a:spcAft>
              <a:buNone/>
            </a:pPr>
            <a:r>
              <a:rPr lang="en" sz="800">
                <a:solidFill>
                  <a:schemeClr val="dk1"/>
                </a:solidFill>
                <a:latin typeface="Calibri"/>
                <a:ea typeface="Calibri"/>
                <a:cs typeface="Calibri"/>
                <a:sym typeface="Calibri"/>
              </a:rPr>
              <a:t>(2) OPEN DEI: Design Principles for Data Spaces (May 2021)</a:t>
            </a:r>
            <a:endParaRPr sz="1100"/>
          </a:p>
          <a:p>
            <a:pPr indent="0" lvl="0" marL="0" marR="0" rtl="0" algn="l">
              <a:spcBef>
                <a:spcPts val="0"/>
              </a:spcBef>
              <a:spcAft>
                <a:spcPts val="0"/>
              </a:spcAft>
              <a:buNone/>
            </a:pPr>
            <a:r>
              <a:rPr lang="en" sz="800">
                <a:solidFill>
                  <a:schemeClr val="dk1"/>
                </a:solidFill>
                <a:latin typeface="Calibri"/>
                <a:ea typeface="Calibri"/>
                <a:cs typeface="Calibri"/>
                <a:sym typeface="Calibri"/>
              </a:rPr>
              <a:t>(3) EU Data Governance Act (draft by EU Council, October 2021) </a:t>
            </a:r>
            <a:endParaRPr sz="1100"/>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3" name="Shape 2233"/>
        <p:cNvGrpSpPr/>
        <p:nvPr/>
      </p:nvGrpSpPr>
      <p:grpSpPr>
        <a:xfrm>
          <a:off x="0" y="0"/>
          <a:ext cx="0" cy="0"/>
          <a:chOff x="0" y="0"/>
          <a:chExt cx="0" cy="0"/>
        </a:xfrm>
      </p:grpSpPr>
      <p:sp>
        <p:nvSpPr>
          <p:cNvPr id="2234" name="Google Shape;2234;p111"/>
          <p:cNvSpPr/>
          <p:nvPr/>
        </p:nvSpPr>
        <p:spPr>
          <a:xfrm>
            <a:off x="2364550" y="2989843"/>
            <a:ext cx="485400" cy="14811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2235" name="Google Shape;2235;p111"/>
          <p:cNvSpPr/>
          <p:nvPr/>
        </p:nvSpPr>
        <p:spPr>
          <a:xfrm>
            <a:off x="1782322" y="2994316"/>
            <a:ext cx="485400" cy="14811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2236" name="Google Shape;2236;p111"/>
          <p:cNvSpPr/>
          <p:nvPr/>
        </p:nvSpPr>
        <p:spPr>
          <a:xfrm>
            <a:off x="1227341" y="2994316"/>
            <a:ext cx="485400" cy="14811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2237" name="Google Shape;2237;p111"/>
          <p:cNvSpPr/>
          <p:nvPr/>
        </p:nvSpPr>
        <p:spPr>
          <a:xfrm>
            <a:off x="8336" y="0"/>
            <a:ext cx="9127200" cy="7188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2238" name="Google Shape;2238;p111"/>
          <p:cNvSpPr/>
          <p:nvPr/>
        </p:nvSpPr>
        <p:spPr>
          <a:xfrm>
            <a:off x="2926292" y="2989843"/>
            <a:ext cx="485400" cy="14811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2239" name="Google Shape;2239;p111"/>
          <p:cNvSpPr txBox="1"/>
          <p:nvPr/>
        </p:nvSpPr>
        <p:spPr>
          <a:xfrm>
            <a:off x="227431" y="-56578"/>
            <a:ext cx="8121900" cy="861600"/>
          </a:xfrm>
          <a:prstGeom prst="rect">
            <a:avLst/>
          </a:prstGeom>
          <a:noFill/>
          <a:ln>
            <a:noFill/>
          </a:ln>
        </p:spPr>
        <p:txBody>
          <a:bodyPr anchorCtr="0" anchor="ctr" bIns="34225" lIns="68450" spcFirstLastPara="1" rIns="68450" wrap="square" tIns="34225">
            <a:normAutofit/>
          </a:bodyPr>
          <a:lstStyle/>
          <a:p>
            <a:pPr indent="0" lvl="0" marL="0" marR="0" rtl="0" algn="l">
              <a:lnSpc>
                <a:spcPct val="90000"/>
              </a:lnSpc>
              <a:spcBef>
                <a:spcPts val="0"/>
              </a:spcBef>
              <a:spcAft>
                <a:spcPts val="0"/>
              </a:spcAft>
              <a:buClr>
                <a:schemeClr val="dk1"/>
              </a:buClr>
              <a:buSzPts val="1100"/>
              <a:buFont typeface="Arial"/>
              <a:buNone/>
            </a:pPr>
            <a:r>
              <a:rPr b="1" lang="en" sz="3300">
                <a:solidFill>
                  <a:schemeClr val="lt1"/>
                </a:solidFill>
                <a:latin typeface="Roboto Slab"/>
                <a:ea typeface="Roboto Slab"/>
                <a:cs typeface="Roboto Slab"/>
                <a:sym typeface="Roboto Slab"/>
              </a:rPr>
              <a:t>Data Sharing Coalition - Blueprint</a:t>
            </a:r>
            <a:endParaRPr b="1" sz="3300">
              <a:solidFill>
                <a:schemeClr val="lt1"/>
              </a:solidFill>
              <a:latin typeface="Roboto Slab"/>
              <a:ea typeface="Roboto Slab"/>
              <a:cs typeface="Roboto Slab"/>
              <a:sym typeface="Roboto Slab"/>
            </a:endParaRPr>
          </a:p>
        </p:txBody>
      </p:sp>
      <p:sp>
        <p:nvSpPr>
          <p:cNvPr id="2240" name="Google Shape;2240;p111"/>
          <p:cNvSpPr/>
          <p:nvPr/>
        </p:nvSpPr>
        <p:spPr>
          <a:xfrm>
            <a:off x="316666" y="761762"/>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Regulation</a:t>
            </a:r>
            <a:endParaRPr sz="1100"/>
          </a:p>
        </p:txBody>
      </p:sp>
      <p:sp>
        <p:nvSpPr>
          <p:cNvPr id="2241" name="Google Shape;2241;p111"/>
          <p:cNvSpPr/>
          <p:nvPr/>
        </p:nvSpPr>
        <p:spPr>
          <a:xfrm>
            <a:off x="315911" y="2183888"/>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Generic building blocks</a:t>
            </a:r>
            <a:endParaRPr sz="1100"/>
          </a:p>
        </p:txBody>
      </p:sp>
      <p:sp>
        <p:nvSpPr>
          <p:cNvPr id="2242" name="Google Shape;2242;p111"/>
          <p:cNvSpPr txBox="1"/>
          <p:nvPr/>
        </p:nvSpPr>
        <p:spPr>
          <a:xfrm rot="-5400000">
            <a:off x="-304589" y="3639234"/>
            <a:ext cx="1078800" cy="182400"/>
          </a:xfrm>
          <a:prstGeom prst="rect">
            <a:avLst/>
          </a:prstGeom>
          <a:noFill/>
          <a:ln>
            <a:noFill/>
          </a:ln>
        </p:spPr>
        <p:txBody>
          <a:bodyPr anchorCtr="0" anchor="ctr" bIns="34275" lIns="68575" spcFirstLastPara="1" rIns="68575" wrap="square" tIns="34275">
            <a:spAutoFit/>
          </a:bodyPr>
          <a:lstStyle/>
          <a:p>
            <a:pPr indent="0" lvl="0" marL="0" marR="0" rtl="0" algn="ctr">
              <a:lnSpc>
                <a:spcPct val="81666"/>
              </a:lnSpc>
              <a:spcBef>
                <a:spcPts val="0"/>
              </a:spcBef>
              <a:spcAft>
                <a:spcPts val="0"/>
              </a:spcAft>
              <a:buNone/>
            </a:pPr>
            <a:r>
              <a:rPr lang="en" sz="900">
                <a:solidFill>
                  <a:schemeClr val="dk1"/>
                </a:solidFill>
                <a:latin typeface="Calibri"/>
                <a:ea typeface="Calibri"/>
                <a:cs typeface="Calibri"/>
                <a:sym typeface="Calibri"/>
              </a:rPr>
              <a:t>Domain specific </a:t>
            </a:r>
            <a:endParaRPr sz="1100"/>
          </a:p>
        </p:txBody>
      </p:sp>
      <p:grpSp>
        <p:nvGrpSpPr>
          <p:cNvPr id="2243" name="Google Shape;2243;p111"/>
          <p:cNvGrpSpPr/>
          <p:nvPr/>
        </p:nvGrpSpPr>
        <p:grpSpPr>
          <a:xfrm>
            <a:off x="315911" y="1470652"/>
            <a:ext cx="3094897" cy="702829"/>
            <a:chOff x="411108" y="1015682"/>
            <a:chExt cx="4126529" cy="937105"/>
          </a:xfrm>
        </p:grpSpPr>
        <p:sp>
          <p:nvSpPr>
            <p:cNvPr id="2244" name="Google Shape;2244;p111"/>
            <p:cNvSpPr/>
            <p:nvPr/>
          </p:nvSpPr>
          <p:spPr>
            <a:xfrm>
              <a:off x="500537" y="1207887"/>
              <a:ext cx="4037100" cy="7449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100"/>
            </a:p>
          </p:txBody>
        </p:sp>
        <p:sp>
          <p:nvSpPr>
            <p:cNvPr id="2245" name="Google Shape;2245;p111"/>
            <p:cNvSpPr/>
            <p:nvPr/>
          </p:nvSpPr>
          <p:spPr>
            <a:xfrm>
              <a:off x="411108" y="1015682"/>
              <a:ext cx="3177900" cy="2472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Frameworks and standardization  </a:t>
              </a:r>
              <a:endParaRPr sz="1100"/>
            </a:p>
          </p:txBody>
        </p:sp>
      </p:grpSp>
      <p:cxnSp>
        <p:nvCxnSpPr>
          <p:cNvPr id="2246" name="Google Shape;2246;p111"/>
          <p:cNvCxnSpPr/>
          <p:nvPr/>
        </p:nvCxnSpPr>
        <p:spPr>
          <a:xfrm>
            <a:off x="382983" y="3471863"/>
            <a:ext cx="3027900" cy="0"/>
          </a:xfrm>
          <a:prstGeom prst="straightConnector1">
            <a:avLst/>
          </a:prstGeom>
          <a:noFill/>
          <a:ln cap="flat" cmpd="sng" w="9525">
            <a:solidFill>
              <a:srgbClr val="4472C4"/>
            </a:solidFill>
            <a:prstDash val="dash"/>
            <a:miter lim="800000"/>
            <a:headEnd len="sm" w="sm" type="none"/>
            <a:tailEnd len="sm" w="sm" type="none"/>
          </a:ln>
        </p:spPr>
      </p:cxnSp>
      <p:cxnSp>
        <p:nvCxnSpPr>
          <p:cNvPr id="2247" name="Google Shape;2247;p111"/>
          <p:cNvCxnSpPr/>
          <p:nvPr/>
        </p:nvCxnSpPr>
        <p:spPr>
          <a:xfrm>
            <a:off x="382983" y="3969067"/>
            <a:ext cx="3027900" cy="0"/>
          </a:xfrm>
          <a:prstGeom prst="straightConnector1">
            <a:avLst/>
          </a:prstGeom>
          <a:noFill/>
          <a:ln cap="flat" cmpd="sng" w="9525">
            <a:solidFill>
              <a:srgbClr val="4472C4"/>
            </a:solidFill>
            <a:prstDash val="dash"/>
            <a:miter lim="800000"/>
            <a:headEnd len="sm" w="sm" type="none"/>
            <a:tailEnd len="sm" w="sm" type="none"/>
          </a:ln>
        </p:spPr>
      </p:cxnSp>
      <p:sp>
        <p:nvSpPr>
          <p:cNvPr id="2248" name="Google Shape;2248;p111"/>
          <p:cNvSpPr txBox="1"/>
          <p:nvPr/>
        </p:nvSpPr>
        <p:spPr>
          <a:xfrm>
            <a:off x="328614" y="3191429"/>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Ecosystems</a:t>
            </a:r>
            <a:endParaRPr sz="1100"/>
          </a:p>
        </p:txBody>
      </p:sp>
      <p:sp>
        <p:nvSpPr>
          <p:cNvPr id="2249" name="Google Shape;2249;p111"/>
          <p:cNvSpPr txBox="1"/>
          <p:nvPr/>
        </p:nvSpPr>
        <p:spPr>
          <a:xfrm>
            <a:off x="328615" y="3648781"/>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Data</a:t>
            </a:r>
            <a:endParaRPr sz="1100"/>
          </a:p>
        </p:txBody>
      </p:sp>
      <p:sp>
        <p:nvSpPr>
          <p:cNvPr id="2250" name="Google Shape;2250;p111"/>
          <p:cNvSpPr txBox="1"/>
          <p:nvPr/>
        </p:nvSpPr>
        <p:spPr>
          <a:xfrm>
            <a:off x="315911" y="4070669"/>
            <a:ext cx="940800" cy="2955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Platforms and solutions</a:t>
            </a:r>
            <a:endParaRPr sz="1100"/>
          </a:p>
        </p:txBody>
      </p:sp>
      <p:sp>
        <p:nvSpPr>
          <p:cNvPr id="2251" name="Google Shape;2251;p111"/>
          <p:cNvSpPr/>
          <p:nvPr/>
        </p:nvSpPr>
        <p:spPr>
          <a:xfrm>
            <a:off x="3986683" y="905915"/>
            <a:ext cx="4773600" cy="3667800"/>
          </a:xfrm>
          <a:prstGeom prst="rect">
            <a:avLst/>
          </a:prstGeom>
          <a:no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252" name="Google Shape;2252;p111"/>
          <p:cNvSpPr txBox="1"/>
          <p:nvPr/>
        </p:nvSpPr>
        <p:spPr>
          <a:xfrm>
            <a:off x="1154572" y="4473150"/>
            <a:ext cx="558300" cy="2955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Domain A</a:t>
            </a:r>
            <a:endParaRPr sz="1100"/>
          </a:p>
        </p:txBody>
      </p:sp>
      <p:sp>
        <p:nvSpPr>
          <p:cNvPr id="2253" name="Google Shape;2253;p111"/>
          <p:cNvSpPr txBox="1"/>
          <p:nvPr/>
        </p:nvSpPr>
        <p:spPr>
          <a:xfrm>
            <a:off x="4054967" y="967721"/>
            <a:ext cx="4705200" cy="577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900" u="sng">
                <a:solidFill>
                  <a:schemeClr val="dk1"/>
                </a:solidFill>
                <a:latin typeface="Calibri"/>
                <a:ea typeface="Calibri"/>
                <a:cs typeface="Calibri"/>
                <a:sym typeface="Calibri"/>
              </a:rPr>
              <a:t>Key facts</a:t>
            </a:r>
            <a:endParaRPr b="1" sz="900" u="sng">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This Blueprint aims to help you design your data sharing use case so that it is ready for potential future scalability by considering all relevant topics. This document presents a complete overview of the relevant topics to consider in an actionable approach.</a:t>
            </a:r>
            <a:endParaRPr sz="800">
              <a:solidFill>
                <a:schemeClr val="dk1"/>
              </a:solidFill>
              <a:latin typeface="Calibri"/>
              <a:ea typeface="Calibri"/>
              <a:cs typeface="Calibri"/>
              <a:sym typeface="Calibri"/>
            </a:endParaRPr>
          </a:p>
        </p:txBody>
      </p:sp>
      <p:sp>
        <p:nvSpPr>
          <p:cNvPr id="2254" name="Google Shape;2254;p111"/>
          <p:cNvSpPr/>
          <p:nvPr/>
        </p:nvSpPr>
        <p:spPr>
          <a:xfrm>
            <a:off x="382982" y="906853"/>
            <a:ext cx="3027900" cy="5586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2255" name="Google Shape;2255;p111"/>
          <p:cNvSpPr txBox="1"/>
          <p:nvPr/>
        </p:nvSpPr>
        <p:spPr>
          <a:xfrm>
            <a:off x="141536" y="4834627"/>
            <a:ext cx="242100" cy="205500"/>
          </a:xfrm>
          <a:prstGeom prst="rect">
            <a:avLst/>
          </a:prstGeom>
          <a:noFill/>
          <a:ln>
            <a:noFill/>
          </a:ln>
        </p:spPr>
        <p:txBody>
          <a:bodyPr anchorCtr="0" anchor="ctr" bIns="34225" lIns="68450" spcFirstLastPara="1" rIns="68450" wrap="square" tIns="34225">
            <a:noAutofit/>
          </a:bodyPr>
          <a:lstStyle/>
          <a:p>
            <a:pPr indent="0" lvl="0" marL="0" marR="0" rtl="0" algn="ctr">
              <a:lnSpc>
                <a:spcPct val="100000"/>
              </a:lnSpc>
              <a:spcBef>
                <a:spcPts val="0"/>
              </a:spcBef>
              <a:spcAft>
                <a:spcPts val="0"/>
              </a:spcAft>
              <a:buNone/>
            </a:pPr>
            <a:fld id="{00000000-1234-1234-1234-123412341234}" type="slidenum">
              <a:rPr b="0" i="0" lang="en" sz="700" u="none" cap="none" strike="noStrike">
                <a:solidFill>
                  <a:srgbClr val="7F7F7F"/>
                </a:solidFill>
                <a:latin typeface="Georgia"/>
                <a:ea typeface="Georgia"/>
                <a:cs typeface="Georgia"/>
                <a:sym typeface="Georgia"/>
              </a:rPr>
              <a:t>‹#›</a:t>
            </a:fld>
            <a:endParaRPr b="0" i="0" sz="700" u="none" cap="none" strike="noStrike">
              <a:solidFill>
                <a:srgbClr val="7F7F7F"/>
              </a:solidFill>
              <a:latin typeface="Georgia"/>
              <a:ea typeface="Georgia"/>
              <a:cs typeface="Georgia"/>
              <a:sym typeface="Georgia"/>
            </a:endParaRPr>
          </a:p>
        </p:txBody>
      </p:sp>
      <p:sp>
        <p:nvSpPr>
          <p:cNvPr id="2256" name="Google Shape;2256;p111"/>
          <p:cNvSpPr txBox="1"/>
          <p:nvPr/>
        </p:nvSpPr>
        <p:spPr>
          <a:xfrm>
            <a:off x="4055724" y="3800335"/>
            <a:ext cx="4587600" cy="715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rgbClr val="4472C4"/>
                </a:solidFill>
                <a:latin typeface="Calibri"/>
                <a:ea typeface="Calibri"/>
                <a:cs typeface="Calibri"/>
                <a:sym typeface="Calibri"/>
              </a:rPr>
              <a:t>👉 </a:t>
            </a:r>
            <a:r>
              <a:rPr b="1" lang="en" u="sng">
                <a:solidFill>
                  <a:schemeClr val="hlink"/>
                </a:solidFill>
                <a:latin typeface="Calibri"/>
                <a:ea typeface="Calibri"/>
                <a:cs typeface="Calibri"/>
                <a:sym typeface="Calibri"/>
                <a:hlinkClick r:id="rId3"/>
              </a:rPr>
              <a:t>https://datasharingcoalition.eu/app/uploads/2021/06/210520d-blueprint-v10.pdf</a:t>
            </a:r>
            <a:r>
              <a:rPr b="1" lang="en">
                <a:solidFill>
                  <a:srgbClr val="4472C4"/>
                </a:solidFill>
                <a:latin typeface="Calibri"/>
                <a:ea typeface="Calibri"/>
                <a:cs typeface="Calibri"/>
                <a:sym typeface="Calibri"/>
              </a:rPr>
              <a:t> </a:t>
            </a:r>
            <a:endParaRPr b="1">
              <a:solidFill>
                <a:srgbClr val="4472C4"/>
              </a:solidFill>
              <a:latin typeface="Calibri"/>
              <a:ea typeface="Calibri"/>
              <a:cs typeface="Calibri"/>
              <a:sym typeface="Calibri"/>
            </a:endParaRPr>
          </a:p>
        </p:txBody>
      </p:sp>
      <p:sp>
        <p:nvSpPr>
          <p:cNvPr id="2257" name="Google Shape;2257;p111"/>
          <p:cNvSpPr/>
          <p:nvPr/>
        </p:nvSpPr>
        <p:spPr>
          <a:xfrm>
            <a:off x="382982" y="2322218"/>
            <a:ext cx="3027900" cy="5586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2258" name="Google Shape;2258;p111"/>
          <p:cNvSpPr txBox="1"/>
          <p:nvPr/>
        </p:nvSpPr>
        <p:spPr>
          <a:xfrm>
            <a:off x="1687972" y="4473150"/>
            <a:ext cx="558300" cy="2955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Domain B</a:t>
            </a:r>
            <a:endParaRPr sz="1100"/>
          </a:p>
        </p:txBody>
      </p:sp>
      <p:sp>
        <p:nvSpPr>
          <p:cNvPr id="2259" name="Google Shape;2259;p111"/>
          <p:cNvSpPr txBox="1"/>
          <p:nvPr/>
        </p:nvSpPr>
        <p:spPr>
          <a:xfrm>
            <a:off x="2297572" y="4473150"/>
            <a:ext cx="558300" cy="2955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Domain C</a:t>
            </a:r>
            <a:endParaRPr sz="1100"/>
          </a:p>
        </p:txBody>
      </p:sp>
      <p:sp>
        <p:nvSpPr>
          <p:cNvPr id="2260" name="Google Shape;2260;p111"/>
          <p:cNvSpPr txBox="1"/>
          <p:nvPr/>
        </p:nvSpPr>
        <p:spPr>
          <a:xfrm>
            <a:off x="2907172" y="4473150"/>
            <a:ext cx="558300" cy="2955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Domain D</a:t>
            </a:r>
            <a:endParaRPr sz="1100"/>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5" name="Shape 2265"/>
        <p:cNvGrpSpPr/>
        <p:nvPr/>
      </p:nvGrpSpPr>
      <p:grpSpPr>
        <a:xfrm>
          <a:off x="0" y="0"/>
          <a:ext cx="0" cy="0"/>
          <a:chOff x="0" y="0"/>
          <a:chExt cx="0" cy="0"/>
        </a:xfrm>
      </p:grpSpPr>
      <p:sp>
        <p:nvSpPr>
          <p:cNvPr id="2266" name="Google Shape;2266;p112"/>
          <p:cNvSpPr/>
          <p:nvPr/>
        </p:nvSpPr>
        <p:spPr>
          <a:xfrm>
            <a:off x="2364550" y="2989843"/>
            <a:ext cx="485400" cy="14811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2267" name="Google Shape;2267;p112"/>
          <p:cNvSpPr/>
          <p:nvPr/>
        </p:nvSpPr>
        <p:spPr>
          <a:xfrm>
            <a:off x="1782322" y="2994316"/>
            <a:ext cx="485400" cy="14811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2268" name="Google Shape;2268;p112"/>
          <p:cNvSpPr/>
          <p:nvPr/>
        </p:nvSpPr>
        <p:spPr>
          <a:xfrm>
            <a:off x="1227341" y="2994316"/>
            <a:ext cx="485400" cy="14811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2269" name="Google Shape;2269;p112"/>
          <p:cNvSpPr/>
          <p:nvPr/>
        </p:nvSpPr>
        <p:spPr>
          <a:xfrm>
            <a:off x="8336" y="0"/>
            <a:ext cx="9127200" cy="7188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2270" name="Google Shape;2270;p112"/>
          <p:cNvSpPr/>
          <p:nvPr/>
        </p:nvSpPr>
        <p:spPr>
          <a:xfrm>
            <a:off x="2926292" y="2989843"/>
            <a:ext cx="485400" cy="14811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2271" name="Google Shape;2271;p112"/>
          <p:cNvSpPr txBox="1"/>
          <p:nvPr/>
        </p:nvSpPr>
        <p:spPr>
          <a:xfrm>
            <a:off x="227431" y="-56578"/>
            <a:ext cx="8121900" cy="861600"/>
          </a:xfrm>
          <a:prstGeom prst="rect">
            <a:avLst/>
          </a:prstGeom>
          <a:noFill/>
          <a:ln>
            <a:noFill/>
          </a:ln>
        </p:spPr>
        <p:txBody>
          <a:bodyPr anchorCtr="0" anchor="ctr" bIns="34225" lIns="68450" spcFirstLastPara="1" rIns="68450" wrap="square" tIns="34225">
            <a:normAutofit/>
          </a:bodyPr>
          <a:lstStyle/>
          <a:p>
            <a:pPr indent="0" lvl="0" marL="0" marR="0" rtl="0" algn="l">
              <a:lnSpc>
                <a:spcPct val="90000"/>
              </a:lnSpc>
              <a:spcBef>
                <a:spcPts val="0"/>
              </a:spcBef>
              <a:spcAft>
                <a:spcPts val="0"/>
              </a:spcAft>
              <a:buClr>
                <a:schemeClr val="dk1"/>
              </a:buClr>
              <a:buSzPts val="1100"/>
              <a:buFont typeface="Arial"/>
              <a:buNone/>
            </a:pPr>
            <a:r>
              <a:rPr b="1" lang="en" sz="3300">
                <a:solidFill>
                  <a:schemeClr val="lt1"/>
                </a:solidFill>
                <a:latin typeface="Roboto Slab"/>
                <a:ea typeface="Roboto Slab"/>
                <a:cs typeface="Roboto Slab"/>
                <a:sym typeface="Roboto Slab"/>
              </a:rPr>
              <a:t>Data Spaces Brochure 2021</a:t>
            </a:r>
            <a:endParaRPr b="1" sz="3300">
              <a:solidFill>
                <a:schemeClr val="lt1"/>
              </a:solidFill>
              <a:latin typeface="Roboto Slab"/>
              <a:ea typeface="Roboto Slab"/>
              <a:cs typeface="Roboto Slab"/>
              <a:sym typeface="Roboto Slab"/>
            </a:endParaRPr>
          </a:p>
        </p:txBody>
      </p:sp>
      <p:sp>
        <p:nvSpPr>
          <p:cNvPr id="2272" name="Google Shape;2272;p112"/>
          <p:cNvSpPr/>
          <p:nvPr/>
        </p:nvSpPr>
        <p:spPr>
          <a:xfrm>
            <a:off x="316666" y="761762"/>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Regulation</a:t>
            </a:r>
            <a:endParaRPr sz="1100"/>
          </a:p>
        </p:txBody>
      </p:sp>
      <p:sp>
        <p:nvSpPr>
          <p:cNvPr id="2273" name="Google Shape;2273;p112"/>
          <p:cNvSpPr/>
          <p:nvPr/>
        </p:nvSpPr>
        <p:spPr>
          <a:xfrm>
            <a:off x="315911" y="2183888"/>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Generic building blocks</a:t>
            </a:r>
            <a:endParaRPr sz="1100"/>
          </a:p>
        </p:txBody>
      </p:sp>
      <p:sp>
        <p:nvSpPr>
          <p:cNvPr id="2274" name="Google Shape;2274;p112"/>
          <p:cNvSpPr txBox="1"/>
          <p:nvPr/>
        </p:nvSpPr>
        <p:spPr>
          <a:xfrm rot="-5400000">
            <a:off x="-304589" y="3639234"/>
            <a:ext cx="1078800" cy="182400"/>
          </a:xfrm>
          <a:prstGeom prst="rect">
            <a:avLst/>
          </a:prstGeom>
          <a:noFill/>
          <a:ln>
            <a:noFill/>
          </a:ln>
        </p:spPr>
        <p:txBody>
          <a:bodyPr anchorCtr="0" anchor="ctr" bIns="34275" lIns="68575" spcFirstLastPara="1" rIns="68575" wrap="square" tIns="34275">
            <a:spAutoFit/>
          </a:bodyPr>
          <a:lstStyle/>
          <a:p>
            <a:pPr indent="0" lvl="0" marL="0" marR="0" rtl="0" algn="ctr">
              <a:lnSpc>
                <a:spcPct val="81666"/>
              </a:lnSpc>
              <a:spcBef>
                <a:spcPts val="0"/>
              </a:spcBef>
              <a:spcAft>
                <a:spcPts val="0"/>
              </a:spcAft>
              <a:buNone/>
            </a:pPr>
            <a:r>
              <a:rPr lang="en" sz="900">
                <a:solidFill>
                  <a:schemeClr val="dk1"/>
                </a:solidFill>
                <a:latin typeface="Calibri"/>
                <a:ea typeface="Calibri"/>
                <a:cs typeface="Calibri"/>
                <a:sym typeface="Calibri"/>
              </a:rPr>
              <a:t>Domain specific </a:t>
            </a:r>
            <a:endParaRPr sz="1100"/>
          </a:p>
        </p:txBody>
      </p:sp>
      <p:grpSp>
        <p:nvGrpSpPr>
          <p:cNvPr id="2275" name="Google Shape;2275;p112"/>
          <p:cNvGrpSpPr/>
          <p:nvPr/>
        </p:nvGrpSpPr>
        <p:grpSpPr>
          <a:xfrm>
            <a:off x="315911" y="1470652"/>
            <a:ext cx="3094897" cy="702829"/>
            <a:chOff x="411108" y="1015682"/>
            <a:chExt cx="4126529" cy="937105"/>
          </a:xfrm>
        </p:grpSpPr>
        <p:sp>
          <p:nvSpPr>
            <p:cNvPr id="2276" name="Google Shape;2276;p112"/>
            <p:cNvSpPr/>
            <p:nvPr/>
          </p:nvSpPr>
          <p:spPr>
            <a:xfrm>
              <a:off x="500537" y="1207887"/>
              <a:ext cx="4037100" cy="7449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100"/>
            </a:p>
          </p:txBody>
        </p:sp>
        <p:sp>
          <p:nvSpPr>
            <p:cNvPr id="2277" name="Google Shape;2277;p112"/>
            <p:cNvSpPr/>
            <p:nvPr/>
          </p:nvSpPr>
          <p:spPr>
            <a:xfrm>
              <a:off x="411108" y="1015682"/>
              <a:ext cx="3177900" cy="2472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Frameworks and standardization  </a:t>
              </a:r>
              <a:endParaRPr sz="1100"/>
            </a:p>
          </p:txBody>
        </p:sp>
      </p:grpSp>
      <p:cxnSp>
        <p:nvCxnSpPr>
          <p:cNvPr id="2278" name="Google Shape;2278;p112"/>
          <p:cNvCxnSpPr/>
          <p:nvPr/>
        </p:nvCxnSpPr>
        <p:spPr>
          <a:xfrm>
            <a:off x="382983" y="3471863"/>
            <a:ext cx="3027900" cy="0"/>
          </a:xfrm>
          <a:prstGeom prst="straightConnector1">
            <a:avLst/>
          </a:prstGeom>
          <a:noFill/>
          <a:ln cap="flat" cmpd="sng" w="9525">
            <a:solidFill>
              <a:srgbClr val="4472C4"/>
            </a:solidFill>
            <a:prstDash val="dash"/>
            <a:miter lim="800000"/>
            <a:headEnd len="sm" w="sm" type="none"/>
            <a:tailEnd len="sm" w="sm" type="none"/>
          </a:ln>
        </p:spPr>
      </p:cxnSp>
      <p:cxnSp>
        <p:nvCxnSpPr>
          <p:cNvPr id="2279" name="Google Shape;2279;p112"/>
          <p:cNvCxnSpPr/>
          <p:nvPr/>
        </p:nvCxnSpPr>
        <p:spPr>
          <a:xfrm>
            <a:off x="382983" y="3969067"/>
            <a:ext cx="3027900" cy="0"/>
          </a:xfrm>
          <a:prstGeom prst="straightConnector1">
            <a:avLst/>
          </a:prstGeom>
          <a:noFill/>
          <a:ln cap="flat" cmpd="sng" w="9525">
            <a:solidFill>
              <a:srgbClr val="4472C4"/>
            </a:solidFill>
            <a:prstDash val="dash"/>
            <a:miter lim="800000"/>
            <a:headEnd len="sm" w="sm" type="none"/>
            <a:tailEnd len="sm" w="sm" type="none"/>
          </a:ln>
        </p:spPr>
      </p:cxnSp>
      <p:sp>
        <p:nvSpPr>
          <p:cNvPr id="2280" name="Google Shape;2280;p112"/>
          <p:cNvSpPr txBox="1"/>
          <p:nvPr/>
        </p:nvSpPr>
        <p:spPr>
          <a:xfrm>
            <a:off x="328614" y="3191429"/>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Ecosystems</a:t>
            </a:r>
            <a:endParaRPr sz="1100"/>
          </a:p>
        </p:txBody>
      </p:sp>
      <p:sp>
        <p:nvSpPr>
          <p:cNvPr id="2281" name="Google Shape;2281;p112"/>
          <p:cNvSpPr txBox="1"/>
          <p:nvPr/>
        </p:nvSpPr>
        <p:spPr>
          <a:xfrm>
            <a:off x="328615" y="3648781"/>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Data</a:t>
            </a:r>
            <a:endParaRPr sz="1100"/>
          </a:p>
        </p:txBody>
      </p:sp>
      <p:sp>
        <p:nvSpPr>
          <p:cNvPr id="2282" name="Google Shape;2282;p112"/>
          <p:cNvSpPr txBox="1"/>
          <p:nvPr/>
        </p:nvSpPr>
        <p:spPr>
          <a:xfrm>
            <a:off x="315911" y="4070669"/>
            <a:ext cx="940800" cy="2955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Platforms and solutions</a:t>
            </a:r>
            <a:endParaRPr sz="1100"/>
          </a:p>
        </p:txBody>
      </p:sp>
      <p:sp>
        <p:nvSpPr>
          <p:cNvPr id="2283" name="Google Shape;2283;p112"/>
          <p:cNvSpPr/>
          <p:nvPr/>
        </p:nvSpPr>
        <p:spPr>
          <a:xfrm>
            <a:off x="3986683" y="905915"/>
            <a:ext cx="4773600" cy="3667800"/>
          </a:xfrm>
          <a:prstGeom prst="rect">
            <a:avLst/>
          </a:prstGeom>
          <a:no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284" name="Google Shape;2284;p112"/>
          <p:cNvSpPr txBox="1"/>
          <p:nvPr/>
        </p:nvSpPr>
        <p:spPr>
          <a:xfrm>
            <a:off x="1154572" y="4473150"/>
            <a:ext cx="558300" cy="2955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Domain A</a:t>
            </a:r>
            <a:endParaRPr sz="1100"/>
          </a:p>
        </p:txBody>
      </p:sp>
      <p:sp>
        <p:nvSpPr>
          <p:cNvPr id="2285" name="Google Shape;2285;p112"/>
          <p:cNvSpPr txBox="1"/>
          <p:nvPr/>
        </p:nvSpPr>
        <p:spPr>
          <a:xfrm>
            <a:off x="4054967" y="967721"/>
            <a:ext cx="4705200" cy="453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900" u="sng">
                <a:solidFill>
                  <a:schemeClr val="dk1"/>
                </a:solidFill>
                <a:latin typeface="Calibri"/>
                <a:ea typeface="Calibri"/>
                <a:cs typeface="Calibri"/>
                <a:sym typeface="Calibri"/>
              </a:rPr>
              <a:t>Key facts</a:t>
            </a:r>
            <a:endParaRPr b="1" sz="900" u="sng">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Use cases are cross-company business processes enabled by the International Data Spaces standard. They help identify, analyze, and evaluate user requirements for IDS. </a:t>
            </a:r>
            <a:endParaRPr sz="800">
              <a:solidFill>
                <a:schemeClr val="dk1"/>
              </a:solidFill>
              <a:latin typeface="Calibri"/>
              <a:ea typeface="Calibri"/>
              <a:cs typeface="Calibri"/>
              <a:sym typeface="Calibri"/>
            </a:endParaRPr>
          </a:p>
        </p:txBody>
      </p:sp>
      <p:sp>
        <p:nvSpPr>
          <p:cNvPr id="2286" name="Google Shape;2286;p112"/>
          <p:cNvSpPr/>
          <p:nvPr/>
        </p:nvSpPr>
        <p:spPr>
          <a:xfrm>
            <a:off x="382982" y="906853"/>
            <a:ext cx="3027900" cy="5586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2287" name="Google Shape;2287;p112"/>
          <p:cNvSpPr txBox="1"/>
          <p:nvPr/>
        </p:nvSpPr>
        <p:spPr>
          <a:xfrm>
            <a:off x="141536" y="4834627"/>
            <a:ext cx="242100" cy="205500"/>
          </a:xfrm>
          <a:prstGeom prst="rect">
            <a:avLst/>
          </a:prstGeom>
          <a:noFill/>
          <a:ln>
            <a:noFill/>
          </a:ln>
        </p:spPr>
        <p:txBody>
          <a:bodyPr anchorCtr="0" anchor="ctr" bIns="34225" lIns="68450" spcFirstLastPara="1" rIns="68450" wrap="square" tIns="34225">
            <a:noAutofit/>
          </a:bodyPr>
          <a:lstStyle/>
          <a:p>
            <a:pPr indent="0" lvl="0" marL="0" marR="0" rtl="0" algn="ctr">
              <a:lnSpc>
                <a:spcPct val="100000"/>
              </a:lnSpc>
              <a:spcBef>
                <a:spcPts val="0"/>
              </a:spcBef>
              <a:spcAft>
                <a:spcPts val="0"/>
              </a:spcAft>
              <a:buNone/>
            </a:pPr>
            <a:fld id="{00000000-1234-1234-1234-123412341234}" type="slidenum">
              <a:rPr b="0" i="0" lang="en" sz="700" u="none" cap="none" strike="noStrike">
                <a:solidFill>
                  <a:srgbClr val="7F7F7F"/>
                </a:solidFill>
                <a:latin typeface="Georgia"/>
                <a:ea typeface="Georgia"/>
                <a:cs typeface="Georgia"/>
                <a:sym typeface="Georgia"/>
              </a:rPr>
              <a:t>‹#›</a:t>
            </a:fld>
            <a:endParaRPr b="0" i="0" sz="700" u="none" cap="none" strike="noStrike">
              <a:solidFill>
                <a:srgbClr val="7F7F7F"/>
              </a:solidFill>
              <a:latin typeface="Georgia"/>
              <a:ea typeface="Georgia"/>
              <a:cs typeface="Georgia"/>
              <a:sym typeface="Georgia"/>
            </a:endParaRPr>
          </a:p>
        </p:txBody>
      </p:sp>
      <p:sp>
        <p:nvSpPr>
          <p:cNvPr id="2288" name="Google Shape;2288;p112"/>
          <p:cNvSpPr txBox="1"/>
          <p:nvPr/>
        </p:nvSpPr>
        <p:spPr>
          <a:xfrm>
            <a:off x="4055724" y="3800335"/>
            <a:ext cx="4587600" cy="715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rgbClr val="4472C4"/>
                </a:solidFill>
                <a:latin typeface="Calibri"/>
                <a:ea typeface="Calibri"/>
                <a:cs typeface="Calibri"/>
                <a:sym typeface="Calibri"/>
              </a:rPr>
              <a:t>👉 </a:t>
            </a:r>
            <a:r>
              <a:rPr b="1" lang="en" u="sng">
                <a:solidFill>
                  <a:schemeClr val="hlink"/>
                </a:solidFill>
                <a:latin typeface="Calibri"/>
                <a:ea typeface="Calibri"/>
                <a:cs typeface="Calibri"/>
                <a:sym typeface="Calibri"/>
                <a:hlinkClick r:id="rId3"/>
              </a:rPr>
              <a:t>https://internationaldataspaces.org/wp-content/uploads/dlm_uploads/Use-Case-Bro_2021.pdf</a:t>
            </a:r>
            <a:r>
              <a:rPr b="1" lang="en">
                <a:solidFill>
                  <a:srgbClr val="4472C4"/>
                </a:solidFill>
                <a:latin typeface="Calibri"/>
                <a:ea typeface="Calibri"/>
                <a:cs typeface="Calibri"/>
                <a:sym typeface="Calibri"/>
              </a:rPr>
              <a:t> </a:t>
            </a:r>
            <a:endParaRPr b="1">
              <a:solidFill>
                <a:srgbClr val="4472C4"/>
              </a:solidFill>
              <a:latin typeface="Calibri"/>
              <a:ea typeface="Calibri"/>
              <a:cs typeface="Calibri"/>
              <a:sym typeface="Calibri"/>
            </a:endParaRPr>
          </a:p>
        </p:txBody>
      </p:sp>
      <p:sp>
        <p:nvSpPr>
          <p:cNvPr id="2289" name="Google Shape;2289;p112"/>
          <p:cNvSpPr/>
          <p:nvPr/>
        </p:nvSpPr>
        <p:spPr>
          <a:xfrm>
            <a:off x="382982" y="2322218"/>
            <a:ext cx="3027900" cy="5586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2290" name="Google Shape;2290;p112"/>
          <p:cNvSpPr txBox="1"/>
          <p:nvPr/>
        </p:nvSpPr>
        <p:spPr>
          <a:xfrm>
            <a:off x="1687972" y="4473150"/>
            <a:ext cx="558300" cy="2955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Domain B</a:t>
            </a:r>
            <a:endParaRPr sz="1100"/>
          </a:p>
        </p:txBody>
      </p:sp>
      <p:sp>
        <p:nvSpPr>
          <p:cNvPr id="2291" name="Google Shape;2291;p112"/>
          <p:cNvSpPr txBox="1"/>
          <p:nvPr/>
        </p:nvSpPr>
        <p:spPr>
          <a:xfrm>
            <a:off x="2297572" y="4473150"/>
            <a:ext cx="558300" cy="2955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Domain C</a:t>
            </a:r>
            <a:endParaRPr sz="1100"/>
          </a:p>
        </p:txBody>
      </p:sp>
      <p:sp>
        <p:nvSpPr>
          <p:cNvPr id="2292" name="Google Shape;2292;p112"/>
          <p:cNvSpPr txBox="1"/>
          <p:nvPr/>
        </p:nvSpPr>
        <p:spPr>
          <a:xfrm>
            <a:off x="2907172" y="4473150"/>
            <a:ext cx="558300" cy="2955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Domain D</a:t>
            </a:r>
            <a:endParaRPr sz="1100"/>
          </a:p>
        </p:txBody>
      </p:sp>
      <p:pic>
        <p:nvPicPr>
          <p:cNvPr id="2293" name="Google Shape;2293;p112"/>
          <p:cNvPicPr preferRelativeResize="0"/>
          <p:nvPr/>
        </p:nvPicPr>
        <p:blipFill>
          <a:blip r:embed="rId4">
            <a:alphaModFix/>
          </a:blip>
          <a:stretch>
            <a:fillRect/>
          </a:stretch>
        </p:blipFill>
        <p:spPr>
          <a:xfrm>
            <a:off x="6272506" y="2465435"/>
            <a:ext cx="2431452" cy="1539841"/>
          </a:xfrm>
          <a:prstGeom prst="rect">
            <a:avLst/>
          </a:prstGeom>
          <a:noFill/>
          <a:ln>
            <a:noFill/>
          </a:ln>
        </p:spPr>
      </p:pic>
      <p:pic>
        <p:nvPicPr>
          <p:cNvPr id="2294" name="Google Shape;2294;p112"/>
          <p:cNvPicPr preferRelativeResize="0"/>
          <p:nvPr/>
        </p:nvPicPr>
        <p:blipFill>
          <a:blip r:embed="rId5">
            <a:alphaModFix/>
          </a:blip>
          <a:stretch>
            <a:fillRect/>
          </a:stretch>
        </p:blipFill>
        <p:spPr>
          <a:xfrm>
            <a:off x="4202100" y="1650500"/>
            <a:ext cx="2127974" cy="134037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9" name="Shape 2299"/>
        <p:cNvGrpSpPr/>
        <p:nvPr/>
      </p:nvGrpSpPr>
      <p:grpSpPr>
        <a:xfrm>
          <a:off x="0" y="0"/>
          <a:ext cx="0" cy="0"/>
          <a:chOff x="0" y="0"/>
          <a:chExt cx="0" cy="0"/>
        </a:xfrm>
      </p:grpSpPr>
      <p:sp>
        <p:nvSpPr>
          <p:cNvPr id="2300" name="Google Shape;2300;p113"/>
          <p:cNvSpPr/>
          <p:nvPr/>
        </p:nvSpPr>
        <p:spPr>
          <a:xfrm>
            <a:off x="1227341" y="2994316"/>
            <a:ext cx="485400" cy="14811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2301" name="Google Shape;2301;p113"/>
          <p:cNvSpPr/>
          <p:nvPr/>
        </p:nvSpPr>
        <p:spPr>
          <a:xfrm>
            <a:off x="8336" y="0"/>
            <a:ext cx="9127200" cy="7188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2302" name="Google Shape;2302;p113"/>
          <p:cNvSpPr txBox="1"/>
          <p:nvPr/>
        </p:nvSpPr>
        <p:spPr>
          <a:xfrm>
            <a:off x="227425" y="-56575"/>
            <a:ext cx="8532900" cy="861600"/>
          </a:xfrm>
          <a:prstGeom prst="rect">
            <a:avLst/>
          </a:prstGeom>
          <a:noFill/>
          <a:ln>
            <a:noFill/>
          </a:ln>
        </p:spPr>
        <p:txBody>
          <a:bodyPr anchorCtr="0" anchor="ctr" bIns="34225" lIns="68450" spcFirstLastPara="1" rIns="68450" wrap="square" tIns="34225">
            <a:normAutofit fontScale="70000" lnSpcReduction="20000"/>
          </a:bodyPr>
          <a:lstStyle/>
          <a:p>
            <a:pPr indent="0" lvl="0" marL="0" marR="0" rtl="0" algn="l">
              <a:lnSpc>
                <a:spcPct val="90000"/>
              </a:lnSpc>
              <a:spcBef>
                <a:spcPts val="0"/>
              </a:spcBef>
              <a:spcAft>
                <a:spcPts val="0"/>
              </a:spcAft>
              <a:buClr>
                <a:schemeClr val="dk1"/>
              </a:buClr>
              <a:buSzPct val="33333"/>
              <a:buFont typeface="Arial"/>
              <a:buNone/>
            </a:pPr>
            <a:r>
              <a:rPr b="1" lang="en" sz="3300">
                <a:solidFill>
                  <a:schemeClr val="lt1"/>
                </a:solidFill>
                <a:latin typeface="Roboto Slab"/>
                <a:ea typeface="Roboto Slab"/>
                <a:cs typeface="Roboto Slab"/>
                <a:sym typeface="Roboto Slab"/>
              </a:rPr>
              <a:t>Big Data Challenges in Smart Manufacturing Industry - A Whitepaper on Digital Europe Big Data Challenges for Smart Manufacturing Industry</a:t>
            </a:r>
            <a:endParaRPr b="1" sz="3300">
              <a:solidFill>
                <a:schemeClr val="lt1"/>
              </a:solidFill>
              <a:latin typeface="Roboto Slab"/>
              <a:ea typeface="Roboto Slab"/>
              <a:cs typeface="Roboto Slab"/>
              <a:sym typeface="Roboto Slab"/>
            </a:endParaRPr>
          </a:p>
        </p:txBody>
      </p:sp>
      <p:sp>
        <p:nvSpPr>
          <p:cNvPr id="2303" name="Google Shape;2303;p113"/>
          <p:cNvSpPr/>
          <p:nvPr/>
        </p:nvSpPr>
        <p:spPr>
          <a:xfrm>
            <a:off x="316666" y="761762"/>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Regulation</a:t>
            </a:r>
            <a:endParaRPr sz="1100"/>
          </a:p>
        </p:txBody>
      </p:sp>
      <p:sp>
        <p:nvSpPr>
          <p:cNvPr id="2304" name="Google Shape;2304;p113"/>
          <p:cNvSpPr/>
          <p:nvPr/>
        </p:nvSpPr>
        <p:spPr>
          <a:xfrm>
            <a:off x="315911" y="2183888"/>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Generic building blocks</a:t>
            </a:r>
            <a:endParaRPr sz="1100"/>
          </a:p>
        </p:txBody>
      </p:sp>
      <p:sp>
        <p:nvSpPr>
          <p:cNvPr id="2305" name="Google Shape;2305;p113"/>
          <p:cNvSpPr txBox="1"/>
          <p:nvPr/>
        </p:nvSpPr>
        <p:spPr>
          <a:xfrm rot="-5400000">
            <a:off x="-304589" y="3639234"/>
            <a:ext cx="1078800" cy="182400"/>
          </a:xfrm>
          <a:prstGeom prst="rect">
            <a:avLst/>
          </a:prstGeom>
          <a:noFill/>
          <a:ln>
            <a:noFill/>
          </a:ln>
        </p:spPr>
        <p:txBody>
          <a:bodyPr anchorCtr="0" anchor="ctr" bIns="34275" lIns="68575" spcFirstLastPara="1" rIns="68575" wrap="square" tIns="34275">
            <a:spAutoFit/>
          </a:bodyPr>
          <a:lstStyle/>
          <a:p>
            <a:pPr indent="0" lvl="0" marL="0" marR="0" rtl="0" algn="ctr">
              <a:lnSpc>
                <a:spcPct val="81666"/>
              </a:lnSpc>
              <a:spcBef>
                <a:spcPts val="0"/>
              </a:spcBef>
              <a:spcAft>
                <a:spcPts val="0"/>
              </a:spcAft>
              <a:buNone/>
            </a:pPr>
            <a:r>
              <a:rPr lang="en" sz="900">
                <a:solidFill>
                  <a:schemeClr val="dk1"/>
                </a:solidFill>
                <a:latin typeface="Calibri"/>
                <a:ea typeface="Calibri"/>
                <a:cs typeface="Calibri"/>
                <a:sym typeface="Calibri"/>
              </a:rPr>
              <a:t>Domain specific </a:t>
            </a:r>
            <a:endParaRPr sz="1100"/>
          </a:p>
        </p:txBody>
      </p:sp>
      <p:grpSp>
        <p:nvGrpSpPr>
          <p:cNvPr id="2306" name="Google Shape;2306;p113"/>
          <p:cNvGrpSpPr/>
          <p:nvPr/>
        </p:nvGrpSpPr>
        <p:grpSpPr>
          <a:xfrm>
            <a:off x="315911" y="1470652"/>
            <a:ext cx="3094897" cy="702829"/>
            <a:chOff x="411108" y="1015682"/>
            <a:chExt cx="4126529" cy="937105"/>
          </a:xfrm>
        </p:grpSpPr>
        <p:sp>
          <p:nvSpPr>
            <p:cNvPr id="2307" name="Google Shape;2307;p113"/>
            <p:cNvSpPr/>
            <p:nvPr/>
          </p:nvSpPr>
          <p:spPr>
            <a:xfrm>
              <a:off x="500537" y="1207887"/>
              <a:ext cx="4037100" cy="7449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100"/>
            </a:p>
          </p:txBody>
        </p:sp>
        <p:sp>
          <p:nvSpPr>
            <p:cNvPr id="2308" name="Google Shape;2308;p113"/>
            <p:cNvSpPr/>
            <p:nvPr/>
          </p:nvSpPr>
          <p:spPr>
            <a:xfrm>
              <a:off x="411108" y="1015682"/>
              <a:ext cx="3177900" cy="2472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Frameworks and standardization  </a:t>
              </a:r>
              <a:endParaRPr sz="1100"/>
            </a:p>
          </p:txBody>
        </p:sp>
      </p:grpSp>
      <p:cxnSp>
        <p:nvCxnSpPr>
          <p:cNvPr id="2309" name="Google Shape;2309;p113"/>
          <p:cNvCxnSpPr/>
          <p:nvPr/>
        </p:nvCxnSpPr>
        <p:spPr>
          <a:xfrm>
            <a:off x="382983" y="3471863"/>
            <a:ext cx="3027900" cy="0"/>
          </a:xfrm>
          <a:prstGeom prst="straightConnector1">
            <a:avLst/>
          </a:prstGeom>
          <a:noFill/>
          <a:ln cap="flat" cmpd="sng" w="9525">
            <a:solidFill>
              <a:srgbClr val="4472C4"/>
            </a:solidFill>
            <a:prstDash val="dash"/>
            <a:miter lim="800000"/>
            <a:headEnd len="sm" w="sm" type="none"/>
            <a:tailEnd len="sm" w="sm" type="none"/>
          </a:ln>
        </p:spPr>
      </p:cxnSp>
      <p:cxnSp>
        <p:nvCxnSpPr>
          <p:cNvPr id="2310" name="Google Shape;2310;p113"/>
          <p:cNvCxnSpPr/>
          <p:nvPr/>
        </p:nvCxnSpPr>
        <p:spPr>
          <a:xfrm>
            <a:off x="382983" y="3969067"/>
            <a:ext cx="3027900" cy="0"/>
          </a:xfrm>
          <a:prstGeom prst="straightConnector1">
            <a:avLst/>
          </a:prstGeom>
          <a:noFill/>
          <a:ln cap="flat" cmpd="sng" w="9525">
            <a:solidFill>
              <a:srgbClr val="4472C4"/>
            </a:solidFill>
            <a:prstDash val="dash"/>
            <a:miter lim="800000"/>
            <a:headEnd len="sm" w="sm" type="none"/>
            <a:tailEnd len="sm" w="sm" type="none"/>
          </a:ln>
        </p:spPr>
      </p:cxnSp>
      <p:sp>
        <p:nvSpPr>
          <p:cNvPr id="2311" name="Google Shape;2311;p113"/>
          <p:cNvSpPr txBox="1"/>
          <p:nvPr/>
        </p:nvSpPr>
        <p:spPr>
          <a:xfrm>
            <a:off x="328614" y="3191429"/>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Ecosystems</a:t>
            </a:r>
            <a:endParaRPr sz="1100"/>
          </a:p>
        </p:txBody>
      </p:sp>
      <p:sp>
        <p:nvSpPr>
          <p:cNvPr id="2312" name="Google Shape;2312;p113"/>
          <p:cNvSpPr txBox="1"/>
          <p:nvPr/>
        </p:nvSpPr>
        <p:spPr>
          <a:xfrm>
            <a:off x="328615" y="3648781"/>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Data</a:t>
            </a:r>
            <a:endParaRPr sz="1100"/>
          </a:p>
        </p:txBody>
      </p:sp>
      <p:sp>
        <p:nvSpPr>
          <p:cNvPr id="2313" name="Google Shape;2313;p113"/>
          <p:cNvSpPr txBox="1"/>
          <p:nvPr/>
        </p:nvSpPr>
        <p:spPr>
          <a:xfrm>
            <a:off x="315911" y="4070669"/>
            <a:ext cx="940800" cy="2955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Platforms and solutions</a:t>
            </a:r>
            <a:endParaRPr sz="1100"/>
          </a:p>
        </p:txBody>
      </p:sp>
      <p:sp>
        <p:nvSpPr>
          <p:cNvPr id="2314" name="Google Shape;2314;p113"/>
          <p:cNvSpPr/>
          <p:nvPr/>
        </p:nvSpPr>
        <p:spPr>
          <a:xfrm>
            <a:off x="3986683" y="905915"/>
            <a:ext cx="4773600" cy="3667800"/>
          </a:xfrm>
          <a:prstGeom prst="rect">
            <a:avLst/>
          </a:prstGeom>
          <a:no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315" name="Google Shape;2315;p113"/>
          <p:cNvSpPr txBox="1"/>
          <p:nvPr/>
        </p:nvSpPr>
        <p:spPr>
          <a:xfrm>
            <a:off x="1154572" y="4473150"/>
            <a:ext cx="558300" cy="2955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Manufacturing</a:t>
            </a:r>
            <a:endParaRPr sz="1100"/>
          </a:p>
        </p:txBody>
      </p:sp>
      <p:sp>
        <p:nvSpPr>
          <p:cNvPr id="2316" name="Google Shape;2316;p113"/>
          <p:cNvSpPr txBox="1"/>
          <p:nvPr/>
        </p:nvSpPr>
        <p:spPr>
          <a:xfrm>
            <a:off x="4054967" y="967721"/>
            <a:ext cx="4705200" cy="700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900" u="sng">
                <a:solidFill>
                  <a:schemeClr val="dk1"/>
                </a:solidFill>
                <a:latin typeface="Calibri"/>
                <a:ea typeface="Calibri"/>
                <a:cs typeface="Calibri"/>
                <a:sym typeface="Calibri"/>
              </a:rPr>
              <a:t>Key facts</a:t>
            </a:r>
            <a:endParaRPr b="1" sz="900" u="sng">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Char char="•"/>
            </a:pPr>
            <a:r>
              <a:rPr lang="en" sz="800">
                <a:solidFill>
                  <a:schemeClr val="dk1"/>
                </a:solidFill>
                <a:latin typeface="Calibri"/>
                <a:ea typeface="Calibri"/>
                <a:cs typeface="Calibri"/>
                <a:sym typeface="Calibri"/>
              </a:rPr>
              <a:t>This paper looks into non-technical challenges generated by an extensive and pervasive adoption of Data Technologies in Manufacturing.</a:t>
            </a:r>
            <a:endParaRPr sz="800">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Besides exploring policy, business and skills level, the paper also looks a new technological trends that have lead to a new vision of a common EU Industrial Data Spaces.</a:t>
            </a:r>
            <a:endParaRPr sz="800">
              <a:solidFill>
                <a:schemeClr val="dk1"/>
              </a:solidFill>
              <a:latin typeface="Calibri"/>
              <a:ea typeface="Calibri"/>
              <a:cs typeface="Calibri"/>
              <a:sym typeface="Calibri"/>
            </a:endParaRPr>
          </a:p>
        </p:txBody>
      </p:sp>
      <p:sp>
        <p:nvSpPr>
          <p:cNvPr id="2317" name="Google Shape;2317;p113"/>
          <p:cNvSpPr/>
          <p:nvPr/>
        </p:nvSpPr>
        <p:spPr>
          <a:xfrm>
            <a:off x="382982" y="906853"/>
            <a:ext cx="3027900" cy="5586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2318" name="Google Shape;2318;p113"/>
          <p:cNvSpPr txBox="1"/>
          <p:nvPr/>
        </p:nvSpPr>
        <p:spPr>
          <a:xfrm>
            <a:off x="141536" y="4834627"/>
            <a:ext cx="242100" cy="205500"/>
          </a:xfrm>
          <a:prstGeom prst="rect">
            <a:avLst/>
          </a:prstGeom>
          <a:noFill/>
          <a:ln>
            <a:noFill/>
          </a:ln>
        </p:spPr>
        <p:txBody>
          <a:bodyPr anchorCtr="0" anchor="ctr" bIns="34225" lIns="68450" spcFirstLastPara="1" rIns="68450" wrap="square" tIns="34225">
            <a:noAutofit/>
          </a:bodyPr>
          <a:lstStyle/>
          <a:p>
            <a:pPr indent="0" lvl="0" marL="0" marR="0" rtl="0" algn="ctr">
              <a:lnSpc>
                <a:spcPct val="100000"/>
              </a:lnSpc>
              <a:spcBef>
                <a:spcPts val="0"/>
              </a:spcBef>
              <a:spcAft>
                <a:spcPts val="0"/>
              </a:spcAft>
              <a:buNone/>
            </a:pPr>
            <a:fld id="{00000000-1234-1234-1234-123412341234}" type="slidenum">
              <a:rPr b="0" i="0" lang="en" sz="700" u="none" cap="none" strike="noStrike">
                <a:solidFill>
                  <a:srgbClr val="7F7F7F"/>
                </a:solidFill>
                <a:latin typeface="Georgia"/>
                <a:ea typeface="Georgia"/>
                <a:cs typeface="Georgia"/>
                <a:sym typeface="Georgia"/>
              </a:rPr>
              <a:t>‹#›</a:t>
            </a:fld>
            <a:endParaRPr b="0" i="0" sz="700" u="none" cap="none" strike="noStrike">
              <a:solidFill>
                <a:srgbClr val="7F7F7F"/>
              </a:solidFill>
              <a:latin typeface="Georgia"/>
              <a:ea typeface="Georgia"/>
              <a:cs typeface="Georgia"/>
              <a:sym typeface="Georgia"/>
            </a:endParaRPr>
          </a:p>
        </p:txBody>
      </p:sp>
      <p:sp>
        <p:nvSpPr>
          <p:cNvPr id="2319" name="Google Shape;2319;p113"/>
          <p:cNvSpPr txBox="1"/>
          <p:nvPr/>
        </p:nvSpPr>
        <p:spPr>
          <a:xfrm>
            <a:off x="4055724" y="3800335"/>
            <a:ext cx="4587600" cy="715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rgbClr val="4472C4"/>
                </a:solidFill>
                <a:latin typeface="Calibri"/>
                <a:ea typeface="Calibri"/>
                <a:cs typeface="Calibri"/>
                <a:sym typeface="Calibri"/>
              </a:rPr>
              <a:t>👉 </a:t>
            </a:r>
            <a:r>
              <a:rPr b="1" lang="en" u="sng">
                <a:solidFill>
                  <a:schemeClr val="hlink"/>
                </a:solidFill>
                <a:latin typeface="Calibri"/>
                <a:ea typeface="Calibri"/>
                <a:cs typeface="Calibri"/>
                <a:sym typeface="Calibri"/>
                <a:hlinkClick r:id="rId3"/>
              </a:rPr>
              <a:t>https://bdva.eu/sites/default/files/BDVA_SMI_Whitepaper_2020.pdf</a:t>
            </a:r>
            <a:r>
              <a:rPr b="1" lang="en">
                <a:solidFill>
                  <a:srgbClr val="4472C4"/>
                </a:solidFill>
                <a:latin typeface="Calibri"/>
                <a:ea typeface="Calibri"/>
                <a:cs typeface="Calibri"/>
                <a:sym typeface="Calibri"/>
              </a:rPr>
              <a:t> </a:t>
            </a:r>
            <a:endParaRPr b="1">
              <a:solidFill>
                <a:srgbClr val="4472C4"/>
              </a:solidFill>
              <a:latin typeface="Calibri"/>
              <a:ea typeface="Calibri"/>
              <a:cs typeface="Calibri"/>
              <a:sym typeface="Calibri"/>
            </a:endParaRPr>
          </a:p>
        </p:txBody>
      </p:sp>
      <p:sp>
        <p:nvSpPr>
          <p:cNvPr id="2320" name="Google Shape;2320;p113"/>
          <p:cNvSpPr/>
          <p:nvPr/>
        </p:nvSpPr>
        <p:spPr>
          <a:xfrm>
            <a:off x="382982" y="2322218"/>
            <a:ext cx="3027900" cy="5586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4" name="Shape 2324"/>
        <p:cNvGrpSpPr/>
        <p:nvPr/>
      </p:nvGrpSpPr>
      <p:grpSpPr>
        <a:xfrm>
          <a:off x="0" y="0"/>
          <a:ext cx="0" cy="0"/>
          <a:chOff x="0" y="0"/>
          <a:chExt cx="0" cy="0"/>
        </a:xfrm>
      </p:grpSpPr>
      <p:sp>
        <p:nvSpPr>
          <p:cNvPr id="2325" name="Google Shape;2325;p114"/>
          <p:cNvSpPr txBox="1"/>
          <p:nvPr>
            <p:ph type="title"/>
          </p:nvPr>
        </p:nvSpPr>
        <p:spPr>
          <a:xfrm>
            <a:off x="405000" y="405000"/>
            <a:ext cx="4185000" cy="43200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900"/>
              <a:buFont typeface="Calibri"/>
              <a:buNone/>
            </a:pPr>
            <a:r>
              <a:rPr b="1" lang="en" sz="4400">
                <a:solidFill>
                  <a:schemeClr val="accent1"/>
                </a:solidFill>
                <a:latin typeface="Roboto Slab"/>
                <a:ea typeface="Roboto Slab"/>
                <a:cs typeface="Roboto Slab"/>
                <a:sym typeface="Roboto Slab"/>
              </a:rPr>
              <a:t>Funding Opportunities</a:t>
            </a:r>
            <a:endParaRPr/>
          </a:p>
        </p:txBody>
      </p:sp>
      <p:pic>
        <p:nvPicPr>
          <p:cNvPr id="2326" name="Google Shape;2326;p114"/>
          <p:cNvPicPr preferRelativeResize="0"/>
          <p:nvPr/>
        </p:nvPicPr>
        <p:blipFill>
          <a:blip r:embed="rId3">
            <a:alphaModFix/>
          </a:blip>
          <a:stretch>
            <a:fillRect/>
          </a:stretch>
        </p:blipFill>
        <p:spPr>
          <a:xfrm>
            <a:off x="7805906" y="0"/>
            <a:ext cx="1338094" cy="5143501"/>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0" name="Shape 2330"/>
        <p:cNvGrpSpPr/>
        <p:nvPr/>
      </p:nvGrpSpPr>
      <p:grpSpPr>
        <a:xfrm>
          <a:off x="0" y="0"/>
          <a:ext cx="0" cy="0"/>
          <a:chOff x="0" y="0"/>
          <a:chExt cx="0" cy="0"/>
        </a:xfrm>
      </p:grpSpPr>
      <p:sp>
        <p:nvSpPr>
          <p:cNvPr id="2331" name="Google Shape;2331;p115"/>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None/>
            </a:pPr>
            <a:r>
              <a:rPr b="1" lang="en">
                <a:latin typeface="Roboto Slab"/>
                <a:ea typeface="Roboto Slab"/>
                <a:cs typeface="Roboto Slab"/>
                <a:sym typeface="Roboto Slab"/>
              </a:rPr>
              <a:t>Digital Europe Programme</a:t>
            </a:r>
            <a:endParaRPr b="1">
              <a:latin typeface="Roboto Slab"/>
              <a:ea typeface="Roboto Slab"/>
              <a:cs typeface="Roboto Slab"/>
              <a:sym typeface="Roboto Slab"/>
            </a:endParaRPr>
          </a:p>
        </p:txBody>
      </p:sp>
      <p:sp>
        <p:nvSpPr>
          <p:cNvPr id="2332" name="Google Shape;2332;p115"/>
          <p:cNvSpPr txBox="1"/>
          <p:nvPr>
            <p:ph idx="1" type="body"/>
          </p:nvPr>
        </p:nvSpPr>
        <p:spPr>
          <a:xfrm>
            <a:off x="628650" y="1369225"/>
            <a:ext cx="3601800" cy="3263400"/>
          </a:xfrm>
          <a:prstGeom prst="rect">
            <a:avLst/>
          </a:prstGeom>
        </p:spPr>
        <p:txBody>
          <a:bodyPr anchorCtr="0" anchor="t" bIns="34275" lIns="68575" spcFirstLastPara="1" rIns="68575" wrap="square" tIns="34275">
            <a:normAutofit fontScale="62500"/>
          </a:bodyPr>
          <a:lstStyle/>
          <a:p>
            <a:pPr indent="0" lvl="0" marL="0" rtl="0" algn="l">
              <a:spcBef>
                <a:spcPts val="800"/>
              </a:spcBef>
              <a:spcAft>
                <a:spcPts val="0"/>
              </a:spcAft>
              <a:buClr>
                <a:schemeClr val="dk1"/>
              </a:buClr>
              <a:buSzPct val="52380"/>
              <a:buFont typeface="Arial"/>
              <a:buNone/>
            </a:pPr>
            <a:r>
              <a:rPr b="1" lang="en"/>
              <a:t>CALL 1:</a:t>
            </a:r>
            <a:endParaRPr b="1"/>
          </a:p>
          <a:p>
            <a:pPr indent="0" lvl="0" marL="0" rtl="0" algn="l">
              <a:spcBef>
                <a:spcPts val="800"/>
              </a:spcBef>
              <a:spcAft>
                <a:spcPts val="0"/>
              </a:spcAft>
              <a:buClr>
                <a:schemeClr val="dk1"/>
              </a:buClr>
              <a:buSzPct val="52380"/>
              <a:buFont typeface="Arial"/>
              <a:buNone/>
            </a:pPr>
            <a:r>
              <a:rPr lang="en"/>
              <a:t>Preparatory actions for the </a:t>
            </a:r>
            <a:r>
              <a:rPr b="1" lang="en"/>
              <a:t>Green Deal </a:t>
            </a:r>
            <a:r>
              <a:rPr lang="en"/>
              <a:t>Data Space</a:t>
            </a:r>
            <a:endParaRPr/>
          </a:p>
          <a:p>
            <a:pPr indent="0" lvl="0" marL="0" rtl="0" algn="l">
              <a:spcBef>
                <a:spcPts val="800"/>
              </a:spcBef>
              <a:spcAft>
                <a:spcPts val="0"/>
              </a:spcAft>
              <a:buClr>
                <a:schemeClr val="dk1"/>
              </a:buClr>
              <a:buSzPct val="52380"/>
              <a:buFont typeface="Arial"/>
              <a:buNone/>
            </a:pPr>
            <a:r>
              <a:rPr lang="en"/>
              <a:t>Preparatory actions for the Data Space for </a:t>
            </a:r>
            <a:r>
              <a:rPr b="1" lang="en"/>
              <a:t>Smart Communities</a:t>
            </a:r>
            <a:endParaRPr b="1"/>
          </a:p>
          <a:p>
            <a:pPr indent="0" lvl="0" marL="0" rtl="0" algn="l">
              <a:spcBef>
                <a:spcPts val="800"/>
              </a:spcBef>
              <a:spcAft>
                <a:spcPts val="0"/>
              </a:spcAft>
              <a:buClr>
                <a:schemeClr val="dk1"/>
              </a:buClr>
              <a:buSzPct val="52380"/>
              <a:buFont typeface="Arial"/>
              <a:buNone/>
            </a:pPr>
            <a:r>
              <a:rPr lang="en"/>
              <a:t>Preparatory actions for the Data Space for </a:t>
            </a:r>
            <a:r>
              <a:rPr b="1" lang="en"/>
              <a:t>Mobility</a:t>
            </a:r>
            <a:endParaRPr b="1"/>
          </a:p>
          <a:p>
            <a:pPr indent="0" lvl="0" marL="0" rtl="0" algn="l">
              <a:spcBef>
                <a:spcPts val="800"/>
              </a:spcBef>
              <a:spcAft>
                <a:spcPts val="0"/>
              </a:spcAft>
              <a:buClr>
                <a:schemeClr val="dk1"/>
              </a:buClr>
              <a:buSzPct val="52380"/>
              <a:buFont typeface="Arial"/>
              <a:buNone/>
            </a:pPr>
            <a:r>
              <a:rPr lang="en"/>
              <a:t>Preparatory actions for the Data Space for </a:t>
            </a:r>
            <a:r>
              <a:rPr b="1" lang="en"/>
              <a:t>Agriculture</a:t>
            </a:r>
            <a:endParaRPr b="1"/>
          </a:p>
          <a:p>
            <a:pPr indent="0" lvl="0" marL="0" rtl="0" algn="l">
              <a:spcBef>
                <a:spcPts val="800"/>
              </a:spcBef>
              <a:spcAft>
                <a:spcPts val="0"/>
              </a:spcAft>
              <a:buClr>
                <a:schemeClr val="dk1"/>
              </a:buClr>
              <a:buSzPct val="52380"/>
              <a:buFont typeface="Arial"/>
              <a:buNone/>
            </a:pPr>
            <a:r>
              <a:rPr b="1" lang="en"/>
              <a:t>Health</a:t>
            </a:r>
            <a:r>
              <a:rPr lang="en"/>
              <a:t> Data Space- Federated European Infrastructure for Genomics data</a:t>
            </a:r>
            <a:endParaRPr/>
          </a:p>
          <a:p>
            <a:pPr indent="0" lvl="0" marL="0" rtl="0" algn="l">
              <a:spcBef>
                <a:spcPts val="800"/>
              </a:spcBef>
              <a:spcAft>
                <a:spcPts val="0"/>
              </a:spcAft>
              <a:buClr>
                <a:schemeClr val="dk1"/>
              </a:buClr>
              <a:buSzPct val="52380"/>
              <a:buFont typeface="Arial"/>
              <a:buNone/>
            </a:pPr>
            <a:r>
              <a:rPr lang="en"/>
              <a:t>Preparatory actions for the Data Space for </a:t>
            </a:r>
            <a:r>
              <a:rPr b="1" lang="en"/>
              <a:t>Manufacturing</a:t>
            </a:r>
            <a:endParaRPr b="1"/>
          </a:p>
          <a:p>
            <a:pPr indent="0" lvl="0" marL="0" rtl="0" algn="l">
              <a:spcBef>
                <a:spcPts val="800"/>
              </a:spcBef>
              <a:spcAft>
                <a:spcPts val="0"/>
              </a:spcAft>
              <a:buClr>
                <a:schemeClr val="dk1"/>
              </a:buClr>
              <a:buSzPct val="52380"/>
              <a:buFont typeface="Arial"/>
              <a:buNone/>
            </a:pPr>
            <a:r>
              <a:rPr lang="en"/>
              <a:t>Preparatory actions for the Data Space for </a:t>
            </a:r>
            <a:r>
              <a:rPr b="1" lang="en"/>
              <a:t>Skills</a:t>
            </a:r>
            <a:endParaRPr b="1"/>
          </a:p>
          <a:p>
            <a:pPr indent="0" lvl="0" marL="0" rtl="0" algn="l">
              <a:spcBef>
                <a:spcPts val="800"/>
              </a:spcBef>
              <a:spcAft>
                <a:spcPts val="0"/>
              </a:spcAft>
              <a:buNone/>
            </a:pPr>
            <a:r>
              <a:rPr lang="en"/>
              <a:t>Data Spaces Common Support Centre</a:t>
            </a:r>
            <a:endParaRPr/>
          </a:p>
        </p:txBody>
      </p:sp>
      <p:sp>
        <p:nvSpPr>
          <p:cNvPr id="2333" name="Google Shape;2333;p115"/>
          <p:cNvSpPr txBox="1"/>
          <p:nvPr>
            <p:ph idx="1" type="body"/>
          </p:nvPr>
        </p:nvSpPr>
        <p:spPr>
          <a:xfrm>
            <a:off x="4911025" y="1369225"/>
            <a:ext cx="3525600" cy="3263400"/>
          </a:xfrm>
          <a:prstGeom prst="rect">
            <a:avLst/>
          </a:prstGeom>
        </p:spPr>
        <p:txBody>
          <a:bodyPr anchorCtr="0" anchor="t" bIns="34275" lIns="68575" spcFirstLastPara="1" rIns="68575" wrap="square" tIns="34275">
            <a:normAutofit fontScale="62500"/>
          </a:bodyPr>
          <a:lstStyle/>
          <a:p>
            <a:pPr indent="0" lvl="0" marL="0" rtl="0" algn="l">
              <a:spcBef>
                <a:spcPts val="800"/>
              </a:spcBef>
              <a:spcAft>
                <a:spcPts val="0"/>
              </a:spcAft>
              <a:buNone/>
            </a:pPr>
            <a:r>
              <a:rPr b="1" lang="en"/>
              <a:t>CALL 2:</a:t>
            </a:r>
            <a:endParaRPr b="1"/>
          </a:p>
          <a:p>
            <a:pPr indent="0" lvl="0" marL="0" rtl="0" algn="l">
              <a:spcBef>
                <a:spcPts val="800"/>
              </a:spcBef>
              <a:spcAft>
                <a:spcPts val="0"/>
              </a:spcAft>
              <a:buNone/>
            </a:pPr>
            <a:r>
              <a:rPr lang="en"/>
              <a:t>Data Space for </a:t>
            </a:r>
            <a:r>
              <a:rPr b="1" lang="en"/>
              <a:t>Cultural Heritage</a:t>
            </a:r>
            <a:r>
              <a:rPr lang="en"/>
              <a:t> (deployment)</a:t>
            </a:r>
            <a:endParaRPr/>
          </a:p>
          <a:p>
            <a:pPr indent="0" lvl="0" marL="0" rtl="0" algn="l">
              <a:spcBef>
                <a:spcPts val="800"/>
              </a:spcBef>
              <a:spcAft>
                <a:spcPts val="0"/>
              </a:spcAft>
              <a:buNone/>
            </a:pPr>
            <a:r>
              <a:rPr lang="en"/>
              <a:t>Health Data Space – Federated European infrastructure for Cancer Images data</a:t>
            </a:r>
            <a:endParaRPr/>
          </a:p>
          <a:p>
            <a:pPr indent="0" lvl="0" marL="0" rtl="0" algn="l">
              <a:spcBef>
                <a:spcPts val="800"/>
              </a:spcBef>
              <a:spcAft>
                <a:spcPts val="0"/>
              </a:spcAft>
              <a:buNone/>
            </a:pPr>
            <a:r>
              <a:rPr lang="en"/>
              <a:t>Data Space for </a:t>
            </a:r>
            <a:r>
              <a:rPr b="1" lang="en"/>
              <a:t>Security and Law Enforcement</a:t>
            </a:r>
            <a:endParaRPr b="1"/>
          </a:p>
          <a:p>
            <a:pPr indent="0" lvl="0" marL="0" rtl="0" algn="l">
              <a:spcBef>
                <a:spcPts val="800"/>
              </a:spcBef>
              <a:spcAft>
                <a:spcPts val="0"/>
              </a:spcAft>
              <a:buNone/>
            </a:pPr>
            <a:r>
              <a:rPr lang="en"/>
              <a:t>Open Data for AI</a:t>
            </a:r>
            <a:endParaRPr/>
          </a:p>
          <a:p>
            <a:pPr indent="0" lvl="0" marL="0" rtl="0" algn="l">
              <a:spcBef>
                <a:spcPts val="800"/>
              </a:spcBef>
              <a:spcAft>
                <a:spcPts val="0"/>
              </a:spcAft>
              <a:buNone/>
            </a:pPr>
            <a:r>
              <a:t/>
            </a:r>
            <a:endParaRPr/>
          </a:p>
          <a:p>
            <a:pPr indent="0" lvl="0" marL="0" rtl="0" algn="l">
              <a:spcBef>
                <a:spcPts val="800"/>
              </a:spcBef>
              <a:spcAft>
                <a:spcPts val="0"/>
              </a:spcAft>
              <a:buNone/>
            </a:pPr>
            <a:r>
              <a:rPr b="1" lang="en"/>
              <a:t>CALL 3:</a:t>
            </a:r>
            <a:endParaRPr b="1"/>
          </a:p>
          <a:p>
            <a:pPr indent="0" lvl="0" marL="0" rtl="0" algn="l">
              <a:spcBef>
                <a:spcPts val="800"/>
              </a:spcBef>
              <a:spcAft>
                <a:spcPts val="0"/>
              </a:spcAft>
              <a:buNone/>
            </a:pPr>
            <a:r>
              <a:rPr lang="en"/>
              <a:t>Data Space for Mobility (deployment)</a:t>
            </a:r>
            <a:endParaRPr/>
          </a:p>
          <a:p>
            <a:pPr indent="0" lvl="0" marL="0" rtl="0" algn="l">
              <a:spcBef>
                <a:spcPts val="800"/>
              </a:spcBef>
              <a:spcAft>
                <a:spcPts val="0"/>
              </a:spcAft>
              <a:buNone/>
            </a:pPr>
            <a:r>
              <a:rPr lang="en"/>
              <a:t>Data Space for </a:t>
            </a:r>
            <a:r>
              <a:rPr b="1" lang="en"/>
              <a:t>Media</a:t>
            </a:r>
            <a:r>
              <a:rPr lang="en"/>
              <a:t> (deployment)</a:t>
            </a:r>
            <a:endParaRPr/>
          </a:p>
          <a:p>
            <a:pPr indent="0" lvl="0" marL="0" rtl="0" algn="l">
              <a:spcBef>
                <a:spcPts val="800"/>
              </a:spcBef>
              <a:spcAft>
                <a:spcPts val="0"/>
              </a:spcAft>
              <a:buNone/>
            </a:pPr>
            <a:r>
              <a:rPr lang="en"/>
              <a:t>Data Space for Smart Communities (deployment)</a:t>
            </a:r>
            <a:endParaRPr/>
          </a:p>
          <a:p>
            <a:pPr indent="0" lvl="0" marL="0" rtl="0" algn="l">
              <a:spcBef>
                <a:spcPts val="800"/>
              </a:spcBef>
              <a:spcAft>
                <a:spcPts val="0"/>
              </a:spcAft>
              <a:buNone/>
            </a:pPr>
            <a:r>
              <a:rPr lang="en"/>
              <a:t>Data Space for Manufacturing</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7" name="Shape 2337"/>
        <p:cNvGrpSpPr/>
        <p:nvPr/>
      </p:nvGrpSpPr>
      <p:grpSpPr>
        <a:xfrm>
          <a:off x="0" y="0"/>
          <a:ext cx="0" cy="0"/>
          <a:chOff x="0" y="0"/>
          <a:chExt cx="0" cy="0"/>
        </a:xfrm>
      </p:grpSpPr>
      <p:sp>
        <p:nvSpPr>
          <p:cNvPr id="2338" name="Google Shape;2338;p116"/>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None/>
            </a:pPr>
            <a:r>
              <a:rPr b="1" lang="en">
                <a:latin typeface="Roboto Slab"/>
                <a:ea typeface="Roboto Slab"/>
                <a:cs typeface="Roboto Slab"/>
                <a:sym typeface="Roboto Slab"/>
              </a:rPr>
              <a:t>Digital Europe Programme (Call 1)</a:t>
            </a:r>
            <a:endParaRPr>
              <a:latin typeface="Roboto Slab"/>
              <a:ea typeface="Roboto Slab"/>
              <a:cs typeface="Roboto Slab"/>
              <a:sym typeface="Roboto Slab"/>
            </a:endParaRPr>
          </a:p>
        </p:txBody>
      </p:sp>
      <p:sp>
        <p:nvSpPr>
          <p:cNvPr id="2339" name="Google Shape;2339;p116"/>
          <p:cNvSpPr txBox="1"/>
          <p:nvPr>
            <p:ph idx="1" type="body"/>
          </p:nvPr>
        </p:nvSpPr>
        <p:spPr>
          <a:xfrm>
            <a:off x="628650" y="1369219"/>
            <a:ext cx="7886700" cy="3263400"/>
          </a:xfrm>
          <a:prstGeom prst="rect">
            <a:avLst/>
          </a:prstGeom>
        </p:spPr>
        <p:txBody>
          <a:bodyPr anchorCtr="0" anchor="t" bIns="34275" lIns="68575" spcFirstLastPara="1" rIns="68575" wrap="square" tIns="34275">
            <a:normAutofit fontScale="62500"/>
          </a:bodyPr>
          <a:lstStyle/>
          <a:p>
            <a:pPr indent="0" lvl="0" marL="0" rtl="0" algn="l">
              <a:spcBef>
                <a:spcPts val="800"/>
              </a:spcBef>
              <a:spcAft>
                <a:spcPts val="0"/>
              </a:spcAft>
              <a:buClr>
                <a:schemeClr val="dk1"/>
              </a:buClr>
              <a:buSzPct val="52380"/>
              <a:buFont typeface="Arial"/>
              <a:buNone/>
            </a:pPr>
            <a:r>
              <a:rPr b="1" lang="en"/>
              <a:t>Digital Europe call currently open for submissions (submission deadline 22 Feb 2022):</a:t>
            </a:r>
            <a:endParaRPr b="1"/>
          </a:p>
          <a:p>
            <a:pPr indent="0" lvl="0" marL="0" rtl="0" algn="l">
              <a:spcBef>
                <a:spcPts val="800"/>
              </a:spcBef>
              <a:spcAft>
                <a:spcPts val="0"/>
              </a:spcAft>
              <a:buClr>
                <a:schemeClr val="dk1"/>
              </a:buClr>
              <a:buSzPct val="52380"/>
              <a:buFont typeface="Arial"/>
              <a:buNone/>
            </a:pPr>
            <a:r>
              <a:rPr lang="en"/>
              <a:t> </a:t>
            </a:r>
            <a:endParaRPr/>
          </a:p>
          <a:p>
            <a:pPr indent="-284162" lvl="0" marL="457200" rtl="0" algn="l">
              <a:lnSpc>
                <a:spcPct val="115000"/>
              </a:lnSpc>
              <a:spcBef>
                <a:spcPts val="800"/>
              </a:spcBef>
              <a:spcAft>
                <a:spcPts val="0"/>
              </a:spcAft>
              <a:buSzPct val="66666"/>
              <a:buChar char="•"/>
            </a:pPr>
            <a:r>
              <a:rPr lang="en"/>
              <a:t>DIGITAL-2021-CLOUD-AI-01-FEI-DS-GENOMICS Federated European infrastructure for genomics data</a:t>
            </a:r>
            <a:endParaRPr/>
          </a:p>
          <a:p>
            <a:pPr indent="-284162" lvl="0" marL="457200" rtl="0" algn="l">
              <a:lnSpc>
                <a:spcPct val="115000"/>
              </a:lnSpc>
              <a:spcBef>
                <a:spcPts val="0"/>
              </a:spcBef>
              <a:spcAft>
                <a:spcPts val="0"/>
              </a:spcAft>
              <a:buSzPct val="66666"/>
              <a:buChar char="•"/>
            </a:pPr>
            <a:r>
              <a:rPr lang="en"/>
              <a:t>DIGITAL-2021-PREPACTS-DS-01-SKILLS Preparatory actions for the data space for skills</a:t>
            </a:r>
            <a:endParaRPr/>
          </a:p>
          <a:p>
            <a:pPr indent="-284162" lvl="0" marL="457200" rtl="0" algn="l">
              <a:lnSpc>
                <a:spcPct val="115000"/>
              </a:lnSpc>
              <a:spcBef>
                <a:spcPts val="0"/>
              </a:spcBef>
              <a:spcAft>
                <a:spcPts val="0"/>
              </a:spcAft>
              <a:buSzPct val="66666"/>
              <a:buChar char="•"/>
            </a:pPr>
            <a:r>
              <a:rPr lang="en"/>
              <a:t>DIGITAL-2021-CLOUD-AI-01-PREP-SMART-COMM Preparatory actions for the data space for smart communities</a:t>
            </a:r>
            <a:endParaRPr/>
          </a:p>
          <a:p>
            <a:pPr indent="-284162" lvl="0" marL="457200" rtl="0" algn="l">
              <a:lnSpc>
                <a:spcPct val="115000"/>
              </a:lnSpc>
              <a:spcBef>
                <a:spcPts val="0"/>
              </a:spcBef>
              <a:spcAft>
                <a:spcPts val="0"/>
              </a:spcAft>
              <a:buSzPct val="66666"/>
              <a:buChar char="•"/>
            </a:pPr>
            <a:r>
              <a:rPr lang="en"/>
              <a:t>DIGITAL-2021-CLOUD-AI-01-PREP-DS-MANUFACT  Preparatory actions for data spaces for manufacturing</a:t>
            </a:r>
            <a:endParaRPr/>
          </a:p>
          <a:p>
            <a:pPr indent="-284162" lvl="0" marL="457200" rtl="0" algn="l">
              <a:lnSpc>
                <a:spcPct val="115000"/>
              </a:lnSpc>
              <a:spcBef>
                <a:spcPts val="0"/>
              </a:spcBef>
              <a:spcAft>
                <a:spcPts val="0"/>
              </a:spcAft>
              <a:buSzPct val="66666"/>
              <a:buChar char="•"/>
            </a:pPr>
            <a:r>
              <a:rPr lang="en"/>
              <a:t>DIGITAL-2021-CLOUD-AI-01-PREP-DS-GREEN-DEAL  Preparatory actions for the Green Deal Data Space</a:t>
            </a:r>
            <a:endParaRPr/>
          </a:p>
          <a:p>
            <a:pPr indent="-284162" lvl="0" marL="457200" rtl="0" algn="l">
              <a:lnSpc>
                <a:spcPct val="115000"/>
              </a:lnSpc>
              <a:spcBef>
                <a:spcPts val="0"/>
              </a:spcBef>
              <a:spcAft>
                <a:spcPts val="0"/>
              </a:spcAft>
              <a:buSzPct val="66666"/>
              <a:buChar char="•"/>
            </a:pPr>
            <a:r>
              <a:rPr lang="en"/>
              <a:t>DIGITAL-2021-CLOUD-AI-01-PREP-DS-MOB Data Space for Mobility</a:t>
            </a:r>
            <a:endParaRPr/>
          </a:p>
          <a:p>
            <a:pPr indent="-284162" lvl="0" marL="457200" rtl="0" algn="l">
              <a:lnSpc>
                <a:spcPct val="115000"/>
              </a:lnSpc>
              <a:spcBef>
                <a:spcPts val="0"/>
              </a:spcBef>
              <a:spcAft>
                <a:spcPts val="0"/>
              </a:spcAft>
              <a:buSzPct val="66666"/>
              <a:buChar char="•"/>
            </a:pPr>
            <a:r>
              <a:rPr lang="en"/>
              <a:t>DIGITAL-2021-CLOUD-AI-01-SUPPCENTRE Data Spaces Support Centre</a:t>
            </a:r>
            <a:endParaRPr/>
          </a:p>
          <a:p>
            <a:pPr indent="-284162" lvl="0" marL="457200" rtl="0" algn="l">
              <a:lnSpc>
                <a:spcPct val="115000"/>
              </a:lnSpc>
              <a:spcBef>
                <a:spcPts val="0"/>
              </a:spcBef>
              <a:spcAft>
                <a:spcPts val="0"/>
              </a:spcAft>
              <a:buSzPct val="66666"/>
              <a:buChar char="•"/>
            </a:pPr>
            <a:r>
              <a:rPr lang="en"/>
              <a:t>DIGITAL-2021-PREPACTS-DS-01-AGRI  Preparatory actions for the data space for Agriculture</a:t>
            </a:r>
            <a:endParaRPr/>
          </a:p>
          <a:p>
            <a:pPr indent="0" lvl="0" marL="0" rtl="0" algn="l">
              <a:spcBef>
                <a:spcPts val="800"/>
              </a:spcBef>
              <a:spcAft>
                <a:spcPts val="0"/>
              </a:spcAft>
              <a:buNone/>
            </a:pPr>
            <a:r>
              <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3" name="Shape 2343"/>
        <p:cNvGrpSpPr/>
        <p:nvPr/>
      </p:nvGrpSpPr>
      <p:grpSpPr>
        <a:xfrm>
          <a:off x="0" y="0"/>
          <a:ext cx="0" cy="0"/>
          <a:chOff x="0" y="0"/>
          <a:chExt cx="0" cy="0"/>
        </a:xfrm>
      </p:grpSpPr>
      <p:sp>
        <p:nvSpPr>
          <p:cNvPr id="2344" name="Google Shape;2344;p117"/>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b="1" lang="en">
                <a:latin typeface="Roboto Slab"/>
                <a:ea typeface="Roboto Slab"/>
                <a:cs typeface="Roboto Slab"/>
                <a:sym typeface="Roboto Slab"/>
              </a:rPr>
              <a:t>Horizon Europe</a:t>
            </a:r>
            <a:endParaRPr>
              <a:latin typeface="Roboto Slab"/>
              <a:ea typeface="Roboto Slab"/>
              <a:cs typeface="Roboto Slab"/>
              <a:sym typeface="Roboto Slab"/>
            </a:endParaRPr>
          </a:p>
        </p:txBody>
      </p:sp>
      <p:sp>
        <p:nvSpPr>
          <p:cNvPr id="2345" name="Google Shape;2345;p117"/>
          <p:cNvSpPr txBox="1"/>
          <p:nvPr>
            <p:ph idx="1" type="body"/>
          </p:nvPr>
        </p:nvSpPr>
        <p:spPr>
          <a:xfrm>
            <a:off x="628650" y="1369219"/>
            <a:ext cx="7886700" cy="3263400"/>
          </a:xfrm>
          <a:prstGeom prst="rect">
            <a:avLst/>
          </a:prstGeom>
        </p:spPr>
        <p:txBody>
          <a:bodyPr anchorCtr="0" anchor="t" bIns="34275" lIns="68575" spcFirstLastPara="1" rIns="68575" wrap="square" tIns="34275">
            <a:normAutofit lnSpcReduction="10000"/>
          </a:bodyPr>
          <a:lstStyle/>
          <a:p>
            <a:pPr indent="0" lvl="0" marL="0" rtl="0" algn="l">
              <a:spcBef>
                <a:spcPts val="800"/>
              </a:spcBef>
              <a:spcAft>
                <a:spcPts val="0"/>
              </a:spcAft>
              <a:buNone/>
            </a:pPr>
            <a:r>
              <a:rPr lang="en"/>
              <a:t>Horizon Europe call currently open for submissions (submission deadline 5 Apr 2022):</a:t>
            </a:r>
            <a:endParaRPr/>
          </a:p>
          <a:p>
            <a:pPr indent="-317500" lvl="0" marL="457200" rtl="0" algn="l">
              <a:spcBef>
                <a:spcPts val="800"/>
              </a:spcBef>
              <a:spcAft>
                <a:spcPts val="0"/>
              </a:spcAft>
              <a:buSzPts val="1400"/>
              <a:buChar char="•"/>
            </a:pPr>
            <a:r>
              <a:rPr lang="en"/>
              <a:t>HORIZON-CL4-2022-DATA-01-04 Technologies for data trading/monetizing, interoperability</a:t>
            </a:r>
            <a:endParaRPr/>
          </a:p>
          <a:p>
            <a:pPr indent="-317500" lvl="0" marL="457200" rtl="0" algn="l">
              <a:spcBef>
                <a:spcPts val="0"/>
              </a:spcBef>
              <a:spcAft>
                <a:spcPts val="0"/>
              </a:spcAft>
              <a:buSzPts val="1400"/>
              <a:buChar char="•"/>
            </a:pPr>
            <a:r>
              <a:rPr lang="en"/>
              <a:t>HORIZON-CL4-2021-DATA-01-01 Extreme analytics/prediction/visualisation/simulation</a:t>
            </a:r>
            <a:endParaRPr/>
          </a:p>
          <a:p>
            <a:pPr indent="-317500" lvl="0" marL="457200" rtl="0" algn="l">
              <a:spcBef>
                <a:spcPts val="0"/>
              </a:spcBef>
              <a:spcAft>
                <a:spcPts val="0"/>
              </a:spcAft>
              <a:buSzPts val="1400"/>
              <a:buChar char="•"/>
            </a:pPr>
            <a:r>
              <a:rPr lang="en"/>
              <a:t>HORIZON-CL4-2021-DATA-01-05 Extreme data mining</a:t>
            </a:r>
            <a:endParaRPr/>
          </a:p>
          <a:p>
            <a:pPr indent="0" lvl="0" marL="0" rtl="0" algn="l">
              <a:spcBef>
                <a:spcPts val="800"/>
              </a:spcBef>
              <a:spcAft>
                <a:spcPts val="0"/>
              </a:spcAft>
              <a:buNone/>
            </a:pPr>
            <a:r>
              <a:t/>
            </a:r>
            <a:endParaRPr/>
          </a:p>
          <a:p>
            <a:pPr indent="0" lvl="0" marL="0" rtl="0" algn="l">
              <a:spcBef>
                <a:spcPts val="800"/>
              </a:spcBef>
              <a:spcAft>
                <a:spcPts val="0"/>
              </a:spcAft>
              <a:buNone/>
            </a:pPr>
            <a:r>
              <a:t/>
            </a:r>
            <a:endParaRPr/>
          </a:p>
          <a:p>
            <a:pPr indent="0" lvl="0" marL="0" rtl="0" algn="l">
              <a:spcBef>
                <a:spcPts val="800"/>
              </a:spcBef>
              <a:spcAft>
                <a:spcPts val="0"/>
              </a:spcAft>
              <a:buNone/>
            </a:pPr>
            <a:r>
              <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9" name="Shape 2349"/>
        <p:cNvGrpSpPr/>
        <p:nvPr/>
      </p:nvGrpSpPr>
      <p:grpSpPr>
        <a:xfrm>
          <a:off x="0" y="0"/>
          <a:ext cx="0" cy="0"/>
          <a:chOff x="0" y="0"/>
          <a:chExt cx="0" cy="0"/>
        </a:xfrm>
      </p:grpSpPr>
      <p:sp>
        <p:nvSpPr>
          <p:cNvPr id="2350" name="Google Shape;2350;p118"/>
          <p:cNvSpPr txBox="1"/>
          <p:nvPr>
            <p:ph type="title"/>
          </p:nvPr>
        </p:nvSpPr>
        <p:spPr>
          <a:xfrm>
            <a:off x="404999" y="405000"/>
            <a:ext cx="5964900" cy="43200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900"/>
              <a:buFont typeface="Calibri"/>
              <a:buNone/>
            </a:pPr>
            <a:br>
              <a:rPr lang="en"/>
            </a:br>
            <a:r>
              <a:rPr b="1" lang="en" sz="4400">
                <a:solidFill>
                  <a:schemeClr val="accent1"/>
                </a:solidFill>
                <a:latin typeface="Roboto Slab"/>
                <a:ea typeface="Roboto Slab"/>
                <a:cs typeface="Roboto Slab"/>
                <a:sym typeface="Roboto Slab"/>
              </a:rPr>
              <a:t>Research papers</a:t>
            </a:r>
            <a:endParaRPr/>
          </a:p>
        </p:txBody>
      </p:sp>
      <p:pic>
        <p:nvPicPr>
          <p:cNvPr id="2351" name="Google Shape;2351;p118"/>
          <p:cNvPicPr preferRelativeResize="0"/>
          <p:nvPr/>
        </p:nvPicPr>
        <p:blipFill>
          <a:blip r:embed="rId3">
            <a:alphaModFix/>
          </a:blip>
          <a:stretch>
            <a:fillRect/>
          </a:stretch>
        </p:blipFill>
        <p:spPr>
          <a:xfrm>
            <a:off x="7805906" y="0"/>
            <a:ext cx="1338094" cy="5143501"/>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6" name="Shape 2356"/>
        <p:cNvGrpSpPr/>
        <p:nvPr/>
      </p:nvGrpSpPr>
      <p:grpSpPr>
        <a:xfrm>
          <a:off x="0" y="0"/>
          <a:ext cx="0" cy="0"/>
          <a:chOff x="0" y="0"/>
          <a:chExt cx="0" cy="0"/>
        </a:xfrm>
      </p:grpSpPr>
      <p:sp>
        <p:nvSpPr>
          <p:cNvPr id="2357" name="Google Shape;2357;p119"/>
          <p:cNvSpPr/>
          <p:nvPr/>
        </p:nvSpPr>
        <p:spPr>
          <a:xfrm>
            <a:off x="2275771" y="2989850"/>
            <a:ext cx="447600" cy="14811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2358" name="Google Shape;2358;p119"/>
          <p:cNvSpPr/>
          <p:nvPr/>
        </p:nvSpPr>
        <p:spPr>
          <a:xfrm>
            <a:off x="1738999" y="2994324"/>
            <a:ext cx="447600" cy="14811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2359" name="Google Shape;2359;p119"/>
          <p:cNvSpPr/>
          <p:nvPr/>
        </p:nvSpPr>
        <p:spPr>
          <a:xfrm>
            <a:off x="1227349" y="2994324"/>
            <a:ext cx="447600" cy="14811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2360" name="Google Shape;2360;p119"/>
          <p:cNvSpPr/>
          <p:nvPr/>
        </p:nvSpPr>
        <p:spPr>
          <a:xfrm>
            <a:off x="8336" y="0"/>
            <a:ext cx="9127200" cy="7188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2361" name="Google Shape;2361;p119"/>
          <p:cNvSpPr/>
          <p:nvPr/>
        </p:nvSpPr>
        <p:spPr>
          <a:xfrm>
            <a:off x="2793654" y="2989850"/>
            <a:ext cx="447600" cy="14811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2362" name="Google Shape;2362;p119"/>
          <p:cNvSpPr txBox="1"/>
          <p:nvPr/>
        </p:nvSpPr>
        <p:spPr>
          <a:xfrm>
            <a:off x="227431" y="-56578"/>
            <a:ext cx="8121900" cy="861600"/>
          </a:xfrm>
          <a:prstGeom prst="rect">
            <a:avLst/>
          </a:prstGeom>
          <a:noFill/>
          <a:ln>
            <a:noFill/>
          </a:ln>
        </p:spPr>
        <p:txBody>
          <a:bodyPr anchorCtr="0" anchor="ctr" bIns="34225" lIns="68450" spcFirstLastPara="1" rIns="68450" wrap="square" tIns="34225">
            <a:normAutofit fontScale="77500"/>
          </a:bodyPr>
          <a:lstStyle/>
          <a:p>
            <a:pPr indent="0" lvl="0" marL="0" marR="0" rtl="0" algn="l">
              <a:lnSpc>
                <a:spcPct val="90000"/>
              </a:lnSpc>
              <a:spcBef>
                <a:spcPts val="0"/>
              </a:spcBef>
              <a:spcAft>
                <a:spcPts val="0"/>
              </a:spcAft>
              <a:buClr>
                <a:schemeClr val="dk1"/>
              </a:buClr>
              <a:buSzPct val="33333"/>
              <a:buFont typeface="Arial"/>
              <a:buNone/>
            </a:pPr>
            <a:r>
              <a:rPr b="1" lang="en" sz="3300">
                <a:solidFill>
                  <a:schemeClr val="lt1"/>
                </a:solidFill>
                <a:latin typeface="Roboto Slab"/>
                <a:ea typeface="Roboto Slab"/>
                <a:cs typeface="Roboto Slab"/>
                <a:sym typeface="Roboto Slab"/>
              </a:rPr>
              <a:t>Strategic Research, Innovation and Deployment Agenda (SRIDA): AI, Data and Robotics Partnership</a:t>
            </a:r>
            <a:endParaRPr b="1" sz="3300">
              <a:solidFill>
                <a:schemeClr val="lt1"/>
              </a:solidFill>
              <a:latin typeface="Roboto Slab"/>
              <a:ea typeface="Roboto Slab"/>
              <a:cs typeface="Roboto Slab"/>
              <a:sym typeface="Roboto Slab"/>
            </a:endParaRPr>
          </a:p>
        </p:txBody>
      </p:sp>
      <p:sp>
        <p:nvSpPr>
          <p:cNvPr id="2363" name="Google Shape;2363;p119"/>
          <p:cNvSpPr/>
          <p:nvPr/>
        </p:nvSpPr>
        <p:spPr>
          <a:xfrm>
            <a:off x="316666" y="761762"/>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Regulation</a:t>
            </a:r>
            <a:endParaRPr sz="1100"/>
          </a:p>
        </p:txBody>
      </p:sp>
      <p:sp>
        <p:nvSpPr>
          <p:cNvPr id="2364" name="Google Shape;2364;p119"/>
          <p:cNvSpPr/>
          <p:nvPr/>
        </p:nvSpPr>
        <p:spPr>
          <a:xfrm>
            <a:off x="315911" y="2183888"/>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Generic building blocks</a:t>
            </a:r>
            <a:endParaRPr sz="1100"/>
          </a:p>
        </p:txBody>
      </p:sp>
      <p:sp>
        <p:nvSpPr>
          <p:cNvPr id="2365" name="Google Shape;2365;p119"/>
          <p:cNvSpPr txBox="1"/>
          <p:nvPr/>
        </p:nvSpPr>
        <p:spPr>
          <a:xfrm rot="-5400000">
            <a:off x="-304589" y="3639234"/>
            <a:ext cx="1078800" cy="182400"/>
          </a:xfrm>
          <a:prstGeom prst="rect">
            <a:avLst/>
          </a:prstGeom>
          <a:noFill/>
          <a:ln>
            <a:noFill/>
          </a:ln>
        </p:spPr>
        <p:txBody>
          <a:bodyPr anchorCtr="0" anchor="ctr" bIns="34275" lIns="68575" spcFirstLastPara="1" rIns="68575" wrap="square" tIns="34275">
            <a:spAutoFit/>
          </a:bodyPr>
          <a:lstStyle/>
          <a:p>
            <a:pPr indent="0" lvl="0" marL="0" marR="0" rtl="0" algn="ctr">
              <a:lnSpc>
                <a:spcPct val="81666"/>
              </a:lnSpc>
              <a:spcBef>
                <a:spcPts val="0"/>
              </a:spcBef>
              <a:spcAft>
                <a:spcPts val="0"/>
              </a:spcAft>
              <a:buNone/>
            </a:pPr>
            <a:r>
              <a:rPr lang="en" sz="900">
                <a:solidFill>
                  <a:schemeClr val="dk1"/>
                </a:solidFill>
                <a:latin typeface="Calibri"/>
                <a:ea typeface="Calibri"/>
                <a:cs typeface="Calibri"/>
                <a:sym typeface="Calibri"/>
              </a:rPr>
              <a:t>Domain specific </a:t>
            </a:r>
            <a:endParaRPr sz="1100"/>
          </a:p>
        </p:txBody>
      </p:sp>
      <p:grpSp>
        <p:nvGrpSpPr>
          <p:cNvPr id="2366" name="Google Shape;2366;p119"/>
          <p:cNvGrpSpPr/>
          <p:nvPr/>
        </p:nvGrpSpPr>
        <p:grpSpPr>
          <a:xfrm>
            <a:off x="315919" y="1470647"/>
            <a:ext cx="3414290" cy="702829"/>
            <a:chOff x="411108" y="1015682"/>
            <a:chExt cx="4126529" cy="937105"/>
          </a:xfrm>
        </p:grpSpPr>
        <p:sp>
          <p:nvSpPr>
            <p:cNvPr id="2367" name="Google Shape;2367;p119"/>
            <p:cNvSpPr/>
            <p:nvPr/>
          </p:nvSpPr>
          <p:spPr>
            <a:xfrm>
              <a:off x="500537" y="1207887"/>
              <a:ext cx="4037100" cy="7449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100"/>
            </a:p>
          </p:txBody>
        </p:sp>
        <p:sp>
          <p:nvSpPr>
            <p:cNvPr id="2368" name="Google Shape;2368;p119"/>
            <p:cNvSpPr/>
            <p:nvPr/>
          </p:nvSpPr>
          <p:spPr>
            <a:xfrm>
              <a:off x="411108" y="1015682"/>
              <a:ext cx="3177900" cy="2472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Frameworks and standardization  </a:t>
              </a:r>
              <a:endParaRPr sz="1100"/>
            </a:p>
          </p:txBody>
        </p:sp>
      </p:grpSp>
      <p:cxnSp>
        <p:nvCxnSpPr>
          <p:cNvPr id="2369" name="Google Shape;2369;p119"/>
          <p:cNvCxnSpPr/>
          <p:nvPr/>
        </p:nvCxnSpPr>
        <p:spPr>
          <a:xfrm>
            <a:off x="382974" y="3471875"/>
            <a:ext cx="3347100" cy="0"/>
          </a:xfrm>
          <a:prstGeom prst="straightConnector1">
            <a:avLst/>
          </a:prstGeom>
          <a:noFill/>
          <a:ln cap="flat" cmpd="sng" w="9525">
            <a:solidFill>
              <a:srgbClr val="4472C4"/>
            </a:solidFill>
            <a:prstDash val="dash"/>
            <a:miter lim="800000"/>
            <a:headEnd len="sm" w="sm" type="none"/>
            <a:tailEnd len="sm" w="sm" type="none"/>
          </a:ln>
        </p:spPr>
      </p:cxnSp>
      <p:cxnSp>
        <p:nvCxnSpPr>
          <p:cNvPr id="2370" name="Google Shape;2370;p119"/>
          <p:cNvCxnSpPr/>
          <p:nvPr/>
        </p:nvCxnSpPr>
        <p:spPr>
          <a:xfrm>
            <a:off x="382974" y="3969075"/>
            <a:ext cx="3347100" cy="0"/>
          </a:xfrm>
          <a:prstGeom prst="straightConnector1">
            <a:avLst/>
          </a:prstGeom>
          <a:noFill/>
          <a:ln cap="flat" cmpd="sng" w="9525">
            <a:solidFill>
              <a:srgbClr val="4472C4"/>
            </a:solidFill>
            <a:prstDash val="dash"/>
            <a:miter lim="800000"/>
            <a:headEnd len="sm" w="sm" type="none"/>
            <a:tailEnd len="sm" w="sm" type="none"/>
          </a:ln>
        </p:spPr>
      </p:cxnSp>
      <p:sp>
        <p:nvSpPr>
          <p:cNvPr id="2371" name="Google Shape;2371;p119"/>
          <p:cNvSpPr txBox="1"/>
          <p:nvPr/>
        </p:nvSpPr>
        <p:spPr>
          <a:xfrm>
            <a:off x="328614" y="3191429"/>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Ecosystems</a:t>
            </a:r>
            <a:endParaRPr sz="1100"/>
          </a:p>
        </p:txBody>
      </p:sp>
      <p:sp>
        <p:nvSpPr>
          <p:cNvPr id="2372" name="Google Shape;2372;p119"/>
          <p:cNvSpPr txBox="1"/>
          <p:nvPr/>
        </p:nvSpPr>
        <p:spPr>
          <a:xfrm>
            <a:off x="328615" y="3648781"/>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Data</a:t>
            </a:r>
            <a:endParaRPr sz="1100"/>
          </a:p>
        </p:txBody>
      </p:sp>
      <p:sp>
        <p:nvSpPr>
          <p:cNvPr id="2373" name="Google Shape;2373;p119"/>
          <p:cNvSpPr txBox="1"/>
          <p:nvPr/>
        </p:nvSpPr>
        <p:spPr>
          <a:xfrm>
            <a:off x="315911" y="4070669"/>
            <a:ext cx="940800" cy="2955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Platforms and solutions</a:t>
            </a:r>
            <a:endParaRPr sz="1100"/>
          </a:p>
        </p:txBody>
      </p:sp>
      <p:sp>
        <p:nvSpPr>
          <p:cNvPr id="2374" name="Google Shape;2374;p119"/>
          <p:cNvSpPr/>
          <p:nvPr/>
        </p:nvSpPr>
        <p:spPr>
          <a:xfrm>
            <a:off x="3986683" y="905915"/>
            <a:ext cx="4773600" cy="3667800"/>
          </a:xfrm>
          <a:prstGeom prst="rect">
            <a:avLst/>
          </a:prstGeom>
          <a:no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375" name="Google Shape;2375;p119"/>
          <p:cNvSpPr txBox="1"/>
          <p:nvPr/>
        </p:nvSpPr>
        <p:spPr>
          <a:xfrm>
            <a:off x="1684296" y="4473150"/>
            <a:ext cx="558300" cy="2955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Culture Heritage</a:t>
            </a:r>
            <a:endParaRPr sz="1100"/>
          </a:p>
        </p:txBody>
      </p:sp>
      <p:sp>
        <p:nvSpPr>
          <p:cNvPr id="2376" name="Google Shape;2376;p119"/>
          <p:cNvSpPr txBox="1"/>
          <p:nvPr/>
        </p:nvSpPr>
        <p:spPr>
          <a:xfrm>
            <a:off x="1154572" y="4473150"/>
            <a:ext cx="558300" cy="2955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Agri-</a:t>
            </a:r>
            <a:br>
              <a:rPr lang="en" sz="900">
                <a:solidFill>
                  <a:schemeClr val="dk1"/>
                </a:solidFill>
                <a:latin typeface="Calibri"/>
                <a:ea typeface="Calibri"/>
                <a:cs typeface="Calibri"/>
                <a:sym typeface="Calibri"/>
              </a:rPr>
            </a:br>
            <a:r>
              <a:rPr lang="en" sz="900">
                <a:solidFill>
                  <a:schemeClr val="dk1"/>
                </a:solidFill>
                <a:latin typeface="Calibri"/>
                <a:ea typeface="Calibri"/>
                <a:cs typeface="Calibri"/>
                <a:sym typeface="Calibri"/>
              </a:rPr>
              <a:t>culture</a:t>
            </a:r>
            <a:endParaRPr sz="1100"/>
          </a:p>
        </p:txBody>
      </p:sp>
      <p:sp>
        <p:nvSpPr>
          <p:cNvPr id="2377" name="Google Shape;2377;p119"/>
          <p:cNvSpPr txBox="1"/>
          <p:nvPr/>
        </p:nvSpPr>
        <p:spPr>
          <a:xfrm>
            <a:off x="2236771" y="4473150"/>
            <a:ext cx="558300" cy="2955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Green deal</a:t>
            </a:r>
            <a:endParaRPr sz="900">
              <a:solidFill>
                <a:schemeClr val="dk1"/>
              </a:solidFill>
              <a:latin typeface="Calibri"/>
              <a:ea typeface="Calibri"/>
              <a:cs typeface="Calibri"/>
              <a:sym typeface="Calibri"/>
            </a:endParaRPr>
          </a:p>
        </p:txBody>
      </p:sp>
      <p:sp>
        <p:nvSpPr>
          <p:cNvPr id="2378" name="Google Shape;2378;p119"/>
          <p:cNvSpPr txBox="1"/>
          <p:nvPr/>
        </p:nvSpPr>
        <p:spPr>
          <a:xfrm>
            <a:off x="2789340" y="4473149"/>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Health</a:t>
            </a:r>
            <a:endParaRPr sz="1100"/>
          </a:p>
        </p:txBody>
      </p:sp>
      <p:sp>
        <p:nvSpPr>
          <p:cNvPr id="2379" name="Google Shape;2379;p119"/>
          <p:cNvSpPr txBox="1"/>
          <p:nvPr/>
        </p:nvSpPr>
        <p:spPr>
          <a:xfrm>
            <a:off x="4054967" y="967721"/>
            <a:ext cx="4705200" cy="823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900" u="sng">
                <a:solidFill>
                  <a:schemeClr val="dk1"/>
                </a:solidFill>
                <a:latin typeface="Calibri"/>
                <a:ea typeface="Calibri"/>
                <a:cs typeface="Calibri"/>
                <a:sym typeface="Calibri"/>
              </a:rPr>
              <a:t>Key facts</a:t>
            </a:r>
            <a:endParaRPr b="1" sz="900" u="sng">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Char char="•"/>
            </a:pPr>
            <a:r>
              <a:rPr lang="en" sz="800">
                <a:solidFill>
                  <a:schemeClr val="dk1"/>
                </a:solidFill>
                <a:latin typeface="Calibri"/>
                <a:ea typeface="Calibri"/>
                <a:cs typeface="Calibri"/>
                <a:sym typeface="Calibri"/>
              </a:rPr>
              <a:t>This paper results from the joint work of BDVA, Claire, Ellis, EurAI and euRobotics</a:t>
            </a:r>
            <a:endParaRPr sz="800">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Char char="•"/>
            </a:pPr>
            <a:r>
              <a:rPr lang="en" sz="800">
                <a:solidFill>
                  <a:schemeClr val="dk1"/>
                </a:solidFill>
                <a:latin typeface="Calibri"/>
                <a:ea typeface="Calibri"/>
                <a:cs typeface="Calibri"/>
                <a:sym typeface="Calibri"/>
              </a:rPr>
              <a:t>The paper enshrines the commitment of the five organisations to working closely together to see this SRIDA implemented by building on the AI, Data and Robotics infrastructure and ecosystem that Europe is creating.</a:t>
            </a:r>
            <a:endParaRPr sz="800">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The publication contains the Data Deep Dive, a chapter dedicated to framework, growth, opportunities, innovation ecosystem and technology enablers of the European Data Economy</a:t>
            </a:r>
            <a:endParaRPr sz="800">
              <a:solidFill>
                <a:schemeClr val="dk1"/>
              </a:solidFill>
              <a:latin typeface="Calibri"/>
              <a:ea typeface="Calibri"/>
              <a:cs typeface="Calibri"/>
              <a:sym typeface="Calibri"/>
            </a:endParaRPr>
          </a:p>
        </p:txBody>
      </p:sp>
      <p:sp>
        <p:nvSpPr>
          <p:cNvPr id="2380" name="Google Shape;2380;p119"/>
          <p:cNvSpPr/>
          <p:nvPr/>
        </p:nvSpPr>
        <p:spPr>
          <a:xfrm>
            <a:off x="389888" y="906850"/>
            <a:ext cx="3340200" cy="5586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2381" name="Google Shape;2381;p119"/>
          <p:cNvSpPr txBox="1"/>
          <p:nvPr/>
        </p:nvSpPr>
        <p:spPr>
          <a:xfrm>
            <a:off x="141536" y="4834627"/>
            <a:ext cx="242100" cy="205500"/>
          </a:xfrm>
          <a:prstGeom prst="rect">
            <a:avLst/>
          </a:prstGeom>
          <a:noFill/>
          <a:ln>
            <a:noFill/>
          </a:ln>
        </p:spPr>
        <p:txBody>
          <a:bodyPr anchorCtr="0" anchor="ctr" bIns="34225" lIns="68450" spcFirstLastPara="1" rIns="68450" wrap="square" tIns="34225">
            <a:noAutofit/>
          </a:bodyPr>
          <a:lstStyle/>
          <a:p>
            <a:pPr indent="0" lvl="0" marL="0" marR="0" rtl="0" algn="ctr">
              <a:lnSpc>
                <a:spcPct val="100000"/>
              </a:lnSpc>
              <a:spcBef>
                <a:spcPts val="0"/>
              </a:spcBef>
              <a:spcAft>
                <a:spcPts val="0"/>
              </a:spcAft>
              <a:buNone/>
            </a:pPr>
            <a:fld id="{00000000-1234-1234-1234-123412341234}" type="slidenum">
              <a:rPr b="0" i="0" lang="en" sz="700" u="none" cap="none" strike="noStrike">
                <a:solidFill>
                  <a:srgbClr val="7F7F7F"/>
                </a:solidFill>
                <a:latin typeface="Georgia"/>
                <a:ea typeface="Georgia"/>
                <a:cs typeface="Georgia"/>
                <a:sym typeface="Georgia"/>
              </a:rPr>
              <a:t>‹#›</a:t>
            </a:fld>
            <a:endParaRPr b="0" i="0" sz="700" u="none" cap="none" strike="noStrike">
              <a:solidFill>
                <a:srgbClr val="7F7F7F"/>
              </a:solidFill>
              <a:latin typeface="Georgia"/>
              <a:ea typeface="Georgia"/>
              <a:cs typeface="Georgia"/>
              <a:sym typeface="Georgia"/>
            </a:endParaRPr>
          </a:p>
        </p:txBody>
      </p:sp>
      <p:sp>
        <p:nvSpPr>
          <p:cNvPr id="2382" name="Google Shape;2382;p119"/>
          <p:cNvSpPr txBox="1"/>
          <p:nvPr/>
        </p:nvSpPr>
        <p:spPr>
          <a:xfrm>
            <a:off x="4055724" y="3800335"/>
            <a:ext cx="4587600" cy="715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rgbClr val="4472C4"/>
                </a:solidFill>
                <a:latin typeface="Calibri"/>
                <a:ea typeface="Calibri"/>
                <a:cs typeface="Calibri"/>
                <a:sym typeface="Calibri"/>
              </a:rPr>
              <a:t>👉 </a:t>
            </a:r>
            <a:r>
              <a:rPr b="1" lang="en" u="sng">
                <a:solidFill>
                  <a:schemeClr val="hlink"/>
                </a:solidFill>
                <a:latin typeface="Calibri"/>
                <a:ea typeface="Calibri"/>
                <a:cs typeface="Calibri"/>
                <a:sym typeface="Calibri"/>
                <a:hlinkClick r:id="rId3"/>
              </a:rPr>
              <a:t>https://www.bdva.eu/sites/default/files/AI-Data-Robotics-Partnership-SRIDA%20V3.1.pdf</a:t>
            </a:r>
            <a:r>
              <a:rPr b="1" lang="en">
                <a:solidFill>
                  <a:srgbClr val="4472C4"/>
                </a:solidFill>
                <a:latin typeface="Calibri"/>
                <a:ea typeface="Calibri"/>
                <a:cs typeface="Calibri"/>
                <a:sym typeface="Calibri"/>
              </a:rPr>
              <a:t> </a:t>
            </a:r>
            <a:endParaRPr b="1">
              <a:solidFill>
                <a:srgbClr val="4472C4"/>
              </a:solidFill>
              <a:latin typeface="Calibri"/>
              <a:ea typeface="Calibri"/>
              <a:cs typeface="Calibri"/>
              <a:sym typeface="Calibri"/>
            </a:endParaRPr>
          </a:p>
        </p:txBody>
      </p:sp>
      <p:sp>
        <p:nvSpPr>
          <p:cNvPr id="2383" name="Google Shape;2383;p119"/>
          <p:cNvSpPr/>
          <p:nvPr/>
        </p:nvSpPr>
        <p:spPr>
          <a:xfrm>
            <a:off x="389888" y="2322222"/>
            <a:ext cx="3340200" cy="5586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2384" name="Google Shape;2384;p119"/>
          <p:cNvSpPr txBox="1"/>
          <p:nvPr/>
        </p:nvSpPr>
        <p:spPr>
          <a:xfrm>
            <a:off x="3241240" y="4466274"/>
            <a:ext cx="940800" cy="4086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Manufacturing</a:t>
            </a:r>
            <a:endParaRPr sz="900">
              <a:solidFill>
                <a:schemeClr val="dk1"/>
              </a:solidFill>
              <a:latin typeface="Calibri"/>
              <a:ea typeface="Calibri"/>
              <a:cs typeface="Calibri"/>
              <a:sym typeface="Calibri"/>
            </a:endParaRPr>
          </a:p>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Mobility</a:t>
            </a:r>
            <a:endParaRPr sz="900">
              <a:solidFill>
                <a:schemeClr val="dk1"/>
              </a:solidFill>
              <a:latin typeface="Calibri"/>
              <a:ea typeface="Calibri"/>
              <a:cs typeface="Calibri"/>
              <a:sym typeface="Calibri"/>
            </a:endParaRPr>
          </a:p>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Media</a:t>
            </a:r>
            <a:endParaRPr sz="900">
              <a:solidFill>
                <a:schemeClr val="dk1"/>
              </a:solidFill>
              <a:latin typeface="Calibri"/>
              <a:ea typeface="Calibri"/>
              <a:cs typeface="Calibri"/>
              <a:sym typeface="Calibri"/>
            </a:endParaRPr>
          </a:p>
        </p:txBody>
      </p:sp>
      <p:sp>
        <p:nvSpPr>
          <p:cNvPr id="2385" name="Google Shape;2385;p119"/>
          <p:cNvSpPr/>
          <p:nvPr/>
        </p:nvSpPr>
        <p:spPr>
          <a:xfrm>
            <a:off x="3282447" y="2989850"/>
            <a:ext cx="447600" cy="14811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9" name="Shape 2389"/>
        <p:cNvGrpSpPr/>
        <p:nvPr/>
      </p:nvGrpSpPr>
      <p:grpSpPr>
        <a:xfrm>
          <a:off x="0" y="0"/>
          <a:ext cx="0" cy="0"/>
          <a:chOff x="0" y="0"/>
          <a:chExt cx="0" cy="0"/>
        </a:xfrm>
      </p:grpSpPr>
      <p:sp>
        <p:nvSpPr>
          <p:cNvPr id="2390" name="Google Shape;2390;p120"/>
          <p:cNvSpPr txBox="1"/>
          <p:nvPr>
            <p:ph type="title"/>
          </p:nvPr>
        </p:nvSpPr>
        <p:spPr>
          <a:xfrm>
            <a:off x="404999" y="405000"/>
            <a:ext cx="5964900" cy="43200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900"/>
              <a:buFont typeface="Calibri"/>
              <a:buNone/>
            </a:pPr>
            <a:br>
              <a:rPr lang="en"/>
            </a:br>
            <a:r>
              <a:rPr b="1" lang="en" sz="4400">
                <a:solidFill>
                  <a:schemeClr val="accent1"/>
                </a:solidFill>
                <a:latin typeface="Roboto Slab"/>
                <a:ea typeface="Roboto Slab"/>
                <a:cs typeface="Roboto Slab"/>
                <a:sym typeface="Roboto Slab"/>
              </a:rPr>
              <a:t>Events</a:t>
            </a:r>
            <a:br>
              <a:rPr lang="en"/>
            </a:br>
            <a:endParaRPr/>
          </a:p>
        </p:txBody>
      </p:sp>
      <p:pic>
        <p:nvPicPr>
          <p:cNvPr id="2391" name="Google Shape;2391;p120"/>
          <p:cNvPicPr preferRelativeResize="0"/>
          <p:nvPr/>
        </p:nvPicPr>
        <p:blipFill>
          <a:blip r:embed="rId3">
            <a:alphaModFix/>
          </a:blip>
          <a:stretch>
            <a:fillRect/>
          </a:stretch>
        </p:blipFill>
        <p:spPr>
          <a:xfrm>
            <a:off x="7805906" y="0"/>
            <a:ext cx="1338094" cy="51435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49"/>
          <p:cNvSpPr/>
          <p:nvPr/>
        </p:nvSpPr>
        <p:spPr>
          <a:xfrm>
            <a:off x="0" y="0"/>
            <a:ext cx="9144000" cy="718855"/>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290" name="Google Shape;290;p49"/>
          <p:cNvSpPr txBox="1"/>
          <p:nvPr/>
        </p:nvSpPr>
        <p:spPr>
          <a:xfrm>
            <a:off x="235352" y="-51787"/>
            <a:ext cx="8107093" cy="860059"/>
          </a:xfrm>
          <a:prstGeom prst="rect">
            <a:avLst/>
          </a:prstGeom>
          <a:noFill/>
          <a:ln>
            <a:noFill/>
          </a:ln>
        </p:spPr>
        <p:txBody>
          <a:bodyPr anchorCtr="0" anchor="ctr" bIns="34175" lIns="68325" spcFirstLastPara="1" rIns="68325" wrap="square" tIns="34175">
            <a:normAutofit/>
          </a:bodyPr>
          <a:lstStyle/>
          <a:p>
            <a:pPr indent="0" lvl="0" marL="0" marR="0" rtl="0" algn="l">
              <a:lnSpc>
                <a:spcPct val="90000"/>
              </a:lnSpc>
              <a:spcBef>
                <a:spcPts val="0"/>
              </a:spcBef>
              <a:spcAft>
                <a:spcPts val="0"/>
              </a:spcAft>
              <a:buClr>
                <a:srgbClr val="FFFFFF"/>
              </a:buClr>
              <a:buSzPts val="3000"/>
              <a:buFont typeface="Libre Franklin"/>
              <a:buNone/>
            </a:pPr>
            <a:r>
              <a:rPr b="1" lang="en" sz="3300">
                <a:solidFill>
                  <a:schemeClr val="lt1"/>
                </a:solidFill>
                <a:latin typeface="Roboto Slab"/>
                <a:ea typeface="Roboto Slab"/>
                <a:cs typeface="Roboto Slab"/>
                <a:sym typeface="Roboto Slab"/>
              </a:rPr>
              <a:t>Design Principles for Data Spaces</a:t>
            </a:r>
            <a:endParaRPr b="1" sz="3000">
              <a:solidFill>
                <a:srgbClr val="FFFFFF"/>
              </a:solidFill>
              <a:latin typeface="Libre Franklin"/>
              <a:ea typeface="Libre Franklin"/>
              <a:cs typeface="Libre Franklin"/>
              <a:sym typeface="Libre Franklin"/>
            </a:endParaRPr>
          </a:p>
        </p:txBody>
      </p:sp>
      <p:grpSp>
        <p:nvGrpSpPr>
          <p:cNvPr id="291" name="Google Shape;291;p49"/>
          <p:cNvGrpSpPr/>
          <p:nvPr/>
        </p:nvGrpSpPr>
        <p:grpSpPr>
          <a:xfrm>
            <a:off x="324423" y="759964"/>
            <a:ext cx="3089310" cy="706660"/>
            <a:chOff x="411108" y="1008872"/>
            <a:chExt cx="4126602" cy="943935"/>
          </a:xfrm>
        </p:grpSpPr>
        <p:sp>
          <p:nvSpPr>
            <p:cNvPr id="292" name="Google Shape;292;p49"/>
            <p:cNvSpPr/>
            <p:nvPr/>
          </p:nvSpPr>
          <p:spPr>
            <a:xfrm>
              <a:off x="500537" y="1207887"/>
              <a:ext cx="4037173" cy="74492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rgbClr val="000000"/>
                </a:solidFill>
                <a:latin typeface="Calibri"/>
                <a:ea typeface="Calibri"/>
                <a:cs typeface="Calibri"/>
                <a:sym typeface="Calibri"/>
              </a:endParaRPr>
            </a:p>
          </p:txBody>
        </p:sp>
        <p:sp>
          <p:nvSpPr>
            <p:cNvPr id="293" name="Google Shape;293;p49"/>
            <p:cNvSpPr/>
            <p:nvPr/>
          </p:nvSpPr>
          <p:spPr>
            <a:xfrm>
              <a:off x="411108" y="1008872"/>
              <a:ext cx="3177912" cy="260922"/>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Regulation</a:t>
              </a:r>
              <a:endParaRPr sz="1100"/>
            </a:p>
          </p:txBody>
        </p:sp>
      </p:grpSp>
      <p:grpSp>
        <p:nvGrpSpPr>
          <p:cNvPr id="294" name="Google Shape;294;p49"/>
          <p:cNvGrpSpPr/>
          <p:nvPr/>
        </p:nvGrpSpPr>
        <p:grpSpPr>
          <a:xfrm>
            <a:off x="323668" y="1467561"/>
            <a:ext cx="3089310" cy="706660"/>
            <a:chOff x="411108" y="1008872"/>
            <a:chExt cx="4126602" cy="943935"/>
          </a:xfrm>
        </p:grpSpPr>
        <p:sp>
          <p:nvSpPr>
            <p:cNvPr id="295" name="Google Shape;295;p49"/>
            <p:cNvSpPr/>
            <p:nvPr/>
          </p:nvSpPr>
          <p:spPr>
            <a:xfrm>
              <a:off x="500537" y="1207887"/>
              <a:ext cx="4037173" cy="74492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rgbClr val="000000"/>
                </a:solidFill>
                <a:latin typeface="Calibri"/>
                <a:ea typeface="Calibri"/>
                <a:cs typeface="Calibri"/>
                <a:sym typeface="Calibri"/>
              </a:endParaRPr>
            </a:p>
          </p:txBody>
        </p:sp>
        <p:sp>
          <p:nvSpPr>
            <p:cNvPr id="296" name="Google Shape;296;p49"/>
            <p:cNvSpPr/>
            <p:nvPr/>
          </p:nvSpPr>
          <p:spPr>
            <a:xfrm>
              <a:off x="411108" y="1008872"/>
              <a:ext cx="3177912" cy="260922"/>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Frameworks and standardization  </a:t>
              </a:r>
              <a:endParaRPr sz="1100"/>
            </a:p>
          </p:txBody>
        </p:sp>
      </p:grpSp>
      <p:grpSp>
        <p:nvGrpSpPr>
          <p:cNvPr id="297" name="Google Shape;297;p49"/>
          <p:cNvGrpSpPr/>
          <p:nvPr/>
        </p:nvGrpSpPr>
        <p:grpSpPr>
          <a:xfrm>
            <a:off x="323668" y="2179498"/>
            <a:ext cx="3089310" cy="706660"/>
            <a:chOff x="411108" y="1008872"/>
            <a:chExt cx="4126602" cy="943935"/>
          </a:xfrm>
        </p:grpSpPr>
        <p:sp>
          <p:nvSpPr>
            <p:cNvPr id="298" name="Google Shape;298;p49"/>
            <p:cNvSpPr/>
            <p:nvPr/>
          </p:nvSpPr>
          <p:spPr>
            <a:xfrm>
              <a:off x="500537" y="1207887"/>
              <a:ext cx="4037173" cy="74492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rgbClr val="000000"/>
                </a:solidFill>
                <a:latin typeface="Calibri"/>
                <a:ea typeface="Calibri"/>
                <a:cs typeface="Calibri"/>
                <a:sym typeface="Calibri"/>
              </a:endParaRPr>
            </a:p>
          </p:txBody>
        </p:sp>
        <p:sp>
          <p:nvSpPr>
            <p:cNvPr id="299" name="Google Shape;299;p49"/>
            <p:cNvSpPr/>
            <p:nvPr/>
          </p:nvSpPr>
          <p:spPr>
            <a:xfrm>
              <a:off x="411108" y="1008872"/>
              <a:ext cx="3177912" cy="260922"/>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Generic building blocks</a:t>
              </a:r>
              <a:endParaRPr sz="1100"/>
            </a:p>
          </p:txBody>
        </p:sp>
      </p:grpSp>
      <p:sp>
        <p:nvSpPr>
          <p:cNvPr id="300" name="Google Shape;300;p49"/>
          <p:cNvSpPr/>
          <p:nvPr/>
        </p:nvSpPr>
        <p:spPr>
          <a:xfrm>
            <a:off x="3987751" y="908953"/>
            <a:ext cx="4764880" cy="3661198"/>
          </a:xfrm>
          <a:prstGeom prst="rect">
            <a:avLst/>
          </a:prstGeom>
          <a:no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rgbClr val="FFFFFF"/>
              </a:solidFill>
              <a:latin typeface="Calibri"/>
              <a:ea typeface="Calibri"/>
              <a:cs typeface="Calibri"/>
              <a:sym typeface="Calibri"/>
            </a:endParaRPr>
          </a:p>
        </p:txBody>
      </p:sp>
      <p:sp>
        <p:nvSpPr>
          <p:cNvPr id="301" name="Google Shape;301;p49"/>
          <p:cNvSpPr txBox="1"/>
          <p:nvPr/>
        </p:nvSpPr>
        <p:spPr>
          <a:xfrm>
            <a:off x="420045" y="1618000"/>
            <a:ext cx="2912229" cy="530915"/>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800">
                <a:solidFill>
                  <a:srgbClr val="4472C4"/>
                </a:solidFill>
                <a:latin typeface="Calibri"/>
                <a:ea typeface="Calibri"/>
                <a:cs typeface="Calibri"/>
                <a:sym typeface="Calibri"/>
              </a:rPr>
              <a:t>Framework for soft infrastructure and building </a:t>
            </a:r>
            <a:endParaRPr sz="1100"/>
          </a:p>
          <a:p>
            <a:pPr indent="0" lvl="0" marL="0" marR="0" rtl="0" algn="l">
              <a:spcBef>
                <a:spcPts val="0"/>
              </a:spcBef>
              <a:spcAft>
                <a:spcPts val="0"/>
              </a:spcAft>
              <a:buNone/>
            </a:pPr>
            <a:r>
              <a:rPr lang="en" sz="800">
                <a:solidFill>
                  <a:srgbClr val="4472C4"/>
                </a:solidFill>
                <a:latin typeface="Calibri"/>
                <a:ea typeface="Calibri"/>
                <a:cs typeface="Calibri"/>
                <a:sym typeface="Calibri"/>
              </a:rPr>
              <a:t>ecosystems from generic building blocks. </a:t>
            </a:r>
            <a:endParaRPr sz="1100"/>
          </a:p>
          <a:p>
            <a:pPr indent="0" lvl="0" marL="0" marR="0" rtl="0" algn="l">
              <a:spcBef>
                <a:spcPts val="0"/>
              </a:spcBef>
              <a:spcAft>
                <a:spcPts val="0"/>
              </a:spcAft>
              <a:buNone/>
            </a:pPr>
            <a:r>
              <a:rPr lang="en" sz="800">
                <a:solidFill>
                  <a:srgbClr val="4472C4"/>
                </a:solidFill>
                <a:latin typeface="Calibri"/>
                <a:ea typeface="Calibri"/>
                <a:cs typeface="Calibri"/>
                <a:sym typeface="Calibri"/>
              </a:rPr>
              <a:t>Aim is to contribute as a design basis to data space programmes and standardization efforts.</a:t>
            </a:r>
            <a:endParaRPr sz="1100"/>
          </a:p>
        </p:txBody>
      </p:sp>
      <p:sp>
        <p:nvSpPr>
          <p:cNvPr id="302" name="Google Shape;302;p49"/>
          <p:cNvSpPr txBox="1"/>
          <p:nvPr/>
        </p:nvSpPr>
        <p:spPr>
          <a:xfrm>
            <a:off x="435869" y="2324479"/>
            <a:ext cx="2071721" cy="300082"/>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800">
                <a:solidFill>
                  <a:srgbClr val="4472C4"/>
                </a:solidFill>
                <a:latin typeface="Calibri"/>
                <a:ea typeface="Calibri"/>
                <a:cs typeface="Calibri"/>
                <a:sym typeface="Calibri"/>
              </a:rPr>
              <a:t>Introduces building blocks in four categories: </a:t>
            </a:r>
            <a:endParaRPr sz="1100"/>
          </a:p>
          <a:p>
            <a:pPr indent="0" lvl="0" marL="0" marR="0" rtl="0" algn="l">
              <a:spcBef>
                <a:spcPts val="0"/>
              </a:spcBef>
              <a:spcAft>
                <a:spcPts val="0"/>
              </a:spcAft>
              <a:buNone/>
            </a:pPr>
            <a:r>
              <a:rPr lang="en" sz="800">
                <a:solidFill>
                  <a:srgbClr val="4472C4"/>
                </a:solidFill>
                <a:latin typeface="Calibri"/>
                <a:ea typeface="Calibri"/>
                <a:cs typeface="Calibri"/>
                <a:sym typeface="Calibri"/>
              </a:rPr>
              <a:t>interoperability, trust, data value, governance.</a:t>
            </a:r>
            <a:endParaRPr sz="1100"/>
          </a:p>
        </p:txBody>
      </p:sp>
      <p:pic>
        <p:nvPicPr>
          <p:cNvPr id="303" name="Google Shape;303;p49"/>
          <p:cNvPicPr preferRelativeResize="0"/>
          <p:nvPr/>
        </p:nvPicPr>
        <p:blipFill rotWithShape="1">
          <a:blip r:embed="rId3">
            <a:alphaModFix/>
          </a:blip>
          <a:srcRect b="0" l="0" r="0" t="0"/>
          <a:stretch/>
        </p:blipFill>
        <p:spPr>
          <a:xfrm>
            <a:off x="5852453" y="2374833"/>
            <a:ext cx="2636466" cy="1979569"/>
          </a:xfrm>
          <a:prstGeom prst="rect">
            <a:avLst/>
          </a:prstGeom>
          <a:noFill/>
          <a:ln>
            <a:noFill/>
          </a:ln>
        </p:spPr>
      </p:pic>
      <p:pic>
        <p:nvPicPr>
          <p:cNvPr id="304" name="Google Shape;304;p49"/>
          <p:cNvPicPr preferRelativeResize="0"/>
          <p:nvPr/>
        </p:nvPicPr>
        <p:blipFill rotWithShape="1">
          <a:blip r:embed="rId4">
            <a:alphaModFix/>
          </a:blip>
          <a:srcRect b="0" l="0" r="0" t="0"/>
          <a:stretch/>
        </p:blipFill>
        <p:spPr>
          <a:xfrm>
            <a:off x="4119296" y="1894643"/>
            <a:ext cx="1709116" cy="2409404"/>
          </a:xfrm>
          <a:prstGeom prst="rect">
            <a:avLst/>
          </a:prstGeom>
          <a:noFill/>
          <a:ln>
            <a:noFill/>
          </a:ln>
        </p:spPr>
      </p:pic>
      <p:pic>
        <p:nvPicPr>
          <p:cNvPr id="305" name="Google Shape;305;p49"/>
          <p:cNvPicPr preferRelativeResize="0"/>
          <p:nvPr/>
        </p:nvPicPr>
        <p:blipFill rotWithShape="1">
          <a:blip r:embed="rId5">
            <a:alphaModFix/>
          </a:blip>
          <a:srcRect b="0" l="0" r="0" t="0"/>
          <a:stretch/>
        </p:blipFill>
        <p:spPr>
          <a:xfrm>
            <a:off x="5852453" y="1815113"/>
            <a:ext cx="2489991" cy="596633"/>
          </a:xfrm>
          <a:prstGeom prst="rect">
            <a:avLst/>
          </a:prstGeom>
          <a:noFill/>
          <a:ln>
            <a:noFill/>
          </a:ln>
        </p:spPr>
      </p:pic>
      <p:sp>
        <p:nvSpPr>
          <p:cNvPr id="306" name="Google Shape;306;p49"/>
          <p:cNvSpPr txBox="1"/>
          <p:nvPr/>
        </p:nvSpPr>
        <p:spPr>
          <a:xfrm>
            <a:off x="4026663" y="4304047"/>
            <a:ext cx="3803089" cy="27699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rgbClr val="4472C4"/>
                </a:solidFill>
                <a:latin typeface="Calibri"/>
                <a:ea typeface="Calibri"/>
                <a:cs typeface="Calibri"/>
                <a:sym typeface="Calibri"/>
              </a:rPr>
              <a:t>👉 https://design-principles-for-data-spaces.org/</a:t>
            </a:r>
            <a:endParaRPr sz="1100"/>
          </a:p>
        </p:txBody>
      </p:sp>
      <p:sp>
        <p:nvSpPr>
          <p:cNvPr id="307" name="Google Shape;307;p49"/>
          <p:cNvSpPr/>
          <p:nvPr/>
        </p:nvSpPr>
        <p:spPr>
          <a:xfrm>
            <a:off x="419224" y="932852"/>
            <a:ext cx="2242441" cy="415498"/>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800">
                <a:solidFill>
                  <a:srgbClr val="4472C4"/>
                </a:solidFill>
                <a:latin typeface="Calibri"/>
                <a:ea typeface="Calibri"/>
                <a:cs typeface="Calibri"/>
                <a:sym typeface="Calibri"/>
              </a:rPr>
              <a:t>Proposes data space governance bodies and </a:t>
            </a:r>
            <a:endParaRPr sz="1100"/>
          </a:p>
          <a:p>
            <a:pPr indent="0" lvl="0" marL="0" marR="0" rtl="0" algn="l">
              <a:spcBef>
                <a:spcPts val="0"/>
              </a:spcBef>
              <a:spcAft>
                <a:spcPts val="0"/>
              </a:spcAft>
              <a:buNone/>
            </a:pPr>
            <a:r>
              <a:rPr lang="en" sz="800">
                <a:solidFill>
                  <a:srgbClr val="4472C4"/>
                </a:solidFill>
                <a:latin typeface="Calibri"/>
                <a:ea typeface="Calibri"/>
                <a:cs typeface="Calibri"/>
                <a:sym typeface="Calibri"/>
              </a:rPr>
              <a:t>novel models, for example Data Exchange Board </a:t>
            </a:r>
            <a:endParaRPr sz="1100"/>
          </a:p>
          <a:p>
            <a:pPr indent="0" lvl="0" marL="0" marR="0" rtl="0" algn="l">
              <a:spcBef>
                <a:spcPts val="0"/>
              </a:spcBef>
              <a:spcAft>
                <a:spcPts val="0"/>
              </a:spcAft>
              <a:buNone/>
            </a:pPr>
            <a:r>
              <a:rPr lang="en" sz="800">
                <a:solidFill>
                  <a:srgbClr val="4472C4"/>
                </a:solidFill>
                <a:latin typeface="Calibri"/>
                <a:ea typeface="Calibri"/>
                <a:cs typeface="Calibri"/>
                <a:sym typeface="Calibri"/>
              </a:rPr>
              <a:t>at the EU-level.</a:t>
            </a:r>
            <a:endParaRPr sz="1100"/>
          </a:p>
        </p:txBody>
      </p:sp>
      <p:sp>
        <p:nvSpPr>
          <p:cNvPr id="308" name="Google Shape;308;p49"/>
          <p:cNvSpPr txBox="1"/>
          <p:nvPr/>
        </p:nvSpPr>
        <p:spPr>
          <a:xfrm>
            <a:off x="4019518" y="990935"/>
            <a:ext cx="4593052" cy="830997"/>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800" u="sng">
                <a:solidFill>
                  <a:schemeClr val="dk1"/>
                </a:solidFill>
                <a:latin typeface="Calibri"/>
                <a:ea typeface="Calibri"/>
                <a:cs typeface="Calibri"/>
                <a:sym typeface="Calibri"/>
              </a:rPr>
              <a:t>Key facts</a:t>
            </a:r>
            <a:endParaRPr b="1" sz="800" u="sng">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Collaborative effort organised by EU project OPEN DEI. This resulted in </a:t>
            </a:r>
            <a:r>
              <a:rPr b="1" lang="en" sz="800">
                <a:solidFill>
                  <a:schemeClr val="dk1"/>
                </a:solidFill>
                <a:latin typeface="Calibri"/>
                <a:ea typeface="Calibri"/>
                <a:cs typeface="Calibri"/>
                <a:sym typeface="Calibri"/>
              </a:rPr>
              <a:t>Design Principles for Data Spaces v.1.0</a:t>
            </a:r>
            <a:r>
              <a:rPr lang="en" sz="800">
                <a:solidFill>
                  <a:schemeClr val="dk1"/>
                </a:solidFill>
                <a:latin typeface="Calibri"/>
                <a:ea typeface="Calibri"/>
                <a:cs typeface="Calibri"/>
                <a:sym typeface="Calibri"/>
              </a:rPr>
              <a:t> white paper published in May 2021.</a:t>
            </a:r>
            <a:endParaRPr sz="1100"/>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Proposes four design principles for data spaces.</a:t>
            </a:r>
            <a:endParaRPr sz="1100"/>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Sector specific needs analysed for manufacturing, energy, health, agri-food.</a:t>
            </a:r>
            <a:endParaRPr sz="1100"/>
          </a:p>
          <a:p>
            <a:pPr indent="-127000" lvl="0" marL="127000" marR="0" rtl="0" algn="l">
              <a:spcBef>
                <a:spcPts val="0"/>
              </a:spcBef>
              <a:spcAft>
                <a:spcPts val="0"/>
              </a:spcAft>
              <a:buClr>
                <a:schemeClr val="dk1"/>
              </a:buClr>
              <a:buSzPts val="800"/>
              <a:buFont typeface="Arial"/>
              <a:buChar char="•"/>
            </a:pPr>
            <a:r>
              <a:rPr b="1" lang="en" sz="800">
                <a:solidFill>
                  <a:schemeClr val="dk1"/>
                </a:solidFill>
                <a:latin typeface="Calibri"/>
                <a:ea typeface="Calibri"/>
                <a:cs typeface="Calibri"/>
                <a:sym typeface="Calibri"/>
              </a:rPr>
              <a:t>Framework proposed is used as an underlying structure in this study.</a:t>
            </a:r>
            <a:endParaRPr sz="1100"/>
          </a:p>
        </p:txBody>
      </p:sp>
      <p:sp>
        <p:nvSpPr>
          <p:cNvPr id="309" name="Google Shape;309;p49"/>
          <p:cNvSpPr/>
          <p:nvPr/>
        </p:nvSpPr>
        <p:spPr>
          <a:xfrm>
            <a:off x="2929294" y="2989082"/>
            <a:ext cx="484500" cy="14784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rgbClr val="000000"/>
              </a:solidFill>
              <a:latin typeface="Calibri"/>
              <a:ea typeface="Calibri"/>
              <a:cs typeface="Calibri"/>
              <a:sym typeface="Calibri"/>
            </a:endParaRPr>
          </a:p>
        </p:txBody>
      </p:sp>
      <p:sp>
        <p:nvSpPr>
          <p:cNvPr id="310" name="Google Shape;310;p49"/>
          <p:cNvSpPr/>
          <p:nvPr/>
        </p:nvSpPr>
        <p:spPr>
          <a:xfrm>
            <a:off x="1801921" y="2989082"/>
            <a:ext cx="484500" cy="14784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rgbClr val="000000"/>
              </a:solidFill>
              <a:latin typeface="Calibri"/>
              <a:ea typeface="Calibri"/>
              <a:cs typeface="Calibri"/>
              <a:sym typeface="Calibri"/>
            </a:endParaRPr>
          </a:p>
        </p:txBody>
      </p:sp>
      <p:sp>
        <p:nvSpPr>
          <p:cNvPr id="311" name="Google Shape;311;p49"/>
          <p:cNvSpPr/>
          <p:nvPr/>
        </p:nvSpPr>
        <p:spPr>
          <a:xfrm>
            <a:off x="1235707" y="2989082"/>
            <a:ext cx="484500" cy="14784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rgbClr val="000000"/>
              </a:solidFill>
              <a:latin typeface="Calibri"/>
              <a:ea typeface="Calibri"/>
              <a:cs typeface="Calibri"/>
              <a:sym typeface="Calibri"/>
            </a:endParaRPr>
          </a:p>
        </p:txBody>
      </p:sp>
      <p:sp>
        <p:nvSpPr>
          <p:cNvPr id="312" name="Google Shape;312;p49"/>
          <p:cNvSpPr/>
          <p:nvPr/>
        </p:nvSpPr>
        <p:spPr>
          <a:xfrm>
            <a:off x="2360594" y="2991537"/>
            <a:ext cx="484500" cy="14784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rgbClr val="000000"/>
              </a:solidFill>
              <a:latin typeface="Calibri"/>
              <a:ea typeface="Calibri"/>
              <a:cs typeface="Calibri"/>
              <a:sym typeface="Calibri"/>
            </a:endParaRPr>
          </a:p>
        </p:txBody>
      </p:sp>
      <p:sp>
        <p:nvSpPr>
          <p:cNvPr id="313" name="Google Shape;313;p49"/>
          <p:cNvSpPr txBox="1"/>
          <p:nvPr/>
        </p:nvSpPr>
        <p:spPr>
          <a:xfrm rot="-5400000">
            <a:off x="-300225" y="3637038"/>
            <a:ext cx="1077000" cy="182400"/>
          </a:xfrm>
          <a:prstGeom prst="rect">
            <a:avLst/>
          </a:prstGeom>
          <a:noFill/>
          <a:ln>
            <a:noFill/>
          </a:ln>
        </p:spPr>
        <p:txBody>
          <a:bodyPr anchorCtr="0" anchor="ctr" bIns="34275" lIns="68575" spcFirstLastPara="1" rIns="68575" wrap="square" tIns="34275">
            <a:spAutoFit/>
          </a:bodyPr>
          <a:lstStyle/>
          <a:p>
            <a:pPr indent="0" lvl="0" marL="0" marR="0" rtl="0" algn="ctr">
              <a:lnSpc>
                <a:spcPct val="81636"/>
              </a:lnSpc>
              <a:spcBef>
                <a:spcPts val="0"/>
              </a:spcBef>
              <a:spcAft>
                <a:spcPts val="0"/>
              </a:spcAft>
              <a:buNone/>
            </a:pPr>
            <a:r>
              <a:rPr lang="en" sz="900">
                <a:solidFill>
                  <a:schemeClr val="dk1"/>
                </a:solidFill>
                <a:latin typeface="Calibri"/>
                <a:ea typeface="Calibri"/>
                <a:cs typeface="Calibri"/>
                <a:sym typeface="Calibri"/>
              </a:rPr>
              <a:t>Domain specific </a:t>
            </a:r>
            <a:endParaRPr sz="1100"/>
          </a:p>
        </p:txBody>
      </p:sp>
      <p:cxnSp>
        <p:nvCxnSpPr>
          <p:cNvPr id="314" name="Google Shape;314;p49"/>
          <p:cNvCxnSpPr/>
          <p:nvPr/>
        </p:nvCxnSpPr>
        <p:spPr>
          <a:xfrm>
            <a:off x="390619" y="3470222"/>
            <a:ext cx="3022500" cy="0"/>
          </a:xfrm>
          <a:prstGeom prst="straightConnector1">
            <a:avLst/>
          </a:prstGeom>
          <a:noFill/>
          <a:ln cap="flat" cmpd="sng" w="9525">
            <a:solidFill>
              <a:srgbClr val="4472C4"/>
            </a:solidFill>
            <a:prstDash val="dash"/>
            <a:miter lim="800000"/>
            <a:headEnd len="sm" w="sm" type="none"/>
            <a:tailEnd len="sm" w="sm" type="none"/>
          </a:ln>
        </p:spPr>
      </p:cxnSp>
      <p:cxnSp>
        <p:nvCxnSpPr>
          <p:cNvPr id="315" name="Google Shape;315;p49"/>
          <p:cNvCxnSpPr/>
          <p:nvPr/>
        </p:nvCxnSpPr>
        <p:spPr>
          <a:xfrm>
            <a:off x="390619" y="3966521"/>
            <a:ext cx="3022500" cy="0"/>
          </a:xfrm>
          <a:prstGeom prst="straightConnector1">
            <a:avLst/>
          </a:prstGeom>
          <a:noFill/>
          <a:ln cap="flat" cmpd="sng" w="9525">
            <a:solidFill>
              <a:srgbClr val="4472C4"/>
            </a:solidFill>
            <a:prstDash val="dash"/>
            <a:miter lim="800000"/>
            <a:headEnd len="sm" w="sm" type="none"/>
            <a:tailEnd len="sm" w="sm" type="none"/>
          </a:ln>
        </p:spPr>
      </p:cxnSp>
      <p:sp>
        <p:nvSpPr>
          <p:cNvPr id="316" name="Google Shape;316;p49"/>
          <p:cNvSpPr txBox="1"/>
          <p:nvPr/>
        </p:nvSpPr>
        <p:spPr>
          <a:xfrm>
            <a:off x="336350" y="3190300"/>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Ecosystems</a:t>
            </a:r>
            <a:endParaRPr sz="1100"/>
          </a:p>
        </p:txBody>
      </p:sp>
      <p:sp>
        <p:nvSpPr>
          <p:cNvPr id="317" name="Google Shape;317;p49"/>
          <p:cNvSpPr txBox="1"/>
          <p:nvPr/>
        </p:nvSpPr>
        <p:spPr>
          <a:xfrm>
            <a:off x="336350" y="3646817"/>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Data</a:t>
            </a:r>
            <a:endParaRPr sz="1100"/>
          </a:p>
        </p:txBody>
      </p:sp>
      <p:sp>
        <p:nvSpPr>
          <p:cNvPr id="318" name="Google Shape;318;p49"/>
          <p:cNvSpPr txBox="1"/>
          <p:nvPr/>
        </p:nvSpPr>
        <p:spPr>
          <a:xfrm>
            <a:off x="323670" y="4067937"/>
            <a:ext cx="939000" cy="2955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Platforms and solutions</a:t>
            </a:r>
            <a:endParaRPr sz="1100"/>
          </a:p>
        </p:txBody>
      </p:sp>
      <p:sp>
        <p:nvSpPr>
          <p:cNvPr id="319" name="Google Shape;319;p49"/>
          <p:cNvSpPr txBox="1"/>
          <p:nvPr/>
        </p:nvSpPr>
        <p:spPr>
          <a:xfrm>
            <a:off x="1689556"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B</a:t>
            </a:r>
            <a:endParaRPr sz="1100"/>
          </a:p>
        </p:txBody>
      </p:sp>
      <p:sp>
        <p:nvSpPr>
          <p:cNvPr id="320" name="Google Shape;320;p49"/>
          <p:cNvSpPr txBox="1"/>
          <p:nvPr/>
        </p:nvSpPr>
        <p:spPr>
          <a:xfrm>
            <a:off x="1160797" y="446507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A</a:t>
            </a:r>
            <a:endParaRPr sz="1100"/>
          </a:p>
        </p:txBody>
      </p:sp>
      <p:sp>
        <p:nvSpPr>
          <p:cNvPr id="321" name="Google Shape;321;p49"/>
          <p:cNvSpPr txBox="1"/>
          <p:nvPr/>
        </p:nvSpPr>
        <p:spPr>
          <a:xfrm>
            <a:off x="2286345"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C</a:t>
            </a:r>
            <a:endParaRPr sz="900">
              <a:solidFill>
                <a:schemeClr val="dk1"/>
              </a:solidFill>
              <a:latin typeface="Calibri"/>
              <a:ea typeface="Calibri"/>
              <a:cs typeface="Calibri"/>
              <a:sym typeface="Calibri"/>
            </a:endParaRPr>
          </a:p>
        </p:txBody>
      </p:sp>
      <p:sp>
        <p:nvSpPr>
          <p:cNvPr id="322" name="Google Shape;322;p49"/>
          <p:cNvSpPr txBox="1"/>
          <p:nvPr/>
        </p:nvSpPr>
        <p:spPr>
          <a:xfrm>
            <a:off x="2879912" y="4462825"/>
            <a:ext cx="9390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36"/>
              </a:lnSpc>
              <a:spcBef>
                <a:spcPts val="0"/>
              </a:spcBef>
              <a:spcAft>
                <a:spcPts val="0"/>
              </a:spcAft>
              <a:buNone/>
            </a:pPr>
            <a:r>
              <a:rPr lang="en" sz="900">
                <a:solidFill>
                  <a:schemeClr val="dk1"/>
                </a:solidFill>
                <a:latin typeface="Calibri"/>
                <a:ea typeface="Calibri"/>
                <a:cs typeface="Calibri"/>
                <a:sym typeface="Calibri"/>
              </a:rPr>
              <a:t>Domain D</a:t>
            </a:r>
            <a:endParaRPr sz="1100"/>
          </a:p>
        </p:txBody>
      </p:sp>
      <p:sp>
        <p:nvSpPr>
          <p:cNvPr id="323" name="Google Shape;323;p49"/>
          <p:cNvSpPr txBox="1"/>
          <p:nvPr/>
        </p:nvSpPr>
        <p:spPr>
          <a:xfrm>
            <a:off x="141536" y="4834627"/>
            <a:ext cx="242100" cy="205500"/>
          </a:xfrm>
          <a:prstGeom prst="rect">
            <a:avLst/>
          </a:prstGeom>
          <a:noFill/>
          <a:ln>
            <a:noFill/>
          </a:ln>
        </p:spPr>
        <p:txBody>
          <a:bodyPr anchorCtr="0" anchor="ctr" bIns="34225" lIns="68450" spcFirstLastPara="1" rIns="68450" wrap="square" tIns="34225">
            <a:noAutofit/>
          </a:bodyPr>
          <a:lstStyle/>
          <a:p>
            <a:pPr indent="0" lvl="0" marL="0" marR="0" rtl="0" algn="ctr">
              <a:lnSpc>
                <a:spcPct val="100000"/>
              </a:lnSpc>
              <a:spcBef>
                <a:spcPts val="0"/>
              </a:spcBef>
              <a:spcAft>
                <a:spcPts val="0"/>
              </a:spcAft>
              <a:buNone/>
            </a:pPr>
            <a:fld id="{00000000-1234-1234-1234-123412341234}" type="slidenum">
              <a:rPr b="0" i="0" lang="en" sz="700" u="none" cap="none" strike="noStrike">
                <a:solidFill>
                  <a:srgbClr val="7F7F7F"/>
                </a:solidFill>
                <a:latin typeface="Georgia"/>
                <a:ea typeface="Georgia"/>
                <a:cs typeface="Georgia"/>
                <a:sym typeface="Georgia"/>
              </a:rPr>
              <a:t>‹#›</a:t>
            </a:fld>
            <a:endParaRPr b="0" i="0" sz="700" u="none" cap="none" strike="noStrike">
              <a:solidFill>
                <a:srgbClr val="7F7F7F"/>
              </a:solidFill>
              <a:latin typeface="Georgia"/>
              <a:ea typeface="Georgia"/>
              <a:cs typeface="Georgia"/>
              <a:sym typeface="Georgia"/>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6" name="Shape 2396"/>
        <p:cNvGrpSpPr/>
        <p:nvPr/>
      </p:nvGrpSpPr>
      <p:grpSpPr>
        <a:xfrm>
          <a:off x="0" y="0"/>
          <a:ext cx="0" cy="0"/>
          <a:chOff x="0" y="0"/>
          <a:chExt cx="0" cy="0"/>
        </a:xfrm>
      </p:grpSpPr>
      <p:sp>
        <p:nvSpPr>
          <p:cNvPr id="2397" name="Google Shape;2397;p121"/>
          <p:cNvSpPr/>
          <p:nvPr/>
        </p:nvSpPr>
        <p:spPr>
          <a:xfrm>
            <a:off x="2364550" y="2989843"/>
            <a:ext cx="485400" cy="14811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2398" name="Google Shape;2398;p121"/>
          <p:cNvSpPr/>
          <p:nvPr/>
        </p:nvSpPr>
        <p:spPr>
          <a:xfrm>
            <a:off x="1782322" y="2994316"/>
            <a:ext cx="485400" cy="14811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2399" name="Google Shape;2399;p121"/>
          <p:cNvSpPr/>
          <p:nvPr/>
        </p:nvSpPr>
        <p:spPr>
          <a:xfrm>
            <a:off x="1227341" y="2994316"/>
            <a:ext cx="485400" cy="14811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2400" name="Google Shape;2400;p121"/>
          <p:cNvSpPr/>
          <p:nvPr/>
        </p:nvSpPr>
        <p:spPr>
          <a:xfrm>
            <a:off x="8336" y="0"/>
            <a:ext cx="9127200" cy="7188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2401" name="Google Shape;2401;p121"/>
          <p:cNvSpPr/>
          <p:nvPr/>
        </p:nvSpPr>
        <p:spPr>
          <a:xfrm>
            <a:off x="2926292" y="2989843"/>
            <a:ext cx="485400" cy="14811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2402" name="Google Shape;2402;p121"/>
          <p:cNvSpPr txBox="1"/>
          <p:nvPr/>
        </p:nvSpPr>
        <p:spPr>
          <a:xfrm>
            <a:off x="227431" y="-56578"/>
            <a:ext cx="8121900" cy="861600"/>
          </a:xfrm>
          <a:prstGeom prst="rect">
            <a:avLst/>
          </a:prstGeom>
          <a:noFill/>
          <a:ln>
            <a:noFill/>
          </a:ln>
        </p:spPr>
        <p:txBody>
          <a:bodyPr anchorCtr="0" anchor="ctr" bIns="34225" lIns="68450" spcFirstLastPara="1" rIns="68450" wrap="square" tIns="34225">
            <a:normAutofit/>
          </a:bodyPr>
          <a:lstStyle/>
          <a:p>
            <a:pPr indent="0" lvl="0" marL="0" marR="0" rtl="0" algn="l">
              <a:lnSpc>
                <a:spcPct val="90000"/>
              </a:lnSpc>
              <a:spcBef>
                <a:spcPts val="0"/>
              </a:spcBef>
              <a:spcAft>
                <a:spcPts val="0"/>
              </a:spcAft>
              <a:buClr>
                <a:schemeClr val="dk1"/>
              </a:buClr>
              <a:buSzPts val="1100"/>
              <a:buFont typeface="Arial"/>
              <a:buNone/>
            </a:pPr>
            <a:r>
              <a:rPr b="1" lang="en" sz="3300">
                <a:solidFill>
                  <a:schemeClr val="lt1"/>
                </a:solidFill>
                <a:latin typeface="Roboto Slab"/>
                <a:ea typeface="Roboto Slab"/>
                <a:cs typeface="Roboto Slab"/>
                <a:sym typeface="Roboto Slab"/>
              </a:rPr>
              <a:t>European Big Data Value Forum</a:t>
            </a:r>
            <a:endParaRPr b="1" sz="3300">
              <a:solidFill>
                <a:schemeClr val="lt1"/>
              </a:solidFill>
              <a:latin typeface="Roboto Slab"/>
              <a:ea typeface="Roboto Slab"/>
              <a:cs typeface="Roboto Slab"/>
              <a:sym typeface="Roboto Slab"/>
            </a:endParaRPr>
          </a:p>
        </p:txBody>
      </p:sp>
      <p:sp>
        <p:nvSpPr>
          <p:cNvPr id="2403" name="Google Shape;2403;p121"/>
          <p:cNvSpPr/>
          <p:nvPr/>
        </p:nvSpPr>
        <p:spPr>
          <a:xfrm>
            <a:off x="316666" y="761762"/>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Regulation</a:t>
            </a:r>
            <a:endParaRPr sz="1100"/>
          </a:p>
        </p:txBody>
      </p:sp>
      <p:sp>
        <p:nvSpPr>
          <p:cNvPr id="2404" name="Google Shape;2404;p121"/>
          <p:cNvSpPr/>
          <p:nvPr/>
        </p:nvSpPr>
        <p:spPr>
          <a:xfrm>
            <a:off x="315911" y="2183888"/>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Generic building blocks</a:t>
            </a:r>
            <a:endParaRPr sz="1100"/>
          </a:p>
        </p:txBody>
      </p:sp>
      <p:sp>
        <p:nvSpPr>
          <p:cNvPr id="2405" name="Google Shape;2405;p121"/>
          <p:cNvSpPr txBox="1"/>
          <p:nvPr/>
        </p:nvSpPr>
        <p:spPr>
          <a:xfrm rot="-5400000">
            <a:off x="-304589" y="3639234"/>
            <a:ext cx="1078800" cy="182400"/>
          </a:xfrm>
          <a:prstGeom prst="rect">
            <a:avLst/>
          </a:prstGeom>
          <a:noFill/>
          <a:ln>
            <a:noFill/>
          </a:ln>
        </p:spPr>
        <p:txBody>
          <a:bodyPr anchorCtr="0" anchor="ctr" bIns="34275" lIns="68575" spcFirstLastPara="1" rIns="68575" wrap="square" tIns="34275">
            <a:spAutoFit/>
          </a:bodyPr>
          <a:lstStyle/>
          <a:p>
            <a:pPr indent="0" lvl="0" marL="0" marR="0" rtl="0" algn="ctr">
              <a:lnSpc>
                <a:spcPct val="81666"/>
              </a:lnSpc>
              <a:spcBef>
                <a:spcPts val="0"/>
              </a:spcBef>
              <a:spcAft>
                <a:spcPts val="0"/>
              </a:spcAft>
              <a:buNone/>
            </a:pPr>
            <a:r>
              <a:rPr lang="en" sz="900">
                <a:solidFill>
                  <a:schemeClr val="dk1"/>
                </a:solidFill>
                <a:latin typeface="Calibri"/>
                <a:ea typeface="Calibri"/>
                <a:cs typeface="Calibri"/>
                <a:sym typeface="Calibri"/>
              </a:rPr>
              <a:t>Domain specific </a:t>
            </a:r>
            <a:endParaRPr sz="1100"/>
          </a:p>
        </p:txBody>
      </p:sp>
      <p:grpSp>
        <p:nvGrpSpPr>
          <p:cNvPr id="2406" name="Google Shape;2406;p121"/>
          <p:cNvGrpSpPr/>
          <p:nvPr/>
        </p:nvGrpSpPr>
        <p:grpSpPr>
          <a:xfrm>
            <a:off x="315911" y="1470652"/>
            <a:ext cx="3094897" cy="702829"/>
            <a:chOff x="411108" y="1015682"/>
            <a:chExt cx="4126529" cy="937105"/>
          </a:xfrm>
        </p:grpSpPr>
        <p:sp>
          <p:nvSpPr>
            <p:cNvPr id="2407" name="Google Shape;2407;p121"/>
            <p:cNvSpPr/>
            <p:nvPr/>
          </p:nvSpPr>
          <p:spPr>
            <a:xfrm>
              <a:off x="500537" y="1207887"/>
              <a:ext cx="4037100" cy="7449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100"/>
            </a:p>
          </p:txBody>
        </p:sp>
        <p:sp>
          <p:nvSpPr>
            <p:cNvPr id="2408" name="Google Shape;2408;p121"/>
            <p:cNvSpPr/>
            <p:nvPr/>
          </p:nvSpPr>
          <p:spPr>
            <a:xfrm>
              <a:off x="411108" y="1015682"/>
              <a:ext cx="3177900" cy="2472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Frameworks and standardization  </a:t>
              </a:r>
              <a:endParaRPr sz="1100"/>
            </a:p>
          </p:txBody>
        </p:sp>
      </p:grpSp>
      <p:cxnSp>
        <p:nvCxnSpPr>
          <p:cNvPr id="2409" name="Google Shape;2409;p121"/>
          <p:cNvCxnSpPr/>
          <p:nvPr/>
        </p:nvCxnSpPr>
        <p:spPr>
          <a:xfrm>
            <a:off x="382983" y="3471863"/>
            <a:ext cx="3027900" cy="0"/>
          </a:xfrm>
          <a:prstGeom prst="straightConnector1">
            <a:avLst/>
          </a:prstGeom>
          <a:noFill/>
          <a:ln cap="flat" cmpd="sng" w="9525">
            <a:solidFill>
              <a:srgbClr val="4472C4"/>
            </a:solidFill>
            <a:prstDash val="dash"/>
            <a:miter lim="800000"/>
            <a:headEnd len="sm" w="sm" type="none"/>
            <a:tailEnd len="sm" w="sm" type="none"/>
          </a:ln>
        </p:spPr>
      </p:cxnSp>
      <p:cxnSp>
        <p:nvCxnSpPr>
          <p:cNvPr id="2410" name="Google Shape;2410;p121"/>
          <p:cNvCxnSpPr/>
          <p:nvPr/>
        </p:nvCxnSpPr>
        <p:spPr>
          <a:xfrm>
            <a:off x="382983" y="3969067"/>
            <a:ext cx="3027900" cy="0"/>
          </a:xfrm>
          <a:prstGeom prst="straightConnector1">
            <a:avLst/>
          </a:prstGeom>
          <a:noFill/>
          <a:ln cap="flat" cmpd="sng" w="9525">
            <a:solidFill>
              <a:srgbClr val="4472C4"/>
            </a:solidFill>
            <a:prstDash val="dash"/>
            <a:miter lim="800000"/>
            <a:headEnd len="sm" w="sm" type="none"/>
            <a:tailEnd len="sm" w="sm" type="none"/>
          </a:ln>
        </p:spPr>
      </p:cxnSp>
      <p:sp>
        <p:nvSpPr>
          <p:cNvPr id="2411" name="Google Shape;2411;p121"/>
          <p:cNvSpPr txBox="1"/>
          <p:nvPr/>
        </p:nvSpPr>
        <p:spPr>
          <a:xfrm>
            <a:off x="328614" y="3191429"/>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Ecosystems</a:t>
            </a:r>
            <a:endParaRPr sz="1100"/>
          </a:p>
        </p:txBody>
      </p:sp>
      <p:sp>
        <p:nvSpPr>
          <p:cNvPr id="2412" name="Google Shape;2412;p121"/>
          <p:cNvSpPr txBox="1"/>
          <p:nvPr/>
        </p:nvSpPr>
        <p:spPr>
          <a:xfrm>
            <a:off x="328615" y="3648781"/>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Data</a:t>
            </a:r>
            <a:endParaRPr sz="1100"/>
          </a:p>
        </p:txBody>
      </p:sp>
      <p:sp>
        <p:nvSpPr>
          <p:cNvPr id="2413" name="Google Shape;2413;p121"/>
          <p:cNvSpPr txBox="1"/>
          <p:nvPr/>
        </p:nvSpPr>
        <p:spPr>
          <a:xfrm>
            <a:off x="315911" y="4070669"/>
            <a:ext cx="940800" cy="2955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Platforms and solutions</a:t>
            </a:r>
            <a:endParaRPr sz="1100"/>
          </a:p>
        </p:txBody>
      </p:sp>
      <p:sp>
        <p:nvSpPr>
          <p:cNvPr id="2414" name="Google Shape;2414;p121"/>
          <p:cNvSpPr/>
          <p:nvPr/>
        </p:nvSpPr>
        <p:spPr>
          <a:xfrm>
            <a:off x="3986683" y="905915"/>
            <a:ext cx="4773600" cy="3667800"/>
          </a:xfrm>
          <a:prstGeom prst="rect">
            <a:avLst/>
          </a:prstGeom>
          <a:no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415" name="Google Shape;2415;p121"/>
          <p:cNvSpPr txBox="1"/>
          <p:nvPr/>
        </p:nvSpPr>
        <p:spPr>
          <a:xfrm>
            <a:off x="4054967" y="967721"/>
            <a:ext cx="4705200" cy="946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900" u="sng">
                <a:solidFill>
                  <a:schemeClr val="dk1"/>
                </a:solidFill>
                <a:latin typeface="Calibri"/>
                <a:ea typeface="Calibri"/>
                <a:cs typeface="Calibri"/>
                <a:sym typeface="Calibri"/>
              </a:rPr>
              <a:t>Key facts</a:t>
            </a:r>
            <a:endParaRPr b="1" sz="900" u="sng">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Char char="•"/>
            </a:pPr>
            <a:r>
              <a:rPr lang="en" sz="800">
                <a:solidFill>
                  <a:schemeClr val="dk1"/>
                </a:solidFill>
                <a:latin typeface="Calibri"/>
                <a:ea typeface="Calibri"/>
                <a:cs typeface="Calibri"/>
                <a:sym typeface="Calibri"/>
              </a:rPr>
              <a:t>The European Big Data Value Forum (EBDVF) is the flagship event of the European Big Data Value and Data-Driven AI Research and Innovation community organised by the BDVA and the European Commission (DG CNECT).</a:t>
            </a:r>
            <a:endParaRPr sz="800">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The event started in 2017 and as of 2021 it had 5 editions. Its aim is to address key topics for Europe such as the development of European Data Spaces, the importance of Technology Platforms and Trust, the opportunities for market uptake and the new challenges ahead for Data and AI within the society.</a:t>
            </a:r>
            <a:endParaRPr sz="800">
              <a:solidFill>
                <a:schemeClr val="dk1"/>
              </a:solidFill>
              <a:latin typeface="Calibri"/>
              <a:ea typeface="Calibri"/>
              <a:cs typeface="Calibri"/>
              <a:sym typeface="Calibri"/>
            </a:endParaRPr>
          </a:p>
        </p:txBody>
      </p:sp>
      <p:sp>
        <p:nvSpPr>
          <p:cNvPr id="2416" name="Google Shape;2416;p121"/>
          <p:cNvSpPr/>
          <p:nvPr/>
        </p:nvSpPr>
        <p:spPr>
          <a:xfrm>
            <a:off x="382982" y="906853"/>
            <a:ext cx="3027900" cy="5586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2417" name="Google Shape;2417;p121"/>
          <p:cNvSpPr txBox="1"/>
          <p:nvPr/>
        </p:nvSpPr>
        <p:spPr>
          <a:xfrm>
            <a:off x="141536" y="4834627"/>
            <a:ext cx="242100" cy="205500"/>
          </a:xfrm>
          <a:prstGeom prst="rect">
            <a:avLst/>
          </a:prstGeom>
          <a:noFill/>
          <a:ln>
            <a:noFill/>
          </a:ln>
        </p:spPr>
        <p:txBody>
          <a:bodyPr anchorCtr="0" anchor="ctr" bIns="34225" lIns="68450" spcFirstLastPara="1" rIns="68450" wrap="square" tIns="34225">
            <a:noAutofit/>
          </a:bodyPr>
          <a:lstStyle/>
          <a:p>
            <a:pPr indent="0" lvl="0" marL="0" marR="0" rtl="0" algn="ctr">
              <a:lnSpc>
                <a:spcPct val="100000"/>
              </a:lnSpc>
              <a:spcBef>
                <a:spcPts val="0"/>
              </a:spcBef>
              <a:spcAft>
                <a:spcPts val="0"/>
              </a:spcAft>
              <a:buNone/>
            </a:pPr>
            <a:fld id="{00000000-1234-1234-1234-123412341234}" type="slidenum">
              <a:rPr b="0" i="0" lang="en" sz="700" u="none" cap="none" strike="noStrike">
                <a:solidFill>
                  <a:srgbClr val="7F7F7F"/>
                </a:solidFill>
                <a:latin typeface="Georgia"/>
                <a:ea typeface="Georgia"/>
                <a:cs typeface="Georgia"/>
                <a:sym typeface="Georgia"/>
              </a:rPr>
              <a:t>‹#›</a:t>
            </a:fld>
            <a:endParaRPr b="0" i="0" sz="700" u="none" cap="none" strike="noStrike">
              <a:solidFill>
                <a:srgbClr val="7F7F7F"/>
              </a:solidFill>
              <a:latin typeface="Georgia"/>
              <a:ea typeface="Georgia"/>
              <a:cs typeface="Georgia"/>
              <a:sym typeface="Georgia"/>
            </a:endParaRPr>
          </a:p>
        </p:txBody>
      </p:sp>
      <p:sp>
        <p:nvSpPr>
          <p:cNvPr id="2418" name="Google Shape;2418;p121"/>
          <p:cNvSpPr txBox="1"/>
          <p:nvPr/>
        </p:nvSpPr>
        <p:spPr>
          <a:xfrm>
            <a:off x="4055724" y="4333735"/>
            <a:ext cx="45876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rgbClr val="4472C4"/>
                </a:solidFill>
                <a:latin typeface="Calibri"/>
                <a:ea typeface="Calibri"/>
                <a:cs typeface="Calibri"/>
                <a:sym typeface="Calibri"/>
              </a:rPr>
              <a:t>👉 </a:t>
            </a:r>
            <a:r>
              <a:rPr b="1" lang="en" u="sng">
                <a:solidFill>
                  <a:schemeClr val="hlink"/>
                </a:solidFill>
                <a:latin typeface="Calibri"/>
                <a:ea typeface="Calibri"/>
                <a:cs typeface="Calibri"/>
                <a:sym typeface="Calibri"/>
                <a:hlinkClick r:id="rId3"/>
              </a:rPr>
              <a:t>https://european-big-data-value-forum.eu/</a:t>
            </a:r>
            <a:r>
              <a:rPr b="1" lang="en">
                <a:solidFill>
                  <a:srgbClr val="4472C4"/>
                </a:solidFill>
                <a:latin typeface="Calibri"/>
                <a:ea typeface="Calibri"/>
                <a:cs typeface="Calibri"/>
                <a:sym typeface="Calibri"/>
              </a:rPr>
              <a:t> </a:t>
            </a:r>
            <a:endParaRPr b="1">
              <a:solidFill>
                <a:srgbClr val="4472C4"/>
              </a:solidFill>
              <a:latin typeface="Calibri"/>
              <a:ea typeface="Calibri"/>
              <a:cs typeface="Calibri"/>
              <a:sym typeface="Calibri"/>
            </a:endParaRPr>
          </a:p>
        </p:txBody>
      </p:sp>
      <p:sp>
        <p:nvSpPr>
          <p:cNvPr id="2419" name="Google Shape;2419;p121"/>
          <p:cNvSpPr/>
          <p:nvPr/>
        </p:nvSpPr>
        <p:spPr>
          <a:xfrm>
            <a:off x="382982" y="2322218"/>
            <a:ext cx="3027900" cy="5586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2420" name="Google Shape;2420;p121"/>
          <p:cNvSpPr txBox="1"/>
          <p:nvPr/>
        </p:nvSpPr>
        <p:spPr>
          <a:xfrm>
            <a:off x="1154572" y="4473150"/>
            <a:ext cx="558300" cy="2955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Domain A</a:t>
            </a:r>
            <a:endParaRPr sz="1100"/>
          </a:p>
        </p:txBody>
      </p:sp>
      <p:sp>
        <p:nvSpPr>
          <p:cNvPr id="2421" name="Google Shape;2421;p121"/>
          <p:cNvSpPr txBox="1"/>
          <p:nvPr/>
        </p:nvSpPr>
        <p:spPr>
          <a:xfrm>
            <a:off x="1687972" y="4473150"/>
            <a:ext cx="558300" cy="2955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Domain B</a:t>
            </a:r>
            <a:endParaRPr sz="1100"/>
          </a:p>
        </p:txBody>
      </p:sp>
      <p:sp>
        <p:nvSpPr>
          <p:cNvPr id="2422" name="Google Shape;2422;p121"/>
          <p:cNvSpPr txBox="1"/>
          <p:nvPr/>
        </p:nvSpPr>
        <p:spPr>
          <a:xfrm>
            <a:off x="2297572" y="4473150"/>
            <a:ext cx="558300" cy="2955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Domain C</a:t>
            </a:r>
            <a:endParaRPr sz="1100"/>
          </a:p>
        </p:txBody>
      </p:sp>
      <p:sp>
        <p:nvSpPr>
          <p:cNvPr id="2423" name="Google Shape;2423;p121"/>
          <p:cNvSpPr txBox="1"/>
          <p:nvPr/>
        </p:nvSpPr>
        <p:spPr>
          <a:xfrm>
            <a:off x="2907172" y="4473150"/>
            <a:ext cx="558300" cy="2955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Domain D</a:t>
            </a:r>
            <a:endParaRPr sz="1100"/>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8" name="Shape 2428"/>
        <p:cNvGrpSpPr/>
        <p:nvPr/>
      </p:nvGrpSpPr>
      <p:grpSpPr>
        <a:xfrm>
          <a:off x="0" y="0"/>
          <a:ext cx="0" cy="0"/>
          <a:chOff x="0" y="0"/>
          <a:chExt cx="0" cy="0"/>
        </a:xfrm>
      </p:grpSpPr>
      <p:sp>
        <p:nvSpPr>
          <p:cNvPr id="2429" name="Google Shape;2429;p122"/>
          <p:cNvSpPr/>
          <p:nvPr/>
        </p:nvSpPr>
        <p:spPr>
          <a:xfrm>
            <a:off x="2364550" y="2989843"/>
            <a:ext cx="485400" cy="14811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2430" name="Google Shape;2430;p122"/>
          <p:cNvSpPr/>
          <p:nvPr/>
        </p:nvSpPr>
        <p:spPr>
          <a:xfrm>
            <a:off x="1782322" y="2994316"/>
            <a:ext cx="485400" cy="14811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2431" name="Google Shape;2431;p122"/>
          <p:cNvSpPr/>
          <p:nvPr/>
        </p:nvSpPr>
        <p:spPr>
          <a:xfrm>
            <a:off x="1227341" y="2994316"/>
            <a:ext cx="485400" cy="14811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2432" name="Google Shape;2432;p122"/>
          <p:cNvSpPr/>
          <p:nvPr/>
        </p:nvSpPr>
        <p:spPr>
          <a:xfrm>
            <a:off x="8336" y="0"/>
            <a:ext cx="9127200" cy="7188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2433" name="Google Shape;2433;p122"/>
          <p:cNvSpPr/>
          <p:nvPr/>
        </p:nvSpPr>
        <p:spPr>
          <a:xfrm>
            <a:off x="2926292" y="2989843"/>
            <a:ext cx="485400" cy="14811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2434" name="Google Shape;2434;p122"/>
          <p:cNvSpPr txBox="1"/>
          <p:nvPr/>
        </p:nvSpPr>
        <p:spPr>
          <a:xfrm>
            <a:off x="227431" y="-56578"/>
            <a:ext cx="8121900" cy="861600"/>
          </a:xfrm>
          <a:prstGeom prst="rect">
            <a:avLst/>
          </a:prstGeom>
          <a:noFill/>
          <a:ln>
            <a:noFill/>
          </a:ln>
        </p:spPr>
        <p:txBody>
          <a:bodyPr anchorCtr="0" anchor="ctr" bIns="34225" lIns="68450" spcFirstLastPara="1" rIns="68450" wrap="square" tIns="34225">
            <a:normAutofit/>
          </a:bodyPr>
          <a:lstStyle/>
          <a:p>
            <a:pPr indent="0" lvl="0" marL="0" marR="0" rtl="0" algn="l">
              <a:lnSpc>
                <a:spcPct val="90000"/>
              </a:lnSpc>
              <a:spcBef>
                <a:spcPts val="0"/>
              </a:spcBef>
              <a:spcAft>
                <a:spcPts val="0"/>
              </a:spcAft>
              <a:buClr>
                <a:schemeClr val="dk1"/>
              </a:buClr>
              <a:buSzPts val="1100"/>
              <a:buFont typeface="Arial"/>
              <a:buNone/>
            </a:pPr>
            <a:r>
              <a:rPr b="1" lang="en" sz="3300">
                <a:solidFill>
                  <a:schemeClr val="lt1"/>
                </a:solidFill>
                <a:latin typeface="Roboto Slab"/>
                <a:ea typeface="Roboto Slab"/>
                <a:cs typeface="Roboto Slab"/>
                <a:sym typeface="Roboto Slab"/>
              </a:rPr>
              <a:t>Data Week</a:t>
            </a:r>
            <a:endParaRPr b="1" sz="3300">
              <a:solidFill>
                <a:schemeClr val="lt1"/>
              </a:solidFill>
              <a:latin typeface="Roboto Slab"/>
              <a:ea typeface="Roboto Slab"/>
              <a:cs typeface="Roboto Slab"/>
              <a:sym typeface="Roboto Slab"/>
            </a:endParaRPr>
          </a:p>
        </p:txBody>
      </p:sp>
      <p:sp>
        <p:nvSpPr>
          <p:cNvPr id="2435" name="Google Shape;2435;p122"/>
          <p:cNvSpPr/>
          <p:nvPr/>
        </p:nvSpPr>
        <p:spPr>
          <a:xfrm>
            <a:off x="316666" y="761762"/>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Regulation</a:t>
            </a:r>
            <a:endParaRPr sz="1100"/>
          </a:p>
        </p:txBody>
      </p:sp>
      <p:sp>
        <p:nvSpPr>
          <p:cNvPr id="2436" name="Google Shape;2436;p122"/>
          <p:cNvSpPr/>
          <p:nvPr/>
        </p:nvSpPr>
        <p:spPr>
          <a:xfrm>
            <a:off x="315911" y="2183888"/>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Generic building blocks</a:t>
            </a:r>
            <a:endParaRPr sz="1100"/>
          </a:p>
        </p:txBody>
      </p:sp>
      <p:sp>
        <p:nvSpPr>
          <p:cNvPr id="2437" name="Google Shape;2437;p122"/>
          <p:cNvSpPr txBox="1"/>
          <p:nvPr/>
        </p:nvSpPr>
        <p:spPr>
          <a:xfrm rot="-5400000">
            <a:off x="-304589" y="3639234"/>
            <a:ext cx="1078800" cy="182400"/>
          </a:xfrm>
          <a:prstGeom prst="rect">
            <a:avLst/>
          </a:prstGeom>
          <a:noFill/>
          <a:ln>
            <a:noFill/>
          </a:ln>
        </p:spPr>
        <p:txBody>
          <a:bodyPr anchorCtr="0" anchor="ctr" bIns="34275" lIns="68575" spcFirstLastPara="1" rIns="68575" wrap="square" tIns="34275">
            <a:spAutoFit/>
          </a:bodyPr>
          <a:lstStyle/>
          <a:p>
            <a:pPr indent="0" lvl="0" marL="0" marR="0" rtl="0" algn="ctr">
              <a:lnSpc>
                <a:spcPct val="81666"/>
              </a:lnSpc>
              <a:spcBef>
                <a:spcPts val="0"/>
              </a:spcBef>
              <a:spcAft>
                <a:spcPts val="0"/>
              </a:spcAft>
              <a:buNone/>
            </a:pPr>
            <a:r>
              <a:rPr lang="en" sz="900">
                <a:solidFill>
                  <a:schemeClr val="dk1"/>
                </a:solidFill>
                <a:latin typeface="Calibri"/>
                <a:ea typeface="Calibri"/>
                <a:cs typeface="Calibri"/>
                <a:sym typeface="Calibri"/>
              </a:rPr>
              <a:t>Domain specific </a:t>
            </a:r>
            <a:endParaRPr sz="1100"/>
          </a:p>
        </p:txBody>
      </p:sp>
      <p:grpSp>
        <p:nvGrpSpPr>
          <p:cNvPr id="2438" name="Google Shape;2438;p122"/>
          <p:cNvGrpSpPr/>
          <p:nvPr/>
        </p:nvGrpSpPr>
        <p:grpSpPr>
          <a:xfrm>
            <a:off x="315911" y="1470652"/>
            <a:ext cx="3094897" cy="702829"/>
            <a:chOff x="411108" y="1015682"/>
            <a:chExt cx="4126529" cy="937105"/>
          </a:xfrm>
        </p:grpSpPr>
        <p:sp>
          <p:nvSpPr>
            <p:cNvPr id="2439" name="Google Shape;2439;p122"/>
            <p:cNvSpPr/>
            <p:nvPr/>
          </p:nvSpPr>
          <p:spPr>
            <a:xfrm>
              <a:off x="500537" y="1207887"/>
              <a:ext cx="4037100" cy="7449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100"/>
            </a:p>
          </p:txBody>
        </p:sp>
        <p:sp>
          <p:nvSpPr>
            <p:cNvPr id="2440" name="Google Shape;2440;p122"/>
            <p:cNvSpPr/>
            <p:nvPr/>
          </p:nvSpPr>
          <p:spPr>
            <a:xfrm>
              <a:off x="411108" y="1015682"/>
              <a:ext cx="3177900" cy="2472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Frameworks and standardization  </a:t>
              </a:r>
              <a:endParaRPr sz="1100"/>
            </a:p>
          </p:txBody>
        </p:sp>
      </p:grpSp>
      <p:cxnSp>
        <p:nvCxnSpPr>
          <p:cNvPr id="2441" name="Google Shape;2441;p122"/>
          <p:cNvCxnSpPr/>
          <p:nvPr/>
        </p:nvCxnSpPr>
        <p:spPr>
          <a:xfrm>
            <a:off x="382983" y="3471863"/>
            <a:ext cx="3027900" cy="0"/>
          </a:xfrm>
          <a:prstGeom prst="straightConnector1">
            <a:avLst/>
          </a:prstGeom>
          <a:noFill/>
          <a:ln cap="flat" cmpd="sng" w="9525">
            <a:solidFill>
              <a:srgbClr val="4472C4"/>
            </a:solidFill>
            <a:prstDash val="dash"/>
            <a:miter lim="800000"/>
            <a:headEnd len="sm" w="sm" type="none"/>
            <a:tailEnd len="sm" w="sm" type="none"/>
          </a:ln>
        </p:spPr>
      </p:cxnSp>
      <p:cxnSp>
        <p:nvCxnSpPr>
          <p:cNvPr id="2442" name="Google Shape;2442;p122"/>
          <p:cNvCxnSpPr/>
          <p:nvPr/>
        </p:nvCxnSpPr>
        <p:spPr>
          <a:xfrm>
            <a:off x="382983" y="3969067"/>
            <a:ext cx="3027900" cy="0"/>
          </a:xfrm>
          <a:prstGeom prst="straightConnector1">
            <a:avLst/>
          </a:prstGeom>
          <a:noFill/>
          <a:ln cap="flat" cmpd="sng" w="9525">
            <a:solidFill>
              <a:srgbClr val="4472C4"/>
            </a:solidFill>
            <a:prstDash val="dash"/>
            <a:miter lim="800000"/>
            <a:headEnd len="sm" w="sm" type="none"/>
            <a:tailEnd len="sm" w="sm" type="none"/>
          </a:ln>
        </p:spPr>
      </p:cxnSp>
      <p:sp>
        <p:nvSpPr>
          <p:cNvPr id="2443" name="Google Shape;2443;p122"/>
          <p:cNvSpPr txBox="1"/>
          <p:nvPr/>
        </p:nvSpPr>
        <p:spPr>
          <a:xfrm>
            <a:off x="328614" y="3191429"/>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Ecosystems</a:t>
            </a:r>
            <a:endParaRPr sz="1100"/>
          </a:p>
        </p:txBody>
      </p:sp>
      <p:sp>
        <p:nvSpPr>
          <p:cNvPr id="2444" name="Google Shape;2444;p122"/>
          <p:cNvSpPr txBox="1"/>
          <p:nvPr/>
        </p:nvSpPr>
        <p:spPr>
          <a:xfrm>
            <a:off x="328615" y="3648781"/>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Data</a:t>
            </a:r>
            <a:endParaRPr sz="1100"/>
          </a:p>
        </p:txBody>
      </p:sp>
      <p:sp>
        <p:nvSpPr>
          <p:cNvPr id="2445" name="Google Shape;2445;p122"/>
          <p:cNvSpPr txBox="1"/>
          <p:nvPr/>
        </p:nvSpPr>
        <p:spPr>
          <a:xfrm>
            <a:off x="315911" y="4070669"/>
            <a:ext cx="940800" cy="2955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Platforms and solutions</a:t>
            </a:r>
            <a:endParaRPr sz="1100"/>
          </a:p>
        </p:txBody>
      </p:sp>
      <p:sp>
        <p:nvSpPr>
          <p:cNvPr id="2446" name="Google Shape;2446;p122"/>
          <p:cNvSpPr/>
          <p:nvPr/>
        </p:nvSpPr>
        <p:spPr>
          <a:xfrm>
            <a:off x="3986683" y="905915"/>
            <a:ext cx="4773600" cy="3667800"/>
          </a:xfrm>
          <a:prstGeom prst="rect">
            <a:avLst/>
          </a:prstGeom>
          <a:no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447" name="Google Shape;2447;p122"/>
          <p:cNvSpPr txBox="1"/>
          <p:nvPr/>
        </p:nvSpPr>
        <p:spPr>
          <a:xfrm>
            <a:off x="4054967" y="967721"/>
            <a:ext cx="4705200" cy="700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900" u="sng">
                <a:solidFill>
                  <a:schemeClr val="dk1"/>
                </a:solidFill>
                <a:latin typeface="Calibri"/>
                <a:ea typeface="Calibri"/>
                <a:cs typeface="Calibri"/>
                <a:sym typeface="Calibri"/>
              </a:rPr>
              <a:t>Key facts</a:t>
            </a:r>
            <a:endParaRPr b="1" sz="900" u="sng">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Char char="•"/>
            </a:pPr>
            <a:r>
              <a:rPr lang="en" sz="800">
                <a:solidFill>
                  <a:schemeClr val="dk1"/>
                </a:solidFill>
                <a:latin typeface="Calibri"/>
                <a:ea typeface="Calibri"/>
                <a:cs typeface="Calibri"/>
                <a:sym typeface="Calibri"/>
              </a:rPr>
              <a:t>Data Week is the spring gathering of the European Big Data Value and Industrial AI research and innovation community</a:t>
            </a:r>
            <a:endParaRPr sz="800">
              <a:solidFill>
                <a:schemeClr val="dk1"/>
              </a:solidFill>
              <a:latin typeface="Calibri"/>
              <a:ea typeface="Calibri"/>
              <a:cs typeface="Calibri"/>
              <a:sym typeface="Calibri"/>
            </a:endParaRPr>
          </a:p>
          <a:p>
            <a:pPr indent="-127000" lvl="0" marL="127000" marR="0" rtl="0" algn="l">
              <a:spcBef>
                <a:spcPts val="0"/>
              </a:spcBef>
              <a:spcAft>
                <a:spcPts val="0"/>
              </a:spcAft>
              <a:buClr>
                <a:schemeClr val="dk1"/>
              </a:buClr>
              <a:buSzPts val="800"/>
              <a:buFont typeface="Arial"/>
              <a:buChar char="•"/>
            </a:pPr>
            <a:r>
              <a:rPr lang="en" sz="800">
                <a:solidFill>
                  <a:schemeClr val="dk1"/>
                </a:solidFill>
                <a:latin typeface="Calibri"/>
                <a:ea typeface="Calibri"/>
                <a:cs typeface="Calibri"/>
                <a:sym typeface="Calibri"/>
              </a:rPr>
              <a:t>The event highlights European funding possibilities and gives visibility to a large number of European research and innovation initiatives and projects throughout the field</a:t>
            </a:r>
            <a:endParaRPr sz="800">
              <a:solidFill>
                <a:schemeClr val="dk1"/>
              </a:solidFill>
              <a:latin typeface="Calibri"/>
              <a:ea typeface="Calibri"/>
              <a:cs typeface="Calibri"/>
              <a:sym typeface="Calibri"/>
            </a:endParaRPr>
          </a:p>
        </p:txBody>
      </p:sp>
      <p:sp>
        <p:nvSpPr>
          <p:cNvPr id="2448" name="Google Shape;2448;p122"/>
          <p:cNvSpPr/>
          <p:nvPr/>
        </p:nvSpPr>
        <p:spPr>
          <a:xfrm>
            <a:off x="382982" y="906853"/>
            <a:ext cx="3027900" cy="5586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2449" name="Google Shape;2449;p122"/>
          <p:cNvSpPr txBox="1"/>
          <p:nvPr/>
        </p:nvSpPr>
        <p:spPr>
          <a:xfrm>
            <a:off x="141536" y="4834627"/>
            <a:ext cx="242100" cy="205500"/>
          </a:xfrm>
          <a:prstGeom prst="rect">
            <a:avLst/>
          </a:prstGeom>
          <a:noFill/>
          <a:ln>
            <a:noFill/>
          </a:ln>
        </p:spPr>
        <p:txBody>
          <a:bodyPr anchorCtr="0" anchor="ctr" bIns="34225" lIns="68450" spcFirstLastPara="1" rIns="68450" wrap="square" tIns="34225">
            <a:noAutofit/>
          </a:bodyPr>
          <a:lstStyle/>
          <a:p>
            <a:pPr indent="0" lvl="0" marL="0" marR="0" rtl="0" algn="ctr">
              <a:lnSpc>
                <a:spcPct val="100000"/>
              </a:lnSpc>
              <a:spcBef>
                <a:spcPts val="0"/>
              </a:spcBef>
              <a:spcAft>
                <a:spcPts val="0"/>
              </a:spcAft>
              <a:buNone/>
            </a:pPr>
            <a:fld id="{00000000-1234-1234-1234-123412341234}" type="slidenum">
              <a:rPr b="0" i="0" lang="en" sz="700" u="none" cap="none" strike="noStrike">
                <a:solidFill>
                  <a:srgbClr val="7F7F7F"/>
                </a:solidFill>
                <a:latin typeface="Georgia"/>
                <a:ea typeface="Georgia"/>
                <a:cs typeface="Georgia"/>
                <a:sym typeface="Georgia"/>
              </a:rPr>
              <a:t>‹#›</a:t>
            </a:fld>
            <a:endParaRPr b="0" i="0" sz="700" u="none" cap="none" strike="noStrike">
              <a:solidFill>
                <a:srgbClr val="7F7F7F"/>
              </a:solidFill>
              <a:latin typeface="Georgia"/>
              <a:ea typeface="Georgia"/>
              <a:cs typeface="Georgia"/>
              <a:sym typeface="Georgia"/>
            </a:endParaRPr>
          </a:p>
        </p:txBody>
      </p:sp>
      <p:sp>
        <p:nvSpPr>
          <p:cNvPr id="2450" name="Google Shape;2450;p122"/>
          <p:cNvSpPr txBox="1"/>
          <p:nvPr/>
        </p:nvSpPr>
        <p:spPr>
          <a:xfrm>
            <a:off x="4055724" y="4333735"/>
            <a:ext cx="45876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rgbClr val="4472C4"/>
                </a:solidFill>
                <a:latin typeface="Calibri"/>
                <a:ea typeface="Calibri"/>
                <a:cs typeface="Calibri"/>
                <a:sym typeface="Calibri"/>
              </a:rPr>
              <a:t>👉 </a:t>
            </a:r>
            <a:r>
              <a:rPr b="1" lang="en" u="sng">
                <a:solidFill>
                  <a:schemeClr val="hlink"/>
                </a:solidFill>
                <a:latin typeface="Calibri"/>
                <a:ea typeface="Calibri"/>
                <a:cs typeface="Calibri"/>
                <a:sym typeface="Calibri"/>
                <a:hlinkClick r:id="rId3"/>
              </a:rPr>
              <a:t>https://www.big-data-value.eu/data-week-2021/</a:t>
            </a:r>
            <a:r>
              <a:rPr b="1" lang="en">
                <a:solidFill>
                  <a:srgbClr val="4472C4"/>
                </a:solidFill>
                <a:latin typeface="Calibri"/>
                <a:ea typeface="Calibri"/>
                <a:cs typeface="Calibri"/>
                <a:sym typeface="Calibri"/>
              </a:rPr>
              <a:t> </a:t>
            </a:r>
            <a:endParaRPr b="1">
              <a:solidFill>
                <a:srgbClr val="4472C4"/>
              </a:solidFill>
              <a:latin typeface="Calibri"/>
              <a:ea typeface="Calibri"/>
              <a:cs typeface="Calibri"/>
              <a:sym typeface="Calibri"/>
            </a:endParaRPr>
          </a:p>
        </p:txBody>
      </p:sp>
      <p:sp>
        <p:nvSpPr>
          <p:cNvPr id="2451" name="Google Shape;2451;p122"/>
          <p:cNvSpPr/>
          <p:nvPr/>
        </p:nvSpPr>
        <p:spPr>
          <a:xfrm>
            <a:off x="382982" y="2322218"/>
            <a:ext cx="3027900" cy="5586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2452" name="Google Shape;2452;p122"/>
          <p:cNvSpPr txBox="1"/>
          <p:nvPr/>
        </p:nvSpPr>
        <p:spPr>
          <a:xfrm>
            <a:off x="1154572" y="4473150"/>
            <a:ext cx="558300" cy="2955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Domain A</a:t>
            </a:r>
            <a:endParaRPr sz="1100"/>
          </a:p>
        </p:txBody>
      </p:sp>
      <p:sp>
        <p:nvSpPr>
          <p:cNvPr id="2453" name="Google Shape;2453;p122"/>
          <p:cNvSpPr txBox="1"/>
          <p:nvPr/>
        </p:nvSpPr>
        <p:spPr>
          <a:xfrm>
            <a:off x="1687972" y="4473150"/>
            <a:ext cx="558300" cy="2955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Domain B</a:t>
            </a:r>
            <a:endParaRPr sz="1100"/>
          </a:p>
        </p:txBody>
      </p:sp>
      <p:sp>
        <p:nvSpPr>
          <p:cNvPr id="2454" name="Google Shape;2454;p122"/>
          <p:cNvSpPr txBox="1"/>
          <p:nvPr/>
        </p:nvSpPr>
        <p:spPr>
          <a:xfrm>
            <a:off x="2297572" y="4473150"/>
            <a:ext cx="558300" cy="2955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Domain C</a:t>
            </a:r>
            <a:endParaRPr sz="1100"/>
          </a:p>
        </p:txBody>
      </p:sp>
      <p:sp>
        <p:nvSpPr>
          <p:cNvPr id="2455" name="Google Shape;2455;p122"/>
          <p:cNvSpPr txBox="1"/>
          <p:nvPr/>
        </p:nvSpPr>
        <p:spPr>
          <a:xfrm>
            <a:off x="2907172" y="4473150"/>
            <a:ext cx="558300" cy="2955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Domain D</a:t>
            </a:r>
            <a:endParaRPr sz="1100"/>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459" name="Shape 2459"/>
        <p:cNvGrpSpPr/>
        <p:nvPr/>
      </p:nvGrpSpPr>
      <p:grpSpPr>
        <a:xfrm>
          <a:off x="0" y="0"/>
          <a:ext cx="0" cy="0"/>
          <a:chOff x="0" y="0"/>
          <a:chExt cx="0" cy="0"/>
        </a:xfrm>
      </p:grpSpPr>
      <p:sp>
        <p:nvSpPr>
          <p:cNvPr id="2460" name="Google Shape;2460;p123"/>
          <p:cNvSpPr txBox="1"/>
          <p:nvPr>
            <p:ph type="title"/>
          </p:nvPr>
        </p:nvSpPr>
        <p:spPr>
          <a:xfrm>
            <a:off x="404999" y="405000"/>
            <a:ext cx="5964900" cy="43200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900"/>
              <a:buFont typeface="Calibri"/>
              <a:buNone/>
            </a:pPr>
            <a:br>
              <a:rPr lang="en"/>
            </a:br>
            <a:r>
              <a:rPr b="1" lang="en" sz="4400">
                <a:solidFill>
                  <a:schemeClr val="accent1"/>
                </a:solidFill>
                <a:latin typeface="Roboto Slab"/>
                <a:ea typeface="Roboto Slab"/>
                <a:cs typeface="Roboto Slab"/>
                <a:sym typeface="Roboto Slab"/>
              </a:rPr>
              <a:t>Backup slides</a:t>
            </a:r>
            <a:br>
              <a:rPr lang="en"/>
            </a:br>
            <a:endParaRPr/>
          </a:p>
        </p:txBody>
      </p:sp>
      <p:pic>
        <p:nvPicPr>
          <p:cNvPr id="2461" name="Google Shape;2461;p123"/>
          <p:cNvPicPr preferRelativeResize="0"/>
          <p:nvPr/>
        </p:nvPicPr>
        <p:blipFill>
          <a:blip r:embed="rId3">
            <a:alphaModFix/>
          </a:blip>
          <a:stretch>
            <a:fillRect/>
          </a:stretch>
        </p:blipFill>
        <p:spPr>
          <a:xfrm>
            <a:off x="7805906" y="0"/>
            <a:ext cx="1338094" cy="5143501"/>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465" name="Shape 2465"/>
        <p:cNvGrpSpPr/>
        <p:nvPr/>
      </p:nvGrpSpPr>
      <p:grpSpPr>
        <a:xfrm>
          <a:off x="0" y="0"/>
          <a:ext cx="0" cy="0"/>
          <a:chOff x="0" y="0"/>
          <a:chExt cx="0" cy="0"/>
        </a:xfrm>
      </p:grpSpPr>
      <p:sp>
        <p:nvSpPr>
          <p:cNvPr id="2466" name="Google Shape;2466;p124"/>
          <p:cNvSpPr txBox="1"/>
          <p:nvPr>
            <p:ph type="title"/>
          </p:nvPr>
        </p:nvSpPr>
        <p:spPr>
          <a:xfrm>
            <a:off x="405000" y="270000"/>
            <a:ext cx="8316000" cy="7290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a:t>Four data space design principles</a:t>
            </a:r>
            <a:endParaRPr/>
          </a:p>
        </p:txBody>
      </p:sp>
      <p:sp>
        <p:nvSpPr>
          <p:cNvPr id="2467" name="Google Shape;2467;p124"/>
          <p:cNvSpPr txBox="1"/>
          <p:nvPr>
            <p:ph idx="1" type="body"/>
          </p:nvPr>
        </p:nvSpPr>
        <p:spPr>
          <a:xfrm>
            <a:off x="405000" y="1269000"/>
            <a:ext cx="3770100" cy="3263400"/>
          </a:xfrm>
          <a:prstGeom prst="rect">
            <a:avLst/>
          </a:prstGeom>
          <a:noFill/>
          <a:ln>
            <a:noFill/>
          </a:ln>
        </p:spPr>
        <p:txBody>
          <a:bodyPr anchorCtr="0" anchor="t" bIns="34275" lIns="68575" spcFirstLastPara="1" rIns="68575" wrap="square" tIns="34275">
            <a:normAutofit fontScale="62500" lnSpcReduction="10000"/>
          </a:bodyPr>
          <a:lstStyle/>
          <a:p>
            <a:pPr indent="0" lvl="0" marL="0" rtl="0" algn="l">
              <a:lnSpc>
                <a:spcPct val="90000"/>
              </a:lnSpc>
              <a:spcBef>
                <a:spcPts val="0"/>
              </a:spcBef>
              <a:spcAft>
                <a:spcPts val="0"/>
              </a:spcAft>
              <a:buClr>
                <a:schemeClr val="dk2"/>
              </a:buClr>
              <a:buSzPct val="100000"/>
              <a:buNone/>
            </a:pPr>
            <a:r>
              <a:rPr b="1" lang="en">
                <a:solidFill>
                  <a:schemeClr val="dk2"/>
                </a:solidFill>
              </a:rPr>
              <a:t>#1. Data sovereignty</a:t>
            </a:r>
            <a:endParaRPr/>
          </a:p>
          <a:p>
            <a:pPr indent="0" lvl="0" marL="0" rtl="0" algn="l">
              <a:lnSpc>
                <a:spcPct val="90000"/>
              </a:lnSpc>
              <a:spcBef>
                <a:spcPts val="800"/>
              </a:spcBef>
              <a:spcAft>
                <a:spcPts val="0"/>
              </a:spcAft>
              <a:buClr>
                <a:schemeClr val="dk1"/>
              </a:buClr>
              <a:buSzPct val="100000"/>
              <a:buNone/>
            </a:pPr>
            <a:r>
              <a:rPr lang="en"/>
              <a:t>The capability of a natural person or organisation for exclusive self-determination with regard to its economic data goods. This is the innovative and transformative concept underlying data spaces. </a:t>
            </a:r>
            <a:endParaRPr/>
          </a:p>
          <a:p>
            <a:pPr indent="0" lvl="0" marL="0" rtl="0" algn="l">
              <a:lnSpc>
                <a:spcPct val="90000"/>
              </a:lnSpc>
              <a:spcBef>
                <a:spcPts val="800"/>
              </a:spcBef>
              <a:spcAft>
                <a:spcPts val="0"/>
              </a:spcAft>
              <a:buClr>
                <a:schemeClr val="dk2"/>
              </a:buClr>
              <a:buSzPct val="100000"/>
              <a:buNone/>
            </a:pPr>
            <a:r>
              <a:rPr b="1" lang="en">
                <a:solidFill>
                  <a:schemeClr val="dk2"/>
                </a:solidFill>
              </a:rPr>
              <a:t>#2. Data level playing field</a:t>
            </a:r>
            <a:endParaRPr/>
          </a:p>
          <a:p>
            <a:pPr indent="0" lvl="0" marL="0" rtl="0" algn="l">
              <a:lnSpc>
                <a:spcPct val="90000"/>
              </a:lnSpc>
              <a:spcBef>
                <a:spcPts val="800"/>
              </a:spcBef>
              <a:spcAft>
                <a:spcPts val="0"/>
              </a:spcAft>
              <a:buClr>
                <a:schemeClr val="dk1"/>
              </a:buClr>
              <a:buSzPct val="100000"/>
              <a:buNone/>
            </a:pPr>
            <a:r>
              <a:rPr lang="en"/>
              <a:t>New entrants face no insurmountable barriers to entry because of monopolistic situations. When a data level playing exists, players compete on quality of service, and not on the amount of data they control. A data level playing field is a pivotal condition to create a fair data sharing economy.</a:t>
            </a:r>
            <a:endParaRPr/>
          </a:p>
          <a:p>
            <a:pPr indent="0" lvl="0" marL="0" rtl="0" algn="l">
              <a:lnSpc>
                <a:spcPct val="90000"/>
              </a:lnSpc>
              <a:spcBef>
                <a:spcPts val="800"/>
              </a:spcBef>
              <a:spcAft>
                <a:spcPts val="0"/>
              </a:spcAft>
              <a:buClr>
                <a:schemeClr val="dk2"/>
              </a:buClr>
              <a:buSzPct val="100000"/>
              <a:buNone/>
            </a:pPr>
            <a:r>
              <a:rPr b="1" lang="en">
                <a:solidFill>
                  <a:schemeClr val="dk2"/>
                </a:solidFill>
              </a:rPr>
              <a:t>#3. Decentralised soft infrastructure</a:t>
            </a:r>
            <a:endParaRPr/>
          </a:p>
          <a:p>
            <a:pPr indent="0" lvl="0" marL="0" rtl="0" algn="l">
              <a:lnSpc>
                <a:spcPct val="90000"/>
              </a:lnSpc>
              <a:spcBef>
                <a:spcPts val="800"/>
              </a:spcBef>
              <a:spcAft>
                <a:spcPts val="0"/>
              </a:spcAft>
              <a:buClr>
                <a:schemeClr val="dk1"/>
              </a:buClr>
              <a:buSzPct val="100000"/>
              <a:buNone/>
            </a:pPr>
            <a:r>
              <a:rPr lang="en"/>
              <a:t>The data sharing infrastructure is not a monolithic centralised IT infrastructure. It is a collection of</a:t>
            </a:r>
            <a:endParaRPr/>
          </a:p>
        </p:txBody>
      </p:sp>
      <p:sp>
        <p:nvSpPr>
          <p:cNvPr id="2468" name="Google Shape;2468;p124"/>
          <p:cNvSpPr txBox="1"/>
          <p:nvPr>
            <p:ph idx="2" type="body"/>
          </p:nvPr>
        </p:nvSpPr>
        <p:spPr>
          <a:xfrm>
            <a:off x="4324738" y="1269000"/>
            <a:ext cx="3652200" cy="3263400"/>
          </a:xfrm>
          <a:prstGeom prst="rect">
            <a:avLst/>
          </a:prstGeom>
          <a:noFill/>
          <a:ln>
            <a:noFill/>
          </a:ln>
        </p:spPr>
        <p:txBody>
          <a:bodyPr anchorCtr="0" anchor="t" bIns="34275" lIns="68575" spcFirstLastPara="1" rIns="68575" wrap="square" tIns="34275">
            <a:normAutofit fontScale="70000" lnSpcReduction="10000"/>
          </a:bodyPr>
          <a:lstStyle/>
          <a:p>
            <a:pPr indent="0" lvl="0" marL="0" rtl="0" algn="l">
              <a:lnSpc>
                <a:spcPct val="90000"/>
              </a:lnSpc>
              <a:spcBef>
                <a:spcPts val="0"/>
              </a:spcBef>
              <a:spcAft>
                <a:spcPts val="0"/>
              </a:spcAft>
              <a:buClr>
                <a:schemeClr val="dk1"/>
              </a:buClr>
              <a:buSzPct val="100000"/>
              <a:buNone/>
            </a:pPr>
            <a:r>
              <a:rPr lang="en"/>
              <a:t>interoperable implementations of data spaces which comply to a unified set of agreements in all dimensions: functional, technical, operational, legal and economic. Out of the principle of data sovereignty follows functional and non-functional requirements of interoperability, portability, findability, security, privacy and trustworthiness.</a:t>
            </a:r>
            <a:endParaRPr/>
          </a:p>
          <a:p>
            <a:pPr indent="0" lvl="0" marL="0" rtl="0" algn="l">
              <a:lnSpc>
                <a:spcPct val="90000"/>
              </a:lnSpc>
              <a:spcBef>
                <a:spcPts val="800"/>
              </a:spcBef>
              <a:spcAft>
                <a:spcPts val="0"/>
              </a:spcAft>
              <a:buClr>
                <a:schemeClr val="dk2"/>
              </a:buClr>
              <a:buSzPct val="100000"/>
              <a:buNone/>
            </a:pPr>
            <a:r>
              <a:rPr b="1" lang="en">
                <a:solidFill>
                  <a:schemeClr val="dk2"/>
                </a:solidFill>
              </a:rPr>
              <a:t>#4. Public-private governance</a:t>
            </a:r>
            <a:endParaRPr/>
          </a:p>
          <a:p>
            <a:pPr indent="0" lvl="0" marL="0" rtl="0" algn="l">
              <a:lnSpc>
                <a:spcPct val="90000"/>
              </a:lnSpc>
              <a:spcBef>
                <a:spcPts val="800"/>
              </a:spcBef>
              <a:spcAft>
                <a:spcPts val="0"/>
              </a:spcAft>
              <a:buClr>
                <a:schemeClr val="dk1"/>
              </a:buClr>
              <a:buSzPct val="100000"/>
              <a:buNone/>
            </a:pPr>
            <a:r>
              <a:rPr lang="en"/>
              <a:t>For the design, creation and maintenance of the data level playing field a sound governance is essential. All stakeholders need to feel represented and engaged. These include users (persons, organisations) or provider of data services as well as their technology partners and professionals.</a:t>
            </a:r>
            <a:endParaRPr/>
          </a:p>
        </p:txBody>
      </p:sp>
      <p:sp>
        <p:nvSpPr>
          <p:cNvPr id="2469" name="Google Shape;2469;p12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r>
              <a:t/>
            </a:r>
            <a:endParaRPr/>
          </a:p>
        </p:txBody>
      </p:sp>
      <p:pic>
        <p:nvPicPr>
          <p:cNvPr descr="Logo, company name&#10;&#10;Description automatically generated" id="2470" name="Google Shape;2470;p124"/>
          <p:cNvPicPr preferRelativeResize="0"/>
          <p:nvPr/>
        </p:nvPicPr>
        <p:blipFill rotWithShape="1">
          <a:blip r:embed="rId3">
            <a:alphaModFix/>
          </a:blip>
          <a:srcRect b="0" l="0" r="0" t="0"/>
          <a:stretch/>
        </p:blipFill>
        <p:spPr>
          <a:xfrm>
            <a:off x="8142619" y="3215435"/>
            <a:ext cx="849222" cy="305494"/>
          </a:xfrm>
          <a:prstGeom prst="rect">
            <a:avLst/>
          </a:prstGeom>
          <a:noFill/>
          <a:ln>
            <a:noFill/>
          </a:ln>
        </p:spPr>
      </p:pic>
      <p:pic>
        <p:nvPicPr>
          <p:cNvPr id="2471" name="Google Shape;2471;p124"/>
          <p:cNvPicPr preferRelativeResize="0"/>
          <p:nvPr/>
        </p:nvPicPr>
        <p:blipFill rotWithShape="1">
          <a:blip r:embed="rId4">
            <a:alphaModFix/>
          </a:blip>
          <a:srcRect b="0" l="0" r="0" t="0"/>
          <a:stretch/>
        </p:blipFill>
        <p:spPr>
          <a:xfrm>
            <a:off x="8126716" y="1744579"/>
            <a:ext cx="865125" cy="1227977"/>
          </a:xfrm>
          <a:prstGeom prst="rect">
            <a:avLst/>
          </a:prstGeom>
          <a:noFill/>
          <a:ln>
            <a:noFill/>
          </a:ln>
        </p:spPr>
      </p:pic>
      <p:sp>
        <p:nvSpPr>
          <p:cNvPr id="2472" name="Google Shape;2472;p124"/>
          <p:cNvSpPr txBox="1"/>
          <p:nvPr/>
        </p:nvSpPr>
        <p:spPr>
          <a:xfrm>
            <a:off x="141536" y="4834627"/>
            <a:ext cx="242100" cy="205500"/>
          </a:xfrm>
          <a:prstGeom prst="rect">
            <a:avLst/>
          </a:prstGeom>
          <a:noFill/>
          <a:ln>
            <a:noFill/>
          </a:ln>
        </p:spPr>
        <p:txBody>
          <a:bodyPr anchorCtr="0" anchor="ctr" bIns="34225" lIns="68450" spcFirstLastPara="1" rIns="68450" wrap="square" tIns="34225">
            <a:noAutofit/>
          </a:bodyPr>
          <a:lstStyle/>
          <a:p>
            <a:pPr indent="0" lvl="0" marL="0" marR="0" rtl="0" algn="ctr">
              <a:lnSpc>
                <a:spcPct val="100000"/>
              </a:lnSpc>
              <a:spcBef>
                <a:spcPts val="0"/>
              </a:spcBef>
              <a:spcAft>
                <a:spcPts val="0"/>
              </a:spcAft>
              <a:buNone/>
            </a:pPr>
            <a:fld id="{00000000-1234-1234-1234-123412341234}" type="slidenum">
              <a:rPr b="0" i="0" lang="en" sz="700" u="none" cap="none" strike="noStrike">
                <a:solidFill>
                  <a:srgbClr val="7F7F7F"/>
                </a:solidFill>
                <a:latin typeface="Georgia"/>
                <a:ea typeface="Georgia"/>
                <a:cs typeface="Georgia"/>
                <a:sym typeface="Georgia"/>
              </a:rPr>
              <a:t>‹#›</a:t>
            </a:fld>
            <a:endParaRPr b="0" i="0" sz="700" u="none" cap="none" strike="noStrike">
              <a:solidFill>
                <a:srgbClr val="7F7F7F"/>
              </a:solidFill>
              <a:latin typeface="Georgia"/>
              <a:ea typeface="Georgia"/>
              <a:cs typeface="Georgia"/>
              <a:sym typeface="Georgia"/>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476" name="Shape 2476"/>
        <p:cNvGrpSpPr/>
        <p:nvPr/>
      </p:nvGrpSpPr>
      <p:grpSpPr>
        <a:xfrm>
          <a:off x="0" y="0"/>
          <a:ext cx="0" cy="0"/>
          <a:chOff x="0" y="0"/>
          <a:chExt cx="0" cy="0"/>
        </a:xfrm>
      </p:grpSpPr>
      <p:sp>
        <p:nvSpPr>
          <p:cNvPr id="2477" name="Google Shape;2477;p125"/>
          <p:cNvSpPr txBox="1"/>
          <p:nvPr>
            <p:ph type="title"/>
          </p:nvPr>
        </p:nvSpPr>
        <p:spPr>
          <a:xfrm>
            <a:off x="405000" y="270000"/>
            <a:ext cx="6750000" cy="7290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a:t>Soft Infrastructure Building Blocks</a:t>
            </a:r>
            <a:endParaRPr/>
          </a:p>
        </p:txBody>
      </p:sp>
      <p:sp>
        <p:nvSpPr>
          <p:cNvPr id="2478" name="Google Shape;2478;p125"/>
          <p:cNvSpPr txBox="1"/>
          <p:nvPr>
            <p:ph idx="1" type="body"/>
          </p:nvPr>
        </p:nvSpPr>
        <p:spPr>
          <a:xfrm>
            <a:off x="405000" y="1269000"/>
            <a:ext cx="4483200" cy="3257700"/>
          </a:xfrm>
          <a:prstGeom prst="rect">
            <a:avLst/>
          </a:prstGeom>
          <a:noFill/>
          <a:ln>
            <a:noFill/>
          </a:ln>
        </p:spPr>
        <p:txBody>
          <a:bodyPr anchorCtr="0" anchor="t" bIns="34275" lIns="68575" spcFirstLastPara="1" rIns="68575" wrap="square" tIns="34275">
            <a:normAutofit fontScale="70000"/>
          </a:bodyPr>
          <a:lstStyle/>
          <a:p>
            <a:pPr indent="-169545" lvl="0" marL="177800" rtl="0" algn="l">
              <a:lnSpc>
                <a:spcPct val="90000"/>
              </a:lnSpc>
              <a:spcBef>
                <a:spcPts val="0"/>
              </a:spcBef>
              <a:spcAft>
                <a:spcPts val="0"/>
              </a:spcAft>
              <a:buClr>
                <a:schemeClr val="dk1"/>
              </a:buClr>
              <a:buSzPct val="100000"/>
              <a:buChar char="•"/>
            </a:pPr>
            <a:r>
              <a:rPr lang="en"/>
              <a:t>Four categories of building blocks: </a:t>
            </a:r>
            <a:r>
              <a:rPr b="1" lang="en"/>
              <a:t>Interoperability, Trust, Data Value, Governance</a:t>
            </a:r>
            <a:endParaRPr/>
          </a:p>
          <a:p>
            <a:pPr indent="-169545" lvl="0" marL="177800" rtl="0" algn="l">
              <a:lnSpc>
                <a:spcPct val="90000"/>
              </a:lnSpc>
              <a:spcBef>
                <a:spcPts val="800"/>
              </a:spcBef>
              <a:spcAft>
                <a:spcPts val="0"/>
              </a:spcAft>
              <a:buClr>
                <a:schemeClr val="dk1"/>
              </a:buClr>
              <a:buSzPct val="100000"/>
              <a:buChar char="•"/>
            </a:pPr>
            <a:r>
              <a:rPr lang="en"/>
              <a:t>Definition and standardization of building blocks need their </a:t>
            </a:r>
            <a:r>
              <a:rPr b="1" lang="en"/>
              <a:t>soft infrastructure governance </a:t>
            </a:r>
            <a:r>
              <a:rPr lang="en"/>
              <a:t>mechanisms. </a:t>
            </a:r>
            <a:endParaRPr/>
          </a:p>
          <a:p>
            <a:pPr indent="-169545" lvl="0" marL="177800" rtl="0" algn="l">
              <a:lnSpc>
                <a:spcPct val="90000"/>
              </a:lnSpc>
              <a:spcBef>
                <a:spcPts val="800"/>
              </a:spcBef>
              <a:spcAft>
                <a:spcPts val="0"/>
              </a:spcAft>
              <a:buClr>
                <a:schemeClr val="dk1"/>
              </a:buClr>
              <a:buSzPct val="100000"/>
              <a:buChar char="•"/>
            </a:pPr>
            <a:r>
              <a:rPr b="1" lang="en"/>
              <a:t>Decentralised data flows and automated data transactions </a:t>
            </a:r>
            <a:r>
              <a:rPr lang="en"/>
              <a:t>building trust and efficiency in data exchange (e.g. data and API automation, smart contracts). </a:t>
            </a:r>
            <a:endParaRPr/>
          </a:p>
          <a:p>
            <a:pPr indent="-169545" lvl="0" marL="177800" rtl="0" algn="l">
              <a:lnSpc>
                <a:spcPct val="90000"/>
              </a:lnSpc>
              <a:spcBef>
                <a:spcPts val="800"/>
              </a:spcBef>
              <a:spcAft>
                <a:spcPts val="0"/>
              </a:spcAft>
              <a:buClr>
                <a:schemeClr val="dk1"/>
              </a:buClr>
              <a:buSzPct val="100000"/>
              <a:buChar char="•"/>
            </a:pPr>
            <a:r>
              <a:rPr lang="en"/>
              <a:t>For example: what does it mean for a building block to be Gaia-X or IDS compliant, and how is this certified?</a:t>
            </a:r>
            <a:endParaRPr/>
          </a:p>
          <a:p>
            <a:pPr indent="-169545" lvl="0" marL="177800" rtl="0" algn="l">
              <a:lnSpc>
                <a:spcPct val="90000"/>
              </a:lnSpc>
              <a:spcBef>
                <a:spcPts val="800"/>
              </a:spcBef>
              <a:spcAft>
                <a:spcPts val="0"/>
              </a:spcAft>
              <a:buClr>
                <a:schemeClr val="dk1"/>
              </a:buClr>
              <a:buSzPct val="100000"/>
              <a:buChar char="•"/>
            </a:pPr>
            <a:r>
              <a:rPr lang="en"/>
              <a:t>The list of individual 12 building blocks is </a:t>
            </a:r>
            <a:r>
              <a:rPr b="1" lang="en"/>
              <a:t>evolving</a:t>
            </a:r>
            <a:r>
              <a:rPr lang="en"/>
              <a:t>, and the building blocks are at </a:t>
            </a:r>
            <a:r>
              <a:rPr b="1" lang="en"/>
              <a:t>different levels of maturity</a:t>
            </a:r>
            <a:endParaRPr/>
          </a:p>
          <a:p>
            <a:pPr indent="-76200" lvl="0" marL="177800" rtl="0" algn="l">
              <a:lnSpc>
                <a:spcPct val="90000"/>
              </a:lnSpc>
              <a:spcBef>
                <a:spcPts val="800"/>
              </a:spcBef>
              <a:spcAft>
                <a:spcPts val="0"/>
              </a:spcAft>
              <a:buClr>
                <a:schemeClr val="dk1"/>
              </a:buClr>
              <a:buSzPct val="100000"/>
              <a:buNone/>
            </a:pPr>
            <a:r>
              <a:t/>
            </a:r>
            <a:endParaRPr/>
          </a:p>
        </p:txBody>
      </p:sp>
      <p:sp>
        <p:nvSpPr>
          <p:cNvPr id="2479" name="Google Shape;2479;p12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r>
              <a:t/>
            </a:r>
            <a:endParaRPr/>
          </a:p>
        </p:txBody>
      </p:sp>
      <p:pic>
        <p:nvPicPr>
          <p:cNvPr id="2480" name="Google Shape;2480;p125"/>
          <p:cNvPicPr preferRelativeResize="0"/>
          <p:nvPr/>
        </p:nvPicPr>
        <p:blipFill rotWithShape="1">
          <a:blip r:embed="rId3">
            <a:alphaModFix/>
          </a:blip>
          <a:srcRect b="0" l="0" r="0" t="0"/>
          <a:stretch/>
        </p:blipFill>
        <p:spPr>
          <a:xfrm>
            <a:off x="5076915" y="1626781"/>
            <a:ext cx="4046529" cy="1976752"/>
          </a:xfrm>
          <a:prstGeom prst="rect">
            <a:avLst/>
          </a:prstGeom>
          <a:noFill/>
          <a:ln>
            <a:noFill/>
          </a:ln>
        </p:spPr>
      </p:pic>
      <p:sp>
        <p:nvSpPr>
          <p:cNvPr id="2481" name="Google Shape;2481;p125"/>
          <p:cNvSpPr txBox="1"/>
          <p:nvPr/>
        </p:nvSpPr>
        <p:spPr>
          <a:xfrm>
            <a:off x="141536" y="4834627"/>
            <a:ext cx="242100" cy="205500"/>
          </a:xfrm>
          <a:prstGeom prst="rect">
            <a:avLst/>
          </a:prstGeom>
          <a:noFill/>
          <a:ln>
            <a:noFill/>
          </a:ln>
        </p:spPr>
        <p:txBody>
          <a:bodyPr anchorCtr="0" anchor="ctr" bIns="34225" lIns="68450" spcFirstLastPara="1" rIns="68450" wrap="square" tIns="34225">
            <a:noAutofit/>
          </a:bodyPr>
          <a:lstStyle/>
          <a:p>
            <a:pPr indent="0" lvl="0" marL="0" marR="0" rtl="0" algn="ctr">
              <a:lnSpc>
                <a:spcPct val="100000"/>
              </a:lnSpc>
              <a:spcBef>
                <a:spcPts val="0"/>
              </a:spcBef>
              <a:spcAft>
                <a:spcPts val="0"/>
              </a:spcAft>
              <a:buNone/>
            </a:pPr>
            <a:fld id="{00000000-1234-1234-1234-123412341234}" type="slidenum">
              <a:rPr b="0" i="0" lang="en" sz="700" u="none" cap="none" strike="noStrike">
                <a:solidFill>
                  <a:srgbClr val="7F7F7F"/>
                </a:solidFill>
                <a:latin typeface="Georgia"/>
                <a:ea typeface="Georgia"/>
                <a:cs typeface="Georgia"/>
                <a:sym typeface="Georgia"/>
              </a:rPr>
              <a:t>‹#›</a:t>
            </a:fld>
            <a:endParaRPr b="0" i="0" sz="700" u="none" cap="none" strike="noStrike">
              <a:solidFill>
                <a:srgbClr val="7F7F7F"/>
              </a:solidFill>
              <a:latin typeface="Georgia"/>
              <a:ea typeface="Georgia"/>
              <a:cs typeface="Georgia"/>
              <a:sym typeface="Georgia"/>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485" name="Shape 2485"/>
        <p:cNvGrpSpPr/>
        <p:nvPr/>
      </p:nvGrpSpPr>
      <p:grpSpPr>
        <a:xfrm>
          <a:off x="0" y="0"/>
          <a:ext cx="0" cy="0"/>
          <a:chOff x="0" y="0"/>
          <a:chExt cx="0" cy="0"/>
        </a:xfrm>
      </p:grpSpPr>
      <p:sp>
        <p:nvSpPr>
          <p:cNvPr id="2486" name="Google Shape;2486;p126"/>
          <p:cNvSpPr txBox="1"/>
          <p:nvPr>
            <p:ph type="title"/>
          </p:nvPr>
        </p:nvSpPr>
        <p:spPr>
          <a:xfrm>
            <a:off x="405000" y="270000"/>
            <a:ext cx="6750000" cy="7290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chemeClr val="dk1"/>
              </a:buClr>
              <a:buSzPct val="100000"/>
              <a:buFont typeface="Calibri"/>
              <a:buNone/>
            </a:pPr>
            <a:r>
              <a:rPr lang="en"/>
              <a:t>Governance for Data Spaces as Commons</a:t>
            </a:r>
            <a:endParaRPr/>
          </a:p>
        </p:txBody>
      </p:sp>
      <p:sp>
        <p:nvSpPr>
          <p:cNvPr id="2487" name="Google Shape;2487;p126"/>
          <p:cNvSpPr txBox="1"/>
          <p:nvPr>
            <p:ph idx="1" type="body"/>
          </p:nvPr>
        </p:nvSpPr>
        <p:spPr>
          <a:xfrm>
            <a:off x="405000" y="1269000"/>
            <a:ext cx="4515900" cy="3257700"/>
          </a:xfrm>
          <a:prstGeom prst="rect">
            <a:avLst/>
          </a:prstGeom>
          <a:noFill/>
          <a:ln>
            <a:noFill/>
          </a:ln>
        </p:spPr>
        <p:txBody>
          <a:bodyPr anchorCtr="0" anchor="t" bIns="34275" lIns="68575" spcFirstLastPara="1" rIns="68575" wrap="square" tIns="34275">
            <a:normAutofit fontScale="70000" lnSpcReduction="20000"/>
          </a:bodyPr>
          <a:lstStyle/>
          <a:p>
            <a:pPr indent="-182245" lvl="0" marL="177800" rtl="0" algn="l">
              <a:lnSpc>
                <a:spcPct val="90000"/>
              </a:lnSpc>
              <a:spcBef>
                <a:spcPts val="0"/>
              </a:spcBef>
              <a:spcAft>
                <a:spcPts val="0"/>
              </a:spcAft>
              <a:buClr>
                <a:schemeClr val="dk1"/>
              </a:buClr>
              <a:buSzPct val="100000"/>
              <a:buChar char="•"/>
            </a:pPr>
            <a:r>
              <a:rPr lang="en"/>
              <a:t>Provide guidelines on how to implement </a:t>
            </a:r>
            <a:r>
              <a:rPr b="1" lang="en"/>
              <a:t>common data spaces governance.</a:t>
            </a:r>
            <a:endParaRPr/>
          </a:p>
          <a:p>
            <a:pPr indent="-182245" lvl="0" marL="177800" rtl="0" algn="l">
              <a:lnSpc>
                <a:spcPct val="90000"/>
              </a:lnSpc>
              <a:spcBef>
                <a:spcPts val="800"/>
              </a:spcBef>
              <a:spcAft>
                <a:spcPts val="0"/>
              </a:spcAft>
              <a:buClr>
                <a:schemeClr val="dk1"/>
              </a:buClr>
              <a:buSzPct val="100000"/>
              <a:buChar char="•"/>
            </a:pPr>
            <a:r>
              <a:rPr lang="en"/>
              <a:t>Definition of </a:t>
            </a:r>
            <a:r>
              <a:rPr b="1" lang="en"/>
              <a:t>the governance for data spaces interoperability</a:t>
            </a:r>
            <a:r>
              <a:rPr lang="en"/>
              <a:t> (inter-data spaces governance).</a:t>
            </a:r>
            <a:endParaRPr/>
          </a:p>
          <a:p>
            <a:pPr indent="-182245" lvl="0" marL="177800" rtl="0" algn="l">
              <a:lnSpc>
                <a:spcPct val="90000"/>
              </a:lnSpc>
              <a:spcBef>
                <a:spcPts val="800"/>
              </a:spcBef>
              <a:spcAft>
                <a:spcPts val="0"/>
              </a:spcAft>
              <a:buClr>
                <a:schemeClr val="dk1"/>
              </a:buClr>
              <a:buSzPct val="100000"/>
              <a:buChar char="•"/>
            </a:pPr>
            <a:r>
              <a:rPr b="1" lang="en"/>
              <a:t>Cross-sectoral data availability by </a:t>
            </a:r>
            <a:r>
              <a:rPr lang="en"/>
              <a:t>combining horizontal regulatory approach with scalable sector-specific specifications. </a:t>
            </a:r>
            <a:endParaRPr/>
          </a:p>
          <a:p>
            <a:pPr indent="-182245" lvl="0" marL="177800" rtl="0" algn="l">
              <a:lnSpc>
                <a:spcPct val="90000"/>
              </a:lnSpc>
              <a:spcBef>
                <a:spcPts val="800"/>
              </a:spcBef>
              <a:spcAft>
                <a:spcPts val="0"/>
              </a:spcAft>
              <a:buClr>
                <a:schemeClr val="dk1"/>
              </a:buClr>
              <a:buSzPct val="100000"/>
              <a:buChar char="•"/>
            </a:pPr>
            <a:r>
              <a:rPr b="1" lang="en"/>
              <a:t>Access to data of public interest </a:t>
            </a:r>
            <a:r>
              <a:rPr lang="en"/>
              <a:t>for critical use purposes by setting obligations and requirements for data holders.</a:t>
            </a:r>
            <a:endParaRPr/>
          </a:p>
          <a:p>
            <a:pPr indent="-182245" lvl="0" marL="177800" rtl="0" algn="l">
              <a:lnSpc>
                <a:spcPct val="90000"/>
              </a:lnSpc>
              <a:spcBef>
                <a:spcPts val="800"/>
              </a:spcBef>
              <a:spcAft>
                <a:spcPts val="0"/>
              </a:spcAft>
              <a:buClr>
                <a:schemeClr val="dk1"/>
              </a:buClr>
              <a:buSzPct val="100000"/>
              <a:buChar char="•"/>
            </a:pPr>
            <a:r>
              <a:rPr lang="en"/>
              <a:t>A minimum viable set of </a:t>
            </a:r>
            <a:r>
              <a:rPr b="1" lang="en"/>
              <a:t>metadata</a:t>
            </a:r>
            <a:r>
              <a:rPr lang="en"/>
              <a:t> is needed to increase findability and structured data for machine readability.</a:t>
            </a:r>
            <a:endParaRPr/>
          </a:p>
          <a:p>
            <a:pPr indent="-182245" lvl="0" marL="177800" rtl="0" algn="l">
              <a:lnSpc>
                <a:spcPct val="90000"/>
              </a:lnSpc>
              <a:spcBef>
                <a:spcPts val="800"/>
              </a:spcBef>
              <a:spcAft>
                <a:spcPts val="0"/>
              </a:spcAft>
              <a:buClr>
                <a:schemeClr val="dk1"/>
              </a:buClr>
              <a:buSzPct val="100000"/>
              <a:buChar char="•"/>
            </a:pPr>
            <a:r>
              <a:rPr lang="en"/>
              <a:t>For some domains we need a data governance that work at </a:t>
            </a:r>
            <a:r>
              <a:rPr b="1" lang="en"/>
              <a:t>domain-specific</a:t>
            </a:r>
            <a:r>
              <a:rPr lang="en"/>
              <a:t> level such as the European health data spaces governance.</a:t>
            </a:r>
            <a:endParaRPr/>
          </a:p>
        </p:txBody>
      </p:sp>
      <p:sp>
        <p:nvSpPr>
          <p:cNvPr id="2488" name="Google Shape;2488;p12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r>
              <a:t/>
            </a:r>
            <a:endParaRPr/>
          </a:p>
        </p:txBody>
      </p:sp>
      <p:pic>
        <p:nvPicPr>
          <p:cNvPr id="2489" name="Google Shape;2489;p126"/>
          <p:cNvPicPr preferRelativeResize="0"/>
          <p:nvPr/>
        </p:nvPicPr>
        <p:blipFill rotWithShape="1">
          <a:blip r:embed="rId3">
            <a:alphaModFix/>
          </a:blip>
          <a:srcRect b="0" l="0" r="2429" t="0"/>
          <a:stretch/>
        </p:blipFill>
        <p:spPr>
          <a:xfrm>
            <a:off x="5261745" y="1828671"/>
            <a:ext cx="3882255" cy="1751983"/>
          </a:xfrm>
          <a:prstGeom prst="rect">
            <a:avLst/>
          </a:prstGeom>
          <a:noFill/>
          <a:ln>
            <a:noFill/>
          </a:ln>
        </p:spPr>
      </p:pic>
      <p:sp>
        <p:nvSpPr>
          <p:cNvPr id="2490" name="Google Shape;2490;p126"/>
          <p:cNvSpPr txBox="1"/>
          <p:nvPr/>
        </p:nvSpPr>
        <p:spPr>
          <a:xfrm>
            <a:off x="141536" y="4834627"/>
            <a:ext cx="242100" cy="205500"/>
          </a:xfrm>
          <a:prstGeom prst="rect">
            <a:avLst/>
          </a:prstGeom>
          <a:noFill/>
          <a:ln>
            <a:noFill/>
          </a:ln>
        </p:spPr>
        <p:txBody>
          <a:bodyPr anchorCtr="0" anchor="ctr" bIns="34225" lIns="68450" spcFirstLastPara="1" rIns="68450" wrap="square" tIns="34225">
            <a:noAutofit/>
          </a:bodyPr>
          <a:lstStyle/>
          <a:p>
            <a:pPr indent="0" lvl="0" marL="0" marR="0" rtl="0" algn="ctr">
              <a:lnSpc>
                <a:spcPct val="100000"/>
              </a:lnSpc>
              <a:spcBef>
                <a:spcPts val="0"/>
              </a:spcBef>
              <a:spcAft>
                <a:spcPts val="0"/>
              </a:spcAft>
              <a:buNone/>
            </a:pPr>
            <a:fld id="{00000000-1234-1234-1234-123412341234}" type="slidenum">
              <a:rPr b="0" i="0" lang="en" sz="700" u="none" cap="none" strike="noStrike">
                <a:solidFill>
                  <a:srgbClr val="7F7F7F"/>
                </a:solidFill>
                <a:latin typeface="Georgia"/>
                <a:ea typeface="Georgia"/>
                <a:cs typeface="Georgia"/>
                <a:sym typeface="Georgia"/>
              </a:rPr>
              <a:t>‹#›</a:t>
            </a:fld>
            <a:endParaRPr b="0" i="0" sz="700" u="none" cap="none" strike="noStrike">
              <a:solidFill>
                <a:srgbClr val="7F7F7F"/>
              </a:solidFill>
              <a:latin typeface="Georgia"/>
              <a:ea typeface="Georgia"/>
              <a:cs typeface="Georgia"/>
              <a:sym typeface="Georgia"/>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494" name="Shape 2494"/>
        <p:cNvGrpSpPr/>
        <p:nvPr/>
      </p:nvGrpSpPr>
      <p:grpSpPr>
        <a:xfrm>
          <a:off x="0" y="0"/>
          <a:ext cx="0" cy="0"/>
          <a:chOff x="0" y="0"/>
          <a:chExt cx="0" cy="0"/>
        </a:xfrm>
      </p:grpSpPr>
      <p:sp>
        <p:nvSpPr>
          <p:cNvPr id="2495" name="Google Shape;2495;p127"/>
          <p:cNvSpPr txBox="1"/>
          <p:nvPr/>
        </p:nvSpPr>
        <p:spPr>
          <a:xfrm>
            <a:off x="149612" y="4830502"/>
            <a:ext cx="241800" cy="205200"/>
          </a:xfrm>
          <a:prstGeom prst="rect">
            <a:avLst/>
          </a:prstGeom>
          <a:noFill/>
          <a:ln>
            <a:noFill/>
          </a:ln>
        </p:spPr>
        <p:txBody>
          <a:bodyPr anchorCtr="0" anchor="ctr" bIns="34175" lIns="68325" spcFirstLastPara="1" rIns="68325" wrap="square" tIns="34175">
            <a:noAutofit/>
          </a:bodyPr>
          <a:lstStyle/>
          <a:p>
            <a:pPr indent="0" lvl="0" marL="0" marR="0" rtl="0" algn="ctr">
              <a:lnSpc>
                <a:spcPct val="100000"/>
              </a:lnSpc>
              <a:spcBef>
                <a:spcPts val="0"/>
              </a:spcBef>
              <a:spcAft>
                <a:spcPts val="0"/>
              </a:spcAft>
              <a:buNone/>
            </a:pPr>
            <a:fld id="{00000000-1234-1234-1234-123412341234}" type="slidenum">
              <a:rPr b="0" i="0" lang="en" sz="700" u="none" cap="none" strike="noStrike">
                <a:solidFill>
                  <a:srgbClr val="7F7F7F"/>
                </a:solidFill>
                <a:latin typeface="Georgia"/>
                <a:ea typeface="Georgia"/>
                <a:cs typeface="Georgia"/>
                <a:sym typeface="Georgia"/>
              </a:rPr>
              <a:t>‹#›</a:t>
            </a:fld>
            <a:endParaRPr b="0" i="0" sz="700" u="none" cap="none" strike="noStrike">
              <a:solidFill>
                <a:srgbClr val="7F7F7F"/>
              </a:solidFill>
              <a:latin typeface="Georgia"/>
              <a:ea typeface="Georgia"/>
              <a:cs typeface="Georgia"/>
              <a:sym typeface="Georgia"/>
            </a:endParaRPr>
          </a:p>
        </p:txBody>
      </p:sp>
      <p:sp>
        <p:nvSpPr>
          <p:cNvPr id="2496" name="Google Shape;2496;p127"/>
          <p:cNvSpPr txBox="1"/>
          <p:nvPr/>
        </p:nvSpPr>
        <p:spPr>
          <a:xfrm>
            <a:off x="391373" y="690041"/>
            <a:ext cx="7638000" cy="21291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accent1"/>
              </a:buClr>
              <a:buSzPts val="2400"/>
              <a:buFont typeface="Calibri"/>
              <a:buNone/>
            </a:pPr>
            <a:r>
              <a:rPr b="1" lang="en" sz="2400">
                <a:solidFill>
                  <a:schemeClr val="accent1"/>
                </a:solidFill>
                <a:latin typeface="Calibri"/>
                <a:ea typeface="Calibri"/>
                <a:cs typeface="Calibri"/>
                <a:sym typeface="Calibri"/>
              </a:rPr>
              <a:t>Governance for Data Spaces as Ecosystems</a:t>
            </a:r>
            <a:endParaRPr b="1" sz="2400">
              <a:solidFill>
                <a:schemeClr val="accent1"/>
              </a:solidFill>
              <a:latin typeface="Calibri"/>
              <a:ea typeface="Calibri"/>
              <a:cs typeface="Calibri"/>
              <a:sym typeface="Calibri"/>
            </a:endParaRPr>
          </a:p>
        </p:txBody>
      </p:sp>
      <p:sp>
        <p:nvSpPr>
          <p:cNvPr id="2497" name="Google Shape;2497;p127"/>
          <p:cNvSpPr txBox="1"/>
          <p:nvPr/>
        </p:nvSpPr>
        <p:spPr>
          <a:xfrm>
            <a:off x="391373" y="1317266"/>
            <a:ext cx="3441300" cy="3968700"/>
          </a:xfrm>
          <a:prstGeom prst="rect">
            <a:avLst/>
          </a:prstGeom>
          <a:noFill/>
          <a:ln>
            <a:noFill/>
          </a:ln>
        </p:spPr>
        <p:txBody>
          <a:bodyPr anchorCtr="0" anchor="t" bIns="34275" lIns="68575" spcFirstLastPara="1" rIns="68575" wrap="square" tIns="34275">
            <a:spAutoFit/>
          </a:bodyPr>
          <a:lstStyle/>
          <a:p>
            <a:pPr indent="-215900" lvl="0" marL="215900" marR="0" rtl="0" algn="l">
              <a:spcBef>
                <a:spcPts val="0"/>
              </a:spcBef>
              <a:spcAft>
                <a:spcPts val="0"/>
              </a:spcAft>
              <a:buClr>
                <a:schemeClr val="dk1"/>
              </a:buClr>
              <a:buSzPts val="1400"/>
              <a:buFont typeface="Arial"/>
              <a:buChar char="•"/>
            </a:pPr>
            <a:r>
              <a:rPr lang="en" sz="1400">
                <a:solidFill>
                  <a:schemeClr val="dk1"/>
                </a:solidFill>
                <a:latin typeface="Calibri"/>
                <a:ea typeface="Calibri"/>
                <a:cs typeface="Calibri"/>
                <a:sym typeface="Calibri"/>
              </a:rPr>
              <a:t>Governance for </a:t>
            </a:r>
            <a:r>
              <a:rPr b="1" lang="en" sz="1400">
                <a:solidFill>
                  <a:schemeClr val="dk1"/>
                </a:solidFill>
                <a:latin typeface="Calibri"/>
                <a:ea typeface="Calibri"/>
                <a:cs typeface="Calibri"/>
                <a:sym typeface="Calibri"/>
              </a:rPr>
              <a:t>data space instances.</a:t>
            </a:r>
            <a:endParaRPr sz="1100"/>
          </a:p>
          <a:p>
            <a:pPr indent="-215900" lvl="0" marL="215900" marR="0" rtl="0" algn="l">
              <a:spcBef>
                <a:spcPts val="800"/>
              </a:spcBef>
              <a:spcAft>
                <a:spcPts val="0"/>
              </a:spcAft>
              <a:buClr>
                <a:schemeClr val="dk1"/>
              </a:buClr>
              <a:buSzPts val="1400"/>
              <a:buFont typeface="Arial"/>
              <a:buChar char="•"/>
            </a:pPr>
            <a:r>
              <a:rPr b="1" lang="en" sz="1400">
                <a:solidFill>
                  <a:schemeClr val="dk1"/>
                </a:solidFill>
                <a:latin typeface="Calibri"/>
                <a:ea typeface="Calibri"/>
                <a:cs typeface="Calibri"/>
                <a:sym typeface="Calibri"/>
              </a:rPr>
              <a:t>Ecosystems data governance (industrial ecosystems such as Catena-X).</a:t>
            </a:r>
            <a:endParaRPr sz="1100"/>
          </a:p>
          <a:p>
            <a:pPr indent="-215900" lvl="0" marL="215900" marR="0" rtl="0" algn="l">
              <a:spcBef>
                <a:spcPts val="800"/>
              </a:spcBef>
              <a:spcAft>
                <a:spcPts val="0"/>
              </a:spcAft>
              <a:buClr>
                <a:schemeClr val="dk1"/>
              </a:buClr>
              <a:buSzPts val="1400"/>
              <a:buFont typeface="Arial"/>
              <a:buChar char="•"/>
            </a:pPr>
            <a:r>
              <a:rPr lang="en" sz="1400">
                <a:solidFill>
                  <a:schemeClr val="dk1"/>
                </a:solidFill>
                <a:latin typeface="Calibri"/>
                <a:ea typeface="Calibri"/>
                <a:cs typeface="Calibri"/>
                <a:sym typeface="Calibri"/>
              </a:rPr>
              <a:t>Public-private data governance (example </a:t>
            </a:r>
            <a:r>
              <a:rPr b="1" lang="en" sz="1400">
                <a:solidFill>
                  <a:schemeClr val="dk1"/>
                </a:solidFill>
                <a:latin typeface="Calibri"/>
                <a:ea typeface="Calibri"/>
                <a:cs typeface="Calibri"/>
                <a:sym typeface="Calibri"/>
              </a:rPr>
              <a:t>MyData for Cities).</a:t>
            </a:r>
            <a:endParaRPr sz="1100"/>
          </a:p>
          <a:p>
            <a:pPr indent="-215900" lvl="0" marL="215900" marR="0" rtl="0" algn="l">
              <a:spcBef>
                <a:spcPts val="800"/>
              </a:spcBef>
              <a:spcAft>
                <a:spcPts val="0"/>
              </a:spcAft>
              <a:buClr>
                <a:schemeClr val="dk1"/>
              </a:buClr>
              <a:buSzPts val="1400"/>
              <a:buFont typeface="Arial"/>
              <a:buChar char="•"/>
            </a:pPr>
            <a:r>
              <a:rPr b="1" lang="en" sz="1400">
                <a:solidFill>
                  <a:schemeClr val="dk1"/>
                </a:solidFill>
                <a:latin typeface="Calibri"/>
                <a:ea typeface="Calibri"/>
                <a:cs typeface="Calibri"/>
                <a:sym typeface="Calibri"/>
              </a:rPr>
              <a:t>Data marketplace </a:t>
            </a:r>
            <a:r>
              <a:rPr lang="en" sz="1400">
                <a:solidFill>
                  <a:schemeClr val="dk1"/>
                </a:solidFill>
                <a:latin typeface="Calibri"/>
                <a:ea typeface="Calibri"/>
                <a:cs typeface="Calibri"/>
                <a:sym typeface="Calibri"/>
              </a:rPr>
              <a:t>governance.</a:t>
            </a:r>
            <a:endParaRPr sz="1100"/>
          </a:p>
          <a:p>
            <a:pPr indent="-215900" lvl="0" marL="215900" marR="0" rtl="0" algn="l">
              <a:spcBef>
                <a:spcPts val="800"/>
              </a:spcBef>
              <a:spcAft>
                <a:spcPts val="0"/>
              </a:spcAft>
              <a:buClr>
                <a:schemeClr val="dk1"/>
              </a:buClr>
              <a:buSzPts val="1400"/>
              <a:buFont typeface="Arial"/>
              <a:buChar char="•"/>
            </a:pPr>
            <a:r>
              <a:rPr lang="en" sz="1400">
                <a:solidFill>
                  <a:schemeClr val="dk1"/>
                </a:solidFill>
                <a:latin typeface="Calibri"/>
                <a:ea typeface="Calibri"/>
                <a:cs typeface="Calibri"/>
                <a:sym typeface="Calibri"/>
              </a:rPr>
              <a:t>Implementation of </a:t>
            </a:r>
            <a:r>
              <a:rPr b="1" lang="en" sz="1400">
                <a:solidFill>
                  <a:schemeClr val="dk1"/>
                </a:solidFill>
                <a:latin typeface="Calibri"/>
                <a:ea typeface="Calibri"/>
                <a:cs typeface="Calibri"/>
                <a:sym typeface="Calibri"/>
              </a:rPr>
              <a:t>cross-domain</a:t>
            </a:r>
            <a:r>
              <a:rPr lang="en" sz="1300">
                <a:solidFill>
                  <a:srgbClr val="000000"/>
                </a:solidFill>
                <a:latin typeface="Roboto"/>
                <a:ea typeface="Roboto"/>
                <a:cs typeface="Roboto"/>
                <a:sym typeface="Roboto"/>
              </a:rPr>
              <a:t> </a:t>
            </a:r>
            <a:r>
              <a:rPr lang="en" sz="1400">
                <a:solidFill>
                  <a:schemeClr val="dk1"/>
                </a:solidFill>
                <a:latin typeface="Calibri"/>
                <a:ea typeface="Calibri"/>
                <a:cs typeface="Calibri"/>
                <a:sym typeface="Calibri"/>
              </a:rPr>
              <a:t>data governance principles.</a:t>
            </a:r>
            <a:endParaRPr sz="1100"/>
          </a:p>
          <a:p>
            <a:pPr indent="-215900" lvl="0" marL="215900" marR="0" rtl="0" algn="l">
              <a:spcBef>
                <a:spcPts val="800"/>
              </a:spcBef>
              <a:spcAft>
                <a:spcPts val="0"/>
              </a:spcAft>
              <a:buClr>
                <a:schemeClr val="dk1"/>
              </a:buClr>
              <a:buSzPts val="1400"/>
              <a:buFont typeface="Arial"/>
              <a:buChar char="•"/>
            </a:pPr>
            <a:r>
              <a:rPr b="1" lang="en" sz="1400">
                <a:solidFill>
                  <a:schemeClr val="dk1"/>
                </a:solidFill>
                <a:latin typeface="Calibri"/>
                <a:ea typeface="Calibri"/>
                <a:cs typeface="Calibri"/>
                <a:sym typeface="Calibri"/>
              </a:rPr>
              <a:t>Data portability by strengthening individual’s rights </a:t>
            </a:r>
            <a:r>
              <a:rPr lang="en" sz="1400">
                <a:solidFill>
                  <a:schemeClr val="dk1"/>
                </a:solidFill>
                <a:latin typeface="Calibri"/>
                <a:ea typeface="Calibri"/>
                <a:cs typeface="Calibri"/>
                <a:sym typeface="Calibri"/>
              </a:rPr>
              <a:t>to re-purpose data and efficient data transfers between systems and services for business users.</a:t>
            </a:r>
            <a:endParaRPr sz="1100"/>
          </a:p>
          <a:p>
            <a:pPr indent="-127000" lvl="0" marL="215900" marR="0" rtl="0" algn="l">
              <a:spcBef>
                <a:spcPts val="0"/>
              </a:spcBef>
              <a:spcAft>
                <a:spcPts val="0"/>
              </a:spcAft>
              <a:buClr>
                <a:schemeClr val="dk1"/>
              </a:buClr>
              <a:buSzPts val="1300"/>
              <a:buFont typeface="Arial"/>
              <a:buNone/>
            </a:pPr>
            <a:r>
              <a:t/>
            </a:r>
            <a:endParaRPr sz="1300">
              <a:solidFill>
                <a:srgbClr val="000000"/>
              </a:solidFill>
              <a:latin typeface="Calibri"/>
              <a:ea typeface="Calibri"/>
              <a:cs typeface="Calibri"/>
              <a:sym typeface="Calibri"/>
            </a:endParaRPr>
          </a:p>
          <a:p>
            <a:pPr indent="-127000" lvl="0" marL="215900" marR="0" rtl="0" algn="l">
              <a:spcBef>
                <a:spcPts val="0"/>
              </a:spcBef>
              <a:spcAft>
                <a:spcPts val="0"/>
              </a:spcAft>
              <a:buClr>
                <a:schemeClr val="dk1"/>
              </a:buClr>
              <a:buSzPts val="1300"/>
              <a:buFont typeface="Arial"/>
              <a:buNone/>
            </a:pPr>
            <a:r>
              <a:t/>
            </a:r>
            <a:endParaRPr sz="1300">
              <a:solidFill>
                <a:srgbClr val="000000"/>
              </a:solidFill>
              <a:latin typeface="Calibri"/>
              <a:ea typeface="Calibri"/>
              <a:cs typeface="Calibri"/>
              <a:sym typeface="Calibri"/>
            </a:endParaRPr>
          </a:p>
          <a:p>
            <a:pPr indent="-127000" lvl="0" marL="215900" marR="0" rtl="0" algn="l">
              <a:spcBef>
                <a:spcPts val="0"/>
              </a:spcBef>
              <a:spcAft>
                <a:spcPts val="0"/>
              </a:spcAft>
              <a:buClr>
                <a:schemeClr val="dk1"/>
              </a:buClr>
              <a:buSzPts val="1300"/>
              <a:buFont typeface="Arial"/>
              <a:buNone/>
            </a:pPr>
            <a:r>
              <a:t/>
            </a:r>
            <a:endParaRPr sz="13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1300">
              <a:solidFill>
                <a:srgbClr val="000000"/>
              </a:solidFill>
              <a:latin typeface="Calibri"/>
              <a:ea typeface="Calibri"/>
              <a:cs typeface="Calibri"/>
              <a:sym typeface="Calibri"/>
            </a:endParaRPr>
          </a:p>
        </p:txBody>
      </p:sp>
      <p:pic>
        <p:nvPicPr>
          <p:cNvPr id="2498" name="Google Shape;2498;p127"/>
          <p:cNvPicPr preferRelativeResize="0"/>
          <p:nvPr/>
        </p:nvPicPr>
        <p:blipFill rotWithShape="1">
          <a:blip r:embed="rId3">
            <a:alphaModFix/>
          </a:blip>
          <a:srcRect b="0" l="0" r="0" t="0"/>
          <a:stretch/>
        </p:blipFill>
        <p:spPr>
          <a:xfrm>
            <a:off x="4031711" y="1220859"/>
            <a:ext cx="4690035" cy="2882699"/>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503" name="Shape 2503"/>
        <p:cNvGrpSpPr/>
        <p:nvPr/>
      </p:nvGrpSpPr>
      <p:grpSpPr>
        <a:xfrm>
          <a:off x="0" y="0"/>
          <a:ext cx="0" cy="0"/>
          <a:chOff x="0" y="0"/>
          <a:chExt cx="0" cy="0"/>
        </a:xfrm>
      </p:grpSpPr>
      <p:sp>
        <p:nvSpPr>
          <p:cNvPr id="2504" name="Google Shape;2504;p128"/>
          <p:cNvSpPr txBox="1"/>
          <p:nvPr/>
        </p:nvSpPr>
        <p:spPr>
          <a:xfrm>
            <a:off x="414678" y="267502"/>
            <a:ext cx="6786000"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2"/>
              </a:buClr>
              <a:buSzPts val="2400"/>
              <a:buFont typeface="Calibri"/>
              <a:buNone/>
            </a:pPr>
            <a:r>
              <a:rPr b="1" lang="en" sz="2400">
                <a:solidFill>
                  <a:schemeClr val="dk2"/>
                </a:solidFill>
                <a:latin typeface="Calibri"/>
                <a:ea typeface="Calibri"/>
                <a:cs typeface="Calibri"/>
                <a:sym typeface="Calibri"/>
              </a:rPr>
              <a:t>&lt;More terminology…&gt;</a:t>
            </a:r>
            <a:endParaRPr sz="1100"/>
          </a:p>
        </p:txBody>
      </p:sp>
      <p:sp>
        <p:nvSpPr>
          <p:cNvPr id="2505" name="Google Shape;2505;p128"/>
          <p:cNvSpPr txBox="1"/>
          <p:nvPr/>
        </p:nvSpPr>
        <p:spPr>
          <a:xfrm>
            <a:off x="414677" y="1216187"/>
            <a:ext cx="7725300" cy="145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t/>
            </a:r>
            <a:endParaRPr b="1" sz="1800">
              <a:solidFill>
                <a:srgbClr val="0432FF"/>
              </a:solidFill>
              <a:latin typeface="Abel"/>
              <a:ea typeface="Abel"/>
              <a:cs typeface="Abel"/>
              <a:sym typeface="Abel"/>
            </a:endParaRPr>
          </a:p>
          <a:p>
            <a:pPr indent="0" lvl="0" marL="0" marR="0" rtl="0" algn="l">
              <a:spcBef>
                <a:spcPts val="0"/>
              </a:spcBef>
              <a:spcAft>
                <a:spcPts val="0"/>
              </a:spcAft>
              <a:buNone/>
            </a:pPr>
            <a:r>
              <a:t/>
            </a:r>
            <a:endParaRPr b="1" sz="1800">
              <a:solidFill>
                <a:srgbClr val="0432FF"/>
              </a:solidFill>
              <a:latin typeface="Abel"/>
              <a:ea typeface="Abel"/>
              <a:cs typeface="Abel"/>
              <a:sym typeface="Abel"/>
            </a:endParaRPr>
          </a:p>
          <a:p>
            <a:pPr indent="0" lvl="0" marL="0" marR="0" rtl="0" algn="l">
              <a:spcBef>
                <a:spcPts val="0"/>
              </a:spcBef>
              <a:spcAft>
                <a:spcPts val="0"/>
              </a:spcAft>
              <a:buNone/>
            </a:pPr>
            <a:r>
              <a:t/>
            </a:r>
            <a:endParaRPr b="1" sz="1800">
              <a:solidFill>
                <a:srgbClr val="0432FF"/>
              </a:solidFill>
              <a:latin typeface="Abel"/>
              <a:ea typeface="Abel"/>
              <a:cs typeface="Abel"/>
              <a:sym typeface="Abel"/>
            </a:endParaRPr>
          </a:p>
          <a:p>
            <a:pPr indent="0" lvl="0" marL="0" marR="0" rtl="0" algn="l">
              <a:spcBef>
                <a:spcPts val="0"/>
              </a:spcBef>
              <a:spcAft>
                <a:spcPts val="0"/>
              </a:spcAft>
              <a:buNone/>
            </a:pPr>
            <a:r>
              <a:t/>
            </a:r>
            <a:endParaRPr sz="1800">
              <a:solidFill>
                <a:srgbClr val="0432FF"/>
              </a:solidFill>
              <a:latin typeface="Abel"/>
              <a:ea typeface="Abel"/>
              <a:cs typeface="Abel"/>
              <a:sym typeface="Abel"/>
            </a:endParaRPr>
          </a:p>
          <a:p>
            <a:pPr indent="0" lvl="0" marL="0" marR="0" rtl="0" algn="l">
              <a:spcBef>
                <a:spcPts val="0"/>
              </a:spcBef>
              <a:spcAft>
                <a:spcPts val="0"/>
              </a:spcAft>
              <a:buNone/>
            </a:pPr>
            <a:r>
              <a:t/>
            </a:r>
            <a:endParaRPr sz="1800">
              <a:solidFill>
                <a:srgbClr val="0432FF"/>
              </a:solidFill>
              <a:latin typeface="Abel"/>
              <a:ea typeface="Abel"/>
              <a:cs typeface="Abel"/>
              <a:sym typeface="Abel"/>
            </a:endParaRPr>
          </a:p>
        </p:txBody>
      </p:sp>
      <p:graphicFrame>
        <p:nvGraphicFramePr>
          <p:cNvPr id="2506" name="Google Shape;2506;p128"/>
          <p:cNvGraphicFramePr/>
          <p:nvPr/>
        </p:nvGraphicFramePr>
        <p:xfrm>
          <a:off x="414677" y="967412"/>
          <a:ext cx="3000000" cy="3000000"/>
        </p:xfrm>
        <a:graphic>
          <a:graphicData uri="http://schemas.openxmlformats.org/drawingml/2006/table">
            <a:tbl>
              <a:tblPr bandRow="1" firstRow="1">
                <a:noFill/>
                <a:tableStyleId>{0320D625-FAE8-4981-BC72-A564698122C5}</a:tableStyleId>
              </a:tblPr>
              <a:tblGrid>
                <a:gridCol w="982500"/>
                <a:gridCol w="3659025"/>
                <a:gridCol w="3908650"/>
              </a:tblGrid>
              <a:tr h="290850">
                <a:tc>
                  <a:txBody>
                    <a:bodyPr/>
                    <a:lstStyle/>
                    <a:p>
                      <a:pPr indent="0" lvl="0" marL="0" marR="0" rtl="0" algn="l">
                        <a:spcBef>
                          <a:spcPts val="0"/>
                        </a:spcBef>
                        <a:spcAft>
                          <a:spcPts val="0"/>
                        </a:spcAft>
                        <a:buNone/>
                      </a:pPr>
                      <a:r>
                        <a:rPr lang="en" sz="1100">
                          <a:latin typeface="Calibri"/>
                          <a:ea typeface="Calibri"/>
                          <a:cs typeface="Calibri"/>
                          <a:sym typeface="Calibri"/>
                        </a:rPr>
                        <a:t>Term</a:t>
                      </a:r>
                      <a:endParaRPr sz="1100">
                        <a:latin typeface="Calibri"/>
                        <a:ea typeface="Calibri"/>
                        <a:cs typeface="Calibri"/>
                        <a:sym typeface="Calibri"/>
                      </a:endParaRPr>
                    </a:p>
                  </a:txBody>
                  <a:tcPr marT="34300" marB="34300" marR="68600" marL="68600"/>
                </a:tc>
                <a:tc>
                  <a:txBody>
                    <a:bodyPr/>
                    <a:lstStyle/>
                    <a:p>
                      <a:pPr indent="0" lvl="0" marL="0" marR="0" rtl="0" algn="l">
                        <a:spcBef>
                          <a:spcPts val="0"/>
                        </a:spcBef>
                        <a:spcAft>
                          <a:spcPts val="0"/>
                        </a:spcAft>
                        <a:buNone/>
                      </a:pPr>
                      <a:r>
                        <a:rPr lang="en" sz="1100">
                          <a:latin typeface="Calibri"/>
                          <a:ea typeface="Calibri"/>
                          <a:cs typeface="Calibri"/>
                          <a:sym typeface="Calibri"/>
                        </a:rPr>
                        <a:t>Definition</a:t>
                      </a:r>
                      <a:endParaRPr sz="1100"/>
                    </a:p>
                  </a:txBody>
                  <a:tcPr marT="34300" marB="34300" marR="68600" marL="68600"/>
                </a:tc>
                <a:tc>
                  <a:txBody>
                    <a:bodyPr/>
                    <a:lstStyle/>
                    <a:p>
                      <a:pPr indent="0" lvl="0" marL="0" marR="0" rtl="0" algn="l">
                        <a:spcBef>
                          <a:spcPts val="0"/>
                        </a:spcBef>
                        <a:spcAft>
                          <a:spcPts val="0"/>
                        </a:spcAft>
                        <a:buNone/>
                      </a:pPr>
                      <a:r>
                        <a:rPr lang="en" sz="1100">
                          <a:latin typeface="Calibri"/>
                          <a:ea typeface="Calibri"/>
                          <a:cs typeface="Calibri"/>
                          <a:sym typeface="Calibri"/>
                        </a:rPr>
                        <a:t>Remarks</a:t>
                      </a:r>
                      <a:endParaRPr sz="1100">
                        <a:latin typeface="Calibri"/>
                        <a:ea typeface="Calibri"/>
                        <a:cs typeface="Calibri"/>
                        <a:sym typeface="Calibri"/>
                      </a:endParaRPr>
                    </a:p>
                  </a:txBody>
                  <a:tcPr marT="34300" marB="34300" marR="68600" marL="68600"/>
                </a:tc>
              </a:tr>
              <a:tr h="290850">
                <a:tc>
                  <a:txBody>
                    <a:bodyPr/>
                    <a:lstStyle/>
                    <a:p>
                      <a:pPr indent="0" lvl="0" marL="0" marR="0" rtl="0" algn="l">
                        <a:lnSpc>
                          <a:spcPct val="100000"/>
                        </a:lnSpc>
                        <a:spcBef>
                          <a:spcPts val="0"/>
                        </a:spcBef>
                        <a:spcAft>
                          <a:spcPts val="0"/>
                        </a:spcAft>
                        <a:buClr>
                          <a:srgbClr val="0432FF"/>
                        </a:buClr>
                        <a:buSzPts val="800"/>
                        <a:buFont typeface="Calibri"/>
                        <a:buNone/>
                      </a:pPr>
                      <a:r>
                        <a:t/>
                      </a:r>
                      <a:endParaRPr sz="1100"/>
                    </a:p>
                  </a:txBody>
                  <a:tcPr marT="34300" marB="34300" marR="68600" marL="68600"/>
                </a:tc>
                <a:tc>
                  <a:txBody>
                    <a:bodyPr/>
                    <a:lstStyle/>
                    <a:p>
                      <a:pPr indent="0" lvl="0" marL="0" marR="0" rtl="0" algn="l">
                        <a:spcBef>
                          <a:spcPts val="0"/>
                        </a:spcBef>
                        <a:spcAft>
                          <a:spcPts val="0"/>
                        </a:spcAft>
                        <a:buNone/>
                      </a:pPr>
                      <a:r>
                        <a:t/>
                      </a:r>
                      <a:endParaRPr i="1" sz="800">
                        <a:latin typeface="Calibri"/>
                        <a:ea typeface="Calibri"/>
                        <a:cs typeface="Calibri"/>
                        <a:sym typeface="Calibri"/>
                      </a:endParaRPr>
                    </a:p>
                  </a:txBody>
                  <a:tcPr marT="34300" marB="34300" marR="68600" marL="68600"/>
                </a:tc>
                <a:tc>
                  <a:txBody>
                    <a:bodyPr/>
                    <a:lstStyle/>
                    <a:p>
                      <a:pPr indent="0" lvl="0" marL="457200" marR="0" rtl="0" algn="l">
                        <a:lnSpc>
                          <a:spcPct val="100000"/>
                        </a:lnSpc>
                        <a:spcBef>
                          <a:spcPts val="0"/>
                        </a:spcBef>
                        <a:spcAft>
                          <a:spcPts val="0"/>
                        </a:spcAft>
                        <a:buNone/>
                      </a:pPr>
                      <a:r>
                        <a:t/>
                      </a:r>
                      <a:endParaRPr sz="1100"/>
                    </a:p>
                  </a:txBody>
                  <a:tcPr marT="34300" marB="34300" marR="68600" marL="68600"/>
                </a:tc>
              </a:tr>
              <a:tr h="290850">
                <a:tc>
                  <a:txBody>
                    <a:bodyPr/>
                    <a:lstStyle/>
                    <a:p>
                      <a:pPr indent="0" lvl="0" marL="0" marR="0" rtl="0" algn="l">
                        <a:lnSpc>
                          <a:spcPct val="100000"/>
                        </a:lnSpc>
                        <a:spcBef>
                          <a:spcPts val="0"/>
                        </a:spcBef>
                        <a:spcAft>
                          <a:spcPts val="0"/>
                        </a:spcAft>
                        <a:buClr>
                          <a:srgbClr val="0432FF"/>
                        </a:buClr>
                        <a:buSzPts val="800"/>
                        <a:buFont typeface="Calibri"/>
                        <a:buNone/>
                      </a:pPr>
                      <a:r>
                        <a:t/>
                      </a:r>
                      <a:endParaRPr sz="1100"/>
                    </a:p>
                  </a:txBody>
                  <a:tcPr marT="34300" marB="34300" marR="68600" marL="68600"/>
                </a:tc>
                <a:tc>
                  <a:txBody>
                    <a:bodyPr/>
                    <a:lstStyle/>
                    <a:p>
                      <a:pPr indent="0" lvl="0" marL="0" marR="0" rtl="0" algn="l">
                        <a:spcBef>
                          <a:spcPts val="0"/>
                        </a:spcBef>
                        <a:spcAft>
                          <a:spcPts val="0"/>
                        </a:spcAft>
                        <a:buNone/>
                      </a:pPr>
                      <a:r>
                        <a:t/>
                      </a:r>
                      <a:endParaRPr b="0" i="1" sz="800">
                        <a:latin typeface="Calibri"/>
                        <a:ea typeface="Calibri"/>
                        <a:cs typeface="Calibri"/>
                        <a:sym typeface="Calibri"/>
                      </a:endParaRPr>
                    </a:p>
                  </a:txBody>
                  <a:tcPr marT="34300" marB="34300" marR="68600" marL="68600"/>
                </a:tc>
                <a:tc>
                  <a:txBody>
                    <a:bodyPr/>
                    <a:lstStyle/>
                    <a:p>
                      <a:pPr indent="0" lvl="0" marL="0" marR="0" rtl="0" algn="l">
                        <a:spcBef>
                          <a:spcPts val="0"/>
                        </a:spcBef>
                        <a:spcAft>
                          <a:spcPts val="0"/>
                        </a:spcAft>
                        <a:buNone/>
                      </a:pPr>
                      <a:r>
                        <a:t/>
                      </a:r>
                      <a:endParaRPr sz="1100"/>
                    </a:p>
                  </a:txBody>
                  <a:tcPr marT="34300" marB="34300" marR="68600" marL="68600"/>
                </a:tc>
              </a:tr>
            </a:tbl>
          </a:graphicData>
        </a:graphic>
      </p:graphicFrame>
      <p:sp>
        <p:nvSpPr>
          <p:cNvPr id="2507" name="Google Shape;2507;p128"/>
          <p:cNvSpPr txBox="1"/>
          <p:nvPr/>
        </p:nvSpPr>
        <p:spPr>
          <a:xfrm>
            <a:off x="141536" y="4834627"/>
            <a:ext cx="242100" cy="205500"/>
          </a:xfrm>
          <a:prstGeom prst="rect">
            <a:avLst/>
          </a:prstGeom>
          <a:noFill/>
          <a:ln>
            <a:noFill/>
          </a:ln>
        </p:spPr>
        <p:txBody>
          <a:bodyPr anchorCtr="0" anchor="ctr" bIns="34225" lIns="68450" spcFirstLastPara="1" rIns="68450" wrap="square" tIns="34225">
            <a:noAutofit/>
          </a:bodyPr>
          <a:lstStyle/>
          <a:p>
            <a:pPr indent="0" lvl="0" marL="0" marR="0" rtl="0" algn="ctr">
              <a:lnSpc>
                <a:spcPct val="100000"/>
              </a:lnSpc>
              <a:spcBef>
                <a:spcPts val="0"/>
              </a:spcBef>
              <a:spcAft>
                <a:spcPts val="0"/>
              </a:spcAft>
              <a:buNone/>
            </a:pPr>
            <a:fld id="{00000000-1234-1234-1234-123412341234}" type="slidenum">
              <a:rPr b="0" i="0" lang="en" sz="700" u="none" cap="none" strike="noStrike">
                <a:solidFill>
                  <a:srgbClr val="7F7F7F"/>
                </a:solidFill>
                <a:latin typeface="Georgia"/>
                <a:ea typeface="Georgia"/>
                <a:cs typeface="Georgia"/>
                <a:sym typeface="Georgia"/>
              </a:rPr>
              <a:t>‹#›</a:t>
            </a:fld>
            <a:endParaRPr b="0" i="0" sz="700" u="none" cap="none" strike="noStrike">
              <a:solidFill>
                <a:srgbClr val="7F7F7F"/>
              </a:solidFill>
              <a:latin typeface="Georgia"/>
              <a:ea typeface="Georgia"/>
              <a:cs typeface="Georgia"/>
              <a:sym typeface="Georgia"/>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512" name="Shape 2512"/>
        <p:cNvGrpSpPr/>
        <p:nvPr/>
      </p:nvGrpSpPr>
      <p:grpSpPr>
        <a:xfrm>
          <a:off x="0" y="0"/>
          <a:ext cx="0" cy="0"/>
          <a:chOff x="0" y="0"/>
          <a:chExt cx="0" cy="0"/>
        </a:xfrm>
      </p:grpSpPr>
      <p:sp>
        <p:nvSpPr>
          <p:cNvPr id="2513" name="Google Shape;2513;p129"/>
          <p:cNvSpPr/>
          <p:nvPr/>
        </p:nvSpPr>
        <p:spPr>
          <a:xfrm>
            <a:off x="1227122" y="2971946"/>
            <a:ext cx="485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2514" name="Google Shape;2514;p129"/>
          <p:cNvSpPr/>
          <p:nvPr/>
        </p:nvSpPr>
        <p:spPr>
          <a:xfrm>
            <a:off x="2356554" y="2992303"/>
            <a:ext cx="485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2515" name="Google Shape;2515;p129"/>
          <p:cNvSpPr txBox="1"/>
          <p:nvPr>
            <p:ph idx="4294967295" type="sldNum"/>
          </p:nvPr>
        </p:nvSpPr>
        <p:spPr>
          <a:xfrm>
            <a:off x="141536" y="4834627"/>
            <a:ext cx="242100" cy="205500"/>
          </a:xfrm>
          <a:prstGeom prst="rect">
            <a:avLst/>
          </a:prstGeom>
          <a:noFill/>
          <a:ln>
            <a:noFill/>
          </a:ln>
        </p:spPr>
        <p:txBody>
          <a:bodyPr anchorCtr="0" anchor="ctr" bIns="34225" lIns="68450" spcFirstLastPara="1" rIns="68450" wrap="square" tIns="34225">
            <a:noAutofit/>
          </a:bodyPr>
          <a:lstStyle/>
          <a:p>
            <a:pPr indent="0" lvl="0" marL="0" marR="0" rtl="0" algn="ctr">
              <a:spcBef>
                <a:spcPts val="0"/>
              </a:spcBef>
              <a:spcAft>
                <a:spcPts val="0"/>
              </a:spcAft>
              <a:buNone/>
            </a:pPr>
            <a:fld id="{00000000-1234-1234-1234-123412341234}" type="slidenum">
              <a:rPr lang="en" sz="700">
                <a:solidFill>
                  <a:srgbClr val="7F7F7F"/>
                </a:solidFill>
                <a:latin typeface="Georgia"/>
                <a:ea typeface="Georgia"/>
                <a:cs typeface="Georgia"/>
                <a:sym typeface="Georgia"/>
              </a:rPr>
              <a:t>‹#›</a:t>
            </a:fld>
            <a:endParaRPr sz="700">
              <a:solidFill>
                <a:srgbClr val="7F7F7F"/>
              </a:solidFill>
              <a:latin typeface="Georgia"/>
              <a:ea typeface="Georgia"/>
              <a:cs typeface="Georgia"/>
              <a:sym typeface="Georgia"/>
            </a:endParaRPr>
          </a:p>
        </p:txBody>
      </p:sp>
      <p:sp>
        <p:nvSpPr>
          <p:cNvPr id="2516" name="Google Shape;2516;p129"/>
          <p:cNvSpPr/>
          <p:nvPr/>
        </p:nvSpPr>
        <p:spPr>
          <a:xfrm>
            <a:off x="2926292" y="2989843"/>
            <a:ext cx="485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2517" name="Google Shape;2517;p129"/>
          <p:cNvSpPr/>
          <p:nvPr/>
        </p:nvSpPr>
        <p:spPr>
          <a:xfrm>
            <a:off x="1796861" y="2989843"/>
            <a:ext cx="485400" cy="1481100"/>
          </a:xfrm>
          <a:prstGeom prst="roundRect">
            <a:avLst>
              <a:gd fmla="val 16667" name="adj"/>
            </a:avLst>
          </a:prstGeom>
          <a:solidFill>
            <a:srgbClr val="F2F2F2"/>
          </a:solid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2518" name="Google Shape;2518;p129"/>
          <p:cNvSpPr/>
          <p:nvPr/>
        </p:nvSpPr>
        <p:spPr>
          <a:xfrm>
            <a:off x="316666" y="761762"/>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Regulation</a:t>
            </a:r>
            <a:endParaRPr sz="1100"/>
          </a:p>
        </p:txBody>
      </p:sp>
      <p:sp>
        <p:nvSpPr>
          <p:cNvPr id="2519" name="Google Shape;2519;p129"/>
          <p:cNvSpPr/>
          <p:nvPr/>
        </p:nvSpPr>
        <p:spPr>
          <a:xfrm>
            <a:off x="315911" y="1470651"/>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Frameworks and standardization  </a:t>
            </a:r>
            <a:endParaRPr sz="1100"/>
          </a:p>
        </p:txBody>
      </p:sp>
      <p:sp>
        <p:nvSpPr>
          <p:cNvPr id="2520" name="Google Shape;2520;p129"/>
          <p:cNvSpPr/>
          <p:nvPr/>
        </p:nvSpPr>
        <p:spPr>
          <a:xfrm>
            <a:off x="315911" y="2183888"/>
            <a:ext cx="2383500" cy="1854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Generic building blocks</a:t>
            </a:r>
            <a:endParaRPr sz="1100"/>
          </a:p>
        </p:txBody>
      </p:sp>
      <p:sp>
        <p:nvSpPr>
          <p:cNvPr id="2521" name="Google Shape;2521;p129"/>
          <p:cNvSpPr txBox="1"/>
          <p:nvPr/>
        </p:nvSpPr>
        <p:spPr>
          <a:xfrm rot="-5400000">
            <a:off x="-312802" y="3670628"/>
            <a:ext cx="1078800" cy="182400"/>
          </a:xfrm>
          <a:prstGeom prst="rect">
            <a:avLst/>
          </a:prstGeom>
          <a:noFill/>
          <a:ln>
            <a:noFill/>
          </a:ln>
        </p:spPr>
        <p:txBody>
          <a:bodyPr anchorCtr="0" anchor="ctr" bIns="34275" lIns="68575" spcFirstLastPara="1" rIns="68575" wrap="square" tIns="34275">
            <a:spAutoFit/>
          </a:bodyPr>
          <a:lstStyle/>
          <a:p>
            <a:pPr indent="0" lvl="0" marL="0" marR="0" rtl="0" algn="ctr">
              <a:lnSpc>
                <a:spcPct val="81666"/>
              </a:lnSpc>
              <a:spcBef>
                <a:spcPts val="0"/>
              </a:spcBef>
              <a:spcAft>
                <a:spcPts val="0"/>
              </a:spcAft>
              <a:buNone/>
            </a:pPr>
            <a:r>
              <a:rPr lang="en" sz="900">
                <a:solidFill>
                  <a:schemeClr val="dk1"/>
                </a:solidFill>
                <a:latin typeface="Calibri"/>
                <a:ea typeface="Calibri"/>
                <a:cs typeface="Calibri"/>
                <a:sym typeface="Calibri"/>
              </a:rPr>
              <a:t>Domain specific </a:t>
            </a:r>
            <a:endParaRPr sz="1100"/>
          </a:p>
        </p:txBody>
      </p:sp>
      <p:cxnSp>
        <p:nvCxnSpPr>
          <p:cNvPr id="2522" name="Google Shape;2522;p129"/>
          <p:cNvCxnSpPr/>
          <p:nvPr/>
        </p:nvCxnSpPr>
        <p:spPr>
          <a:xfrm>
            <a:off x="382983" y="3471863"/>
            <a:ext cx="3027900" cy="0"/>
          </a:xfrm>
          <a:prstGeom prst="straightConnector1">
            <a:avLst/>
          </a:prstGeom>
          <a:noFill/>
          <a:ln cap="flat" cmpd="sng" w="9525">
            <a:solidFill>
              <a:schemeClr val="accent1"/>
            </a:solidFill>
            <a:prstDash val="dash"/>
            <a:miter lim="800000"/>
            <a:headEnd len="sm" w="sm" type="none"/>
            <a:tailEnd len="sm" w="sm" type="none"/>
          </a:ln>
        </p:spPr>
      </p:cxnSp>
      <p:cxnSp>
        <p:nvCxnSpPr>
          <p:cNvPr id="2523" name="Google Shape;2523;p129"/>
          <p:cNvCxnSpPr/>
          <p:nvPr/>
        </p:nvCxnSpPr>
        <p:spPr>
          <a:xfrm>
            <a:off x="382983" y="3969067"/>
            <a:ext cx="3027900" cy="0"/>
          </a:xfrm>
          <a:prstGeom prst="straightConnector1">
            <a:avLst/>
          </a:prstGeom>
          <a:noFill/>
          <a:ln cap="flat" cmpd="sng" w="9525">
            <a:solidFill>
              <a:schemeClr val="accent1"/>
            </a:solidFill>
            <a:prstDash val="dash"/>
            <a:miter lim="800000"/>
            <a:headEnd len="sm" w="sm" type="none"/>
            <a:tailEnd len="sm" w="sm" type="none"/>
          </a:ln>
        </p:spPr>
      </p:cxnSp>
      <p:sp>
        <p:nvSpPr>
          <p:cNvPr id="2524" name="Google Shape;2524;p129"/>
          <p:cNvSpPr txBox="1"/>
          <p:nvPr/>
        </p:nvSpPr>
        <p:spPr>
          <a:xfrm>
            <a:off x="328614" y="3191429"/>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Ecosystems</a:t>
            </a:r>
            <a:endParaRPr sz="1100"/>
          </a:p>
        </p:txBody>
      </p:sp>
      <p:sp>
        <p:nvSpPr>
          <p:cNvPr id="2525" name="Google Shape;2525;p129"/>
          <p:cNvSpPr txBox="1"/>
          <p:nvPr/>
        </p:nvSpPr>
        <p:spPr>
          <a:xfrm>
            <a:off x="328615" y="3648781"/>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Data</a:t>
            </a:r>
            <a:endParaRPr sz="1100"/>
          </a:p>
        </p:txBody>
      </p:sp>
      <p:sp>
        <p:nvSpPr>
          <p:cNvPr id="2526" name="Google Shape;2526;p129"/>
          <p:cNvSpPr txBox="1"/>
          <p:nvPr/>
        </p:nvSpPr>
        <p:spPr>
          <a:xfrm>
            <a:off x="315911" y="4070669"/>
            <a:ext cx="940800" cy="2955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Platforms and solutions</a:t>
            </a:r>
            <a:endParaRPr sz="1100"/>
          </a:p>
        </p:txBody>
      </p:sp>
      <p:sp>
        <p:nvSpPr>
          <p:cNvPr id="2527" name="Google Shape;2527;p129"/>
          <p:cNvSpPr/>
          <p:nvPr/>
        </p:nvSpPr>
        <p:spPr>
          <a:xfrm>
            <a:off x="3986683" y="905915"/>
            <a:ext cx="4773600" cy="3667800"/>
          </a:xfrm>
          <a:prstGeom prst="rect">
            <a:avLst/>
          </a:prstGeom>
          <a:noFill/>
          <a:ln cap="flat" cmpd="sng" w="12700">
            <a:solidFill>
              <a:srgbClr val="4472C4"/>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528" name="Google Shape;2528;p129"/>
          <p:cNvSpPr txBox="1"/>
          <p:nvPr/>
        </p:nvSpPr>
        <p:spPr>
          <a:xfrm>
            <a:off x="1684292" y="4473149"/>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Construction</a:t>
            </a:r>
            <a:endParaRPr sz="1100"/>
          </a:p>
        </p:txBody>
      </p:sp>
      <p:sp>
        <p:nvSpPr>
          <p:cNvPr id="2529" name="Google Shape;2529;p129"/>
          <p:cNvSpPr txBox="1"/>
          <p:nvPr/>
        </p:nvSpPr>
        <p:spPr>
          <a:xfrm>
            <a:off x="1154566" y="4473149"/>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Transport</a:t>
            </a:r>
            <a:endParaRPr sz="1100"/>
          </a:p>
        </p:txBody>
      </p:sp>
      <p:sp>
        <p:nvSpPr>
          <p:cNvPr id="2530" name="Google Shape;2530;p129"/>
          <p:cNvSpPr txBox="1"/>
          <p:nvPr/>
        </p:nvSpPr>
        <p:spPr>
          <a:xfrm>
            <a:off x="2941740" y="4473149"/>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Others</a:t>
            </a:r>
            <a:endParaRPr sz="1100"/>
          </a:p>
        </p:txBody>
      </p:sp>
      <p:sp>
        <p:nvSpPr>
          <p:cNvPr id="2531" name="Google Shape;2531;p129"/>
          <p:cNvSpPr txBox="1"/>
          <p:nvPr/>
        </p:nvSpPr>
        <p:spPr>
          <a:xfrm>
            <a:off x="2389165" y="4473149"/>
            <a:ext cx="940800" cy="182400"/>
          </a:xfrm>
          <a:prstGeom prst="rect">
            <a:avLst/>
          </a:prstGeom>
          <a:noFill/>
          <a:ln>
            <a:noFill/>
          </a:ln>
        </p:spPr>
        <p:txBody>
          <a:bodyPr anchorCtr="0" anchor="ctr" bIns="34275" lIns="68575" spcFirstLastPara="1" rIns="68575" wrap="square" tIns="34275">
            <a:spAutoFit/>
          </a:bodyPr>
          <a:lstStyle/>
          <a:p>
            <a:pPr indent="0" lvl="0" marL="0" marR="0" rtl="0" algn="l">
              <a:lnSpc>
                <a:spcPct val="81666"/>
              </a:lnSpc>
              <a:spcBef>
                <a:spcPts val="0"/>
              </a:spcBef>
              <a:spcAft>
                <a:spcPts val="0"/>
              </a:spcAft>
              <a:buNone/>
            </a:pPr>
            <a:r>
              <a:rPr lang="en" sz="900">
                <a:solidFill>
                  <a:schemeClr val="dk1"/>
                </a:solidFill>
                <a:latin typeface="Calibri"/>
                <a:ea typeface="Calibri"/>
                <a:cs typeface="Calibri"/>
                <a:sym typeface="Calibri"/>
              </a:rPr>
              <a:t>Cities</a:t>
            </a:r>
            <a:endParaRPr sz="900">
              <a:solidFill>
                <a:schemeClr val="dk1"/>
              </a:solidFill>
              <a:latin typeface="Calibri"/>
              <a:ea typeface="Calibri"/>
              <a:cs typeface="Calibri"/>
              <a:sym typeface="Calibri"/>
            </a:endParaRPr>
          </a:p>
        </p:txBody>
      </p:sp>
      <p:sp>
        <p:nvSpPr>
          <p:cNvPr id="2532" name="Google Shape;2532;p129"/>
          <p:cNvSpPr txBox="1"/>
          <p:nvPr/>
        </p:nvSpPr>
        <p:spPr>
          <a:xfrm>
            <a:off x="4019518" y="990936"/>
            <a:ext cx="4593000" cy="192300"/>
          </a:xfrm>
          <a:prstGeom prst="rect">
            <a:avLst/>
          </a:prstGeom>
          <a:noFill/>
          <a:ln>
            <a:noFill/>
          </a:ln>
        </p:spPr>
        <p:txBody>
          <a:bodyPr anchorCtr="0" anchor="t" bIns="34275" lIns="68575" spcFirstLastPara="1" rIns="68575" wrap="square" tIns="34275">
            <a:spAutoFit/>
          </a:bodyPr>
          <a:lstStyle/>
          <a:p>
            <a:pPr indent="-127000" lvl="0" marL="127000" marR="0" rtl="0" algn="l">
              <a:spcBef>
                <a:spcPts val="0"/>
              </a:spcBef>
              <a:spcAft>
                <a:spcPts val="0"/>
              </a:spcAft>
              <a:buClr>
                <a:schemeClr val="dk1"/>
              </a:buClr>
              <a:buSzPts val="800"/>
              <a:buFont typeface="Arial"/>
              <a:buChar char="•"/>
            </a:pPr>
            <a:r>
              <a:t/>
            </a:r>
            <a:endParaRPr b="1" sz="800">
              <a:solidFill>
                <a:schemeClr val="dk1"/>
              </a:solidFill>
              <a:latin typeface="Calibri"/>
              <a:ea typeface="Calibri"/>
              <a:cs typeface="Calibri"/>
              <a:sym typeface="Calibri"/>
            </a:endParaRPr>
          </a:p>
        </p:txBody>
      </p:sp>
      <p:sp>
        <p:nvSpPr>
          <p:cNvPr id="2533" name="Google Shape;2533;p129"/>
          <p:cNvSpPr/>
          <p:nvPr/>
        </p:nvSpPr>
        <p:spPr>
          <a:xfrm>
            <a:off x="8336" y="0"/>
            <a:ext cx="9127200" cy="7188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2534" name="Google Shape;2534;p129"/>
          <p:cNvSpPr txBox="1"/>
          <p:nvPr/>
        </p:nvSpPr>
        <p:spPr>
          <a:xfrm>
            <a:off x="227431" y="-56578"/>
            <a:ext cx="8908200" cy="861600"/>
          </a:xfrm>
          <a:prstGeom prst="rect">
            <a:avLst/>
          </a:prstGeom>
          <a:noFill/>
          <a:ln>
            <a:noFill/>
          </a:ln>
        </p:spPr>
        <p:txBody>
          <a:bodyPr anchorCtr="0" anchor="ctr" bIns="34225" lIns="68450" spcFirstLastPara="1" rIns="68450" wrap="square" tIns="34225">
            <a:normAutofit/>
          </a:bodyPr>
          <a:lstStyle/>
          <a:p>
            <a:pPr indent="0" lvl="0" marL="0" marR="0" rtl="0" algn="l">
              <a:lnSpc>
                <a:spcPct val="90000"/>
              </a:lnSpc>
              <a:spcBef>
                <a:spcPts val="0"/>
              </a:spcBef>
              <a:spcAft>
                <a:spcPts val="0"/>
              </a:spcAft>
              <a:buClr>
                <a:schemeClr val="lt1"/>
              </a:buClr>
              <a:buSzPts val="3000"/>
              <a:buFont typeface="Libre Franklin"/>
              <a:buNone/>
            </a:pPr>
            <a:r>
              <a:rPr b="1" lang="en" sz="3000">
                <a:solidFill>
                  <a:schemeClr val="lt1"/>
                </a:solidFill>
                <a:latin typeface="Libre Franklin"/>
                <a:ea typeface="Libre Franklin"/>
                <a:cs typeface="Libre Franklin"/>
                <a:sym typeface="Libre Franklin"/>
              </a:rPr>
              <a:t>&lt;regulation&gt;</a:t>
            </a:r>
            <a:endParaRPr b="1" sz="3000">
              <a:solidFill>
                <a:schemeClr val="lt1"/>
              </a:solidFill>
              <a:latin typeface="Libre Franklin"/>
              <a:ea typeface="Libre Franklin"/>
              <a:cs typeface="Libre Franklin"/>
              <a:sym typeface="Libre Franklin"/>
            </a:endParaRPr>
          </a:p>
        </p:txBody>
      </p:sp>
      <p:sp>
        <p:nvSpPr>
          <p:cNvPr id="2535" name="Google Shape;2535;p129"/>
          <p:cNvSpPr txBox="1"/>
          <p:nvPr/>
        </p:nvSpPr>
        <p:spPr>
          <a:xfrm>
            <a:off x="4028052" y="4315150"/>
            <a:ext cx="21363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rgbClr val="4472C4"/>
                </a:solidFill>
                <a:latin typeface="Calibri"/>
                <a:ea typeface="Calibri"/>
                <a:cs typeface="Calibri"/>
                <a:sym typeface="Calibri"/>
              </a:rPr>
              <a:t>👉 http://</a:t>
            </a:r>
            <a:endParaRPr sz="1100"/>
          </a:p>
        </p:txBody>
      </p:sp>
      <p:sp>
        <p:nvSpPr>
          <p:cNvPr id="2536" name="Google Shape;2536;p129"/>
          <p:cNvSpPr/>
          <p:nvPr/>
        </p:nvSpPr>
        <p:spPr>
          <a:xfrm>
            <a:off x="372145" y="900879"/>
            <a:ext cx="3027900" cy="558600"/>
          </a:xfrm>
          <a:prstGeom prst="roundRect">
            <a:avLst>
              <a:gd fmla="val 16667" name="adj"/>
            </a:avLst>
          </a:prstGeom>
          <a:solidFill>
            <a:srgbClr val="E1EFD8"/>
          </a:solidFill>
          <a:ln cap="flat" cmpd="sng" w="28575">
            <a:solidFill>
              <a:srgbClr val="FF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800">
              <a:solidFill>
                <a:schemeClr val="dk1"/>
              </a:solidFill>
              <a:latin typeface="Calibri"/>
              <a:ea typeface="Calibri"/>
              <a:cs typeface="Calibri"/>
              <a:sym typeface="Calibri"/>
            </a:endParaRPr>
          </a:p>
        </p:txBody>
      </p:sp>
      <p:sp>
        <p:nvSpPr>
          <p:cNvPr id="2537" name="Google Shape;2537;p129"/>
          <p:cNvSpPr/>
          <p:nvPr/>
        </p:nvSpPr>
        <p:spPr>
          <a:xfrm>
            <a:off x="390602" y="2328448"/>
            <a:ext cx="3022200" cy="5577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rgbClr val="000000"/>
              </a:solidFill>
              <a:latin typeface="Calibri"/>
              <a:ea typeface="Calibri"/>
              <a:cs typeface="Calibri"/>
              <a:sym typeface="Calibri"/>
            </a:endParaRPr>
          </a:p>
        </p:txBody>
      </p:sp>
      <p:sp>
        <p:nvSpPr>
          <p:cNvPr id="2538" name="Google Shape;2538;p129"/>
          <p:cNvSpPr/>
          <p:nvPr/>
        </p:nvSpPr>
        <p:spPr>
          <a:xfrm>
            <a:off x="357114" y="1609635"/>
            <a:ext cx="3022200" cy="557700"/>
          </a:xfrm>
          <a:prstGeom prst="roundRect">
            <a:avLst>
              <a:gd fmla="val 16667" name="adj"/>
            </a:avLst>
          </a:prstGeom>
          <a:noFill/>
          <a:ln cap="flat" cmpd="sng" w="19050">
            <a:solidFill>
              <a:srgbClr val="31538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900">
              <a:solidFill>
                <a:srgbClr val="000000"/>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pic>
        <p:nvPicPr>
          <p:cNvPr descr="Logo, company name&#10;&#10;Description automatically generated" id="328" name="Google Shape;328;p50"/>
          <p:cNvPicPr preferRelativeResize="0"/>
          <p:nvPr/>
        </p:nvPicPr>
        <p:blipFill rotWithShape="1">
          <a:blip r:embed="rId3">
            <a:alphaModFix/>
          </a:blip>
          <a:srcRect b="0" l="0" r="0" t="0"/>
          <a:stretch/>
        </p:blipFill>
        <p:spPr>
          <a:xfrm>
            <a:off x="7661095" y="3814343"/>
            <a:ext cx="1306815" cy="461465"/>
          </a:xfrm>
          <a:prstGeom prst="rect">
            <a:avLst/>
          </a:prstGeom>
          <a:noFill/>
          <a:ln>
            <a:noFill/>
          </a:ln>
        </p:spPr>
      </p:pic>
      <p:pic>
        <p:nvPicPr>
          <p:cNvPr id="329" name="Google Shape;329;p50"/>
          <p:cNvPicPr preferRelativeResize="0"/>
          <p:nvPr/>
        </p:nvPicPr>
        <p:blipFill rotWithShape="1">
          <a:blip r:embed="rId4">
            <a:alphaModFix/>
          </a:blip>
          <a:srcRect b="0" l="0" r="0" t="0"/>
          <a:stretch/>
        </p:blipFill>
        <p:spPr>
          <a:xfrm>
            <a:off x="7661095" y="1873513"/>
            <a:ext cx="1306815" cy="1854921"/>
          </a:xfrm>
          <a:prstGeom prst="rect">
            <a:avLst/>
          </a:prstGeom>
          <a:noFill/>
          <a:ln>
            <a:noFill/>
          </a:ln>
        </p:spPr>
      </p:pic>
      <p:pic>
        <p:nvPicPr>
          <p:cNvPr id="330" name="Google Shape;330;p50"/>
          <p:cNvPicPr preferRelativeResize="0"/>
          <p:nvPr/>
        </p:nvPicPr>
        <p:blipFill rotWithShape="1">
          <a:blip r:embed="rId5">
            <a:alphaModFix/>
          </a:blip>
          <a:srcRect b="0" l="0" r="0" t="0"/>
          <a:stretch/>
        </p:blipFill>
        <p:spPr>
          <a:xfrm>
            <a:off x="3779090" y="4689"/>
            <a:ext cx="3520040" cy="5124764"/>
          </a:xfrm>
          <a:prstGeom prst="rect">
            <a:avLst/>
          </a:prstGeom>
          <a:noFill/>
          <a:ln>
            <a:noFill/>
          </a:ln>
        </p:spPr>
      </p:pic>
      <p:sp>
        <p:nvSpPr>
          <p:cNvPr id="331" name="Google Shape;331;p50"/>
          <p:cNvSpPr txBox="1"/>
          <p:nvPr/>
        </p:nvSpPr>
        <p:spPr>
          <a:xfrm>
            <a:off x="250363" y="446910"/>
            <a:ext cx="3347744" cy="294940"/>
          </a:xfrm>
          <a:prstGeom prst="rect">
            <a:avLst/>
          </a:prstGeom>
          <a:solidFill>
            <a:schemeClr val="accent1"/>
          </a:solidFill>
          <a:ln>
            <a:noFill/>
          </a:ln>
        </p:spPr>
        <p:txBody>
          <a:bodyPr anchorCtr="0" anchor="t" bIns="34275" lIns="68575" spcFirstLastPara="1" rIns="68575" wrap="square" tIns="34275">
            <a:noAutofit/>
          </a:bodyPr>
          <a:lstStyle/>
          <a:p>
            <a:pPr indent="0" lvl="0" marL="0" marR="0" rtl="0" algn="l">
              <a:lnSpc>
                <a:spcPct val="120000"/>
              </a:lnSpc>
              <a:spcBef>
                <a:spcPts val="0"/>
              </a:spcBef>
              <a:spcAft>
                <a:spcPts val="0"/>
              </a:spcAft>
              <a:buClr>
                <a:srgbClr val="000000"/>
              </a:buClr>
              <a:buSzPts val="1000"/>
              <a:buFont typeface="Calibri"/>
              <a:buNone/>
            </a:pPr>
            <a:r>
              <a:rPr b="1" lang="en" sz="1000">
                <a:solidFill>
                  <a:srgbClr val="FFFFFF"/>
                </a:solidFill>
                <a:latin typeface="Calibri"/>
                <a:ea typeface="Calibri"/>
                <a:cs typeface="Calibri"/>
                <a:sym typeface="Calibri"/>
              </a:rPr>
              <a:t>Data Spaces as Ecosystems</a:t>
            </a:r>
            <a:endParaRPr b="1" sz="1000">
              <a:solidFill>
                <a:srgbClr val="FFFFFF"/>
              </a:solidFill>
              <a:latin typeface="Calibri"/>
              <a:ea typeface="Calibri"/>
              <a:cs typeface="Calibri"/>
              <a:sym typeface="Calibri"/>
            </a:endParaRPr>
          </a:p>
        </p:txBody>
      </p:sp>
      <p:sp>
        <p:nvSpPr>
          <p:cNvPr id="332" name="Google Shape;332;p50"/>
          <p:cNvSpPr/>
          <p:nvPr/>
        </p:nvSpPr>
        <p:spPr>
          <a:xfrm>
            <a:off x="250363" y="741851"/>
            <a:ext cx="3347743" cy="984445"/>
          </a:xfrm>
          <a:prstGeom prst="rect">
            <a:avLst/>
          </a:prstGeom>
          <a:solidFill>
            <a:srgbClr val="D8E2F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 sz="1000">
                <a:solidFill>
                  <a:srgbClr val="262626"/>
                </a:solidFill>
                <a:latin typeface="Calibri"/>
                <a:ea typeface="Calibri"/>
                <a:cs typeface="Calibri"/>
                <a:sym typeface="Calibri"/>
              </a:rPr>
              <a:t>Data sharing networks and data marketplaces</a:t>
            </a:r>
            <a:endParaRPr b="1" sz="1000">
              <a:solidFill>
                <a:srgbClr val="262626"/>
              </a:solidFill>
              <a:latin typeface="Calibri"/>
              <a:ea typeface="Calibri"/>
              <a:cs typeface="Calibri"/>
              <a:sym typeface="Calibri"/>
            </a:endParaRPr>
          </a:p>
          <a:p>
            <a:pPr indent="-222250" lvl="1" marL="558800" marR="0" rtl="0" algn="l">
              <a:lnSpc>
                <a:spcPct val="125000"/>
              </a:lnSpc>
              <a:spcBef>
                <a:spcPts val="0"/>
              </a:spcBef>
              <a:spcAft>
                <a:spcPts val="0"/>
              </a:spcAft>
              <a:buClr>
                <a:srgbClr val="262626"/>
              </a:buClr>
              <a:buSzPts val="900"/>
              <a:buFont typeface="Arial"/>
              <a:buChar char="•"/>
            </a:pPr>
            <a:r>
              <a:rPr b="0" i="0" lang="en" sz="900" u="none" cap="none" strike="noStrike">
                <a:solidFill>
                  <a:srgbClr val="262626"/>
                </a:solidFill>
                <a:latin typeface="Calibri"/>
                <a:ea typeface="Calibri"/>
                <a:cs typeface="Calibri"/>
                <a:sym typeface="Calibri"/>
              </a:rPr>
              <a:t>Service and value exchange</a:t>
            </a:r>
            <a:endParaRPr b="0" i="0" sz="900" u="none" cap="none" strike="noStrike">
              <a:solidFill>
                <a:srgbClr val="262626"/>
              </a:solidFill>
              <a:latin typeface="Calibri"/>
              <a:ea typeface="Calibri"/>
              <a:cs typeface="Calibri"/>
              <a:sym typeface="Calibri"/>
            </a:endParaRPr>
          </a:p>
          <a:p>
            <a:pPr indent="-222250" lvl="1" marL="558800" marR="0" rtl="0" algn="l">
              <a:lnSpc>
                <a:spcPct val="125000"/>
              </a:lnSpc>
              <a:spcBef>
                <a:spcPts val="0"/>
              </a:spcBef>
              <a:spcAft>
                <a:spcPts val="0"/>
              </a:spcAft>
              <a:buClr>
                <a:srgbClr val="262626"/>
              </a:buClr>
              <a:buSzPts val="900"/>
              <a:buFont typeface="Arial"/>
              <a:buChar char="•"/>
            </a:pPr>
            <a:r>
              <a:rPr b="0" i="0" lang="en" sz="900" u="none" cap="none" strike="noStrike">
                <a:solidFill>
                  <a:srgbClr val="262626"/>
                </a:solidFill>
                <a:latin typeface="Calibri"/>
                <a:ea typeface="Calibri"/>
                <a:cs typeface="Calibri"/>
                <a:sym typeface="Calibri"/>
              </a:rPr>
              <a:t>Use case and business driven</a:t>
            </a:r>
            <a:endParaRPr b="0" i="0" sz="900" u="none" cap="none" strike="noStrike">
              <a:solidFill>
                <a:srgbClr val="262626"/>
              </a:solidFill>
              <a:latin typeface="Calibri"/>
              <a:ea typeface="Calibri"/>
              <a:cs typeface="Calibri"/>
              <a:sym typeface="Calibri"/>
            </a:endParaRPr>
          </a:p>
          <a:p>
            <a:pPr indent="-222250" lvl="1" marL="558800" marR="0" rtl="0" algn="l">
              <a:lnSpc>
                <a:spcPct val="125000"/>
              </a:lnSpc>
              <a:spcBef>
                <a:spcPts val="0"/>
              </a:spcBef>
              <a:spcAft>
                <a:spcPts val="0"/>
              </a:spcAft>
              <a:buClr>
                <a:srgbClr val="262626"/>
              </a:buClr>
              <a:buSzPts val="900"/>
              <a:buFont typeface="Arial"/>
              <a:buChar char="•"/>
            </a:pPr>
            <a:r>
              <a:rPr b="0" i="0" lang="en" sz="900" u="none" cap="none" strike="noStrike">
                <a:solidFill>
                  <a:srgbClr val="262626"/>
                </a:solidFill>
                <a:latin typeface="Calibri"/>
                <a:ea typeface="Calibri"/>
                <a:cs typeface="Calibri"/>
                <a:sym typeface="Calibri"/>
              </a:rPr>
              <a:t>Cross-sectorial ecosystems also made possible</a:t>
            </a:r>
            <a:endParaRPr b="0" i="0" sz="900" u="none" cap="none" strike="noStrike">
              <a:solidFill>
                <a:srgbClr val="262626"/>
              </a:solidFill>
              <a:latin typeface="Calibri"/>
              <a:ea typeface="Calibri"/>
              <a:cs typeface="Calibri"/>
              <a:sym typeface="Calibri"/>
            </a:endParaRPr>
          </a:p>
          <a:p>
            <a:pPr indent="-222250" lvl="1" marL="558800" marR="0" rtl="0" algn="l">
              <a:lnSpc>
                <a:spcPct val="125000"/>
              </a:lnSpc>
              <a:spcBef>
                <a:spcPts val="0"/>
              </a:spcBef>
              <a:spcAft>
                <a:spcPts val="0"/>
              </a:spcAft>
              <a:buClr>
                <a:srgbClr val="262626"/>
              </a:buClr>
              <a:buSzPts val="900"/>
              <a:buFont typeface="Arial"/>
              <a:buChar char="•"/>
            </a:pPr>
            <a:r>
              <a:rPr b="0" i="0" lang="en" sz="900" u="none" cap="none" strike="noStrike">
                <a:solidFill>
                  <a:srgbClr val="262626"/>
                </a:solidFill>
                <a:latin typeface="Calibri"/>
                <a:ea typeface="Calibri"/>
                <a:cs typeface="Calibri"/>
                <a:sym typeface="Calibri"/>
              </a:rPr>
              <a:t>Rulebooks complement standards and regulation</a:t>
            </a:r>
            <a:endParaRPr b="0" i="0" sz="900" u="none" cap="none" strike="noStrike">
              <a:solidFill>
                <a:srgbClr val="262626"/>
              </a:solidFill>
              <a:latin typeface="Calibri"/>
              <a:ea typeface="Calibri"/>
              <a:cs typeface="Calibri"/>
              <a:sym typeface="Calibri"/>
            </a:endParaRPr>
          </a:p>
        </p:txBody>
      </p:sp>
      <p:sp>
        <p:nvSpPr>
          <p:cNvPr id="333" name="Google Shape;333;p50"/>
          <p:cNvSpPr txBox="1"/>
          <p:nvPr/>
        </p:nvSpPr>
        <p:spPr>
          <a:xfrm>
            <a:off x="250363" y="1854364"/>
            <a:ext cx="3341087" cy="294940"/>
          </a:xfrm>
          <a:prstGeom prst="rect">
            <a:avLst/>
          </a:prstGeom>
          <a:solidFill>
            <a:schemeClr val="accent1"/>
          </a:solidFill>
          <a:ln>
            <a:noFill/>
          </a:ln>
        </p:spPr>
        <p:txBody>
          <a:bodyPr anchorCtr="0" anchor="t" bIns="34275" lIns="68575" spcFirstLastPara="1" rIns="68575" wrap="square" tIns="34275">
            <a:noAutofit/>
          </a:bodyPr>
          <a:lstStyle/>
          <a:p>
            <a:pPr indent="0" lvl="0" marL="0" marR="0" rtl="0" algn="l">
              <a:lnSpc>
                <a:spcPct val="120000"/>
              </a:lnSpc>
              <a:spcBef>
                <a:spcPts val="0"/>
              </a:spcBef>
              <a:spcAft>
                <a:spcPts val="0"/>
              </a:spcAft>
              <a:buClr>
                <a:srgbClr val="000000"/>
              </a:buClr>
              <a:buSzPts val="1000"/>
              <a:buFont typeface="Calibri"/>
              <a:buNone/>
            </a:pPr>
            <a:r>
              <a:rPr b="1" lang="en" sz="1000">
                <a:solidFill>
                  <a:srgbClr val="FFFFFF"/>
                </a:solidFill>
                <a:latin typeface="Calibri"/>
                <a:ea typeface="Calibri"/>
                <a:cs typeface="Calibri"/>
                <a:sym typeface="Calibri"/>
              </a:rPr>
              <a:t>Data Spaces as Commons </a:t>
            </a:r>
            <a:endParaRPr sz="1100"/>
          </a:p>
          <a:p>
            <a:pPr indent="0" lvl="0" marL="0" marR="0" rtl="0" algn="l">
              <a:lnSpc>
                <a:spcPct val="120000"/>
              </a:lnSpc>
              <a:spcBef>
                <a:spcPts val="500"/>
              </a:spcBef>
              <a:spcAft>
                <a:spcPts val="0"/>
              </a:spcAft>
              <a:buClr>
                <a:srgbClr val="000000"/>
              </a:buClr>
              <a:buSzPts val="1000"/>
              <a:buFont typeface="Calibri"/>
              <a:buNone/>
            </a:pPr>
            <a:r>
              <a:t/>
            </a:r>
            <a:endParaRPr b="1" sz="1000">
              <a:solidFill>
                <a:srgbClr val="FFFFFF"/>
              </a:solidFill>
              <a:latin typeface="Roboto"/>
              <a:ea typeface="Roboto"/>
              <a:cs typeface="Roboto"/>
              <a:sym typeface="Roboto"/>
            </a:endParaRPr>
          </a:p>
        </p:txBody>
      </p:sp>
      <p:sp>
        <p:nvSpPr>
          <p:cNvPr id="334" name="Google Shape;334;p50"/>
          <p:cNvSpPr/>
          <p:nvPr/>
        </p:nvSpPr>
        <p:spPr>
          <a:xfrm>
            <a:off x="250363" y="2149304"/>
            <a:ext cx="3341087" cy="1127724"/>
          </a:xfrm>
          <a:prstGeom prst="rect">
            <a:avLst/>
          </a:prstGeom>
          <a:solidFill>
            <a:srgbClr val="D8E2F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 sz="1000">
                <a:solidFill>
                  <a:srgbClr val="262626"/>
                </a:solidFill>
                <a:latin typeface="Calibri"/>
                <a:ea typeface="Calibri"/>
                <a:cs typeface="Calibri"/>
                <a:sym typeface="Calibri"/>
              </a:rPr>
              <a:t>General and sector-specific principles</a:t>
            </a:r>
            <a:endParaRPr b="1" sz="1000">
              <a:solidFill>
                <a:srgbClr val="262626"/>
              </a:solidFill>
              <a:latin typeface="Calibri"/>
              <a:ea typeface="Calibri"/>
              <a:cs typeface="Calibri"/>
              <a:sym typeface="Calibri"/>
            </a:endParaRPr>
          </a:p>
          <a:p>
            <a:pPr indent="-222250" lvl="1" marL="558800" marR="0" rtl="0" algn="l">
              <a:lnSpc>
                <a:spcPct val="125000"/>
              </a:lnSpc>
              <a:spcBef>
                <a:spcPts val="0"/>
              </a:spcBef>
              <a:spcAft>
                <a:spcPts val="0"/>
              </a:spcAft>
              <a:buClr>
                <a:srgbClr val="262626"/>
              </a:buClr>
              <a:buSzPts val="900"/>
              <a:buFont typeface="Arial"/>
              <a:buChar char="•"/>
            </a:pPr>
            <a:r>
              <a:rPr b="0" i="0" lang="en" sz="900" u="none" cap="none" strike="noStrike">
                <a:solidFill>
                  <a:srgbClr val="262626"/>
                </a:solidFill>
                <a:latin typeface="Calibri"/>
                <a:ea typeface="Calibri"/>
                <a:cs typeface="Calibri"/>
                <a:sym typeface="Calibri"/>
              </a:rPr>
              <a:t>Built on common soft infrastructure</a:t>
            </a:r>
            <a:endParaRPr b="0" i="0" sz="900" u="none" cap="none" strike="noStrike">
              <a:solidFill>
                <a:srgbClr val="262626"/>
              </a:solidFill>
              <a:latin typeface="Calibri"/>
              <a:ea typeface="Calibri"/>
              <a:cs typeface="Calibri"/>
              <a:sym typeface="Calibri"/>
            </a:endParaRPr>
          </a:p>
          <a:p>
            <a:pPr indent="-222250" lvl="1" marL="558800" marR="0" rtl="0" algn="l">
              <a:lnSpc>
                <a:spcPct val="125000"/>
              </a:lnSpc>
              <a:spcBef>
                <a:spcPts val="0"/>
              </a:spcBef>
              <a:spcAft>
                <a:spcPts val="0"/>
              </a:spcAft>
              <a:buClr>
                <a:srgbClr val="262626"/>
              </a:buClr>
              <a:buSzPts val="900"/>
              <a:buFont typeface="Arial"/>
              <a:buChar char="•"/>
            </a:pPr>
            <a:r>
              <a:rPr b="0" i="0" lang="en" sz="900" u="none" cap="none" strike="noStrike">
                <a:solidFill>
                  <a:srgbClr val="262626"/>
                </a:solidFill>
                <a:latin typeface="Calibri"/>
                <a:ea typeface="Calibri"/>
                <a:cs typeface="Calibri"/>
                <a:sym typeface="Calibri"/>
              </a:rPr>
              <a:t>Apply sector-specific standards and regulation </a:t>
            </a:r>
            <a:endParaRPr sz="1100"/>
          </a:p>
          <a:p>
            <a:pPr indent="-222250" lvl="1" marL="558800" marR="0" rtl="0" algn="l">
              <a:lnSpc>
                <a:spcPct val="125000"/>
              </a:lnSpc>
              <a:spcBef>
                <a:spcPts val="0"/>
              </a:spcBef>
              <a:spcAft>
                <a:spcPts val="0"/>
              </a:spcAft>
              <a:buClr>
                <a:srgbClr val="262626"/>
              </a:buClr>
              <a:buSzPts val="900"/>
              <a:buFont typeface="Arial"/>
              <a:buChar char="•"/>
            </a:pPr>
            <a:r>
              <a:rPr b="0" i="0" lang="en" sz="900" u="none" cap="none" strike="noStrike">
                <a:solidFill>
                  <a:srgbClr val="262626"/>
                </a:solidFill>
                <a:latin typeface="Calibri"/>
                <a:ea typeface="Calibri"/>
                <a:cs typeface="Calibri"/>
                <a:sym typeface="Calibri"/>
              </a:rPr>
              <a:t>Domain-specific metadata &amp; vocabularies</a:t>
            </a:r>
            <a:endParaRPr b="0" i="0" sz="900" u="none" cap="none" strike="noStrike">
              <a:solidFill>
                <a:srgbClr val="262626"/>
              </a:solidFill>
              <a:latin typeface="Calibri"/>
              <a:ea typeface="Calibri"/>
              <a:cs typeface="Calibri"/>
              <a:sym typeface="Calibri"/>
            </a:endParaRPr>
          </a:p>
          <a:p>
            <a:pPr indent="-222250" lvl="1" marL="558800" marR="0" rtl="0" algn="l">
              <a:lnSpc>
                <a:spcPct val="125000"/>
              </a:lnSpc>
              <a:spcBef>
                <a:spcPts val="0"/>
              </a:spcBef>
              <a:spcAft>
                <a:spcPts val="0"/>
              </a:spcAft>
              <a:buClr>
                <a:srgbClr val="262626"/>
              </a:buClr>
              <a:buSzPts val="900"/>
              <a:buFont typeface="Arial"/>
              <a:buChar char="•"/>
            </a:pPr>
            <a:r>
              <a:rPr b="0" i="0" lang="en" sz="900" u="none" cap="none" strike="noStrike">
                <a:solidFill>
                  <a:srgbClr val="262626"/>
                </a:solidFill>
                <a:latin typeface="Calibri"/>
                <a:ea typeface="Calibri"/>
                <a:cs typeface="Calibri"/>
                <a:sym typeface="Calibri"/>
              </a:rPr>
              <a:t>Examples: European Health Data Space, European Mobility Data Space</a:t>
            </a:r>
            <a:endParaRPr sz="1100"/>
          </a:p>
        </p:txBody>
      </p:sp>
      <p:sp>
        <p:nvSpPr>
          <p:cNvPr id="335" name="Google Shape;335;p50"/>
          <p:cNvSpPr txBox="1"/>
          <p:nvPr/>
        </p:nvSpPr>
        <p:spPr>
          <a:xfrm>
            <a:off x="250363" y="3405099"/>
            <a:ext cx="3341087" cy="294941"/>
          </a:xfrm>
          <a:prstGeom prst="rect">
            <a:avLst/>
          </a:prstGeom>
          <a:solidFill>
            <a:schemeClr val="accent1"/>
          </a:solidFill>
          <a:ln>
            <a:noFill/>
          </a:ln>
        </p:spPr>
        <p:txBody>
          <a:bodyPr anchorCtr="0" anchor="t" bIns="34275" lIns="68575" spcFirstLastPara="1" rIns="68575" wrap="square" tIns="34275">
            <a:noAutofit/>
          </a:bodyPr>
          <a:lstStyle/>
          <a:p>
            <a:pPr indent="0" lvl="0" marL="0" marR="0" rtl="0" algn="l">
              <a:lnSpc>
                <a:spcPct val="120000"/>
              </a:lnSpc>
              <a:spcBef>
                <a:spcPts val="0"/>
              </a:spcBef>
              <a:spcAft>
                <a:spcPts val="0"/>
              </a:spcAft>
              <a:buClr>
                <a:srgbClr val="000000"/>
              </a:buClr>
              <a:buSzPts val="1000"/>
              <a:buFont typeface="Calibri"/>
              <a:buNone/>
            </a:pPr>
            <a:r>
              <a:rPr b="1" lang="en" sz="1000">
                <a:solidFill>
                  <a:srgbClr val="FFFFFF"/>
                </a:solidFill>
                <a:latin typeface="Calibri"/>
                <a:ea typeface="Calibri"/>
                <a:cs typeface="Calibri"/>
                <a:sym typeface="Calibri"/>
              </a:rPr>
              <a:t>Soft Infrastructure</a:t>
            </a:r>
            <a:endParaRPr sz="1100"/>
          </a:p>
        </p:txBody>
      </p:sp>
      <p:sp>
        <p:nvSpPr>
          <p:cNvPr id="336" name="Google Shape;336;p50"/>
          <p:cNvSpPr/>
          <p:nvPr/>
        </p:nvSpPr>
        <p:spPr>
          <a:xfrm>
            <a:off x="250363" y="3700039"/>
            <a:ext cx="3341087" cy="967612"/>
          </a:xfrm>
          <a:prstGeom prst="rect">
            <a:avLst/>
          </a:prstGeom>
          <a:solidFill>
            <a:srgbClr val="D8E2F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 sz="1000">
                <a:solidFill>
                  <a:srgbClr val="262626"/>
                </a:solidFill>
                <a:latin typeface="Calibri"/>
                <a:ea typeface="Calibri"/>
                <a:cs typeface="Calibri"/>
                <a:sym typeface="Calibri"/>
              </a:rPr>
              <a:t>Neutral building blocks and core services</a:t>
            </a:r>
            <a:endParaRPr b="1" sz="1000">
              <a:solidFill>
                <a:srgbClr val="262626"/>
              </a:solidFill>
              <a:latin typeface="Calibri"/>
              <a:ea typeface="Calibri"/>
              <a:cs typeface="Calibri"/>
              <a:sym typeface="Calibri"/>
            </a:endParaRPr>
          </a:p>
          <a:p>
            <a:pPr indent="-222250" lvl="1" marL="558800" marR="0" rtl="0" algn="l">
              <a:lnSpc>
                <a:spcPct val="125000"/>
              </a:lnSpc>
              <a:spcBef>
                <a:spcPts val="0"/>
              </a:spcBef>
              <a:spcAft>
                <a:spcPts val="0"/>
              </a:spcAft>
              <a:buClr>
                <a:srgbClr val="262626"/>
              </a:buClr>
              <a:buSzPts val="900"/>
              <a:buFont typeface="Arial"/>
              <a:buChar char="•"/>
            </a:pPr>
            <a:r>
              <a:rPr b="0" i="0" lang="en" sz="900" u="none" cap="none" strike="noStrike">
                <a:solidFill>
                  <a:srgbClr val="262626"/>
                </a:solidFill>
                <a:latin typeface="Calibri"/>
                <a:ea typeface="Calibri"/>
                <a:cs typeface="Calibri"/>
                <a:sym typeface="Calibri"/>
              </a:rPr>
              <a:t>Interoperability</a:t>
            </a:r>
            <a:endParaRPr b="0" i="0" sz="900" u="none" cap="none" strike="noStrike">
              <a:solidFill>
                <a:srgbClr val="262626"/>
              </a:solidFill>
              <a:latin typeface="Calibri"/>
              <a:ea typeface="Calibri"/>
              <a:cs typeface="Calibri"/>
              <a:sym typeface="Calibri"/>
            </a:endParaRPr>
          </a:p>
          <a:p>
            <a:pPr indent="-222250" lvl="1" marL="558800" marR="0" rtl="0" algn="l">
              <a:lnSpc>
                <a:spcPct val="125000"/>
              </a:lnSpc>
              <a:spcBef>
                <a:spcPts val="0"/>
              </a:spcBef>
              <a:spcAft>
                <a:spcPts val="0"/>
              </a:spcAft>
              <a:buClr>
                <a:srgbClr val="262626"/>
              </a:buClr>
              <a:buSzPts val="900"/>
              <a:buFont typeface="Arial"/>
              <a:buChar char="•"/>
            </a:pPr>
            <a:r>
              <a:rPr b="0" i="0" lang="en" sz="900" u="none" cap="none" strike="noStrike">
                <a:solidFill>
                  <a:srgbClr val="262626"/>
                </a:solidFill>
                <a:latin typeface="Calibri"/>
                <a:ea typeface="Calibri"/>
                <a:cs typeface="Calibri"/>
                <a:sym typeface="Calibri"/>
              </a:rPr>
              <a:t>Trust</a:t>
            </a:r>
            <a:endParaRPr sz="1100"/>
          </a:p>
          <a:p>
            <a:pPr indent="-222250" lvl="1" marL="558800" marR="0" rtl="0" algn="l">
              <a:lnSpc>
                <a:spcPct val="125000"/>
              </a:lnSpc>
              <a:spcBef>
                <a:spcPts val="0"/>
              </a:spcBef>
              <a:spcAft>
                <a:spcPts val="0"/>
              </a:spcAft>
              <a:buClr>
                <a:srgbClr val="262626"/>
              </a:buClr>
              <a:buSzPts val="900"/>
              <a:buFont typeface="Arial"/>
              <a:buChar char="•"/>
            </a:pPr>
            <a:r>
              <a:rPr b="0" i="0" lang="en" sz="900" u="none" cap="none" strike="noStrike">
                <a:solidFill>
                  <a:srgbClr val="262626"/>
                </a:solidFill>
                <a:latin typeface="Calibri"/>
                <a:ea typeface="Calibri"/>
                <a:cs typeface="Calibri"/>
                <a:sym typeface="Calibri"/>
              </a:rPr>
              <a:t>Data Value</a:t>
            </a:r>
            <a:endParaRPr sz="1100"/>
          </a:p>
          <a:p>
            <a:pPr indent="-222250" lvl="1" marL="558800" marR="0" rtl="0" algn="l">
              <a:lnSpc>
                <a:spcPct val="125000"/>
              </a:lnSpc>
              <a:spcBef>
                <a:spcPts val="0"/>
              </a:spcBef>
              <a:spcAft>
                <a:spcPts val="0"/>
              </a:spcAft>
              <a:buClr>
                <a:srgbClr val="262626"/>
              </a:buClr>
              <a:buSzPts val="900"/>
              <a:buFont typeface="Arial"/>
              <a:buChar char="•"/>
            </a:pPr>
            <a:r>
              <a:rPr b="0" i="0" lang="en" sz="900" u="none" cap="none" strike="noStrike">
                <a:solidFill>
                  <a:srgbClr val="262626"/>
                </a:solidFill>
                <a:latin typeface="Calibri"/>
                <a:ea typeface="Calibri"/>
                <a:cs typeface="Calibri"/>
                <a:sym typeface="Calibri"/>
              </a:rPr>
              <a:t>Governance</a:t>
            </a:r>
            <a:endParaRPr b="0" i="0" sz="900" u="none" cap="none" strike="noStrike">
              <a:solidFill>
                <a:srgbClr val="262626"/>
              </a:solidFill>
              <a:latin typeface="Calibri"/>
              <a:ea typeface="Calibri"/>
              <a:cs typeface="Calibri"/>
              <a:sym typeface="Calibri"/>
            </a:endParaRPr>
          </a:p>
        </p:txBody>
      </p:sp>
      <p:sp>
        <p:nvSpPr>
          <p:cNvPr id="337" name="Google Shape;337;p50"/>
          <p:cNvSpPr txBox="1"/>
          <p:nvPr/>
        </p:nvSpPr>
        <p:spPr>
          <a:xfrm>
            <a:off x="141536" y="4834627"/>
            <a:ext cx="242203" cy="205602"/>
          </a:xfrm>
          <a:prstGeom prst="rect">
            <a:avLst/>
          </a:prstGeom>
          <a:noFill/>
          <a:ln>
            <a:noFill/>
          </a:ln>
        </p:spPr>
        <p:txBody>
          <a:bodyPr anchorCtr="0" anchor="ctr" bIns="34225" lIns="68450" spcFirstLastPara="1" rIns="68450" wrap="square" tIns="34225">
            <a:noAutofit/>
          </a:bodyPr>
          <a:lstStyle/>
          <a:p>
            <a:pPr indent="0" lvl="0" marL="0" marR="0" rtl="0" algn="ctr">
              <a:lnSpc>
                <a:spcPct val="100000"/>
              </a:lnSpc>
              <a:spcBef>
                <a:spcPts val="0"/>
              </a:spcBef>
              <a:spcAft>
                <a:spcPts val="0"/>
              </a:spcAft>
              <a:buNone/>
            </a:pPr>
            <a:fld id="{00000000-1234-1234-1234-123412341234}" type="slidenum">
              <a:rPr b="0" i="0" lang="en" sz="700" u="none" cap="none" strike="noStrike">
                <a:solidFill>
                  <a:srgbClr val="7F7F7F"/>
                </a:solidFill>
                <a:latin typeface="Georgia"/>
                <a:ea typeface="Georgia"/>
                <a:cs typeface="Georgia"/>
                <a:sym typeface="Georgia"/>
              </a:rPr>
              <a:t>‹#›</a:t>
            </a:fld>
            <a:endParaRPr b="0" i="0" sz="700" u="none" cap="none" strike="noStrike">
              <a:solidFill>
                <a:srgbClr val="7F7F7F"/>
              </a:solidFill>
              <a:latin typeface="Georgia"/>
              <a:ea typeface="Georgia"/>
              <a:cs typeface="Georgia"/>
              <a:sym typeface="Georgia"/>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333333"/>
      </a:dk1>
      <a:lt1>
        <a:srgbClr val="FFFFFF"/>
      </a:lt1>
      <a:dk2>
        <a:srgbClr val="04222B"/>
      </a:dk2>
      <a:lt2>
        <a:srgbClr val="FEE4B3"/>
      </a:lt2>
      <a:accent1>
        <a:srgbClr val="16C1F3"/>
      </a:accent1>
      <a:accent2>
        <a:srgbClr val="FDB940"/>
      </a:accent2>
      <a:accent3>
        <a:srgbClr val="129AC2"/>
      </a:accent3>
      <a:accent4>
        <a:srgbClr val="A2E6F9"/>
      </a:accent4>
      <a:accent5>
        <a:srgbClr val="FDAF53"/>
      </a:accent5>
      <a:accent6>
        <a:srgbClr val="F05522"/>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te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