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221E29-9A87-4CC5-B69E-AF7955ED894E}">
  <a:tblStyle styleId="{24221E29-9A87-4CC5-B69E-AF7955ED894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444999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4449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1db444999_0_13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e1db444999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1db444999_0_14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e1db444999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e1db444999_0_15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e1db444999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444999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44499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1db444999_0_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1db44499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e1db444999_0_5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e1db44499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e1db444999_0_7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e1db44499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e1db444999_0_8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e1db44499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e1db444999_0_9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e1db444999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1db444999_0_10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1db444999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e1db444999_0_11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e1db444999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body/human-body-vision-the-brain"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6.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21.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body/mystery-2/light-eyes-vision/60" TargetMode="External"/><Relationship Id="rId10" Type="http://schemas.openxmlformats.org/officeDocument/2006/relationships/hyperlink" Target="https://mysteryscience.com/body/mystery-2/light-eyes-vision/60" TargetMode="External"/><Relationship Id="rId13" Type="http://schemas.openxmlformats.org/officeDocument/2006/relationships/hyperlink" Target="https://mysteryscience.com/body/mystery-3/structure-function-of-eyes/61" TargetMode="External"/><Relationship Id="rId12" Type="http://schemas.openxmlformats.org/officeDocument/2006/relationships/hyperlink" Target="https://mysteryscience.com/body/mystery-3/structure-function-of-eyes/61"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body/human-body-vision-the-brain?modal=assessments_modal" TargetMode="External"/><Relationship Id="rId4" Type="http://schemas.openxmlformats.org/officeDocument/2006/relationships/image" Target="../media/image1.png"/><Relationship Id="rId9" Type="http://schemas.openxmlformats.org/officeDocument/2006/relationships/hyperlink" Target="https://mysteryscience.com/body/mystery-1/muscles-skeleton/59" TargetMode="External"/><Relationship Id="rId15" Type="http://schemas.openxmlformats.org/officeDocument/2006/relationships/hyperlink" Target="https://mysteryscience.com/body/mystery-4/brain-nerves-information-processing/62" TargetMode="External"/><Relationship Id="rId14" Type="http://schemas.openxmlformats.org/officeDocument/2006/relationships/hyperlink" Target="https://mysteryscience.com/body/mystery-4/brain-nerves-information-processing/62" TargetMode="External"/><Relationship Id="rId17" Type="http://schemas.openxmlformats.org/officeDocument/2006/relationships/hyperlink" Target="https://mysteryscience.com/body/mystery-12/system-modeling-explanation/426" TargetMode="External"/><Relationship Id="rId16" Type="http://schemas.openxmlformats.org/officeDocument/2006/relationships/hyperlink" Target="https://mysteryscience.com/body/mystery-12/system-modeling-explanation/426" TargetMode="External"/><Relationship Id="rId5" Type="http://schemas.openxmlformats.org/officeDocument/2006/relationships/image" Target="../media/image3.png"/><Relationship Id="rId6" Type="http://schemas.openxmlformats.org/officeDocument/2006/relationships/hyperlink" Target="https://mysteryscience.com/body/mystery-0/system-models/214" TargetMode="External"/><Relationship Id="rId7" Type="http://schemas.openxmlformats.org/officeDocument/2006/relationships/hyperlink" Target="https://mysteryscience.com/body/mystery-0/system-models/214" TargetMode="External"/><Relationship Id="rId8" Type="http://schemas.openxmlformats.org/officeDocument/2006/relationships/hyperlink" Target="https://mysteryscience.com/body/mystery-1/muscles-skeleton/5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hyperlink" Target="http://bit.ly/1ovhbtY" TargetMode="External"/><Relationship Id="rId5" Type="http://schemas.openxmlformats.org/officeDocument/2006/relationships/image" Target="../media/image1.png"/><Relationship Id="rId6" Type="http://schemas.openxmlformats.org/officeDocument/2006/relationships/image" Target="../media/image25.png"/><Relationship Id="rId7"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hyperlink" Target="http://bit.ly/1oafGkw" TargetMode="External"/><Relationship Id="rId5" Type="http://schemas.openxmlformats.org/officeDocument/2006/relationships/image" Target="../media/image1.png"/><Relationship Id="rId6" Type="http://schemas.openxmlformats.org/officeDocument/2006/relationships/image" Target="../media/image24.png"/><Relationship Id="rId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0984" y="1709928"/>
            <a:ext cx="4009500" cy="19395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latin typeface="Poppins"/>
                <a:ea typeface="Poppins"/>
                <a:cs typeface="Poppins"/>
                <a:sym typeface="Poppins"/>
              </a:rPr>
              <a:t>Human Body, Vision, &amp; The Brain</a:t>
            </a:r>
            <a:endParaRPr b="1" sz="1000"/>
          </a:p>
        </p:txBody>
      </p:sp>
      <p:sp>
        <p:nvSpPr>
          <p:cNvPr id="55" name="Google Shape;55;p13"/>
          <p:cNvSpPr/>
          <p:nvPr/>
        </p:nvSpPr>
        <p:spPr>
          <a:xfrm>
            <a:off x="0" y="0"/>
            <a:ext cx="2726100" cy="10058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785616"/>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2"/>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95" name="Google Shape;195;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6" name="Google Shape;196;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7" name="Google Shape;197;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some animals see in the dark?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Structure &amp; Function of Eyes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pupil size controls the amount of light that is let in. In the dark, pupils get larger to let more light in. Owls eyes let in more light as they hunt at night and from the sky.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reason that an owl’s pupil also gets larger in order to let more light in when it hunts at 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 adding: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Size of the owl’s pupil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other body parts are part of the system that helps the owl catch its prey?</a:t>
            </a:r>
            <a:endParaRPr sz="1000">
              <a:solidFill>
                <a:schemeClr val="dk1"/>
              </a:solidFill>
              <a:latin typeface="Poppins"/>
              <a:ea typeface="Poppins"/>
              <a:cs typeface="Poppins"/>
              <a:sym typeface="Poppins"/>
            </a:endParaRPr>
          </a:p>
        </p:txBody>
      </p:sp>
      <p:graphicFrame>
        <p:nvGraphicFramePr>
          <p:cNvPr id="198" name="Google Shape;198;p22"/>
          <p:cNvGraphicFramePr/>
          <p:nvPr/>
        </p:nvGraphicFramePr>
        <p:xfrm>
          <a:off x="5576925" y="1280160"/>
          <a:ext cx="3000000" cy="3000000"/>
        </p:xfrm>
        <a:graphic>
          <a:graphicData uri="http://schemas.openxmlformats.org/drawingml/2006/table">
            <a:tbl>
              <a:tblPr>
                <a:noFill/>
                <a:tableStyleId>{24221E29-9A87-4CC5-B69E-AF7955ED894E}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99" name="Google Shape;199;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0" name="Google Shape;200;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23"/>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06" name="Google Shape;206;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7" name="Google Shape;207;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8" name="Google Shape;208;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does your brain control your body?</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Brain, Nerves, &amp; Information Processing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the brain’s role in receiving information from the senses, processing that information, and controlling the muscles to enable movement.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Think Fast!, students test their reflexes with two very quick experiments and one more involved activity. They learn about how we process information in our brains and then respond to that information in different ways.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owl’s brain receives information from the senses, processes the information, and controls the muscles to enable movement. This suggests that the owl’s brain is the part of its body system that processes information received from the environment in order to control its muscles.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 adding: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Connection between the owl’s eye and the brain</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Signals sent from brain to the muscles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other animals’ body parts work together to help them survive?</a:t>
            </a:r>
            <a:endParaRPr sz="1000">
              <a:solidFill>
                <a:schemeClr val="dk1"/>
              </a:solidFill>
              <a:latin typeface="Poppins"/>
              <a:ea typeface="Poppins"/>
              <a:cs typeface="Poppins"/>
              <a:sym typeface="Poppins"/>
            </a:endParaRPr>
          </a:p>
        </p:txBody>
      </p:sp>
      <p:graphicFrame>
        <p:nvGraphicFramePr>
          <p:cNvPr id="209" name="Google Shape;209;p23"/>
          <p:cNvGraphicFramePr/>
          <p:nvPr/>
        </p:nvGraphicFramePr>
        <p:xfrm>
          <a:off x="5576925" y="1280160"/>
          <a:ext cx="3000000" cy="3000000"/>
        </p:xfrm>
        <a:graphic>
          <a:graphicData uri="http://schemas.openxmlformats.org/drawingml/2006/table">
            <a:tbl>
              <a:tblPr>
                <a:noFill/>
                <a:tableStyleId>{24221E29-9A87-4CC5-B69E-AF7955ED894E}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0" name="Google Shape;210;p23"/>
          <p:cNvSpPr/>
          <p:nvPr/>
        </p:nvSpPr>
        <p:spPr>
          <a:xfrm>
            <a:off x="457350" y="4332650"/>
            <a:ext cx="4918800" cy="2399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3"/>
          <p:cNvSpPr txBox="1"/>
          <p:nvPr/>
        </p:nvSpPr>
        <p:spPr>
          <a:xfrm>
            <a:off x="714375" y="4572550"/>
            <a:ext cx="44757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Each pair of students will need a table or desk.</a:t>
            </a:r>
            <a:endParaRPr sz="1000">
              <a:solidFill>
                <a:schemeClr val="dk1"/>
              </a:solidFill>
              <a:latin typeface="Poppins"/>
              <a:ea typeface="Poppins"/>
              <a:cs typeface="Poppins"/>
              <a:sym typeface="Poppins"/>
            </a:endParaRPr>
          </a:p>
        </p:txBody>
      </p:sp>
      <p:pic>
        <p:nvPicPr>
          <p:cNvPr id="212" name="Google Shape;212;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13" name="Google Shape;213;p23"/>
          <p:cNvPicPr preferRelativeResize="0"/>
          <p:nvPr/>
        </p:nvPicPr>
        <p:blipFill rotWithShape="1">
          <a:blip r:embed="rId5">
            <a:alphaModFix/>
          </a:blip>
          <a:srcRect b="0" l="0" r="0" t="23277"/>
          <a:stretch/>
        </p:blipFill>
        <p:spPr>
          <a:xfrm>
            <a:off x="1790838" y="5249575"/>
            <a:ext cx="2251824" cy="1244750"/>
          </a:xfrm>
          <a:prstGeom prst="rect">
            <a:avLst/>
          </a:prstGeom>
          <a:noFill/>
          <a:ln>
            <a:noFill/>
          </a:ln>
          <a:effectLst>
            <a:outerShdw blurRad="57150" rotWithShape="0" algn="bl" dir="5400000" dist="19050">
              <a:srgbClr val="000000">
                <a:alpha val="50000"/>
              </a:srgbClr>
            </a:outerShdw>
          </a:effectLst>
        </p:spPr>
      </p:pic>
      <p:sp>
        <p:nvSpPr>
          <p:cNvPr id="214" name="Google Shape;214;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4"/>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220" name="Google Shape;220;p24"/>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1" name="Google Shape;221;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2" name="Google Shape;222;p24"/>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are animals and plants like machines?</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System modeling &amp; Explanation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the Performance Task, students research another animal or plant. They create a system model to explain how the animal or plant parts work together as a system to receive information, process it, and respond to its environment.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23" name="Google Shape;223;p24"/>
          <p:cNvGraphicFramePr/>
          <p:nvPr/>
        </p:nvGraphicFramePr>
        <p:xfrm>
          <a:off x="5577800" y="1280160"/>
          <a:ext cx="3000000" cy="3000000"/>
        </p:xfrm>
        <a:graphic>
          <a:graphicData uri="http://schemas.openxmlformats.org/drawingml/2006/table">
            <a:tbl>
              <a:tblPr>
                <a:noFill/>
                <a:tableStyleId>{24221E29-9A87-4CC5-B69E-AF7955ED894E}</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24" name="Google Shape;224;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25" name="Google Shape;225;p24"/>
          <p:cNvSpPr/>
          <p:nvPr/>
        </p:nvSpPr>
        <p:spPr>
          <a:xfrm>
            <a:off x="457650" y="3718725"/>
            <a:ext cx="6857700" cy="3486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24"/>
          <p:cNvSpPr txBox="1"/>
          <p:nvPr/>
        </p:nvSpPr>
        <p:spPr>
          <a:xfrm>
            <a:off x="2857500" y="3990375"/>
            <a:ext cx="4114800" cy="1249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have chosen four animals and one plant, and a non-fiction reading for each, that your students can use. Before the lesson, decide if you will use the provided resources or if you will have your students select their own animals or plants and find research resources independently.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using the provided resources, print out copies of each reading for students to annotate while researching. The resources are linked below.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also need their completed Owl System Model that they have been adding to after each Mystery.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227" name="Google Shape;227;p24"/>
          <p:cNvSpPr/>
          <p:nvPr/>
        </p:nvSpPr>
        <p:spPr>
          <a:xfrm>
            <a:off x="457200" y="7577575"/>
            <a:ext cx="6857700" cy="13497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 name="Google Shape;228;p24"/>
          <p:cNvSpPr txBox="1"/>
          <p:nvPr/>
        </p:nvSpPr>
        <p:spPr>
          <a:xfrm>
            <a:off x="757150" y="7745175"/>
            <a:ext cx="28866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i="1" lang="en" sz="1000">
                <a:latin typeface="Poppins"/>
                <a:ea typeface="Poppins"/>
                <a:cs typeface="Poppins"/>
                <a:sym typeface="Poppins"/>
              </a:rPr>
              <a:t>Systems and System Models:</a:t>
            </a:r>
            <a:r>
              <a:rPr lang="en" sz="1000">
                <a:latin typeface="Poppins"/>
                <a:ea typeface="Poppins"/>
                <a:cs typeface="Poppins"/>
                <a:sym typeface="Poppins"/>
              </a:rPr>
              <a:t> A system is a group of related parts that interact with one another.</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i="1" sz="1000">
              <a:latin typeface="Poppins"/>
              <a:ea typeface="Poppins"/>
              <a:cs typeface="Poppins"/>
              <a:sym typeface="Poppins"/>
            </a:endParaRPr>
          </a:p>
        </p:txBody>
      </p:sp>
      <p:sp>
        <p:nvSpPr>
          <p:cNvPr id="229" name="Google Shape;229;p24"/>
          <p:cNvSpPr txBox="1"/>
          <p:nvPr/>
        </p:nvSpPr>
        <p:spPr>
          <a:xfrm>
            <a:off x="4085675" y="7970520"/>
            <a:ext cx="2886600" cy="8004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1000">
                <a:latin typeface="Poppins"/>
                <a:ea typeface="Poppins"/>
                <a:cs typeface="Poppins"/>
                <a:sym typeface="Poppins"/>
              </a:rPr>
              <a:t>Animal and plant body parts work together as a system to sense and respond to their</a:t>
            </a:r>
            <a:endParaRPr sz="1000">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environments</a:t>
            </a:r>
            <a:endParaRPr sz="1000">
              <a:latin typeface="Poppins"/>
              <a:ea typeface="Poppins"/>
              <a:cs typeface="Poppins"/>
              <a:sym typeface="Poppins"/>
            </a:endParaRPr>
          </a:p>
        </p:txBody>
      </p:sp>
      <p:pic>
        <p:nvPicPr>
          <p:cNvPr id="230" name="Google Shape;230;p24"/>
          <p:cNvPicPr preferRelativeResize="0"/>
          <p:nvPr/>
        </p:nvPicPr>
        <p:blipFill>
          <a:blip r:embed="rId5">
            <a:alphaModFix/>
          </a:blip>
          <a:stretch>
            <a:fillRect/>
          </a:stretch>
        </p:blipFill>
        <p:spPr>
          <a:xfrm>
            <a:off x="757150" y="3990375"/>
            <a:ext cx="1840575" cy="1349574"/>
          </a:xfrm>
          <a:prstGeom prst="rect">
            <a:avLst/>
          </a:prstGeom>
          <a:noFill/>
          <a:ln>
            <a:noFill/>
          </a:ln>
          <a:effectLst>
            <a:outerShdw blurRad="57150" rotWithShape="0" algn="bl" dir="5400000" dist="19050">
              <a:srgbClr val="000000">
                <a:alpha val="50000"/>
              </a:srgbClr>
            </a:outerShdw>
          </a:effectLst>
        </p:spPr>
      </p:pic>
      <p:pic>
        <p:nvPicPr>
          <p:cNvPr id="231" name="Google Shape;231;p24"/>
          <p:cNvPicPr preferRelativeResize="0"/>
          <p:nvPr/>
        </p:nvPicPr>
        <p:blipFill>
          <a:blip r:embed="rId6">
            <a:alphaModFix/>
          </a:blip>
          <a:stretch>
            <a:fillRect/>
          </a:stretch>
        </p:blipFill>
        <p:spPr>
          <a:xfrm>
            <a:off x="757150" y="5511857"/>
            <a:ext cx="1840575" cy="1376998"/>
          </a:xfrm>
          <a:prstGeom prst="rect">
            <a:avLst/>
          </a:prstGeom>
          <a:noFill/>
          <a:ln>
            <a:noFill/>
          </a:ln>
          <a:effectLst>
            <a:outerShdw blurRad="57150" rotWithShape="0" algn="bl" dir="5400000" dist="19050">
              <a:srgbClr val="000000">
                <a:alpha val="50000"/>
              </a:srgbClr>
            </a:outerShdw>
          </a:effectLst>
        </p:spPr>
      </p:pic>
      <p:sp>
        <p:nvSpPr>
          <p:cNvPr id="232" name="Google Shape;232;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investigate structures and functions of the human body. Students explore how our bones and muscles are interconnected, how our eyes interact with light and impact our vision, and how our brain responds to stimuli in our environment.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667000"/>
          <a:ext cx="3000000" cy="3000000"/>
        </p:xfrm>
        <a:graphic>
          <a:graphicData uri="http://schemas.openxmlformats.org/drawingml/2006/table">
            <a:tbl>
              <a:tblPr>
                <a:noFill/>
                <a:tableStyleId>{24221E29-9A87-4CC5-B69E-AF7955ED894E}</a:tableStyleId>
              </a:tblPr>
              <a:tblGrid>
                <a:gridCol w="2659400"/>
                <a:gridCol w="1596750"/>
                <a:gridCol w="1250225"/>
                <a:gridCol w="135162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4-LS1-1. Construct an argument that plants and animals have internal and external structures that function to support survival, growth, behavior, and reproduction.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latin typeface="Poppins"/>
                          <a:ea typeface="Poppins"/>
                          <a:cs typeface="Poppins"/>
                          <a:sym typeface="Poppins"/>
                        </a:rPr>
                        <a:t>• 4-LS1-2. Use a model to describe that animals receive different types of information through their senses, process the information in their brain, and respond to the information in different ways.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4-PS4-2. Develop a model to describe that light reflecting from objects and entering the eye allows objects to be seen.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Analyzing and Interpreting Data</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LS1.A: Structure and Function</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PS4.B: Electromagnetic Radiation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LS1.D: Information Processing</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Cause and Effect</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71" name="Google Shape;71;p14"/>
          <p:cNvPicPr preferRelativeResize="0"/>
          <p:nvPr/>
        </p:nvPicPr>
        <p:blipFill rotWithShape="1">
          <a:blip r:embed="rId5">
            <a:alphaModFix/>
          </a:blip>
          <a:srcRect b="0" l="0" r="0" t="0"/>
          <a:stretch/>
        </p:blipFill>
        <p:spPr>
          <a:xfrm>
            <a:off x="457200" y="5459300"/>
            <a:ext cx="6857998" cy="4081750"/>
          </a:xfrm>
          <a:prstGeom prst="rect">
            <a:avLst/>
          </a:prstGeom>
          <a:noFill/>
          <a:ln>
            <a:noFill/>
          </a:ln>
        </p:spPr>
      </p:pic>
      <p:sp>
        <p:nvSpPr>
          <p:cNvPr id="72" name="Google Shape;72;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3" name="Google Shape;73;p14"/>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4" name="Google Shape;74;p14"/>
          <p:cNvSpPr txBox="1"/>
          <p:nvPr/>
        </p:nvSpPr>
        <p:spPr>
          <a:xfrm>
            <a:off x="2335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5" name="Google Shape;75;p14"/>
          <p:cNvSpPr txBox="1"/>
          <p:nvPr/>
        </p:nvSpPr>
        <p:spPr>
          <a:xfrm>
            <a:off x="41365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6" name="Google Shape;76;p14"/>
          <p:cNvSpPr txBox="1"/>
          <p:nvPr/>
        </p:nvSpPr>
        <p:spPr>
          <a:xfrm>
            <a:off x="5938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7" name="Google Shape;77;p14"/>
          <p:cNvSpPr txBox="1"/>
          <p:nvPr/>
        </p:nvSpPr>
        <p:spPr>
          <a:xfrm>
            <a:off x="53115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System Models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Owl Ambush</a:t>
            </a:r>
            <a:endParaRPr sz="800">
              <a:solidFill>
                <a:schemeClr val="dk1"/>
              </a:solidFill>
              <a:latin typeface="Poppins"/>
              <a:ea typeface="Poppins"/>
              <a:cs typeface="Poppins"/>
              <a:sym typeface="Poppins"/>
            </a:endParaRPr>
          </a:p>
        </p:txBody>
      </p:sp>
      <p:sp>
        <p:nvSpPr>
          <p:cNvPr id="78" name="Google Shape;78;p14"/>
          <p:cNvSpPr txBox="1"/>
          <p:nvPr/>
        </p:nvSpPr>
        <p:spPr>
          <a:xfrm>
            <a:off x="2337600" y="62484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Muscles &amp; Skeleton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Why do your biceps bulge?</a:t>
            </a:r>
            <a:endParaRPr sz="800">
              <a:solidFill>
                <a:schemeClr val="dk1"/>
              </a:solidFill>
              <a:latin typeface="Poppins"/>
              <a:ea typeface="Poppins"/>
              <a:cs typeface="Poppins"/>
              <a:sym typeface="Poppins"/>
            </a:endParaRPr>
          </a:p>
        </p:txBody>
      </p:sp>
      <p:sp>
        <p:nvSpPr>
          <p:cNvPr id="79" name="Google Shape;79;p14"/>
          <p:cNvSpPr txBox="1"/>
          <p:nvPr/>
        </p:nvSpPr>
        <p:spPr>
          <a:xfrm>
            <a:off x="413910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Light, Eyes, &amp; Vision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What do people who are blind see?</a:t>
            </a:r>
            <a:endParaRPr sz="800">
              <a:solidFill>
                <a:schemeClr val="dk1"/>
              </a:solidFill>
              <a:latin typeface="Poppins"/>
              <a:ea typeface="Poppins"/>
              <a:cs typeface="Poppins"/>
              <a:sym typeface="Poppins"/>
            </a:endParaRPr>
          </a:p>
        </p:txBody>
      </p:sp>
      <p:sp>
        <p:nvSpPr>
          <p:cNvPr id="80" name="Google Shape;80;p14"/>
          <p:cNvSpPr txBox="1"/>
          <p:nvPr/>
        </p:nvSpPr>
        <p:spPr>
          <a:xfrm>
            <a:off x="5930250" y="62484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Structure &amp; Function of Eyes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How can some animals see in the dark?</a:t>
            </a:r>
            <a:endParaRPr sz="800">
              <a:solidFill>
                <a:schemeClr val="dk1"/>
              </a:solidFill>
              <a:latin typeface="Poppins"/>
              <a:ea typeface="Poppins"/>
              <a:cs typeface="Poppins"/>
              <a:sym typeface="Poppins"/>
            </a:endParaRPr>
          </a:p>
        </p:txBody>
      </p:sp>
      <p:sp>
        <p:nvSpPr>
          <p:cNvPr id="81" name="Google Shape;81;p14"/>
          <p:cNvSpPr txBox="1"/>
          <p:nvPr/>
        </p:nvSpPr>
        <p:spPr>
          <a:xfrm>
            <a:off x="531150" y="850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Brain, Nerves, &amp; Information Processing</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How does your brain control your body?</a:t>
            </a:r>
            <a:endParaRPr sz="800">
              <a:solidFill>
                <a:schemeClr val="dk1"/>
              </a:solidFill>
              <a:latin typeface="Poppins"/>
              <a:ea typeface="Poppins"/>
              <a:cs typeface="Poppins"/>
              <a:sym typeface="Poppins"/>
            </a:endParaRPr>
          </a:p>
        </p:txBody>
      </p:sp>
      <p:sp>
        <p:nvSpPr>
          <p:cNvPr id="82" name="Google Shape;82;p14"/>
          <p:cNvSpPr txBox="1"/>
          <p:nvPr/>
        </p:nvSpPr>
        <p:spPr>
          <a:xfrm>
            <a:off x="2326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4119425"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4" name="Google Shape;84;p14"/>
          <p:cNvSpPr txBox="1"/>
          <p:nvPr/>
        </p:nvSpPr>
        <p:spPr>
          <a:xfrm>
            <a:off x="5929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5" name="Google Shape;85;p14"/>
          <p:cNvSpPr txBox="1"/>
          <p:nvPr/>
        </p:nvSpPr>
        <p:spPr>
          <a:xfrm>
            <a:off x="2337600" y="7776100"/>
            <a:ext cx="9183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86" name="Google Shape;86;p14"/>
          <p:cNvSpPr txBox="1"/>
          <p:nvPr/>
        </p:nvSpPr>
        <p:spPr>
          <a:xfrm>
            <a:off x="520050" y="931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7" name="Google Shape;87;p14"/>
          <p:cNvSpPr txBox="1"/>
          <p:nvPr/>
        </p:nvSpPr>
        <p:spPr>
          <a:xfrm>
            <a:off x="2322576" y="8502075"/>
            <a:ext cx="14133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System modeling &amp; Explanation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How are animals and plants like machines?</a:t>
            </a:r>
            <a:endParaRPr sz="800">
              <a:solidFill>
                <a:schemeClr val="dk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3" name="Google Shape;93;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4" name="Google Shape;94;p15"/>
          <p:cNvSpPr txBox="1"/>
          <p:nvPr/>
        </p:nvSpPr>
        <p:spPr>
          <a:xfrm>
            <a:off x="457200" y="45690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95" name="Google Shape;95;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6" name="Google Shape;96;p15"/>
          <p:cNvSpPr txBox="1"/>
          <p:nvPr/>
        </p:nvSpPr>
        <p:spPr>
          <a:xfrm>
            <a:off x="457200" y="4140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t/>
            </a:r>
            <a:endParaRPr sz="1200">
              <a:solidFill>
                <a:schemeClr val="dk1"/>
              </a:solidFill>
              <a:latin typeface="Poppins"/>
              <a:ea typeface="Poppins"/>
              <a:cs typeface="Poppins"/>
              <a:sym typeface="Poppins"/>
            </a:endParaRPr>
          </a:p>
        </p:txBody>
      </p:sp>
      <p:pic>
        <p:nvPicPr>
          <p:cNvPr id="97" name="Google Shape;97;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98" name="Google Shape;98;p15"/>
          <p:cNvSpPr txBox="1"/>
          <p:nvPr/>
        </p:nvSpPr>
        <p:spPr>
          <a:xfrm>
            <a:off x="3646500" y="2324675"/>
            <a:ext cx="3668700" cy="60666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Animals receive information from their environment through their senses. One sensory organ is the eye… Owls have amazing eyesight!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Light reflects off of the owl’s prey, and into their eye.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eyes send a signal to the owl’s brain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the sensory information from the environment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(prey is close by) to be processed.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owl’s brain processes the sensory information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from the environment and sends a signal to the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external body parts to respond to the environment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(catch the prey).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owl’s wings flap and claws contract in order to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catch the prey.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p:txBody>
      </p:sp>
      <p:sp>
        <p:nvSpPr>
          <p:cNvPr id="99" name="Google Shape;99;p15"/>
          <p:cNvSpPr txBox="1"/>
          <p:nvPr/>
        </p:nvSpPr>
        <p:spPr>
          <a:xfrm>
            <a:off x="457200" y="1741225"/>
            <a:ext cx="6830400" cy="36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How do the owl’s body parts work as a system to sense and respond to its environment?</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200">
              <a:solidFill>
                <a:schemeClr val="dk1"/>
              </a:solidFill>
              <a:latin typeface="Poppins"/>
              <a:ea typeface="Poppins"/>
              <a:cs typeface="Poppins"/>
              <a:sym typeface="Poppins"/>
            </a:endParaRPr>
          </a:p>
        </p:txBody>
      </p:sp>
      <p:pic>
        <p:nvPicPr>
          <p:cNvPr id="100" name="Google Shape;100;p15"/>
          <p:cNvPicPr preferRelativeResize="0"/>
          <p:nvPr/>
        </p:nvPicPr>
        <p:blipFill>
          <a:blip r:embed="rId4">
            <a:alphaModFix/>
          </a:blip>
          <a:stretch>
            <a:fillRect/>
          </a:stretch>
        </p:blipFill>
        <p:spPr>
          <a:xfrm>
            <a:off x="457200" y="2401562"/>
            <a:ext cx="2600653" cy="1600409"/>
          </a:xfrm>
          <a:prstGeom prst="rect">
            <a:avLst/>
          </a:prstGeom>
          <a:noFill/>
          <a:ln>
            <a:noFill/>
          </a:ln>
          <a:effectLst>
            <a:outerShdw blurRad="57150" rotWithShape="0" algn="bl" dir="5400000" dist="19050">
              <a:srgbClr val="000000">
                <a:alpha val="50000"/>
              </a:srgbClr>
            </a:outerShdw>
          </a:effectLst>
        </p:spPr>
      </p:pic>
      <p:pic>
        <p:nvPicPr>
          <p:cNvPr id="101" name="Google Shape;101;p15"/>
          <p:cNvPicPr preferRelativeResize="0"/>
          <p:nvPr/>
        </p:nvPicPr>
        <p:blipFill>
          <a:blip r:embed="rId5">
            <a:alphaModFix/>
          </a:blip>
          <a:stretch>
            <a:fillRect/>
          </a:stretch>
        </p:blipFill>
        <p:spPr>
          <a:xfrm>
            <a:off x="457200" y="4188116"/>
            <a:ext cx="2600655" cy="1604200"/>
          </a:xfrm>
          <a:prstGeom prst="rect">
            <a:avLst/>
          </a:prstGeom>
          <a:noFill/>
          <a:ln>
            <a:noFill/>
          </a:ln>
          <a:effectLst>
            <a:outerShdw blurRad="57150" rotWithShape="0" algn="bl" dir="5400000" dist="19050">
              <a:srgbClr val="000000">
                <a:alpha val="50000"/>
              </a:srgbClr>
            </a:outerShdw>
          </a:effectLst>
        </p:spPr>
      </p:pic>
      <p:pic>
        <p:nvPicPr>
          <p:cNvPr id="102" name="Google Shape;102;p15"/>
          <p:cNvPicPr preferRelativeResize="0"/>
          <p:nvPr/>
        </p:nvPicPr>
        <p:blipFill rotWithShape="1">
          <a:blip r:embed="rId6">
            <a:alphaModFix/>
          </a:blip>
          <a:srcRect b="0" l="318" r="0" t="0"/>
          <a:stretch/>
        </p:blipFill>
        <p:spPr>
          <a:xfrm>
            <a:off x="457200" y="5978461"/>
            <a:ext cx="2600655" cy="1600410"/>
          </a:xfrm>
          <a:prstGeom prst="rect">
            <a:avLst/>
          </a:prstGeom>
          <a:noFill/>
          <a:ln>
            <a:noFill/>
          </a:ln>
          <a:effectLst>
            <a:outerShdw blurRad="57150" rotWithShape="0" algn="bl" dir="5400000" dist="19050">
              <a:srgbClr val="000000">
                <a:alpha val="50000"/>
              </a:srgbClr>
            </a:outerShdw>
          </a:effectLst>
        </p:spPr>
      </p:pic>
      <p:pic>
        <p:nvPicPr>
          <p:cNvPr id="103" name="Google Shape;103;p15"/>
          <p:cNvPicPr preferRelativeResize="0"/>
          <p:nvPr/>
        </p:nvPicPr>
        <p:blipFill>
          <a:blip r:embed="rId7">
            <a:alphaModFix/>
          </a:blip>
          <a:stretch>
            <a:fillRect/>
          </a:stretch>
        </p:blipFill>
        <p:spPr>
          <a:xfrm>
            <a:off x="457200" y="7765015"/>
            <a:ext cx="2600655" cy="1600410"/>
          </a:xfrm>
          <a:prstGeom prst="rect">
            <a:avLst/>
          </a:prstGeom>
          <a:noFill/>
          <a:ln>
            <a:noFill/>
          </a:ln>
          <a:effectLst>
            <a:outerShdw blurRad="57150" rotWithShape="0" algn="bl" dir="5400000" dist="19050">
              <a:srgbClr val="000000">
                <a:alpha val="50000"/>
              </a:srgbClr>
            </a:outerShdw>
          </a:effectLst>
        </p:spPr>
      </p:pic>
      <p:sp>
        <p:nvSpPr>
          <p:cNvPr id="104" name="Google Shape;104;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p:nvPr/>
        </p:nvSpPr>
        <p:spPr>
          <a:xfrm>
            <a:off x="475050" y="4571425"/>
            <a:ext cx="6839100" cy="4550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0" name="Google Shape;110;p16"/>
          <p:cNvPicPr preferRelativeResize="0"/>
          <p:nvPr/>
        </p:nvPicPr>
        <p:blipFill>
          <a:blip r:embed="rId3">
            <a:alphaModFix/>
          </a:blip>
          <a:stretch>
            <a:fillRect/>
          </a:stretch>
        </p:blipFill>
        <p:spPr>
          <a:xfrm>
            <a:off x="5577800" y="1280175"/>
            <a:ext cx="1737400" cy="985873"/>
          </a:xfrm>
          <a:prstGeom prst="rect">
            <a:avLst/>
          </a:prstGeom>
          <a:noFill/>
          <a:ln>
            <a:noFill/>
          </a:ln>
        </p:spPr>
      </p:pic>
      <p:sp>
        <p:nvSpPr>
          <p:cNvPr id="111" name="Google Shape;111;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2" name="Google Shape;112;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3" name="Google Shape;113;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Owl Ambush</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System Models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an owl catching its prey. Students generate observations and questions about the phenomenon and create an initial model to explain how the owl's body systems work together to catch prey.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4" name="Google Shape;114;p16"/>
          <p:cNvSpPr txBox="1"/>
          <p:nvPr/>
        </p:nvSpPr>
        <p:spPr>
          <a:xfrm>
            <a:off x="797850" y="4921725"/>
            <a:ext cx="2467800" cy="1980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explanation. It is important to encourage students to recognize that even if they don't know the perfect answer yet, they are going to learn a lot throughout the unit and have an opportunity to change or add to their first model.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15" name="Google Shape;115;p16"/>
          <p:cNvGraphicFramePr/>
          <p:nvPr/>
        </p:nvGraphicFramePr>
        <p:xfrm>
          <a:off x="5577800" y="1280185"/>
          <a:ext cx="3000000" cy="3000000"/>
        </p:xfrm>
        <a:graphic>
          <a:graphicData uri="http://schemas.openxmlformats.org/drawingml/2006/table">
            <a:tbl>
              <a:tblPr>
                <a:noFill/>
                <a:tableStyleId>{24221E29-9A87-4CC5-B69E-AF7955ED894E}</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Wrap 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6" name="Google Shape;116;p1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grpSp>
        <p:nvGrpSpPr>
          <p:cNvPr id="117" name="Google Shape;117;p16"/>
          <p:cNvGrpSpPr/>
          <p:nvPr/>
        </p:nvGrpSpPr>
        <p:grpSpPr>
          <a:xfrm>
            <a:off x="3433550" y="4909900"/>
            <a:ext cx="3538750" cy="3906050"/>
            <a:chOff x="3433550" y="4909900"/>
            <a:chExt cx="3538750" cy="3906050"/>
          </a:xfrm>
        </p:grpSpPr>
        <p:pic>
          <p:nvPicPr>
            <p:cNvPr id="118" name="Google Shape;118;p16"/>
            <p:cNvPicPr preferRelativeResize="0"/>
            <p:nvPr/>
          </p:nvPicPr>
          <p:blipFill>
            <a:blip r:embed="rId5">
              <a:alphaModFix/>
            </a:blip>
            <a:stretch>
              <a:fillRect/>
            </a:stretch>
          </p:blipFill>
          <p:spPr>
            <a:xfrm>
              <a:off x="3433550" y="4909900"/>
              <a:ext cx="3538750" cy="2734178"/>
            </a:xfrm>
            <a:prstGeom prst="rect">
              <a:avLst/>
            </a:prstGeom>
            <a:noFill/>
            <a:ln>
              <a:noFill/>
            </a:ln>
            <a:effectLst>
              <a:outerShdw blurRad="57150" rotWithShape="0" algn="bl" dir="5400000" dist="19050">
                <a:srgbClr val="000000">
                  <a:alpha val="50000"/>
                </a:srgbClr>
              </a:outerShdw>
            </a:effectLst>
          </p:spPr>
        </p:pic>
        <p:pic>
          <p:nvPicPr>
            <p:cNvPr id="119" name="Google Shape;119;p16"/>
            <p:cNvPicPr preferRelativeResize="0"/>
            <p:nvPr/>
          </p:nvPicPr>
          <p:blipFill rotWithShape="1">
            <a:blip r:embed="rId5">
              <a:alphaModFix/>
            </a:blip>
            <a:srcRect b="0" l="0" r="0" t="35670"/>
            <a:stretch/>
          </p:blipFill>
          <p:spPr>
            <a:xfrm>
              <a:off x="3433550" y="7057150"/>
              <a:ext cx="3538750" cy="1758800"/>
            </a:xfrm>
            <a:prstGeom prst="rect">
              <a:avLst/>
            </a:prstGeom>
            <a:noFill/>
            <a:ln>
              <a:noFill/>
            </a:ln>
            <a:effectLst>
              <a:outerShdw blurRad="57150" rotWithShape="0" algn="bl" dir="5400000" dist="19050">
                <a:srgbClr val="000000">
                  <a:alpha val="50000"/>
                </a:srgbClr>
              </a:outerShdw>
            </a:effectLst>
          </p:spPr>
        </p:pic>
      </p:grpSp>
      <p:sp>
        <p:nvSpPr>
          <p:cNvPr id="120" name="Google Shape;120;p16"/>
          <p:cNvSpPr txBox="1"/>
          <p:nvPr/>
        </p:nvSpPr>
        <p:spPr>
          <a:xfrm>
            <a:off x="3631900" y="58095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owl can see its prey from very far away and in the dark.</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owl must be quiet because the mouse and hawk don’t hear the owl coming and run away.</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owl’s wings and claws move so it can catch the prey.</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Even though we can’t see it, the owl has a brain, heart, and muscles inside to help it hunt.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1" name="Google Shape;121;p16"/>
          <p:cNvSpPr txBox="1"/>
          <p:nvPr/>
        </p:nvSpPr>
        <p:spPr>
          <a:xfrm>
            <a:off x="4688700" y="58095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owl’s eyes see the prey and that tells the owl where to fly.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muscles in the owl’s claws contract at the same time to grab the mouse.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owl’s claws are like our hands. They are used to grab things.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owl’s wings are like our legs. They are used to move.  </a:t>
            </a:r>
            <a:endParaRPr sz="800">
              <a:solidFill>
                <a:schemeClr val="dk1"/>
              </a:solidFill>
              <a:latin typeface="Comic Sans MS"/>
              <a:ea typeface="Comic Sans MS"/>
              <a:cs typeface="Comic Sans MS"/>
              <a:sym typeface="Comic Sans MS"/>
            </a:endParaRPr>
          </a:p>
        </p:txBody>
      </p:sp>
      <p:sp>
        <p:nvSpPr>
          <p:cNvPr id="122" name="Google Shape;122;p16"/>
          <p:cNvSpPr txBox="1"/>
          <p:nvPr/>
        </p:nvSpPr>
        <p:spPr>
          <a:xfrm>
            <a:off x="5842175" y="58095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How do the owl’s muscles know what to contract?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How can the owl see the prey from so high or in the dark?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How fast does the owl fly and catch its prey?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How does our body know what to move, breathe, and see, without being told to?</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Why can’t we catch a mouse or hawk the way an owl can?</a:t>
            </a:r>
            <a:endParaRPr sz="800">
              <a:solidFill>
                <a:schemeClr val="dk1"/>
              </a:solidFill>
              <a:latin typeface="Comic Sans MS"/>
              <a:ea typeface="Comic Sans MS"/>
              <a:cs typeface="Comic Sans MS"/>
              <a:sym typeface="Comic Sans MS"/>
            </a:endParaRPr>
          </a:p>
        </p:txBody>
      </p:sp>
      <p:sp>
        <p:nvSpPr>
          <p:cNvPr id="123" name="Google Shape;12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29" name="Google Shape;129;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0" name="Google Shape;130;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1" name="Google Shape;131;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Why do your biceps bulge?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Muscles &amp; Skeleton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the mechanism by which their muscles control their bones to move their bodies.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Robot Finger, students construct a model of a human finger and observe how pulling on a string (a model for tendons) causes it to bend at the joints.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32" name="Google Shape;132;p17"/>
          <p:cNvGraphicFramePr/>
          <p:nvPr/>
        </p:nvGraphicFramePr>
        <p:xfrm>
          <a:off x="5576925" y="1280160"/>
          <a:ext cx="3000000" cy="3000000"/>
        </p:xfrm>
        <a:graphic>
          <a:graphicData uri="http://schemas.openxmlformats.org/drawingml/2006/table">
            <a:tbl>
              <a:tblPr>
                <a:noFill/>
                <a:tableStyleId>{24221E29-9A87-4CC5-B69E-AF7955ED894E}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3" name="Google Shape;133;p17"/>
          <p:cNvSpPr/>
          <p:nvPr/>
        </p:nvSpPr>
        <p:spPr>
          <a:xfrm>
            <a:off x="457650" y="4861725"/>
            <a:ext cx="6857700" cy="3364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4" name="Google Shape;134;p17"/>
          <p:cNvSpPr txBox="1"/>
          <p:nvPr/>
        </p:nvSpPr>
        <p:spPr>
          <a:xfrm>
            <a:off x="3341300" y="519902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student will need one piece of string that is 18 inches long.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Extensions section, we have a fun engineering extension activity where students combine four robot fingers to create a robot hand. We recommend having each group of four students assemble a hand using the robot fingers they each made. Check our "Extensions" for further instructions.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5" name="Google Shape;135;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36" name="Google Shape;136;p17"/>
          <p:cNvPicPr preferRelativeResize="0"/>
          <p:nvPr/>
        </p:nvPicPr>
        <p:blipFill>
          <a:blip r:embed="rId5">
            <a:alphaModFix/>
          </a:blip>
          <a:stretch>
            <a:fillRect/>
          </a:stretch>
        </p:blipFill>
        <p:spPr>
          <a:xfrm>
            <a:off x="768500" y="5720567"/>
            <a:ext cx="2278424" cy="1646799"/>
          </a:xfrm>
          <a:prstGeom prst="rect">
            <a:avLst/>
          </a:prstGeom>
          <a:noFill/>
          <a:ln>
            <a:noFill/>
          </a:ln>
          <a:effectLst>
            <a:outerShdw blurRad="57150" rotWithShape="0" algn="bl" dir="5400000" dist="19050">
              <a:srgbClr val="000000">
                <a:alpha val="50000"/>
              </a:srgbClr>
            </a:outerShdw>
          </a:effectLst>
        </p:spPr>
      </p:pic>
      <p:sp>
        <p:nvSpPr>
          <p:cNvPr id="137" name="Google Shape;137;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18"/>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43" name="Google Shape;14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4" name="Google Shape;14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5" name="Google Shape;145;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Why do your biceps bulge?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Muscles &amp; Skeleton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Muscles pull on bones to create movement. The owl’s wings flap, claws contract, and jaw opens and closes.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owls also have muscles that pull on their bones in their wings, talons, and jaw to create movement when they are hunting.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 adding: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Bones in claws and wings</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Muscles attached to bones in claws and wings</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Wings flapping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Claws contracting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Jaws opening and closing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other body parts help an owl fly toward prey and close its claws to catch the prey?</a:t>
            </a:r>
            <a:endParaRPr b="1" sz="1000">
              <a:solidFill>
                <a:schemeClr val="dk1"/>
              </a:solidFill>
              <a:latin typeface="Poppins"/>
              <a:ea typeface="Poppins"/>
              <a:cs typeface="Poppins"/>
              <a:sym typeface="Poppins"/>
            </a:endParaRPr>
          </a:p>
        </p:txBody>
      </p:sp>
      <p:graphicFrame>
        <p:nvGraphicFramePr>
          <p:cNvPr id="146" name="Google Shape;146;p18"/>
          <p:cNvGraphicFramePr/>
          <p:nvPr/>
        </p:nvGraphicFramePr>
        <p:xfrm>
          <a:off x="5576925" y="1280160"/>
          <a:ext cx="3000000" cy="3000000"/>
        </p:xfrm>
        <a:graphic>
          <a:graphicData uri="http://schemas.openxmlformats.org/drawingml/2006/table">
            <a:tbl>
              <a:tblPr>
                <a:noFill/>
                <a:tableStyleId>{24221E29-9A87-4CC5-B69E-AF7955ED894E}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7" name="Google Shape;147;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8" name="Google Shape;148;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54" name="Google Shape;154;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5" name="Google Shape;155;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6" name="Google Shape;156;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do people who are blind see?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Light, Eyes, &amp; Vision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the basics of how their eyes work, and figure out some of the causes of vision problems.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Eye Model, students develop a working model of a human eye. They use a magnifying lens as a model of the cornea to explore how the structure of this lens is related to the function of our eyes.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will be teaching the next lesson "How can some animals see in the dark?", then you must save the eye models that students make in this lesson. Keep them in a safe place until you are ready to teach the next lesson.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57" name="Google Shape;157;p19"/>
          <p:cNvGraphicFramePr/>
          <p:nvPr/>
        </p:nvGraphicFramePr>
        <p:xfrm>
          <a:off x="5576925" y="1280160"/>
          <a:ext cx="3000000" cy="3000000"/>
        </p:xfrm>
        <a:graphic>
          <a:graphicData uri="http://schemas.openxmlformats.org/drawingml/2006/table">
            <a:tbl>
              <a:tblPr>
                <a:noFill/>
                <a:tableStyleId>{24221E29-9A87-4CC5-B69E-AF7955ED894E}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8" name="Google Shape;158;p19"/>
          <p:cNvSpPr/>
          <p:nvPr/>
        </p:nvSpPr>
        <p:spPr>
          <a:xfrm>
            <a:off x="457650" y="5090325"/>
            <a:ext cx="6857700" cy="3991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19"/>
          <p:cNvSpPr txBox="1"/>
          <p:nvPr/>
        </p:nvSpPr>
        <p:spPr>
          <a:xfrm>
            <a:off x="3225500" y="5427625"/>
            <a:ext cx="37830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Try making an image with the lens before class. For the best image, you need a dimly lit room and an interesting light source — like a window that lets light in, a lamp with a shade, or a television. Watch this </a:t>
            </a:r>
            <a:r>
              <a:rPr lang="en" sz="1000" u="sng">
                <a:solidFill>
                  <a:schemeClr val="dk1"/>
                </a:solidFill>
                <a:latin typeface="Poppins"/>
                <a:ea typeface="Poppins"/>
                <a:cs typeface="Poppins"/>
                <a:sym typeface="Poppins"/>
                <a:hlinkClick r:id="rId4">
                  <a:extLst>
                    <a:ext uri="{A12FA001-AC4F-418D-AE19-62706E023703}">
                      <ahyp:hlinkClr val="tx"/>
                    </a:ext>
                  </a:extLst>
                </a:hlinkClick>
              </a:rPr>
              <a:t>short video</a:t>
            </a:r>
            <a:r>
              <a:rPr lang="en" sz="1000">
                <a:solidFill>
                  <a:schemeClr val="dk1"/>
                </a:solidFill>
                <a:latin typeface="Poppins"/>
                <a:ea typeface="Poppins"/>
                <a:cs typeface="Poppins"/>
                <a:sym typeface="Poppins"/>
              </a:rPr>
              <a:t> for a demonstration.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you’ve made an image, check to see what will work in your classroom. Do you have a door to the outside that you can prop open? A bright window? An interesting light fixture?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If you have a large class, you can set up a few stations with lamps around the room, or send students in batches to a window.</a:t>
            </a:r>
            <a:endParaRPr sz="1000">
              <a:solidFill>
                <a:schemeClr val="dk1"/>
              </a:solidFill>
              <a:latin typeface="Poppins"/>
              <a:ea typeface="Poppins"/>
              <a:cs typeface="Poppins"/>
              <a:sym typeface="Poppins"/>
            </a:endParaRPr>
          </a:p>
        </p:txBody>
      </p:sp>
      <p:pic>
        <p:nvPicPr>
          <p:cNvPr id="160" name="Google Shape;160;p19"/>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pic>
        <p:nvPicPr>
          <p:cNvPr id="161" name="Google Shape;161;p19"/>
          <p:cNvPicPr preferRelativeResize="0"/>
          <p:nvPr/>
        </p:nvPicPr>
        <p:blipFill>
          <a:blip r:embed="rId6">
            <a:alphaModFix/>
          </a:blip>
          <a:stretch>
            <a:fillRect/>
          </a:stretch>
        </p:blipFill>
        <p:spPr>
          <a:xfrm>
            <a:off x="736450" y="7176851"/>
            <a:ext cx="2213181" cy="1580075"/>
          </a:xfrm>
          <a:prstGeom prst="rect">
            <a:avLst/>
          </a:prstGeom>
          <a:noFill/>
          <a:ln>
            <a:noFill/>
          </a:ln>
          <a:effectLst>
            <a:outerShdw blurRad="57150" rotWithShape="0" algn="bl" dir="5400000" dist="19050">
              <a:srgbClr val="000000">
                <a:alpha val="50000"/>
              </a:srgbClr>
            </a:outerShdw>
          </a:effectLst>
        </p:spPr>
      </p:pic>
      <p:pic>
        <p:nvPicPr>
          <p:cNvPr id="162" name="Google Shape;162;p19"/>
          <p:cNvPicPr preferRelativeResize="0"/>
          <p:nvPr/>
        </p:nvPicPr>
        <p:blipFill>
          <a:blip r:embed="rId7">
            <a:alphaModFix/>
          </a:blip>
          <a:stretch>
            <a:fillRect/>
          </a:stretch>
        </p:blipFill>
        <p:spPr>
          <a:xfrm>
            <a:off x="736450" y="5427630"/>
            <a:ext cx="2213174" cy="1598894"/>
          </a:xfrm>
          <a:prstGeom prst="rect">
            <a:avLst/>
          </a:prstGeom>
          <a:noFill/>
          <a:ln>
            <a:noFill/>
          </a:ln>
          <a:effectLst>
            <a:outerShdw blurRad="57150" rotWithShape="0" algn="bl" dir="5400000" dist="19050">
              <a:srgbClr val="000000">
                <a:alpha val="50000"/>
              </a:srgbClr>
            </a:outerShdw>
          </a:effectLst>
        </p:spPr>
      </p:pic>
      <p:sp>
        <p:nvSpPr>
          <p:cNvPr id="163" name="Google Shape;163;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9" name="Google Shape;169;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0" name="Google Shape;170;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1" name="Google Shape;171;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do people who are blind see?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Light, Eyes, &amp; Vision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eyes are a sensory organ. Light reflects off the mouse and into owl’s eyes. Eyes receive information from the environment.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light reflects off the mouse and into the owl’s eye. This allows the owl to sense information from its environment.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 adding: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Direction light travels (from the object to the eye)</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Parts of the eye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other ways do animals receive information?</a:t>
            </a:r>
            <a:endParaRPr b="1" sz="1000">
              <a:solidFill>
                <a:schemeClr val="dk1"/>
              </a:solidFill>
              <a:latin typeface="Poppins"/>
              <a:ea typeface="Poppins"/>
              <a:cs typeface="Poppins"/>
              <a:sym typeface="Poppins"/>
            </a:endParaRPr>
          </a:p>
        </p:txBody>
      </p:sp>
      <p:graphicFrame>
        <p:nvGraphicFramePr>
          <p:cNvPr id="172" name="Google Shape;172;p20"/>
          <p:cNvGraphicFramePr/>
          <p:nvPr/>
        </p:nvGraphicFramePr>
        <p:xfrm>
          <a:off x="5576925" y="1280160"/>
          <a:ext cx="3000000" cy="3000000"/>
        </p:xfrm>
        <a:graphic>
          <a:graphicData uri="http://schemas.openxmlformats.org/drawingml/2006/table">
            <a:tbl>
              <a:tblPr>
                <a:noFill/>
                <a:tableStyleId>{24221E29-9A87-4CC5-B69E-AF7955ED894E}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3" name="Google Shape;173;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4" name="Google Shape;174;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0" name="Google Shape;180;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1" name="Google Shape;181;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2" name="Google Shape;182;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some animals see in the dark?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Structure &amp; Function of Eyes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delve further into the workings of the eye, exploring the function of their iris and pupil.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Pupil Card, students add a smaller pupil to the eye model that they created in the previous lesson. Then they observe how the changing size of the pupil controls how much light enters the eye.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83" name="Google Shape;183;p21"/>
          <p:cNvGraphicFramePr/>
          <p:nvPr/>
        </p:nvGraphicFramePr>
        <p:xfrm>
          <a:off x="5576925" y="1280160"/>
          <a:ext cx="3000000" cy="3000000"/>
        </p:xfrm>
        <a:graphic>
          <a:graphicData uri="http://schemas.openxmlformats.org/drawingml/2006/table">
            <a:tbl>
              <a:tblPr>
                <a:noFill/>
                <a:tableStyleId>{24221E29-9A87-4CC5-B69E-AF7955ED894E}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4" name="Google Shape;184;p21"/>
          <p:cNvSpPr/>
          <p:nvPr/>
        </p:nvSpPr>
        <p:spPr>
          <a:xfrm>
            <a:off x="457650" y="5090325"/>
            <a:ext cx="6857700" cy="3514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1"/>
          <p:cNvSpPr txBox="1"/>
          <p:nvPr/>
        </p:nvSpPr>
        <p:spPr>
          <a:xfrm>
            <a:off x="3225500" y="5427625"/>
            <a:ext cx="37830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Students need the complete eye model (magnifying lens and the index card “retina”) that they made in the previous lesson. If any students were absent for this activity, you can pair them with someone who has an eye model.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the first activity, students will experiment to see how their eyes change in response to changes in the light around them. Watch </a:t>
            </a:r>
            <a:r>
              <a:rPr lang="en" sz="1000" u="sng">
                <a:solidFill>
                  <a:schemeClr val="dk1"/>
                </a:solidFill>
                <a:latin typeface="Poppins"/>
                <a:ea typeface="Poppins"/>
                <a:cs typeface="Poppins"/>
                <a:sym typeface="Poppins"/>
                <a:hlinkClick r:id="rId4">
                  <a:extLst>
                    <a:ext uri="{A12FA001-AC4F-418D-AE19-62706E023703}">
                      <ahyp:hlinkClr val="tx"/>
                    </a:ext>
                  </a:extLst>
                </a:hlinkClick>
              </a:rPr>
              <a:t>this video</a:t>
            </a:r>
            <a:r>
              <a:rPr lang="en" sz="1000">
                <a:solidFill>
                  <a:schemeClr val="dk1"/>
                </a:solidFill>
                <a:latin typeface="Poppins"/>
                <a:ea typeface="Poppins"/>
                <a:cs typeface="Poppins"/>
                <a:sym typeface="Poppins"/>
              </a:rPr>
              <a:t> to see the change they are looking for. (You can also watch for this change in your own eyes. Look at your eyes in a mirror in a dark room and watch what happens when you turn on the lights.)</a:t>
            </a:r>
            <a:endParaRPr sz="1000">
              <a:solidFill>
                <a:schemeClr val="dk1"/>
              </a:solidFill>
              <a:latin typeface="Poppins"/>
              <a:ea typeface="Poppins"/>
              <a:cs typeface="Poppins"/>
              <a:sym typeface="Poppins"/>
            </a:endParaRPr>
          </a:p>
        </p:txBody>
      </p:sp>
      <p:pic>
        <p:nvPicPr>
          <p:cNvPr id="186" name="Google Shape;186;p21"/>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pic>
        <p:nvPicPr>
          <p:cNvPr id="187" name="Google Shape;187;p21"/>
          <p:cNvPicPr preferRelativeResize="0"/>
          <p:nvPr/>
        </p:nvPicPr>
        <p:blipFill>
          <a:blip r:embed="rId6">
            <a:alphaModFix/>
          </a:blip>
          <a:stretch>
            <a:fillRect/>
          </a:stretch>
        </p:blipFill>
        <p:spPr>
          <a:xfrm>
            <a:off x="853325" y="6983194"/>
            <a:ext cx="1948426" cy="1394480"/>
          </a:xfrm>
          <a:prstGeom prst="rect">
            <a:avLst/>
          </a:prstGeom>
          <a:noFill/>
          <a:ln>
            <a:noFill/>
          </a:ln>
          <a:effectLst>
            <a:outerShdw blurRad="57150" rotWithShape="0" algn="bl" dir="5400000" dist="19050">
              <a:srgbClr val="000000">
                <a:alpha val="50000"/>
              </a:srgbClr>
            </a:outerShdw>
          </a:effectLst>
        </p:spPr>
      </p:pic>
      <p:pic>
        <p:nvPicPr>
          <p:cNvPr id="188" name="Google Shape;188;p21"/>
          <p:cNvPicPr preferRelativeResize="0"/>
          <p:nvPr/>
        </p:nvPicPr>
        <p:blipFill>
          <a:blip r:embed="rId7">
            <a:alphaModFix/>
          </a:blip>
          <a:stretch>
            <a:fillRect/>
          </a:stretch>
        </p:blipFill>
        <p:spPr>
          <a:xfrm>
            <a:off x="853325" y="5427624"/>
            <a:ext cx="1948423" cy="1399477"/>
          </a:xfrm>
          <a:prstGeom prst="rect">
            <a:avLst/>
          </a:prstGeom>
          <a:noFill/>
          <a:ln>
            <a:noFill/>
          </a:ln>
          <a:effectLst>
            <a:outerShdw blurRad="57150" rotWithShape="0" algn="bl" dir="5400000" dist="19050">
              <a:srgbClr val="000000">
                <a:alpha val="50000"/>
              </a:srgbClr>
            </a:outerShdw>
          </a:effectLst>
        </p:spPr>
      </p:pic>
      <p:sp>
        <p:nvSpPr>
          <p:cNvPr id="189" name="Google Shape;189;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Human Body, Vision, &amp; The Brain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