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1"/>
    <p:sldMasterId id="2147483744" r:id="rId2"/>
    <p:sldMasterId id="2147483753" r:id="rId3"/>
    <p:sldMasterId id="2147483781" r:id="rId4"/>
    <p:sldMasterId id="2147483798" r:id="rId5"/>
    <p:sldMasterId id="2147483850" r:id="rId6"/>
  </p:sldMasterIdLst>
  <p:notesMasterIdLst>
    <p:notesMasterId r:id="rId62"/>
  </p:notesMasterIdLst>
  <p:handoutMasterIdLst>
    <p:handoutMasterId r:id="rId63"/>
  </p:handoutMasterIdLst>
  <p:sldIdLst>
    <p:sldId id="256" r:id="rId7"/>
    <p:sldId id="1029" r:id="rId8"/>
    <p:sldId id="705" r:id="rId9"/>
    <p:sldId id="847" r:id="rId10"/>
    <p:sldId id="728" r:id="rId11"/>
    <p:sldId id="738" r:id="rId12"/>
    <p:sldId id="841" r:id="rId13"/>
    <p:sldId id="707" r:id="rId14"/>
    <p:sldId id="1030" r:id="rId15"/>
    <p:sldId id="560" r:id="rId16"/>
    <p:sldId id="570" r:id="rId17"/>
    <p:sldId id="701" r:id="rId18"/>
    <p:sldId id="703" r:id="rId19"/>
    <p:sldId id="709" r:id="rId20"/>
    <p:sldId id="711" r:id="rId21"/>
    <p:sldId id="712" r:id="rId22"/>
    <p:sldId id="714" r:id="rId23"/>
    <p:sldId id="730" r:id="rId24"/>
    <p:sldId id="681" r:id="rId25"/>
    <p:sldId id="631" r:id="rId26"/>
    <p:sldId id="698" r:id="rId27"/>
    <p:sldId id="700" r:id="rId28"/>
    <p:sldId id="595" r:id="rId29"/>
    <p:sldId id="598" r:id="rId30"/>
    <p:sldId id="599" r:id="rId31"/>
    <p:sldId id="716" r:id="rId32"/>
    <p:sldId id="591" r:id="rId33"/>
    <p:sldId id="594" r:id="rId34"/>
    <p:sldId id="731" r:id="rId35"/>
    <p:sldId id="685" r:id="rId36"/>
    <p:sldId id="717" r:id="rId37"/>
    <p:sldId id="718" r:id="rId38"/>
    <p:sldId id="719" r:id="rId39"/>
    <p:sldId id="1031" r:id="rId40"/>
    <p:sldId id="721" r:id="rId41"/>
    <p:sldId id="724" r:id="rId42"/>
    <p:sldId id="851" r:id="rId43"/>
    <p:sldId id="852" r:id="rId44"/>
    <p:sldId id="853" r:id="rId45"/>
    <p:sldId id="1032" r:id="rId46"/>
    <p:sldId id="1033" r:id="rId47"/>
    <p:sldId id="1034" r:id="rId48"/>
    <p:sldId id="1035" r:id="rId49"/>
    <p:sldId id="739" r:id="rId50"/>
    <p:sldId id="549" r:id="rId51"/>
    <p:sldId id="669" r:id="rId52"/>
    <p:sldId id="723" r:id="rId53"/>
    <p:sldId id="844" r:id="rId54"/>
    <p:sldId id="846" r:id="rId55"/>
    <p:sldId id="848" r:id="rId56"/>
    <p:sldId id="651" r:id="rId57"/>
    <p:sldId id="697" r:id="rId58"/>
    <p:sldId id="645" r:id="rId59"/>
    <p:sldId id="644" r:id="rId60"/>
    <p:sldId id="646" r:id="rId61"/>
  </p:sldIdLst>
  <p:sldSz cx="9144000" cy="6858000" type="screen4x3"/>
  <p:notesSz cx="6735763" cy="9866313"/>
  <p:embeddedFontLst>
    <p:embeddedFont>
      <p:font typeface="Dosis" pitchFamily="2" charset="0"/>
      <p:regular r:id="rId64"/>
      <p:bold r:id="rId65"/>
    </p:embeddedFont>
    <p:embeddedFont>
      <p:font typeface="Dosis ExtraBold" pitchFamily="2" charset="0"/>
      <p:bold r:id="rId66"/>
    </p:embeddedFont>
    <p:embeddedFont>
      <p:font typeface="Dosis Light" pitchFamily="2" charset="0"/>
      <p:regular r:id="rId67"/>
    </p:embeddedFont>
    <p:embeddedFont>
      <p:font typeface="Dosis Medium" pitchFamily="2" charset="0"/>
      <p:regular r:id="rId68"/>
    </p:embeddedFont>
    <p:embeddedFont>
      <p:font typeface="Dosis SemiBold" pitchFamily="2" charset="0"/>
      <p:bold r:id="rId69"/>
    </p:embeddedFont>
    <p:embeddedFont>
      <p:font typeface="Mistral" panose="03090702030407020403" pitchFamily="66" charset="0"/>
      <p:regular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03A2"/>
    <a:srgbClr val="FB0DBD"/>
    <a:srgbClr val="424D7B"/>
    <a:srgbClr val="B50386"/>
    <a:srgbClr val="AF0954"/>
    <a:srgbClr val="A2167D"/>
    <a:srgbClr val="00ACA4"/>
    <a:srgbClr val="E7E6E6"/>
    <a:srgbClr val="DAC4F2"/>
    <a:srgbClr val="9EE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9" autoAdjust="0"/>
    <p:restoredTop sz="97382" autoAdjust="0"/>
  </p:normalViewPr>
  <p:slideViewPr>
    <p:cSldViewPr snapToGrid="0">
      <p:cViewPr varScale="1">
        <p:scale>
          <a:sx n="61" d="100"/>
          <a:sy n="61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70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font" Target="fonts/font4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7.fntdata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">
            <a:extLst>
              <a:ext uri="{FF2B5EF4-FFF2-40B4-BE49-F238E27FC236}">
                <a16:creationId xmlns:a16="http://schemas.microsoft.com/office/drawing/2014/main" id="{61737BFC-B6D2-1606-10C7-5487C80C7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" b="5105"/>
          <a:stretch>
            <a:fillRect/>
          </a:stretch>
        </p:blipFill>
        <p:spPr>
          <a:xfrm>
            <a:off x="-1" y="0"/>
            <a:ext cx="9195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61045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3399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386104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586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34136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7424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54593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6427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17447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18041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19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10/11/2025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40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1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9.mp4"/><Relationship Id="rId7" Type="http://schemas.openxmlformats.org/officeDocument/2006/relationships/image" Target="../media/image2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9.mp4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6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47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48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49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15.mp4"/><Relationship Id="rId7" Type="http://schemas.openxmlformats.org/officeDocument/2006/relationships/image" Target="../media/image25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15.mp4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2.png"/><Relationship Id="rId7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2.png"/><Relationship Id="rId7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2.png"/><Relationship Id="rId7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27.gif"/><Relationship Id="rId5" Type="http://schemas.openxmlformats.org/officeDocument/2006/relationships/image" Target="../media/image24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9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61.png"/><Relationship Id="rId5" Type="http://schemas.openxmlformats.org/officeDocument/2006/relationships/image" Target="../media/image63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64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64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media" Target="../media/media20.mp4"/><Relationship Id="rId7" Type="http://schemas.openxmlformats.org/officeDocument/2006/relationships/image" Target="../media/image23.png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0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3DAFDB0-920C-E7A0-A488-3CA1DB568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68" y="1496921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C301A55-9448-0438-8B74-C078C0E32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9" y="2434685"/>
            <a:ext cx="1983829" cy="29263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97D806F-1110-BDFD-141E-23FD7F6A9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418" y="2434685"/>
            <a:ext cx="1983829" cy="29147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DAA5C1-32AE-7902-4941-8DB5C03D8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218" y="2434685"/>
            <a:ext cx="1768093" cy="29147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8EE7DF-562E-21B3-A81E-031F18376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2821" y="2434685"/>
            <a:ext cx="1768093" cy="283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o - O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o -O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o - O</a:t>
            </a:r>
          </a:p>
          <a:p>
            <a:r>
              <a:rPr lang="fr-FR" dirty="0"/>
              <a:t>Ecriture - Lettre o - 0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o - O</a:t>
            </a:r>
          </a:p>
          <a:p>
            <a:r>
              <a:rPr lang="fr-FR" dirty="0"/>
              <a:t>Ecriture - Lettre o - O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o- O</a:t>
            </a:r>
          </a:p>
          <a:p>
            <a:r>
              <a:rPr lang="fr-FR" dirty="0"/>
              <a:t>Ecriture - Lettre o - O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869639" y="240271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 txBox="1">
            <a:spLocks/>
          </p:cNvSpPr>
          <p:nvPr/>
        </p:nvSpPr>
        <p:spPr>
          <a:xfrm>
            <a:off x="2227716" y="249462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" pitchFamily="2" charset="0"/>
              </a:rPr>
              <a:t>Une fille – Un garçon – 6 ans – Les chiffres</a:t>
            </a:r>
          </a:p>
          <a:p>
            <a:r>
              <a:rPr lang="fr-FR" dirty="0">
                <a:latin typeface="Dosis" pitchFamily="2" charset="0"/>
              </a:rPr>
              <a:t>Une orange – Une olive – Un ordinateur – Une pomme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B7C5E0-885A-2A28-23A7-37E3AA1303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99E14B-28FE-BD56-65CF-9F5D5F35C1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6D6899-8C30-E5B9-FF3A-4B1FB54552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9E05F571-B8B4-22EB-E951-333A25C17E9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486472D-D867-83B1-5804-97DDED8118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28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Nada-Wave">
            <a:hlinkClick r:id="" action="ppaction://media"/>
            <a:extLst>
              <a:ext uri="{FF2B5EF4-FFF2-40B4-BE49-F238E27FC236}">
                <a16:creationId xmlns:a16="http://schemas.microsoft.com/office/drawing/2014/main" id="{D241DEE4-1339-7241-C2D4-F21E7C487811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9407" y="2021302"/>
            <a:ext cx="2108665" cy="3367569"/>
          </a:xfr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D5CF659-C92F-4FE5-690C-B875E222DE2C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0CB55196-3DF4-7E87-FB07-72A65F1DDA4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610" b="1509"/>
          <a:stretch>
            <a:fillRect/>
          </a:stretch>
        </p:blipFill>
        <p:spPr>
          <a:xfrm>
            <a:off x="1421901" y="2228574"/>
            <a:ext cx="1955389" cy="3367569"/>
          </a:xfr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C1B47B5-A494-9879-ED87-26957565BA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930" y="6177413"/>
            <a:ext cx="574651" cy="574651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5" name="Image 4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5B32AA-339E-A4D2-1F1E-9EBDAC7A8B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80" y="1793100"/>
            <a:ext cx="1194144" cy="1499688"/>
          </a:xfrm>
          <a:prstGeom prst="rect">
            <a:avLst/>
          </a:prstGeom>
        </p:spPr>
      </p:pic>
      <p:pic>
        <p:nvPicPr>
          <p:cNvPr id="11" name="Image 10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A9345BB9-696B-E594-4988-53E34E9551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80" y="3306467"/>
            <a:ext cx="1194144" cy="1499688"/>
          </a:xfrm>
          <a:prstGeom prst="rect">
            <a:avLst/>
          </a:prstGeom>
        </p:spPr>
      </p:pic>
      <p:pic>
        <p:nvPicPr>
          <p:cNvPr id="14" name="Image 13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333D256F-E0C8-8B6B-3E69-8BB407E626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045" y="4806155"/>
            <a:ext cx="1194144" cy="1499688"/>
          </a:xfrm>
          <a:prstGeom prst="rect">
            <a:avLst/>
          </a:prstGeom>
        </p:spPr>
      </p:pic>
      <p:pic>
        <p:nvPicPr>
          <p:cNvPr id="16" name="Image 15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018A1E79-3CBA-61F0-9877-8BFE4D9EAB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88" y="3367465"/>
            <a:ext cx="1194144" cy="1499687"/>
          </a:xfrm>
          <a:prstGeom prst="rect">
            <a:avLst/>
          </a:prstGeom>
        </p:spPr>
      </p:pic>
      <p:pic>
        <p:nvPicPr>
          <p:cNvPr id="18" name="Image 17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EE62ED70-E55E-9C8E-EAD2-C39FF349E1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438" y="1806780"/>
            <a:ext cx="1194143" cy="1499687"/>
          </a:xfrm>
          <a:prstGeom prst="rect">
            <a:avLst/>
          </a:prstGeom>
        </p:spPr>
      </p:pic>
      <p:pic>
        <p:nvPicPr>
          <p:cNvPr id="20" name="Image 19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FDEC94B9-3671-762F-3689-6FA5EFF4BE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75" y="4867152"/>
            <a:ext cx="1194144" cy="1499688"/>
          </a:xfrm>
          <a:prstGeom prst="rect">
            <a:avLst/>
          </a:prstGeom>
        </p:spPr>
      </p:pic>
      <p:pic>
        <p:nvPicPr>
          <p:cNvPr id="22" name="Image 21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2EC98892-8D04-87DD-DB2A-EAA5C89C4D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437" y="3367465"/>
            <a:ext cx="1194144" cy="1499688"/>
          </a:xfrm>
          <a:prstGeom prst="rect">
            <a:avLst/>
          </a:prstGeom>
        </p:spPr>
      </p:pic>
      <p:pic>
        <p:nvPicPr>
          <p:cNvPr id="24" name="Image 23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0C631407-90AF-2FC4-31DA-2A10AB2335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90" y="1793102"/>
            <a:ext cx="1194142" cy="149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des noms masculins et des noms féminins.  « ordinateur » est un nom masculin. « pomme » est un nom féminin.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Image 7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BD706167-D562-4CBC-74A1-A8BD3CC48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101" y="2185050"/>
            <a:ext cx="1194144" cy="1499687"/>
          </a:xfrm>
          <a:prstGeom prst="rect">
            <a:avLst/>
          </a:prstGeom>
        </p:spPr>
      </p:pic>
      <p:pic>
        <p:nvPicPr>
          <p:cNvPr id="10" name="Image 9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8A47D3CE-EE1B-F4AB-33EB-141597B30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762" y="2185050"/>
            <a:ext cx="1194144" cy="1499688"/>
          </a:xfrm>
          <a:prstGeom prst="rect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47289BD-1569-E508-DF0E-CF0F6AAAD254}"/>
              </a:ext>
            </a:extLst>
          </p:cNvPr>
          <p:cNvSpPr txBox="1">
            <a:spLocks/>
          </p:cNvSpPr>
          <p:nvPr/>
        </p:nvSpPr>
        <p:spPr>
          <a:xfrm>
            <a:off x="1692000" y="3783927"/>
            <a:ext cx="3098339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3200" b="1" dirty="0">
                <a:solidFill>
                  <a:schemeClr val="accent5">
                    <a:lumMod val="75000"/>
                  </a:schemeClr>
                </a:solidFill>
                <a:latin typeface="Dosis SemiBold" pitchFamily="2" charset="0"/>
              </a:rPr>
              <a:t>Un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ordinateur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48DFCF79-F308-E79C-0C9C-D9359DEEBA16}"/>
              </a:ext>
            </a:extLst>
          </p:cNvPr>
          <p:cNvSpPr txBox="1">
            <a:spLocks/>
          </p:cNvSpPr>
          <p:nvPr/>
        </p:nvSpPr>
        <p:spPr>
          <a:xfrm>
            <a:off x="3893610" y="3783927"/>
            <a:ext cx="386302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32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pomme</a:t>
            </a:r>
          </a:p>
        </p:txBody>
      </p:sp>
      <p:pic>
        <p:nvPicPr>
          <p:cNvPr id="15" name="Image 14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E281C51C-2466-5B99-F1FA-4D3971C227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19" y="4344308"/>
            <a:ext cx="681546" cy="664601"/>
          </a:xfrm>
          <a:prstGeom prst="rect">
            <a:avLst/>
          </a:prstGeom>
        </p:spPr>
      </p:pic>
      <p:pic>
        <p:nvPicPr>
          <p:cNvPr id="16" name="Image 1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224D6416-9F36-CC91-0DB2-A9E619ADE85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780" y="4317925"/>
            <a:ext cx="662786" cy="66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7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867B838-C801-582E-901E-F5D4FDA38E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D49BA3-4EC0-8500-3C88-AA0996959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824082"/>
            <a:ext cx="812539" cy="81253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AE2388E3-8BE8-BA1A-B6B8-354BECAF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fille">
            <a:hlinkClick r:id="" action="ppaction://media"/>
            <a:extLst>
              <a:ext uri="{FF2B5EF4-FFF2-40B4-BE49-F238E27FC236}">
                <a16:creationId xmlns:a16="http://schemas.microsoft.com/office/drawing/2014/main" id="{270FDAB3-E3E7-9C03-C3A7-60D01A4263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7351" y="2091770"/>
            <a:ext cx="7129298" cy="40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2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2C11259-029E-9FA6-18CE-EE5D6A0FEF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FR" dirty="0"/>
              <a:t> fille 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98C40-EF24-0DB3-2EDD-597518F1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C3984575-26A5-F978-6093-5F3912AC7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20"/>
            <a:ext cx="2547376" cy="319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60F22-A4AD-D3BA-9A19-09126E99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314BD59-818C-DCBF-F85B-B87C6E856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F4FC5F-39C3-5E0A-4E71-0A72D92DE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50618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5A55B8CB-42C6-DCB8-A804-A903E316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 garcon">
            <a:hlinkClick r:id="" action="ppaction://media"/>
            <a:extLst>
              <a:ext uri="{FF2B5EF4-FFF2-40B4-BE49-F238E27FC236}">
                <a16:creationId xmlns:a16="http://schemas.microsoft.com/office/drawing/2014/main" id="{E4C39916-EC6D-A08E-72F8-0FD445FFD7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923" y="1921807"/>
            <a:ext cx="7490153" cy="421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3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165A6-C1AF-A71A-AD49-A6FD907C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22593-87D5-DDC4-04AE-99325072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0184412-86A8-E851-E3DE-8F39B7097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097948"/>
            <a:ext cx="3613875" cy="662104"/>
          </a:xfrm>
        </p:spPr>
        <p:txBody>
          <a:bodyPr/>
          <a:lstStyle/>
          <a:p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Un</a:t>
            </a:r>
            <a:r>
              <a:rPr lang="fr-MA" dirty="0"/>
              <a:t> garçon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27A3EE-7B8E-EF3A-A576-08603A510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3A79044D-911F-70F5-016E-AB93D6DEC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19"/>
            <a:ext cx="2547376" cy="319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E8BE-DA27-3B65-4FEC-EAF947F6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04B2250-AA55-336F-147C-58AB718EF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BF1BBD-5AF7-5C2B-CC51-B9951C85FA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03320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98270362-15B3-B9DF-CB9A-1DBD5D03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6 ans">
            <a:hlinkClick r:id="" action="ppaction://media"/>
            <a:extLst>
              <a:ext uri="{FF2B5EF4-FFF2-40B4-BE49-F238E27FC236}">
                <a16:creationId xmlns:a16="http://schemas.microsoft.com/office/drawing/2014/main" id="{CE770FB0-0D55-111E-EF21-BFCB5085D8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8997" y="1946641"/>
            <a:ext cx="7446005" cy="418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B16D7-4550-8596-D5F3-2BDB50C5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5595E494-F974-73F0-B7A1-41CC381E8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20"/>
            <a:ext cx="2547375" cy="3199168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90C4CAD8-77E7-5A8E-4CDC-5814D1D7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9808A75-52F3-969C-3789-D6B1F03EA5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6 ans 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B23EF6-8C92-8086-847E-9FF37E2C4C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1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chiffre">
            <a:hlinkClick r:id="" action="ppaction://media"/>
            <a:extLst>
              <a:ext uri="{FF2B5EF4-FFF2-40B4-BE49-F238E27FC236}">
                <a16:creationId xmlns:a16="http://schemas.microsoft.com/office/drawing/2014/main" id="{2E44F8F7-4F18-B442-785E-04F2C43193E0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36994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30F3-5336-B045-913C-92BA2E3F2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20"/>
            <a:ext cx="2547375" cy="3199168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BA369A4-A601-19D6-1937-970D1D637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Les chiffres 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05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86B0789E-BB33-0930-E012-4FB370A1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E14AE024-D4C6-17F0-8FFE-509419C4F87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994" b="1600"/>
          <a:stretch>
            <a:fillRect/>
          </a:stretch>
        </p:blipFill>
        <p:spPr>
          <a:xfrm>
            <a:off x="1299412" y="2056325"/>
            <a:ext cx="2036830" cy="3526328"/>
          </a:xfrm>
        </p:spPr>
      </p:pic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E891CD7-4AB1-05FE-5421-4B6BC752D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37ECA70-DC57-5219-8BA1-69574DEBF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  <p:pic>
        <p:nvPicPr>
          <p:cNvPr id="3" name="FR_N1_P1_W3_Recap_01">
            <a:hlinkClick r:id="" action="ppaction://media"/>
            <a:extLst>
              <a:ext uri="{FF2B5EF4-FFF2-40B4-BE49-F238E27FC236}">
                <a16:creationId xmlns:a16="http://schemas.microsoft.com/office/drawing/2014/main" id="{2DE7ED22-D04F-0C45-0760-9CDD4B0D1AA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9009" r="29365" b="5729"/>
          <a:stretch>
            <a:fillRect/>
          </a:stretch>
        </p:blipFill>
        <p:spPr>
          <a:xfrm>
            <a:off x="4176029" y="1425326"/>
            <a:ext cx="3263462" cy="415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6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687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10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Une fille – Un garçon – 6 ans – Les chiffres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5112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B50386"/>
                </a:solidFill>
              </a:rPr>
              <a:t>Une</a:t>
            </a:r>
            <a:r>
              <a:rPr lang="fr-MA" dirty="0"/>
              <a:t> fille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5112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Un</a:t>
            </a:r>
            <a:r>
              <a:rPr lang="fr-MA" dirty="0"/>
              <a:t> garçon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51125"/>
            <a:ext cx="1800000" cy="360000"/>
          </a:xfrm>
        </p:spPr>
        <p:txBody>
          <a:bodyPr/>
          <a:lstStyle/>
          <a:p>
            <a:r>
              <a:rPr lang="fr-FR" dirty="0"/>
              <a:t>6 ans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51125"/>
            <a:ext cx="1800000" cy="360000"/>
          </a:xfrm>
        </p:spPr>
        <p:txBody>
          <a:bodyPr/>
          <a:lstStyle/>
          <a:p>
            <a:r>
              <a:rPr lang="fr-FR" dirty="0"/>
              <a:t>Les chiffres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C9A9A72-5FD0-790D-F558-B1A7784C9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499" y="2298719"/>
            <a:ext cx="1800000" cy="2260564"/>
          </a:xfrm>
          <a:prstGeom prst="rect">
            <a:avLst/>
          </a:prstGeom>
        </p:spPr>
      </p:pic>
      <p:pic>
        <p:nvPicPr>
          <p:cNvPr id="6" name="Image 5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FE4C9A76-8358-10F6-2049-4EFB9930E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49" y="2301770"/>
            <a:ext cx="1799998" cy="2260561"/>
          </a:xfrm>
          <a:prstGeom prst="rect">
            <a:avLst/>
          </a:prstGeom>
        </p:spPr>
      </p:pic>
      <p:pic>
        <p:nvPicPr>
          <p:cNvPr id="8" name="Image 7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E9B4B703-A4B7-E489-E4C3-0DF289C49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18" y="2298719"/>
            <a:ext cx="1800000" cy="2260564"/>
          </a:xfrm>
          <a:prstGeom prst="rect">
            <a:avLst/>
          </a:prstGeom>
        </p:spPr>
      </p:pic>
      <p:pic>
        <p:nvPicPr>
          <p:cNvPr id="12" name="Image 11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1EFF1E57-089D-B689-83B7-9DC2362979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47" y="2298719"/>
            <a:ext cx="1799997" cy="226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CF0F-44CD-45D3-A291-FC058CCD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Majd.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D907A3-FFD0-F788-387C-05F02B98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FEFB37-178D-78B6-EB20-2CCA85C6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288" y="2040555"/>
            <a:ext cx="1452099" cy="3858437"/>
          </a:xfrm>
          <a:prstGeom prst="rect">
            <a:avLst/>
          </a:prstGeom>
        </p:spPr>
      </p:pic>
      <p:pic>
        <p:nvPicPr>
          <p:cNvPr id="3" name="Image 2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2FBAD360-6677-131F-1E69-A2FCA9657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37233"/>
            <a:ext cx="1194144" cy="1499688"/>
          </a:xfrm>
          <a:prstGeom prst="rect">
            <a:avLst/>
          </a:prstGeom>
        </p:spPr>
      </p:pic>
      <p:pic>
        <p:nvPicPr>
          <p:cNvPr id="5" name="Image 4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E3A51674-8F6D-511F-BA71-88C49E53E4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41" y="3976310"/>
            <a:ext cx="1194144" cy="1499688"/>
          </a:xfrm>
          <a:prstGeom prst="rect">
            <a:avLst/>
          </a:prstGeom>
        </p:spPr>
      </p:pic>
      <p:pic>
        <p:nvPicPr>
          <p:cNvPr id="6" name="Image 5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EAC503E7-69B4-2CD1-A309-178B00490B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05" y="2337234"/>
            <a:ext cx="1194144" cy="1499687"/>
          </a:xfrm>
          <a:prstGeom prst="rect">
            <a:avLst/>
          </a:prstGeom>
        </p:spPr>
      </p:pic>
      <p:pic>
        <p:nvPicPr>
          <p:cNvPr id="10" name="Image 9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92D62C09-2D6E-28D4-BE02-5D2C14785D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69773"/>
            <a:ext cx="1194144" cy="14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4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84301-1928-27C9-398D-B86E6B2A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D585A62-F413-90CD-535E-5FA45FABD8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DDC1C2-5E0F-D996-5D81-0C8BFD9F4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6022"/>
            <a:ext cx="764413" cy="764413"/>
          </a:xfrm>
          <a:prstGeom prst="rect">
            <a:avLst/>
          </a:prstGeom>
        </p:spPr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9BF65DC2-192F-1382-3263-C44D140E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orange">
            <a:hlinkClick r:id="" action="ppaction://media"/>
            <a:extLst>
              <a:ext uri="{FF2B5EF4-FFF2-40B4-BE49-F238E27FC236}">
                <a16:creationId xmlns:a16="http://schemas.microsoft.com/office/drawing/2014/main" id="{A0FBEB6B-7840-10F7-235D-7F1CCEF606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324" y="1935758"/>
            <a:ext cx="7465351" cy="41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CD2BC-8BF9-A701-35CA-8880952B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59134EE7-FE4F-7C24-1EB0-453E48297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20"/>
            <a:ext cx="2547375" cy="31991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14B8F9-8008-BC27-1B9A-885BF2BAB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4B92D0-BD6E-E4A8-35A2-F362C4D7EC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orange  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D15E47-0E5E-C6C0-FE42-0781D308BE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301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/>
              <a:t> </a:t>
            </a:r>
            <a:endParaRPr lang="fr-MA" sz="135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e pomme">
            <a:hlinkClick r:id="" action="ppaction://media"/>
            <a:extLst>
              <a:ext uri="{FF2B5EF4-FFF2-40B4-BE49-F238E27FC236}">
                <a16:creationId xmlns:a16="http://schemas.microsoft.com/office/drawing/2014/main" id="{39ADB0DA-D692-B2A5-AFEC-249C55902AE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40050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5C728BF7-AEE3-47CE-4318-64BFB33EF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22"/>
            <a:ext cx="2547375" cy="319916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1" y="3031958"/>
            <a:ext cx="4032984" cy="870146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pomme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89B38D-ADD1-24B9-2E3C-11B73278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357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/>
              <a:t> </a:t>
            </a:r>
            <a:endParaRPr lang="fr-MA" sz="135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45A9CF9-FA36-A9A5-E67A-CA686630E7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C1E633EE-8D99-A8EA-6B9C-4A09508AA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87BCA6-D84A-9547-D15B-8A4DD753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laptop">
            <a:hlinkClick r:id="" action="ppaction://media"/>
            <a:extLst>
              <a:ext uri="{FF2B5EF4-FFF2-40B4-BE49-F238E27FC236}">
                <a16:creationId xmlns:a16="http://schemas.microsoft.com/office/drawing/2014/main" id="{92E11A84-8CC5-4FB6-D8AB-E33957E7747A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04818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FD50F-DBFC-665F-5484-B6CC684D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F9136F0A-23B7-9319-BBFE-1F87E038E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6" y="2302520"/>
            <a:ext cx="2547375" cy="31991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18AA259-7A2C-2687-B8F5-913E58B8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4DE0979-B162-1DE0-5E62-BC5C7A7A37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829" y="3240000"/>
            <a:ext cx="4314158" cy="662104"/>
          </a:xfrm>
        </p:spPr>
        <p:txBody>
          <a:bodyPr/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Un</a:t>
            </a:r>
            <a:r>
              <a:rPr lang="fr-FR" dirty="0"/>
              <a:t> ordinateur 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2DE93-47F2-C3A6-7F3A-89C206A0B9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7228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BBC0B8-BF4E-E1F6-342B-5BD9B899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9453470-31C3-4AA1-BBF6-7C90A3ED29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DB7EFF-5748-7E79-B698-189C84AB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87550"/>
            <a:ext cx="764413" cy="764413"/>
          </a:xfrm>
          <a:prstGeom prst="rect">
            <a:avLst/>
          </a:prstGeom>
        </p:spPr>
      </p:pic>
      <p:pic>
        <p:nvPicPr>
          <p:cNvPr id="3" name="une olive">
            <a:hlinkClick r:id="" action="ppaction://media"/>
            <a:extLst>
              <a:ext uri="{FF2B5EF4-FFF2-40B4-BE49-F238E27FC236}">
                <a16:creationId xmlns:a16="http://schemas.microsoft.com/office/drawing/2014/main" id="{A92DAF9E-F1C0-AD17-2ABE-004908306BE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41329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84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DEFF84E8-C421-E9EF-97DB-8D46E354C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065" y="2302520"/>
            <a:ext cx="2547375" cy="31991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olive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40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00A2-0237-7A5A-CE97-D924C653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AFBB9E27-6809-F743-E324-19CFC34C4921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406" b="981"/>
          <a:stretch>
            <a:fillRect/>
          </a:stretch>
        </p:blipFill>
        <p:spPr>
          <a:xfrm>
            <a:off x="1449325" y="2045037"/>
            <a:ext cx="2228809" cy="3866874"/>
          </a:xfrm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8C9DCC8-B6CD-F168-0ED4-C685E1977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DC75E5-02ED-9842-9C51-FBBE54DA6D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961425"/>
            <a:ext cx="764413" cy="764413"/>
          </a:xfrm>
          <a:prstGeom prst="rect">
            <a:avLst/>
          </a:prstGeom>
        </p:spPr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E3DB7A6F-4CC5-6308-0D36-2618433E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FR_N1_P1_W3_Recap_02">
            <a:hlinkClick r:id="" action="ppaction://media"/>
            <a:extLst>
              <a:ext uri="{FF2B5EF4-FFF2-40B4-BE49-F238E27FC236}">
                <a16:creationId xmlns:a16="http://schemas.microsoft.com/office/drawing/2014/main" id="{8EB95049-B3CE-005B-EC0D-9380876631D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9656" t="13370" r="29310" b="3695"/>
          <a:stretch>
            <a:fillRect/>
          </a:stretch>
        </p:blipFill>
        <p:spPr>
          <a:xfrm>
            <a:off x="4320598" y="1646222"/>
            <a:ext cx="3752193" cy="42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219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Une orange – Une olive – Un ordinateur – Une pomme.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0550" y="4626079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/>
              <a:t> orange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66020" y="4626081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Une </a:t>
            </a:r>
            <a:r>
              <a:rPr lang="fr-MA" dirty="0"/>
              <a:t>olive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77587" y="4626079"/>
            <a:ext cx="1860121" cy="360000"/>
          </a:xfr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Un</a:t>
            </a:r>
            <a:r>
              <a:rPr lang="fr-MA" dirty="0"/>
              <a:t> ordinateur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21594" y="4626079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/>
              <a:t> pomme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2" y="544755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D9D4652D-BC2C-4DAB-4DFB-416937F2B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35" y="2495481"/>
            <a:ext cx="1696515" cy="2130600"/>
          </a:xfrm>
          <a:prstGeom prst="rect">
            <a:avLst/>
          </a:prstGeom>
        </p:spPr>
      </p:pic>
      <p:pic>
        <p:nvPicPr>
          <p:cNvPr id="4" name="Image 3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9E79F5B4-284F-EFC0-BA6E-39AAB2B0F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485" y="2495481"/>
            <a:ext cx="1696515" cy="2130600"/>
          </a:xfrm>
          <a:prstGeom prst="rect">
            <a:avLst/>
          </a:prstGeom>
        </p:spPr>
      </p:pic>
      <p:pic>
        <p:nvPicPr>
          <p:cNvPr id="10" name="Image 9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A43054C9-9FF8-D00C-7704-69DF1E35D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97" y="2495481"/>
            <a:ext cx="1696515" cy="2130598"/>
          </a:xfrm>
          <a:prstGeom prst="rect">
            <a:avLst/>
          </a:prstGeom>
        </p:spPr>
      </p:pic>
      <p:pic>
        <p:nvPicPr>
          <p:cNvPr id="13" name="Image 12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A99707C6-283E-986A-FF2A-81D23E494E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85" y="2495481"/>
            <a:ext cx="1696515" cy="21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garçon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BE5F2B-E877-31F9-6E73-217C7E1C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199D3-B357-8DA5-B370-3596C73D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6E01A8-23FA-FF68-C739-2F7FCC84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2" name="Image 1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999D2DEF-42FE-BA7E-05B5-6E947B974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301" y="2156829"/>
            <a:ext cx="1800000" cy="2260564"/>
          </a:xfrm>
          <a:prstGeom prst="rect">
            <a:avLst/>
          </a:prstGeom>
        </p:spPr>
      </p:pic>
      <p:pic>
        <p:nvPicPr>
          <p:cNvPr id="6" name="Image 5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63477D59-32F2-4DF4-015A-7FA2713B84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407" y="2156828"/>
            <a:ext cx="1799997" cy="2260561"/>
          </a:xfrm>
          <a:prstGeom prst="rect">
            <a:avLst/>
          </a:prstGeom>
        </p:spPr>
      </p:pic>
      <p:pic>
        <p:nvPicPr>
          <p:cNvPr id="8" name="Image 7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86DB68D0-DCE0-2F7C-1CFB-E3CE61FB3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12" y="2156828"/>
            <a:ext cx="1799998" cy="226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18CE-7477-3E10-4A88-C4C423621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397F6ED-70CE-4DCC-9930-131F4158E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chiffres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D88A16C-E866-1D30-ED4D-7822CBAFD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58D870DF-3EB0-30C9-95E2-BCBDDDDB6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7FB6A1-6264-D942-5703-22AA6228D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0EE6D9-75E5-3618-6503-7F36DFA71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6" name="Image 5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7AE333F3-B965-B627-DA8C-9BA493F28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255" y="2156827"/>
            <a:ext cx="1799997" cy="2260561"/>
          </a:xfrm>
          <a:prstGeom prst="rect">
            <a:avLst/>
          </a:prstGeom>
        </p:spPr>
      </p:pic>
      <p:pic>
        <p:nvPicPr>
          <p:cNvPr id="8" name="Image 7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8EC4AADA-3547-A9FB-4EC1-007873BBF3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1" y="2156826"/>
            <a:ext cx="1799998" cy="2260561"/>
          </a:xfrm>
          <a:prstGeom prst="rect">
            <a:avLst/>
          </a:prstGeom>
        </p:spPr>
      </p:pic>
      <p:pic>
        <p:nvPicPr>
          <p:cNvPr id="9" name="Image 8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11220A-0731-5092-DBAA-7F903302F1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45" y="2156826"/>
            <a:ext cx="1800000" cy="226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4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923A1-0EED-470B-7557-E3FCE206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1850AE-9D75-7C43-595A-9FB05529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Fille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7A79CC-1294-1BD6-7BD4-1A2E131AB4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1AB3C41B-A3B9-44B1-85D2-E3D1EDC1F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FCFEE2-663A-B222-D4C4-229C4C005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264D0C-EA17-9F97-7D8B-31DB1FACD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276" y="4586000"/>
            <a:ext cx="452093" cy="540000"/>
          </a:xfrm>
          <a:prstGeom prst="rect">
            <a:avLst/>
          </a:prstGeom>
        </p:spPr>
      </p:pic>
      <p:pic>
        <p:nvPicPr>
          <p:cNvPr id="6" name="Image 5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C3F4E116-B2B0-C4E5-4276-F43137F5A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255" y="2156827"/>
            <a:ext cx="1799997" cy="2260561"/>
          </a:xfrm>
          <a:prstGeom prst="rect">
            <a:avLst/>
          </a:prstGeom>
        </p:spPr>
      </p:pic>
      <p:pic>
        <p:nvPicPr>
          <p:cNvPr id="8" name="Image 7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F8B2D709-B3FD-0FA9-3BEB-522446C59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1" y="2156826"/>
            <a:ext cx="1799998" cy="2260561"/>
          </a:xfrm>
          <a:prstGeom prst="rect">
            <a:avLst/>
          </a:prstGeom>
        </p:spPr>
      </p:pic>
      <p:pic>
        <p:nvPicPr>
          <p:cNvPr id="9" name="Image 8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8FA43A5-F68F-1502-D9FA-B7B01D6314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45" y="2156826"/>
            <a:ext cx="1800000" cy="226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8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6131EF-05E6-CCE8-5F72-39B198F32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12184F-ABBF-1408-4790-23482FF1B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1FF973C8-303F-1890-2D1D-BF56A4149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2" y="2613050"/>
            <a:ext cx="1632545" cy="2050262"/>
          </a:xfrm>
          <a:prstGeom prst="rect">
            <a:avLst/>
          </a:prstGeom>
        </p:spPr>
      </p:pic>
      <p:pic>
        <p:nvPicPr>
          <p:cNvPr id="6" name="Image 5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DE020396-BFB4-50FF-D07E-4B51A66E3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151" y="2652466"/>
            <a:ext cx="1632545" cy="2050260"/>
          </a:xfrm>
          <a:prstGeom prst="rect">
            <a:avLst/>
          </a:prstGeom>
        </p:spPr>
      </p:pic>
      <p:pic>
        <p:nvPicPr>
          <p:cNvPr id="8" name="Image 7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B3CF8C58-13A6-0B0C-9B1B-7FFE3BDF5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64" y="2652466"/>
            <a:ext cx="1632544" cy="2050261"/>
          </a:xfrm>
          <a:prstGeom prst="rect">
            <a:avLst/>
          </a:prstGeom>
        </p:spPr>
      </p:pic>
      <p:pic>
        <p:nvPicPr>
          <p:cNvPr id="11" name="Image 10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2482E494-BF8F-202E-A2F1-200982213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957" y="2652466"/>
            <a:ext cx="1632545" cy="205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69D1FFED-8385-3CF1-A6B7-34388B157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151" y="2652466"/>
            <a:ext cx="1632545" cy="2050260"/>
          </a:xfrm>
          <a:prstGeom prst="rect">
            <a:avLst/>
          </a:prstGeom>
        </p:spPr>
      </p:pic>
      <p:pic>
        <p:nvPicPr>
          <p:cNvPr id="6" name="Image 5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E2976991-CC5B-AC0D-1678-63B41093B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64" y="2652466"/>
            <a:ext cx="1632544" cy="2050261"/>
          </a:xfrm>
          <a:prstGeom prst="rect">
            <a:avLst/>
          </a:prstGeom>
        </p:spPr>
      </p:pic>
      <p:pic>
        <p:nvPicPr>
          <p:cNvPr id="10" name="Image 9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E985DEC4-DC45-56A2-656E-05C7B5334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85" y="2613050"/>
            <a:ext cx="1632545" cy="2050262"/>
          </a:xfrm>
          <a:prstGeom prst="rect">
            <a:avLst/>
          </a:prstGeom>
        </p:spPr>
      </p:pic>
      <p:pic>
        <p:nvPicPr>
          <p:cNvPr id="13" name="Image 12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34C6CFDE-7A50-2A48-FC60-6A2BFD99DE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63" y="2652466"/>
            <a:ext cx="1632544" cy="205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2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A391379D-FC64-DE8E-D3BE-5A18FB94C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2" y="2613050"/>
            <a:ext cx="1632545" cy="2050262"/>
          </a:xfrm>
          <a:prstGeom prst="rect">
            <a:avLst/>
          </a:prstGeom>
        </p:spPr>
      </p:pic>
      <p:pic>
        <p:nvPicPr>
          <p:cNvPr id="5" name="Image 4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94EB9D65-E75A-72D8-75CC-FFE4BC250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151" y="2652466"/>
            <a:ext cx="1632545" cy="2050260"/>
          </a:xfrm>
          <a:prstGeom prst="rect">
            <a:avLst/>
          </a:prstGeom>
        </p:spPr>
      </p:pic>
      <p:pic>
        <p:nvPicPr>
          <p:cNvPr id="10" name="Image 9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08BA94D5-C3D4-5DDA-585C-B0F80C19C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85" y="2613050"/>
            <a:ext cx="1632545" cy="2050262"/>
          </a:xfrm>
          <a:prstGeom prst="rect">
            <a:avLst/>
          </a:prstGeom>
        </p:spPr>
      </p:pic>
      <p:pic>
        <p:nvPicPr>
          <p:cNvPr id="13" name="Image 12" descr="Une image contenant gâteau d’anniversaire, dessert, gâteau, produits de boulangerie&#10;&#10;Le contenu généré par l’IA peut être incorrect.">
            <a:extLst>
              <a:ext uri="{FF2B5EF4-FFF2-40B4-BE49-F238E27FC236}">
                <a16:creationId xmlns:a16="http://schemas.microsoft.com/office/drawing/2014/main" id="{9B64C98D-4BBC-FA70-3664-1B1563E87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64" y="2652466"/>
            <a:ext cx="1632545" cy="205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3DB477D8-0312-905C-3493-00BB26D98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2" y="2613050"/>
            <a:ext cx="1632545" cy="2050262"/>
          </a:xfrm>
          <a:prstGeom prst="rect">
            <a:avLst/>
          </a:prstGeom>
        </p:spPr>
      </p:pic>
      <p:pic>
        <p:nvPicPr>
          <p:cNvPr id="6" name="Image 5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6568202D-233B-DFF7-6063-D102F7D70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64" y="2652466"/>
            <a:ext cx="1632544" cy="2050261"/>
          </a:xfrm>
          <a:prstGeom prst="rect">
            <a:avLst/>
          </a:prstGeom>
        </p:spPr>
      </p:pic>
      <p:pic>
        <p:nvPicPr>
          <p:cNvPr id="10" name="Image 9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AD21DBED-CFE0-0479-BB48-E94BF0F9E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330" y="2652466"/>
            <a:ext cx="1632545" cy="2050262"/>
          </a:xfrm>
          <a:prstGeom prst="rect">
            <a:avLst/>
          </a:prstGeom>
        </p:spPr>
      </p:pic>
      <p:pic>
        <p:nvPicPr>
          <p:cNvPr id="15" name="Image 14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A444FB77-6C6C-8F4F-239C-54AB2A33F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151" y="2652466"/>
            <a:ext cx="1632545" cy="205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8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3DCA-AF27-D1AF-C038-5E1BA4CC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3E62C-D467-9FCC-E55E-43841D9D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une jeu. Qu’est-ce qu’on dit : un orange ou une orange?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1570EC-1EA7-3330-6409-DE2F726D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FA79790F-CD42-8044-F0CF-95B15B2D0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727" y="2167385"/>
            <a:ext cx="1632545" cy="2050262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546B5DE-E8D5-02DA-5BD1-AEF855709CAA}"/>
              </a:ext>
            </a:extLst>
          </p:cNvPr>
          <p:cNvSpPr txBox="1">
            <a:spLocks/>
          </p:cNvSpPr>
          <p:nvPr/>
        </p:nvSpPr>
        <p:spPr>
          <a:xfrm>
            <a:off x="1095466" y="4217647"/>
            <a:ext cx="6585196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           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orange</a:t>
            </a:r>
          </a:p>
        </p:txBody>
      </p:sp>
    </p:spTree>
    <p:extLst>
      <p:ext uri="{BB962C8B-B14F-4D97-AF65-F5344CB8AC3E}">
        <p14:creationId xmlns:p14="http://schemas.microsoft.com/office/powerpoint/2010/main" val="21008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0B3A-30BE-6639-F78E-479EEAE8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17EB0-58DF-888F-C73B-74EBE397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une orange.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722BDF-3DD1-6B00-0E70-57380A7C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5ED9B181-F6CD-3273-78BE-65F60F605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727" y="2167385"/>
            <a:ext cx="1632545" cy="2050262"/>
          </a:xfrm>
          <a:prstGeom prst="rect">
            <a:avLst/>
          </a:prstGeom>
        </p:spPr>
      </p:pic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586E6589-180B-B97D-4B81-E673097029C3}"/>
              </a:ext>
            </a:extLst>
          </p:cNvPr>
          <p:cNvSpPr txBox="1">
            <a:spLocks/>
          </p:cNvSpPr>
          <p:nvPr/>
        </p:nvSpPr>
        <p:spPr>
          <a:xfrm>
            <a:off x="2135991" y="4217647"/>
            <a:ext cx="5250390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orange</a:t>
            </a:r>
          </a:p>
        </p:txBody>
      </p:sp>
    </p:spTree>
    <p:extLst>
      <p:ext uri="{BB962C8B-B14F-4D97-AF65-F5344CB8AC3E}">
        <p14:creationId xmlns:p14="http://schemas.microsoft.com/office/powerpoint/2010/main" val="36032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1909-9D47-4F0D-4AE9-D0B8D848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43C41-9A96-993F-2FE1-A0BD5FE4C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52677" cy="612000"/>
          </a:xfrm>
        </p:spPr>
        <p:txBody>
          <a:bodyPr>
            <a:normAutofit/>
          </a:bodyPr>
          <a:lstStyle/>
          <a:p>
            <a:r>
              <a:rPr lang="fr-MA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qu’on dit : un ordinateur ou une ordinateur ? 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B904A-ECCD-4E97-0D85-9D52405D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6E682C3-15D6-9988-F4D2-9E9D97B4F84F}"/>
              </a:ext>
            </a:extLst>
          </p:cNvPr>
          <p:cNvSpPr txBox="1">
            <a:spLocks/>
          </p:cNvSpPr>
          <p:nvPr/>
        </p:nvSpPr>
        <p:spPr>
          <a:xfrm>
            <a:off x="1045661" y="4417387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</a:t>
            </a:r>
            <a:r>
              <a:rPr lang="fr-MA" sz="4000" dirty="0">
                <a:latin typeface="Dosis SemiBold" pitchFamily="2" charset="0"/>
              </a:rPr>
              <a:t>            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ordinateur</a:t>
            </a:r>
          </a:p>
        </p:txBody>
      </p:sp>
      <p:pic>
        <p:nvPicPr>
          <p:cNvPr id="4" name="Image 3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EE2CC723-3687-D593-4054-8680959B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93" y="1806111"/>
            <a:ext cx="2082413" cy="26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8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63AC9-2F32-1F25-727C-93432E70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BC384-90A9-5838-8D70-877AF89B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 ordinateur.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FE6041-A821-BE77-3547-C61E8A517F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5ED36846-CA2B-2CAB-4FBD-65777778BC32}"/>
              </a:ext>
            </a:extLst>
          </p:cNvPr>
          <p:cNvSpPr txBox="1">
            <a:spLocks/>
          </p:cNvSpPr>
          <p:nvPr/>
        </p:nvSpPr>
        <p:spPr>
          <a:xfrm>
            <a:off x="541165" y="4421348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 algn="ctr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ordinateur</a:t>
            </a:r>
          </a:p>
        </p:txBody>
      </p:sp>
      <p:pic>
        <p:nvPicPr>
          <p:cNvPr id="7" name="Image 6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EB2DADC5-9124-7E99-19FE-172DC8835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93" y="1806111"/>
            <a:ext cx="2082413" cy="26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E7B5E4-F86A-0B30-6385-6B553F300F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latin typeface="Dosis Light" pitchFamily="2" charset="0"/>
              </a:rPr>
              <a:t>Une fille – Un garçon – 6 ans – Les chiffres</a:t>
            </a:r>
            <a:endParaRPr lang="fr-FR" dirty="0">
              <a:latin typeface="Dosis" pitchFamily="2" charset="0"/>
            </a:endParaRPr>
          </a:p>
          <a:p>
            <a:r>
              <a:rPr lang="fr-FR" dirty="0">
                <a:latin typeface="Dosis" pitchFamily="2" charset="0"/>
              </a:rPr>
              <a:t>Une orange – Une olive – Un ordinateur – Une pomme</a:t>
            </a:r>
            <a:endParaRPr lang="fr-FR" dirty="0"/>
          </a:p>
          <a:p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D7FB73-9E21-C826-67E1-9C208C5C6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20F4E9D-DE11-D7F9-592C-EA95B88ED6AD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565C98-298C-703E-A687-2584F4EA32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82C889-7075-DE52-B598-4D08A30604C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6DB593D-638D-BE4A-177E-0BB9EC61F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BE8B51-B77B-754D-5E06-7AABA4A5ED96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458BC740-ED6E-AB85-F4B6-3AB8FDEAE71C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2C464-3FE8-12A4-4305-BDBC9A2458C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96F3A9-29BE-88C0-79A1-0AB7BE03478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CB4BF4-016E-63DA-042D-19180C76C9E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9A9D5B3-7C99-1D3B-F206-38052D9B8CD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9E7B8EDB-B048-3631-F529-FAED245680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Il y a des images déjà vues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762BF16-1A38-D4A1-A3EC-911172F964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54" t="4510" r="3454" b="3791"/>
          <a:stretch>
            <a:fillRect/>
          </a:stretch>
        </p:blipFill>
        <p:spPr>
          <a:xfrm>
            <a:off x="1868214" y="2126897"/>
            <a:ext cx="5407572" cy="39751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Majd va nous montrer comment décrire l’image. Soyez attentifs !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C0A453B-696A-6EFC-63A1-DAE8402229B9}"/>
              </a:ext>
            </a:extLst>
          </p:cNvPr>
          <p:cNvGrpSpPr/>
          <p:nvPr/>
        </p:nvGrpSpPr>
        <p:grpSpPr>
          <a:xfrm>
            <a:off x="563090" y="2054610"/>
            <a:ext cx="7600545" cy="4253765"/>
            <a:chOff x="563090" y="2054610"/>
            <a:chExt cx="7600545" cy="4253765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27377E3-8CBE-94D0-31A7-B16F9EAC5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4185"/>
            <a:stretch>
              <a:fillRect/>
            </a:stretch>
          </p:blipFill>
          <p:spPr>
            <a:xfrm>
              <a:off x="563090" y="2054610"/>
              <a:ext cx="2069751" cy="4253765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DF5FA8E1-8F18-FE74-1579-E9F7459F2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3559" y="2200120"/>
              <a:ext cx="5310076" cy="3962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e vais vous dire....">
            <a:hlinkClick r:id="" action="ppaction://media"/>
            <a:extLst>
              <a:ext uri="{FF2B5EF4-FFF2-40B4-BE49-F238E27FC236}">
                <a16:creationId xmlns:a16="http://schemas.microsoft.com/office/drawing/2014/main" id="{072DB354-8DC0-9681-2878-1F8C3193CB4F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" b="873"/>
          <a:stretch>
            <a:fillRect/>
          </a:stretch>
        </p:blipFill>
        <p:spPr>
          <a:xfrm>
            <a:off x="590433" y="2352373"/>
            <a:ext cx="2128010" cy="3749627"/>
          </a:xfrm>
        </p:spPr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96D262-5E0A-0D02-0B7E-A8CD4D6985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454" t="4510" r="3454" b="3791"/>
          <a:stretch>
            <a:fillRect/>
          </a:stretch>
        </p:blipFill>
        <p:spPr>
          <a:xfrm>
            <a:off x="2908738" y="2239634"/>
            <a:ext cx="5407572" cy="39751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3" name="scène Vocab 1AP Sem3_S1">
            <a:hlinkClick r:id="" action="ppaction://media"/>
            <a:extLst>
              <a:ext uri="{FF2B5EF4-FFF2-40B4-BE49-F238E27FC236}">
                <a16:creationId xmlns:a16="http://schemas.microsoft.com/office/drawing/2014/main" id="{344CE488-473F-B011-789C-40536EE0FB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7367" y="1766360"/>
            <a:ext cx="6303218" cy="469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392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39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Majd va décrire la scène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878DBB-2419-098E-D933-AC2B45AE83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056"/>
          <a:stretch>
            <a:fillRect/>
          </a:stretch>
        </p:blipFill>
        <p:spPr>
          <a:xfrm>
            <a:off x="770815" y="2052998"/>
            <a:ext cx="1972386" cy="42553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7373DD-9D0B-95D9-3459-EED74D3714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4" t="4510" r="3454" b="3791"/>
          <a:stretch>
            <a:fillRect/>
          </a:stretch>
        </p:blipFill>
        <p:spPr>
          <a:xfrm>
            <a:off x="2965613" y="2193134"/>
            <a:ext cx="5407572" cy="39751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A4FA-E66D-710D-9B83-0A90DA58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A81E37B-CF0D-5F95-7A20-CA2EACB77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90181960-4F4E-AC4C-F11C-BE808DE9C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65DCC9C-9FC3-9E3B-0FB2-B01E14B74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777" y="6036597"/>
            <a:ext cx="764413" cy="764413"/>
          </a:xfrm>
          <a:prstGeom prst="rect">
            <a:avLst/>
          </a:prstGeom>
        </p:spPr>
      </p:pic>
      <p:pic>
        <p:nvPicPr>
          <p:cNvPr id="2" name="scène Vocab 1AP Sem3_S1">
            <a:hlinkClick r:id="" action="ppaction://media"/>
            <a:extLst>
              <a:ext uri="{FF2B5EF4-FFF2-40B4-BE49-F238E27FC236}">
                <a16:creationId xmlns:a16="http://schemas.microsoft.com/office/drawing/2014/main" id="{1BAB81A7-40C7-51D9-057F-28DE69075D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4303" y="1702670"/>
            <a:ext cx="6495393" cy="484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392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392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25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à vous maintenant. Qui veut passer au tableau pour décrire l’image comme Majd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B9E5D6-98D8-BA8B-76C3-0EEFF34CA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955" y="2317531"/>
            <a:ext cx="5128089" cy="376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348837-06FC-20C7-2448-5D26A9809D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>
                <a:latin typeface="Dosis Light" pitchFamily="2" charset="0"/>
              </a:rPr>
              <a:t>Une fille – Un garçon – 6 ans – Les chiffres</a:t>
            </a:r>
            <a:endParaRPr lang="fr-FR" dirty="0">
              <a:latin typeface="Dosis" pitchFamily="2" charset="0"/>
            </a:endParaRPr>
          </a:p>
          <a:p>
            <a:r>
              <a:rPr lang="fr-FR" dirty="0">
                <a:latin typeface="Dosis" pitchFamily="2" charset="0"/>
              </a:rPr>
              <a:t>Une orange – Une olive – Un ordinateur – Une pomme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ADB3A8-250D-B12A-907C-1F4AEC6A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219EF3-FAFC-C272-3E29-BCFE229D724E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65A14D-ECF1-00DF-AFC1-F7081B9B2D4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EC042A-639C-E451-E946-B8F4523236C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5EBE78-D46A-6E44-3FB8-10586136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6678453A-AD05-E2D8-8A59-9D3EBD738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4302"/>
            <a:ext cx="540000" cy="540000"/>
          </a:xfr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173B536-B8DF-23E8-A9DB-4991994579D5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C4740DC-4B2E-9601-955B-47C4EE658483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9F1EA2-0FF3-BC49-0465-B8FFEA99166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BFCA3-7A74-ACA7-A0E8-4BC244E28EC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AF07F2-B380-DDE0-17A3-9ACC8384139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BA2D7C9B-1769-5D14-C2CC-A63129C03C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89D9BB6-3A23-B5B6-8422-5A9EE92B39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3657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0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1</a:t>
            </a:r>
            <a:r>
              <a:rPr lang="a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Vous allez faire cette activité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5535EE-B7E6-4FC4-88EF-430421C3E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144" y="1869281"/>
            <a:ext cx="3029712" cy="446920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549F26-C53A-5D83-3529-FA31FD283F54}"/>
              </a:ext>
            </a:extLst>
          </p:cNvPr>
          <p:cNvSpPr/>
          <p:nvPr/>
        </p:nvSpPr>
        <p:spPr>
          <a:xfrm>
            <a:off x="3359568" y="2349062"/>
            <a:ext cx="2727288" cy="37738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8" t="5474" r="5597" b="20702"/>
          <a:stretch>
            <a:fillRect/>
          </a:stretch>
        </p:blipFill>
        <p:spPr>
          <a:xfrm>
            <a:off x="2972353" y="2626297"/>
            <a:ext cx="3171248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12638</TotalTime>
  <Words>734</Words>
  <PresentationFormat>Affichage à l'écran (4:3)</PresentationFormat>
  <Paragraphs>126</Paragraphs>
  <Slides>55</Slides>
  <Notes>2</Notes>
  <HiddenSlides>0</HiddenSlides>
  <MMClips>21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72" baseType="lpstr">
      <vt:lpstr>Wingdings</vt:lpstr>
      <vt:lpstr>Aptos</vt:lpstr>
      <vt:lpstr>Dosis SemiBold</vt:lpstr>
      <vt:lpstr>Aptos Display</vt:lpstr>
      <vt:lpstr>Dosis</vt:lpstr>
      <vt:lpstr>Dosis Medium</vt:lpstr>
      <vt:lpstr>Arial</vt:lpstr>
      <vt:lpstr>Mistral</vt:lpstr>
      <vt:lpstr>Dosis ExtraBold</vt:lpstr>
      <vt:lpstr>Calibri</vt:lpstr>
      <vt:lpstr>Dosis Light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maintenant. Soyez attentifs.</vt:lpstr>
      <vt:lpstr>Lecture de la vidéo.</vt:lpstr>
      <vt:lpstr>Il y a des noms masculins et des noms féminins.  « ordinateur » est un nom masculin. « pomme » est un nom féminin. 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 Une fille – Un garçon – 6 ans – Les chiffres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 Une orange – Une olive – Un ordinateur – Une pomme.</vt:lpstr>
      <vt:lpstr>Prenez vos ardoises.</vt:lpstr>
      <vt:lpstr>Ecrivez le numéro du mot « garçon ».</vt:lpstr>
      <vt:lpstr>Ecrivez le numéro du mot « chiffres ».</vt:lpstr>
      <vt:lpstr>Ecrivez le numéro du mot « Fille».</vt:lpstr>
      <vt:lpstr>Rangez vos ardoises.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Maintenant, on va faire une jeu. Qu’est-ce qu’on dit : un orange ou une orange?  Levez la main.  </vt:lpstr>
      <vt:lpstr>On dit une orange. </vt:lpstr>
      <vt:lpstr>Qu’est-ce qu’on dit : un ordinateur ou une ordinateur ?  Levez la main.  </vt:lpstr>
      <vt:lpstr>On dit un ordinateur. </vt:lpstr>
      <vt:lpstr>Plan de la séance</vt:lpstr>
      <vt:lpstr>Observez cette scène pendant 30 secondes. Il y a des images déjà vues aujourd’hui. </vt:lpstr>
      <vt:lpstr>Majd va nous montrer comment décrire l’image. Soyez attentifs !</vt:lpstr>
      <vt:lpstr>Lecture de la vidéo.</vt:lpstr>
      <vt:lpstr>Lecture de la vidéo.</vt:lpstr>
      <vt:lpstr>Soyez attentifs. Majd va décrire la scène une deuxième fois. </vt:lpstr>
      <vt:lpstr>Lecture de la vidéo.</vt:lpstr>
      <vt:lpstr>C’est à vous maintenant. Qui veut passer au tableau pour décrire l’image comme Majd ? </vt:lpstr>
      <vt:lpstr>Plan de la séance</vt:lpstr>
      <vt:lpstr>Ouvrez le livret à la page 18.  Vous allez faire cette activité avec votre camarade. </vt:lpstr>
      <vt:lpstr>À tour de rôle : l’un montre une image, l’autre dit le mot. Je passe entre les rangs pour vous aider.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2025-11-10T18:01:47Z</dcterms:modified>
</cp:coreProperties>
</file>