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 id="2147483683" r:id="rId3"/>
  </p:sldMasterIdLst>
  <p:notesMasterIdLst>
    <p:notesMasterId r:id="rId11"/>
  </p:notesMasterIdLst>
  <p:sldIdLst>
    <p:sldId id="256" r:id="rId4"/>
    <p:sldId id="257" r:id="rId5"/>
    <p:sldId id="258" r:id="rId6"/>
    <p:sldId id="259" r:id="rId7"/>
    <p:sldId id="260" r:id="rId8"/>
    <p:sldId id="261" r:id="rId9"/>
    <p:sldId id="262"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99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67b864a0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67b864a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e8bea58b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e8bea58b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4e8bea58b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4e8bea58b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e8bea58b5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e8bea58b5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4e8bea58b5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4e8bea58b5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4e8bea58b5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4e8bea58b5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267b864a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267b864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6.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3">
            <a:alphaModFix/>
          </a:blip>
          <a:srcRect/>
          <a:stretch/>
        </p:blipFill>
        <p:spPr>
          <a:xfrm>
            <a:off x="1" y="-1927"/>
            <a:ext cx="497998" cy="5147353"/>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69757" y="499600"/>
            <a:ext cx="358499" cy="3574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1" name="Google Shape;101;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103" name="Google Shape;103;p25"/>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4" name="Google Shape;104;p25"/>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05" name="Google Shape;105;p25"/>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06" name="Google Shape;106;p25"/>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a:stretch/>
        </p:blipFill>
        <p:spPr>
          <a:xfrm>
            <a:off x="1" y="-1927"/>
            <a:ext cx="497998" cy="5147353"/>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sp>
        <p:nvSpPr>
          <p:cNvPr id="155" name="Google Shape;155;p37"/>
          <p:cNvSpPr txBox="1">
            <a:spLocks noGrp="1"/>
          </p:cNvSpPr>
          <p:nvPr>
            <p:ph type="ctrTitle"/>
          </p:nvPr>
        </p:nvSpPr>
        <p:spPr>
          <a:xfrm>
            <a:off x="902950" y="995000"/>
            <a:ext cx="4255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a-DK" sz="4800" b="1"/>
              <a:t>Brobygning</a:t>
            </a:r>
            <a:endParaRPr sz="4800" b="1"/>
          </a:p>
        </p:txBody>
      </p:sp>
      <p:pic>
        <p:nvPicPr>
          <p:cNvPr id="156" name="Google Shape;156;p37"/>
          <p:cNvPicPr preferRelativeResize="0"/>
          <p:nvPr/>
        </p:nvPicPr>
        <p:blipFill rotWithShape="1">
          <a:blip r:embed="rId6">
            <a:alphaModFix/>
          </a:blip>
          <a:srcRect/>
          <a:stretch/>
        </p:blipFill>
        <p:spPr>
          <a:xfrm>
            <a:off x="611425" y="54900"/>
            <a:ext cx="409155" cy="407923"/>
          </a:xfrm>
          <a:prstGeom prst="rect">
            <a:avLst/>
          </a:prstGeom>
          <a:noFill/>
          <a:ln>
            <a:noFill/>
          </a:ln>
        </p:spPr>
      </p:pic>
      <p:sp>
        <p:nvSpPr>
          <p:cNvPr id="157" name="Google Shape;157;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a:solidFill>
                  <a:srgbClr val="2BB0D4"/>
                </a:solidFill>
              </a:rPr>
              <a:t>Hvordan kan vi gennemføre ændringer i vores lokalsamfund? &gt; Medieproduktion &gt; </a:t>
            </a:r>
            <a:r>
              <a:rPr lang="da-DK" b="1">
                <a:solidFill>
                  <a:srgbClr val="2BB0D4"/>
                </a:solidFill>
              </a:rPr>
              <a:t>Brobygning</a:t>
            </a:r>
            <a:endParaRPr b="1">
              <a:solidFill>
                <a:srgbClr val="2BB0D4"/>
              </a:solidFill>
            </a:endParaRPr>
          </a:p>
        </p:txBody>
      </p:sp>
      <p:pic>
        <p:nvPicPr>
          <p:cNvPr id="158" name="Google Shape;158;p37"/>
          <p:cNvPicPr preferRelativeResize="0"/>
          <p:nvPr/>
        </p:nvPicPr>
        <p:blipFill>
          <a:blip r:embed="rId7">
            <a:alphaModFix/>
          </a:blip>
          <a:stretch>
            <a:fillRect/>
          </a:stretch>
        </p:blipFill>
        <p:spPr>
          <a:xfrm>
            <a:off x="5486887" y="818213"/>
            <a:ext cx="3119874" cy="31198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p:nvPr/>
        </p:nvSpPr>
        <p:spPr>
          <a:xfrm>
            <a:off x="636050" y="107200"/>
            <a:ext cx="6473700" cy="45270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8"/>
          <p:cNvSpPr txBox="1"/>
          <p:nvPr/>
        </p:nvSpPr>
        <p:spPr>
          <a:xfrm>
            <a:off x="767775" y="86775"/>
            <a:ext cx="6297600" cy="45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300" dirty="0">
                <a:solidFill>
                  <a:srgbClr val="FFFFFF"/>
                </a:solidFill>
              </a:rPr>
              <a:t>De følgende meddelelser er </a:t>
            </a:r>
            <a:r>
              <a:rPr lang="da-DK" sz="1300" b="1" dirty="0">
                <a:solidFill>
                  <a:srgbClr val="FFFFFF"/>
                </a:solidFill>
              </a:rPr>
              <a:t>virkelig</a:t>
            </a:r>
            <a:r>
              <a:rPr lang="da-DK" sz="1300" dirty="0">
                <a:solidFill>
                  <a:srgbClr val="FFFFFF"/>
                </a:solidFill>
              </a:rPr>
              <a:t> meddelelser skrevet af folk fra en mindre landsby i UK efter at en gruppe af irske nomader camperede i flere dage i byens lokale park. </a:t>
            </a:r>
            <a:endParaRPr sz="1300" dirty="0">
              <a:solidFill>
                <a:srgbClr val="FFFFFF"/>
              </a:solidFill>
            </a:endParaRPr>
          </a:p>
          <a:p>
            <a:pPr marL="0" lvl="0" indent="0" algn="l" rtl="0">
              <a:spcBef>
                <a:spcPts val="0"/>
              </a:spcBef>
              <a:spcAft>
                <a:spcPts val="0"/>
              </a:spcAft>
              <a:buNone/>
            </a:pPr>
            <a:endParaRPr sz="1300" dirty="0">
              <a:solidFill>
                <a:srgbClr val="FFFFFF"/>
              </a:solidFill>
            </a:endParaRPr>
          </a:p>
          <a:p>
            <a:pPr marL="0" lvl="0" indent="0" algn="l" rtl="0">
              <a:spcBef>
                <a:spcPts val="0"/>
              </a:spcBef>
              <a:spcAft>
                <a:spcPts val="0"/>
              </a:spcAft>
              <a:buNone/>
            </a:pPr>
            <a:r>
              <a:rPr lang="da-DK" sz="1300" dirty="0">
                <a:solidFill>
                  <a:srgbClr val="FFFFFF"/>
                </a:solidFill>
              </a:rPr>
              <a:t>Mens de var i landsbyen, udviste denne gruppe en tydelig anti-social adfærd ved at skræmme lokale beboere, begå butikstyverier i de lokale forretninger og ved at forrette skader på omgivelserne og offentlig ejendom og ved at smide affald rundt omkring.</a:t>
            </a:r>
            <a:endParaRPr sz="1300" dirty="0">
              <a:solidFill>
                <a:srgbClr val="FFFFFF"/>
              </a:solidFill>
            </a:endParaRPr>
          </a:p>
          <a:p>
            <a:pPr marL="0" lvl="0" indent="0" algn="l" rtl="0">
              <a:spcBef>
                <a:spcPts val="0"/>
              </a:spcBef>
              <a:spcAft>
                <a:spcPts val="0"/>
              </a:spcAft>
              <a:buClr>
                <a:schemeClr val="dk1"/>
              </a:buClr>
              <a:buSzPts val="1100"/>
              <a:buFont typeface="Arial"/>
              <a:buNone/>
            </a:pPr>
            <a:endParaRPr sz="1300" dirty="0">
              <a:solidFill>
                <a:srgbClr val="FFFFFF"/>
              </a:solidFill>
            </a:endParaRPr>
          </a:p>
          <a:p>
            <a:pPr marL="0" lvl="0" indent="0" algn="l" rtl="0">
              <a:spcBef>
                <a:spcPts val="0"/>
              </a:spcBef>
              <a:spcAft>
                <a:spcPts val="0"/>
              </a:spcAft>
              <a:buNone/>
            </a:pPr>
            <a:r>
              <a:rPr lang="da-DK" sz="1300" dirty="0">
                <a:solidFill>
                  <a:srgbClr val="FFFFFF"/>
                </a:solidFill>
              </a:rPr>
              <a:t>Denne adfærd blev </a:t>
            </a:r>
            <a:r>
              <a:rPr lang="da-DK" sz="1300" b="1" dirty="0">
                <a:solidFill>
                  <a:srgbClr val="FFFFFF"/>
                </a:solidFill>
              </a:rPr>
              <a:t>generelt fordømt</a:t>
            </a:r>
            <a:r>
              <a:rPr lang="da-DK" sz="1300" dirty="0">
                <a:solidFill>
                  <a:srgbClr val="FFFFFF"/>
                </a:solidFill>
              </a:rPr>
              <a:t> af de lokale, og der var mange der brugte en Facebook-gruppe mens "gæsterne" var i området for at give udtryk for deres overvejelser og bekymringer. </a:t>
            </a:r>
            <a:endParaRPr sz="1300" dirty="0">
              <a:solidFill>
                <a:srgbClr val="FFFFFF"/>
              </a:solidFill>
            </a:endParaRPr>
          </a:p>
          <a:p>
            <a:pPr marL="0" lvl="0" indent="0" algn="l" rtl="0">
              <a:spcBef>
                <a:spcPts val="0"/>
              </a:spcBef>
              <a:spcAft>
                <a:spcPts val="0"/>
              </a:spcAft>
              <a:buNone/>
            </a:pPr>
            <a:endParaRPr sz="1300" dirty="0">
              <a:solidFill>
                <a:srgbClr val="FFFFFF"/>
              </a:solidFill>
            </a:endParaRPr>
          </a:p>
          <a:p>
            <a:pPr marL="0" lvl="0" indent="0" algn="l" rtl="0">
              <a:spcBef>
                <a:spcPts val="0"/>
              </a:spcBef>
              <a:spcAft>
                <a:spcPts val="0"/>
              </a:spcAft>
              <a:buNone/>
            </a:pPr>
            <a:r>
              <a:rPr lang="da-DK" sz="1300" dirty="0">
                <a:solidFill>
                  <a:srgbClr val="FFFFFF"/>
                </a:solidFill>
              </a:rPr>
              <a:t>Selvom de fleste kommentarer var rettede udelukkende modadfærden </a:t>
            </a:r>
            <a:r>
              <a:rPr lang="da-DK" sz="1300" b="1" dirty="0">
                <a:solidFill>
                  <a:srgbClr val="FFFFFF"/>
                </a:solidFill>
              </a:rPr>
              <a:t>hos den pågældende gruppe af nomader</a:t>
            </a:r>
            <a:r>
              <a:rPr lang="da-DK" sz="1300" dirty="0">
                <a:solidFill>
                  <a:srgbClr val="FFFFFF"/>
                </a:solidFill>
              </a:rPr>
              <a:t>, brugte et mindretal af brugere krænkende sprogbrug som var rettet mod gruppen i al almindelighed og generelt mod irske nomader. </a:t>
            </a:r>
            <a:endParaRPr sz="1300" dirty="0">
              <a:solidFill>
                <a:srgbClr val="FFFFFF"/>
              </a:solidFill>
            </a:endParaRPr>
          </a:p>
          <a:p>
            <a:pPr marL="0" lvl="0" indent="0" algn="l" rtl="0">
              <a:spcBef>
                <a:spcPts val="0"/>
              </a:spcBef>
              <a:spcAft>
                <a:spcPts val="0"/>
              </a:spcAft>
              <a:buNone/>
            </a:pPr>
            <a:endParaRPr sz="1300" dirty="0">
              <a:solidFill>
                <a:srgbClr val="FFFFFF"/>
              </a:solidFill>
            </a:endParaRPr>
          </a:p>
          <a:p>
            <a:pPr marL="0" lvl="0" indent="0" algn="l" rtl="0">
              <a:spcBef>
                <a:spcPts val="0"/>
              </a:spcBef>
              <a:spcAft>
                <a:spcPts val="0"/>
              </a:spcAft>
              <a:buClr>
                <a:schemeClr val="dk1"/>
              </a:buClr>
              <a:buSzPts val="1100"/>
              <a:buFont typeface="Arial"/>
              <a:buNone/>
            </a:pPr>
            <a:r>
              <a:rPr lang="da-DK" sz="1300" dirty="0">
                <a:solidFill>
                  <a:srgbClr val="FFFFFF"/>
                </a:solidFill>
              </a:rPr>
              <a:t>Nogle af disse kommentarer blev imødegået, men mange blev det ikke. De fleste opslag fra perioden kunne stadig ses online over seks måneder senere, gruppens administratorer slettede dem ikke.</a:t>
            </a:r>
            <a:endParaRPr sz="1300" dirty="0">
              <a:solidFill>
                <a:srgbClr val="FFFFFF"/>
              </a:solidFill>
            </a:endParaRPr>
          </a:p>
          <a:p>
            <a:pPr marL="0" lvl="0" indent="0" algn="ctr" rtl="0">
              <a:spcBef>
                <a:spcPts val="0"/>
              </a:spcBef>
              <a:spcAft>
                <a:spcPts val="0"/>
              </a:spcAft>
              <a:buNone/>
            </a:pPr>
            <a:endParaRPr sz="1200" dirty="0"/>
          </a:p>
        </p:txBody>
      </p:sp>
      <p:pic>
        <p:nvPicPr>
          <p:cNvPr id="165" name="Google Shape;165;p38"/>
          <p:cNvPicPr preferRelativeResize="0"/>
          <p:nvPr/>
        </p:nvPicPr>
        <p:blipFill>
          <a:blip r:embed="rId3">
            <a:alphaModFix/>
          </a:blip>
          <a:stretch>
            <a:fillRect/>
          </a:stretch>
        </p:blipFill>
        <p:spPr>
          <a:xfrm>
            <a:off x="7282300" y="1556600"/>
            <a:ext cx="1701900" cy="1701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9"/>
          <p:cNvSpPr/>
          <p:nvPr/>
        </p:nvSpPr>
        <p:spPr>
          <a:xfrm>
            <a:off x="872675" y="191700"/>
            <a:ext cx="1419000" cy="620700"/>
          </a:xfrm>
          <a:prstGeom prst="wedgeRectCallout">
            <a:avLst>
              <a:gd name="adj1" fmla="val -47396"/>
              <a:gd name="adj2" fmla="val 123828"/>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a:solidFill>
                  <a:srgbClr val="FFFFFF"/>
                </a:solidFill>
              </a:rPr>
              <a:t>#usualsuspects</a:t>
            </a:r>
            <a:endParaRPr>
              <a:solidFill>
                <a:srgbClr val="FFFFFF"/>
              </a:solidFill>
            </a:endParaRPr>
          </a:p>
        </p:txBody>
      </p:sp>
      <p:sp>
        <p:nvSpPr>
          <p:cNvPr id="171" name="Google Shape;171;p39"/>
          <p:cNvSpPr/>
          <p:nvPr/>
        </p:nvSpPr>
        <p:spPr>
          <a:xfrm>
            <a:off x="655175" y="1445300"/>
            <a:ext cx="1702500" cy="1022700"/>
          </a:xfrm>
          <a:prstGeom prst="wedgeRectCallout">
            <a:avLst>
              <a:gd name="adj1" fmla="val 68007"/>
              <a:gd name="adj2" fmla="val -35739"/>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300" dirty="0">
                <a:solidFill>
                  <a:srgbClr val="2BB0D4"/>
                </a:solidFill>
              </a:rPr>
              <a:t>De er et mareridt. Der er kun ballade med dem. Modbydelige bæster.</a:t>
            </a:r>
            <a:endParaRPr sz="1300" dirty="0">
              <a:solidFill>
                <a:srgbClr val="2BB0D4"/>
              </a:solidFill>
            </a:endParaRPr>
          </a:p>
        </p:txBody>
      </p:sp>
      <p:sp>
        <p:nvSpPr>
          <p:cNvPr id="172" name="Google Shape;172;p39"/>
          <p:cNvSpPr/>
          <p:nvPr/>
        </p:nvSpPr>
        <p:spPr>
          <a:xfrm>
            <a:off x="762275" y="2605050"/>
            <a:ext cx="1898700" cy="1825500"/>
          </a:xfrm>
          <a:prstGeom prst="wedgeRectCallout">
            <a:avLst>
              <a:gd name="adj1" fmla="val 54068"/>
              <a:gd name="adj2" fmla="val 72478"/>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a:solidFill>
                  <a:srgbClr val="FFFFFF"/>
                </a:solidFill>
              </a:rPr>
              <a:t>De var truende og kom for at slå den fremmede gravide dame der arbejder på apoteket elendige kryb på tide noget alvorligt bliver gjort ved dem!!!!</a:t>
            </a:r>
            <a:endParaRPr>
              <a:solidFill>
                <a:srgbClr val="FFFFFF"/>
              </a:solidFill>
            </a:endParaRPr>
          </a:p>
        </p:txBody>
      </p:sp>
      <p:sp>
        <p:nvSpPr>
          <p:cNvPr id="173" name="Google Shape;173;p39"/>
          <p:cNvSpPr/>
          <p:nvPr/>
        </p:nvSpPr>
        <p:spPr>
          <a:xfrm>
            <a:off x="2623925" y="422600"/>
            <a:ext cx="1702500" cy="857700"/>
          </a:xfrm>
          <a:prstGeom prst="wedgeRectCallout">
            <a:avLst>
              <a:gd name="adj1" fmla="val 41918"/>
              <a:gd name="adj2" fmla="val -85425"/>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a:solidFill>
                  <a:srgbClr val="2BB0D4"/>
                </a:solidFill>
              </a:rPr>
              <a:t>De er bare misforståede...</a:t>
            </a:r>
            <a:r>
              <a:rPr lang="da-DK" sz="1100">
                <a:solidFill>
                  <a:srgbClr val="2BB0D4"/>
                </a:solidFill>
              </a:rPr>
              <a:t> </a:t>
            </a:r>
            <a:r>
              <a:rPr lang="da-DK">
                <a:solidFill>
                  <a:schemeClr val="dk1"/>
                </a:solidFill>
              </a:rPr>
              <a:t>😂</a:t>
            </a:r>
            <a:endParaRPr>
              <a:solidFill>
                <a:srgbClr val="4A86E8"/>
              </a:solidFill>
            </a:endParaRPr>
          </a:p>
        </p:txBody>
      </p:sp>
      <p:sp>
        <p:nvSpPr>
          <p:cNvPr id="174" name="Google Shape;174;p39"/>
          <p:cNvSpPr/>
          <p:nvPr/>
        </p:nvSpPr>
        <p:spPr>
          <a:xfrm>
            <a:off x="4454463" y="568025"/>
            <a:ext cx="1419000" cy="1591200"/>
          </a:xfrm>
          <a:prstGeom prst="wedgeRectCallout">
            <a:avLst>
              <a:gd name="adj1" fmla="val 21549"/>
              <a:gd name="adj2" fmla="val -79585"/>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solidFill>
                  <a:srgbClr val="FFFFFF"/>
                </a:solidFill>
              </a:rPr>
              <a:t>De [lokale forretninger] burde kompenseres for at være nødt til at handle med sådan nogen dumme svin!</a:t>
            </a:r>
            <a:endParaRPr sz="1200" dirty="0">
              <a:solidFill>
                <a:srgbClr val="FFFFFF"/>
              </a:solidFill>
            </a:endParaRPr>
          </a:p>
        </p:txBody>
      </p:sp>
      <p:sp>
        <p:nvSpPr>
          <p:cNvPr id="175" name="Google Shape;175;p39"/>
          <p:cNvSpPr txBox="1"/>
          <p:nvPr/>
        </p:nvSpPr>
        <p:spPr>
          <a:xfrm>
            <a:off x="6144000" y="81275"/>
            <a:ext cx="3000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100" i="1" dirty="0"/>
              <a:t>Uddrag fra et digt, som en bruger skrev og opslog om gruppen:</a:t>
            </a:r>
            <a:endParaRPr sz="1100" i="1" dirty="0"/>
          </a:p>
          <a:p>
            <a:pPr marL="0" lvl="0" indent="0" algn="l" rtl="0">
              <a:spcBef>
                <a:spcPts val="0"/>
              </a:spcBef>
              <a:spcAft>
                <a:spcPts val="0"/>
              </a:spcAft>
              <a:buNone/>
            </a:pPr>
            <a:endParaRPr sz="1100" i="1" dirty="0"/>
          </a:p>
          <a:p>
            <a:pPr marL="0" lvl="0" indent="0" algn="l" rtl="0">
              <a:spcBef>
                <a:spcPts val="0"/>
              </a:spcBef>
              <a:spcAft>
                <a:spcPts val="0"/>
              </a:spcAft>
              <a:buNone/>
            </a:pPr>
            <a:endParaRPr dirty="0"/>
          </a:p>
        </p:txBody>
      </p:sp>
      <p:sp>
        <p:nvSpPr>
          <p:cNvPr id="176" name="Google Shape;176;p39"/>
          <p:cNvSpPr/>
          <p:nvPr/>
        </p:nvSpPr>
        <p:spPr>
          <a:xfrm>
            <a:off x="6303750" y="568025"/>
            <a:ext cx="2479200" cy="1352700"/>
          </a:xfrm>
          <a:prstGeom prst="wedgeRectCallout">
            <a:avLst>
              <a:gd name="adj1" fmla="val 61781"/>
              <a:gd name="adj2" fmla="val -32443"/>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100" dirty="0">
                <a:solidFill>
                  <a:srgbClr val="2BB0D4"/>
                </a:solidFill>
              </a:rPr>
              <a:t>En karavane af vilde bæster</a:t>
            </a:r>
            <a:br>
              <a:rPr lang="en" sz="1100" dirty="0">
                <a:solidFill>
                  <a:srgbClr val="2BB0D4"/>
                </a:solidFill>
              </a:rPr>
            </a:br>
            <a:r>
              <a:rPr lang="da-DK" sz="1100" dirty="0">
                <a:solidFill>
                  <a:srgbClr val="2BB0D4"/>
                </a:solidFill>
              </a:rPr>
              <a:t>En ny kaosteori fra vores gæster</a:t>
            </a:r>
            <a:br>
              <a:rPr lang="en" sz="1100" dirty="0">
                <a:solidFill>
                  <a:srgbClr val="2BB0D4"/>
                </a:solidFill>
              </a:rPr>
            </a:br>
            <a:r>
              <a:rPr lang="da-DK" sz="1100" dirty="0">
                <a:solidFill>
                  <a:srgbClr val="2BB0D4"/>
                </a:solidFill>
              </a:rPr>
              <a:t>En rådmands kimono – et stort hul</a:t>
            </a:r>
            <a:br>
              <a:rPr lang="en" sz="1100" dirty="0">
                <a:solidFill>
                  <a:srgbClr val="2BB0D4"/>
                </a:solidFill>
              </a:rPr>
            </a:br>
            <a:r>
              <a:rPr lang="da-DK" sz="1100" dirty="0">
                <a:solidFill>
                  <a:srgbClr val="2BB0D4"/>
                </a:solidFill>
              </a:rPr>
              <a:t>Et beboerhelvede i malerisk sol</a:t>
            </a:r>
            <a:br>
              <a:rPr lang="en" sz="1100" dirty="0">
                <a:solidFill>
                  <a:srgbClr val="2BB0D4"/>
                </a:solidFill>
              </a:rPr>
            </a:br>
            <a:r>
              <a:rPr lang="da-DK" sz="1100" dirty="0">
                <a:solidFill>
                  <a:srgbClr val="2BB0D4"/>
                </a:solidFill>
              </a:rPr>
              <a:t>Et kultursammenstød, den rene krig</a:t>
            </a:r>
            <a:br>
              <a:rPr lang="en" sz="1100" dirty="0">
                <a:solidFill>
                  <a:srgbClr val="2BB0D4"/>
                </a:solidFill>
              </a:rPr>
            </a:br>
            <a:r>
              <a:rPr lang="da-DK" sz="1100" dirty="0">
                <a:solidFill>
                  <a:srgbClr val="2BB0D4"/>
                </a:solidFill>
              </a:rPr>
              <a:t>Ingen regler – kun svig</a:t>
            </a:r>
            <a:endParaRPr dirty="0">
              <a:solidFill>
                <a:srgbClr val="2BB0D4"/>
              </a:solidFill>
            </a:endParaRPr>
          </a:p>
        </p:txBody>
      </p:sp>
      <p:sp>
        <p:nvSpPr>
          <p:cNvPr id="177" name="Google Shape;177;p39"/>
          <p:cNvSpPr/>
          <p:nvPr/>
        </p:nvSpPr>
        <p:spPr>
          <a:xfrm>
            <a:off x="6303750" y="2018600"/>
            <a:ext cx="2234700" cy="963600"/>
          </a:xfrm>
          <a:prstGeom prst="wedgeRectCallout">
            <a:avLst>
              <a:gd name="adj1" fmla="val 76042"/>
              <a:gd name="adj2" fmla="val -30246"/>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dirty="0">
                <a:solidFill>
                  <a:srgbClr val="FFFFFF"/>
                </a:solidFill>
              </a:rPr>
              <a:t>Sikke en lettelse, vores dejlige landsby havde det slemt...</a:t>
            </a:r>
            <a:endParaRPr dirty="0">
              <a:solidFill>
                <a:srgbClr val="FFFFFF"/>
              </a:solidFill>
            </a:endParaRPr>
          </a:p>
        </p:txBody>
      </p:sp>
      <p:sp>
        <p:nvSpPr>
          <p:cNvPr id="178" name="Google Shape;178;p39"/>
          <p:cNvSpPr/>
          <p:nvPr/>
        </p:nvSpPr>
        <p:spPr>
          <a:xfrm>
            <a:off x="2791138" y="3254200"/>
            <a:ext cx="1419000" cy="1022700"/>
          </a:xfrm>
          <a:prstGeom prst="wedgeRectCallout">
            <a:avLst>
              <a:gd name="adj1" fmla="val 30764"/>
              <a:gd name="adj2" fmla="val 107962"/>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300" dirty="0">
                <a:solidFill>
                  <a:srgbClr val="2BB0D4"/>
                </a:solidFill>
              </a:rPr>
              <a:t>Selv den gode Gud kunne ikke redde halvdelen af dem 🤣😂</a:t>
            </a:r>
            <a:endParaRPr sz="1300" dirty="0">
              <a:solidFill>
                <a:srgbClr val="2BB0D4"/>
              </a:solidFill>
            </a:endParaRPr>
          </a:p>
        </p:txBody>
      </p:sp>
      <p:sp>
        <p:nvSpPr>
          <p:cNvPr id="179" name="Google Shape;179;p39"/>
          <p:cNvSpPr/>
          <p:nvPr/>
        </p:nvSpPr>
        <p:spPr>
          <a:xfrm>
            <a:off x="5947100" y="4461425"/>
            <a:ext cx="1530900" cy="570000"/>
          </a:xfrm>
          <a:prstGeom prst="wedgeRectCallout">
            <a:avLst>
              <a:gd name="adj1" fmla="val -49843"/>
              <a:gd name="adj2" fmla="val -91636"/>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a:solidFill>
                  <a:srgbClr val="2BB0D4"/>
                </a:solidFill>
              </a:rPr>
              <a:t>De er værre end rotter</a:t>
            </a:r>
            <a:endParaRPr>
              <a:solidFill>
                <a:srgbClr val="2BB0D4"/>
              </a:solidFill>
            </a:endParaRPr>
          </a:p>
        </p:txBody>
      </p:sp>
      <p:sp>
        <p:nvSpPr>
          <p:cNvPr id="180" name="Google Shape;180;p39"/>
          <p:cNvSpPr/>
          <p:nvPr/>
        </p:nvSpPr>
        <p:spPr>
          <a:xfrm>
            <a:off x="2814600" y="1546750"/>
            <a:ext cx="1530900" cy="1135800"/>
          </a:xfrm>
          <a:prstGeom prst="wedgeRectCallout">
            <a:avLst>
              <a:gd name="adj1" fmla="val -39999"/>
              <a:gd name="adj2" fmla="val 82924"/>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dirty="0">
                <a:solidFill>
                  <a:srgbClr val="FFFFFF"/>
                </a:solidFill>
              </a:rPr>
              <a:t>Har hele mit liv ikke været ude for noget lignende !!! 😢</a:t>
            </a:r>
            <a:endParaRPr dirty="0">
              <a:solidFill>
                <a:srgbClr val="FFFFFF"/>
              </a:solidFill>
            </a:endParaRPr>
          </a:p>
        </p:txBody>
      </p:sp>
      <p:sp>
        <p:nvSpPr>
          <p:cNvPr id="181" name="Google Shape;181;p39"/>
          <p:cNvSpPr/>
          <p:nvPr/>
        </p:nvSpPr>
        <p:spPr>
          <a:xfrm>
            <a:off x="4528088" y="2467988"/>
            <a:ext cx="1419000" cy="620700"/>
          </a:xfrm>
          <a:prstGeom prst="wedgeRectCallout">
            <a:avLst>
              <a:gd name="adj1" fmla="val 56999"/>
              <a:gd name="adj2" fmla="val -88144"/>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a:solidFill>
                  <a:srgbClr val="2BB0D4"/>
                </a:solidFill>
              </a:rPr>
              <a:t>De er den rene pest.</a:t>
            </a:r>
            <a:endParaRPr>
              <a:solidFill>
                <a:srgbClr val="2BB0D4"/>
              </a:solidFill>
            </a:endParaRPr>
          </a:p>
        </p:txBody>
      </p:sp>
      <p:sp>
        <p:nvSpPr>
          <p:cNvPr id="182" name="Google Shape;182;p39"/>
          <p:cNvSpPr/>
          <p:nvPr/>
        </p:nvSpPr>
        <p:spPr>
          <a:xfrm>
            <a:off x="4377338" y="3538250"/>
            <a:ext cx="1289700" cy="1500600"/>
          </a:xfrm>
          <a:prstGeom prst="wedgeRectCallout">
            <a:avLst>
              <a:gd name="adj1" fmla="val -77242"/>
              <a:gd name="adj2" fmla="val -91475"/>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dirty="0">
                <a:solidFill>
                  <a:srgbClr val="FFFFFF"/>
                </a:solidFill>
              </a:rPr>
              <a:t>... alle dem jeg har mødt er en eller på en eller anden måde modbydelige ...</a:t>
            </a:r>
            <a:endParaRPr dirty="0">
              <a:solidFill>
                <a:srgbClr val="FFFFFF"/>
              </a:solidFill>
            </a:endParaRPr>
          </a:p>
        </p:txBody>
      </p:sp>
      <p:sp>
        <p:nvSpPr>
          <p:cNvPr id="183" name="Google Shape;183;p39"/>
          <p:cNvSpPr txBox="1"/>
          <p:nvPr/>
        </p:nvSpPr>
        <p:spPr>
          <a:xfrm>
            <a:off x="5834238" y="3013550"/>
            <a:ext cx="3258612"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100" i="1" dirty="0"/>
              <a:t>Som reaktion på en retskendelse opslået på et offentligt område, hvor gruppen midlertidigt havde slået sig ned:</a:t>
            </a:r>
            <a:endParaRPr sz="1100" i="1" dirty="0"/>
          </a:p>
          <a:p>
            <a:pPr marL="0" lvl="0" indent="0" algn="l" rtl="0">
              <a:spcBef>
                <a:spcPts val="0"/>
              </a:spcBef>
              <a:spcAft>
                <a:spcPts val="0"/>
              </a:spcAft>
              <a:buNone/>
            </a:pPr>
            <a:endParaRPr sz="1100" i="1" dirty="0"/>
          </a:p>
          <a:p>
            <a:pPr marL="0" lvl="0" indent="0" algn="l" rtl="0">
              <a:spcBef>
                <a:spcPts val="0"/>
              </a:spcBef>
              <a:spcAft>
                <a:spcPts val="0"/>
              </a:spcAft>
              <a:buNone/>
            </a:pPr>
            <a:endParaRPr dirty="0"/>
          </a:p>
        </p:txBody>
      </p:sp>
      <p:sp>
        <p:nvSpPr>
          <p:cNvPr id="184" name="Google Shape;184;p39"/>
          <p:cNvSpPr/>
          <p:nvPr/>
        </p:nvSpPr>
        <p:spPr>
          <a:xfrm>
            <a:off x="6426000" y="3656188"/>
            <a:ext cx="2234700" cy="620700"/>
          </a:xfrm>
          <a:prstGeom prst="wedgeRectCallout">
            <a:avLst>
              <a:gd name="adj1" fmla="val 62919"/>
              <a:gd name="adj2" fmla="val -44933"/>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dirty="0">
                <a:solidFill>
                  <a:srgbClr val="FFFFFF"/>
                </a:solidFill>
              </a:rPr>
              <a:t>Der er ingen grund til at slå det op, de kan f......... ikke læse</a:t>
            </a:r>
            <a:endParaRPr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40"/>
          <p:cNvSpPr/>
          <p:nvPr/>
        </p:nvSpPr>
        <p:spPr>
          <a:xfrm>
            <a:off x="925100" y="122800"/>
            <a:ext cx="2849400" cy="2693949"/>
          </a:xfrm>
          <a:prstGeom prst="wedgeRectCallout">
            <a:avLst>
              <a:gd name="adj1" fmla="val -60909"/>
              <a:gd name="adj2" fmla="val -37992"/>
            </a:avLst>
          </a:prstGeom>
          <a:solidFill>
            <a:srgbClr val="FFFFFF"/>
          </a:solidFill>
          <a:ln w="9525" cap="flat" cmpd="sng">
            <a:solidFill>
              <a:srgbClr val="76B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solidFill>
                  <a:srgbClr val="76B042"/>
                </a:solidFill>
              </a:rPr>
              <a:t>Jeg er enig i, at vi må huske, at nomader kommer hertil med et utal af forskellige baggrunde og har forskellige måder at leve på... </a:t>
            </a:r>
            <a:endParaRPr sz="1200" dirty="0">
              <a:solidFill>
                <a:srgbClr val="76B042"/>
              </a:solidFill>
            </a:endParaRPr>
          </a:p>
          <a:p>
            <a:pPr marL="0" lvl="0" indent="0" algn="ctr" rtl="0">
              <a:spcBef>
                <a:spcPts val="0"/>
              </a:spcBef>
              <a:spcAft>
                <a:spcPts val="0"/>
              </a:spcAft>
              <a:buNone/>
            </a:pPr>
            <a:endParaRPr sz="1200" dirty="0">
              <a:solidFill>
                <a:srgbClr val="76B042"/>
              </a:solidFill>
            </a:endParaRPr>
          </a:p>
          <a:p>
            <a:pPr marL="0" lvl="0" indent="0" algn="ctr" rtl="0">
              <a:spcBef>
                <a:spcPts val="0"/>
              </a:spcBef>
              <a:spcAft>
                <a:spcPts val="0"/>
              </a:spcAft>
              <a:buNone/>
            </a:pPr>
            <a:r>
              <a:rPr lang="da-DK" sz="1200" dirty="0">
                <a:solidFill>
                  <a:srgbClr val="76B042"/>
                </a:solidFill>
              </a:rPr>
              <a:t>Må jeg benytte lejligheden til at sige, at med al den forståelige vrede og frustration, der kommer til udtryk i denne Facebook-gruppe, bør vi alligevel trække en grænse i forhold til at bruge ord som: "skadedyr", "dumme svin" etc., som blot dehumaniserer folk, selvom vi er forfærdede over nomadernes adfærd. </a:t>
            </a:r>
            <a:endParaRPr sz="1200" dirty="0">
              <a:solidFill>
                <a:srgbClr val="76B042"/>
              </a:solidFill>
            </a:endParaRPr>
          </a:p>
        </p:txBody>
      </p:sp>
      <p:sp>
        <p:nvSpPr>
          <p:cNvPr id="190" name="Google Shape;190;p40"/>
          <p:cNvSpPr txBox="1"/>
          <p:nvPr/>
        </p:nvSpPr>
        <p:spPr>
          <a:xfrm>
            <a:off x="2816775" y="4579750"/>
            <a:ext cx="2272500" cy="4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b="1">
                <a:solidFill>
                  <a:srgbClr val="76B042"/>
                </a:solidFill>
              </a:rPr>
              <a:t>Positive reaktioner</a:t>
            </a:r>
            <a:endParaRPr sz="1800" b="1">
              <a:solidFill>
                <a:srgbClr val="76B042"/>
              </a:solidFill>
            </a:endParaRPr>
          </a:p>
        </p:txBody>
      </p:sp>
      <p:sp>
        <p:nvSpPr>
          <p:cNvPr id="191" name="Google Shape;191;p40"/>
          <p:cNvSpPr/>
          <p:nvPr/>
        </p:nvSpPr>
        <p:spPr>
          <a:xfrm>
            <a:off x="4053300" y="122800"/>
            <a:ext cx="4134900" cy="1503000"/>
          </a:xfrm>
          <a:prstGeom prst="wedgeRectCallout">
            <a:avLst>
              <a:gd name="adj1" fmla="val 63941"/>
              <a:gd name="adj2" fmla="val -43420"/>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solidFill>
                  <a:srgbClr val="FFFFFF"/>
                </a:solidFill>
              </a:rPr>
              <a:t>Men der er mange irske nomader, der har slået sig ned her...</a:t>
            </a:r>
            <a:br>
              <a:rPr lang="en" sz="1200" dirty="0">
                <a:solidFill>
                  <a:srgbClr val="FFFFFF"/>
                </a:solidFill>
              </a:rPr>
            </a:br>
            <a:r>
              <a:rPr lang="da-DK" sz="1200" dirty="0">
                <a:solidFill>
                  <a:srgbClr val="FFFFFF"/>
                </a:solidFill>
              </a:rPr>
              <a:t>De udviser respekt og opfører sig pænt.</a:t>
            </a:r>
            <a:br>
              <a:rPr lang="en" sz="1200" dirty="0">
                <a:solidFill>
                  <a:srgbClr val="FFFFFF"/>
                </a:solidFill>
              </a:rPr>
            </a:br>
            <a:r>
              <a:rPr lang="da-DK" sz="1200" dirty="0">
                <a:solidFill>
                  <a:srgbClr val="FFFFFF"/>
                </a:solidFill>
              </a:rPr>
              <a:t>Jeg mener det er en forenkling at sige, at de ikke kan betragtes som nomader, hvis de slår sig ned – det kan de bestemt og de definerer sig som nomader i etnisk forstand. Men trist nok ødelægger en minoritet det for majoriteten...</a:t>
            </a:r>
            <a:endParaRPr dirty="0">
              <a:solidFill>
                <a:srgbClr val="FFFFFF"/>
              </a:solidFill>
            </a:endParaRPr>
          </a:p>
        </p:txBody>
      </p:sp>
      <p:sp>
        <p:nvSpPr>
          <p:cNvPr id="192" name="Google Shape;192;p40"/>
          <p:cNvSpPr/>
          <p:nvPr/>
        </p:nvSpPr>
        <p:spPr>
          <a:xfrm>
            <a:off x="4104900" y="1722325"/>
            <a:ext cx="4083300" cy="1795376"/>
          </a:xfrm>
          <a:prstGeom prst="wedgeRectCallout">
            <a:avLst>
              <a:gd name="adj1" fmla="val 69362"/>
              <a:gd name="adj2" fmla="val 994"/>
            </a:avLst>
          </a:prstGeom>
          <a:solidFill>
            <a:srgbClr val="FFFFFF"/>
          </a:solidFill>
          <a:ln w="9525" cap="flat" cmpd="sng">
            <a:solidFill>
              <a:srgbClr val="76B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solidFill>
                  <a:srgbClr val="76B042"/>
                </a:solidFill>
              </a:rPr>
              <a:t>... men engelske og irske nomader er ikke det samme! Jeg er en engelsk nomade og har arbejdet for et lokalt rengøringsselskab indtil for nylig, hvor 3 lokale kom med den bemærkning, at alle nomader er udskud, modbydelige og uciviliserede, og dog har jeg gjort deres hjem rene i to år og har hele tiden arbejdet yderst samvittighedsfuldt. Så ja, du kan godt se hvorfor ORDENTLIGE nomader bliver trætte af at blive sværtet med den samme pensel!</a:t>
            </a:r>
            <a:endParaRPr dirty="0">
              <a:solidFill>
                <a:srgbClr val="76B042"/>
              </a:solidFill>
            </a:endParaRPr>
          </a:p>
        </p:txBody>
      </p:sp>
      <p:sp>
        <p:nvSpPr>
          <p:cNvPr id="193" name="Google Shape;193;p40"/>
          <p:cNvSpPr/>
          <p:nvPr/>
        </p:nvSpPr>
        <p:spPr>
          <a:xfrm>
            <a:off x="658475" y="2972700"/>
            <a:ext cx="3234300" cy="1451100"/>
          </a:xfrm>
          <a:prstGeom prst="wedgeRectCallout">
            <a:avLst>
              <a:gd name="adj1" fmla="val 71509"/>
              <a:gd name="adj2" fmla="val 1675"/>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solidFill>
                  <a:srgbClr val="FFFFFF"/>
                </a:solidFill>
              </a:rPr>
              <a:t>Selvom jeg er enig i, at dette er en totalt uacceptabel og antisocial adfærd og at loven ikke ser ud til at kunne beskytte ejendomsretten, så vær venlig ikke at bruge ord som rotter eller kryb. At dehumanisere en hvilkensomhelst gruppe er en farlig vej at gå, har historien vist os.</a:t>
            </a:r>
            <a:endParaRPr dirty="0">
              <a:solidFill>
                <a:srgbClr val="FFFFFF"/>
              </a:solidFill>
            </a:endParaRPr>
          </a:p>
        </p:txBody>
      </p:sp>
      <p:sp>
        <p:nvSpPr>
          <p:cNvPr id="194" name="Google Shape;194;p40"/>
          <p:cNvSpPr/>
          <p:nvPr/>
        </p:nvSpPr>
        <p:spPr>
          <a:xfrm>
            <a:off x="5193025" y="3600250"/>
            <a:ext cx="2925600" cy="1451100"/>
          </a:xfrm>
          <a:prstGeom prst="wedgeRectCallout">
            <a:avLst>
              <a:gd name="adj1" fmla="val 77319"/>
              <a:gd name="adj2" fmla="val -14964"/>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1200" dirty="0">
                <a:solidFill>
                  <a:srgbClr val="FFFFFF"/>
                </a:solidFill>
              </a:rPr>
              <a:t>Du ser det fra begge sider... de her ser ud til at være ekstremt forfærdelige... men nogle mennesker her har sagt at "alle er ens"... det er lidt forenklet for mig... hvorfor ikke blot tale om disse mennesker i særdeleshed i stedet for at udbrede sig om alle nomader?</a:t>
            </a:r>
            <a:endParaRPr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1"/>
          <p:cNvSpPr txBox="1"/>
          <p:nvPr/>
        </p:nvSpPr>
        <p:spPr>
          <a:xfrm>
            <a:off x="2778200" y="394050"/>
            <a:ext cx="6046500" cy="29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2200" b="1" dirty="0">
                <a:solidFill>
                  <a:srgbClr val="2BB0D4"/>
                </a:solidFill>
              </a:rPr>
              <a:t>Opgave:</a:t>
            </a:r>
            <a:endParaRPr sz="2200" b="1" dirty="0">
              <a:solidFill>
                <a:srgbClr val="2BB0D4"/>
              </a:solidFill>
            </a:endParaRPr>
          </a:p>
          <a:p>
            <a:pPr marL="0" lvl="0" indent="0" algn="l" rtl="0">
              <a:spcBef>
                <a:spcPts val="0"/>
              </a:spcBef>
              <a:spcAft>
                <a:spcPts val="0"/>
              </a:spcAft>
              <a:buNone/>
            </a:pPr>
            <a:r>
              <a:rPr lang="da-DK" sz="2200" dirty="0"/>
              <a:t>Planlæg eller design en online aktivitet eller "rum" (fx. et spil, offentligt meddelelsesforum etc. som ville kunne anspore medlemmer fra to grupper til at arbejde sammen og kommunikere. </a:t>
            </a:r>
            <a:endParaRPr sz="2400" dirty="0"/>
          </a:p>
          <a:p>
            <a:pPr marL="0" lvl="0" indent="0" algn="l" rtl="0">
              <a:spcBef>
                <a:spcPts val="0"/>
              </a:spcBef>
              <a:spcAft>
                <a:spcPts val="0"/>
              </a:spcAft>
              <a:buNone/>
            </a:pPr>
            <a:r>
              <a:rPr lang="da-DK" sz="1800" i="1" dirty="0"/>
              <a:t>Det kunne være et spil, der ansporer alle medlemmer til at arbejde hen mod et fælles mål og at anerkende lighederne imellem dem.</a:t>
            </a:r>
            <a:r>
              <a:rPr lang="da-DK" sz="1800" dirty="0"/>
              <a:t> </a:t>
            </a:r>
            <a:endParaRPr sz="2400" dirty="0"/>
          </a:p>
        </p:txBody>
      </p:sp>
      <p:sp>
        <p:nvSpPr>
          <p:cNvPr id="200" name="Google Shape;200;p41"/>
          <p:cNvSpPr/>
          <p:nvPr/>
        </p:nvSpPr>
        <p:spPr>
          <a:xfrm>
            <a:off x="1546350" y="3562825"/>
            <a:ext cx="6207600" cy="10824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1"/>
          <p:cNvSpPr txBox="1"/>
          <p:nvPr/>
        </p:nvSpPr>
        <p:spPr>
          <a:xfrm>
            <a:off x="1626900" y="3584875"/>
            <a:ext cx="6126900" cy="108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dirty="0">
                <a:solidFill>
                  <a:srgbClr val="FFFFFF"/>
                </a:solidFill>
              </a:rPr>
              <a:t>Ideelt set skulle denne aktivitet fremhæve fordelene ved samarbejde på tværs af grupper, det er mere fordelagtigt, end hvis man kun arbejder med sin egen gruppe.</a:t>
            </a:r>
            <a:br>
              <a:rPr lang="en" sz="2400" dirty="0">
                <a:solidFill>
                  <a:schemeClr val="dk1"/>
                </a:solidFill>
              </a:rPr>
            </a:br>
            <a:endParaRPr dirty="0"/>
          </a:p>
        </p:txBody>
      </p:sp>
      <p:pic>
        <p:nvPicPr>
          <p:cNvPr id="202" name="Google Shape;202;p41"/>
          <p:cNvPicPr preferRelativeResize="0"/>
          <p:nvPr/>
        </p:nvPicPr>
        <p:blipFill>
          <a:blip r:embed="rId3">
            <a:alphaModFix/>
          </a:blip>
          <a:stretch>
            <a:fillRect/>
          </a:stretch>
        </p:blipFill>
        <p:spPr>
          <a:xfrm>
            <a:off x="702800" y="475450"/>
            <a:ext cx="1818651" cy="18186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2"/>
          <p:cNvSpPr txBox="1"/>
          <p:nvPr/>
        </p:nvSpPr>
        <p:spPr>
          <a:xfrm>
            <a:off x="731125" y="365675"/>
            <a:ext cx="6046500" cy="275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b="1" u="sng" dirty="0">
                <a:solidFill>
                  <a:srgbClr val="2BB0D4"/>
                </a:solidFill>
              </a:rPr>
              <a:t>Overvej:</a:t>
            </a:r>
            <a:endParaRPr sz="1800" b="1" u="sng" dirty="0">
              <a:solidFill>
                <a:srgbClr val="2BB0D4"/>
              </a:solidFill>
            </a:endParaRPr>
          </a:p>
          <a:p>
            <a:pPr marL="0" lvl="0" indent="0" algn="l" rtl="0">
              <a:spcBef>
                <a:spcPts val="0"/>
              </a:spcBef>
              <a:spcAft>
                <a:spcPts val="0"/>
              </a:spcAft>
              <a:buNone/>
            </a:pPr>
            <a:endParaRPr sz="1800" b="1" u="sng" dirty="0">
              <a:solidFill>
                <a:srgbClr val="2BB0D4"/>
              </a:solidFill>
            </a:endParaRPr>
          </a:p>
          <a:p>
            <a:pPr marL="457200" lvl="0" indent="-342900" algn="l" rtl="0">
              <a:spcBef>
                <a:spcPts val="0"/>
              </a:spcBef>
              <a:spcAft>
                <a:spcPts val="0"/>
              </a:spcAft>
              <a:buClr>
                <a:schemeClr val="dk1"/>
              </a:buClr>
              <a:buSzPts val="1800"/>
              <a:buChar char="●"/>
            </a:pPr>
            <a:r>
              <a:rPr lang="da-DK" sz="1700" dirty="0">
                <a:solidFill>
                  <a:schemeClr val="dk1"/>
                </a:solidFill>
              </a:rPr>
              <a:t>Hvilke </a:t>
            </a:r>
            <a:r>
              <a:rPr lang="da-DK" sz="1700" b="1" dirty="0">
                <a:solidFill>
                  <a:srgbClr val="2BB0D4"/>
                </a:solidFill>
              </a:rPr>
              <a:t>grupper</a:t>
            </a:r>
            <a:r>
              <a:rPr lang="da-DK" sz="1700" dirty="0">
                <a:solidFill>
                  <a:schemeClr val="dk1"/>
                </a:solidFill>
              </a:rPr>
              <a:t> ville du invitere til at deltage? </a:t>
            </a:r>
            <a:endParaRPr sz="1700" dirty="0">
              <a:solidFill>
                <a:schemeClr val="dk1"/>
              </a:solidFill>
            </a:endParaRPr>
          </a:p>
          <a:p>
            <a:pPr marL="457200" lvl="0" indent="-342900" algn="l" rtl="0">
              <a:spcBef>
                <a:spcPts val="0"/>
              </a:spcBef>
              <a:spcAft>
                <a:spcPts val="0"/>
              </a:spcAft>
              <a:buClr>
                <a:schemeClr val="dk1"/>
              </a:buClr>
              <a:buSzPts val="1800"/>
              <a:buChar char="●"/>
            </a:pPr>
            <a:r>
              <a:rPr lang="da-DK" sz="1700" dirty="0">
                <a:solidFill>
                  <a:schemeClr val="dk1"/>
                </a:solidFill>
              </a:rPr>
              <a:t>Hvilken </a:t>
            </a:r>
            <a:r>
              <a:rPr lang="da-DK" sz="1700" b="1" dirty="0">
                <a:solidFill>
                  <a:srgbClr val="2BB0D4"/>
                </a:solidFill>
              </a:rPr>
              <a:t>aktivitet</a:t>
            </a:r>
            <a:r>
              <a:rPr lang="da-DK" sz="1700" dirty="0">
                <a:solidFill>
                  <a:schemeClr val="dk1"/>
                </a:solidFill>
              </a:rPr>
              <a:t> kunne du bede dem om at deltage i/afslutte? </a:t>
            </a:r>
            <a:endParaRPr sz="1700" dirty="0">
              <a:solidFill>
                <a:schemeClr val="dk1"/>
              </a:solidFill>
            </a:endParaRPr>
          </a:p>
          <a:p>
            <a:pPr marL="457200" lvl="0" indent="-342900" algn="l" rtl="0">
              <a:spcBef>
                <a:spcPts val="0"/>
              </a:spcBef>
              <a:spcAft>
                <a:spcPts val="0"/>
              </a:spcAft>
              <a:buClr>
                <a:schemeClr val="dk1"/>
              </a:buClr>
              <a:buSzPts val="1800"/>
              <a:buChar char="●"/>
            </a:pPr>
            <a:r>
              <a:rPr lang="da-DK" sz="1700" dirty="0">
                <a:solidFill>
                  <a:schemeClr val="dk1"/>
                </a:solidFill>
              </a:rPr>
              <a:t>Hvilke  </a:t>
            </a:r>
            <a:r>
              <a:rPr lang="da-DK" sz="1700" b="1" dirty="0">
                <a:solidFill>
                  <a:srgbClr val="2BB0D4"/>
                </a:solidFill>
              </a:rPr>
              <a:t>regler</a:t>
            </a:r>
            <a:r>
              <a:rPr lang="da-DK" sz="1700" dirty="0">
                <a:solidFill>
                  <a:schemeClr val="dk1"/>
                </a:solidFill>
              </a:rPr>
              <a:t> vil du stille op for at fremme samarbejdet? </a:t>
            </a:r>
            <a:endParaRPr sz="1700" dirty="0">
              <a:solidFill>
                <a:schemeClr val="dk1"/>
              </a:solidFill>
            </a:endParaRPr>
          </a:p>
          <a:p>
            <a:pPr marL="457200" lvl="0" indent="-342900" algn="l" rtl="0">
              <a:spcBef>
                <a:spcPts val="0"/>
              </a:spcBef>
              <a:spcAft>
                <a:spcPts val="0"/>
              </a:spcAft>
              <a:buClr>
                <a:schemeClr val="dk1"/>
              </a:buClr>
              <a:buSzPts val="1800"/>
              <a:buChar char="●"/>
            </a:pPr>
            <a:r>
              <a:rPr lang="da-DK" sz="1700" dirty="0">
                <a:solidFill>
                  <a:schemeClr val="dk1"/>
                </a:solidFill>
              </a:rPr>
              <a:t>Hvordan kan du sikre dig, at en given gruppe er nødt til at </a:t>
            </a:r>
            <a:r>
              <a:rPr lang="da-DK" sz="1700" b="1" dirty="0">
                <a:solidFill>
                  <a:srgbClr val="2BB0D4"/>
                </a:solidFill>
              </a:rPr>
              <a:t>interagere</a:t>
            </a:r>
            <a:r>
              <a:rPr lang="da-DK" sz="1700" dirty="0">
                <a:solidFill>
                  <a:schemeClr val="dk1"/>
                </a:solidFill>
              </a:rPr>
              <a:t> med en anden gruppe? </a:t>
            </a:r>
            <a:endParaRPr sz="1700" dirty="0">
              <a:solidFill>
                <a:schemeClr val="dk1"/>
              </a:solidFill>
            </a:endParaRPr>
          </a:p>
          <a:p>
            <a:pPr marL="457200" lvl="0" indent="-342900" algn="l" rtl="0">
              <a:spcBef>
                <a:spcPts val="0"/>
              </a:spcBef>
              <a:spcAft>
                <a:spcPts val="0"/>
              </a:spcAft>
              <a:buClr>
                <a:schemeClr val="dk1"/>
              </a:buClr>
              <a:buSzPts val="1800"/>
              <a:buChar char="●"/>
            </a:pPr>
            <a:r>
              <a:rPr lang="da-DK" sz="1700" dirty="0">
                <a:solidFill>
                  <a:schemeClr val="dk1"/>
                </a:solidFill>
              </a:rPr>
              <a:t>Hvordan kan du anspore grupperne til at udforske deres </a:t>
            </a:r>
            <a:r>
              <a:rPr lang="da-DK" sz="1700" b="1" dirty="0">
                <a:solidFill>
                  <a:srgbClr val="2BB0D4"/>
                </a:solidFill>
              </a:rPr>
              <a:t>ligheder</a:t>
            </a:r>
            <a:r>
              <a:rPr lang="da-DK" sz="1700" dirty="0">
                <a:solidFill>
                  <a:schemeClr val="dk1"/>
                </a:solidFill>
              </a:rPr>
              <a:t>? </a:t>
            </a:r>
            <a:endParaRPr sz="1700" dirty="0"/>
          </a:p>
        </p:txBody>
      </p:sp>
      <p:sp>
        <p:nvSpPr>
          <p:cNvPr id="208" name="Google Shape;208;p42"/>
          <p:cNvSpPr/>
          <p:nvPr/>
        </p:nvSpPr>
        <p:spPr>
          <a:xfrm>
            <a:off x="1468200" y="3488800"/>
            <a:ext cx="6207600" cy="10824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2"/>
          <p:cNvSpPr txBox="1"/>
          <p:nvPr/>
        </p:nvSpPr>
        <p:spPr>
          <a:xfrm>
            <a:off x="1548750" y="3521650"/>
            <a:ext cx="6046500" cy="10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a-DK" sz="1800" b="1">
                <a:solidFill>
                  <a:srgbClr val="FFFFFF"/>
                </a:solidFill>
              </a:rPr>
              <a:t>Husk:</a:t>
            </a:r>
            <a:r>
              <a:rPr lang="da-DK" sz="1800">
                <a:solidFill>
                  <a:srgbClr val="FFFFFF"/>
                </a:solidFill>
              </a:rPr>
              <a:t> Konflikter mellem mennesker har eksisteret i tusinder af år! Ingen forventer, at din aktivitet vil løse det problem!</a:t>
            </a:r>
            <a:br>
              <a:rPr lang="en" sz="2400">
                <a:solidFill>
                  <a:schemeClr val="dk1"/>
                </a:solidFill>
              </a:rPr>
            </a:br>
            <a:endParaRPr/>
          </a:p>
        </p:txBody>
      </p:sp>
      <p:pic>
        <p:nvPicPr>
          <p:cNvPr id="210" name="Google Shape;210;p42"/>
          <p:cNvPicPr preferRelativeResize="0"/>
          <p:nvPr/>
        </p:nvPicPr>
        <p:blipFill>
          <a:blip r:embed="rId3">
            <a:alphaModFix/>
          </a:blip>
          <a:stretch>
            <a:fillRect/>
          </a:stretch>
        </p:blipFill>
        <p:spPr>
          <a:xfrm>
            <a:off x="6488425" y="523250"/>
            <a:ext cx="2601825" cy="2601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43"/>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16" name="Google Shape;216;p43"/>
          <p:cNvPicPr preferRelativeResize="0"/>
          <p:nvPr/>
        </p:nvPicPr>
        <p:blipFill>
          <a:blip r:embed="rId4">
            <a:alphaModFix/>
          </a:blip>
          <a:stretch>
            <a:fillRect/>
          </a:stretch>
        </p:blipFill>
        <p:spPr>
          <a:xfrm>
            <a:off x="69757" y="499600"/>
            <a:ext cx="358499" cy="357415"/>
          </a:xfrm>
          <a:prstGeom prst="rect">
            <a:avLst/>
          </a:prstGeom>
          <a:noFill/>
          <a:ln>
            <a:noFill/>
          </a:ln>
        </p:spPr>
      </p:pic>
      <p:pic>
        <p:nvPicPr>
          <p:cNvPr id="217" name="Google Shape;217;p43"/>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18" name="Google Shape;218;p43"/>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3600" b="1">
                <a:solidFill>
                  <a:srgbClr val="F7931D"/>
                </a:solidFill>
              </a:rPr>
              <a:t>www.hackinghate.eu</a:t>
            </a:r>
            <a:endParaRPr sz="3600" b="1">
              <a:solidFill>
                <a:srgbClr val="F7931D"/>
              </a:solidFill>
            </a:endParaRPr>
          </a:p>
        </p:txBody>
      </p:sp>
      <p:sp>
        <p:nvSpPr>
          <p:cNvPr id="219" name="Google Shape;219;p43"/>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a-DK" sz="2500" b="1">
                <a:solidFill>
                  <a:srgbClr val="F7931D"/>
                </a:solidFill>
              </a:rPr>
              <a:t>#SELMA_eu</a:t>
            </a:r>
            <a:endParaRPr sz="2500" b="1">
              <a:solidFill>
                <a:srgbClr val="F7931D"/>
              </a:solidFill>
            </a:endParaRPr>
          </a:p>
        </p:txBody>
      </p:sp>
      <p:pic>
        <p:nvPicPr>
          <p:cNvPr id="220" name="Google Shape;220;p43"/>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21" name="Google Shape;221;p43"/>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22" name="Google Shape;222;p43"/>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23" name="Google Shape;223;p43"/>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24" name="Google Shape;224;p43"/>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25" name="Google Shape;225;p43"/>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26" name="Google Shape;226;p43"/>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27" name="Google Shape;227;p43"/>
          <p:cNvPicPr preferRelativeResize="0"/>
          <p:nvPr/>
        </p:nvPicPr>
        <p:blipFill rotWithShape="1">
          <a:blip r:embed="rId13">
            <a:alphaModFix/>
          </a:blip>
          <a:srcRect/>
          <a:stretch/>
        </p:blipFill>
        <p:spPr>
          <a:xfrm>
            <a:off x="7750125" y="4627775"/>
            <a:ext cx="1142175" cy="2912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866</Words>
  <Application>Microsoft Office PowerPoint</Application>
  <PresentationFormat>On-screen Show (16:9)</PresentationFormat>
  <Paragraphs>48</Paragraphs>
  <Slides>7</Slides>
  <Notes>7</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7</vt:i4>
      </vt:variant>
    </vt:vector>
  </HeadingPairs>
  <TitlesOfParts>
    <vt:vector size="11" baseType="lpstr">
      <vt:lpstr>Arial</vt:lpstr>
      <vt:lpstr>Simple Light</vt:lpstr>
      <vt:lpstr>Simple Light</vt:lpstr>
      <vt:lpstr>Simple Light</vt:lpstr>
      <vt:lpstr>Brobygning</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Brobygning</dc:title>
  <cp:lastModifiedBy>Valentine Fryson</cp:lastModifiedBy>
  <cp:revision>1</cp:revision>
  <dcterms:modified xsi:type="dcterms:W3CDTF">2019-07-16T12:58:11Z</dcterms:modified>
</cp:coreProperties>
</file>