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Childos Arabic" panose="020B0604020202020204" charset="-78"/>
      <p:regular r:id="rId13"/>
    </p:embeddedFont>
    <p:embeddedFont>
      <p:font typeface="しろくまフォント" panose="020B0604020202020204" charset="-128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9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BE61FF-5DDE-4292-9B91-36CB54E2EEB2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E47EF4-18EF-40B7-9C3F-8E9F42DE30B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02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plantillaspowerpoint.org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TextBox 11"/>
          <p:cNvSpPr txBox="1"/>
          <p:nvPr userDrawn="1"/>
        </p:nvSpPr>
        <p:spPr>
          <a:xfrm rot="16200000">
            <a:off x="-3750500" y="3888957"/>
            <a:ext cx="698837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lang="bs-Latn-BA" sz="18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bs-Latn-BA" sz="1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 PowerPoint templates</a:t>
            </a:r>
            <a:r>
              <a:rPr lang="bs-Latn-BA" sz="18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es-PE" sz="1800" b="1" baseline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plantillaspowerpoint.org</a:t>
            </a:r>
            <a:endParaRPr lang="en-US" sz="1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183708" y="8252979"/>
            <a:ext cx="1854787" cy="51263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png"/><Relationship Id="rId7" Type="http://schemas.openxmlformats.org/officeDocument/2006/relationships/image" Target="../media/image3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29.png"/><Relationship Id="rId4" Type="http://schemas.openxmlformats.org/officeDocument/2006/relationships/image" Target="../media/image32.jpeg"/><Relationship Id="rId9" Type="http://schemas.openxmlformats.org/officeDocument/2006/relationships/image" Target="../media/image3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388" b="-13388"/>
            </a:stretch>
          </a:blipFill>
        </p:spPr>
      </p:sp>
      <p:sp>
        <p:nvSpPr>
          <p:cNvPr id="3" name="Freeform 3"/>
          <p:cNvSpPr/>
          <p:nvPr/>
        </p:nvSpPr>
        <p:spPr>
          <a:xfrm rot="438708">
            <a:off x="3039606" y="2670011"/>
            <a:ext cx="12442034" cy="4286987"/>
          </a:xfrm>
          <a:custGeom>
            <a:avLst/>
            <a:gdLst/>
            <a:ahLst/>
            <a:cxnLst/>
            <a:rect l="l" t="t" r="r" b="b"/>
            <a:pathLst>
              <a:path w="12442034" h="4286987">
                <a:moveTo>
                  <a:pt x="0" y="0"/>
                </a:moveTo>
                <a:lnTo>
                  <a:pt x="12442034" y="0"/>
                </a:lnTo>
                <a:lnTo>
                  <a:pt x="12442034" y="4286987"/>
                </a:lnTo>
                <a:lnTo>
                  <a:pt x="0" y="42869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5482" b="-15482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309935" y="-1743060"/>
            <a:ext cx="6694427" cy="6193154"/>
          </a:xfrm>
          <a:custGeom>
            <a:avLst/>
            <a:gdLst/>
            <a:ahLst/>
            <a:cxnLst/>
            <a:rect l="l" t="t" r="r" b="b"/>
            <a:pathLst>
              <a:path w="6694427" h="6193154">
                <a:moveTo>
                  <a:pt x="0" y="0"/>
                </a:moveTo>
                <a:lnTo>
                  <a:pt x="6694427" y="0"/>
                </a:lnTo>
                <a:lnTo>
                  <a:pt x="6694427" y="6193153"/>
                </a:lnTo>
                <a:lnTo>
                  <a:pt x="0" y="61931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815628" y="5790397"/>
            <a:ext cx="2483310" cy="5965909"/>
          </a:xfrm>
          <a:custGeom>
            <a:avLst/>
            <a:gdLst/>
            <a:ahLst/>
            <a:cxnLst/>
            <a:rect l="l" t="t" r="r" b="b"/>
            <a:pathLst>
              <a:path w="2483310" h="5965909">
                <a:moveTo>
                  <a:pt x="0" y="0"/>
                </a:moveTo>
                <a:lnTo>
                  <a:pt x="2483309" y="0"/>
                </a:lnTo>
                <a:lnTo>
                  <a:pt x="2483309" y="5965909"/>
                </a:lnTo>
                <a:lnTo>
                  <a:pt x="0" y="59659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921083" y="-695906"/>
            <a:ext cx="3338217" cy="3633364"/>
          </a:xfrm>
          <a:custGeom>
            <a:avLst/>
            <a:gdLst/>
            <a:ahLst/>
            <a:cxnLst/>
            <a:rect l="l" t="t" r="r" b="b"/>
            <a:pathLst>
              <a:path w="3338217" h="3633364">
                <a:moveTo>
                  <a:pt x="0" y="0"/>
                </a:moveTo>
                <a:lnTo>
                  <a:pt x="3338217" y="0"/>
                </a:lnTo>
                <a:lnTo>
                  <a:pt x="3338217" y="3633365"/>
                </a:lnTo>
                <a:lnTo>
                  <a:pt x="0" y="363336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0028406">
            <a:off x="1243267" y="8498556"/>
            <a:ext cx="2743542" cy="2237294"/>
          </a:xfrm>
          <a:custGeom>
            <a:avLst/>
            <a:gdLst/>
            <a:ahLst/>
            <a:cxnLst/>
            <a:rect l="l" t="t" r="r" b="b"/>
            <a:pathLst>
              <a:path w="2743542" h="2237294">
                <a:moveTo>
                  <a:pt x="0" y="0"/>
                </a:moveTo>
                <a:lnTo>
                  <a:pt x="2743542" y="0"/>
                </a:lnTo>
                <a:lnTo>
                  <a:pt x="2743542" y="2237293"/>
                </a:lnTo>
                <a:lnTo>
                  <a:pt x="0" y="223729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3688890">
            <a:off x="9279976" y="419429"/>
            <a:ext cx="3516660" cy="2400933"/>
          </a:xfrm>
          <a:custGeom>
            <a:avLst/>
            <a:gdLst/>
            <a:ahLst/>
            <a:cxnLst/>
            <a:rect l="l" t="t" r="r" b="b"/>
            <a:pathLst>
              <a:path w="3516660" h="2400933">
                <a:moveTo>
                  <a:pt x="0" y="0"/>
                </a:moveTo>
                <a:lnTo>
                  <a:pt x="3516661" y="0"/>
                </a:lnTo>
                <a:lnTo>
                  <a:pt x="3516661" y="2400933"/>
                </a:lnTo>
                <a:lnTo>
                  <a:pt x="0" y="240093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AutoShape 9"/>
          <p:cNvSpPr/>
          <p:nvPr/>
        </p:nvSpPr>
        <p:spPr>
          <a:xfrm>
            <a:off x="11312140" y="9206448"/>
            <a:ext cx="769222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-815628" y="9206448"/>
            <a:ext cx="769222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>
            <a:off x="269650" y="6496478"/>
            <a:ext cx="2447743" cy="4370970"/>
          </a:xfrm>
          <a:custGeom>
            <a:avLst/>
            <a:gdLst/>
            <a:ahLst/>
            <a:cxnLst/>
            <a:rect l="l" t="t" r="r" b="b"/>
            <a:pathLst>
              <a:path w="2447743" h="4370970">
                <a:moveTo>
                  <a:pt x="0" y="0"/>
                </a:moveTo>
                <a:lnTo>
                  <a:pt x="2447743" y="0"/>
                </a:lnTo>
                <a:lnTo>
                  <a:pt x="2447743" y="4370970"/>
                </a:lnTo>
                <a:lnTo>
                  <a:pt x="0" y="437097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065740" y="3702098"/>
            <a:ext cx="10057254" cy="1342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97"/>
              </a:lnSpc>
            </a:pPr>
            <a:r>
              <a:rPr lang="en-US" sz="11329">
                <a:solidFill>
                  <a:srgbClr val="000000"/>
                </a:solidFill>
                <a:latin typeface="しろくまフォント"/>
              </a:rPr>
              <a:t>MODA CIRCULAR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041880" y="4661104"/>
            <a:ext cx="10204239" cy="1009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90"/>
              </a:lnSpc>
              <a:spcBef>
                <a:spcPct val="0"/>
              </a:spcBef>
            </a:pPr>
            <a:r>
              <a:rPr lang="en-US" sz="5635" u="none">
                <a:solidFill>
                  <a:srgbClr val="000000"/>
                </a:solidFill>
                <a:latin typeface="Childos Arabic"/>
              </a:rPr>
              <a:t>FUTURO SOSTENIBLE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639588" y="8886624"/>
            <a:ext cx="4909557" cy="542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25"/>
              </a:lnSpc>
              <a:spcBef>
                <a:spcPct val="0"/>
              </a:spcBef>
            </a:pPr>
            <a:r>
              <a:rPr lang="en-US" sz="3018" u="none">
                <a:solidFill>
                  <a:srgbClr val="000000"/>
                </a:solidFill>
                <a:latin typeface="Childos Arabic"/>
              </a:rPr>
              <a:t>@sitioincreible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388" b="-133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485467" y="-2252216"/>
            <a:ext cx="24254117" cy="5634072"/>
            <a:chOff x="0" y="0"/>
            <a:chExt cx="32338823" cy="7512096"/>
          </a:xfrm>
        </p:grpSpPr>
        <p:sp>
          <p:nvSpPr>
            <p:cNvPr id="4" name="Freeform 4"/>
            <p:cNvSpPr/>
            <p:nvPr/>
          </p:nvSpPr>
          <p:spPr>
            <a:xfrm rot="438708">
              <a:off x="259488" y="650582"/>
              <a:ext cx="10527241" cy="4750418"/>
            </a:xfrm>
            <a:custGeom>
              <a:avLst/>
              <a:gdLst/>
              <a:ahLst/>
              <a:cxnLst/>
              <a:rect l="l" t="t" r="r" b="b"/>
              <a:pathLst>
                <a:path w="10527241" h="4750418">
                  <a:moveTo>
                    <a:pt x="0" y="0"/>
                  </a:moveTo>
                  <a:lnTo>
                    <a:pt x="10527242" y="0"/>
                  </a:lnTo>
                  <a:lnTo>
                    <a:pt x="10527242" y="4750418"/>
                  </a:lnTo>
                  <a:lnTo>
                    <a:pt x="0" y="47504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-10514075">
              <a:off x="10943453" y="1572983"/>
              <a:ext cx="10527241" cy="4750418"/>
            </a:xfrm>
            <a:custGeom>
              <a:avLst/>
              <a:gdLst/>
              <a:ahLst/>
              <a:cxnLst/>
              <a:rect l="l" t="t" r="r" b="b"/>
              <a:pathLst>
                <a:path w="10527241" h="4750418">
                  <a:moveTo>
                    <a:pt x="0" y="0"/>
                  </a:moveTo>
                  <a:lnTo>
                    <a:pt x="10527242" y="0"/>
                  </a:lnTo>
                  <a:lnTo>
                    <a:pt x="10527242" y="4750418"/>
                  </a:lnTo>
                  <a:lnTo>
                    <a:pt x="0" y="47504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rot="-10514075">
              <a:off x="21632453" y="2332607"/>
              <a:ext cx="10527241" cy="4750418"/>
            </a:xfrm>
            <a:custGeom>
              <a:avLst/>
              <a:gdLst/>
              <a:ahLst/>
              <a:cxnLst/>
              <a:rect l="l" t="t" r="r" b="b"/>
              <a:pathLst>
                <a:path w="10527241" h="4750418">
                  <a:moveTo>
                    <a:pt x="0" y="0"/>
                  </a:moveTo>
                  <a:lnTo>
                    <a:pt x="10527242" y="0"/>
                  </a:lnTo>
                  <a:lnTo>
                    <a:pt x="10527242" y="4750418"/>
                  </a:lnTo>
                  <a:lnTo>
                    <a:pt x="0" y="47504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5516492" y="-590136"/>
            <a:ext cx="900359" cy="3674936"/>
          </a:xfrm>
          <a:custGeom>
            <a:avLst/>
            <a:gdLst/>
            <a:ahLst/>
            <a:cxnLst/>
            <a:rect l="l" t="t" r="r" b="b"/>
            <a:pathLst>
              <a:path w="900359" h="3674936">
                <a:moveTo>
                  <a:pt x="0" y="0"/>
                </a:moveTo>
                <a:lnTo>
                  <a:pt x="900359" y="0"/>
                </a:lnTo>
                <a:lnTo>
                  <a:pt x="900359" y="3674937"/>
                </a:lnTo>
                <a:lnTo>
                  <a:pt x="0" y="36749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AutoShape 8"/>
          <p:cNvSpPr/>
          <p:nvPr/>
        </p:nvSpPr>
        <p:spPr>
          <a:xfrm>
            <a:off x="-387888" y="4302963"/>
            <a:ext cx="14776243" cy="0"/>
          </a:xfrm>
          <a:prstGeom prst="line">
            <a:avLst/>
          </a:prstGeom>
          <a:ln w="571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Freeform 9"/>
          <p:cNvSpPr/>
          <p:nvPr/>
        </p:nvSpPr>
        <p:spPr>
          <a:xfrm>
            <a:off x="14150759" y="2937475"/>
            <a:ext cx="2567015" cy="2589674"/>
          </a:xfrm>
          <a:custGeom>
            <a:avLst/>
            <a:gdLst/>
            <a:ahLst/>
            <a:cxnLst/>
            <a:rect l="l" t="t" r="r" b="b"/>
            <a:pathLst>
              <a:path w="2567015" h="2589674">
                <a:moveTo>
                  <a:pt x="0" y="0"/>
                </a:moveTo>
                <a:lnTo>
                  <a:pt x="2567015" y="0"/>
                </a:lnTo>
                <a:lnTo>
                  <a:pt x="2567015" y="2589674"/>
                </a:lnTo>
                <a:lnTo>
                  <a:pt x="0" y="25896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553971" y="2079749"/>
            <a:ext cx="8328425" cy="2045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15861"/>
              </a:lnSpc>
              <a:spcBef>
                <a:spcPct val="0"/>
              </a:spcBef>
            </a:pPr>
            <a:r>
              <a:rPr lang="en-US" sz="11329">
                <a:solidFill>
                  <a:srgbClr val="000000"/>
                </a:solidFill>
                <a:latin typeface="しろくまフォント"/>
              </a:rPr>
              <a:t>TEMAS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4618520"/>
            <a:ext cx="13545595" cy="3715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22679" lvl="1" indent="-561340">
              <a:lnSpc>
                <a:spcPts val="7279"/>
              </a:lnSpc>
              <a:buFont typeface="Arial"/>
              <a:buChar char="•"/>
            </a:pPr>
            <a:r>
              <a:rPr lang="en-US" sz="5199">
                <a:solidFill>
                  <a:srgbClr val="000000"/>
                </a:solidFill>
                <a:latin typeface="しろくまフォント"/>
              </a:rPr>
              <a:t>¿Qué es la Moda Circular?</a:t>
            </a:r>
          </a:p>
          <a:p>
            <a:pPr marL="1122679" lvl="1" indent="-561340">
              <a:lnSpc>
                <a:spcPts val="7279"/>
              </a:lnSpc>
              <a:buFont typeface="Arial"/>
              <a:buChar char="•"/>
            </a:pPr>
            <a:r>
              <a:rPr lang="en-US" sz="5199">
                <a:solidFill>
                  <a:srgbClr val="000000"/>
                </a:solidFill>
                <a:latin typeface="しろくまフォント"/>
              </a:rPr>
              <a:t>El ciclo de la economía Circular</a:t>
            </a:r>
          </a:p>
          <a:p>
            <a:pPr marL="1122679" lvl="1" indent="-561340">
              <a:lnSpc>
                <a:spcPts val="7279"/>
              </a:lnSpc>
              <a:buFont typeface="Arial"/>
              <a:buChar char="•"/>
            </a:pPr>
            <a:r>
              <a:rPr lang="en-US" sz="5199">
                <a:solidFill>
                  <a:srgbClr val="000000"/>
                </a:solidFill>
                <a:latin typeface="しろくまフォント"/>
              </a:rPr>
              <a:t>Uso de energías renovables</a:t>
            </a:r>
          </a:p>
          <a:p>
            <a:pPr marL="1122679" lvl="1" indent="-561340">
              <a:lnSpc>
                <a:spcPts val="7279"/>
              </a:lnSpc>
              <a:buFont typeface="Arial"/>
              <a:buChar char="•"/>
            </a:pPr>
            <a:r>
              <a:rPr lang="en-US" sz="5199">
                <a:solidFill>
                  <a:srgbClr val="000000"/>
                </a:solidFill>
                <a:latin typeface="しろくまフォント"/>
              </a:rPr>
              <a:t>El futuro de la Moda Circular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388" b="-133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368133" y="587044"/>
            <a:ext cx="12794484" cy="9323980"/>
          </a:xfrm>
          <a:custGeom>
            <a:avLst/>
            <a:gdLst/>
            <a:ahLst/>
            <a:cxnLst/>
            <a:rect l="l" t="t" r="r" b="b"/>
            <a:pathLst>
              <a:path w="12794484" h="9323980">
                <a:moveTo>
                  <a:pt x="0" y="0"/>
                </a:moveTo>
                <a:lnTo>
                  <a:pt x="12794484" y="0"/>
                </a:lnTo>
                <a:lnTo>
                  <a:pt x="12794484" y="9323980"/>
                </a:lnTo>
                <a:lnTo>
                  <a:pt x="0" y="93239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436200">
            <a:off x="-1771293" y="6161723"/>
            <a:ext cx="6694427" cy="6193154"/>
          </a:xfrm>
          <a:custGeom>
            <a:avLst/>
            <a:gdLst/>
            <a:ahLst/>
            <a:cxnLst/>
            <a:rect l="l" t="t" r="r" b="b"/>
            <a:pathLst>
              <a:path w="6694427" h="6193154">
                <a:moveTo>
                  <a:pt x="0" y="0"/>
                </a:moveTo>
                <a:lnTo>
                  <a:pt x="6694428" y="0"/>
                </a:lnTo>
                <a:lnTo>
                  <a:pt x="6694428" y="6193154"/>
                </a:lnTo>
                <a:lnTo>
                  <a:pt x="0" y="61931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226999" y="8120983"/>
            <a:ext cx="3549143" cy="2849752"/>
          </a:xfrm>
          <a:custGeom>
            <a:avLst/>
            <a:gdLst/>
            <a:ahLst/>
            <a:cxnLst/>
            <a:rect l="l" t="t" r="r" b="b"/>
            <a:pathLst>
              <a:path w="3549143" h="2849752">
                <a:moveTo>
                  <a:pt x="0" y="0"/>
                </a:moveTo>
                <a:lnTo>
                  <a:pt x="3549143" y="0"/>
                </a:lnTo>
                <a:lnTo>
                  <a:pt x="3549143" y="2849753"/>
                </a:lnTo>
                <a:lnTo>
                  <a:pt x="0" y="28497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5216"/>
            </a:stretch>
          </a:blipFill>
        </p:spPr>
      </p:sp>
      <p:sp>
        <p:nvSpPr>
          <p:cNvPr id="6" name="Freeform 6"/>
          <p:cNvSpPr/>
          <p:nvPr/>
        </p:nvSpPr>
        <p:spPr>
          <a:xfrm rot="1131951">
            <a:off x="1180405" y="7198044"/>
            <a:ext cx="1696617" cy="1861857"/>
          </a:xfrm>
          <a:custGeom>
            <a:avLst/>
            <a:gdLst/>
            <a:ahLst/>
            <a:cxnLst/>
            <a:rect l="l" t="t" r="r" b="b"/>
            <a:pathLst>
              <a:path w="1696617" h="1861857">
                <a:moveTo>
                  <a:pt x="0" y="0"/>
                </a:moveTo>
                <a:lnTo>
                  <a:pt x="1696617" y="0"/>
                </a:lnTo>
                <a:lnTo>
                  <a:pt x="1696617" y="1861857"/>
                </a:lnTo>
                <a:lnTo>
                  <a:pt x="0" y="18618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718598" y="5719991"/>
            <a:ext cx="2581093" cy="2941416"/>
          </a:xfrm>
          <a:custGeom>
            <a:avLst/>
            <a:gdLst/>
            <a:ahLst/>
            <a:cxnLst/>
            <a:rect l="l" t="t" r="r" b="b"/>
            <a:pathLst>
              <a:path w="2581093" h="2941416">
                <a:moveTo>
                  <a:pt x="0" y="0"/>
                </a:moveTo>
                <a:lnTo>
                  <a:pt x="2581093" y="0"/>
                </a:lnTo>
                <a:lnTo>
                  <a:pt x="2581093" y="2941416"/>
                </a:lnTo>
                <a:lnTo>
                  <a:pt x="0" y="294141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977521" y="1596165"/>
            <a:ext cx="10332959" cy="2000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425"/>
              </a:lnSpc>
            </a:pPr>
            <a:r>
              <a:rPr lang="en-US" sz="7500">
                <a:solidFill>
                  <a:srgbClr val="000000"/>
                </a:solidFill>
                <a:latin typeface="しろくまフォント"/>
              </a:rPr>
              <a:t>¿QUÉ ES LA MODA CIRCULAR?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146546" y="3809652"/>
            <a:ext cx="10823695" cy="4185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56"/>
              </a:lnSpc>
            </a:pPr>
            <a:r>
              <a:rPr lang="en-US" sz="4097">
                <a:solidFill>
                  <a:srgbClr val="000000"/>
                </a:solidFill>
                <a:latin typeface="しろくまフォント"/>
              </a:rPr>
              <a:t>SE LLAMA MODA CIRCULAR AL SISTEMA DE PRODUCCIÓN QUE BUSCA OPTIMIZAR LOS PROCESOS CREATIVOS Y PRODUCTIVOS, PROMOVIENDO EL USO CONSCIENTE Y RACIONAL DE RECURSOS TANTO NATURALES COMO HUMANOS, PARA REDUCIR EL IMPACTO Y DESPERDICIO REALIZADO SOBRE EL MEDIO AMBIENTE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388" b="-133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133984" y="9258300"/>
            <a:ext cx="8738117" cy="1452712"/>
          </a:xfrm>
          <a:custGeom>
            <a:avLst/>
            <a:gdLst/>
            <a:ahLst/>
            <a:cxnLst/>
            <a:rect l="l" t="t" r="r" b="b"/>
            <a:pathLst>
              <a:path w="8738117" h="1452712">
                <a:moveTo>
                  <a:pt x="0" y="0"/>
                </a:moveTo>
                <a:lnTo>
                  <a:pt x="8738117" y="0"/>
                </a:lnTo>
                <a:lnTo>
                  <a:pt x="8738117" y="1452712"/>
                </a:lnTo>
                <a:lnTo>
                  <a:pt x="0" y="14527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734819" y="-1361716"/>
            <a:ext cx="6622328" cy="2723432"/>
          </a:xfrm>
          <a:custGeom>
            <a:avLst/>
            <a:gdLst/>
            <a:ahLst/>
            <a:cxnLst/>
            <a:rect l="l" t="t" r="r" b="b"/>
            <a:pathLst>
              <a:path w="6622328" h="2723432">
                <a:moveTo>
                  <a:pt x="0" y="0"/>
                </a:moveTo>
                <a:lnTo>
                  <a:pt x="6622328" y="0"/>
                </a:lnTo>
                <a:lnTo>
                  <a:pt x="6622328" y="2723432"/>
                </a:lnTo>
                <a:lnTo>
                  <a:pt x="0" y="27234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127314" y="1590951"/>
            <a:ext cx="14033373" cy="2466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69"/>
              </a:lnSpc>
            </a:pPr>
            <a:r>
              <a:rPr lang="en-US" sz="9262">
                <a:solidFill>
                  <a:srgbClr val="000000"/>
                </a:solidFill>
                <a:latin typeface="しろくまフォント"/>
              </a:rPr>
              <a:t>CICLO DE LA</a:t>
            </a:r>
          </a:p>
          <a:p>
            <a:pPr marL="0" lvl="0" indent="0" algn="ctr">
              <a:lnSpc>
                <a:spcPts val="9169"/>
              </a:lnSpc>
            </a:pPr>
            <a:r>
              <a:rPr lang="en-US" sz="9262">
                <a:solidFill>
                  <a:srgbClr val="000000"/>
                </a:solidFill>
                <a:latin typeface="しろくまフォント"/>
              </a:rPr>
              <a:t>ECONOMÍA CIRCULAR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989307" y="4104868"/>
            <a:ext cx="14309386" cy="4281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99"/>
              </a:lnSpc>
            </a:pPr>
            <a:r>
              <a:rPr lang="en-US" sz="4847">
                <a:solidFill>
                  <a:srgbClr val="000000"/>
                </a:solidFill>
                <a:latin typeface="しろくまフォント"/>
              </a:rPr>
              <a:t> LA MODA CIRCULAR PROPONE MANTENER LOS RECURSOS EN CIRCULACIÓN TANTO TIEMPO COMO SEA POSIBLE A TRAVÉS DE PRODUCTOS QUE, UNA VEZ UTILIZADOS, SE PUEDAN RECONVERTIR EN NUEVOS PRODUCTOS SIN NECESIDAD DE EXTRAER NUEVOS RECURSOS, DE ESTA MANERA EVITAMOS DESPERDICIOS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388" b="-133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145139" y="-973127"/>
            <a:ext cx="4978908" cy="8229600"/>
          </a:xfrm>
          <a:custGeom>
            <a:avLst/>
            <a:gdLst/>
            <a:ahLst/>
            <a:cxnLst/>
            <a:rect l="l" t="t" r="r" b="b"/>
            <a:pathLst>
              <a:path w="4978908" h="8229600">
                <a:moveTo>
                  <a:pt x="0" y="0"/>
                </a:moveTo>
                <a:lnTo>
                  <a:pt x="4978908" y="0"/>
                </a:lnTo>
                <a:lnTo>
                  <a:pt x="497890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3263579" y="-2715410"/>
            <a:ext cx="9053890" cy="6512837"/>
            <a:chOff x="0" y="0"/>
            <a:chExt cx="12071853" cy="8683783"/>
          </a:xfrm>
        </p:grpSpPr>
        <p:sp>
          <p:nvSpPr>
            <p:cNvPr id="5" name="Freeform 5"/>
            <p:cNvSpPr/>
            <p:nvPr/>
          </p:nvSpPr>
          <p:spPr>
            <a:xfrm rot="6086678">
              <a:off x="2716654" y="-1144509"/>
              <a:ext cx="6638544" cy="10972800"/>
            </a:xfrm>
            <a:custGeom>
              <a:avLst/>
              <a:gdLst/>
              <a:ahLst/>
              <a:cxnLst/>
              <a:rect l="l" t="t" r="r" b="b"/>
              <a:pathLst>
                <a:path w="6638544" h="10972800">
                  <a:moveTo>
                    <a:pt x="0" y="0"/>
                  </a:moveTo>
                  <a:lnTo>
                    <a:pt x="6638544" y="0"/>
                  </a:lnTo>
                  <a:lnTo>
                    <a:pt x="6638544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3444595" y="4823291"/>
              <a:ext cx="1732127" cy="2102734"/>
            </a:xfrm>
            <a:custGeom>
              <a:avLst/>
              <a:gdLst/>
              <a:ahLst/>
              <a:cxnLst/>
              <a:rect l="l" t="t" r="r" b="b"/>
              <a:pathLst>
                <a:path w="1732127" h="2102734">
                  <a:moveTo>
                    <a:pt x="0" y="0"/>
                  </a:moveTo>
                  <a:lnTo>
                    <a:pt x="1732127" y="0"/>
                  </a:lnTo>
                  <a:lnTo>
                    <a:pt x="1732127" y="2102735"/>
                  </a:lnTo>
                  <a:lnTo>
                    <a:pt x="0" y="21027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-1212101" y="3772572"/>
            <a:ext cx="3485000" cy="2365444"/>
          </a:xfrm>
          <a:custGeom>
            <a:avLst/>
            <a:gdLst/>
            <a:ahLst/>
            <a:cxnLst/>
            <a:rect l="l" t="t" r="r" b="b"/>
            <a:pathLst>
              <a:path w="3485000" h="2365444">
                <a:moveTo>
                  <a:pt x="0" y="0"/>
                </a:moveTo>
                <a:lnTo>
                  <a:pt x="3485000" y="0"/>
                </a:lnTo>
                <a:lnTo>
                  <a:pt x="3485000" y="2365444"/>
                </a:lnTo>
                <a:lnTo>
                  <a:pt x="0" y="23654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395186" y="3579682"/>
            <a:ext cx="4433610" cy="5062611"/>
          </a:xfrm>
          <a:custGeom>
            <a:avLst/>
            <a:gdLst/>
            <a:ahLst/>
            <a:cxnLst/>
            <a:rect l="l" t="t" r="r" b="b"/>
            <a:pathLst>
              <a:path w="4433610" h="5062611">
                <a:moveTo>
                  <a:pt x="0" y="0"/>
                </a:moveTo>
                <a:lnTo>
                  <a:pt x="4433610" y="0"/>
                </a:lnTo>
                <a:lnTo>
                  <a:pt x="4433610" y="5062610"/>
                </a:lnTo>
                <a:lnTo>
                  <a:pt x="0" y="50626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3333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519653" y="3080971"/>
            <a:ext cx="5171984" cy="6314206"/>
          </a:xfrm>
          <a:custGeom>
            <a:avLst/>
            <a:gdLst/>
            <a:ahLst/>
            <a:cxnLst/>
            <a:rect l="l" t="t" r="r" b="b"/>
            <a:pathLst>
              <a:path w="5171984" h="6314206">
                <a:moveTo>
                  <a:pt x="0" y="0"/>
                </a:moveTo>
                <a:lnTo>
                  <a:pt x="5171984" y="0"/>
                </a:lnTo>
                <a:lnTo>
                  <a:pt x="5171984" y="6314206"/>
                </a:lnTo>
                <a:lnTo>
                  <a:pt x="0" y="63142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733" r="-1733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833769" y="1711383"/>
            <a:ext cx="5530497" cy="1901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15"/>
              </a:lnSpc>
              <a:spcBef>
                <a:spcPct val="0"/>
              </a:spcBef>
            </a:pPr>
            <a:r>
              <a:rPr lang="en-US" sz="7086" u="none">
                <a:solidFill>
                  <a:srgbClr val="000000"/>
                </a:solidFill>
                <a:latin typeface="しろくまフォント"/>
              </a:rPr>
              <a:t>CICLO BIOLÓGICO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46135" y="1384841"/>
            <a:ext cx="5519021" cy="1893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15"/>
              </a:lnSpc>
            </a:pPr>
            <a:r>
              <a:rPr lang="en-US" sz="7086">
                <a:solidFill>
                  <a:srgbClr val="000000"/>
                </a:solidFill>
                <a:latin typeface="しろくまフォント"/>
              </a:rPr>
              <a:t>CICLO TÉCNICO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600327" y="5139958"/>
            <a:ext cx="4040438" cy="2128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66"/>
              </a:lnSpc>
              <a:spcBef>
                <a:spcPct val="0"/>
              </a:spcBef>
            </a:pPr>
            <a:r>
              <a:rPr lang="en-US" sz="3299" u="none">
                <a:solidFill>
                  <a:srgbClr val="000000"/>
                </a:solidFill>
                <a:latin typeface="しろくまフォント"/>
              </a:rPr>
              <a:t>EL CICLO BIOLÓGICO SE CENTRA EN DEVOLVER LOS RESIDUOS DE VUELTA A LA NATURALEZA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008088" y="4142204"/>
            <a:ext cx="4195115" cy="4551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66"/>
              </a:lnSpc>
              <a:spcBef>
                <a:spcPct val="0"/>
              </a:spcBef>
            </a:pPr>
            <a:r>
              <a:rPr lang="en-US" sz="3299">
                <a:solidFill>
                  <a:srgbClr val="000000"/>
                </a:solidFill>
                <a:latin typeface="しろくまフォント"/>
              </a:rPr>
              <a:t>EL CICLO TÉCNICO TIENE COMO FINALIDAD GARANTIZAR QUE EL DISEÑO Y MODO DE COMERCIALIZACIÓN TANTO DE PRODUCTOS COMO COMPONENTES SE REALIZA DE UNA MANERA QUE PERMITE QUE SEAN REUTILIZADOS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388" b="-133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971249" y="483541"/>
            <a:ext cx="10968787" cy="12662380"/>
          </a:xfrm>
          <a:custGeom>
            <a:avLst/>
            <a:gdLst/>
            <a:ahLst/>
            <a:cxnLst/>
            <a:rect l="l" t="t" r="r" b="b"/>
            <a:pathLst>
              <a:path w="10968787" h="12662380">
                <a:moveTo>
                  <a:pt x="0" y="0"/>
                </a:moveTo>
                <a:lnTo>
                  <a:pt x="10968787" y="0"/>
                </a:lnTo>
                <a:lnTo>
                  <a:pt x="10968787" y="12662380"/>
                </a:lnTo>
                <a:lnTo>
                  <a:pt x="0" y="126623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475372" y="8528354"/>
            <a:ext cx="1505044" cy="1459893"/>
          </a:xfrm>
          <a:custGeom>
            <a:avLst/>
            <a:gdLst/>
            <a:ahLst/>
            <a:cxnLst/>
            <a:rect l="l" t="t" r="r" b="b"/>
            <a:pathLst>
              <a:path w="1505044" h="1459893">
                <a:moveTo>
                  <a:pt x="0" y="0"/>
                </a:moveTo>
                <a:lnTo>
                  <a:pt x="1505043" y="0"/>
                </a:lnTo>
                <a:lnTo>
                  <a:pt x="1505043" y="1459892"/>
                </a:lnTo>
                <a:lnTo>
                  <a:pt x="0" y="14598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054717" y="174272"/>
            <a:ext cx="1444577" cy="1464717"/>
          </a:xfrm>
          <a:custGeom>
            <a:avLst/>
            <a:gdLst/>
            <a:ahLst/>
            <a:cxnLst/>
            <a:rect l="l" t="t" r="r" b="b"/>
            <a:pathLst>
              <a:path w="1444577" h="1464717">
                <a:moveTo>
                  <a:pt x="0" y="0"/>
                </a:moveTo>
                <a:lnTo>
                  <a:pt x="1444577" y="0"/>
                </a:lnTo>
                <a:lnTo>
                  <a:pt x="1444577" y="1464717"/>
                </a:lnTo>
                <a:lnTo>
                  <a:pt x="0" y="14647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784748" y="1138439"/>
            <a:ext cx="10718503" cy="2466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69"/>
              </a:lnSpc>
            </a:pPr>
            <a:r>
              <a:rPr lang="en-US" sz="9262">
                <a:solidFill>
                  <a:srgbClr val="000000"/>
                </a:solidFill>
                <a:latin typeface="しろくまフォント"/>
              </a:rPr>
              <a:t>USO DE ENERGÍAS RENOVABLES</a:t>
            </a:r>
          </a:p>
        </p:txBody>
      </p:sp>
      <p:sp>
        <p:nvSpPr>
          <p:cNvPr id="7" name="TextBox 7"/>
          <p:cNvSpPr txBox="1"/>
          <p:nvPr/>
        </p:nvSpPr>
        <p:spPr>
          <a:xfrm rot="266491">
            <a:off x="4830119" y="4402568"/>
            <a:ext cx="9293453" cy="4565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3"/>
              </a:lnSpc>
            </a:pPr>
            <a:r>
              <a:rPr lang="en-US" sz="3169">
                <a:solidFill>
                  <a:srgbClr val="000000"/>
                </a:solidFill>
                <a:latin typeface="しろくまフォント"/>
              </a:rPr>
              <a:t>UNA ECONOMÍA CIRCULAR REAL DEMANDA UN CLARO ENFOQUE QUE NO SOLO TENGA EN CUENTA LA UTILIZACIÓN DE MATERIAS PRIMAS, SINO TAMBIÉN LAS FUENTES ENERGÉTICAS.</a:t>
            </a:r>
          </a:p>
          <a:p>
            <a:pPr algn="ctr">
              <a:lnSpc>
                <a:spcPts val="3993"/>
              </a:lnSpc>
            </a:pPr>
            <a:r>
              <a:rPr lang="en-US" sz="3169">
                <a:solidFill>
                  <a:srgbClr val="000000"/>
                </a:solidFill>
                <a:latin typeface="しろくまフォント"/>
              </a:rPr>
              <a:t>HOY EN DÍA, AFORTUNADAMENTE, ENERGÍAS RENOVABLES COMO LA SOLAR O LA EÓLICA VAN GANANDO TERRENO COMO ALTERNATIVA A LOS COMBUSTIBLES FÓSILES</a:t>
            </a:r>
          </a:p>
          <a:p>
            <a:pPr marL="0" lvl="0" indent="0" algn="ctr">
              <a:lnSpc>
                <a:spcPts val="3993"/>
              </a:lnSpc>
            </a:pPr>
            <a:endParaRPr lang="en-US" sz="3169">
              <a:solidFill>
                <a:srgbClr val="000000"/>
              </a:solidFill>
              <a:latin typeface="しろくまフォント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388" b="-13388"/>
            </a:stretch>
          </a:blipFill>
        </p:spPr>
      </p:sp>
      <p:sp>
        <p:nvSpPr>
          <p:cNvPr id="3" name="Freeform 3"/>
          <p:cNvSpPr/>
          <p:nvPr/>
        </p:nvSpPr>
        <p:spPr>
          <a:xfrm rot="-739988">
            <a:off x="-750877" y="-855553"/>
            <a:ext cx="3811385" cy="3768507"/>
          </a:xfrm>
          <a:custGeom>
            <a:avLst/>
            <a:gdLst/>
            <a:ahLst/>
            <a:cxnLst/>
            <a:rect l="l" t="t" r="r" b="b"/>
            <a:pathLst>
              <a:path w="3811385" h="3768507">
                <a:moveTo>
                  <a:pt x="0" y="0"/>
                </a:moveTo>
                <a:lnTo>
                  <a:pt x="3811384" y="0"/>
                </a:lnTo>
                <a:lnTo>
                  <a:pt x="3811384" y="3768506"/>
                </a:lnTo>
                <a:lnTo>
                  <a:pt x="0" y="37685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675579" y="8717693"/>
            <a:ext cx="9167441" cy="2119971"/>
          </a:xfrm>
          <a:custGeom>
            <a:avLst/>
            <a:gdLst/>
            <a:ahLst/>
            <a:cxnLst/>
            <a:rect l="l" t="t" r="r" b="b"/>
            <a:pathLst>
              <a:path w="9167441" h="2119971">
                <a:moveTo>
                  <a:pt x="0" y="0"/>
                </a:moveTo>
                <a:lnTo>
                  <a:pt x="9167442" y="0"/>
                </a:lnTo>
                <a:lnTo>
                  <a:pt x="9167442" y="2119971"/>
                </a:lnTo>
                <a:lnTo>
                  <a:pt x="0" y="21199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773673">
            <a:off x="14905106" y="7745603"/>
            <a:ext cx="3006873" cy="1396086"/>
          </a:xfrm>
          <a:custGeom>
            <a:avLst/>
            <a:gdLst/>
            <a:ahLst/>
            <a:cxnLst/>
            <a:rect l="l" t="t" r="r" b="b"/>
            <a:pathLst>
              <a:path w="3006873" h="1396086">
                <a:moveTo>
                  <a:pt x="0" y="0"/>
                </a:moveTo>
                <a:lnTo>
                  <a:pt x="3006873" y="0"/>
                </a:lnTo>
                <a:lnTo>
                  <a:pt x="3006873" y="1396085"/>
                </a:lnTo>
                <a:lnTo>
                  <a:pt x="0" y="13960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14592"/>
            </a:stretch>
          </a:blipFill>
        </p:spPr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4727503" y="493904"/>
            <a:ext cx="3648291" cy="3838637"/>
            <a:chOff x="0" y="0"/>
            <a:chExt cx="5842000" cy="6146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842000" cy="6146800"/>
            </a:xfrm>
            <a:custGeom>
              <a:avLst/>
              <a:gdLst/>
              <a:ahLst/>
              <a:cxnLst/>
              <a:rect l="l" t="t" r="r" b="b"/>
              <a:pathLst>
                <a:path w="5842000" h="6146800">
                  <a:moveTo>
                    <a:pt x="5842000" y="6146800"/>
                  </a:moveTo>
                  <a:lnTo>
                    <a:pt x="0" y="6146800"/>
                  </a:lnTo>
                  <a:lnTo>
                    <a:pt x="0" y="0"/>
                  </a:lnTo>
                  <a:lnTo>
                    <a:pt x="5842000" y="0"/>
                  </a:lnTo>
                  <a:lnTo>
                    <a:pt x="5842000" y="6146800"/>
                  </a:lnTo>
                  <a:close/>
                </a:path>
              </a:pathLst>
            </a:custGeom>
            <a:blipFill>
              <a:blip r:embed="rId6"/>
              <a:stretch>
                <a:fillRect l="-28913" r="-28913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5842000" cy="6146800"/>
            </a:xfrm>
            <a:custGeom>
              <a:avLst/>
              <a:gdLst/>
              <a:ahLst/>
              <a:cxnLst/>
              <a:rect l="l" t="t" r="r" b="b"/>
              <a:pathLst>
                <a:path w="5842000" h="6146800">
                  <a:moveTo>
                    <a:pt x="5842000" y="6146800"/>
                  </a:moveTo>
                  <a:lnTo>
                    <a:pt x="0" y="6146800"/>
                  </a:lnTo>
                  <a:lnTo>
                    <a:pt x="0" y="0"/>
                  </a:lnTo>
                  <a:lnTo>
                    <a:pt x="5842000" y="0"/>
                  </a:lnTo>
                  <a:lnTo>
                    <a:pt x="5842000" y="6146800"/>
                  </a:lnTo>
                  <a:close/>
                </a:path>
              </a:pathLst>
            </a:custGeom>
            <a:blipFill>
              <a:blip r:embed="rId7"/>
              <a:stretch>
                <a:fillRect t="-286" b="-286"/>
              </a:stretch>
            </a:blip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9976799" y="493904"/>
            <a:ext cx="3519105" cy="3702710"/>
            <a:chOff x="0" y="0"/>
            <a:chExt cx="5842000" cy="6146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6146800"/>
            </a:xfrm>
            <a:custGeom>
              <a:avLst/>
              <a:gdLst/>
              <a:ahLst/>
              <a:cxnLst/>
              <a:rect l="l" t="t" r="r" b="b"/>
              <a:pathLst>
                <a:path w="5842000" h="6146800">
                  <a:moveTo>
                    <a:pt x="5842000" y="6146800"/>
                  </a:moveTo>
                  <a:lnTo>
                    <a:pt x="0" y="6146800"/>
                  </a:lnTo>
                  <a:lnTo>
                    <a:pt x="0" y="0"/>
                  </a:lnTo>
                  <a:lnTo>
                    <a:pt x="5842000" y="0"/>
                  </a:lnTo>
                  <a:lnTo>
                    <a:pt x="5842000" y="6146800"/>
                  </a:lnTo>
                  <a:close/>
                </a:path>
              </a:pathLst>
            </a:custGeom>
            <a:blipFill>
              <a:blip r:embed="rId8"/>
              <a:stretch>
                <a:fillRect l="-57411" r="-513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5842000" cy="6146800"/>
            </a:xfrm>
            <a:custGeom>
              <a:avLst/>
              <a:gdLst/>
              <a:ahLst/>
              <a:cxnLst/>
              <a:rect l="l" t="t" r="r" b="b"/>
              <a:pathLst>
                <a:path w="5842000" h="6146800">
                  <a:moveTo>
                    <a:pt x="5842000" y="6146800"/>
                  </a:moveTo>
                  <a:lnTo>
                    <a:pt x="0" y="6146800"/>
                  </a:lnTo>
                  <a:lnTo>
                    <a:pt x="0" y="0"/>
                  </a:lnTo>
                  <a:lnTo>
                    <a:pt x="5842000" y="0"/>
                  </a:lnTo>
                  <a:lnTo>
                    <a:pt x="5842000" y="6146800"/>
                  </a:lnTo>
                  <a:close/>
                </a:path>
              </a:pathLst>
            </a:custGeom>
            <a:blipFill>
              <a:blip r:embed="rId7"/>
              <a:stretch>
                <a:fillRect t="-286" b="-286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4009923" y="4565832"/>
            <a:ext cx="5083452" cy="1766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542"/>
              </a:lnSpc>
            </a:pPr>
            <a:r>
              <a:rPr lang="en-US" sz="6608">
                <a:solidFill>
                  <a:srgbClr val="000000"/>
                </a:solidFill>
                <a:latin typeface="しろくまフォント"/>
              </a:rPr>
              <a:t>ENERGÍA SOLAR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284628" y="4561973"/>
            <a:ext cx="4903446" cy="1712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310"/>
              </a:lnSpc>
            </a:pPr>
            <a:r>
              <a:rPr lang="en-US" sz="6374">
                <a:solidFill>
                  <a:srgbClr val="000000"/>
                </a:solidFill>
                <a:latin typeface="しろくまフォント"/>
              </a:rPr>
              <a:t>ENERGÍA EÓLICA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504618" y="6518993"/>
            <a:ext cx="3871176" cy="2317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83"/>
              </a:lnSpc>
            </a:pPr>
            <a:r>
              <a:rPr lang="en-US" sz="2609">
                <a:solidFill>
                  <a:srgbClr val="000000"/>
                </a:solidFill>
                <a:latin typeface="しろくまフォント"/>
              </a:rPr>
              <a:t>LA ENERGÍA SOLAR ES UNA ENERGÍA RENOVABLE, OBTENIDA A PARTIR DEL APROVECHAMIENTO DE LA RADIACIÓN ELECTROMAGNÉTICA PROCEDENTE DEL SOL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869303" y="6570408"/>
            <a:ext cx="3734097" cy="2237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91"/>
              </a:lnSpc>
            </a:pPr>
            <a:r>
              <a:rPr lang="en-US" sz="2517">
                <a:solidFill>
                  <a:srgbClr val="000000"/>
                </a:solidFill>
                <a:latin typeface="しろくまフォント"/>
              </a:rPr>
              <a:t>LA ENERGÍA EÓLICA ES LA ENERGÍA QUE SE OBTIENE A PARTIR DEL VIENTO, ES DECIR, ES EL APROVECHAMIENTO DE LA ENERGÍA CINÉTICA DE LAS MASAS DE AIRE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388" b="-133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065487" y="-870469"/>
            <a:ext cx="5068000" cy="6133737"/>
          </a:xfrm>
          <a:custGeom>
            <a:avLst/>
            <a:gdLst/>
            <a:ahLst/>
            <a:cxnLst/>
            <a:rect l="l" t="t" r="r" b="b"/>
            <a:pathLst>
              <a:path w="5068000" h="6133737">
                <a:moveTo>
                  <a:pt x="0" y="0"/>
                </a:moveTo>
                <a:lnTo>
                  <a:pt x="5068000" y="0"/>
                </a:lnTo>
                <a:lnTo>
                  <a:pt x="5068000" y="6133736"/>
                </a:lnTo>
                <a:lnTo>
                  <a:pt x="0" y="61337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0598155">
            <a:off x="13734345" y="4311662"/>
            <a:ext cx="5068000" cy="6133737"/>
          </a:xfrm>
          <a:custGeom>
            <a:avLst/>
            <a:gdLst/>
            <a:ahLst/>
            <a:cxnLst/>
            <a:rect l="l" t="t" r="r" b="b"/>
            <a:pathLst>
              <a:path w="5068000" h="6133737">
                <a:moveTo>
                  <a:pt x="0" y="0"/>
                </a:moveTo>
                <a:lnTo>
                  <a:pt x="5068000" y="0"/>
                </a:lnTo>
                <a:lnTo>
                  <a:pt x="5068000" y="6133737"/>
                </a:lnTo>
                <a:lnTo>
                  <a:pt x="0" y="61337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5" name="Group 5"/>
          <p:cNvGrpSpPr>
            <a:grpSpLocks noChangeAspect="1"/>
          </p:cNvGrpSpPr>
          <p:nvPr/>
        </p:nvGrpSpPr>
        <p:grpSpPr>
          <a:xfrm rot="-610289">
            <a:off x="657110" y="-295281"/>
            <a:ext cx="5711716" cy="6009718"/>
            <a:chOff x="0" y="0"/>
            <a:chExt cx="5842000" cy="6146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842000" cy="6146800"/>
            </a:xfrm>
            <a:custGeom>
              <a:avLst/>
              <a:gdLst/>
              <a:ahLst/>
              <a:cxnLst/>
              <a:rect l="l" t="t" r="r" b="b"/>
              <a:pathLst>
                <a:path w="5842000" h="6146800">
                  <a:moveTo>
                    <a:pt x="5842000" y="6146800"/>
                  </a:moveTo>
                  <a:lnTo>
                    <a:pt x="0" y="6146800"/>
                  </a:lnTo>
                  <a:lnTo>
                    <a:pt x="0" y="0"/>
                  </a:lnTo>
                  <a:lnTo>
                    <a:pt x="5842000" y="0"/>
                  </a:lnTo>
                  <a:lnTo>
                    <a:pt x="5842000" y="6146800"/>
                  </a:lnTo>
                  <a:close/>
                </a:path>
              </a:pathLst>
            </a:custGeom>
            <a:blipFill>
              <a:blip r:embed="rId4"/>
              <a:stretch>
                <a:fillRect t="-21280" b="-21280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5842000" cy="6146800"/>
            </a:xfrm>
            <a:custGeom>
              <a:avLst/>
              <a:gdLst/>
              <a:ahLst/>
              <a:cxnLst/>
              <a:rect l="l" t="t" r="r" b="b"/>
              <a:pathLst>
                <a:path w="5842000" h="6146800">
                  <a:moveTo>
                    <a:pt x="5842000" y="6146800"/>
                  </a:moveTo>
                  <a:lnTo>
                    <a:pt x="0" y="6146800"/>
                  </a:lnTo>
                  <a:lnTo>
                    <a:pt x="0" y="0"/>
                  </a:lnTo>
                  <a:lnTo>
                    <a:pt x="5842000" y="0"/>
                  </a:lnTo>
                  <a:lnTo>
                    <a:pt x="5842000" y="6146800"/>
                  </a:lnTo>
                  <a:close/>
                </a:path>
              </a:pathLst>
            </a:custGeom>
            <a:blipFill>
              <a:blip r:embed="rId5"/>
              <a:stretch>
                <a:fillRect t="-286" b="-286"/>
              </a:stretch>
            </a:blipFill>
          </p:spPr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 rot="365658">
            <a:off x="157281" y="3986757"/>
            <a:ext cx="3845232" cy="4045852"/>
            <a:chOff x="0" y="0"/>
            <a:chExt cx="5842000" cy="6146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842000" cy="6146800"/>
            </a:xfrm>
            <a:custGeom>
              <a:avLst/>
              <a:gdLst/>
              <a:ahLst/>
              <a:cxnLst/>
              <a:rect l="l" t="t" r="r" b="b"/>
              <a:pathLst>
                <a:path w="5842000" h="6146800">
                  <a:moveTo>
                    <a:pt x="5842000" y="6146800"/>
                  </a:moveTo>
                  <a:lnTo>
                    <a:pt x="0" y="6146800"/>
                  </a:lnTo>
                  <a:lnTo>
                    <a:pt x="0" y="0"/>
                  </a:lnTo>
                  <a:lnTo>
                    <a:pt x="5842000" y="0"/>
                  </a:lnTo>
                  <a:lnTo>
                    <a:pt x="5842000" y="6146800"/>
                  </a:lnTo>
                  <a:close/>
                </a:path>
              </a:pathLst>
            </a:custGeom>
            <a:blipFill>
              <a:blip r:embed="rId6"/>
              <a:stretch>
                <a:fillRect t="-52997" r="-22247" b="-21280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5842000" cy="6146800"/>
            </a:xfrm>
            <a:custGeom>
              <a:avLst/>
              <a:gdLst/>
              <a:ahLst/>
              <a:cxnLst/>
              <a:rect l="l" t="t" r="r" b="b"/>
              <a:pathLst>
                <a:path w="5842000" h="6146800">
                  <a:moveTo>
                    <a:pt x="5842000" y="6146800"/>
                  </a:moveTo>
                  <a:lnTo>
                    <a:pt x="0" y="6146800"/>
                  </a:lnTo>
                  <a:lnTo>
                    <a:pt x="0" y="0"/>
                  </a:lnTo>
                  <a:lnTo>
                    <a:pt x="5842000" y="0"/>
                  </a:lnTo>
                  <a:lnTo>
                    <a:pt x="5842000" y="6146800"/>
                  </a:lnTo>
                  <a:close/>
                </a:path>
              </a:pathLst>
            </a:custGeom>
            <a:blipFill>
              <a:blip r:embed="rId5"/>
              <a:stretch>
                <a:fillRect t="-286" b="-286"/>
              </a:stretch>
            </a:blipFill>
          </p:spPr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778717">
            <a:off x="2397791" y="5986252"/>
            <a:ext cx="4573358" cy="4811968"/>
            <a:chOff x="0" y="0"/>
            <a:chExt cx="5842000" cy="6146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842000" cy="6146800"/>
            </a:xfrm>
            <a:custGeom>
              <a:avLst/>
              <a:gdLst/>
              <a:ahLst/>
              <a:cxnLst/>
              <a:rect l="l" t="t" r="r" b="b"/>
              <a:pathLst>
                <a:path w="5842000" h="6146800">
                  <a:moveTo>
                    <a:pt x="5842000" y="6146800"/>
                  </a:moveTo>
                  <a:lnTo>
                    <a:pt x="0" y="6146800"/>
                  </a:lnTo>
                  <a:lnTo>
                    <a:pt x="0" y="0"/>
                  </a:lnTo>
                  <a:lnTo>
                    <a:pt x="5842000" y="0"/>
                  </a:lnTo>
                  <a:lnTo>
                    <a:pt x="5842000" y="6146800"/>
                  </a:lnTo>
                  <a:close/>
                </a:path>
              </a:pathLst>
            </a:custGeom>
            <a:blipFill>
              <a:blip r:embed="rId7"/>
              <a:stretch>
                <a:fillRect t="-21280" b="-21280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0"/>
              <a:ext cx="5842000" cy="6146800"/>
            </a:xfrm>
            <a:custGeom>
              <a:avLst/>
              <a:gdLst/>
              <a:ahLst/>
              <a:cxnLst/>
              <a:rect l="l" t="t" r="r" b="b"/>
              <a:pathLst>
                <a:path w="5842000" h="6146800">
                  <a:moveTo>
                    <a:pt x="5842000" y="6146800"/>
                  </a:moveTo>
                  <a:lnTo>
                    <a:pt x="0" y="6146800"/>
                  </a:lnTo>
                  <a:lnTo>
                    <a:pt x="0" y="0"/>
                  </a:lnTo>
                  <a:lnTo>
                    <a:pt x="5842000" y="0"/>
                  </a:lnTo>
                  <a:lnTo>
                    <a:pt x="5842000" y="6146800"/>
                  </a:lnTo>
                  <a:close/>
                </a:path>
              </a:pathLst>
            </a:custGeom>
            <a:blipFill>
              <a:blip r:embed="rId5"/>
              <a:stretch>
                <a:fillRect t="-286" b="-286"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 rot="-2203183">
            <a:off x="10441660" y="5156702"/>
            <a:ext cx="4868888" cy="5615587"/>
          </a:xfrm>
          <a:custGeom>
            <a:avLst/>
            <a:gdLst/>
            <a:ahLst/>
            <a:cxnLst/>
            <a:rect l="l" t="t" r="r" b="b"/>
            <a:pathLst>
              <a:path w="4868888" h="5615587">
                <a:moveTo>
                  <a:pt x="0" y="0"/>
                </a:moveTo>
                <a:lnTo>
                  <a:pt x="4868888" y="0"/>
                </a:lnTo>
                <a:lnTo>
                  <a:pt x="4868888" y="5615587"/>
                </a:lnTo>
                <a:lnTo>
                  <a:pt x="0" y="561558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42000"/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7606839" y="1113260"/>
            <a:ext cx="9652461" cy="2094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757"/>
              </a:lnSpc>
            </a:pPr>
            <a:r>
              <a:rPr lang="en-US" sz="7835">
                <a:solidFill>
                  <a:srgbClr val="000000"/>
                </a:solidFill>
                <a:latin typeface="しろくまフォント"/>
              </a:rPr>
              <a:t>EL FUTURO DE LA MODA CIRCULAR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814890" y="3515039"/>
            <a:ext cx="7884510" cy="4262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744"/>
              </a:lnSpc>
            </a:pPr>
            <a:r>
              <a:rPr lang="en-US" sz="3782">
                <a:solidFill>
                  <a:srgbClr val="000000"/>
                </a:solidFill>
                <a:latin typeface="しろくまフォント"/>
              </a:rPr>
              <a:t>LA MODA CIRCULAR TIENE POTENCIAL PARA CONVERTIRSE EN EL SISTEMA QUE EL PLANETA NECESITA. PERO ES IMPOSIBLE AHORA MISMO PARAR LA CIRCULACIÓN EXISTENTE DE ROPA, ZAPATOS Y COMPLEMENTOS PRODUCIDOS DE MANERA LINEAL QUE TARDE O TEMPRANO ACABARÁN SIENDO RESIDUO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388" b="-133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04464" y="-1809689"/>
            <a:ext cx="9685271" cy="5536747"/>
          </a:xfrm>
          <a:custGeom>
            <a:avLst/>
            <a:gdLst/>
            <a:ahLst/>
            <a:cxnLst/>
            <a:rect l="l" t="t" r="r" b="b"/>
            <a:pathLst>
              <a:path w="9685271" h="5536747">
                <a:moveTo>
                  <a:pt x="0" y="0"/>
                </a:moveTo>
                <a:lnTo>
                  <a:pt x="9685271" y="0"/>
                </a:lnTo>
                <a:lnTo>
                  <a:pt x="9685271" y="5536747"/>
                </a:lnTo>
                <a:lnTo>
                  <a:pt x="0" y="55367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926856">
            <a:off x="10420108" y="5493832"/>
            <a:ext cx="10262946" cy="8229600"/>
          </a:xfrm>
          <a:custGeom>
            <a:avLst/>
            <a:gdLst/>
            <a:ahLst/>
            <a:cxnLst/>
            <a:rect l="l" t="t" r="r" b="b"/>
            <a:pathLst>
              <a:path w="10262946" h="8229600">
                <a:moveTo>
                  <a:pt x="0" y="0"/>
                </a:moveTo>
                <a:lnTo>
                  <a:pt x="10262946" y="0"/>
                </a:lnTo>
                <a:lnTo>
                  <a:pt x="1026294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34725">
            <a:off x="4265543" y="6011998"/>
            <a:ext cx="2674684" cy="1561020"/>
          </a:xfrm>
          <a:custGeom>
            <a:avLst/>
            <a:gdLst/>
            <a:ahLst/>
            <a:cxnLst/>
            <a:rect l="l" t="t" r="r" b="b"/>
            <a:pathLst>
              <a:path w="2674684" h="1561020">
                <a:moveTo>
                  <a:pt x="0" y="0"/>
                </a:moveTo>
                <a:lnTo>
                  <a:pt x="2674685" y="0"/>
                </a:lnTo>
                <a:lnTo>
                  <a:pt x="2674685" y="1561019"/>
                </a:lnTo>
                <a:lnTo>
                  <a:pt x="0" y="15610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460" r="-2460"/>
            </a:stretch>
          </a:blipFill>
        </p:spPr>
      </p:sp>
      <p:sp>
        <p:nvSpPr>
          <p:cNvPr id="6" name="Freeform 6"/>
          <p:cNvSpPr/>
          <p:nvPr/>
        </p:nvSpPr>
        <p:spPr>
          <a:xfrm rot="1099853" flipH="1">
            <a:off x="7200229" y="6621122"/>
            <a:ext cx="1622551" cy="846172"/>
          </a:xfrm>
          <a:custGeom>
            <a:avLst/>
            <a:gdLst/>
            <a:ahLst/>
            <a:cxnLst/>
            <a:rect l="l" t="t" r="r" b="b"/>
            <a:pathLst>
              <a:path w="1622551" h="846172">
                <a:moveTo>
                  <a:pt x="1622551" y="0"/>
                </a:moveTo>
                <a:lnTo>
                  <a:pt x="0" y="0"/>
                </a:lnTo>
                <a:lnTo>
                  <a:pt x="0" y="846172"/>
                </a:lnTo>
                <a:lnTo>
                  <a:pt x="1622551" y="846172"/>
                </a:lnTo>
                <a:lnTo>
                  <a:pt x="1622551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534706" y="4237641"/>
            <a:ext cx="15218588" cy="1256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799"/>
              </a:lnSpc>
            </a:pPr>
            <a:r>
              <a:rPr lang="en-US" sz="8888">
                <a:solidFill>
                  <a:srgbClr val="000000"/>
                </a:solidFill>
                <a:latin typeface="しろくまフォント"/>
              </a:rPr>
              <a:t>PARA MÁS INFORMACIÓN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35234" y="7922199"/>
            <a:ext cx="9617532" cy="609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47"/>
              </a:lnSpc>
            </a:pPr>
            <a:r>
              <a:rPr lang="en-US" sz="4290">
                <a:solidFill>
                  <a:srgbClr val="000000"/>
                </a:solidFill>
                <a:latin typeface="しろくまフォント"/>
              </a:rPr>
              <a:t>WWW.SITIOINCREIBLE.COM</a:t>
            </a:r>
          </a:p>
        </p:txBody>
      </p:sp>
      <p:sp>
        <p:nvSpPr>
          <p:cNvPr id="9" name="TextBox 9"/>
          <p:cNvSpPr txBox="1"/>
          <p:nvPr/>
        </p:nvSpPr>
        <p:spPr>
          <a:xfrm rot="-354539">
            <a:off x="4336894" y="6194849"/>
            <a:ext cx="3047433" cy="1142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247"/>
              </a:lnSpc>
            </a:pPr>
            <a:r>
              <a:rPr lang="en-US" sz="4290">
                <a:solidFill>
                  <a:srgbClr val="000000"/>
                </a:solidFill>
                <a:latin typeface="しろくまフォント"/>
              </a:rPr>
              <a:t>INGRESA A LA WEB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388" b="-133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40902" y="-665154"/>
            <a:ext cx="2376517" cy="4468348"/>
          </a:xfrm>
          <a:custGeom>
            <a:avLst/>
            <a:gdLst/>
            <a:ahLst/>
            <a:cxnLst/>
            <a:rect l="l" t="t" r="r" b="b"/>
            <a:pathLst>
              <a:path w="2376517" h="4468348">
                <a:moveTo>
                  <a:pt x="0" y="0"/>
                </a:moveTo>
                <a:lnTo>
                  <a:pt x="2376517" y="0"/>
                </a:lnTo>
                <a:lnTo>
                  <a:pt x="2376517" y="4468348"/>
                </a:lnTo>
                <a:lnTo>
                  <a:pt x="0" y="4468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570991" y="7749385"/>
            <a:ext cx="3304123" cy="3352449"/>
          </a:xfrm>
          <a:custGeom>
            <a:avLst/>
            <a:gdLst/>
            <a:ahLst/>
            <a:cxnLst/>
            <a:rect l="l" t="t" r="r" b="b"/>
            <a:pathLst>
              <a:path w="3304123" h="3352449">
                <a:moveTo>
                  <a:pt x="0" y="0"/>
                </a:moveTo>
                <a:lnTo>
                  <a:pt x="3304123" y="0"/>
                </a:lnTo>
                <a:lnTo>
                  <a:pt x="3304123" y="3352450"/>
                </a:lnTo>
                <a:lnTo>
                  <a:pt x="0" y="33524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89937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517947" y="1216906"/>
            <a:ext cx="4546854" cy="8229600"/>
          </a:xfrm>
          <a:custGeom>
            <a:avLst/>
            <a:gdLst/>
            <a:ahLst/>
            <a:cxnLst/>
            <a:rect l="l" t="t" r="r" b="b"/>
            <a:pathLst>
              <a:path w="4546854" h="8229600">
                <a:moveTo>
                  <a:pt x="0" y="0"/>
                </a:moveTo>
                <a:lnTo>
                  <a:pt x="4546854" y="0"/>
                </a:lnTo>
                <a:lnTo>
                  <a:pt x="454685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6061512">
            <a:off x="13788240" y="6279680"/>
            <a:ext cx="1976133" cy="3372601"/>
          </a:xfrm>
          <a:custGeom>
            <a:avLst/>
            <a:gdLst/>
            <a:ahLst/>
            <a:cxnLst/>
            <a:rect l="l" t="t" r="r" b="b"/>
            <a:pathLst>
              <a:path w="1976133" h="3372601">
                <a:moveTo>
                  <a:pt x="0" y="0"/>
                </a:moveTo>
                <a:lnTo>
                  <a:pt x="1976133" y="0"/>
                </a:lnTo>
                <a:lnTo>
                  <a:pt x="1976133" y="3372601"/>
                </a:lnTo>
                <a:lnTo>
                  <a:pt x="0" y="33726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515601" y="3154761"/>
            <a:ext cx="9256799" cy="3852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4297"/>
              </a:lnSpc>
            </a:pPr>
            <a:r>
              <a:rPr lang="en-US" sz="14442">
                <a:solidFill>
                  <a:srgbClr val="000000"/>
                </a:solidFill>
                <a:latin typeface="しろくまフォント"/>
              </a:rPr>
              <a:t>MUCHAS GRACIAS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ersonalizado 6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336</Words>
  <Application>Microsoft Office PowerPoint</Application>
  <PresentationFormat>Personalizado</PresentationFormat>
  <Paragraphs>30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Childos Arabic</vt:lpstr>
      <vt:lpstr>しろくまフォント</vt:lpstr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Moda Rústico Beige</dc:title>
  <cp:lastModifiedBy>eduardo</cp:lastModifiedBy>
  <cp:revision>3</cp:revision>
  <dcterms:created xsi:type="dcterms:W3CDTF">2006-08-16T00:00:00Z</dcterms:created>
  <dcterms:modified xsi:type="dcterms:W3CDTF">2023-12-11T06:16:00Z</dcterms:modified>
  <dc:identifier>DAFvMBLlGKE</dc:identifier>
</cp:coreProperties>
</file>