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0f716101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7f0f71610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512618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Miksi verkossa esiintyy vihapuhetta?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Rivien välistä lukeminen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1330178" y="2150850"/>
            <a:ext cx="4416417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fi" sz="4800"/>
              <a:t>Rivien välistä lukeminen</a:t>
            </a:r>
            <a:endParaRPr b="1" sz="4800"/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15694">
            <a:off x="7567691" y="1871942"/>
            <a:ext cx="1157907" cy="70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451" y="977988"/>
            <a:ext cx="1064323" cy="83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 rot="-520883">
            <a:off x="6307487" y="2627742"/>
            <a:ext cx="806945" cy="857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fi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5999" y="3400475"/>
            <a:ext cx="1196549" cy="10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4"/>
          <p:cNvGrpSpPr/>
          <p:nvPr/>
        </p:nvGrpSpPr>
        <p:grpSpPr>
          <a:xfrm>
            <a:off x="2063100" y="561406"/>
            <a:ext cx="5602204" cy="3559497"/>
            <a:chOff x="2063100" y="561406"/>
            <a:chExt cx="5602204" cy="3559497"/>
          </a:xfrm>
        </p:grpSpPr>
        <p:grpSp>
          <p:nvGrpSpPr>
            <p:cNvPr id="207" name="Google Shape;207;p34"/>
            <p:cNvGrpSpPr/>
            <p:nvPr/>
          </p:nvGrpSpPr>
          <p:grpSpPr>
            <a:xfrm>
              <a:off x="2063100" y="561406"/>
              <a:ext cx="5602204" cy="3559497"/>
              <a:chOff x="2063100" y="561406"/>
              <a:chExt cx="5602204" cy="3559497"/>
            </a:xfrm>
          </p:grpSpPr>
          <p:pic>
            <p:nvPicPr>
              <p:cNvPr id="208" name="Google Shape;208;p3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063100" y="561406"/>
                <a:ext cx="5602204" cy="35594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" name="Google Shape;209;p34"/>
              <p:cNvSpPr/>
              <p:nvPr/>
            </p:nvSpPr>
            <p:spPr>
              <a:xfrm>
                <a:off x="2574950" y="1587398"/>
                <a:ext cx="4835348" cy="634737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10;p34"/>
            <p:cNvSpPr/>
            <p:nvPr/>
          </p:nvSpPr>
          <p:spPr>
            <a:xfrm>
              <a:off x="3081985" y="577901"/>
              <a:ext cx="2631186" cy="101681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34"/>
          <p:cNvSpPr/>
          <p:nvPr/>
        </p:nvSpPr>
        <p:spPr>
          <a:xfrm>
            <a:off x="2979683" y="2405458"/>
            <a:ext cx="4548351" cy="761517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2861442" y="1594714"/>
            <a:ext cx="54627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800">
                <a:solidFill>
                  <a:schemeClr val="dk1"/>
                </a:solidFill>
              </a:rPr>
              <a:t>HILJENTÄKÄÄ</a:t>
            </a:r>
            <a:endParaRPr sz="3800">
              <a:solidFill>
                <a:schemeClr val="dk1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3081985" y="819300"/>
            <a:ext cx="27409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to burn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5"/>
          <p:cNvGrpSpPr/>
          <p:nvPr/>
        </p:nvGrpSpPr>
        <p:grpSpPr>
          <a:xfrm>
            <a:off x="2167759" y="785882"/>
            <a:ext cx="5935718" cy="3460275"/>
            <a:chOff x="2285775" y="785882"/>
            <a:chExt cx="4831462" cy="3460275"/>
          </a:xfrm>
        </p:grpSpPr>
        <p:pic>
          <p:nvPicPr>
            <p:cNvPr id="219" name="Google Shape;21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5775" y="785882"/>
              <a:ext cx="4831462" cy="34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35"/>
            <p:cNvSpPr/>
            <p:nvPr/>
          </p:nvSpPr>
          <p:spPr>
            <a:xfrm>
              <a:off x="2699309" y="2092147"/>
              <a:ext cx="4242816" cy="2050836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35"/>
          <p:cNvSpPr/>
          <p:nvPr/>
        </p:nvSpPr>
        <p:spPr>
          <a:xfrm>
            <a:off x="2555825" y="1003225"/>
            <a:ext cx="4219800" cy="1016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2555825" y="2019325"/>
            <a:ext cx="540402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HÄIRIKÖIVÄT TUNNEILLA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36"/>
          <p:cNvGrpSpPr/>
          <p:nvPr/>
        </p:nvGrpSpPr>
        <p:grpSpPr>
          <a:xfrm>
            <a:off x="1697275" y="1178098"/>
            <a:ext cx="6378224" cy="2976115"/>
            <a:chOff x="1697275" y="1178099"/>
            <a:chExt cx="6378224" cy="2423832"/>
          </a:xfrm>
        </p:grpSpPr>
        <p:pic>
          <p:nvPicPr>
            <p:cNvPr id="228" name="Google Shape;22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97275" y="1178099"/>
              <a:ext cx="6378224" cy="242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36"/>
            <p:cNvSpPr/>
            <p:nvPr/>
          </p:nvSpPr>
          <p:spPr>
            <a:xfrm>
              <a:off x="4608576" y="1367943"/>
              <a:ext cx="2223821" cy="3364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3141150" y="2457907"/>
              <a:ext cx="3288911" cy="5696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4307435" y="3035846"/>
              <a:ext cx="1018031" cy="3918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36"/>
          <p:cNvSpPr/>
          <p:nvPr/>
        </p:nvSpPr>
        <p:spPr>
          <a:xfrm>
            <a:off x="3141150" y="1861552"/>
            <a:ext cx="4120200" cy="551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4608576" y="1455296"/>
            <a:ext cx="25095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 minuuttia sitten</a:t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4417162" y="3499655"/>
            <a:ext cx="13033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VASTAA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3068000" y="2443523"/>
            <a:ext cx="41933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OVAT ELUKOITA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7"/>
          <p:cNvGrpSpPr/>
          <p:nvPr/>
        </p:nvGrpSpPr>
        <p:grpSpPr>
          <a:xfrm>
            <a:off x="1566225" y="558406"/>
            <a:ext cx="7049630" cy="3600300"/>
            <a:chOff x="363950" y="653956"/>
            <a:chExt cx="6751200" cy="3600300"/>
          </a:xfrm>
        </p:grpSpPr>
        <p:pic>
          <p:nvPicPr>
            <p:cNvPr id="241" name="Google Shape;241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7"/>
            <p:cNvSpPr txBox="1"/>
            <p:nvPr/>
          </p:nvSpPr>
          <p:spPr>
            <a:xfrm>
              <a:off x="25869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IMHO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3" name="Google Shape;243;p37"/>
            <p:cNvSpPr txBox="1"/>
            <p:nvPr/>
          </p:nvSpPr>
          <p:spPr>
            <a:xfrm>
              <a:off x="623475" y="653956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Tänään 9.01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4" name="Google Shape;244;p37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Panther21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5" name="Google Shape;245;p37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Foorumin jäsen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6" name="Google Shape;246;p37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Liittynyt: 1/2017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Viestit: 42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47" name="Google Shape;24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6238" y="1738331"/>
              <a:ext cx="513206" cy="513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37"/>
          <p:cNvSpPr txBox="1"/>
          <p:nvPr/>
        </p:nvSpPr>
        <p:spPr>
          <a:xfrm>
            <a:off x="3403000" y="1593558"/>
            <a:ext cx="5951400" cy="28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i" sz="4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Kaikki</a:t>
            </a:r>
            <a:endParaRPr b="1" i="0" sz="4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i" sz="4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ovat varkaita – SAMAA MIELTÄ?</a:t>
            </a:r>
            <a:endParaRPr b="1" i="0" sz="4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5299051" y="1777540"/>
            <a:ext cx="2276280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8"/>
          <p:cNvGrpSpPr/>
          <p:nvPr/>
        </p:nvGrpSpPr>
        <p:grpSpPr>
          <a:xfrm>
            <a:off x="1843675" y="609114"/>
            <a:ext cx="5759195" cy="3659227"/>
            <a:chOff x="732525" y="617064"/>
            <a:chExt cx="5759195" cy="3659227"/>
          </a:xfrm>
        </p:grpSpPr>
        <p:pic>
          <p:nvPicPr>
            <p:cNvPr id="255" name="Google Shape;255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525" y="617064"/>
              <a:ext cx="5759195" cy="365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38"/>
            <p:cNvSpPr txBox="1"/>
            <p:nvPr/>
          </p:nvSpPr>
          <p:spPr>
            <a:xfrm>
              <a:off x="2024125" y="3519227"/>
              <a:ext cx="6843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38"/>
            <p:cNvSpPr txBox="1"/>
            <p:nvPr/>
          </p:nvSpPr>
          <p:spPr>
            <a:xfrm>
              <a:off x="3256500" y="3519200"/>
              <a:ext cx="6291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8"/>
            <p:cNvSpPr txBox="1"/>
            <p:nvPr/>
          </p:nvSpPr>
          <p:spPr>
            <a:xfrm>
              <a:off x="4488875" y="3496775"/>
              <a:ext cx="6291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9" name="Google Shape;259;p38"/>
          <p:cNvSpPr txBox="1"/>
          <p:nvPr/>
        </p:nvSpPr>
        <p:spPr>
          <a:xfrm>
            <a:off x="1164900" y="1482863"/>
            <a:ext cx="6814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NYT ON AIKA </a:t>
            </a:r>
            <a:br>
              <a:rPr b="0" i="0" lang="fi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fi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”HOIDELLA”</a:t>
            </a:r>
            <a:endParaRPr b="0" i="0" sz="4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2675250" y="2826525"/>
            <a:ext cx="3853500" cy="621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9"/>
          <p:cNvGrpSpPr/>
          <p:nvPr/>
        </p:nvGrpSpPr>
        <p:grpSpPr>
          <a:xfrm>
            <a:off x="1324302" y="517500"/>
            <a:ext cx="7575332" cy="3762838"/>
            <a:chOff x="363949" y="660850"/>
            <a:chExt cx="6750376" cy="3593406"/>
          </a:xfrm>
        </p:grpSpPr>
        <p:pic>
          <p:nvPicPr>
            <p:cNvPr id="266" name="Google Shape;26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49" y="693725"/>
              <a:ext cx="6300819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39"/>
            <p:cNvSpPr txBox="1"/>
            <p:nvPr/>
          </p:nvSpPr>
          <p:spPr>
            <a:xfrm>
              <a:off x="2586125" y="1013594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VS: hirviöt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8" name="Google Shape;268;p39"/>
            <p:cNvSpPr txBox="1"/>
            <p:nvPr/>
          </p:nvSpPr>
          <p:spPr>
            <a:xfrm>
              <a:off x="623475" y="660850"/>
              <a:ext cx="45282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14.11.2015, 2.34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9" name="Google Shape;269;p39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0" name="Google Shape;270;p39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Moderaattori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71" name="Google Shape;271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39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Liittynyt: 10/2001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Viestit: 1732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73" name="Google Shape;273;p39"/>
          <p:cNvSpPr/>
          <p:nvPr/>
        </p:nvSpPr>
        <p:spPr>
          <a:xfrm>
            <a:off x="5312978" y="1733825"/>
            <a:ext cx="2743201" cy="694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3266129" y="1667350"/>
            <a:ext cx="1854084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i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KAIKKI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2709019" y="2647580"/>
            <a:ext cx="6119671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i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OVAT TERRORISTEJA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40"/>
          <p:cNvGrpSpPr/>
          <p:nvPr/>
        </p:nvGrpSpPr>
        <p:grpSpPr>
          <a:xfrm>
            <a:off x="2475288" y="293760"/>
            <a:ext cx="4554356" cy="3891941"/>
            <a:chOff x="2475288" y="516286"/>
            <a:chExt cx="4554356" cy="3891941"/>
          </a:xfrm>
        </p:grpSpPr>
        <p:pic>
          <p:nvPicPr>
            <p:cNvPr id="281" name="Google Shape;28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5288" y="516286"/>
              <a:ext cx="4554356" cy="3891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40"/>
            <p:cNvSpPr/>
            <p:nvPr/>
          </p:nvSpPr>
          <p:spPr>
            <a:xfrm>
              <a:off x="2475288" y="1675180"/>
              <a:ext cx="4415630" cy="26407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40"/>
          <p:cNvSpPr/>
          <p:nvPr/>
        </p:nvSpPr>
        <p:spPr>
          <a:xfrm>
            <a:off x="2770800" y="775700"/>
            <a:ext cx="3957000" cy="8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2475288" y="1856484"/>
            <a:ext cx="4488782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4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PITÄISI KIELTÄÄ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YHTEISKUNNAN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TUET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/>
          <p:nvPr/>
        </p:nvSpPr>
        <p:spPr>
          <a:xfrm>
            <a:off x="1852950" y="1640175"/>
            <a:ext cx="5438100" cy="26352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664958" y="279050"/>
            <a:ext cx="6525227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Suomen lakien mukaan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049450" y="1434050"/>
            <a:ext cx="52416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fi" sz="2000">
                <a:solidFill>
                  <a:srgbClr val="FFFFFF"/>
                </a:solidFill>
              </a:rPr>
              <a:t>laiton uhkaus on…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fi" sz="2000">
                <a:solidFill>
                  <a:srgbClr val="FFFFFF"/>
                </a:solidFill>
              </a:rPr>
              <a:t>kunnianloukkaus on…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fi" sz="2000">
                <a:solidFill>
                  <a:srgbClr val="FFFFFF"/>
                </a:solidFill>
              </a:rPr>
              <a:t>uskonrauhan rikkominen...</a:t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/>
          <p:nvPr/>
        </p:nvSpPr>
        <p:spPr>
          <a:xfrm>
            <a:off x="1852950" y="1640175"/>
            <a:ext cx="5438100" cy="26352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664958" y="279050"/>
            <a:ext cx="6525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Kaikissa seuraavissa otsikoissa/väitteissä on peitetty</a:t>
            </a:r>
            <a:r>
              <a:rPr lang="fi" sz="2400"/>
              <a:t> vihapuheen kohteena oleva ryhmä.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2049450" y="1434050"/>
            <a:ext cx="52416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Mieti jokaisesta seuraavia seikkoja: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fi" sz="2000">
                <a:solidFill>
                  <a:srgbClr val="FFFFFF"/>
                </a:solidFill>
              </a:rPr>
              <a:t>M</a:t>
            </a:r>
            <a:r>
              <a:rPr b="0" i="0" lang="fi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iltä viesti tuntuu sinusta?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fi" sz="2000">
                <a:solidFill>
                  <a:srgbClr val="FFFFFF"/>
                </a:solidFill>
              </a:rPr>
              <a:t>Kuka sen on kirjoittanut?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fi" sz="2000">
                <a:solidFill>
                  <a:srgbClr val="FFFFFF"/>
                </a:solidFill>
              </a:rPr>
              <a:t>Mihin hän pyrkii viestillään</a:t>
            </a:r>
            <a:r>
              <a:rPr b="0" i="0" lang="fi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fi" sz="2000">
                <a:solidFill>
                  <a:srgbClr val="FFFFFF"/>
                </a:solidFill>
              </a:rPr>
              <a:t>Miten viesti voisi vaikuttaa eri ihmisiin?</a:t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8"/>
          <p:cNvGrpSpPr/>
          <p:nvPr/>
        </p:nvGrpSpPr>
        <p:grpSpPr>
          <a:xfrm>
            <a:off x="1781503" y="775537"/>
            <a:ext cx="6708228" cy="3592375"/>
            <a:chOff x="363950" y="661881"/>
            <a:chExt cx="6798125" cy="3592375"/>
          </a:xfrm>
        </p:grpSpPr>
        <p:pic>
          <p:nvPicPr>
            <p:cNvPr id="136" name="Google Shape;13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8"/>
            <p:cNvSpPr txBox="1"/>
            <p:nvPr/>
          </p:nvSpPr>
          <p:spPr>
            <a:xfrm>
              <a:off x="2633875" y="1033826"/>
              <a:ext cx="45282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VS: Mitä mieltä olet?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8" name="Google Shape;138;p28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Eilen 23.34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9" name="Google Shape;139;p28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Oracle785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0" name="Google Shape;140;p28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Foorumin jäsen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41" name="Google Shape;141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8"/>
            <p:cNvSpPr txBox="1"/>
            <p:nvPr/>
          </p:nvSpPr>
          <p:spPr>
            <a:xfrm>
              <a:off x="403775" y="2331925"/>
              <a:ext cx="2046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Liittynyt: 11/2018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Viestit: 74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43" name="Google Shape;143;p28"/>
          <p:cNvSpPr txBox="1"/>
          <p:nvPr/>
        </p:nvSpPr>
        <p:spPr>
          <a:xfrm>
            <a:off x="3505895" y="1858925"/>
            <a:ext cx="4447807" cy="2074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fi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OVAT PÄÄSTÄÄN VIALLA</a:t>
            </a:r>
            <a:endParaRPr b="1" i="0" sz="4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28"/>
          <p:cNvSpPr/>
          <p:nvPr/>
        </p:nvSpPr>
        <p:spPr>
          <a:xfrm>
            <a:off x="3516571" y="1858925"/>
            <a:ext cx="2739000" cy="7128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700" y="487448"/>
            <a:ext cx="5251912" cy="37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2486400" y="694225"/>
            <a:ext cx="4522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2179930" y="1967789"/>
            <a:ext cx="4974336" cy="212365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2121700" y="1967789"/>
            <a:ext cx="514229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KIELTÄVÄT SUVIVIRREN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0"/>
          <p:cNvGrpSpPr/>
          <p:nvPr/>
        </p:nvGrpSpPr>
        <p:grpSpPr>
          <a:xfrm>
            <a:off x="1198179" y="1151163"/>
            <a:ext cx="7441324" cy="2908458"/>
            <a:chOff x="1627125" y="1151163"/>
            <a:chExt cx="6652880" cy="2528195"/>
          </a:xfrm>
        </p:grpSpPr>
        <p:pic>
          <p:nvPicPr>
            <p:cNvPr id="158" name="Google Shape;158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27125" y="1151163"/>
              <a:ext cx="6652880" cy="252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30"/>
            <p:cNvSpPr/>
            <p:nvPr/>
          </p:nvSpPr>
          <p:spPr>
            <a:xfrm>
              <a:off x="3097250" y="1828325"/>
              <a:ext cx="4732500" cy="565800"/>
            </a:xfrm>
            <a:prstGeom prst="rect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4674411" y="1353312"/>
              <a:ext cx="2596898" cy="400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4351591" y="3117875"/>
              <a:ext cx="1997050" cy="400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2914370" y="2473355"/>
              <a:ext cx="4732500" cy="5538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30"/>
          <p:cNvSpPr txBox="1"/>
          <p:nvPr/>
        </p:nvSpPr>
        <p:spPr>
          <a:xfrm>
            <a:off x="4631438" y="1448597"/>
            <a:ext cx="22959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 minuuttia sitten</a:t>
            </a:r>
            <a:endParaRPr/>
          </a:p>
        </p:txBody>
      </p:sp>
      <p:sp>
        <p:nvSpPr>
          <p:cNvPr id="164" name="Google Shape;164;p30"/>
          <p:cNvSpPr txBox="1"/>
          <p:nvPr/>
        </p:nvSpPr>
        <p:spPr>
          <a:xfrm>
            <a:off x="4391005" y="3396567"/>
            <a:ext cx="12811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VASTAA</a:t>
            </a:r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2779312" y="2611336"/>
            <a:ext cx="51520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fi" sz="3200">
                <a:solidFill>
                  <a:schemeClr val="dk1"/>
                </a:solidFill>
              </a:rPr>
              <a:t>IE</a:t>
            </a:r>
            <a:r>
              <a:rPr b="0" i="0" lang="fi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VÄT TYÖPAIKKAMME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31"/>
          <p:cNvGrpSpPr/>
          <p:nvPr/>
        </p:nvGrpSpPr>
        <p:grpSpPr>
          <a:xfrm>
            <a:off x="1651275" y="684431"/>
            <a:ext cx="6271388" cy="3565949"/>
            <a:chOff x="1651275" y="684431"/>
            <a:chExt cx="6271388" cy="3565949"/>
          </a:xfrm>
        </p:grpSpPr>
        <p:pic>
          <p:nvPicPr>
            <p:cNvPr id="171" name="Google Shape;17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1275" y="684431"/>
              <a:ext cx="6271388" cy="356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31"/>
            <p:cNvSpPr/>
            <p:nvPr/>
          </p:nvSpPr>
          <p:spPr>
            <a:xfrm>
              <a:off x="4389120" y="1482525"/>
              <a:ext cx="1572768" cy="661880"/>
            </a:xfrm>
            <a:prstGeom prst="rect">
              <a:avLst/>
            </a:prstGeom>
            <a:solidFill>
              <a:srgbClr val="0F7B0F"/>
            </a:solidFill>
            <a:ln cap="flat" cmpd="sng" w="25400">
              <a:solidFill>
                <a:srgbClr val="0F7B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2301050" y="1934000"/>
              <a:ext cx="1963712" cy="472015"/>
            </a:xfrm>
            <a:prstGeom prst="rect">
              <a:avLst/>
            </a:prstGeom>
            <a:solidFill>
              <a:srgbClr val="0F7B0F"/>
            </a:solidFill>
            <a:ln cap="flat" cmpd="sng" w="25400">
              <a:solidFill>
                <a:srgbClr val="0F7B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5142584" y="2838298"/>
              <a:ext cx="2055573" cy="553998"/>
            </a:xfrm>
            <a:prstGeom prst="rect">
              <a:avLst/>
            </a:prstGeom>
            <a:solidFill>
              <a:srgbClr val="383837"/>
            </a:solidFill>
            <a:ln cap="flat" cmpd="sng" w="25400">
              <a:solidFill>
                <a:srgbClr val="3838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31"/>
          <p:cNvSpPr/>
          <p:nvPr/>
        </p:nvSpPr>
        <p:spPr>
          <a:xfrm>
            <a:off x="2301050" y="1482525"/>
            <a:ext cx="2028600" cy="414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4329650" y="1445950"/>
            <a:ext cx="202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aiheuttavat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2330293" y="1882800"/>
            <a:ext cx="391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>
                <a:solidFill>
                  <a:schemeClr val="lt1"/>
                </a:solidFill>
              </a:rPr>
              <a:t>vaaraa liikenteessä?</a:t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5142584" y="2838298"/>
            <a:ext cx="23381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miten itse tulee ajettua</a:t>
            </a:r>
            <a:r>
              <a:rPr b="0" i="0" lang="fi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2"/>
          <p:cNvGrpSpPr/>
          <p:nvPr/>
        </p:nvGrpSpPr>
        <p:grpSpPr>
          <a:xfrm>
            <a:off x="1198179" y="492038"/>
            <a:ext cx="7480738" cy="3827736"/>
            <a:chOff x="2251063" y="492038"/>
            <a:chExt cx="5344555" cy="3827736"/>
          </a:xfrm>
        </p:grpSpPr>
        <p:pic>
          <p:nvPicPr>
            <p:cNvPr id="184" name="Google Shape;184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1063" y="492038"/>
              <a:ext cx="5344555" cy="382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2"/>
            <p:cNvSpPr/>
            <p:nvPr/>
          </p:nvSpPr>
          <p:spPr>
            <a:xfrm>
              <a:off x="2326234" y="1872691"/>
              <a:ext cx="5113324" cy="2304288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32"/>
          <p:cNvSpPr/>
          <p:nvPr/>
        </p:nvSpPr>
        <p:spPr>
          <a:xfrm>
            <a:off x="2460275" y="707675"/>
            <a:ext cx="48489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1303395" y="1931213"/>
            <a:ext cx="709174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4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TUHOAVAT </a:t>
            </a:r>
            <a:r>
              <a:rPr lang="fi" sz="4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SUOMALAISEN KULTTUURIN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3"/>
          <p:cNvGrpSpPr/>
          <p:nvPr/>
        </p:nvGrpSpPr>
        <p:grpSpPr>
          <a:xfrm>
            <a:off x="1316420" y="338959"/>
            <a:ext cx="7662041" cy="4296103"/>
            <a:chOff x="363950" y="661881"/>
            <a:chExt cx="6738300" cy="3592375"/>
          </a:xfrm>
        </p:grpSpPr>
        <p:pic>
          <p:nvPicPr>
            <p:cNvPr id="193" name="Google Shape;193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33"/>
            <p:cNvSpPr txBox="1"/>
            <p:nvPr/>
          </p:nvSpPr>
          <p:spPr>
            <a:xfrm>
              <a:off x="25740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VS: Rakentakaa muuri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Tänään 8.16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6" name="Google Shape;196;p33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Moderaattori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98" name="Google Shape;19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33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Liittynyt: 10/2001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Viestit: 2431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0" name="Google Shape;200;p33"/>
          <p:cNvSpPr txBox="1"/>
          <p:nvPr/>
        </p:nvSpPr>
        <p:spPr>
          <a:xfrm>
            <a:off x="3389586" y="1483613"/>
            <a:ext cx="6108164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fi" sz="3600">
                <a:latin typeface="Trebuchet MS"/>
                <a:ea typeface="Trebuchet MS"/>
                <a:cs typeface="Trebuchet MS"/>
                <a:sym typeface="Trebuchet MS"/>
              </a:rPr>
              <a:t>Rajat kiinni,ettei</a:t>
            </a:r>
            <a:endParaRPr b="1"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fi" sz="3600">
                <a:latin typeface="Trebuchet MS"/>
                <a:ea typeface="Trebuchet MS"/>
                <a:cs typeface="Trebuchet MS"/>
                <a:sym typeface="Trebuchet MS"/>
              </a:rPr>
              <a:t>tänne tule</a:t>
            </a:r>
            <a:endParaRPr b="1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3505322" y="3784972"/>
            <a:ext cx="3061016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