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slide" Target="slides/slide16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" name="Google Shape;20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6" name="Google Shape;21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" name="Google Shape;22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8" name="Google Shape;23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2" name="Google Shape;25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3" name="Google Shape;26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8" name="Google Shape;27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7" name="Google Shape;28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7f0f716101_0_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g7f0f71610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" name="Google Shape;16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" name="Google Shape;18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27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0" y="512618"/>
            <a:ext cx="497999" cy="2621973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3" name="Google Shape;53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4" name="Google Shape;5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3" name="Google Shape;63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4" name="Google Shape;64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  <p:pic>
        <p:nvPicPr>
          <p:cNvPr id="65" name="Google Shape;65;p14"/>
          <p:cNvPicPr preferRelativeResize="0"/>
          <p:nvPr/>
        </p:nvPicPr>
        <p:blipFill rotWithShape="1">
          <a:blip r:embed="rId2">
            <a:alphaModFix/>
          </a:blip>
          <a:srcRect b="29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/>
          <p:nvPr/>
        </p:nvSpPr>
        <p:spPr>
          <a:xfrm>
            <a:off x="0" y="2521527"/>
            <a:ext cx="497999" cy="2621973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4"/>
          <p:cNvSpPr txBox="1"/>
          <p:nvPr/>
        </p:nvSpPr>
        <p:spPr>
          <a:xfrm rot="-5400000">
            <a:off x="-814380" y="3756335"/>
            <a:ext cx="20851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Media-analyysi</a:t>
            </a:r>
            <a:endParaRPr/>
          </a:p>
        </p:txBody>
      </p:sp>
      <p:pic>
        <p:nvPicPr>
          <p:cNvPr id="68" name="Google Shape;6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850" y="512491"/>
            <a:ext cx="332296" cy="331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1" name="Google Shape;7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0" name="Google Shape;80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6" name="Google Shape;86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7" name="Google Shape;87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90" name="Google Shape;90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4" name="Google Shape;94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5" name="Google Shape;95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6" name="Google Shape;96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1" name="Google Shape;21;p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9" name="Google Shape;99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2" name="Google Shape;102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3" name="Google Shape;103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5" name="Google Shape;45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6" name="Google Shape;46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7.xml"/><Relationship Id="rId10" Type="http://schemas.openxmlformats.org/officeDocument/2006/relationships/slideLayout" Target="../slideLayouts/slideLayout6.xml"/><Relationship Id="rId1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8.xml"/><Relationship Id="rId1" Type="http://schemas.openxmlformats.org/officeDocument/2006/relationships/image" Target="../media/image2.png"/><Relationship Id="rId2" Type="http://schemas.openxmlformats.org/officeDocument/2006/relationships/image" Target="../media/image27.png"/><Relationship Id="rId3" Type="http://schemas.openxmlformats.org/officeDocument/2006/relationships/image" Target="../media/image20.png"/><Relationship Id="rId4" Type="http://schemas.openxmlformats.org/officeDocument/2006/relationships/image" Target="../media/image1.png"/><Relationship Id="rId9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0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1">
            <a:alphaModFix/>
          </a:blip>
          <a:srcRect b="29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/>
          <p:nvPr/>
        </p:nvSpPr>
        <p:spPr>
          <a:xfrm>
            <a:off x="0" y="2521527"/>
            <a:ext cx="497999" cy="2621973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p1"/>
          <p:cNvSpPr txBox="1"/>
          <p:nvPr/>
        </p:nvSpPr>
        <p:spPr>
          <a:xfrm rot="-5400000">
            <a:off x="-814380" y="3756335"/>
            <a:ext cx="20851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Media-analyysi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  <p:pic>
        <p:nvPicPr>
          <p:cNvPr id="12" name="Google Shape;12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850" y="512491"/>
            <a:ext cx="332296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5"/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Google Shape;59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23.png"/><Relationship Id="rId5" Type="http://schemas.openxmlformats.org/officeDocument/2006/relationships/image" Target="../media/image3.png"/><Relationship Id="rId6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png"/><Relationship Id="rId4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5.png"/><Relationship Id="rId4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/Relationships>
</file>

<file path=ppt/slides/_rels/slide17.xml.rels><?xml version="1.0" encoding="UTF-8" standalone="yes"?><Relationships xmlns="http://schemas.openxmlformats.org/package/2006/relationships"><Relationship Id="rId11" Type="http://schemas.openxmlformats.org/officeDocument/2006/relationships/image" Target="../media/image26.png"/><Relationship Id="rId10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image" Target="../media/image16.png"/><Relationship Id="rId9" Type="http://schemas.openxmlformats.org/officeDocument/2006/relationships/image" Target="../media/image17.png"/><Relationship Id="rId5" Type="http://schemas.openxmlformats.org/officeDocument/2006/relationships/image" Target="../media/image20.png"/><Relationship Id="rId6" Type="http://schemas.openxmlformats.org/officeDocument/2006/relationships/image" Target="../media/image18.png"/><Relationship Id="rId7" Type="http://schemas.openxmlformats.org/officeDocument/2006/relationships/image" Target="../media/image22.png"/><Relationship Id="rId8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5.png"/><Relationship Id="rId4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5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4010" y="63126"/>
            <a:ext cx="440988" cy="440099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5"/>
          <p:cNvSpPr txBox="1"/>
          <p:nvPr/>
        </p:nvSpPr>
        <p:spPr>
          <a:xfrm>
            <a:off x="10650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i" sz="1400" u="none" cap="none" strike="noStrike">
                <a:solidFill>
                  <a:srgbClr val="5D7C8A"/>
                </a:solidFill>
                <a:latin typeface="Arial"/>
                <a:ea typeface="Arial"/>
                <a:cs typeface="Arial"/>
                <a:sym typeface="Arial"/>
              </a:rPr>
              <a:t>Miksi verkossa esiintyy vihapuhetta? &gt; Media-analyysi &gt; </a:t>
            </a:r>
            <a:r>
              <a:rPr b="1" i="0" lang="fi" sz="1400" u="none" cap="none" strike="noStrike">
                <a:solidFill>
                  <a:srgbClr val="5D7C8A"/>
                </a:solidFill>
                <a:latin typeface="Arial"/>
                <a:ea typeface="Arial"/>
                <a:cs typeface="Arial"/>
                <a:sym typeface="Arial"/>
              </a:rPr>
              <a:t>Rivien välistä lukeminen</a:t>
            </a:r>
            <a:endParaRPr b="1" i="0" sz="1400" u="none" cap="none" strike="noStrike">
              <a:solidFill>
                <a:srgbClr val="5D7C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5"/>
          <p:cNvSpPr txBox="1"/>
          <p:nvPr>
            <p:ph type="title"/>
          </p:nvPr>
        </p:nvSpPr>
        <p:spPr>
          <a:xfrm>
            <a:off x="1330178" y="2150850"/>
            <a:ext cx="4416417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fi" sz="4800"/>
              <a:t>Rivien välistä lukeminen</a:t>
            </a:r>
            <a:endParaRPr b="1" sz="4800"/>
          </a:p>
        </p:txBody>
      </p:sp>
      <p:pic>
        <p:nvPicPr>
          <p:cNvPr id="113" name="Google Shape;113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615694">
            <a:off x="7567691" y="1871942"/>
            <a:ext cx="1157907" cy="706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47451" y="977988"/>
            <a:ext cx="1064323" cy="832818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5"/>
          <p:cNvSpPr txBox="1"/>
          <p:nvPr/>
        </p:nvSpPr>
        <p:spPr>
          <a:xfrm rot="-520883">
            <a:off x="6307487" y="2627742"/>
            <a:ext cx="806945" cy="85701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0" i="0" lang="fi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endParaRPr b="0" i="0" sz="7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" name="Google Shape;116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365999" y="3400475"/>
            <a:ext cx="1196549" cy="1002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" name="Google Shape;206;p34"/>
          <p:cNvGrpSpPr/>
          <p:nvPr/>
        </p:nvGrpSpPr>
        <p:grpSpPr>
          <a:xfrm>
            <a:off x="2063100" y="561406"/>
            <a:ext cx="5602204" cy="3559497"/>
            <a:chOff x="2063100" y="561406"/>
            <a:chExt cx="5602204" cy="3559497"/>
          </a:xfrm>
        </p:grpSpPr>
        <p:grpSp>
          <p:nvGrpSpPr>
            <p:cNvPr id="207" name="Google Shape;207;p34"/>
            <p:cNvGrpSpPr/>
            <p:nvPr/>
          </p:nvGrpSpPr>
          <p:grpSpPr>
            <a:xfrm>
              <a:off x="2063100" y="561406"/>
              <a:ext cx="5602204" cy="3559497"/>
              <a:chOff x="2063100" y="561406"/>
              <a:chExt cx="5602204" cy="3559497"/>
            </a:xfrm>
          </p:grpSpPr>
          <p:pic>
            <p:nvPicPr>
              <p:cNvPr id="208" name="Google Shape;208;p34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2063100" y="561406"/>
                <a:ext cx="5602204" cy="355949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9" name="Google Shape;209;p34"/>
              <p:cNvSpPr/>
              <p:nvPr/>
            </p:nvSpPr>
            <p:spPr>
              <a:xfrm>
                <a:off x="2574950" y="1587398"/>
                <a:ext cx="4835348" cy="634737"/>
              </a:xfrm>
              <a:prstGeom prst="rect">
                <a:avLst/>
              </a:prstGeom>
              <a:solidFill>
                <a:schemeClr val="lt1"/>
              </a:solidFill>
              <a:ln cap="flat" cmpd="sng" w="254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0" name="Google Shape;210;p34"/>
            <p:cNvSpPr/>
            <p:nvPr/>
          </p:nvSpPr>
          <p:spPr>
            <a:xfrm>
              <a:off x="3081985" y="577901"/>
              <a:ext cx="2631186" cy="1016813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1" name="Google Shape;211;p34"/>
          <p:cNvSpPr/>
          <p:nvPr/>
        </p:nvSpPr>
        <p:spPr>
          <a:xfrm>
            <a:off x="2979683" y="2405458"/>
            <a:ext cx="4548351" cy="761517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34"/>
          <p:cNvSpPr txBox="1"/>
          <p:nvPr/>
        </p:nvSpPr>
        <p:spPr>
          <a:xfrm>
            <a:off x="2861442" y="1594714"/>
            <a:ext cx="546275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" sz="3800">
                <a:solidFill>
                  <a:schemeClr val="dk1"/>
                </a:solidFill>
              </a:rPr>
              <a:t>HILJENTÄKÄÄ</a:t>
            </a:r>
            <a:endParaRPr sz="3800">
              <a:solidFill>
                <a:schemeClr val="dk1"/>
              </a:solidFill>
            </a:endParaRPr>
          </a:p>
        </p:txBody>
      </p:sp>
      <p:sp>
        <p:nvSpPr>
          <p:cNvPr id="213" name="Google Shape;213;p34"/>
          <p:cNvSpPr txBox="1"/>
          <p:nvPr/>
        </p:nvSpPr>
        <p:spPr>
          <a:xfrm>
            <a:off x="3081985" y="819300"/>
            <a:ext cx="274091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i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Time to burn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oogle Shape;218;p35"/>
          <p:cNvGrpSpPr/>
          <p:nvPr/>
        </p:nvGrpSpPr>
        <p:grpSpPr>
          <a:xfrm>
            <a:off x="2167759" y="785882"/>
            <a:ext cx="5935718" cy="3460275"/>
            <a:chOff x="2285775" y="785882"/>
            <a:chExt cx="4831462" cy="3460275"/>
          </a:xfrm>
        </p:grpSpPr>
        <p:pic>
          <p:nvPicPr>
            <p:cNvPr id="219" name="Google Shape;219;p3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285775" y="785882"/>
              <a:ext cx="4831462" cy="346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0" name="Google Shape;220;p35"/>
            <p:cNvSpPr/>
            <p:nvPr/>
          </p:nvSpPr>
          <p:spPr>
            <a:xfrm>
              <a:off x="2699309" y="2092147"/>
              <a:ext cx="4242816" cy="2050836"/>
            </a:xfrm>
            <a:prstGeom prst="rect">
              <a:avLst/>
            </a:prstGeom>
            <a:solidFill>
              <a:schemeClr val="dk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1" name="Google Shape;221;p35"/>
          <p:cNvSpPr/>
          <p:nvPr/>
        </p:nvSpPr>
        <p:spPr>
          <a:xfrm>
            <a:off x="2555825" y="1003225"/>
            <a:ext cx="4219800" cy="10161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35"/>
          <p:cNvSpPr txBox="1"/>
          <p:nvPr/>
        </p:nvSpPr>
        <p:spPr>
          <a:xfrm>
            <a:off x="2555825" y="2019325"/>
            <a:ext cx="5404025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" sz="660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HÄIRIKÖIVÄT TUNNEILLA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36"/>
          <p:cNvGrpSpPr/>
          <p:nvPr/>
        </p:nvGrpSpPr>
        <p:grpSpPr>
          <a:xfrm>
            <a:off x="1697275" y="1178098"/>
            <a:ext cx="6378224" cy="2976115"/>
            <a:chOff x="1697275" y="1178099"/>
            <a:chExt cx="6378224" cy="2423832"/>
          </a:xfrm>
        </p:grpSpPr>
        <p:pic>
          <p:nvPicPr>
            <p:cNvPr id="228" name="Google Shape;228;p3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697275" y="1178099"/>
              <a:ext cx="6378224" cy="24238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9" name="Google Shape;229;p36"/>
            <p:cNvSpPr/>
            <p:nvPr/>
          </p:nvSpPr>
          <p:spPr>
            <a:xfrm>
              <a:off x="4608576" y="1367943"/>
              <a:ext cx="2223821" cy="336499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36"/>
            <p:cNvSpPr/>
            <p:nvPr/>
          </p:nvSpPr>
          <p:spPr>
            <a:xfrm>
              <a:off x="3141150" y="2457907"/>
              <a:ext cx="3288911" cy="569679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36"/>
            <p:cNvSpPr/>
            <p:nvPr/>
          </p:nvSpPr>
          <p:spPr>
            <a:xfrm>
              <a:off x="4307435" y="3035846"/>
              <a:ext cx="1018031" cy="391850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2" name="Google Shape;232;p36"/>
          <p:cNvSpPr/>
          <p:nvPr/>
        </p:nvSpPr>
        <p:spPr>
          <a:xfrm>
            <a:off x="3141150" y="1861552"/>
            <a:ext cx="4120200" cy="5514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36"/>
          <p:cNvSpPr txBox="1"/>
          <p:nvPr/>
        </p:nvSpPr>
        <p:spPr>
          <a:xfrm>
            <a:off x="4608576" y="1455296"/>
            <a:ext cx="250955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10 minuuttia sitten</a:t>
            </a:r>
            <a:endParaRPr/>
          </a:p>
        </p:txBody>
      </p:sp>
      <p:sp>
        <p:nvSpPr>
          <p:cNvPr id="234" name="Google Shape;234;p36"/>
          <p:cNvSpPr txBox="1"/>
          <p:nvPr/>
        </p:nvSpPr>
        <p:spPr>
          <a:xfrm>
            <a:off x="4417162" y="3499655"/>
            <a:ext cx="13033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VASTAA</a:t>
            </a:r>
            <a:endParaRPr/>
          </a:p>
        </p:txBody>
      </p:sp>
      <p:sp>
        <p:nvSpPr>
          <p:cNvPr id="235" name="Google Shape;235;p36"/>
          <p:cNvSpPr txBox="1"/>
          <p:nvPr/>
        </p:nvSpPr>
        <p:spPr>
          <a:xfrm>
            <a:off x="3068000" y="2443523"/>
            <a:ext cx="419335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OVAT ELUKOITA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" name="Google Shape;240;p37"/>
          <p:cNvGrpSpPr/>
          <p:nvPr/>
        </p:nvGrpSpPr>
        <p:grpSpPr>
          <a:xfrm>
            <a:off x="1566225" y="558406"/>
            <a:ext cx="7049630" cy="3600300"/>
            <a:chOff x="363950" y="653956"/>
            <a:chExt cx="6751200" cy="3600300"/>
          </a:xfrm>
        </p:grpSpPr>
        <p:pic>
          <p:nvPicPr>
            <p:cNvPr id="241" name="Google Shape;241;p3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63950" y="693725"/>
              <a:ext cx="6216563" cy="35605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2" name="Google Shape;242;p37"/>
            <p:cNvSpPr txBox="1"/>
            <p:nvPr/>
          </p:nvSpPr>
          <p:spPr>
            <a:xfrm>
              <a:off x="2586950" y="1033819"/>
              <a:ext cx="45282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fi" sz="2400" u="none" cap="none" strike="noStrike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IMHO</a:t>
              </a:r>
              <a:endParaRPr b="1" i="0" sz="24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43" name="Google Shape;243;p37"/>
            <p:cNvSpPr txBox="1"/>
            <p:nvPr/>
          </p:nvSpPr>
          <p:spPr>
            <a:xfrm>
              <a:off x="623475" y="653956"/>
              <a:ext cx="45282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fi" sz="1400" u="none" cap="none" strike="noStrik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Tänään 9.01</a:t>
              </a:r>
              <a:endParaRPr b="0" i="0" sz="14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44" name="Google Shape;244;p37"/>
            <p:cNvSpPr txBox="1"/>
            <p:nvPr/>
          </p:nvSpPr>
          <p:spPr>
            <a:xfrm>
              <a:off x="451550" y="1033819"/>
              <a:ext cx="16599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fi" sz="2400" u="sng" cap="none" strike="noStrike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Panther21</a:t>
              </a:r>
              <a:endParaRPr b="0" i="0" sz="2400" u="sng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45" name="Google Shape;245;p37"/>
            <p:cNvSpPr txBox="1"/>
            <p:nvPr/>
          </p:nvSpPr>
          <p:spPr>
            <a:xfrm>
              <a:off x="451550" y="1373906"/>
              <a:ext cx="20463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fi" sz="1400" u="none" cap="none" strike="noStrike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Foorumin jäsen</a:t>
              </a:r>
              <a:endParaRPr b="0" i="0" sz="14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46" name="Google Shape;246;p37"/>
            <p:cNvSpPr txBox="1"/>
            <p:nvPr/>
          </p:nvSpPr>
          <p:spPr>
            <a:xfrm>
              <a:off x="451550" y="2332013"/>
              <a:ext cx="20463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fi" sz="1200" u="none" cap="none" strike="noStrike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Liittynyt: 1/2017</a:t>
              </a:r>
              <a:endPara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fi" sz="1200" u="none" cap="none" strike="noStrike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Viestit: 42</a:t>
              </a:r>
              <a:endPara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pic>
          <p:nvPicPr>
            <p:cNvPr id="247" name="Google Shape;247;p3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46238" y="1738331"/>
              <a:ext cx="513206" cy="5132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8" name="Google Shape;248;p37"/>
          <p:cNvSpPr txBox="1"/>
          <p:nvPr/>
        </p:nvSpPr>
        <p:spPr>
          <a:xfrm>
            <a:off x="3403000" y="1593558"/>
            <a:ext cx="5951400" cy="28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i" sz="48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Kaikki</a:t>
            </a:r>
            <a:endParaRPr b="1" i="0" sz="4800" u="none" cap="none" strike="noStrik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fi" sz="48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ovat varkaita – SAMAA MIELTÄ?</a:t>
            </a:r>
            <a:endParaRPr b="1" i="0" sz="4800" u="none" cap="none" strike="noStrik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9" name="Google Shape;249;p37"/>
          <p:cNvSpPr/>
          <p:nvPr/>
        </p:nvSpPr>
        <p:spPr>
          <a:xfrm>
            <a:off x="5299051" y="1777540"/>
            <a:ext cx="2276280" cy="6009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" name="Google Shape;254;p38"/>
          <p:cNvGrpSpPr/>
          <p:nvPr/>
        </p:nvGrpSpPr>
        <p:grpSpPr>
          <a:xfrm>
            <a:off x="1843675" y="609114"/>
            <a:ext cx="5759195" cy="3659227"/>
            <a:chOff x="732525" y="617064"/>
            <a:chExt cx="5759195" cy="3659227"/>
          </a:xfrm>
        </p:grpSpPr>
        <p:pic>
          <p:nvPicPr>
            <p:cNvPr id="255" name="Google Shape;255;p3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32525" y="617064"/>
              <a:ext cx="5759195" cy="36592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6" name="Google Shape;256;p38"/>
            <p:cNvSpPr txBox="1"/>
            <p:nvPr/>
          </p:nvSpPr>
          <p:spPr>
            <a:xfrm>
              <a:off x="2024125" y="3519227"/>
              <a:ext cx="6843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fi" sz="2400" u="none" cap="none" strike="noStrike">
                  <a:solidFill>
                    <a:srgbClr val="666666"/>
                  </a:solidFill>
                  <a:latin typeface="Roboto"/>
                  <a:ea typeface="Roboto"/>
                  <a:cs typeface="Roboto"/>
                  <a:sym typeface="Roboto"/>
                </a:rPr>
                <a:t>17</a:t>
              </a:r>
              <a:endParaRPr b="0" i="0" sz="2400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7" name="Google Shape;257;p38"/>
            <p:cNvSpPr txBox="1"/>
            <p:nvPr/>
          </p:nvSpPr>
          <p:spPr>
            <a:xfrm>
              <a:off x="3256500" y="3519200"/>
              <a:ext cx="6291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fi" sz="2400" u="none" cap="none" strike="noStrike">
                  <a:solidFill>
                    <a:srgbClr val="666666"/>
                  </a:solidFill>
                  <a:latin typeface="Roboto"/>
                  <a:ea typeface="Roboto"/>
                  <a:cs typeface="Roboto"/>
                  <a:sym typeface="Roboto"/>
                </a:rPr>
                <a:t>35</a:t>
              </a:r>
              <a:endParaRPr b="0" i="0" sz="2400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8" name="Google Shape;258;p38"/>
            <p:cNvSpPr txBox="1"/>
            <p:nvPr/>
          </p:nvSpPr>
          <p:spPr>
            <a:xfrm>
              <a:off x="4488875" y="3496775"/>
              <a:ext cx="629100" cy="37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fi" sz="2400" u="none" cap="none" strike="noStrike">
                  <a:solidFill>
                    <a:srgbClr val="666666"/>
                  </a:solidFill>
                  <a:latin typeface="Roboto"/>
                  <a:ea typeface="Roboto"/>
                  <a:cs typeface="Roboto"/>
                  <a:sym typeface="Roboto"/>
                </a:rPr>
                <a:t>22</a:t>
              </a:r>
              <a:endParaRPr b="0" i="0" sz="2400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59" name="Google Shape;259;p38"/>
          <p:cNvSpPr txBox="1"/>
          <p:nvPr/>
        </p:nvSpPr>
        <p:spPr>
          <a:xfrm>
            <a:off x="1164900" y="1482863"/>
            <a:ext cx="6814200" cy="8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4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NYT ON AIKA </a:t>
            </a:r>
            <a:br>
              <a:rPr b="0" i="0" lang="fi" sz="4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0" i="0" lang="fi" sz="4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”HOIDELLA”</a:t>
            </a:r>
            <a:endParaRPr b="0" i="0" sz="4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0" name="Google Shape;260;p38"/>
          <p:cNvSpPr/>
          <p:nvPr/>
        </p:nvSpPr>
        <p:spPr>
          <a:xfrm>
            <a:off x="2675250" y="2826525"/>
            <a:ext cx="3853500" cy="6210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Google Shape;265;p39"/>
          <p:cNvGrpSpPr/>
          <p:nvPr/>
        </p:nvGrpSpPr>
        <p:grpSpPr>
          <a:xfrm>
            <a:off x="1324302" y="517500"/>
            <a:ext cx="7575332" cy="3762838"/>
            <a:chOff x="363949" y="660850"/>
            <a:chExt cx="6750376" cy="3593406"/>
          </a:xfrm>
        </p:grpSpPr>
        <p:pic>
          <p:nvPicPr>
            <p:cNvPr id="266" name="Google Shape;266;p3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63949" y="693725"/>
              <a:ext cx="6300819" cy="35605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7" name="Google Shape;267;p39"/>
            <p:cNvSpPr txBox="1"/>
            <p:nvPr/>
          </p:nvSpPr>
          <p:spPr>
            <a:xfrm>
              <a:off x="2586125" y="1013594"/>
              <a:ext cx="45282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fi" sz="2400" u="none" cap="none" strike="noStrike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VS: hirviöt</a:t>
              </a:r>
              <a:endParaRPr b="1" i="0" sz="24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68" name="Google Shape;268;p39"/>
            <p:cNvSpPr txBox="1"/>
            <p:nvPr/>
          </p:nvSpPr>
          <p:spPr>
            <a:xfrm>
              <a:off x="623475" y="660850"/>
              <a:ext cx="4528200" cy="31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fi" sz="1400" u="none" cap="none" strike="noStrik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14.11.2015, 2.34</a:t>
              </a:r>
              <a:endParaRPr b="0" i="0" sz="14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69" name="Google Shape;269;p39"/>
            <p:cNvSpPr txBox="1"/>
            <p:nvPr/>
          </p:nvSpPr>
          <p:spPr>
            <a:xfrm>
              <a:off x="451550" y="1033819"/>
              <a:ext cx="16599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fi" sz="2400" u="sng" cap="none" strike="noStrike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FreedomK</a:t>
              </a:r>
              <a:endParaRPr b="0" i="0" sz="2400" u="sng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70" name="Google Shape;270;p39"/>
            <p:cNvSpPr txBox="1"/>
            <p:nvPr/>
          </p:nvSpPr>
          <p:spPr>
            <a:xfrm>
              <a:off x="451550" y="1373906"/>
              <a:ext cx="20463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fi" sz="1400" u="none" cap="none" strike="noStrike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Moderaattori</a:t>
              </a:r>
              <a:endParaRPr b="0" i="0" sz="14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pic>
          <p:nvPicPr>
            <p:cNvPr id="271" name="Google Shape;271;p3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49000" y="1713994"/>
              <a:ext cx="513207" cy="5132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2" name="Google Shape;272;p39"/>
            <p:cNvSpPr txBox="1"/>
            <p:nvPr/>
          </p:nvSpPr>
          <p:spPr>
            <a:xfrm>
              <a:off x="451550" y="2332013"/>
              <a:ext cx="20463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fi" sz="1200" u="none" cap="none" strike="noStrike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Liittynyt: 10/2001</a:t>
              </a:r>
              <a:endPara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fi" sz="1200" u="none" cap="none" strike="noStrike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Viestit: 1732</a:t>
              </a:r>
              <a:endPara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273" name="Google Shape;273;p39"/>
          <p:cNvSpPr/>
          <p:nvPr/>
        </p:nvSpPr>
        <p:spPr>
          <a:xfrm>
            <a:off x="5312978" y="1733825"/>
            <a:ext cx="2743201" cy="6942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39"/>
          <p:cNvSpPr txBox="1"/>
          <p:nvPr/>
        </p:nvSpPr>
        <p:spPr>
          <a:xfrm>
            <a:off x="3266129" y="1667350"/>
            <a:ext cx="1854084" cy="8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fi" sz="40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KAIKKI</a:t>
            </a:r>
            <a:endParaRPr b="1" i="0" sz="4000" u="none" cap="none" strike="noStrik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75" name="Google Shape;275;p39"/>
          <p:cNvSpPr txBox="1"/>
          <p:nvPr/>
        </p:nvSpPr>
        <p:spPr>
          <a:xfrm>
            <a:off x="2709019" y="2647580"/>
            <a:ext cx="6119671" cy="8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fi" sz="40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OVAT TERRORISTEJA</a:t>
            </a:r>
            <a:endParaRPr b="1" i="0" sz="4000" u="none" cap="none" strike="noStrik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40"/>
          <p:cNvGrpSpPr/>
          <p:nvPr/>
        </p:nvGrpSpPr>
        <p:grpSpPr>
          <a:xfrm>
            <a:off x="2475288" y="293760"/>
            <a:ext cx="4554356" cy="3891941"/>
            <a:chOff x="2475288" y="516286"/>
            <a:chExt cx="4554356" cy="3891941"/>
          </a:xfrm>
        </p:grpSpPr>
        <p:pic>
          <p:nvPicPr>
            <p:cNvPr id="281" name="Google Shape;281;p4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475288" y="516286"/>
              <a:ext cx="4554356" cy="389194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2" name="Google Shape;282;p40"/>
            <p:cNvSpPr/>
            <p:nvPr/>
          </p:nvSpPr>
          <p:spPr>
            <a:xfrm>
              <a:off x="2475288" y="1675180"/>
              <a:ext cx="4415630" cy="2640787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3" name="Google Shape;283;p40"/>
          <p:cNvSpPr/>
          <p:nvPr/>
        </p:nvSpPr>
        <p:spPr>
          <a:xfrm>
            <a:off x="2770800" y="775700"/>
            <a:ext cx="3957000" cy="8031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40"/>
          <p:cNvSpPr txBox="1"/>
          <p:nvPr/>
        </p:nvSpPr>
        <p:spPr>
          <a:xfrm>
            <a:off x="2475288" y="1856484"/>
            <a:ext cx="4488782" cy="2492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4600" u="none" cap="none" strike="noStrik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PITÄISI KIELTÄÄ </a:t>
            </a:r>
            <a:endParaRPr sz="460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" sz="460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YHTEISKUNNAN</a:t>
            </a:r>
            <a:endParaRPr sz="460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" sz="460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TUET</a:t>
            </a:r>
            <a:endParaRPr sz="460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41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i" sz="36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www.hackinghate.eu</a:t>
            </a:r>
            <a:endParaRPr b="1" i="0" sz="36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41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fi" sz="25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#SELMA_eu</a:t>
            </a:r>
            <a:endParaRPr b="1" i="0" sz="25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41"/>
          <p:cNvPicPr preferRelativeResize="0"/>
          <p:nvPr/>
        </p:nvPicPr>
        <p:blipFill rotWithShape="1">
          <a:blip r:embed="rId7">
            <a:alphaModFix/>
          </a:blip>
          <a:srcRect b="6254" l="0" r="0" t="6263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4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4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4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6"/>
          <p:cNvSpPr/>
          <p:nvPr/>
        </p:nvSpPr>
        <p:spPr>
          <a:xfrm>
            <a:off x="1852950" y="1640175"/>
            <a:ext cx="5438100" cy="2635200"/>
          </a:xfrm>
          <a:prstGeom prst="round2DiagRect">
            <a:avLst>
              <a:gd fmla="val 9227" name="adj1"/>
              <a:gd fmla="val 0" name="adj2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26"/>
          <p:cNvSpPr txBox="1"/>
          <p:nvPr/>
        </p:nvSpPr>
        <p:spPr>
          <a:xfrm>
            <a:off x="1664958" y="279050"/>
            <a:ext cx="6525227" cy="8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" sz="2400"/>
              <a:t>Suomen lakien mukaan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6"/>
          <p:cNvSpPr txBox="1"/>
          <p:nvPr/>
        </p:nvSpPr>
        <p:spPr>
          <a:xfrm>
            <a:off x="2049450" y="1434050"/>
            <a:ext cx="5241600" cy="26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fi" sz="2000">
                <a:solidFill>
                  <a:srgbClr val="FFFFFF"/>
                </a:solidFill>
              </a:rPr>
              <a:t>laiton uhkaus on…</a:t>
            </a:r>
            <a:endParaRPr sz="2000">
              <a:solidFill>
                <a:srgbClr val="FFFFFF"/>
              </a:solidFill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fi" sz="2000">
                <a:solidFill>
                  <a:srgbClr val="FFFFFF"/>
                </a:solidFill>
              </a:rPr>
              <a:t>kunnianloukkaus on…</a:t>
            </a:r>
            <a:endParaRPr sz="2000">
              <a:solidFill>
                <a:srgbClr val="FFFFFF"/>
              </a:solidFill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fi" sz="2000">
                <a:solidFill>
                  <a:srgbClr val="FFFFFF"/>
                </a:solidFill>
              </a:rPr>
              <a:t>uskonrauhan rikkominen...</a:t>
            </a:r>
            <a:endParaRPr sz="2000">
              <a:solidFill>
                <a:srgbClr val="FFFF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7"/>
          <p:cNvSpPr/>
          <p:nvPr/>
        </p:nvSpPr>
        <p:spPr>
          <a:xfrm>
            <a:off x="1852950" y="1640175"/>
            <a:ext cx="5438100" cy="2635200"/>
          </a:xfrm>
          <a:prstGeom prst="round2DiagRect">
            <a:avLst>
              <a:gd fmla="val 9227" name="adj1"/>
              <a:gd fmla="val 0" name="adj2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7"/>
          <p:cNvSpPr txBox="1"/>
          <p:nvPr/>
        </p:nvSpPr>
        <p:spPr>
          <a:xfrm>
            <a:off x="1664958" y="279050"/>
            <a:ext cx="6525300" cy="8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Kaikissa seuraavissa otsikoissa/väitteissä on peitetty</a:t>
            </a:r>
            <a:r>
              <a:rPr lang="fi" sz="2400"/>
              <a:t> vihapuheen kohteena oleva ryhmä.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7"/>
          <p:cNvSpPr txBox="1"/>
          <p:nvPr/>
        </p:nvSpPr>
        <p:spPr>
          <a:xfrm>
            <a:off x="2049450" y="1434050"/>
            <a:ext cx="5241600" cy="26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fi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Mieti jokaisesta seuraavia seikkoja:</a:t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●"/>
            </a:pPr>
            <a:r>
              <a:rPr lang="fi" sz="2000">
                <a:solidFill>
                  <a:srgbClr val="FFFFFF"/>
                </a:solidFill>
              </a:rPr>
              <a:t>M</a:t>
            </a:r>
            <a:r>
              <a:rPr b="0" i="0" lang="fi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iltä viesti tuntuu sinusta?</a:t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●"/>
            </a:pPr>
            <a:r>
              <a:rPr lang="fi" sz="2000">
                <a:solidFill>
                  <a:srgbClr val="FFFFFF"/>
                </a:solidFill>
              </a:rPr>
              <a:t>Kuka sen on kirjoittanut? </a:t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●"/>
            </a:pPr>
            <a:r>
              <a:rPr lang="fi" sz="2000">
                <a:solidFill>
                  <a:srgbClr val="FFFFFF"/>
                </a:solidFill>
              </a:rPr>
              <a:t>Mihin hän pyrkii viestillään</a:t>
            </a:r>
            <a:r>
              <a:rPr b="0" i="0" lang="fi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fi" sz="2000">
                <a:solidFill>
                  <a:srgbClr val="FFFFFF"/>
                </a:solidFill>
              </a:rPr>
              <a:t>Miten viesti voisi vaikuttaa eri ihmisiin?</a:t>
            </a:r>
            <a:endParaRPr sz="2000">
              <a:solidFill>
                <a:srgbClr val="FFFFFF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28"/>
          <p:cNvGrpSpPr/>
          <p:nvPr/>
        </p:nvGrpSpPr>
        <p:grpSpPr>
          <a:xfrm>
            <a:off x="1781503" y="775537"/>
            <a:ext cx="6708228" cy="3592375"/>
            <a:chOff x="363950" y="661881"/>
            <a:chExt cx="6798125" cy="3592375"/>
          </a:xfrm>
        </p:grpSpPr>
        <p:pic>
          <p:nvPicPr>
            <p:cNvPr id="136" name="Google Shape;136;p2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63950" y="693725"/>
              <a:ext cx="6216563" cy="35605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7" name="Google Shape;137;p28"/>
            <p:cNvSpPr txBox="1"/>
            <p:nvPr/>
          </p:nvSpPr>
          <p:spPr>
            <a:xfrm>
              <a:off x="2633875" y="1033826"/>
              <a:ext cx="4528200" cy="34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fi" sz="2400" u="none" cap="none" strike="noStrike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VS: Mitä mieltä olet?</a:t>
              </a:r>
              <a:endParaRPr b="1" i="0" sz="24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38" name="Google Shape;138;p28"/>
            <p:cNvSpPr txBox="1"/>
            <p:nvPr/>
          </p:nvSpPr>
          <p:spPr>
            <a:xfrm>
              <a:off x="607550" y="661881"/>
              <a:ext cx="45282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fi" sz="1400" u="none" cap="none" strike="noStrik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Eilen 23.34</a:t>
              </a:r>
              <a:endParaRPr b="0" i="0" sz="14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39" name="Google Shape;139;p28"/>
            <p:cNvSpPr txBox="1"/>
            <p:nvPr/>
          </p:nvSpPr>
          <p:spPr>
            <a:xfrm>
              <a:off x="451550" y="1033819"/>
              <a:ext cx="16599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fi" sz="2400" u="sng" cap="none" strike="noStrike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Oracle785</a:t>
              </a:r>
              <a:endParaRPr b="0" i="0" sz="2400" u="sng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40" name="Google Shape;140;p28"/>
            <p:cNvSpPr txBox="1"/>
            <p:nvPr/>
          </p:nvSpPr>
          <p:spPr>
            <a:xfrm>
              <a:off x="451550" y="1373906"/>
              <a:ext cx="20463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fi" sz="1400" u="none" cap="none" strike="noStrike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Foorumin jäsen</a:t>
              </a:r>
              <a:endParaRPr b="0" i="0" sz="14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pic>
          <p:nvPicPr>
            <p:cNvPr id="141" name="Google Shape;141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49000" y="1713994"/>
              <a:ext cx="513207" cy="5132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2" name="Google Shape;142;p28"/>
            <p:cNvSpPr txBox="1"/>
            <p:nvPr/>
          </p:nvSpPr>
          <p:spPr>
            <a:xfrm>
              <a:off x="403775" y="2331925"/>
              <a:ext cx="2046300" cy="66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fi" sz="1200" u="none" cap="none" strike="noStrike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Liittynyt: 11/2018</a:t>
              </a:r>
              <a:endPara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fi" sz="1200" u="none" cap="none" strike="noStrike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Viestit: 74</a:t>
              </a:r>
              <a:endPara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143" name="Google Shape;143;p28"/>
          <p:cNvSpPr txBox="1"/>
          <p:nvPr/>
        </p:nvSpPr>
        <p:spPr>
          <a:xfrm>
            <a:off x="3505895" y="1858925"/>
            <a:ext cx="4447807" cy="20745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1" i="0" lang="fi" sz="4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                OVAT PÄÄSTÄÄN VIALLA</a:t>
            </a:r>
            <a:endParaRPr b="1" i="0" sz="4200" u="none" cap="none" strike="noStrik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4" name="Google Shape;144;p28"/>
          <p:cNvSpPr/>
          <p:nvPr/>
        </p:nvSpPr>
        <p:spPr>
          <a:xfrm>
            <a:off x="3516571" y="1858925"/>
            <a:ext cx="2739000" cy="7128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21700" y="487448"/>
            <a:ext cx="5251912" cy="3761389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9"/>
          <p:cNvSpPr/>
          <p:nvPr/>
        </p:nvSpPr>
        <p:spPr>
          <a:xfrm>
            <a:off x="2486400" y="694225"/>
            <a:ext cx="4522500" cy="11031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9"/>
          <p:cNvSpPr/>
          <p:nvPr/>
        </p:nvSpPr>
        <p:spPr>
          <a:xfrm>
            <a:off x="2179930" y="1967789"/>
            <a:ext cx="4974336" cy="2123658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9"/>
          <p:cNvSpPr txBox="1"/>
          <p:nvPr/>
        </p:nvSpPr>
        <p:spPr>
          <a:xfrm>
            <a:off x="2121700" y="1967789"/>
            <a:ext cx="5142294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" sz="660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KIELTÄVÄT SUVIVIRREN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30"/>
          <p:cNvGrpSpPr/>
          <p:nvPr/>
        </p:nvGrpSpPr>
        <p:grpSpPr>
          <a:xfrm>
            <a:off x="1198179" y="1151163"/>
            <a:ext cx="7441324" cy="2908458"/>
            <a:chOff x="1627125" y="1151163"/>
            <a:chExt cx="6652880" cy="2528195"/>
          </a:xfrm>
        </p:grpSpPr>
        <p:pic>
          <p:nvPicPr>
            <p:cNvPr id="158" name="Google Shape;158;p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627125" y="1151163"/>
              <a:ext cx="6652880" cy="25281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9" name="Google Shape;159;p30"/>
            <p:cNvSpPr/>
            <p:nvPr/>
          </p:nvSpPr>
          <p:spPr>
            <a:xfrm>
              <a:off x="3097250" y="1828325"/>
              <a:ext cx="4732500" cy="565800"/>
            </a:xfrm>
            <a:prstGeom prst="rect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30"/>
            <p:cNvSpPr/>
            <p:nvPr/>
          </p:nvSpPr>
          <p:spPr>
            <a:xfrm>
              <a:off x="4674411" y="1353312"/>
              <a:ext cx="2596898" cy="400110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30"/>
            <p:cNvSpPr/>
            <p:nvPr/>
          </p:nvSpPr>
          <p:spPr>
            <a:xfrm>
              <a:off x="4351591" y="3117875"/>
              <a:ext cx="1997050" cy="400110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30"/>
            <p:cNvSpPr/>
            <p:nvPr/>
          </p:nvSpPr>
          <p:spPr>
            <a:xfrm>
              <a:off x="2914370" y="2473355"/>
              <a:ext cx="4732500" cy="553860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3" name="Google Shape;163;p30"/>
          <p:cNvSpPr txBox="1"/>
          <p:nvPr/>
        </p:nvSpPr>
        <p:spPr>
          <a:xfrm>
            <a:off x="4631438" y="1448597"/>
            <a:ext cx="22959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2 minuuttia sitten</a:t>
            </a:r>
            <a:endParaRPr/>
          </a:p>
        </p:txBody>
      </p:sp>
      <p:sp>
        <p:nvSpPr>
          <p:cNvPr id="164" name="Google Shape;164;p30"/>
          <p:cNvSpPr txBox="1"/>
          <p:nvPr/>
        </p:nvSpPr>
        <p:spPr>
          <a:xfrm>
            <a:off x="4391005" y="3396567"/>
            <a:ext cx="128111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i" sz="20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VASTAA</a:t>
            </a:r>
            <a:endParaRPr/>
          </a:p>
        </p:txBody>
      </p:sp>
      <p:sp>
        <p:nvSpPr>
          <p:cNvPr id="165" name="Google Shape;165;p30"/>
          <p:cNvSpPr txBox="1"/>
          <p:nvPr/>
        </p:nvSpPr>
        <p:spPr>
          <a:xfrm>
            <a:off x="2779312" y="2611336"/>
            <a:ext cx="515202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r>
              <a:rPr lang="fi" sz="3200">
                <a:solidFill>
                  <a:schemeClr val="dk1"/>
                </a:solidFill>
              </a:rPr>
              <a:t>IE</a:t>
            </a:r>
            <a:r>
              <a:rPr b="0" i="0" lang="fi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VÄT TYÖPAIKKAMME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oogle Shape;170;p31"/>
          <p:cNvGrpSpPr/>
          <p:nvPr/>
        </p:nvGrpSpPr>
        <p:grpSpPr>
          <a:xfrm>
            <a:off x="1651275" y="684431"/>
            <a:ext cx="6271388" cy="3565949"/>
            <a:chOff x="1651275" y="684431"/>
            <a:chExt cx="6271388" cy="3565949"/>
          </a:xfrm>
        </p:grpSpPr>
        <p:pic>
          <p:nvPicPr>
            <p:cNvPr id="171" name="Google Shape;171;p3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651275" y="684431"/>
              <a:ext cx="6271388" cy="35659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2" name="Google Shape;172;p31"/>
            <p:cNvSpPr/>
            <p:nvPr/>
          </p:nvSpPr>
          <p:spPr>
            <a:xfrm>
              <a:off x="4389120" y="1482525"/>
              <a:ext cx="1572768" cy="661880"/>
            </a:xfrm>
            <a:prstGeom prst="rect">
              <a:avLst/>
            </a:prstGeom>
            <a:solidFill>
              <a:srgbClr val="0F7B0F"/>
            </a:solidFill>
            <a:ln cap="flat" cmpd="sng" w="25400">
              <a:solidFill>
                <a:srgbClr val="0F7B0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31"/>
            <p:cNvSpPr/>
            <p:nvPr/>
          </p:nvSpPr>
          <p:spPr>
            <a:xfrm>
              <a:off x="2301050" y="1934000"/>
              <a:ext cx="1963712" cy="472015"/>
            </a:xfrm>
            <a:prstGeom prst="rect">
              <a:avLst/>
            </a:prstGeom>
            <a:solidFill>
              <a:srgbClr val="0F7B0F"/>
            </a:solidFill>
            <a:ln cap="flat" cmpd="sng" w="25400">
              <a:solidFill>
                <a:srgbClr val="0F7B0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31"/>
            <p:cNvSpPr/>
            <p:nvPr/>
          </p:nvSpPr>
          <p:spPr>
            <a:xfrm>
              <a:off x="5142584" y="2838298"/>
              <a:ext cx="2055573" cy="553998"/>
            </a:xfrm>
            <a:prstGeom prst="rect">
              <a:avLst/>
            </a:prstGeom>
            <a:solidFill>
              <a:srgbClr val="383837"/>
            </a:solidFill>
            <a:ln cap="flat" cmpd="sng" w="25400">
              <a:solidFill>
                <a:srgbClr val="38383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" name="Google Shape;175;p31"/>
          <p:cNvSpPr/>
          <p:nvPr/>
        </p:nvSpPr>
        <p:spPr>
          <a:xfrm>
            <a:off x="2301050" y="1482525"/>
            <a:ext cx="2028600" cy="4149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1"/>
          <p:cNvSpPr txBox="1"/>
          <p:nvPr/>
        </p:nvSpPr>
        <p:spPr>
          <a:xfrm>
            <a:off x="4329650" y="1445950"/>
            <a:ext cx="2028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aiheuttavat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31"/>
          <p:cNvSpPr txBox="1"/>
          <p:nvPr/>
        </p:nvSpPr>
        <p:spPr>
          <a:xfrm>
            <a:off x="2330293" y="1882800"/>
            <a:ext cx="3915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" sz="2800">
                <a:solidFill>
                  <a:schemeClr val="lt1"/>
                </a:solidFill>
              </a:rPr>
              <a:t>vaaraa liikenteessä?</a:t>
            </a:r>
            <a:endParaRPr/>
          </a:p>
        </p:txBody>
      </p:sp>
      <p:sp>
        <p:nvSpPr>
          <p:cNvPr id="178" name="Google Shape;178;p31"/>
          <p:cNvSpPr txBox="1"/>
          <p:nvPr/>
        </p:nvSpPr>
        <p:spPr>
          <a:xfrm>
            <a:off x="5142584" y="2838298"/>
            <a:ext cx="2338154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 miten itse tulee ajettua</a:t>
            </a:r>
            <a:r>
              <a:rPr b="0" i="0" lang="fi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32"/>
          <p:cNvGrpSpPr/>
          <p:nvPr/>
        </p:nvGrpSpPr>
        <p:grpSpPr>
          <a:xfrm>
            <a:off x="1198179" y="492038"/>
            <a:ext cx="7480738" cy="3827736"/>
            <a:chOff x="2251063" y="492038"/>
            <a:chExt cx="5344555" cy="3827736"/>
          </a:xfrm>
        </p:grpSpPr>
        <p:pic>
          <p:nvPicPr>
            <p:cNvPr id="184" name="Google Shape;184;p3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251063" y="492038"/>
              <a:ext cx="5344555" cy="38277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5" name="Google Shape;185;p32"/>
            <p:cNvSpPr/>
            <p:nvPr/>
          </p:nvSpPr>
          <p:spPr>
            <a:xfrm>
              <a:off x="2326234" y="1872691"/>
              <a:ext cx="5113324" cy="2304288"/>
            </a:xfrm>
            <a:prstGeom prst="rect">
              <a:avLst/>
            </a:prstGeom>
            <a:solidFill>
              <a:schemeClr val="dk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6" name="Google Shape;186;p32"/>
          <p:cNvSpPr/>
          <p:nvPr/>
        </p:nvSpPr>
        <p:spPr>
          <a:xfrm>
            <a:off x="2460275" y="707675"/>
            <a:ext cx="4848900" cy="11031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32"/>
          <p:cNvSpPr txBox="1"/>
          <p:nvPr/>
        </p:nvSpPr>
        <p:spPr>
          <a:xfrm>
            <a:off x="1303395" y="1931213"/>
            <a:ext cx="7091743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4800" u="none" cap="none" strike="noStrik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TUHOAVAT </a:t>
            </a:r>
            <a:r>
              <a:rPr lang="fi" sz="480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rPr>
              <a:t>SUOMALAISEN KULTTUURIN</a:t>
            </a:r>
            <a:endParaRPr sz="4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33"/>
          <p:cNvGrpSpPr/>
          <p:nvPr/>
        </p:nvGrpSpPr>
        <p:grpSpPr>
          <a:xfrm>
            <a:off x="1316420" y="338959"/>
            <a:ext cx="7662041" cy="4296103"/>
            <a:chOff x="363950" y="661881"/>
            <a:chExt cx="6738300" cy="3592375"/>
          </a:xfrm>
        </p:grpSpPr>
        <p:pic>
          <p:nvPicPr>
            <p:cNvPr id="193" name="Google Shape;193;p3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63950" y="693725"/>
              <a:ext cx="6216563" cy="35605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4" name="Google Shape;194;p33"/>
            <p:cNvSpPr txBox="1"/>
            <p:nvPr/>
          </p:nvSpPr>
          <p:spPr>
            <a:xfrm>
              <a:off x="2574050" y="1033819"/>
              <a:ext cx="45282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fi" sz="2400" u="none" cap="none" strike="noStrike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VS: Rakentakaa muuri</a:t>
              </a:r>
              <a:endParaRPr b="1" i="0" sz="24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95" name="Google Shape;195;p33"/>
            <p:cNvSpPr txBox="1"/>
            <p:nvPr/>
          </p:nvSpPr>
          <p:spPr>
            <a:xfrm>
              <a:off x="607550" y="661881"/>
              <a:ext cx="45282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fi" sz="1400" u="none" cap="none" strike="noStrik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Tänään 8.16</a:t>
              </a:r>
              <a:endParaRPr b="0" i="0" sz="1400" u="none" cap="none" strike="noStrik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96" name="Google Shape;196;p33"/>
            <p:cNvSpPr txBox="1"/>
            <p:nvPr/>
          </p:nvSpPr>
          <p:spPr>
            <a:xfrm>
              <a:off x="451550" y="1033819"/>
              <a:ext cx="16599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fi" sz="2400" u="sng" cap="none" strike="noStrike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FreedomK</a:t>
              </a:r>
              <a:endParaRPr b="0" i="0" sz="2400" u="sng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97" name="Google Shape;197;p33"/>
            <p:cNvSpPr txBox="1"/>
            <p:nvPr/>
          </p:nvSpPr>
          <p:spPr>
            <a:xfrm>
              <a:off x="451550" y="1373906"/>
              <a:ext cx="20463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fi" sz="1400" u="none" cap="none" strike="noStrike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Moderaattori</a:t>
              </a:r>
              <a:endParaRPr b="0" i="0" sz="14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pic>
          <p:nvPicPr>
            <p:cNvPr id="198" name="Google Shape;198;p3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49000" y="1713994"/>
              <a:ext cx="513207" cy="5132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9" name="Google Shape;199;p33"/>
            <p:cNvSpPr txBox="1"/>
            <p:nvPr/>
          </p:nvSpPr>
          <p:spPr>
            <a:xfrm>
              <a:off x="451550" y="2332013"/>
              <a:ext cx="20463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fi" sz="1200" u="none" cap="none" strike="noStrike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Liittynyt: 10/2001</a:t>
              </a:r>
              <a:endPara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fi" sz="1200" u="none" cap="none" strike="noStrike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Viestit: 2431</a:t>
              </a:r>
              <a:endParaRPr b="0" i="0" sz="12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200" name="Google Shape;200;p33"/>
          <p:cNvSpPr txBox="1"/>
          <p:nvPr/>
        </p:nvSpPr>
        <p:spPr>
          <a:xfrm>
            <a:off x="3389586" y="1483613"/>
            <a:ext cx="6108164" cy="17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lang="fi" sz="3600">
                <a:latin typeface="Trebuchet MS"/>
                <a:ea typeface="Trebuchet MS"/>
                <a:cs typeface="Trebuchet MS"/>
                <a:sym typeface="Trebuchet MS"/>
              </a:rPr>
              <a:t>Rajat kiinni,ettei</a:t>
            </a:r>
            <a:endParaRPr b="1" sz="36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lang="fi" sz="3600">
                <a:latin typeface="Trebuchet MS"/>
                <a:ea typeface="Trebuchet MS"/>
                <a:cs typeface="Trebuchet MS"/>
                <a:sym typeface="Trebuchet MS"/>
              </a:rPr>
              <a:t>tänne tule</a:t>
            </a:r>
            <a:endParaRPr b="1" i="0" sz="3600" u="none" cap="none" strike="noStrik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1" name="Google Shape;201;p33"/>
          <p:cNvSpPr/>
          <p:nvPr/>
        </p:nvSpPr>
        <p:spPr>
          <a:xfrm>
            <a:off x="3505322" y="3784972"/>
            <a:ext cx="3061016" cy="6009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