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4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4D634E-A716-BF4D-1DB4-88C021DD2FA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/>
          <a:lstStyle/>
          <a:p>
            <a:r>
              <a:rPr lang="en-US" dirty="0"/>
              <a:t>Technology Investment Priorities for Digital Growth in 2025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3F0B74-12AF-FB67-2DF8-3950D7E1111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/>
          <a:lstStyle/>
          <a:p>
            <a:r>
              <a:rPr lang="en-US" dirty="0"/>
              <a:t>01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B2B7614-1FA3-486C-3DF8-887AA39D916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>
            <a:norm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C0B119-4329-41FC-9898-39BB312F81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62E7663-8CF0-1816-7079-FD02FBAC5DF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3700"/>
            <a:ext cx="10972800" cy="757238"/>
          </a:xfrm>
        </p:spPr>
        <p:txBody>
          <a:bodyPr/>
          <a:lstStyle/>
          <a:p>
            <a:r>
              <a:rPr lang="en-US" dirty="0"/>
              <a:t>Technology Investment Priorities for Digital Growth in 2025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D64028C-29BB-F7EB-F93D-11AF5A5FBA92}"/>
              </a:ext>
            </a:extLst>
          </p:cNvPr>
          <p:cNvGraphicFramePr>
            <a:graphicFrameLocks noGrp="1"/>
          </p:cNvGraphicFramePr>
          <p:nvPr/>
        </p:nvGraphicFramePr>
        <p:xfrm>
          <a:off x="3077737" y="2182316"/>
          <a:ext cx="8504661" cy="3259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887">
                  <a:extLst>
                    <a:ext uri="{9D8B030D-6E8A-4147-A177-3AD203B41FA5}">
                      <a16:colId xmlns:a16="http://schemas.microsoft.com/office/drawing/2014/main" val="2908752078"/>
                    </a:ext>
                  </a:extLst>
                </a:gridCol>
                <a:gridCol w="2834887">
                  <a:extLst>
                    <a:ext uri="{9D8B030D-6E8A-4147-A177-3AD203B41FA5}">
                      <a16:colId xmlns:a16="http://schemas.microsoft.com/office/drawing/2014/main" val="683587158"/>
                    </a:ext>
                  </a:extLst>
                </a:gridCol>
                <a:gridCol w="2834887">
                  <a:extLst>
                    <a:ext uri="{9D8B030D-6E8A-4147-A177-3AD203B41FA5}">
                      <a16:colId xmlns:a16="http://schemas.microsoft.com/office/drawing/2014/main" val="266922135"/>
                    </a:ext>
                  </a:extLst>
                </a:gridCol>
              </a:tblGrid>
              <a:tr h="386070"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Technology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Investment Share (%)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>
                          <a:solidFill>
                            <a:schemeClr val="tx2"/>
                          </a:solidFill>
                          <a:latin typeface="Montserrat SemiBold" pitchFamily="2" charset="0"/>
                        </a:rPr>
                        <a:t>Growth Rate (YoY)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0256675"/>
                  </a:ext>
                </a:extLst>
              </a:tr>
              <a:tr h="574649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/>
                          </a:solidFill>
                        </a:rPr>
                        <a:t>Cloud Platforms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4"/>
                          </a:solidFill>
                          <a:latin typeface="Montserrat ExtraBold" pitchFamily="2" charset="0"/>
                        </a:rPr>
                        <a:t>35%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4"/>
                          </a:solidFill>
                          <a:latin typeface="Montserrat ExtraBold" pitchFamily="2" charset="0"/>
                        </a:rPr>
                        <a:t>+18%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2143991"/>
                  </a:ext>
                </a:extLst>
              </a:tr>
              <a:tr h="574649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/>
                          </a:solidFill>
                        </a:rPr>
                        <a:t>AI &amp; Automation	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4"/>
                          </a:solidFill>
                          <a:latin typeface="Montserrat ExtraBold" pitchFamily="2" charset="0"/>
                        </a:rPr>
                        <a:t>25%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4"/>
                          </a:solidFill>
                          <a:latin typeface="Montserrat ExtraBold" pitchFamily="2" charset="0"/>
                        </a:rPr>
                        <a:t>+22%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253020"/>
                  </a:ext>
                </a:extLst>
              </a:tr>
              <a:tr h="574649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/>
                          </a:solidFill>
                        </a:rPr>
                        <a:t>Cybersecurity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4"/>
                          </a:solidFill>
                          <a:latin typeface="Montserrat ExtraBold" pitchFamily="2" charset="0"/>
                        </a:rPr>
                        <a:t>20%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4"/>
                          </a:solidFill>
                          <a:latin typeface="Montserrat ExtraBold" pitchFamily="2" charset="0"/>
                        </a:rPr>
                        <a:t>+15%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676720"/>
                  </a:ext>
                </a:extLst>
              </a:tr>
              <a:tr h="574649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/>
                          </a:solidFill>
                        </a:rPr>
                        <a:t>Data Analytics	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4"/>
                          </a:solidFill>
                          <a:latin typeface="Montserrat ExtraBold" pitchFamily="2" charset="0"/>
                        </a:rPr>
                        <a:t>15%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4"/>
                          </a:solidFill>
                          <a:latin typeface="Montserrat ExtraBold" pitchFamily="2" charset="0"/>
                        </a:rPr>
                        <a:t>+20%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13587"/>
                  </a:ext>
                </a:extLst>
              </a:tr>
              <a:tr h="574649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2"/>
                          </a:solidFill>
                        </a:rPr>
                        <a:t>IoT &amp; Edge	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4"/>
                          </a:solidFill>
                          <a:latin typeface="Montserrat ExtraBold" pitchFamily="2" charset="0"/>
                        </a:rPr>
                        <a:t>5%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accent4"/>
                          </a:solidFill>
                          <a:latin typeface="Montserrat ExtraBold" pitchFamily="2" charset="0"/>
                        </a:rPr>
                        <a:t>+12%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50813"/>
                  </a:ext>
                </a:extLst>
              </a:tr>
            </a:tbl>
          </a:graphicData>
        </a:graphic>
      </p:graphicFrame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70ABF8C-E2E3-98CC-D9FA-D64839FA5FF6}"/>
              </a:ext>
            </a:extLst>
          </p:cNvPr>
          <p:cNvCxnSpPr>
            <a:cxnSpLocks/>
          </p:cNvCxnSpPr>
          <p:nvPr/>
        </p:nvCxnSpPr>
        <p:spPr>
          <a:xfrm flipH="1">
            <a:off x="3077737" y="2182315"/>
            <a:ext cx="1" cy="360778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8993BE3-127A-514B-119F-75D7CF633D11}"/>
              </a:ext>
            </a:extLst>
          </p:cNvPr>
          <p:cNvCxnSpPr>
            <a:cxnSpLocks/>
          </p:cNvCxnSpPr>
          <p:nvPr/>
        </p:nvCxnSpPr>
        <p:spPr>
          <a:xfrm flipH="1">
            <a:off x="5836193" y="2182315"/>
            <a:ext cx="1" cy="360778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91E6E1F-D67F-5598-647C-0B4B3CC5A1E0}"/>
              </a:ext>
            </a:extLst>
          </p:cNvPr>
          <p:cNvCxnSpPr>
            <a:cxnSpLocks/>
          </p:cNvCxnSpPr>
          <p:nvPr/>
        </p:nvCxnSpPr>
        <p:spPr>
          <a:xfrm flipH="1">
            <a:off x="8713845" y="2182315"/>
            <a:ext cx="1" cy="360778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2" name="Graphic 21">
            <a:extLst>
              <a:ext uri="{FF2B5EF4-FFF2-40B4-BE49-F238E27FC236}">
                <a16:creationId xmlns:a16="http://schemas.microsoft.com/office/drawing/2014/main" id="{BF7A27CB-7840-A9D6-D510-70F4BD88AC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-12793" b="-12793"/>
          <a:stretch/>
        </p:blipFill>
        <p:spPr>
          <a:xfrm>
            <a:off x="5412674" y="3298116"/>
            <a:ext cx="222433" cy="279345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9813A51B-6C2E-2AAB-70B1-45430CB275A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-12793" b="-12793"/>
          <a:stretch/>
        </p:blipFill>
        <p:spPr>
          <a:xfrm>
            <a:off x="5412674" y="3884076"/>
            <a:ext cx="222433" cy="279345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35B9E027-1C98-8510-FBEB-51CB47AA453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t="-3871" b="-3871"/>
          <a:stretch/>
        </p:blipFill>
        <p:spPr>
          <a:xfrm>
            <a:off x="5412148" y="4470036"/>
            <a:ext cx="223485" cy="240785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63BF010E-BFDF-BEA1-CC15-3F35A7939D4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 l="3592" r="3592"/>
          <a:stretch/>
        </p:blipFill>
        <p:spPr>
          <a:xfrm>
            <a:off x="5412148" y="5017434"/>
            <a:ext cx="223485" cy="240785"/>
          </a:xfrm>
          <a:prstGeom prst="rect">
            <a:avLst/>
          </a:prstGeom>
        </p:spPr>
      </p:pic>
      <p:pic>
        <p:nvPicPr>
          <p:cNvPr id="26" name="Graphic 25">
            <a:extLst>
              <a:ext uri="{FF2B5EF4-FFF2-40B4-BE49-F238E27FC236}">
                <a16:creationId xmlns:a16="http://schemas.microsoft.com/office/drawing/2014/main" id="{C1735CB3-BC01-EF9E-73C1-3E32F3221F35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rcRect t="-12793" b="-12793"/>
          <a:stretch/>
        </p:blipFill>
        <p:spPr>
          <a:xfrm>
            <a:off x="5412674" y="2712156"/>
            <a:ext cx="222433" cy="279345"/>
          </a:xfrm>
          <a:prstGeom prst="rect">
            <a:avLst/>
          </a:prstGeom>
        </p:spPr>
      </p:pic>
      <p:pic>
        <p:nvPicPr>
          <p:cNvPr id="27" name="Graphic 26">
            <a:extLst>
              <a:ext uri="{FF2B5EF4-FFF2-40B4-BE49-F238E27FC236}">
                <a16:creationId xmlns:a16="http://schemas.microsoft.com/office/drawing/2014/main" id="{B1C3F647-2878-1FCE-943C-FEA656E35E9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 l="10187" r="10187"/>
          <a:stretch/>
        </p:blipFill>
        <p:spPr>
          <a:xfrm>
            <a:off x="2654218" y="2471311"/>
            <a:ext cx="222433" cy="279345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E2AD6E2A-2DA1-98AA-FDB1-CA95BAAB649C}"/>
              </a:ext>
            </a:extLst>
          </p:cNvPr>
          <p:cNvSpPr txBox="1"/>
          <p:nvPr/>
        </p:nvSpPr>
        <p:spPr>
          <a:xfrm>
            <a:off x="609600" y="2807322"/>
            <a:ext cx="2348939" cy="293253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1200" dirty="0"/>
              <a:t>This table highlights the distribution of technology investments across 5 key areas in 2025. </a:t>
            </a:r>
            <a:br>
              <a:rPr lang="en-US" sz="1200" dirty="0"/>
            </a:br>
            <a:endParaRPr lang="en-US" sz="1200" dirty="0"/>
          </a:p>
          <a:p>
            <a:pPr algn="r">
              <a:lnSpc>
                <a:spcPct val="114000"/>
              </a:lnSpc>
            </a:pPr>
            <a:r>
              <a:rPr lang="en-US" sz="1200" dirty="0"/>
              <a:t>Cloud platforms lead with a 35% share, followed by AI &amp; automation at 25%. </a:t>
            </a:r>
          </a:p>
          <a:p>
            <a:pPr algn="r">
              <a:lnSpc>
                <a:spcPct val="114000"/>
              </a:lnSpc>
            </a:pPr>
            <a:endParaRPr lang="en-US" sz="1200" dirty="0"/>
          </a:p>
          <a:p>
            <a:pPr algn="r">
              <a:lnSpc>
                <a:spcPct val="114000"/>
              </a:lnSpc>
            </a:pPr>
            <a:r>
              <a:rPr lang="en-US" sz="1200" dirty="0"/>
              <a:t>Cybersecurity and data analytics are priorities &amp; enterprises scale digital initiatives, while IoT &amp; edge computing continue growing</a:t>
            </a:r>
          </a:p>
        </p:txBody>
      </p:sp>
      <p:sp>
        <p:nvSpPr>
          <p:cNvPr id="30" name="Text Placeholder 44">
            <a:extLst>
              <a:ext uri="{FF2B5EF4-FFF2-40B4-BE49-F238E27FC236}">
                <a16:creationId xmlns:a16="http://schemas.microsoft.com/office/drawing/2014/main" id="{6C4E27D0-84CE-F9FA-02D5-F2501CEEB8B2}"/>
              </a:ext>
            </a:extLst>
          </p:cNvPr>
          <p:cNvSpPr txBox="1">
            <a:spLocks/>
          </p:cNvSpPr>
          <p:nvPr/>
        </p:nvSpPr>
        <p:spPr>
          <a:xfrm>
            <a:off x="1283479" y="1541977"/>
            <a:ext cx="10104814" cy="24929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14000"/>
              </a:lnSpc>
              <a:buNone/>
              <a:defRPr/>
            </a:pPr>
            <a:r>
              <a:rPr lang="en-US" sz="1800" dirty="0">
                <a:latin typeface="Montserrat SemiBold" pitchFamily="2" charset="0"/>
              </a:rPr>
              <a:t>Breakdown of Enterprise Spending Across Core Digital Transformation Domains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05244E7-B6FA-6B29-724C-4A9AC34D392B}"/>
              </a:ext>
            </a:extLst>
          </p:cNvPr>
          <p:cNvGrpSpPr/>
          <p:nvPr/>
        </p:nvGrpSpPr>
        <p:grpSpPr>
          <a:xfrm>
            <a:off x="609601" y="1561908"/>
            <a:ext cx="571759" cy="209438"/>
            <a:chOff x="612215" y="3436053"/>
            <a:chExt cx="954475" cy="344047"/>
          </a:xfrm>
        </p:grpSpPr>
        <p:sp>
          <p:nvSpPr>
            <p:cNvPr id="32" name="Parallelogram 31">
              <a:extLst>
                <a:ext uri="{FF2B5EF4-FFF2-40B4-BE49-F238E27FC236}">
                  <a16:creationId xmlns:a16="http://schemas.microsoft.com/office/drawing/2014/main" id="{C228F193-CDAA-3039-44FA-C174F747C310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1AB04FEE-0CDA-49BB-8B33-B4B85091006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34" name="Parallelogram 33">
              <a:extLst>
                <a:ext uri="{FF2B5EF4-FFF2-40B4-BE49-F238E27FC236}">
                  <a16:creationId xmlns:a16="http://schemas.microsoft.com/office/drawing/2014/main" id="{650DCB12-7BA0-5B30-2861-12C970640ED2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999936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8722</TotalTime>
  <Words>128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58</cp:revision>
  <dcterms:created xsi:type="dcterms:W3CDTF">2025-04-10T11:11:23Z</dcterms:created>
  <dcterms:modified xsi:type="dcterms:W3CDTF">2025-10-16T08:10:17Z</dcterms:modified>
  <cp:category/>
</cp:coreProperties>
</file>