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7"/>
  </p:notesMasterIdLst>
  <p:sldIdLst>
    <p:sldId id="299" r:id="rId2"/>
    <p:sldId id="1145" r:id="rId3"/>
    <p:sldId id="1073" r:id="rId4"/>
    <p:sldId id="676" r:id="rId5"/>
    <p:sldId id="1262" r:id="rId6"/>
    <p:sldId id="677" r:id="rId7"/>
    <p:sldId id="678" r:id="rId8"/>
    <p:sldId id="1386" r:id="rId9"/>
    <p:sldId id="1055" r:id="rId10"/>
    <p:sldId id="1056" r:id="rId11"/>
    <p:sldId id="1057" r:id="rId12"/>
    <p:sldId id="1058" r:id="rId13"/>
    <p:sldId id="1059" r:id="rId14"/>
    <p:sldId id="1060" r:id="rId15"/>
    <p:sldId id="1061" r:id="rId16"/>
    <p:sldId id="1062" r:id="rId17"/>
    <p:sldId id="1063" r:id="rId18"/>
    <p:sldId id="1064" r:id="rId19"/>
    <p:sldId id="1065" r:id="rId20"/>
    <p:sldId id="1066" r:id="rId21"/>
    <p:sldId id="1067" r:id="rId22"/>
    <p:sldId id="1237" r:id="rId23"/>
    <p:sldId id="1239" r:id="rId24"/>
    <p:sldId id="1236" r:id="rId25"/>
    <p:sldId id="1238" r:id="rId26"/>
    <p:sldId id="1368" r:id="rId27"/>
    <p:sldId id="1069" r:id="rId28"/>
    <p:sldId id="1070" r:id="rId29"/>
    <p:sldId id="1107" r:id="rId30"/>
    <p:sldId id="1108" r:id="rId31"/>
    <p:sldId id="1109" r:id="rId32"/>
    <p:sldId id="1265" r:id="rId33"/>
    <p:sldId id="1364" r:id="rId34"/>
    <p:sldId id="1363" r:id="rId35"/>
    <p:sldId id="1071" r:id="rId36"/>
    <p:sldId id="1387" r:id="rId37"/>
    <p:sldId id="591" r:id="rId38"/>
    <p:sldId id="581" r:id="rId39"/>
    <p:sldId id="821" r:id="rId40"/>
    <p:sldId id="593" r:id="rId41"/>
    <p:sldId id="592" r:id="rId42"/>
    <p:sldId id="582" r:id="rId43"/>
    <p:sldId id="601" r:id="rId44"/>
    <p:sldId id="595" r:id="rId45"/>
    <p:sldId id="594" r:id="rId46"/>
    <p:sldId id="588" r:id="rId47"/>
    <p:sldId id="600" r:id="rId48"/>
    <p:sldId id="604" r:id="rId49"/>
    <p:sldId id="586" r:id="rId50"/>
    <p:sldId id="1098" r:id="rId51"/>
    <p:sldId id="603" r:id="rId52"/>
    <p:sldId id="1077" r:id="rId53"/>
    <p:sldId id="597" r:id="rId54"/>
    <p:sldId id="912" r:id="rId55"/>
    <p:sldId id="947" r:id="rId56"/>
    <p:sldId id="1084" r:id="rId57"/>
    <p:sldId id="1328" r:id="rId58"/>
    <p:sldId id="1097" r:id="rId59"/>
    <p:sldId id="1100" r:id="rId60"/>
    <p:sldId id="1379" r:id="rId61"/>
    <p:sldId id="1099" r:id="rId62"/>
    <p:sldId id="776" r:id="rId63"/>
    <p:sldId id="1388" r:id="rId64"/>
    <p:sldId id="777" r:id="rId65"/>
    <p:sldId id="312" r:id="rId66"/>
    <p:sldId id="1316" r:id="rId67"/>
    <p:sldId id="1390" r:id="rId68"/>
    <p:sldId id="1344" r:id="rId69"/>
    <p:sldId id="1391" r:id="rId70"/>
    <p:sldId id="1345" r:id="rId71"/>
    <p:sldId id="1392" r:id="rId72"/>
    <p:sldId id="1346" r:id="rId73"/>
    <p:sldId id="1393" r:id="rId74"/>
    <p:sldId id="1347" r:id="rId75"/>
    <p:sldId id="1394" r:id="rId76"/>
    <p:sldId id="1348" r:id="rId77"/>
    <p:sldId id="1395" r:id="rId78"/>
    <p:sldId id="1398" r:id="rId79"/>
    <p:sldId id="1329" r:id="rId80"/>
    <p:sldId id="1399" r:id="rId81"/>
    <p:sldId id="1333" r:id="rId82"/>
    <p:sldId id="1400" r:id="rId83"/>
    <p:sldId id="1339" r:id="rId84"/>
    <p:sldId id="1401" r:id="rId85"/>
    <p:sldId id="1336" r:id="rId86"/>
    <p:sldId id="1402" r:id="rId87"/>
    <p:sldId id="1330" r:id="rId88"/>
    <p:sldId id="1403" r:id="rId89"/>
    <p:sldId id="1349" r:id="rId90"/>
    <p:sldId id="1359" r:id="rId91"/>
    <p:sldId id="1404" r:id="rId92"/>
    <p:sldId id="1351" r:id="rId93"/>
    <p:sldId id="1352" r:id="rId94"/>
    <p:sldId id="1405" r:id="rId95"/>
    <p:sldId id="1350" r:id="rId96"/>
    <p:sldId id="1397" r:id="rId97"/>
    <p:sldId id="1360" r:id="rId98"/>
    <p:sldId id="1406" r:id="rId99"/>
    <p:sldId id="1369" r:id="rId100"/>
    <p:sldId id="1407" r:id="rId101"/>
    <p:sldId id="1385" r:id="rId102"/>
    <p:sldId id="1408" r:id="rId103"/>
    <p:sldId id="1396" r:id="rId104"/>
    <p:sldId id="1389" r:id="rId105"/>
    <p:sldId id="1256" r:id="rId106"/>
    <p:sldId id="1246" r:id="rId107"/>
    <p:sldId id="1247" r:id="rId108"/>
    <p:sldId id="1248" r:id="rId109"/>
    <p:sldId id="1249" r:id="rId110"/>
    <p:sldId id="1250" r:id="rId111"/>
    <p:sldId id="1251" r:id="rId112"/>
    <p:sldId id="1252" r:id="rId113"/>
    <p:sldId id="1253" r:id="rId114"/>
    <p:sldId id="1259" r:id="rId115"/>
    <p:sldId id="438" r:id="rId1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0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77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48" y="326"/>
      </p:cViewPr>
      <p:guideLst>
        <p:guide orient="horz" pos="123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3E4B5-702E-4DBA-ABC8-934C4C5F4623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2DFF1-0C27-4B10-81A7-85362E5F7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4129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F85E2-A756-4E31-9B35-B1D13EFD36D1}" type="slidenum">
              <a:rPr lang="zh-TW" altLang="en-US"/>
              <a:pPr/>
              <a:t>1</a:t>
            </a:fld>
            <a:endParaRPr lang="en-US" altLang="zh-TW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6286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23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7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24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720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25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8374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12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7458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14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9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59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60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997260D2-9749-4B1D-9676-FA0390B5D82C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17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98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986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432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18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487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19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887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20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6676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21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4037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3" name="Rectangle 6"/>
          <p:cNvSpPr txBox="1">
            <a:spLocks noGrp="1" noChangeArrowheads="1"/>
          </p:cNvSpPr>
          <p:nvPr/>
        </p:nvSpPr>
        <p:spPr bwMode="auto">
          <a:xfrm>
            <a:off x="0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r>
              <a:rPr lang="zh-TW" altLang="en-US" sz="1200" i="0">
                <a:latin typeface="Times New Roman" pitchFamily="18" charset="0"/>
                <a:ea typeface="新細明體" pitchFamily="18" charset="-120"/>
              </a:rPr>
              <a:t>121</a:t>
            </a:r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4" name="Rectangle 7"/>
          <p:cNvSpPr txBox="1">
            <a:spLocks noGrp="1" noChangeArrowheads="1"/>
          </p:cNvSpPr>
          <p:nvPr/>
        </p:nvSpPr>
        <p:spPr bwMode="auto">
          <a:xfrm>
            <a:off x="3852805" y="9430780"/>
            <a:ext cx="2944870" cy="4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105" tIns="46552" rIns="93105" bIns="46552" anchor="b"/>
          <a:lstStyle>
            <a:lvl1pPr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1pPr>
            <a:lvl2pPr marL="742950" indent="-28575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2pPr>
            <a:lvl3pPr marL="11430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3pPr>
            <a:lvl4pPr marL="16002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4pPr>
            <a:lvl5pPr marL="2057400" indent="-228600" defTabSz="936625" eaLnBrk="0" hangingPunct="0"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5pPr>
            <a:lvl6pPr marL="25146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6pPr>
            <a:lvl7pPr marL="29718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7pPr>
            <a:lvl8pPr marL="34290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8pPr>
            <a:lvl9pPr marL="3886200" indent="-228600" defTabSz="936625" eaLnBrk="0" fontAlgn="base" hangingPunct="0">
              <a:spcBef>
                <a:spcPct val="0"/>
              </a:spcBef>
              <a:spcAft>
                <a:spcPct val="0"/>
              </a:spcAft>
              <a:defRPr sz="1000" i="1">
                <a:solidFill>
                  <a:schemeClr val="tx1"/>
                </a:solidFill>
                <a:latin typeface="Arial" pitchFamily="34" charset="0"/>
                <a:ea typeface="華康中圓體" pitchFamily="49" charset="-120"/>
              </a:defRPr>
            </a:lvl9pPr>
          </a:lstStyle>
          <a:p>
            <a:pPr algn="r"/>
            <a:fld id="{02BFD237-C8EE-4433-9F1B-E19D89F5B508}" type="slidenum">
              <a:rPr lang="zh-TW" altLang="en-US" sz="1200" i="0">
                <a:latin typeface="Times New Roman" pitchFamily="18" charset="0"/>
                <a:ea typeface="新細明體" pitchFamily="18" charset="-120"/>
              </a:rPr>
              <a:pPr algn="r"/>
              <a:t>22</a:t>
            </a:fld>
            <a:endParaRPr lang="en-US" altLang="zh-TW" sz="1200" i="0">
              <a:latin typeface="Times New Roman" pitchFamily="18" charset="0"/>
              <a:ea typeface="新細明體" pitchFamily="18" charset="-120"/>
            </a:endParaRPr>
          </a:p>
        </p:txBody>
      </p:sp>
      <p:sp>
        <p:nvSpPr>
          <p:cNvPr id="2457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2457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b="1">
                <a:solidFill>
                  <a:schemeClr val="bg1"/>
                </a:solidFill>
              </a:rPr>
              <a:t>－介面簡便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－工程應用多　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－整合性強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－功能卓越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－圖形效果好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－安全性高</a:t>
            </a:r>
          </a:p>
          <a:p>
            <a:r>
              <a:rPr lang="zh-TW" altLang="en-US" b="1">
                <a:solidFill>
                  <a:schemeClr val="bg1"/>
                </a:solidFill>
              </a:rPr>
              <a:t>　－安裝容易</a:t>
            </a:r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2847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423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398945B8-117A-4F3D-9F5F-0A1095B2ABC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6297180"/>
            <a:ext cx="1686356" cy="300038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fld id="{0DA54100-079A-475C-8A2C-C4FA8E31335F}" type="slidenum">
              <a:rPr kumimoji="1" lang="en-US" altLang="zh-TW" sz="2514" smtClean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pPr algn="ctr"/>
              <a:t>‹#›</a:t>
            </a:fld>
            <a:r>
              <a:rPr kumimoji="1" lang="en-US" altLang="zh-TW" sz="2514" dirty="0">
                <a:solidFill>
                  <a:srgbClr val="FF0000"/>
                </a:solidFill>
                <a:latin typeface="Arial" pitchFamily="34" charset="0"/>
                <a:ea typeface="新細明體" pitchFamily="18" charset="-120"/>
              </a:rPr>
              <a:t>/114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6314F41-27D9-4F12-AF31-254454F44ABE}"/>
              </a:ext>
            </a:extLst>
          </p:cNvPr>
          <p:cNvSpPr/>
          <p:nvPr userDrawn="1"/>
        </p:nvSpPr>
        <p:spPr>
          <a:xfrm>
            <a:off x="2578353" y="0"/>
            <a:ext cx="7035294" cy="854738"/>
          </a:xfrm>
          <a:prstGeom prst="rect">
            <a:avLst/>
          </a:prstGeom>
          <a:noFill/>
          <a:ln>
            <a:noFill/>
          </a:ln>
        </p:spPr>
        <p:txBody>
          <a:bodyPr wrap="none" lIns="114952" tIns="57476" rIns="114952" bIns="5747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l" defTabSz="12512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800" i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SolidWorks</a:t>
            </a:r>
            <a:r>
              <a:rPr lang="en-US" altLang="zh-TW" sz="4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 </a:t>
            </a:r>
            <a:r>
              <a:rPr lang="zh-TW" altLang="en-US" sz="4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中圓體(P)" pitchFamily="34" charset="-120"/>
                <a:ea typeface="華康中圓體(P)" pitchFamily="34" charset="-120"/>
              </a:rPr>
              <a:t>曲面學習方向</a:t>
            </a:r>
            <a:endParaRPr lang="en-US" altLang="zh-TW" sz="4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華康中圓體(P)" pitchFamily="34" charset="-120"/>
              <a:ea typeface="華康中圓體(P)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B9A75C4-B863-416A-A7D4-CBFA2BE77C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5432" y="6203339"/>
            <a:ext cx="2046568" cy="6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1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olidworks.org.tw/forum.php?mod=viewthread&amp;tid=32216&amp;extra=page%3D1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png"/><Relationship Id="rId5" Type="http://schemas.openxmlformats.org/officeDocument/2006/relationships/image" Target="../media/image247.png"/><Relationship Id="rId4" Type="http://schemas.openxmlformats.org/officeDocument/2006/relationships/image" Target="../media/image25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png"/><Relationship Id="rId5" Type="http://schemas.openxmlformats.org/officeDocument/2006/relationships/image" Target="../media/image254.png"/><Relationship Id="rId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8.gif"/><Relationship Id="rId4" Type="http://schemas.openxmlformats.org/officeDocument/2006/relationships/hyperlink" Target="https://geometry-sw.com.tw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2.png"/><Relationship Id="rId7" Type="http://schemas.openxmlformats.org/officeDocument/2006/relationships/image" Target="../media/image5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hyperlink" Target="http://www.rat.com.tw/engineering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6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png"/><Relationship Id="rId4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75.png"/><Relationship Id="rId7" Type="http://schemas.openxmlformats.org/officeDocument/2006/relationships/image" Target="../media/image199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5" Type="http://schemas.openxmlformats.org/officeDocument/2006/relationships/image" Target="../media/image186.pn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3.png"/><Relationship Id="rId3" Type="http://schemas.openxmlformats.org/officeDocument/2006/relationships/image" Target="../media/image93.png"/><Relationship Id="rId7" Type="http://schemas.openxmlformats.org/officeDocument/2006/relationships/image" Target="../media/image89.png"/><Relationship Id="rId12" Type="http://schemas.openxmlformats.org/officeDocument/2006/relationships/image" Target="../media/image88.png"/><Relationship Id="rId17" Type="http://schemas.openxmlformats.org/officeDocument/2006/relationships/image" Target="../media/image85.png"/><Relationship Id="rId2" Type="http://schemas.openxmlformats.org/officeDocument/2006/relationships/image" Target="../media/image92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80.png"/><Relationship Id="rId5" Type="http://schemas.openxmlformats.org/officeDocument/2006/relationships/image" Target="../media/image201.png"/><Relationship Id="rId15" Type="http://schemas.openxmlformats.org/officeDocument/2006/relationships/image" Target="../media/image84.png"/><Relationship Id="rId10" Type="http://schemas.openxmlformats.org/officeDocument/2006/relationships/image" Target="../media/image82.png"/><Relationship Id="rId4" Type="http://schemas.openxmlformats.org/officeDocument/2006/relationships/image" Target="../media/image94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10" Type="http://schemas.openxmlformats.org/officeDocument/2006/relationships/image" Target="../media/image218.pn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Relationship Id="rId9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30.png"/><Relationship Id="rId7" Type="http://schemas.openxmlformats.org/officeDocument/2006/relationships/image" Target="../media/image93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1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3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5.png"/><Relationship Id="rId4" Type="http://schemas.openxmlformats.org/officeDocument/2006/relationships/image" Target="../media/image20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79.png"/><Relationship Id="rId4" Type="http://schemas.openxmlformats.org/officeDocument/2006/relationships/image" Target="../media/image94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60" y="1114084"/>
            <a:ext cx="7818373" cy="5056401"/>
          </a:xfrm>
          <a:prstGeom prst="rect">
            <a:avLst/>
          </a:prstGeom>
        </p:spPr>
      </p:pic>
      <p:pic>
        <p:nvPicPr>
          <p:cNvPr id="186379" name="Picture 2" descr="http://www.principalspage.com/theblog/wp-content/uploads/2008/08/NEW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019" y="1355727"/>
            <a:ext cx="4057822" cy="360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83" name="Picture 15" descr="ava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25" y="4672965"/>
            <a:ext cx="1048536" cy="11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日期版面配置區 3"/>
          <p:cNvSpPr txBox="1">
            <a:spLocks/>
          </p:cNvSpPr>
          <p:nvPr/>
        </p:nvSpPr>
        <p:spPr>
          <a:xfrm>
            <a:off x="221725" y="5940043"/>
            <a:ext cx="1520184" cy="46088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800" b="1" i="0" kern="1200">
                <a:solidFill>
                  <a:srgbClr val="B13CC4"/>
                </a:solidFill>
                <a:latin typeface="Arial" pitchFamily="34" charset="0"/>
                <a:ea typeface="華康特粗圓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5pPr>
            <a:lvl6pPr marL="22860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6pPr>
            <a:lvl7pPr marL="27432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7pPr>
            <a:lvl8pPr marL="32004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8pPr>
            <a:lvl9pPr marL="3657600" algn="l" defTabSz="914400" rtl="0" eaLnBrk="1" latinLnBrk="0" hangingPunct="1">
              <a:defRPr sz="1000" i="1" kern="1200">
                <a:solidFill>
                  <a:schemeClr val="tx1"/>
                </a:solidFill>
                <a:latin typeface="Arial" pitchFamily="34" charset="0"/>
                <a:ea typeface="華康特粗圓體" charset="-120"/>
                <a:cs typeface="+mn-cs"/>
              </a:defRPr>
            </a:lvl9pPr>
          </a:lstStyle>
          <a:p>
            <a:fld id="{6010BD98-E86E-4081-8542-7A922C6917B2}" type="datetime1">
              <a:rPr lang="zh-TW" altLang="en-US" sz="2052"/>
              <a:pPr/>
              <a:t>2024/11/4</a:t>
            </a:fld>
            <a:endParaRPr lang="zh-TW" altLang="en-US" sz="2052" dirty="0"/>
          </a:p>
        </p:txBody>
      </p:sp>
      <p:sp>
        <p:nvSpPr>
          <p:cNvPr id="2" name="矩形 1"/>
          <p:cNvSpPr/>
          <p:nvPr/>
        </p:nvSpPr>
        <p:spPr>
          <a:xfrm>
            <a:off x="3220854" y="6249922"/>
            <a:ext cx="5750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80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6"/>
              </a:rPr>
              <a:t>68-90-4 SolidWorks </a:t>
            </a:r>
            <a:r>
              <a:rPr lang="zh-TW" altLang="en-US" sz="2800" dirty="0">
                <a:latin typeface="華康細圓體" panose="020F0309000000000000" pitchFamily="49" charset="-120"/>
                <a:ea typeface="華康細圓體" panose="020F0309000000000000" pitchFamily="49" charset="-120"/>
                <a:hlinkClick r:id="rId6"/>
              </a:rPr>
              <a:t>曲面學習方向</a:t>
            </a:r>
            <a:endParaRPr lang="zh-TW" altLang="en-US" sz="28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7CD1278-EB8C-4350-ABE1-EEBD11662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5533" y="6246629"/>
            <a:ext cx="610055" cy="614551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4580A4B-9DD2-4612-ADD1-D2C8CC7A0564}"/>
              </a:ext>
            </a:extLst>
          </p:cNvPr>
          <p:cNvGrpSpPr/>
          <p:nvPr/>
        </p:nvGrpSpPr>
        <p:grpSpPr>
          <a:xfrm>
            <a:off x="10281485" y="4672965"/>
            <a:ext cx="1489690" cy="1398369"/>
            <a:chOff x="530763" y="5337866"/>
            <a:chExt cx="1657350" cy="155575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121E8009-3388-44BF-9D86-4BD9E20315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763" y="5337866"/>
              <a:ext cx="1657350" cy="1555750"/>
              <a:chOff x="4884" y="2843"/>
              <a:chExt cx="680" cy="692"/>
            </a:xfrm>
          </p:grpSpPr>
          <p:sp>
            <p:nvSpPr>
              <p:cNvPr id="13" name="Oval 4">
                <a:extLst>
                  <a:ext uri="{FF2B5EF4-FFF2-40B4-BE49-F238E27FC236}">
                    <a16:creationId xmlns:a16="http://schemas.microsoft.com/office/drawing/2014/main" id="{D172B44F-E8B0-4401-B264-D7271F0D3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2850"/>
                <a:ext cx="680" cy="680"/>
              </a:xfrm>
              <a:prstGeom prst="ellipse">
                <a:avLst/>
              </a:prstGeom>
              <a:solidFill>
                <a:srgbClr val="FF0000"/>
              </a:solidFill>
              <a:ln w="635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F5B4464C-E97D-42C1-8C9F-8A4BC63F7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84" y="318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5" name="Rectangle 6">
                <a:extLst>
                  <a:ext uri="{FF2B5EF4-FFF2-40B4-BE49-F238E27FC236}">
                    <a16:creationId xmlns:a16="http://schemas.microsoft.com/office/drawing/2014/main" id="{002C5D11-42CF-4ADC-A7DC-B5937A6C0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317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C32F5D3A-F733-4C3B-BF8D-BD1D34A0B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8" y="3460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ED6BE280-9664-4B7B-AF05-DBAACA269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5180" y="2858"/>
                <a:ext cx="90" cy="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/>
              <a:p>
                <a:pPr algn="l" eaLnBrk="0" hangingPunct="0"/>
                <a:endParaRPr lang="en-US" altLang="zh-TW" sz="2157">
                  <a:ea typeface="MS PGothic" pitchFamily="34" charset="-128"/>
                </a:endParaRPr>
              </a:p>
            </p:txBody>
          </p:sp>
        </p:grp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18CB0935-EC76-4978-94CB-36DE7DBB12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034" y="5609210"/>
              <a:ext cx="922383" cy="47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hangingPunct="0"/>
              <a:r>
                <a:rPr lang="en-US" altLang="ko-KR" sz="2157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20 </a:t>
              </a:r>
              <a:r>
                <a:rPr lang="en-US" altLang="ko-KR" sz="1258" dirty="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min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D33BDB5-64DE-4956-BDE6-01D7AEFFB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938" y="6081713"/>
              <a:ext cx="176212" cy="1476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0" hangingPunct="0"/>
              <a:endParaRPr lang="en-US" altLang="zh-TW" sz="2157">
                <a:ea typeface="MS PGothic" pitchFamily="34" charset="-128"/>
              </a:endParaRPr>
            </a:p>
          </p:txBody>
        </p:sp>
      </p:grpSp>
      <p:sp>
        <p:nvSpPr>
          <p:cNvPr id="18" name="Line 10">
            <a:extLst>
              <a:ext uri="{FF2B5EF4-FFF2-40B4-BE49-F238E27FC236}">
                <a16:creationId xmlns:a16="http://schemas.microsoft.com/office/drawing/2014/main" id="{24C74187-412D-4D3F-A862-A4E9D6655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18787" y="5453962"/>
            <a:ext cx="449751" cy="42428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617"/>
          </a:p>
        </p:txBody>
      </p:sp>
    </p:spTree>
    <p:extLst>
      <p:ext uri="{BB962C8B-B14F-4D97-AF65-F5344CB8AC3E}">
        <p14:creationId xmlns:p14="http://schemas.microsoft.com/office/powerpoint/2010/main" val="1654592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untitled.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0544" y="2323254"/>
            <a:ext cx="7293807" cy="423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3740" y="5509034"/>
            <a:ext cx="1872307" cy="56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120299"/>
            <a:r>
              <a:rPr lang="zh-TW" altLang="en-US" sz="3648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肥爺作品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047936-C6A1-46DC-883E-85C49F7D6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 defTabSz="1134778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 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懂得表現－專業的曲面彩現圖</a:t>
            </a:r>
          </a:p>
        </p:txBody>
      </p:sp>
    </p:spTree>
    <p:extLst>
      <p:ext uri="{BB962C8B-B14F-4D97-AF65-F5344CB8AC3E}">
        <p14:creationId xmlns:p14="http://schemas.microsoft.com/office/powerpoint/2010/main" val="14871741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15049922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8918" y="2337833"/>
            <a:ext cx="4119431" cy="4082404"/>
          </a:xfrm>
          <a:prstGeom prst="rect">
            <a:avLst/>
          </a:prstGeom>
        </p:spPr>
      </p:pic>
      <p:sp>
        <p:nvSpPr>
          <p:cNvPr id="9" name="Rectangle 39"/>
          <p:cNvSpPr>
            <a:spLocks noChangeArrowheads="1"/>
          </p:cNvSpPr>
          <p:nvPr/>
        </p:nvSpPr>
        <p:spPr bwMode="auto">
          <a:xfrm>
            <a:off x="4249405" y="6259293"/>
            <a:ext cx="3693190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隱藏</a:t>
            </a:r>
            <a:r>
              <a:rPr lang="zh-TW" altLang="en-US" sz="280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版特徵</a:t>
            </a:r>
            <a:r>
              <a:rPr lang="en-US" altLang="zh-TW" sz="280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-2019</a:t>
            </a:r>
            <a:r>
              <a:rPr lang="zh-TW" altLang="en-US" sz="280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有了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5771B30-33D3-441B-9BB7-50CED4ACF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特殊技巧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刪除鑽孔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24927B0-EC6F-476D-A129-4BEEEDB4D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18" y="2292362"/>
            <a:ext cx="4127232" cy="208667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B725F07-6A3A-4C45-9851-5DE61E08A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093" y="4993601"/>
            <a:ext cx="3213294" cy="9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653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316907938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BA9FF63-1583-412B-8DC8-D8BBA76C2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714" y="2096959"/>
            <a:ext cx="2697409" cy="3821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5351839-BF5A-48EF-9C16-C537E0B42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厚面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9909F2A-DFF5-4407-AFF7-A3BD7DF98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3" y="2907323"/>
            <a:ext cx="2724615" cy="2761434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3155E62-EDBB-4272-A29F-93589B509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586" y="2935101"/>
            <a:ext cx="2921702" cy="214504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5E427A-8FB2-4650-8BA6-DBF0BC10F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287" y="5296847"/>
            <a:ext cx="2096262" cy="9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085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9563" y="1630758"/>
            <a:ext cx="5474019" cy="44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91554" y="1493945"/>
            <a:ext cx="3686768" cy="7480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zh-TW" altLang="en-US" sz="319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74178" y="2461473"/>
            <a:ext cx="3686768" cy="77216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77074" y="349810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 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77074" y="4442220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34">
            <a:extLst>
              <a:ext uri="{FF2B5EF4-FFF2-40B4-BE49-F238E27FC236}">
                <a16:creationId xmlns:a16="http://schemas.microsoft.com/office/drawing/2014/main" id="{D45B002F-4BB0-4CD8-A072-CD8BF3C37C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3537" y="5468769"/>
            <a:ext cx="3684785" cy="714508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選項設定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79859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CF6CE193-B04F-42E5-854B-7BFE177B3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90" y="2111532"/>
            <a:ext cx="8128753" cy="39267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3286013" y="6967678"/>
            <a:ext cx="5621786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3192">
                <a:solidFill>
                  <a:srgbClr val="FF0000"/>
                </a:solidFill>
              </a:rPr>
              <a:t>提高運算</a:t>
            </a:r>
            <a:r>
              <a:rPr lang="zh-TW" altLang="en-US" sz="3192" dirty="0">
                <a:solidFill>
                  <a:srgbClr val="FF0000"/>
                </a:solidFill>
              </a:rPr>
              <a:t>效率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0921" y="269681"/>
            <a:ext cx="1728717" cy="1045268"/>
          </a:xfrm>
          <a:prstGeom prst="rect">
            <a:avLst/>
          </a:prstGeom>
        </p:spPr>
      </p:pic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333387" y="5518017"/>
            <a:ext cx="1687947" cy="50153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1969258" y="2111532"/>
            <a:ext cx="2037064" cy="1160174"/>
          </a:xfrm>
          <a:prstGeom prst="wedgeRoundRectCallout">
            <a:avLst>
              <a:gd name="adj1" fmla="val -79119"/>
              <a:gd name="adj2" fmla="val 9352"/>
              <a:gd name="adj3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zh-TW" altLang="en-US" sz="3126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要學控制</a:t>
            </a:r>
            <a:endParaRPr lang="en-US" altLang="zh-TW" sz="312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sz="3126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系統運算</a:t>
            </a:r>
            <a:endParaRPr lang="en-US" altLang="zh-TW" sz="3126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6" y="1836831"/>
            <a:ext cx="2285773" cy="445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76B9CD76-BA75-480E-91EF-138976BC5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一般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啟用凍結棒</a:t>
            </a:r>
          </a:p>
        </p:txBody>
      </p:sp>
    </p:spTree>
    <p:extLst>
      <p:ext uri="{BB962C8B-B14F-4D97-AF65-F5344CB8AC3E}">
        <p14:creationId xmlns:p14="http://schemas.microsoft.com/office/powerpoint/2010/main" val="284019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5381B2C-FA58-47C8-908E-3A8DEB6C7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4" y="2062357"/>
            <a:ext cx="5926676" cy="41875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46" y="1983294"/>
            <a:ext cx="4152685" cy="4187509"/>
          </a:xfrm>
          <a:prstGeom prst="rect">
            <a:avLst/>
          </a:prstGeom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3286013" y="6967678"/>
            <a:ext cx="5621786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3192" dirty="0">
                <a:solidFill>
                  <a:srgbClr val="FF0000"/>
                </a:solidFill>
              </a:rPr>
              <a:t>紅色提高邊線識別度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2222378" y="5094157"/>
            <a:ext cx="1589225" cy="501535"/>
          </a:xfrm>
          <a:prstGeom prst="roundRect">
            <a:avLst>
              <a:gd name="adj" fmla="val 20012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7295478-D298-417F-8E28-E03829275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色彩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曲面開放邊線</a:t>
            </a:r>
          </a:p>
        </p:txBody>
      </p:sp>
    </p:spTree>
    <p:extLst>
      <p:ext uri="{BB962C8B-B14F-4D97-AF65-F5344CB8AC3E}">
        <p14:creationId xmlns:p14="http://schemas.microsoft.com/office/powerpoint/2010/main" val="15420524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569AB8-A26F-469A-8854-DFE10A51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2" y="2098479"/>
            <a:ext cx="6334543" cy="37389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3286013" y="6967678"/>
            <a:ext cx="5621786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3192" dirty="0">
                <a:solidFill>
                  <a:srgbClr val="FF0000"/>
                </a:solidFill>
              </a:rPr>
              <a:t>權重控制器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2360786" y="4880892"/>
            <a:ext cx="3956123" cy="50153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463" y="4117533"/>
            <a:ext cx="4312025" cy="195578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33" y="2678780"/>
            <a:ext cx="868856" cy="76024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501" y="4729597"/>
            <a:ext cx="602784" cy="645841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85516509-03C1-4390-B775-85500DA53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草圖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啟用不規則曲線相切及曲率控制點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34C3A7-B465-45B6-A578-F0FCEB15E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267" y="2500528"/>
            <a:ext cx="3957061" cy="13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8429" y="4442582"/>
            <a:ext cx="4207878" cy="1475708"/>
          </a:xfrm>
          <a:prstGeom prst="rect">
            <a:avLst/>
          </a:prstGeom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4987536" y="6196642"/>
            <a:ext cx="3004320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3192" dirty="0">
                <a:solidFill>
                  <a:srgbClr val="FF0000"/>
                </a:solidFill>
              </a:rPr>
              <a:t>向外延伸之控制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335" y="2306710"/>
            <a:ext cx="868856" cy="76024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335" y="4618897"/>
            <a:ext cx="602784" cy="645841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2BC47494-0632-47DE-996E-D22ABA71B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草圖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預設顯示不規則曲線控制多邊形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8C978EE-FB02-4ECA-8A9D-E7DC1E989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12" y="2098479"/>
            <a:ext cx="6334543" cy="373898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AutoShape 9">
            <a:extLst>
              <a:ext uri="{FF2B5EF4-FFF2-40B4-BE49-F238E27FC236}">
                <a16:creationId xmlns:a16="http://schemas.microsoft.com/office/drawing/2014/main" id="{E1609923-50F6-4E1F-A0B8-5CEE7682B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902" y="5264738"/>
            <a:ext cx="3956123" cy="50153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7B94873-D6E8-42D9-88F7-79A5EAD12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191" y="2249969"/>
            <a:ext cx="4010339" cy="22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99D91D-D058-49F0-A690-AF6E3F187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82" y="2141730"/>
            <a:ext cx="4810911" cy="42140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930537" y="5989238"/>
            <a:ext cx="2171972" cy="50153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561" y="2127489"/>
            <a:ext cx="868856" cy="7602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10" y="4792740"/>
            <a:ext cx="602784" cy="6458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88332"/>
            <a:ext cx="5354932" cy="2025263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C517ADDD-5DAE-436B-B3BE-8B81AA6A5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草圖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顯示曲率梳形邊界曲線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E2E13B-6C51-4E1B-B74D-C713B336C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1899" y="4058786"/>
            <a:ext cx="4523133" cy="229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100" name="Picture 4" descr="5- optimise is lo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077" y="2534307"/>
            <a:ext cx="5210923" cy="38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3" y="2200916"/>
            <a:ext cx="3695440" cy="39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1781D71-3768-49E2-A218-309011BA9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 defTabSz="1134778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製作別人不會的外型</a:t>
            </a:r>
          </a:p>
        </p:txBody>
      </p:sp>
    </p:spTree>
    <p:extLst>
      <p:ext uri="{BB962C8B-B14F-4D97-AF65-F5344CB8AC3E}">
        <p14:creationId xmlns:p14="http://schemas.microsoft.com/office/powerpoint/2010/main" val="21124476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4AFED39-8865-4500-86C8-A46410E2C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47" y="2082324"/>
            <a:ext cx="5875276" cy="425136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4026677" y="6283882"/>
            <a:ext cx="4285219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3192" dirty="0">
                <a:solidFill>
                  <a:srgbClr val="FF0000"/>
                </a:solidFill>
              </a:rPr>
              <a:t>控制本體顯示以利作業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2620003" y="4471332"/>
            <a:ext cx="3277458" cy="124996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sp>
        <p:nvSpPr>
          <p:cNvPr id="8" name="向右箭號 7"/>
          <p:cNvSpPr/>
          <p:nvPr/>
        </p:nvSpPr>
        <p:spPr bwMode="auto">
          <a:xfrm rot="10079981">
            <a:off x="1627305" y="2665178"/>
            <a:ext cx="964076" cy="37664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125351"/>
            <a:endParaRPr lang="zh-TW" altLang="en-US" sz="1232" i="1">
              <a:solidFill>
                <a:srgbClr val="FF0000"/>
              </a:solidFill>
              <a:ea typeface="華康特粗圓體" charset="-12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8F47D4A-A7F0-4DFD-8126-CD08001EE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特徵管理員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顯示曲面與實體本體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9C46782-82C9-436F-BDCC-E1CD3E598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758" y="2224393"/>
            <a:ext cx="4717709" cy="349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706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FC22A6-FAB7-40C6-A706-E67E8C540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2" y="2163156"/>
            <a:ext cx="6238201" cy="41252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3706637" y="6288418"/>
            <a:ext cx="5621786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3192" dirty="0">
                <a:solidFill>
                  <a:srgbClr val="FF0000"/>
                </a:solidFill>
              </a:rPr>
              <a:t>設定和曲面有關的模型色彩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943171" y="5196380"/>
            <a:ext cx="1476941" cy="50153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011" y="2238657"/>
            <a:ext cx="3701461" cy="37325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223FABD0-B528-47BD-815A-654C6F679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模型顯示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曲面指令色彩</a:t>
            </a:r>
          </a:p>
        </p:txBody>
      </p:sp>
    </p:spTree>
    <p:extLst>
      <p:ext uri="{BB962C8B-B14F-4D97-AF65-F5344CB8AC3E}">
        <p14:creationId xmlns:p14="http://schemas.microsoft.com/office/powerpoint/2010/main" val="219497612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9D645FAF-E123-4286-8DBC-9D7BED777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3" y="2163156"/>
            <a:ext cx="4949281" cy="32729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4317319" y="6338696"/>
            <a:ext cx="5621786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3192" dirty="0">
                <a:solidFill>
                  <a:srgbClr val="FF0000"/>
                </a:solidFill>
              </a:rPr>
              <a:t>放大</a:t>
            </a:r>
            <a:r>
              <a:rPr lang="en-US" altLang="zh-TW" sz="3192" dirty="0">
                <a:solidFill>
                  <a:srgbClr val="FF0000"/>
                </a:solidFill>
              </a:rPr>
              <a:t>/</a:t>
            </a:r>
            <a:r>
              <a:rPr lang="zh-TW" altLang="en-US" sz="3192" dirty="0">
                <a:solidFill>
                  <a:srgbClr val="FF0000"/>
                </a:solidFill>
              </a:rPr>
              <a:t>縮小常用的區間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547245" y="4951807"/>
            <a:ext cx="1568949" cy="56102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124" y="2440353"/>
            <a:ext cx="4171963" cy="3506224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B319861-3A21-4C91-A02D-5E0894D84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模型顯示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曲率分佈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3E5AA99-E801-476B-86D6-946C15E1F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363" y="2163156"/>
            <a:ext cx="2378591" cy="411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08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13BD142-D632-413E-BF44-C27B0D01B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" y="2121618"/>
            <a:ext cx="6064587" cy="41197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5019018" y="6344219"/>
            <a:ext cx="2304890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提高顯示效率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1234372" y="2346246"/>
            <a:ext cx="4833183" cy="94634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234372" y="4568834"/>
            <a:ext cx="4833183" cy="100984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C62100-9105-4E35-A8C4-E3D85DB2F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影像品質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解析度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958012A-800E-45BF-BF1A-D3C4CEB7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025" y="2180555"/>
            <a:ext cx="3497639" cy="384679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826E0AE-17BF-48B0-AE29-A19D2063A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845" y="3292588"/>
            <a:ext cx="2063466" cy="216002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84C37344-9A51-49BB-87FA-664F60EB6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102" y="112753"/>
            <a:ext cx="2375717" cy="25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9330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84526DA-F209-4380-9F99-F03F1CC6E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6" y="2121618"/>
            <a:ext cx="6064587" cy="41197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5336418" y="6366392"/>
            <a:ext cx="1911669" cy="47364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適用工程圖</a:t>
            </a:r>
            <a:endParaRPr lang="en-US" altLang="zh-TW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308975" y="5806770"/>
            <a:ext cx="2198035" cy="50153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27C5367-C0D8-4416-82FC-612141600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選項設定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影像品質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提升較高設定的曲線品質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5D55580-A931-4365-9796-64EF2A72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298" y="2121618"/>
            <a:ext cx="3118839" cy="388085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F808F29-2FEB-4AB7-9D3D-2735C04441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882" y="2121618"/>
            <a:ext cx="3092804" cy="16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852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0" name="Picture 2" descr="Multi-Product_Graphic_with_Sustainab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46" y="919869"/>
            <a:ext cx="7268014" cy="511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lidworks.com.tw/attachments/Image/authorized-training-center_1.png">
            <a:extLst>
              <a:ext uri="{FF2B5EF4-FFF2-40B4-BE49-F238E27FC236}">
                <a16:creationId xmlns:a16="http://schemas.microsoft.com/office/drawing/2014/main" id="{5A046932-8A0B-FEC3-08FF-9250086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059" y="690186"/>
            <a:ext cx="1237548" cy="123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4">
            <a:extLst>
              <a:ext uri="{FF2B5EF4-FFF2-40B4-BE49-F238E27FC236}">
                <a16:creationId xmlns:a16="http://schemas.microsoft.com/office/drawing/2014/main" id="{50F2007F-F44F-50F6-BD80-59750854166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3077" y="2070330"/>
            <a:ext cx="4100017" cy="2302888"/>
          </a:xfrm>
          <a:prstGeom prst="roundRect">
            <a:avLst>
              <a:gd name="adj" fmla="val 20877"/>
            </a:avLst>
          </a:prstGeom>
          <a:solidFill>
            <a:srgbClr val="00FF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45304" tIns="44046" rIns="45304" bIns="44046" anchor="ctr" anchorCtr="1"/>
          <a:lstStyle/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幾何科技 </a:t>
            </a:r>
            <a:endParaRPr lang="en-US" altLang="zh-TW" sz="280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SolidWorks 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zh-TW" altLang="en-US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養成訓練與顧問服務</a:t>
            </a:r>
          </a:p>
          <a:p>
            <a:pPr defTabSz="986357" eaLnBrk="0" hangingPunct="0">
              <a:lnSpc>
                <a:spcPct val="110000"/>
              </a:lnSpc>
            </a:pPr>
            <a:r>
              <a:rPr lang="en-US" altLang="zh-TW" sz="2800">
                <a:solidFill>
                  <a:srgbClr val="3333FF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geometry-sw.com.tw</a:t>
            </a:r>
            <a:endParaRPr lang="en-US" altLang="zh-TW" sz="2800" dirty="0">
              <a:solidFill>
                <a:srgbClr val="3333FF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4" name="圖片 3" descr="一張含有 圖形, 圓形, 鮮豔, 符號 的圖片&#10;&#10;自動產生的描述">
            <a:extLst>
              <a:ext uri="{FF2B5EF4-FFF2-40B4-BE49-F238E27FC236}">
                <a16:creationId xmlns:a16="http://schemas.microsoft.com/office/drawing/2014/main" id="{BD167109-CC9E-ECCC-362D-E143F5A5D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993" y="2216425"/>
            <a:ext cx="1263774" cy="89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ll/>
      </p:transition>
    </mc:Choice>
    <mc:Fallback xmlns="">
      <p:transition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549417" y="6312252"/>
            <a:ext cx="30931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不再只有機構思維</a:t>
            </a:r>
          </a:p>
        </p:txBody>
      </p:sp>
      <p:pic>
        <p:nvPicPr>
          <p:cNvPr id="5" name="Picture 22" descr="photo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035" y="2459008"/>
            <a:ext cx="10425463" cy="360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7A38BD1-2C84-4FD8-8ADB-72D594FB4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自我專業提升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18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989" name="Picture 5" descr="Render-9_7d681f28db33481e7cd737d2d2391d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4" y="2387359"/>
            <a:ext cx="5502633" cy="36677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990" name="Picture 6" descr="Render-7_a4b241e20d2f7ae17d290f788ef036d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03" y="2386098"/>
            <a:ext cx="5502633" cy="3669049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9168DDE-307B-4218-9112-7C76950B3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曲面用途廣－彩現型錄製作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4353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0" y="4002229"/>
            <a:ext cx="2744573" cy="225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642" y="2114500"/>
            <a:ext cx="3289611" cy="280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117612" y="6260049"/>
            <a:ext cx="234961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你有能力完成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80D2AC6-13A2-4088-8A6F-B24EADE0E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設計變化可行性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31234E4-C9EC-45FB-A076-34E2F4385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268" y="1832939"/>
            <a:ext cx="3570292" cy="251935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FB42254-F814-4E4B-972E-4ED0203437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565" y="4245351"/>
            <a:ext cx="3289611" cy="21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4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50" name="Picture 6" descr="helmet_9bd83e11c82074f58c66c2edf1b853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07" y="2418640"/>
            <a:ext cx="4679599" cy="374337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1351" name="Picture 7" descr="Metro_84a9f50287a49206bac719f16026888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70" y="2445751"/>
            <a:ext cx="4679599" cy="37789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39A1DBF-9DD5-4FB1-BC93-B3A81693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用途很廣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0843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6" name="Picture 4" descr="AUQ100_10975fb67e5c4777cc18a395d8a3b97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327" y="2496202"/>
            <a:ext cx="5233523" cy="369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SolidWorks Files\Photo&amp;Video\Machinery\Un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151" y="2606908"/>
            <a:ext cx="4335104" cy="35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3399008" y="626319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自信</a:t>
            </a:r>
          </a:p>
        </p:txBody>
      </p:sp>
      <p:sp>
        <p:nvSpPr>
          <p:cNvPr id="7" name="矩形 6"/>
          <p:cNvSpPr/>
          <p:nvPr/>
        </p:nvSpPr>
        <p:spPr>
          <a:xfrm>
            <a:off x="7899051" y="6257200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討論空間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0181C06-ED22-42CB-B901-F7DA9D175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增加自信與討論空間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4467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2120794" y="6366775"/>
            <a:ext cx="89768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1120299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Rhino</a:t>
            </a:r>
          </a:p>
        </p:txBody>
      </p:sp>
      <p:pic>
        <p:nvPicPr>
          <p:cNvPr id="70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3" y="1604544"/>
            <a:ext cx="5212732" cy="462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Autodesk Alias Design Tutorial by Chris H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906" y="2016018"/>
            <a:ext cx="5449523" cy="40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54681" y="6366774"/>
            <a:ext cx="22107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20299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Alias Design</a:t>
            </a:r>
          </a:p>
        </p:txBody>
      </p:sp>
      <p:sp>
        <p:nvSpPr>
          <p:cNvPr id="2" name="矩形 1"/>
          <p:cNvSpPr/>
          <p:nvPr/>
        </p:nvSpPr>
        <p:spPr>
          <a:xfrm>
            <a:off x="7157512" y="1604545"/>
            <a:ext cx="3222742" cy="373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24" dirty="0"/>
              <a:t>http://www </a:t>
            </a:r>
            <a:r>
              <a:rPr lang="en-US" altLang="zh-TW" sz="1824" dirty="0" err="1"/>
              <a:t>carbodydesign</a:t>
            </a:r>
            <a:r>
              <a:rPr lang="en-US" altLang="zh-TW" sz="1824" dirty="0"/>
              <a:t> com</a:t>
            </a:r>
            <a:endParaRPr lang="zh-TW" altLang="en-US" sz="1824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763760E-CCB5-4032-A9CD-9E3525502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搭配專門曲面軟體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6096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464121" y="6296350"/>
            <a:ext cx="249327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整合</a:t>
            </a:r>
          </a:p>
        </p:txBody>
      </p:sp>
      <p:pic>
        <p:nvPicPr>
          <p:cNvPr id="4" name="Picture 5" descr="curvy ske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374" y="2314322"/>
            <a:ext cx="3743073" cy="372262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GI AutoMark-sma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3" y="2109225"/>
            <a:ext cx="5621603" cy="41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9764EC1B-7888-478B-8E4D-DB8C0C53F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11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曲面與機構進行同步設計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878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ntro overview 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9" y="2185036"/>
            <a:ext cx="3974413" cy="432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d revised ske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09" y="2817180"/>
            <a:ext cx="5994642" cy="277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44FF3CC-41B7-4C4D-A5AA-4247853E9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曲面逆向工程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03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60274" y="992397"/>
            <a:ext cx="6263361" cy="508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91554" y="1493945"/>
            <a:ext cx="3686768" cy="74801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algn="ctr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zh-TW" altLang="en-US" sz="319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74178" y="2461473"/>
            <a:ext cx="3686768" cy="77216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algn="ctr"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77074" y="349810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algn="ctr"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 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77074" y="4442220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algn="ctr"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34">
            <a:extLst>
              <a:ext uri="{FF2B5EF4-FFF2-40B4-BE49-F238E27FC236}">
                <a16:creationId xmlns:a16="http://schemas.microsoft.com/office/drawing/2014/main" id="{D45B002F-4BB0-4CD8-A072-CD8BF3C37C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3537" y="546876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algn="ctr"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選項設定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353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630536" y="6296350"/>
            <a:ext cx="33525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應用在模型轉檔作業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431" y="2382394"/>
            <a:ext cx="4213210" cy="37532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1320" y="2382394"/>
            <a:ext cx="4570262" cy="374160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103E771-F6ED-47C0-BAAF-C6D28262A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13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懂得模型修復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16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5125353" y="6247211"/>
            <a:ext cx="252380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CAD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CAID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整合</a:t>
            </a:r>
          </a:p>
        </p:txBody>
      </p:sp>
      <p:pic>
        <p:nvPicPr>
          <p:cNvPr id="7" name="Content Placeholder 5" descr="second round018.jpg"/>
          <p:cNvPicPr>
            <a:picLocks noChangeAspect="1"/>
          </p:cNvPicPr>
          <p:nvPr/>
        </p:nvPicPr>
        <p:blipFill rotWithShape="1">
          <a:blip r:embed="rId3"/>
          <a:srcRect t="11215"/>
          <a:stretch/>
        </p:blipFill>
        <p:spPr>
          <a:xfrm>
            <a:off x="195567" y="2564010"/>
            <a:ext cx="5900434" cy="366284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CF8BAD3-425B-4969-A7CC-A0C51A04F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實現設計思考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Content Placeholder 3" descr="prezo1.jpg">
            <a:extLst>
              <a:ext uri="{FF2B5EF4-FFF2-40B4-BE49-F238E27FC236}">
                <a16:creationId xmlns:a16="http://schemas.microsoft.com/office/drawing/2014/main" id="{04F0B33B-3EA4-46A9-91E6-270352B9D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937" y="2298781"/>
            <a:ext cx="5797097" cy="36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69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2018562" y="6256409"/>
            <a:ext cx="341119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1120299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想到只有一次完成吧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!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647" y="2168741"/>
            <a:ext cx="3716484" cy="37164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403" y="2038939"/>
            <a:ext cx="6081521" cy="449820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35" y="2428767"/>
            <a:ext cx="4836904" cy="359457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BF273D0-4504-4913-8CD7-92E64EFD8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增加建模靈活度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173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691596" y="6263194"/>
            <a:ext cx="232940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可以學到關聯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199" y="2050821"/>
            <a:ext cx="9742795" cy="40293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34260" y="6038711"/>
            <a:ext cx="3576620" cy="373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24" dirty="0"/>
              <a:t>參考來源 img incar tw/files/media/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8E03D72-877A-4E88-B2C3-99098263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增加建模靈活度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2809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379749" y="6296350"/>
            <a:ext cx="281618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你想只有掃出吧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!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9458" name="Picture 2" descr="彎管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5" y="2064657"/>
            <a:ext cx="5191012" cy="417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Untitl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58" y="2216125"/>
            <a:ext cx="5780519" cy="399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63DCE00-0723-4DB3-AAB0-25F2CA69D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增加建模靈活度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5422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4576017" y="6396252"/>
            <a:ext cx="352636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1120299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你想只有環狀複製吧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!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0482" name="Picture 2" descr="Untitl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916" y="2087498"/>
            <a:ext cx="6160169" cy="430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07C0CB3-4610-4E22-9083-8F3411D66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增加建模靈活度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5213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3A9042E-E7D7-4996-BCA3-4E72711CF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44" y="3790832"/>
            <a:ext cx="2364930" cy="164097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98C009E5-8C18-48EA-A8B3-B5DF7C5AA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b="1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b="1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b="1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</a:t>
            </a:r>
            <a:r>
              <a:rPr lang="zh-TW" altLang="en-US" sz="2539" b="1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b="1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增加建模靈活度</a:t>
            </a:r>
            <a:endParaRPr lang="en-US" altLang="zh-TW" sz="2539" b="1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565690" y="6212829"/>
            <a:ext cx="3060620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巧由繁入簡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443" y="480430"/>
            <a:ext cx="3040801" cy="235844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1133E5C-ABD7-426D-9567-1DAE449A4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478" y="2245646"/>
            <a:ext cx="4612620" cy="385716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2D7CA89-DF2B-43F5-B705-67D27DDD3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25" y="2348781"/>
            <a:ext cx="2487928" cy="139474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84916BC-BC37-4480-9189-4B522FA90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91" y="2797608"/>
            <a:ext cx="3614108" cy="29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http://ico.ooopic.com/ajax/iconpng/?id=163220.png">
            <a:extLst>
              <a:ext uri="{FF2B5EF4-FFF2-40B4-BE49-F238E27FC236}">
                <a16:creationId xmlns:a16="http://schemas.microsoft.com/office/drawing/2014/main" id="{FAEFC1A0-9123-4435-9A75-19D1E4CB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84" y="4249339"/>
            <a:ext cx="2364930" cy="236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co.ooopic.com/ajax/iconpng/?id=117487.png">
            <a:extLst>
              <a:ext uri="{FF2B5EF4-FFF2-40B4-BE49-F238E27FC236}">
                <a16:creationId xmlns:a16="http://schemas.microsoft.com/office/drawing/2014/main" id="{6A13C97A-A558-4F1A-A187-68BAC94CF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018" y="4749400"/>
            <a:ext cx="1164598" cy="11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82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95" y="2195207"/>
            <a:ext cx="5227211" cy="401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7956" name="Rectangle 4"/>
          <p:cNvSpPr>
            <a:spLocks noChangeArrowheads="1"/>
          </p:cNvSpPr>
          <p:nvPr/>
        </p:nvSpPr>
        <p:spPr bwMode="auto">
          <a:xfrm>
            <a:off x="3592170" y="6207815"/>
            <a:ext cx="4049034" cy="52949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全世界首創曲面國際認證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1C6E82-D1B7-42DF-8436-A79BB8B15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16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曲面認證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5137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ChangeArrowheads="1"/>
          </p:cNvSpPr>
          <p:nvPr/>
        </p:nvSpPr>
        <p:spPr bwMode="auto">
          <a:xfrm>
            <a:off x="3905655" y="6282800"/>
            <a:ext cx="3954929" cy="52322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/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履歷直接寫上 不要客氣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38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33" y="2116647"/>
            <a:ext cx="8718873" cy="38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8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429" y="1343003"/>
            <a:ext cx="1920385" cy="56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921FA4-8FD1-4E2E-B156-565041AD9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17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多一項曲面專業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4604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ChangeArrowheads="1"/>
          </p:cNvSpPr>
          <p:nvPr/>
        </p:nvSpPr>
        <p:spPr bwMode="auto">
          <a:xfrm>
            <a:off x="4987307" y="6263194"/>
            <a:ext cx="1980029" cy="523220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/>
            <a:r>
              <a:rPr lang="zh-TW" altLang="en-US" sz="28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你看上哪個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sunflower_j026234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52" y="2197967"/>
            <a:ext cx="5109486" cy="3832115"/>
          </a:xfrm>
          <a:prstGeom prst="rect">
            <a:avLst/>
          </a:prstGeom>
          <a:noFill/>
          <a:ln w="3175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7" name="Picture 5" descr="asador-in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61" y="2197967"/>
            <a:ext cx="5005587" cy="382183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3592D546-D1AF-4362-9176-37F001A68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曲面是普世價值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1862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150" y="2227876"/>
            <a:ext cx="6336288" cy="401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3139" name="Rectangle 3"/>
          <p:cNvSpPr>
            <a:spLocks noChangeArrowheads="1"/>
          </p:cNvSpPr>
          <p:nvPr/>
        </p:nvSpPr>
        <p:spPr bwMode="auto">
          <a:xfrm>
            <a:off x="1810" y="835902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優點１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不受嚴謹拓樸限制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03140" name="Rectangle 4"/>
          <p:cNvSpPr>
            <a:spLocks noChangeArrowheads="1"/>
          </p:cNvSpPr>
          <p:nvPr/>
        </p:nvSpPr>
        <p:spPr bwMode="auto">
          <a:xfrm>
            <a:off x="3892579" y="6227472"/>
            <a:ext cx="4406842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實體拓樸邊線為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兩個面構成</a:t>
            </a:r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sp>
        <p:nvSpPr>
          <p:cNvPr id="603141" name="Rectangle 5"/>
          <p:cNvSpPr>
            <a:spLocks noChangeArrowheads="1"/>
          </p:cNvSpPr>
          <p:nvPr/>
        </p:nvSpPr>
        <p:spPr bwMode="auto">
          <a:xfrm>
            <a:off x="500545" y="2227876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實體拓樸</a:t>
            </a:r>
          </a:p>
        </p:txBody>
      </p:sp>
      <p:sp>
        <p:nvSpPr>
          <p:cNvPr id="603142" name="Rectangle 6"/>
          <p:cNvSpPr>
            <a:spLocks noChangeArrowheads="1"/>
          </p:cNvSpPr>
          <p:nvPr/>
        </p:nvSpPr>
        <p:spPr bwMode="auto">
          <a:xfrm>
            <a:off x="463579" y="3249711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</a:p>
        </p:txBody>
      </p:sp>
      <p:sp>
        <p:nvSpPr>
          <p:cNvPr id="603143" name="AutoShape 7"/>
          <p:cNvSpPr>
            <a:spLocks noChangeArrowheads="1"/>
          </p:cNvSpPr>
          <p:nvPr/>
        </p:nvSpPr>
        <p:spPr bwMode="auto">
          <a:xfrm>
            <a:off x="7051668" y="2561118"/>
            <a:ext cx="1042546" cy="561093"/>
          </a:xfrm>
          <a:prstGeom prst="wedgeRoundRectCallout">
            <a:avLst>
              <a:gd name="adj1" fmla="val -43056"/>
              <a:gd name="adj2" fmla="val 12096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面 </a:t>
            </a:r>
            <a:r>
              <a:rPr kumimoji="1" lang="en-US" altLang="zh-TW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</a:p>
        </p:txBody>
      </p:sp>
      <p:sp>
        <p:nvSpPr>
          <p:cNvPr id="603144" name="AutoShape 8"/>
          <p:cNvSpPr>
            <a:spLocks noChangeArrowheads="1"/>
          </p:cNvSpPr>
          <p:nvPr/>
        </p:nvSpPr>
        <p:spPr bwMode="auto">
          <a:xfrm>
            <a:off x="6096001" y="5514999"/>
            <a:ext cx="1129425" cy="561093"/>
          </a:xfrm>
          <a:prstGeom prst="wedgeRoundRectCallout">
            <a:avLst>
              <a:gd name="adj1" fmla="val 44069"/>
              <a:gd name="adj2" fmla="val -15645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面 </a:t>
            </a:r>
            <a:r>
              <a:rPr kumimoji="1" lang="en-US" altLang="zh-TW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</a:p>
        </p:txBody>
      </p:sp>
      <p:sp>
        <p:nvSpPr>
          <p:cNvPr id="603145" name="AutoShape 9"/>
          <p:cNvSpPr>
            <a:spLocks noChangeArrowheads="1"/>
          </p:cNvSpPr>
          <p:nvPr/>
        </p:nvSpPr>
        <p:spPr bwMode="auto">
          <a:xfrm>
            <a:off x="3489634" y="2309531"/>
            <a:ext cx="1303183" cy="561093"/>
          </a:xfrm>
          <a:prstGeom prst="wedgeRoundRectCallout">
            <a:avLst>
              <a:gd name="adj1" fmla="val 71472"/>
              <a:gd name="adj2" fmla="val 16838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邊線</a:t>
            </a:r>
            <a:r>
              <a:rPr kumimoji="1" lang="en-US" altLang="zh-TW" sz="2964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</a:p>
        </p:txBody>
      </p:sp>
      <p:sp>
        <p:nvSpPr>
          <p:cNvPr id="603146" name="Rectangle 10"/>
          <p:cNvSpPr>
            <a:spLocks noChangeArrowheads="1"/>
          </p:cNvSpPr>
          <p:nvPr/>
        </p:nvSpPr>
        <p:spPr bwMode="auto">
          <a:xfrm>
            <a:off x="463578" y="4198092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 dirty="0">
                <a:solidFill>
                  <a:schemeClr val="bg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曲面建模</a:t>
            </a:r>
          </a:p>
        </p:txBody>
      </p:sp>
      <p:sp>
        <p:nvSpPr>
          <p:cNvPr id="603147" name="Rectangle 11"/>
          <p:cNvSpPr>
            <a:spLocks noChangeArrowheads="1"/>
          </p:cNvSpPr>
          <p:nvPr/>
        </p:nvSpPr>
        <p:spPr bwMode="auto">
          <a:xfrm>
            <a:off x="500544" y="5096693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實體建模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3489634" y="4535600"/>
            <a:ext cx="1320880" cy="561093"/>
          </a:xfrm>
          <a:prstGeom prst="wedgeRoundRectCallout">
            <a:avLst>
              <a:gd name="adj1" fmla="val 57797"/>
              <a:gd name="adj2" fmla="val -8623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邊線</a:t>
            </a:r>
            <a:r>
              <a:rPr kumimoji="1" lang="en-US" altLang="zh-TW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1491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0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0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3143" grpId="0" animBg="1"/>
      <p:bldP spid="603144" grpId="0" animBg="1"/>
      <p:bldP spid="603145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2" y="1997402"/>
            <a:ext cx="5252293" cy="4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63" y="2185036"/>
            <a:ext cx="1373086" cy="194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655" y="2185036"/>
            <a:ext cx="5223259" cy="3892273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AD4DECBC-A332-41E5-ACE1-383B3C137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曲面是普世價值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68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12" y="2523520"/>
            <a:ext cx="2073274" cy="4108418"/>
          </a:xfrm>
          <a:prstGeom prst="rect">
            <a:avLst/>
          </a:prstGeom>
        </p:spPr>
      </p:pic>
      <p:pic>
        <p:nvPicPr>
          <p:cNvPr id="12" name="Picture 5" descr="D:\02 TRAINING-All\2012-02 SOLIDWORKS WORLD presentation\VERMEER Shadows and Realview-Background remov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874" y="1984996"/>
            <a:ext cx="5718026" cy="4771091"/>
          </a:xfrm>
          <a:prstGeom prst="rect">
            <a:avLst/>
          </a:prstGeom>
          <a:noFill/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65A662A4-2437-49DC-9949-1E3F15C7C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曲面是普世價值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5422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ChangeArrowheads="1"/>
          </p:cNvSpPr>
          <p:nvPr/>
        </p:nvSpPr>
        <p:spPr bwMode="auto">
          <a:xfrm>
            <a:off x="2570994" y="6095086"/>
            <a:ext cx="126188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1134778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iPhone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1508" name="Picture 4" descr="http://i1.wp.com/photo.saydigi.com/o/i1202.photobucket.com/albums/bb380/kisplay/news1/acer_cloudmobil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069" y="2192955"/>
            <a:ext cx="4023991" cy="37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990065" y="6100844"/>
            <a:ext cx="90281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1134778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ACER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14" y="2177373"/>
            <a:ext cx="4445318" cy="372533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DEF2E49-6153-49EF-B1EE-7E8C3DF79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曲面是普世價值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0760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tore.storeimages.cdn-apple.com/8755/as-images.apple.com/is/image/AppleInc/aos/published/images/i/pa/ipad/pro/ipad-pro-201706-gallery1?wid=1536&amp;hei=1536&amp;fmt=jpeg&amp;qlt=95&amp;op_usm=0.5,0.5&amp;.v=1495650987579">
            <a:extLst>
              <a:ext uri="{FF2B5EF4-FFF2-40B4-BE49-F238E27FC236}">
                <a16:creationId xmlns:a16="http://schemas.microsoft.com/office/drawing/2014/main" id="{9252994A-4F03-4999-9FBF-8DA570A99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1401757" y="1968181"/>
            <a:ext cx="4486916" cy="290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69F05F71-C23D-45F2-B105-4120DEDFE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曲面是普世價值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026" name="Picture 2" descr="https://store.storeimages.cdn-apple.com/8755/as-images.apple.com/is/image/AppleInc/aos/published/images/i/pa/ipad/pro/ipad-pro-201706-gallery2_GEO_TW?wid=1536&amp;hei=1536&amp;fmt=jpeg&amp;qlt=95&amp;op_usm=0.5,0.5&amp;.v=1540261618786">
            <a:extLst>
              <a:ext uri="{FF2B5EF4-FFF2-40B4-BE49-F238E27FC236}">
                <a16:creationId xmlns:a16="http://schemas.microsoft.com/office/drawing/2014/main" id="{3638E209-E110-484D-AAD9-61DFD41BF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29015"/>
            <a:ext cx="2803515" cy="22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4.momoshop.com.tw/goodsimg/0005/031/974/5031974_R.jpg?t=1536007773">
            <a:extLst>
              <a:ext uri="{FF2B5EF4-FFF2-40B4-BE49-F238E27FC236}">
                <a16:creationId xmlns:a16="http://schemas.microsoft.com/office/drawing/2014/main" id="{E304266F-0B67-4410-BF22-2D59B9F17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74" y="2088830"/>
            <a:ext cx="4080369" cy="408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99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Rectangle 2"/>
          <p:cNvSpPr>
            <a:spLocks noChangeArrowheads="1"/>
          </p:cNvSpPr>
          <p:nvPr/>
        </p:nvSpPr>
        <p:spPr bwMode="auto">
          <a:xfrm>
            <a:off x="2904124" y="6171482"/>
            <a:ext cx="90281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1134778"/>
            <a:r>
              <a:rPr lang="en-US" altLang="zh-TW" sz="2800" dirty="0" err="1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iMAC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000122" y="6171482"/>
            <a:ext cx="902811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defTabSz="1134778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BENQ</a:t>
            </a:r>
            <a:endParaRPr lang="zh-TW" altLang="en-US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" y="2185036"/>
            <a:ext cx="5499353" cy="362226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627" y="2185035"/>
            <a:ext cx="4603802" cy="362226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E0F9A1F-B044-45A9-8AF9-A841D675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曲面是普世價值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8512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4443573" y="6263194"/>
            <a:ext cx="293221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趕快學會曲面吧</a:t>
            </a:r>
            <a:r>
              <a:rPr lang="en-US" altLang="zh-TW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!!</a:t>
            </a:r>
          </a:p>
        </p:txBody>
      </p:sp>
      <p:pic>
        <p:nvPicPr>
          <p:cNvPr id="564230" name="Picture 6" descr="g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527" y="2116647"/>
            <a:ext cx="6088461" cy="376478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A3F0B40-FBFF-498C-A3FE-09EFF15F2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好處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競爭反淘汰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5920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9563" y="1630758"/>
            <a:ext cx="5474019" cy="44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91554" y="1493945"/>
            <a:ext cx="3686768" cy="7480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r>
              <a:rPr lang="en-US" altLang="zh-TW" sz="3192" dirty="0">
                <a:solidFill>
                  <a:schemeClr val="bg1"/>
                </a:solidFill>
                <a:latin typeface="華康中圓體" pitchFamily="49" charset="-120"/>
              </a:rPr>
              <a:t>1 </a:t>
            </a:r>
            <a:r>
              <a:rPr lang="zh-TW" altLang="en-US" sz="3192" dirty="0">
                <a:solidFill>
                  <a:schemeClr val="bg1"/>
                </a:solidFill>
                <a:latin typeface="華康中圓體" pitchFamily="49" charset="-120"/>
              </a:rPr>
              <a:t>曲面拓樸</a:t>
            </a:r>
            <a:endParaRPr lang="zh-TW" altLang="en-US" sz="3192" dirty="0">
              <a:latin typeface="華康中圓體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74178" y="2461473"/>
            <a:ext cx="3686768" cy="77216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2 </a:t>
            </a:r>
            <a:r>
              <a:rPr lang="zh-TW" altLang="en-US" sz="319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曲面好處</a:t>
            </a:r>
            <a:endParaRPr lang="en-US" altLang="zh-TW" sz="319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77074" y="349810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3 </a:t>
            </a:r>
            <a:r>
              <a:rPr lang="zh-TW" altLang="en-US" sz="3192" dirty="0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學習認知   </a:t>
            </a:r>
            <a:endParaRPr lang="en-US" altLang="zh-TW" sz="319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77074" y="4442220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4</a:t>
            </a:r>
            <a:r>
              <a:rPr lang="zh-TW" altLang="en-US" sz="319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指令特性  </a:t>
            </a:r>
            <a:endParaRPr lang="en-US" altLang="zh-TW" sz="319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  <p:sp>
        <p:nvSpPr>
          <p:cNvPr id="9" name="AutoShape 34">
            <a:extLst>
              <a:ext uri="{FF2B5EF4-FFF2-40B4-BE49-F238E27FC236}">
                <a16:creationId xmlns:a16="http://schemas.microsoft.com/office/drawing/2014/main" id="{D45B002F-4BB0-4CD8-A072-CD8BF3C37C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3537" y="546876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5</a:t>
            </a:r>
            <a:r>
              <a:rPr lang="zh-TW" altLang="en-US" sz="3192">
                <a:solidFill>
                  <a:schemeClr val="bg1"/>
                </a:solidFill>
                <a:latin typeface="華康細圓體" pitchFamily="49" charset="-120"/>
                <a:ea typeface="華康細圓體" pitchFamily="49" charset="-120"/>
              </a:rPr>
              <a:t> 選項設定 </a:t>
            </a:r>
            <a:endParaRPr lang="en-US" altLang="zh-TW" sz="3192" dirty="0">
              <a:solidFill>
                <a:schemeClr val="bg1"/>
              </a:solidFill>
              <a:latin typeface="華康細圓體" pitchFamily="49" charset="-120"/>
              <a:ea typeface="華康細圓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625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4545178" y="6206529"/>
            <a:ext cx="3101643" cy="529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熟練度最基本條件</a:t>
            </a:r>
          </a:p>
        </p:txBody>
      </p:sp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24" y="2962466"/>
            <a:ext cx="3888654" cy="244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BE8C815-F8B0-4269-8404-C018877C2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73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539" dirty="0" err="1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120hr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以上操作能力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F047AAE-A1BE-48FF-8BAC-EE6FC954C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868" y="2116647"/>
            <a:ext cx="5603530" cy="39530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2120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1032421" y="2380995"/>
            <a:ext cx="16506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伸長曲面</a:t>
            </a:r>
          </a:p>
        </p:txBody>
      </p:sp>
      <p:sp>
        <p:nvSpPr>
          <p:cNvPr id="563204" name="Rectangle 4"/>
          <p:cNvSpPr>
            <a:spLocks noChangeArrowheads="1"/>
          </p:cNvSpPr>
          <p:nvPr/>
        </p:nvSpPr>
        <p:spPr bwMode="auto">
          <a:xfrm>
            <a:off x="986731" y="3067952"/>
            <a:ext cx="1455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平坦曲面</a:t>
            </a:r>
          </a:p>
        </p:txBody>
      </p:sp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1008131" y="3720973"/>
            <a:ext cx="162897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旋轉</a:t>
            </a:r>
          </a:p>
        </p:txBody>
      </p:sp>
      <p:sp>
        <p:nvSpPr>
          <p:cNvPr id="563206" name="Rectangle 6"/>
          <p:cNvSpPr>
            <a:spLocks noChangeArrowheads="1"/>
          </p:cNvSpPr>
          <p:nvPr/>
        </p:nvSpPr>
        <p:spPr bwMode="auto">
          <a:xfrm>
            <a:off x="1008131" y="4439124"/>
            <a:ext cx="1455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掃出</a:t>
            </a:r>
          </a:p>
        </p:txBody>
      </p:sp>
      <p:sp>
        <p:nvSpPr>
          <p:cNvPr id="563207" name="Rectangle 7"/>
          <p:cNvSpPr>
            <a:spLocks noChangeArrowheads="1"/>
          </p:cNvSpPr>
          <p:nvPr/>
        </p:nvSpPr>
        <p:spPr bwMode="auto">
          <a:xfrm>
            <a:off x="9084094" y="3166567"/>
            <a:ext cx="215025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恢復修剪</a:t>
            </a:r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986731" y="5205795"/>
            <a:ext cx="1455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疊層拉伸</a:t>
            </a:r>
          </a:p>
        </p:txBody>
      </p:sp>
      <p:sp>
        <p:nvSpPr>
          <p:cNvPr id="563209" name="Rectangle 9"/>
          <p:cNvSpPr>
            <a:spLocks noChangeArrowheads="1"/>
          </p:cNvSpPr>
          <p:nvPr/>
        </p:nvSpPr>
        <p:spPr bwMode="auto">
          <a:xfrm>
            <a:off x="3844159" y="2386498"/>
            <a:ext cx="143350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偏移曲面</a:t>
            </a:r>
          </a:p>
        </p:txBody>
      </p:sp>
      <p:sp>
        <p:nvSpPr>
          <p:cNvPr id="563210" name="Rectangle 10"/>
          <p:cNvSpPr>
            <a:spLocks noChangeArrowheads="1"/>
          </p:cNvSpPr>
          <p:nvPr/>
        </p:nvSpPr>
        <p:spPr bwMode="auto">
          <a:xfrm>
            <a:off x="3872662" y="3774017"/>
            <a:ext cx="143350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放射曲面</a:t>
            </a:r>
          </a:p>
        </p:txBody>
      </p:sp>
      <p:sp>
        <p:nvSpPr>
          <p:cNvPr id="563211" name="Rectangle 11"/>
          <p:cNvSpPr>
            <a:spLocks noChangeArrowheads="1"/>
          </p:cNvSpPr>
          <p:nvPr/>
        </p:nvSpPr>
        <p:spPr bwMode="auto">
          <a:xfrm>
            <a:off x="3874525" y="3074054"/>
            <a:ext cx="16506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中間曲面</a:t>
            </a:r>
          </a:p>
        </p:txBody>
      </p:sp>
      <p:sp>
        <p:nvSpPr>
          <p:cNvPr id="563212" name="Rectangle 12"/>
          <p:cNvSpPr>
            <a:spLocks noChangeArrowheads="1"/>
          </p:cNvSpPr>
          <p:nvPr/>
        </p:nvSpPr>
        <p:spPr bwMode="auto">
          <a:xfrm>
            <a:off x="3872662" y="4439124"/>
            <a:ext cx="152038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</a:t>
            </a:r>
          </a:p>
        </p:txBody>
      </p:sp>
      <p:sp>
        <p:nvSpPr>
          <p:cNvPr id="563213" name="Rectangle 13"/>
          <p:cNvSpPr>
            <a:spLocks noChangeArrowheads="1"/>
          </p:cNvSpPr>
          <p:nvPr/>
        </p:nvSpPr>
        <p:spPr bwMode="auto">
          <a:xfrm>
            <a:off x="6475681" y="2441630"/>
            <a:ext cx="160334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修剪曲面</a:t>
            </a:r>
          </a:p>
        </p:txBody>
      </p:sp>
      <p:sp>
        <p:nvSpPr>
          <p:cNvPr id="563214" name="Rectangle 14"/>
          <p:cNvSpPr>
            <a:spLocks noChangeArrowheads="1"/>
          </p:cNvSpPr>
          <p:nvPr/>
        </p:nvSpPr>
        <p:spPr bwMode="auto">
          <a:xfrm>
            <a:off x="6504799" y="3065943"/>
            <a:ext cx="160334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延伸曲面</a:t>
            </a:r>
          </a:p>
        </p:txBody>
      </p:sp>
      <p:sp>
        <p:nvSpPr>
          <p:cNvPr id="563215" name="Rectangle 15"/>
          <p:cNvSpPr>
            <a:spLocks noChangeArrowheads="1"/>
          </p:cNvSpPr>
          <p:nvPr/>
        </p:nvSpPr>
        <p:spPr bwMode="auto">
          <a:xfrm>
            <a:off x="6521112" y="3782411"/>
            <a:ext cx="160334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縫織曲面</a:t>
            </a:r>
          </a:p>
        </p:txBody>
      </p:sp>
      <p:sp>
        <p:nvSpPr>
          <p:cNvPr id="563216" name="Rectangle 16"/>
          <p:cNvSpPr>
            <a:spLocks noChangeArrowheads="1"/>
          </p:cNvSpPr>
          <p:nvPr/>
        </p:nvSpPr>
        <p:spPr bwMode="auto">
          <a:xfrm>
            <a:off x="3872662" y="5157315"/>
            <a:ext cx="16506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填補曲面</a:t>
            </a:r>
          </a:p>
        </p:txBody>
      </p:sp>
      <p:sp>
        <p:nvSpPr>
          <p:cNvPr id="563217" name="Rectangle 17"/>
          <p:cNvSpPr>
            <a:spLocks noChangeArrowheads="1"/>
          </p:cNvSpPr>
          <p:nvPr/>
        </p:nvSpPr>
        <p:spPr bwMode="auto">
          <a:xfrm>
            <a:off x="9059823" y="2394396"/>
            <a:ext cx="173757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規則曲面</a:t>
            </a:r>
          </a:p>
        </p:txBody>
      </p:sp>
      <p:sp>
        <p:nvSpPr>
          <p:cNvPr id="563218" name="Rectangle 18"/>
          <p:cNvSpPr>
            <a:spLocks noChangeArrowheads="1"/>
          </p:cNvSpPr>
          <p:nvPr/>
        </p:nvSpPr>
        <p:spPr bwMode="auto">
          <a:xfrm>
            <a:off x="6526813" y="4470581"/>
            <a:ext cx="112270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取代面</a:t>
            </a:r>
          </a:p>
        </p:txBody>
      </p:sp>
      <p:sp>
        <p:nvSpPr>
          <p:cNvPr id="563219" name="Rectangle 19"/>
          <p:cNvSpPr>
            <a:spLocks noChangeArrowheads="1"/>
          </p:cNvSpPr>
          <p:nvPr/>
        </p:nvSpPr>
        <p:spPr bwMode="auto">
          <a:xfrm>
            <a:off x="6494930" y="5157315"/>
            <a:ext cx="173757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刪除曲面</a:t>
            </a:r>
          </a:p>
        </p:txBody>
      </p:sp>
      <p:sp>
        <p:nvSpPr>
          <p:cNvPr id="563220" name="Rectangle 20"/>
          <p:cNvSpPr>
            <a:spLocks noChangeArrowheads="1"/>
          </p:cNvSpPr>
          <p:nvPr/>
        </p:nvSpPr>
        <p:spPr bwMode="auto">
          <a:xfrm>
            <a:off x="6526813" y="6005208"/>
            <a:ext cx="182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曲面除料</a:t>
            </a: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14A77A69-0519-4B9E-9DFF-67898B610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會所有指令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0799D24B-A614-41A1-BDB6-8304ED1A3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5" y="2377079"/>
            <a:ext cx="489750" cy="489750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6337A4D-5099-4BD0-BD1F-F4952479C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88" y="3747314"/>
            <a:ext cx="472260" cy="48975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5BF5D908-7B6D-4B24-A4C4-4311E35D9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89" y="4439460"/>
            <a:ext cx="506638" cy="48975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824E1D43-5F3E-4D43-8221-A2B8A580C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3" y="5208698"/>
            <a:ext cx="489750" cy="48975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FCBD02B3-F122-481D-B07D-76ED202FA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917" y="4471108"/>
            <a:ext cx="549720" cy="48975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CBD7C0D9-3456-4116-B747-BA426F343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8250" y="2407299"/>
            <a:ext cx="472260" cy="48975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6F06B22F-A7BF-487C-A834-C6CB5FAE26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4" y="3042329"/>
            <a:ext cx="367313" cy="489750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6A846E86-46B5-4C10-8539-CA5FFB60E7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156" y="5194607"/>
            <a:ext cx="538726" cy="489750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A3516F86-6352-40BE-B39D-0770A52153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6617" y="2391807"/>
            <a:ext cx="489750" cy="48975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9FD13166-CC26-49E6-B7AC-C30ED1D028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7181" y="3786893"/>
            <a:ext cx="489750" cy="489750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C65DD9C6-E44F-46F2-AFFD-1D22373543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4177" y="3786893"/>
            <a:ext cx="507241" cy="48975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18D52779-0FB9-4021-8798-1D844CD645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3976" y="3033620"/>
            <a:ext cx="538726" cy="48975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B4A50202-B0EB-4E09-9B1D-2FD615CCA4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3483" y="2377079"/>
            <a:ext cx="559713" cy="489750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397E5F2B-03AB-4A64-941A-607891D7B2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7663" y="5166152"/>
            <a:ext cx="443549" cy="489750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4A831F61-A2C4-4A23-B560-F603B513EE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3003" y="4484918"/>
            <a:ext cx="455975" cy="489750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8D450BB8-5C52-4889-B9A1-CF31AB4F15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6617" y="3132236"/>
            <a:ext cx="549720" cy="489750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3E719DD4-E023-410B-A1F7-6653E9BBCF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5672" y="4528644"/>
            <a:ext cx="528931" cy="489750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8157664-1EA7-4936-91CC-D7F55D20714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3524" y="5904864"/>
            <a:ext cx="498340" cy="489750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7DEA8D90-AE85-4BFD-A22E-DFB1CB8BCB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59393" y="5941267"/>
            <a:ext cx="427418" cy="489750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E768CC5B-BBF9-44C5-8000-F7165F68FF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114421" y="3712838"/>
            <a:ext cx="472260" cy="489750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C86FBEFD-6240-4774-A1DD-31CAD15A754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55199" y="3031612"/>
            <a:ext cx="489750" cy="48975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36212A85-5CCF-488D-927F-B18E8DDF1A8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44132" y="5980051"/>
            <a:ext cx="448446" cy="489750"/>
          </a:xfrm>
          <a:prstGeom prst="rect">
            <a:avLst/>
          </a:prstGeom>
        </p:spPr>
      </p:pic>
      <p:sp>
        <p:nvSpPr>
          <p:cNvPr id="66" name="Rectangle 8">
            <a:extLst>
              <a:ext uri="{FF2B5EF4-FFF2-40B4-BE49-F238E27FC236}">
                <a16:creationId xmlns:a16="http://schemas.microsoft.com/office/drawing/2014/main" id="{423CA799-ED92-48E5-AFC3-5E2F4B72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234" y="5939195"/>
            <a:ext cx="1455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加厚除料</a:t>
            </a:r>
          </a:p>
        </p:txBody>
      </p:sp>
      <p:sp>
        <p:nvSpPr>
          <p:cNvPr id="67" name="Rectangle 16">
            <a:extLst>
              <a:ext uri="{FF2B5EF4-FFF2-40B4-BE49-F238E27FC236}">
                <a16:creationId xmlns:a16="http://schemas.microsoft.com/office/drawing/2014/main" id="{F7CD9EDE-07CF-4D11-A497-73702C6B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928" y="5973526"/>
            <a:ext cx="165069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相交曲面</a:t>
            </a:r>
          </a:p>
        </p:txBody>
      </p:sp>
      <p:sp>
        <p:nvSpPr>
          <p:cNvPr id="68" name="Rectangle 20">
            <a:extLst>
              <a:ext uri="{FF2B5EF4-FFF2-40B4-BE49-F238E27FC236}">
                <a16:creationId xmlns:a16="http://schemas.microsoft.com/office/drawing/2014/main" id="{5AA4B46E-D67F-4C8A-962D-12A207F80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8618" y="3782411"/>
            <a:ext cx="182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展平</a:t>
            </a:r>
          </a:p>
        </p:txBody>
      </p:sp>
      <p:sp>
        <p:nvSpPr>
          <p:cNvPr id="69" name="Rectangle 20">
            <a:extLst>
              <a:ext uri="{FF2B5EF4-FFF2-40B4-BE49-F238E27FC236}">
                <a16:creationId xmlns:a16="http://schemas.microsoft.com/office/drawing/2014/main" id="{6ADFE2B4-D9F9-4B2C-AC49-0F81160A4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5911" y="4530949"/>
            <a:ext cx="104450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加厚</a:t>
            </a:r>
          </a:p>
        </p:txBody>
      </p:sp>
    </p:spTree>
    <p:extLst>
      <p:ext uri="{BB962C8B-B14F-4D97-AF65-F5344CB8AC3E}">
        <p14:creationId xmlns:p14="http://schemas.microsoft.com/office/powerpoint/2010/main" val="989909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95" y="2418182"/>
            <a:ext cx="4065895" cy="360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4960448" y="6266297"/>
            <a:ext cx="2271104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曲面這麼來的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635" y="2592353"/>
            <a:ext cx="2982484" cy="29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E9EC962-C80B-4DAC-934F-53A66CE96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完全認識指令選項 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B24B903-8EA2-4DFE-B43A-0D5127E0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38" y="2133931"/>
            <a:ext cx="2732391" cy="3885261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0263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09" y="2145309"/>
            <a:ext cx="6677853" cy="3933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64" name="Rectangle 4"/>
          <p:cNvSpPr>
            <a:spLocks noChangeArrowheads="1"/>
          </p:cNvSpPr>
          <p:nvPr/>
        </p:nvSpPr>
        <p:spPr bwMode="auto">
          <a:xfrm>
            <a:off x="4265893" y="6243592"/>
            <a:ext cx="4222263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曲面拓樸邊線為</a:t>
            </a:r>
            <a:r>
              <a:rPr lang="en-US" altLang="zh-TW" sz="2800" dirty="0">
                <a:solidFill>
                  <a:srgbClr val="0000FF"/>
                </a:solidFill>
                <a:ea typeface="華康細圓體" pitchFamily="49" charset="-120"/>
              </a:rPr>
              <a:t>1</a:t>
            </a:r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個面構成</a:t>
            </a:r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 </a:t>
            </a:r>
          </a:p>
        </p:txBody>
      </p:sp>
      <p:sp>
        <p:nvSpPr>
          <p:cNvPr id="604165" name="Rectangle 5"/>
          <p:cNvSpPr>
            <a:spLocks noChangeArrowheads="1"/>
          </p:cNvSpPr>
          <p:nvPr/>
        </p:nvSpPr>
        <p:spPr bwMode="auto">
          <a:xfrm>
            <a:off x="938772" y="2284231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實體拓樸</a:t>
            </a:r>
          </a:p>
        </p:txBody>
      </p:sp>
      <p:sp>
        <p:nvSpPr>
          <p:cNvPr id="604166" name="Rectangle 6"/>
          <p:cNvSpPr>
            <a:spLocks noChangeArrowheads="1"/>
          </p:cNvSpPr>
          <p:nvPr/>
        </p:nvSpPr>
        <p:spPr bwMode="auto">
          <a:xfrm>
            <a:off x="938772" y="3325449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 dirty="0">
                <a:solidFill>
                  <a:srgbClr val="FF0000"/>
                </a:solidFill>
                <a:ea typeface="華康細圓體(P)" pitchFamily="34" charset="-120"/>
              </a:rPr>
              <a:t>曲面拓樸</a:t>
            </a:r>
          </a:p>
        </p:txBody>
      </p:sp>
      <p:sp>
        <p:nvSpPr>
          <p:cNvPr id="604167" name="AutoShape 7"/>
          <p:cNvSpPr>
            <a:spLocks noChangeArrowheads="1"/>
          </p:cNvSpPr>
          <p:nvPr/>
        </p:nvSpPr>
        <p:spPr bwMode="auto">
          <a:xfrm>
            <a:off x="7051668" y="2561118"/>
            <a:ext cx="1042546" cy="561093"/>
          </a:xfrm>
          <a:prstGeom prst="wedgeRoundRectCallout">
            <a:avLst>
              <a:gd name="adj1" fmla="val -43056"/>
              <a:gd name="adj2" fmla="val 12096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面 </a:t>
            </a:r>
            <a:r>
              <a:rPr kumimoji="1" lang="en-US" altLang="zh-TW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</a:p>
        </p:txBody>
      </p:sp>
      <p:sp>
        <p:nvSpPr>
          <p:cNvPr id="604168" name="AutoShape 8"/>
          <p:cNvSpPr>
            <a:spLocks noChangeArrowheads="1"/>
          </p:cNvSpPr>
          <p:nvPr/>
        </p:nvSpPr>
        <p:spPr bwMode="auto">
          <a:xfrm>
            <a:off x="5059363" y="4672964"/>
            <a:ext cx="1317662" cy="561093"/>
          </a:xfrm>
          <a:prstGeom prst="wedgeRoundRectCallout">
            <a:avLst>
              <a:gd name="adj1" fmla="val 44069"/>
              <a:gd name="adj2" fmla="val -15645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邊線</a:t>
            </a:r>
            <a:r>
              <a:rPr kumimoji="1" lang="en-US" altLang="zh-TW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</a:p>
        </p:txBody>
      </p:sp>
      <p:sp>
        <p:nvSpPr>
          <p:cNvPr id="604169" name="AutoShape 9"/>
          <p:cNvSpPr>
            <a:spLocks noChangeArrowheads="1"/>
          </p:cNvSpPr>
          <p:nvPr/>
        </p:nvSpPr>
        <p:spPr bwMode="auto">
          <a:xfrm>
            <a:off x="9397397" y="5428120"/>
            <a:ext cx="1303183" cy="561093"/>
          </a:xfrm>
          <a:prstGeom prst="wedgeRoundRectCallout">
            <a:avLst>
              <a:gd name="adj1" fmla="val -22755"/>
              <a:gd name="adj2" fmla="val -18064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邊線</a:t>
            </a:r>
            <a:r>
              <a:rPr kumimoji="1" lang="en-US" altLang="zh-TW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</a:p>
        </p:txBody>
      </p:sp>
      <p:sp>
        <p:nvSpPr>
          <p:cNvPr id="604171" name="Rectangle 11"/>
          <p:cNvSpPr>
            <a:spLocks noChangeArrowheads="1"/>
          </p:cNvSpPr>
          <p:nvPr/>
        </p:nvSpPr>
        <p:spPr bwMode="auto">
          <a:xfrm>
            <a:off x="975054" y="4211815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曲面建模</a:t>
            </a:r>
          </a:p>
        </p:txBody>
      </p:sp>
      <p:sp>
        <p:nvSpPr>
          <p:cNvPr id="604172" name="Rectangle 12"/>
          <p:cNvSpPr>
            <a:spLocks noChangeArrowheads="1"/>
          </p:cNvSpPr>
          <p:nvPr/>
        </p:nvSpPr>
        <p:spPr bwMode="auto">
          <a:xfrm>
            <a:off x="982294" y="5428119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實體建模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97EF01E-94B0-476A-9484-B7003BBC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4772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優點１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不受嚴謹拓樸限制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15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0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0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67" grpId="0" animBg="1"/>
      <p:bldP spid="604168" grpId="0" animBg="1"/>
      <p:bldP spid="6041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2A066FC-C30E-48DA-B2EE-2FA19FCCA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60" y="2149248"/>
            <a:ext cx="2273830" cy="42110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56441" y="6215943"/>
            <a:ext cx="2679118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ea typeface="華康細圓體" pitchFamily="49" charset="-120"/>
              </a:rPr>
              <a:t>曲面由曲線而來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57F1286-284A-42A3-AA03-4956C2215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073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曲線控制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14EBDFE-D391-429B-A5B7-34C98677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90" y="2623009"/>
            <a:ext cx="9029102" cy="3327652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1E0E4DC1-7F41-457A-9B99-A1DCB57C0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257" y="2149248"/>
            <a:ext cx="2644935" cy="214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6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3A5E4B20-A21E-4165-9918-2E929E282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不規則曲線工具 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23B4A3C-3092-4875-9D6B-EBCD9978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56" y="2383964"/>
            <a:ext cx="7883401" cy="127928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BEC99B2-B37C-450E-AAEC-15F82A246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80" y="3834392"/>
            <a:ext cx="7624677" cy="220588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10AC617-5BA1-447B-AEDD-49D5C7387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147" y="2116648"/>
            <a:ext cx="2432228" cy="409021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512558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18" y="2191523"/>
            <a:ext cx="3657040" cy="40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4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1" y="2269709"/>
            <a:ext cx="3546866" cy="39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42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319" y="2269709"/>
            <a:ext cx="3395397" cy="3700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24019FC6-F323-4E09-B7F9-5F108D7E4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開放草圖輪廓</a:t>
            </a:r>
          </a:p>
        </p:txBody>
      </p:sp>
    </p:spTree>
    <p:extLst>
      <p:ext uri="{BB962C8B-B14F-4D97-AF65-F5344CB8AC3E}">
        <p14:creationId xmlns:p14="http://schemas.microsoft.com/office/powerpoint/2010/main" val="268592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9C91724-614F-4BA8-ABAC-39EA66D22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草圖空間與邏輯 </a:t>
            </a:r>
          </a:p>
        </p:txBody>
      </p:sp>
      <p:pic>
        <p:nvPicPr>
          <p:cNvPr id="5888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6" y="2185563"/>
            <a:ext cx="4762048" cy="422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8806" name="Rectangle 6"/>
          <p:cNvSpPr>
            <a:spLocks noChangeArrowheads="1"/>
          </p:cNvSpPr>
          <p:nvPr/>
        </p:nvSpPr>
        <p:spPr bwMode="auto">
          <a:xfrm>
            <a:off x="5283267" y="6328509"/>
            <a:ext cx="1625465" cy="52949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交線展開</a:t>
            </a:r>
          </a:p>
        </p:txBody>
      </p:sp>
      <p:pic>
        <p:nvPicPr>
          <p:cNvPr id="58880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40" y="2185563"/>
            <a:ext cx="1694019" cy="159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5AFBC09-617B-4DF4-8152-9156C9A0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33" y="2763275"/>
            <a:ext cx="4173946" cy="345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7">
            <a:extLst>
              <a:ext uri="{FF2B5EF4-FFF2-40B4-BE49-F238E27FC236}">
                <a16:creationId xmlns:a16="http://schemas.microsoft.com/office/drawing/2014/main" id="{66C17872-8F03-4EF9-B0BC-F4EDB6DBB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7775" y="3734760"/>
            <a:ext cx="1095035" cy="561093"/>
          </a:xfrm>
          <a:prstGeom prst="wedgeRoundRectCallout">
            <a:avLst>
              <a:gd name="adj1" fmla="val -109996"/>
              <a:gd name="adj2" fmla="val 9014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草圖</a:t>
            </a:r>
            <a:r>
              <a:rPr kumimoji="1" lang="en-US" altLang="zh-TW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1EE5EC16-0480-4C4A-8422-98566AFE8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8732" y="4489796"/>
            <a:ext cx="1129425" cy="561093"/>
          </a:xfrm>
          <a:prstGeom prst="wedgeRoundRectCallout">
            <a:avLst>
              <a:gd name="adj1" fmla="val 86211"/>
              <a:gd name="adj2" fmla="val 3184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草圖</a:t>
            </a:r>
            <a:r>
              <a:rPr kumimoji="1" lang="en-US" altLang="zh-TW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129BAA2F-FFA8-4284-9FB7-60F375686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3230" y="5430774"/>
            <a:ext cx="2023816" cy="561093"/>
          </a:xfrm>
          <a:prstGeom prst="wedgeRoundRectCallout">
            <a:avLst>
              <a:gd name="adj1" fmla="val -94602"/>
              <a:gd name="adj2" fmla="val -5393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en-US" altLang="zh-TW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kumimoji="1" lang="zh-TW" altLang="en-US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 投影曲線</a:t>
            </a:r>
            <a:endParaRPr kumimoji="1" lang="en-US" altLang="zh-TW" sz="2800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06EBA646-0071-4173-8650-AE669B2F5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544" y="2120573"/>
            <a:ext cx="2023816" cy="135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21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9" name="Rectangle 3"/>
          <p:cNvSpPr>
            <a:spLocks noChangeArrowheads="1"/>
          </p:cNvSpPr>
          <p:nvPr/>
        </p:nvSpPr>
        <p:spPr bwMode="auto">
          <a:xfrm>
            <a:off x="4265086" y="6267818"/>
            <a:ext cx="3321555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曲面連續控制與要求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6CAE69E-51D0-4E27-95BC-3FB9A8DB9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曲面品質 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F9DCA5D-DF7C-4BCC-893E-FA984C4A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401" y="3261080"/>
            <a:ext cx="4381053" cy="312061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217CAE7-23E8-408A-B69B-1E348580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410" y="3261080"/>
            <a:ext cx="3766546" cy="25521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A0EB4B-2CF6-487D-B228-FB4DB4D28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11" y="1802406"/>
            <a:ext cx="6413991" cy="447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05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5" name="Rectangle 3"/>
          <p:cNvSpPr>
            <a:spLocks noChangeArrowheads="1"/>
          </p:cNvSpPr>
          <p:nvPr/>
        </p:nvSpPr>
        <p:spPr bwMode="auto">
          <a:xfrm>
            <a:off x="4553614" y="6263194"/>
            <a:ext cx="3084772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擁有曲面修復能力</a:t>
            </a:r>
          </a:p>
        </p:txBody>
      </p:sp>
      <p:pic>
        <p:nvPicPr>
          <p:cNvPr id="581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617" y="2119629"/>
            <a:ext cx="6164459" cy="424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EADCBB6D-AA6A-4931-8FA5-D64DC796D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曲面修復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864A652-D5D4-4439-AE49-CFBB6AA3A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66" y="2325364"/>
            <a:ext cx="3055315" cy="3780739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FF13F20-2C7D-4A4F-A0A9-4EE82FB9F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295" y="2315183"/>
            <a:ext cx="3687562" cy="19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47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1" name="Rectangle 3"/>
          <p:cNvSpPr>
            <a:spLocks noChangeArrowheads="1"/>
          </p:cNvSpPr>
          <p:nvPr/>
        </p:nvSpPr>
        <p:spPr bwMode="auto">
          <a:xfrm>
            <a:off x="4225185" y="6166325"/>
            <a:ext cx="3741630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零碎面太多是失敗曲面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12" y="2100639"/>
            <a:ext cx="4537006" cy="394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9" y="2100639"/>
            <a:ext cx="4713167" cy="406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D54BDDA-8D6D-43D3-A91E-1D0D647BD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避免過多補丁 </a:t>
            </a:r>
          </a:p>
        </p:txBody>
      </p:sp>
    </p:spTree>
    <p:extLst>
      <p:ext uri="{BB962C8B-B14F-4D97-AF65-F5344CB8AC3E}">
        <p14:creationId xmlns:p14="http://schemas.microsoft.com/office/powerpoint/2010/main" val="96054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2" name="Rectangle 6"/>
          <p:cNvSpPr>
            <a:spLocks noChangeArrowheads="1"/>
          </p:cNvSpPr>
          <p:nvPr/>
        </p:nvSpPr>
        <p:spPr bwMode="auto">
          <a:xfrm>
            <a:off x="3549446" y="6218224"/>
            <a:ext cx="5093108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模具</a:t>
            </a:r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高階零件特徵</a:t>
            </a:r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經驗是必備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92DAC6F-2A46-4A27-8485-3ACD19B6F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認識模具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1D0211-C3C4-455A-AAE5-4E3601E8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504" y="2884853"/>
            <a:ext cx="4742503" cy="27483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F98018-8228-4607-9BCD-8A8A69D2B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6140" y="2203592"/>
            <a:ext cx="3606807" cy="37960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9ACB82E-42BA-49EC-90A3-A37118474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53" y="2094405"/>
            <a:ext cx="2764623" cy="412381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1121782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5" name="Rectangle 3"/>
          <p:cNvSpPr>
            <a:spLocks noChangeArrowheads="1"/>
          </p:cNvSpPr>
          <p:nvPr/>
        </p:nvSpPr>
        <p:spPr bwMode="auto">
          <a:xfrm>
            <a:off x="4070124" y="6276172"/>
            <a:ext cx="4051752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高階零件特徵</a:t>
            </a:r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經驗是必備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918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34" y="2580549"/>
            <a:ext cx="4568918" cy="325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DC8F70D-8A84-43B0-825A-FE639B0F6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高階零件特徵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0B683B-735F-4868-8486-CCB8766EF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52" y="2580549"/>
            <a:ext cx="4442846" cy="236458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35DD745-E340-4CCF-BF3F-4B6354403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99" y="2122760"/>
            <a:ext cx="2538827" cy="416886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621078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3" name="Rectangle 3"/>
          <p:cNvSpPr>
            <a:spLocks noChangeArrowheads="1"/>
          </p:cNvSpPr>
          <p:nvPr/>
        </p:nvSpPr>
        <p:spPr bwMode="auto">
          <a:xfrm>
            <a:off x="4211934" y="6164362"/>
            <a:ext cx="3594375" cy="57411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itchFamily="2" charset="2"/>
              </a:rPr>
              <a:t>看得出來之間差在哪</a:t>
            </a:r>
            <a:r>
              <a:rPr lang="en-US" altLang="zh-TW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  <a:sym typeface="Wingdings" pitchFamily="2" charset="2"/>
              </a:rPr>
              <a:t>?</a:t>
            </a:r>
            <a:r>
              <a:rPr lang="en-US" altLang="zh-TW" sz="3192" dirty="0">
                <a:solidFill>
                  <a:srgbClr val="0000FF"/>
                </a:solidFill>
                <a:sym typeface="Wingdings" pitchFamily="2" charset="2"/>
              </a:rPr>
              <a:t> </a:t>
            </a:r>
          </a:p>
        </p:txBody>
      </p:sp>
      <p:pic>
        <p:nvPicPr>
          <p:cNvPr id="568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1" y="2067167"/>
            <a:ext cx="4136728" cy="41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8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37" y="2090011"/>
            <a:ext cx="4136728" cy="407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8326" name="AutoShape 6"/>
          <p:cNvSpPr>
            <a:spLocks noChangeArrowheads="1"/>
          </p:cNvSpPr>
          <p:nvPr/>
        </p:nvSpPr>
        <p:spPr bwMode="auto">
          <a:xfrm>
            <a:off x="10518984" y="2116648"/>
            <a:ext cx="1303183" cy="691411"/>
          </a:xfrm>
          <a:prstGeom prst="wedgeRoundRectCallout">
            <a:avLst>
              <a:gd name="adj1" fmla="val -121039"/>
              <a:gd name="adj2" fmla="val 2679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中圓體" pitchFamily="49" charset="-120"/>
              </a:rPr>
              <a:t>非直線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gray">
          <a:xfrm>
            <a:off x="3267008" y="2733970"/>
            <a:ext cx="5484228" cy="117286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38100" algn="ctr">
            <a:solidFill>
              <a:srgbClr val="B1A35D"/>
            </a:solidFill>
            <a:round/>
            <a:headEnd/>
            <a:tailEnd/>
          </a:ln>
          <a:effectLst/>
        </p:spPr>
        <p:txBody>
          <a:bodyPr lIns="52128" tIns="50679" rIns="52128" bIns="50679" anchor="ctr" anchorCtr="1"/>
          <a:lstStyle/>
          <a:p>
            <a:r>
              <a:rPr lang="en-US" altLang="zh-TW" sz="4105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1 </a:t>
            </a:r>
            <a:r>
              <a:rPr lang="zh-TW" altLang="en-US" sz="4105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怎麼看</a:t>
            </a:r>
            <a:r>
              <a:rPr lang="en-US" altLang="zh-TW" sz="4105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?</a:t>
            </a:r>
            <a:endParaRPr lang="zh-TW" altLang="en-US" sz="4105" dirty="0">
              <a:solidFill>
                <a:schemeClr val="bg1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3267008" y="4309554"/>
            <a:ext cx="5484228" cy="1172864"/>
          </a:xfrm>
          <a:prstGeom prst="roundRect">
            <a:avLst>
              <a:gd name="adj" fmla="val 16667"/>
            </a:avLst>
          </a:prstGeom>
          <a:solidFill>
            <a:srgbClr val="6600FF"/>
          </a:solidFill>
          <a:ln w="38100" algn="ctr">
            <a:solidFill>
              <a:srgbClr val="B1A35D"/>
            </a:solidFill>
            <a:round/>
            <a:headEnd/>
            <a:tailEnd/>
          </a:ln>
          <a:effectLst/>
        </p:spPr>
        <p:txBody>
          <a:bodyPr lIns="52128" tIns="50679" rIns="52128" bIns="50679" anchor="ctr" anchorCtr="1"/>
          <a:lstStyle/>
          <a:p>
            <a:r>
              <a:rPr lang="en-US" altLang="zh-TW" sz="4105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2 </a:t>
            </a:r>
            <a:r>
              <a:rPr lang="zh-TW" altLang="en-US" sz="4105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怎麼辦</a:t>
            </a:r>
            <a:r>
              <a:rPr lang="en-US" altLang="zh-TW" sz="4105" dirty="0">
                <a:solidFill>
                  <a:schemeClr val="bg1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?</a:t>
            </a:r>
            <a:endParaRPr lang="zh-TW" altLang="en-US" sz="4105" dirty="0">
              <a:solidFill>
                <a:schemeClr val="bg1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8FF1F70-6594-4D63-9408-6DD77B884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11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實務經驗 </a:t>
            </a:r>
          </a:p>
        </p:txBody>
      </p:sp>
    </p:spTree>
    <p:extLst>
      <p:ext uri="{BB962C8B-B14F-4D97-AF65-F5344CB8AC3E}">
        <p14:creationId xmlns:p14="http://schemas.microsoft.com/office/powerpoint/2010/main" val="36915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8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6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4" name="Rectangle 4"/>
          <p:cNvSpPr>
            <a:spLocks noChangeArrowheads="1"/>
          </p:cNvSpPr>
          <p:nvPr/>
        </p:nvSpPr>
        <p:spPr bwMode="auto">
          <a:xfrm>
            <a:off x="7465386" y="5553996"/>
            <a:ext cx="1543442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拓樸錯誤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98F4532-9CCE-462C-9182-5FB48A63E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優點１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不受嚴謹拓樸限制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3D7FD3D-43D6-4238-8A5D-0DB957C9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436" y="2832139"/>
            <a:ext cx="5819564" cy="192093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B90F4DF-DDB9-4C0B-825B-A4F8B7B6E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99" y="2365334"/>
            <a:ext cx="2530750" cy="373261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22B818E-AF12-4C52-9F48-EDC786544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278" y="2192397"/>
            <a:ext cx="3248128" cy="44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126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BB1913AA-2484-49CD-8F45-00725A3E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097" y="2440168"/>
            <a:ext cx="3544249" cy="349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8E79ABE-0BC7-46F4-B1F8-E5BD0D8AB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98" y="2406638"/>
            <a:ext cx="3544248" cy="356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9831" name="Rectangle 7"/>
          <p:cNvSpPr>
            <a:spLocks noChangeArrowheads="1"/>
          </p:cNvSpPr>
          <p:nvPr/>
        </p:nvSpPr>
        <p:spPr bwMode="auto">
          <a:xfrm>
            <a:off x="3928314" y="6253004"/>
            <a:ext cx="4335371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1 </a:t>
            </a: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你怎麼看出來</a:t>
            </a:r>
            <a:r>
              <a:rPr lang="en-US" altLang="zh-TW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?</a:t>
            </a:r>
            <a:r>
              <a:rPr lang="en-US" altLang="zh-TW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 </a:t>
            </a:r>
            <a:r>
              <a:rPr lang="zh-TW" altLang="en-US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比較工具</a:t>
            </a:r>
          </a:p>
        </p:txBody>
      </p:sp>
      <p:pic>
        <p:nvPicPr>
          <p:cNvPr id="5898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"/>
          <a:stretch>
            <a:fillRect/>
          </a:stretch>
        </p:blipFill>
        <p:spPr bwMode="auto">
          <a:xfrm>
            <a:off x="448874" y="1605450"/>
            <a:ext cx="2564737" cy="471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98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10" y="1779208"/>
            <a:ext cx="2470618" cy="481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9835" name="Rectangle 11"/>
          <p:cNvSpPr>
            <a:spLocks noChangeArrowheads="1"/>
          </p:cNvSpPr>
          <p:nvPr/>
        </p:nvSpPr>
        <p:spPr bwMode="auto">
          <a:xfrm>
            <a:off x="5404909" y="3019089"/>
            <a:ext cx="3909549" cy="2028492"/>
          </a:xfrm>
          <a:prstGeom prst="rect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5226" tIns="205226" rIns="205226" bIns="205226" anchor="ctr">
            <a:spAutoFit/>
          </a:bodyPr>
          <a:lstStyle/>
          <a:p>
            <a:pPr marL="521237" indent="-521237">
              <a:lnSpc>
                <a:spcPct val="150000"/>
              </a:lnSpc>
            </a:pPr>
            <a:r>
              <a:rPr lang="zh-TW" altLang="en-US" sz="3648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還在用眼睛</a:t>
            </a:r>
          </a:p>
          <a:p>
            <a:pPr marL="521237" indent="-521237">
              <a:lnSpc>
                <a:spcPct val="150000"/>
              </a:lnSpc>
            </a:pPr>
            <a:r>
              <a:rPr lang="zh-TW" altLang="en-US" sz="3648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憑感覺比對嗎</a:t>
            </a:r>
            <a:r>
              <a:rPr lang="en-US" altLang="zh-TW" sz="3648"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?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AD2B507-31DE-403D-A4E1-729FDE846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11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實務經驗 </a:t>
            </a:r>
          </a:p>
        </p:txBody>
      </p:sp>
    </p:spTree>
    <p:extLst>
      <p:ext uri="{BB962C8B-B14F-4D97-AF65-F5344CB8AC3E}">
        <p14:creationId xmlns:p14="http://schemas.microsoft.com/office/powerpoint/2010/main" val="37840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8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89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98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7" name="Rectangle 9"/>
          <p:cNvSpPr>
            <a:spLocks noChangeArrowheads="1"/>
          </p:cNvSpPr>
          <p:nvPr/>
        </p:nvSpPr>
        <p:spPr bwMode="auto">
          <a:xfrm>
            <a:off x="4400504" y="6275739"/>
            <a:ext cx="4290934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2 </a:t>
            </a:r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接下來怎麼辦</a:t>
            </a:r>
            <a:r>
              <a:rPr lang="en-US" altLang="zh-TW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?</a:t>
            </a:r>
            <a:r>
              <a:rPr lang="en-US" altLang="zh-TW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 </a:t>
            </a:r>
            <a:r>
              <a:rPr lang="zh-TW" altLang="en-US" sz="2800" dirty="0">
                <a:solidFill>
                  <a:srgbClr val="0000FF"/>
                </a:solidFill>
                <a:latin typeface="華康細圓體(P)" pitchFamily="34" charset="-120"/>
                <a:ea typeface="華康細圓體(P)" pitchFamily="34" charset="-120"/>
              </a:rPr>
              <a:t>改變作法</a:t>
            </a:r>
          </a:p>
        </p:txBody>
      </p:sp>
      <p:pic>
        <p:nvPicPr>
          <p:cNvPr id="5908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29" y="2063474"/>
            <a:ext cx="2237183" cy="235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08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0" y="3328384"/>
            <a:ext cx="3909549" cy="2526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086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40" y="4258390"/>
            <a:ext cx="2650470" cy="168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08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916" y="2110182"/>
            <a:ext cx="3497712" cy="202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EADD7A51-82AC-41E5-A97A-7E5D50A40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11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實務經驗 </a:t>
            </a:r>
          </a:p>
        </p:txBody>
      </p:sp>
      <p:pic>
        <p:nvPicPr>
          <p:cNvPr id="13" name="Picture 4" descr="http://ico.ooopic.com/ajax/iconpng/?id=163220.png">
            <a:extLst>
              <a:ext uri="{FF2B5EF4-FFF2-40B4-BE49-F238E27FC236}">
                <a16:creationId xmlns:a16="http://schemas.microsoft.com/office/drawing/2014/main" id="{9B83EF8F-3AC3-43DE-BC13-64A7C3D2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44" y="5296734"/>
            <a:ext cx="1111087" cy="11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ico.ooopic.com/ajax/iconpng/?id=117487.png">
            <a:extLst>
              <a:ext uri="{FF2B5EF4-FFF2-40B4-BE49-F238E27FC236}">
                <a16:creationId xmlns:a16="http://schemas.microsoft.com/office/drawing/2014/main" id="{DCF82B26-EEFF-4817-8C9A-4A485D7C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787" y="4994237"/>
            <a:ext cx="1164598" cy="116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1D935BE-10F7-4BF1-9E81-4FEB7F1BD8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4708" y="4513536"/>
            <a:ext cx="1058567" cy="105856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0F36CC9-4F21-4D8B-885B-006EC3629D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20" y="2110182"/>
            <a:ext cx="1093015" cy="10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90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90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9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44" y="1980704"/>
            <a:ext cx="3071381" cy="404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1ADD79C-D3EE-4307-8FE1-5242D29D6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12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看別人模型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45F3743-CB49-499D-A23C-6312FBFBA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690" y="2323254"/>
            <a:ext cx="3515656" cy="33720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A213AAE-76C6-4E4E-BD3B-4D3A23BF1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24"/>
          <a:stretch/>
        </p:blipFill>
        <p:spPr>
          <a:xfrm>
            <a:off x="5685672" y="2230107"/>
            <a:ext cx="2664987" cy="360366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9A940B9-42AB-484A-B28C-C6A34D2E4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1" y="2128782"/>
            <a:ext cx="2525133" cy="4271909"/>
          </a:xfrm>
          <a:prstGeom prst="rect">
            <a:avLst/>
          </a:prstGeom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EF71DB76-2424-45B1-A5D6-26A3E78E0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04" y="6275739"/>
            <a:ext cx="4290934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(P)" pitchFamily="34" charset="-120"/>
                <a:ea typeface="華康細圓體(P)" pitchFamily="34" charset="-120"/>
                <a:sym typeface="Wingdings" pitchFamily="2" charset="2"/>
              </a:rPr>
              <a:t>重劃一遍</a:t>
            </a:r>
            <a:endParaRPr lang="zh-TW" altLang="en-US" sz="2800" dirty="0">
              <a:solidFill>
                <a:srgbClr val="0000FF"/>
              </a:solidFill>
              <a:latin typeface="華康細圓體(P)" pitchFamily="34" charset="-120"/>
              <a:ea typeface="華康細圓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58316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7" name="Rectangle 3"/>
          <p:cNvSpPr>
            <a:spLocks noChangeArrowheads="1"/>
          </p:cNvSpPr>
          <p:nvPr/>
        </p:nvSpPr>
        <p:spPr bwMode="auto">
          <a:xfrm>
            <a:off x="3708053" y="6177178"/>
            <a:ext cx="4775894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學習與付出都可加強曲面能力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5847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14" y="2000182"/>
            <a:ext cx="6834013" cy="3918108"/>
          </a:xfrm>
          <a:prstGeom prst="rect">
            <a:avLst/>
          </a:prstGeom>
          <a:noFill/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4711" name="Picture 7" descr="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4" y="2402024"/>
            <a:ext cx="1727728" cy="172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9761F90-149D-460F-AB72-BD8D83154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13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論壇交流</a:t>
            </a:r>
          </a:p>
        </p:txBody>
      </p:sp>
    </p:spTree>
    <p:extLst>
      <p:ext uri="{BB962C8B-B14F-4D97-AF65-F5344CB8AC3E}">
        <p14:creationId xmlns:p14="http://schemas.microsoft.com/office/powerpoint/2010/main" val="4090546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3849953" y="6246431"/>
            <a:ext cx="4492093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en-US" altLang="zh-TW" sz="2800" dirty="0" err="1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Solidworks</a:t>
            </a:r>
            <a:r>
              <a:rPr lang="en-US" altLang="zh-TW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2013 </a:t>
            </a:r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相交曲面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932" y="3910140"/>
            <a:ext cx="3417080" cy="233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17" y="2104906"/>
            <a:ext cx="2971260" cy="201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65" y="2060895"/>
            <a:ext cx="3214518" cy="196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89" y="1517665"/>
            <a:ext cx="347515" cy="34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A4691E53-5F72-44C5-AC11-CDB376869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新版功能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74BADCA-F111-46D4-8C1E-1028482AA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45" y="2116647"/>
            <a:ext cx="3224363" cy="400760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018480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5123156" y="6277487"/>
            <a:ext cx="1945688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00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斑馬紋差別</a:t>
            </a:r>
            <a:endParaRPr lang="en-US" altLang="zh-TW" sz="2800" dirty="0">
              <a:solidFill>
                <a:srgbClr val="00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9" name="圖片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798" y="1980703"/>
            <a:ext cx="8337727" cy="4146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4575600" y="2945237"/>
            <a:ext cx="1303183" cy="691411"/>
          </a:xfrm>
          <a:prstGeom prst="wedgeRoundRectCallout">
            <a:avLst>
              <a:gd name="adj1" fmla="val -54348"/>
              <a:gd name="adj2" fmla="val 18557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 dirty="0">
                <a:latin typeface="華康中圓體" pitchFamily="49" charset="-120"/>
              </a:rPr>
              <a:t>收斂點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DDED8E4-A404-4C22-9DB7-DA0971A30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14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了解新版改善</a:t>
            </a:r>
          </a:p>
        </p:txBody>
      </p:sp>
    </p:spTree>
    <p:extLst>
      <p:ext uri="{BB962C8B-B14F-4D97-AF65-F5344CB8AC3E}">
        <p14:creationId xmlns:p14="http://schemas.microsoft.com/office/powerpoint/2010/main" val="53368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4273002" y="6317375"/>
            <a:ext cx="2619168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曲面修改要比對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8D9230-49CD-44D3-89F3-5CD622D64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好電腦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C25D456-E895-419E-88A1-9E92BC02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36" y="2070608"/>
            <a:ext cx="6234684" cy="415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6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4593256" y="6214827"/>
            <a:ext cx="3005487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因為很常翻轉模型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034" t="5745" r="898" b="3756"/>
          <a:stretch/>
        </p:blipFill>
        <p:spPr>
          <a:xfrm>
            <a:off x="83507" y="2182466"/>
            <a:ext cx="5057553" cy="338963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74" y="1517666"/>
            <a:ext cx="5574727" cy="437609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F3E7F45-62BC-4709-9030-09F4123BC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 3D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滑鼠</a:t>
            </a:r>
          </a:p>
        </p:txBody>
      </p:sp>
    </p:spTree>
    <p:extLst>
      <p:ext uri="{BB962C8B-B14F-4D97-AF65-F5344CB8AC3E}">
        <p14:creationId xmlns:p14="http://schemas.microsoft.com/office/powerpoint/2010/main" val="395374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29" y="2116647"/>
            <a:ext cx="5942376" cy="402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417737" y="6271739"/>
            <a:ext cx="3056490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很少人知道這技巧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E322EC49-B2A6-4C75-8414-12CD31306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15 4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個視角快速看出結構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007ABBE-390E-45A2-881E-3009FF882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80" y="2337620"/>
            <a:ext cx="5040134" cy="380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16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4786416" y="6232267"/>
            <a:ext cx="2619168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曲面修改很耗時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3" name="圖片 12"/>
          <p:cNvPicPr/>
          <p:nvPr/>
        </p:nvPicPr>
        <p:blipFill>
          <a:blip r:embed="rId2"/>
          <a:stretch>
            <a:fillRect/>
          </a:stretch>
        </p:blipFill>
        <p:spPr>
          <a:xfrm>
            <a:off x="3550508" y="2094201"/>
            <a:ext cx="2090367" cy="4106271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732" y="5546674"/>
            <a:ext cx="401815" cy="22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4875EA5-728A-460B-8AFA-B40CB7F9C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16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善用回溯</a:t>
            </a: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凍結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7AF2A3-5879-4DA5-9FEC-112820F31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52" y="2116648"/>
            <a:ext cx="2073274" cy="421318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A18498F-2883-4AE3-9DC7-8959DDB4F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587" y="2048676"/>
            <a:ext cx="2194087" cy="43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7" name="Rectangle 3"/>
          <p:cNvSpPr>
            <a:spLocks noChangeArrowheads="1"/>
          </p:cNvSpPr>
          <p:nvPr/>
        </p:nvSpPr>
        <p:spPr bwMode="auto">
          <a:xfrm>
            <a:off x="3902923" y="6344219"/>
            <a:ext cx="4386154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highlight>
                  <a:srgbClr val="FFFF00"/>
                </a:highlight>
                <a:ea typeface="華康細圓體" pitchFamily="49" charset="-120"/>
              </a:rPr>
              <a:t>曲面建構不須複雜拓樸理解 </a:t>
            </a:r>
          </a:p>
        </p:txBody>
      </p:sp>
      <p:sp>
        <p:nvSpPr>
          <p:cNvPr id="605188" name="Rectangle 4"/>
          <p:cNvSpPr>
            <a:spLocks noChangeArrowheads="1"/>
          </p:cNvSpPr>
          <p:nvPr/>
        </p:nvSpPr>
        <p:spPr bwMode="auto">
          <a:xfrm>
            <a:off x="916820" y="2255336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實體拓樸</a:t>
            </a:r>
          </a:p>
        </p:txBody>
      </p:sp>
      <p:sp>
        <p:nvSpPr>
          <p:cNvPr id="605189" name="Rectangle 5"/>
          <p:cNvSpPr>
            <a:spLocks noChangeArrowheads="1"/>
          </p:cNvSpPr>
          <p:nvPr/>
        </p:nvSpPr>
        <p:spPr bwMode="auto">
          <a:xfrm>
            <a:off x="982294" y="3233575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曲面拓樸</a:t>
            </a:r>
          </a:p>
        </p:txBody>
      </p:sp>
      <p:sp>
        <p:nvSpPr>
          <p:cNvPr id="605194" name="Rectangle 10"/>
          <p:cNvSpPr>
            <a:spLocks noChangeArrowheads="1"/>
          </p:cNvSpPr>
          <p:nvPr/>
        </p:nvSpPr>
        <p:spPr bwMode="auto">
          <a:xfrm>
            <a:off x="975054" y="4211815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rgbClr val="FF0000"/>
                </a:solidFill>
                <a:ea typeface="華康細圓體(P)" pitchFamily="34" charset="-120"/>
              </a:rPr>
              <a:t>曲面建模</a:t>
            </a:r>
          </a:p>
        </p:txBody>
      </p:sp>
      <p:sp>
        <p:nvSpPr>
          <p:cNvPr id="605195" name="Rectangle 11"/>
          <p:cNvSpPr>
            <a:spLocks noChangeArrowheads="1"/>
          </p:cNvSpPr>
          <p:nvPr/>
        </p:nvSpPr>
        <p:spPr bwMode="auto">
          <a:xfrm>
            <a:off x="982294" y="5428119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實體建模</a:t>
            </a:r>
          </a:p>
        </p:txBody>
      </p:sp>
      <p:pic>
        <p:nvPicPr>
          <p:cNvPr id="605196" name="Picture 12" descr="ava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08" y="4426390"/>
            <a:ext cx="1303183" cy="123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197" name="Rectangle 13"/>
          <p:cNvSpPr>
            <a:spLocks noChangeArrowheads="1"/>
          </p:cNvSpPr>
          <p:nvPr/>
        </p:nvSpPr>
        <p:spPr bwMode="auto">
          <a:xfrm>
            <a:off x="10366951" y="5754933"/>
            <a:ext cx="1115540" cy="373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US" altLang="zh-TW" sz="1824"/>
              <a:t>danilso </a:t>
            </a:r>
          </a:p>
        </p:txBody>
      </p:sp>
      <p:pic>
        <p:nvPicPr>
          <p:cNvPr id="6051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433" y="2026829"/>
            <a:ext cx="5704514" cy="413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683CF232-F9C6-47B0-B88B-4658E74E8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優點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曲面建模速度快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51701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21620" y="5733049"/>
            <a:ext cx="1001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4778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節點</a:t>
            </a:r>
            <a:endParaRPr lang="en-US" altLang="zh-TW" sz="2800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9" y="2207062"/>
            <a:ext cx="2458585" cy="350253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510" y="2408912"/>
            <a:ext cx="4438290" cy="30988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074" y="2408912"/>
            <a:ext cx="4364471" cy="30988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矩形 17"/>
          <p:cNvSpPr/>
          <p:nvPr/>
        </p:nvSpPr>
        <p:spPr>
          <a:xfrm>
            <a:off x="4871872" y="5733049"/>
            <a:ext cx="10015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4778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變形</a:t>
            </a:r>
            <a:endParaRPr lang="en-US" altLang="zh-TW" sz="2800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323151" y="5733049"/>
            <a:ext cx="116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34778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曲線</a:t>
            </a:r>
            <a:endParaRPr lang="en-US" altLang="zh-TW" sz="2800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2B5AC81-06B2-4410-A0F8-BC501CF6D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17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不同建模技術</a:t>
            </a:r>
            <a:endParaRPr lang="en-US" altLang="zh-TW" sz="2539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81054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1" name="Rectangle 3"/>
          <p:cNvSpPr>
            <a:spLocks noChangeArrowheads="1"/>
          </p:cNvSpPr>
          <p:nvPr/>
        </p:nvSpPr>
        <p:spPr bwMode="auto">
          <a:xfrm>
            <a:off x="4698150" y="6341826"/>
            <a:ext cx="2795700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尋求不間斷知識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9459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3" y="2304347"/>
            <a:ext cx="3562034" cy="3479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10" y="2228329"/>
            <a:ext cx="3173780" cy="3870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3A4490DD-AD6B-4080-A963-2C8C638D2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30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曲面學習管道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4CCE48-B7B5-490F-AE5F-77C887B6E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600" y="2408572"/>
            <a:ext cx="3771999" cy="32712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89793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商品圖片">
            <a:extLst>
              <a:ext uri="{FF2B5EF4-FFF2-40B4-BE49-F238E27FC236}">
                <a16:creationId xmlns:a16="http://schemas.microsoft.com/office/drawing/2014/main" id="{C0206BF6-94B5-4F22-B2C5-B4B9DF2FC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569" y="2103474"/>
            <a:ext cx="3020147" cy="41599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7541" name="Rectangle 5"/>
          <p:cNvSpPr>
            <a:spLocks noChangeArrowheads="1"/>
          </p:cNvSpPr>
          <p:nvPr/>
        </p:nvSpPr>
        <p:spPr bwMode="auto">
          <a:xfrm>
            <a:off x="4439346" y="6329599"/>
            <a:ext cx="3313307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曲面書籍二基本條件</a:t>
            </a:r>
          </a:p>
        </p:txBody>
      </p:sp>
      <p:pic>
        <p:nvPicPr>
          <p:cNvPr id="5122" name="Picture 2" descr="http://shade-lounge.e-frontier.co.jp/uploads/photos/31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40" y="2202005"/>
            <a:ext cx="3020148" cy="36413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04" y="2103474"/>
            <a:ext cx="3663698" cy="39728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7" y="2325347"/>
            <a:ext cx="2074863" cy="404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2988133" y="2103474"/>
            <a:ext cx="2347667" cy="1501671"/>
          </a:xfrm>
          <a:prstGeom prst="wedgeRoundRectCallout">
            <a:avLst>
              <a:gd name="adj1" fmla="val -78134"/>
              <a:gd name="adj2" fmla="val 19631"/>
              <a:gd name="adj3" fmla="val 16667"/>
            </a:avLst>
          </a:prstGeom>
          <a:solidFill>
            <a:srgbClr val="66FFCC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l"/>
            <a:r>
              <a:rPr lang="zh-TW" altLang="en-US" sz="2964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你要的是</a:t>
            </a:r>
            <a:endParaRPr lang="en-US" altLang="zh-TW" sz="2964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l"/>
            <a:r>
              <a:rPr lang="zh-TW" altLang="en-US" sz="2964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</a:t>
            </a:r>
            <a:r>
              <a:rPr lang="zh-TW" altLang="en-US" sz="2964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觀念</a:t>
            </a:r>
            <a:r>
              <a:rPr lang="en-US" altLang="zh-TW" sz="2964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!</a:t>
            </a:r>
            <a:endParaRPr lang="zh-TW" altLang="en-US" sz="2964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96CE6FF-3260-429A-AFB4-C8DDB175F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曲面書</a:t>
            </a:r>
          </a:p>
        </p:txBody>
      </p:sp>
    </p:spTree>
    <p:extLst>
      <p:ext uri="{BB962C8B-B14F-4D97-AF65-F5344CB8AC3E}">
        <p14:creationId xmlns:p14="http://schemas.microsoft.com/office/powerpoint/2010/main" val="17249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9563" y="1630758"/>
            <a:ext cx="5474019" cy="44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91554" y="1493945"/>
            <a:ext cx="3686768" cy="7480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zh-TW" altLang="en-US" sz="319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74178" y="2461473"/>
            <a:ext cx="3686768" cy="772167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77074" y="349810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 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77074" y="4442220"/>
            <a:ext cx="3684785" cy="71450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34">
            <a:extLst>
              <a:ext uri="{FF2B5EF4-FFF2-40B4-BE49-F238E27FC236}">
                <a16:creationId xmlns:a16="http://schemas.microsoft.com/office/drawing/2014/main" id="{D45B002F-4BB0-4CD8-A072-CD8BF3C37C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3537" y="546876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選項設定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224551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2B59159-7F17-46F9-B3FC-22FDF931A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44" y="2985558"/>
            <a:ext cx="4072608" cy="2448502"/>
          </a:xfrm>
          <a:prstGeom prst="rect">
            <a:avLst/>
          </a:prstGeom>
        </p:spPr>
      </p:pic>
      <p:pic>
        <p:nvPicPr>
          <p:cNvPr id="7" name="Content Placeholder 3" descr="men stretching blanket-4.pn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268" y="2239081"/>
            <a:ext cx="5743204" cy="3914775"/>
          </a:xfrm>
          <a:prstGeom prst="rect">
            <a:avLst/>
          </a:prstGeom>
        </p:spPr>
      </p:pic>
      <p:sp>
        <p:nvSpPr>
          <p:cNvPr id="8" name="Up-Down Arrow 4"/>
          <p:cNvSpPr/>
          <p:nvPr/>
        </p:nvSpPr>
        <p:spPr bwMode="auto">
          <a:xfrm rot="1897537">
            <a:off x="8972123" y="2503554"/>
            <a:ext cx="1047071" cy="2832319"/>
          </a:xfrm>
          <a:prstGeom prst="up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152400" dir="5400000" algn="t" rotWithShape="0">
              <a:prstClr val="black">
                <a:alpha val="40000"/>
              </a:prstClr>
            </a:outerShdw>
          </a:effectLst>
          <a:scene3d>
            <a:camera prst="perspectiveHeroicExtremeLeftFacing" fov="1800000">
              <a:rot lat="20100000" lon="1800000" rev="21000000"/>
            </a:camera>
            <a:lightRig rig="threePt" dir="t"/>
          </a:scene3d>
        </p:spPr>
        <p:txBody>
          <a:bodyPr/>
          <a:lstStyle/>
          <a:p>
            <a:pPr eaLnBrk="0" hangingPunct="0">
              <a:defRPr/>
            </a:pPr>
            <a:endParaRPr lang="en-US" sz="1824">
              <a:latin typeface="Arial" pitchFamily="108" charset="0"/>
              <a:ea typeface="ＭＳ Ｐゴシック" pitchFamily="108" charset="-128"/>
            </a:endParaRPr>
          </a:p>
        </p:txBody>
      </p:sp>
      <p:sp>
        <p:nvSpPr>
          <p:cNvPr id="9" name="Up-Down Arrow 5"/>
          <p:cNvSpPr/>
          <p:nvPr/>
        </p:nvSpPr>
        <p:spPr bwMode="auto">
          <a:xfrm rot="17412805">
            <a:off x="9159014" y="2277082"/>
            <a:ext cx="989145" cy="3159295"/>
          </a:xfrm>
          <a:prstGeom prst="upDownArrow">
            <a:avLst/>
          </a:prstGeom>
          <a:solidFill>
            <a:srgbClr val="008E4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30200" dir="5400000" algn="t" rotWithShape="0">
              <a:prstClr val="black">
                <a:alpha val="40000"/>
              </a:prstClr>
            </a:outerShdw>
          </a:effectLst>
          <a:scene3d>
            <a:camera prst="perspectiveHeroicExtremeLeftFacing" fov="2100000">
              <a:rot lat="20248767" lon="18501350" rev="21578146"/>
            </a:camera>
            <a:lightRig rig="threePt" dir="t"/>
          </a:scene3d>
        </p:spPr>
        <p:txBody>
          <a:bodyPr/>
          <a:lstStyle/>
          <a:p>
            <a:pPr eaLnBrk="0" hangingPunct="0">
              <a:defRPr/>
            </a:pPr>
            <a:endParaRPr lang="en-US" sz="1824">
              <a:latin typeface="Arial" pitchFamily="108" charset="0"/>
              <a:ea typeface="ＭＳ Ｐゴシック" pitchFamily="108" charset="-128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448796" y="6296003"/>
            <a:ext cx="1212898" cy="47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endParaRPr lang="en-US" sz="2280" dirty="0">
              <a:solidFill>
                <a:schemeClr val="bg2">
                  <a:lumMod val="50000"/>
                </a:schemeClr>
              </a:solidFill>
              <a:latin typeface="Arial" pitchFamily="-48" charset="0"/>
              <a:ea typeface="ＭＳ Ｐゴシック" pitchFamily="-48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515950" y="2099884"/>
            <a:ext cx="1887698" cy="1036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FF0000"/>
                </a:solidFill>
                <a:latin typeface="Arial" pitchFamily="-48" charset="0"/>
                <a:ea typeface="ＭＳ Ｐゴシック" pitchFamily="-48" charset="-128"/>
              </a:rPr>
              <a:t>曲線</a:t>
            </a:r>
            <a:r>
              <a:rPr lang="en-US" sz="2280" dirty="0">
                <a:solidFill>
                  <a:srgbClr val="FF0000"/>
                </a:solidFill>
                <a:latin typeface="Arial" pitchFamily="-48" charset="0"/>
                <a:ea typeface="ＭＳ Ｐゴシック" pitchFamily="-48" charset="-128"/>
              </a:rPr>
              <a:t> 2</a:t>
            </a:r>
          </a:p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FF0000"/>
                </a:solidFill>
                <a:latin typeface="Arial" pitchFamily="-48" charset="0"/>
                <a:ea typeface="ＭＳ Ｐゴシック" pitchFamily="-48" charset="-128"/>
              </a:rPr>
              <a:t>方向</a:t>
            </a:r>
            <a:endParaRPr lang="en-US" sz="2280" dirty="0">
              <a:solidFill>
                <a:srgbClr val="FF0000"/>
              </a:solidFill>
              <a:latin typeface="Arial" pitchFamily="-48" charset="0"/>
              <a:ea typeface="ＭＳ Ｐゴシック" pitchFamily="-48" charset="-128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781104" y="5275248"/>
            <a:ext cx="1364509" cy="47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曲線</a:t>
            </a:r>
            <a:r>
              <a:rPr lang="en-US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 </a:t>
            </a:r>
            <a:r>
              <a:rPr lang="en-US" altLang="zh-TW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1</a:t>
            </a:r>
            <a:endParaRPr lang="en-US" sz="2280" dirty="0">
              <a:solidFill>
                <a:srgbClr val="00B050"/>
              </a:solidFill>
              <a:latin typeface="Arial" pitchFamily="-48" charset="0"/>
              <a:ea typeface="ＭＳ Ｐゴシック" pitchFamily="-48" charset="-128"/>
            </a:endParaRPr>
          </a:p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方向</a:t>
            </a:r>
            <a:endParaRPr lang="en-US" sz="2280" dirty="0">
              <a:solidFill>
                <a:srgbClr val="00B050"/>
              </a:solidFill>
              <a:latin typeface="Arial" pitchFamily="-48" charset="0"/>
              <a:ea typeface="ＭＳ Ｐゴシック" pitchFamily="-48" charset="-128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1104193" y="2065013"/>
            <a:ext cx="1091726" cy="92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曲線</a:t>
            </a:r>
            <a:r>
              <a:rPr lang="en-US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 </a:t>
            </a:r>
            <a:r>
              <a:rPr lang="en-US" altLang="zh-TW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1</a:t>
            </a:r>
            <a:endParaRPr lang="en-US" sz="2280" dirty="0">
              <a:solidFill>
                <a:srgbClr val="00B050"/>
              </a:solidFill>
              <a:latin typeface="Arial" pitchFamily="-48" charset="0"/>
              <a:ea typeface="ＭＳ Ｐゴシック" pitchFamily="-48" charset="-128"/>
            </a:endParaRPr>
          </a:p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00B050"/>
                </a:solidFill>
                <a:latin typeface="Arial" pitchFamily="-48" charset="0"/>
                <a:ea typeface="ＭＳ Ｐゴシック" pitchFamily="-48" charset="-128"/>
              </a:rPr>
              <a:t>方向</a:t>
            </a:r>
            <a:endParaRPr lang="en-US" sz="2280" dirty="0">
              <a:solidFill>
                <a:srgbClr val="00B050"/>
              </a:solidFill>
              <a:latin typeface="Arial" pitchFamily="-48" charset="0"/>
              <a:ea typeface="ＭＳ Ｐゴシック" pitchFamily="-48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11058976" y="5164364"/>
            <a:ext cx="1364509" cy="47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FF0000"/>
                </a:solidFill>
                <a:latin typeface="Arial" pitchFamily="-48" charset="0"/>
                <a:ea typeface="ＭＳ Ｐゴシック" pitchFamily="-48" charset="-128"/>
              </a:rPr>
              <a:t>曲線</a:t>
            </a:r>
            <a:r>
              <a:rPr lang="en-US" sz="2280" dirty="0">
                <a:solidFill>
                  <a:srgbClr val="FF0000"/>
                </a:solidFill>
                <a:latin typeface="Arial" pitchFamily="-48" charset="0"/>
                <a:ea typeface="ＭＳ Ｐゴシック" pitchFamily="-48" charset="-128"/>
              </a:rPr>
              <a:t> 2</a:t>
            </a:r>
          </a:p>
          <a:p>
            <a:pPr>
              <a:lnSpc>
                <a:spcPct val="85000"/>
              </a:lnSpc>
              <a:spcBef>
                <a:spcPct val="50000"/>
              </a:spcBef>
              <a:buClr>
                <a:srgbClr val="FF7A05"/>
              </a:buClr>
              <a:buSzPct val="90000"/>
              <a:defRPr/>
            </a:pPr>
            <a:r>
              <a:rPr lang="zh-TW" altLang="en-US" sz="2280" dirty="0">
                <a:solidFill>
                  <a:srgbClr val="FF0000"/>
                </a:solidFill>
                <a:latin typeface="Arial" pitchFamily="-48" charset="0"/>
                <a:ea typeface="ＭＳ Ｐゴシック" pitchFamily="-48" charset="-128"/>
              </a:rPr>
              <a:t>方向</a:t>
            </a:r>
            <a:endParaRPr lang="en-US" sz="2280" dirty="0">
              <a:solidFill>
                <a:srgbClr val="FF0000"/>
              </a:solidFill>
              <a:latin typeface="Arial" pitchFamily="-48" charset="0"/>
              <a:ea typeface="ＭＳ Ｐゴシック" pitchFamily="-48" charset="-128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727631" y="6303932"/>
            <a:ext cx="2732878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曲面指令都很像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025A4613-6880-4E11-9FA9-72142EFBE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164002"/>
            <a:ext cx="12190190" cy="596702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TW" altLang="en-US" sz="320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融會貫通指令 </a:t>
            </a: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1AB9252-6E7F-41AF-835F-7963AEFD7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63" y="2099884"/>
            <a:ext cx="1520380" cy="4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736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7EC7297-D44A-4607-9638-EF30683F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8" y="2091236"/>
            <a:ext cx="549720" cy="4897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8A0F734-DFD1-483E-B0AB-289B72A20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68" y="2621619"/>
            <a:ext cx="2366226" cy="358750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1957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2" grpId="0"/>
      <p:bldP spid="14" grpId="0"/>
      <p:bldP spid="15" grpId="0"/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rgbClr val="1301F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4548860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AAC5E4-DA6F-4CED-B6D3-6DD4436B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401" y="2057747"/>
            <a:ext cx="10153331" cy="4155158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 bwMode="auto">
          <a:xfrm>
            <a:off x="5612237" y="4259029"/>
            <a:ext cx="1382182" cy="76781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7091216" y="4197352"/>
            <a:ext cx="2939479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9" name="圓角矩形 8"/>
          <p:cNvSpPr/>
          <p:nvPr/>
        </p:nvSpPr>
        <p:spPr bwMode="auto">
          <a:xfrm>
            <a:off x="4990254" y="5218225"/>
            <a:ext cx="3008414" cy="76781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210334" y="6212905"/>
            <a:ext cx="3771332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曲面完全貫穿實體除料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E5CF1BB-93DB-422E-98D0-576408C7C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曲面除料</a:t>
            </a:r>
          </a:p>
        </p:txBody>
      </p:sp>
    </p:spTree>
    <p:extLst>
      <p:ext uri="{BB962C8B-B14F-4D97-AF65-F5344CB8AC3E}">
        <p14:creationId xmlns:p14="http://schemas.microsoft.com/office/powerpoint/2010/main" val="42252580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3AD0D61-B28D-47E4-8DC3-AD02397C1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783" y="2094076"/>
            <a:ext cx="1728499" cy="360348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3CCBFAD-B797-4EF5-AB4D-E2F7BF0F3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073" y="2141140"/>
            <a:ext cx="1865946" cy="35131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85DAF8B-CDC3-47AD-A401-067242DDF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13" y="1976801"/>
            <a:ext cx="1948018" cy="3734870"/>
          </a:xfrm>
          <a:prstGeom prst="rect">
            <a:avLst/>
          </a:prstGeom>
        </p:spPr>
      </p:pic>
      <p:sp>
        <p:nvSpPr>
          <p:cNvPr id="12" name="AutoShape 32">
            <a:extLst>
              <a:ext uri="{FF2B5EF4-FFF2-40B4-BE49-F238E27FC236}">
                <a16:creationId xmlns:a16="http://schemas.microsoft.com/office/drawing/2014/main" id="{BB787D15-31ED-483F-8116-B4F0859C2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948" y="5692998"/>
            <a:ext cx="1865945" cy="557833"/>
          </a:xfrm>
          <a:prstGeom prst="wedgeRoundRectCallout">
            <a:avLst>
              <a:gd name="adj1" fmla="val -3982"/>
              <a:gd name="adj2" fmla="val 696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使用曲面</a:t>
            </a:r>
            <a:endParaRPr lang="en-US" altLang="zh-TW" sz="2539" dirty="0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2">
            <a:extLst>
              <a:ext uri="{FF2B5EF4-FFF2-40B4-BE49-F238E27FC236}">
                <a16:creationId xmlns:a16="http://schemas.microsoft.com/office/drawing/2014/main" id="{9D808791-6756-41C1-9F58-7F1845DB3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2856" y="5632976"/>
            <a:ext cx="1858561" cy="557833"/>
          </a:xfrm>
          <a:prstGeom prst="wedgeRoundRectCallout">
            <a:avLst>
              <a:gd name="adj1" fmla="val -3982"/>
              <a:gd name="adj2" fmla="val 696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實體模型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6" name="AutoShape 32">
            <a:extLst>
              <a:ext uri="{FF2B5EF4-FFF2-40B4-BE49-F238E27FC236}">
                <a16:creationId xmlns:a16="http://schemas.microsoft.com/office/drawing/2014/main" id="{75A2C024-5011-4BA7-86E0-6CEFA2E0A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4305" y="5527720"/>
            <a:ext cx="1313844" cy="557833"/>
          </a:xfrm>
          <a:prstGeom prst="wedgeRoundRectCallout">
            <a:avLst>
              <a:gd name="adj1" fmla="val -3982"/>
              <a:gd name="adj2" fmla="val 6965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除料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D5CC7A-90A6-463A-B342-5496E222D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62" y="3429000"/>
            <a:ext cx="3327780" cy="223532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FD030455-805B-419B-AF68-7E319097A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曲面除料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B61B743-E89C-4466-A942-7C6F35E37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331" y="2271417"/>
            <a:ext cx="1678467" cy="10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8101235-A65C-4117-8AAB-646AC1E5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8" y="2222741"/>
            <a:ext cx="12120785" cy="3410026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 bwMode="auto">
          <a:xfrm>
            <a:off x="4644709" y="4534746"/>
            <a:ext cx="5149041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12" name="圓角矩形 11"/>
          <p:cNvSpPr/>
          <p:nvPr/>
        </p:nvSpPr>
        <p:spPr bwMode="auto">
          <a:xfrm>
            <a:off x="8943316" y="3588945"/>
            <a:ext cx="2805234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766886" y="6229780"/>
            <a:ext cx="2658228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曲面給深度除料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6149196-252F-4AD0-A1AA-D4957C260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加厚除料</a:t>
            </a:r>
          </a:p>
        </p:txBody>
      </p:sp>
    </p:spTree>
    <p:extLst>
      <p:ext uri="{BB962C8B-B14F-4D97-AF65-F5344CB8AC3E}">
        <p14:creationId xmlns:p14="http://schemas.microsoft.com/office/powerpoint/2010/main" val="27734162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8101235-A65C-4117-8AAB-646AC1E5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7" y="2116647"/>
            <a:ext cx="2812264" cy="791194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66149196-252F-4AD0-A1AA-D4957C260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加厚除料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A5E9E2D-5AC2-435C-8918-036D469AA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14" y="2698824"/>
            <a:ext cx="3655817" cy="31204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939DB70-EBD3-42DE-B35C-98C3B6E77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354" y="2516793"/>
            <a:ext cx="4353874" cy="367534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51C84AC-9FA9-4123-B931-E81B66746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79" y="3218678"/>
            <a:ext cx="2644921" cy="27979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AutoShape 32">
            <a:extLst>
              <a:ext uri="{FF2B5EF4-FFF2-40B4-BE49-F238E27FC236}">
                <a16:creationId xmlns:a16="http://schemas.microsoft.com/office/drawing/2014/main" id="{15FBF606-0189-4CF2-AAB0-68C5A7BC5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249" y="2181978"/>
            <a:ext cx="1865945" cy="557833"/>
          </a:xfrm>
          <a:prstGeom prst="wedgeRoundRectCallout">
            <a:avLst>
              <a:gd name="adj1" fmla="val -17054"/>
              <a:gd name="adj2" fmla="val 27981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使用曲面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1CB09808-0122-4513-96B3-1673E1EA9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191" y="2098142"/>
            <a:ext cx="1071191" cy="1358657"/>
          </a:xfrm>
          <a:prstGeom prst="wedgeRoundRectCallout">
            <a:avLst>
              <a:gd name="adj1" fmla="val 11181"/>
              <a:gd name="adj2" fmla="val 12757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</a:p>
          <a:p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加厚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除料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943D442-32BE-41B0-B196-50492BBDD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536" y="2181978"/>
            <a:ext cx="1678466" cy="10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1" name="Rectangle 3"/>
          <p:cNvSpPr>
            <a:spLocks noChangeArrowheads="1"/>
          </p:cNvSpPr>
          <p:nvPr/>
        </p:nvSpPr>
        <p:spPr bwMode="auto">
          <a:xfrm>
            <a:off x="4067012" y="6240532"/>
            <a:ext cx="4057976" cy="5137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1046" tIns="41046" rIns="41046" bIns="41046" anchor="ctr">
            <a:spAutoFit/>
          </a:bodyPr>
          <a:lstStyle/>
          <a:p>
            <a:r>
              <a:rPr lang="zh-TW" altLang="en-US" sz="2800" dirty="0">
                <a:solidFill>
                  <a:srgbClr val="0000FF"/>
                </a:solidFill>
                <a:ea typeface="華康細圓體" pitchFamily="49" charset="-120"/>
              </a:rPr>
              <a:t>曲面建構可避開拓樸限制  </a:t>
            </a:r>
          </a:p>
        </p:txBody>
      </p:sp>
      <p:sp>
        <p:nvSpPr>
          <p:cNvPr id="606212" name="Rectangle 4"/>
          <p:cNvSpPr>
            <a:spLocks noChangeArrowheads="1"/>
          </p:cNvSpPr>
          <p:nvPr/>
        </p:nvSpPr>
        <p:spPr bwMode="auto">
          <a:xfrm>
            <a:off x="941482" y="2255336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實體拓樸</a:t>
            </a:r>
          </a:p>
        </p:txBody>
      </p:sp>
      <p:sp>
        <p:nvSpPr>
          <p:cNvPr id="606213" name="Rectangle 5"/>
          <p:cNvSpPr>
            <a:spLocks noChangeArrowheads="1"/>
          </p:cNvSpPr>
          <p:nvPr/>
        </p:nvSpPr>
        <p:spPr bwMode="auto">
          <a:xfrm>
            <a:off x="924375" y="3029901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曲面拓樸</a:t>
            </a:r>
          </a:p>
        </p:txBody>
      </p:sp>
      <p:sp>
        <p:nvSpPr>
          <p:cNvPr id="606215" name="Rectangle 7"/>
          <p:cNvSpPr>
            <a:spLocks noChangeArrowheads="1"/>
          </p:cNvSpPr>
          <p:nvPr/>
        </p:nvSpPr>
        <p:spPr bwMode="auto">
          <a:xfrm>
            <a:off x="975054" y="4211815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>
                <a:solidFill>
                  <a:schemeClr val="bg2"/>
                </a:solidFill>
                <a:ea typeface="華康細圓體(P)" pitchFamily="34" charset="-120"/>
              </a:rPr>
              <a:t>曲面建模</a:t>
            </a:r>
          </a:p>
        </p:txBody>
      </p:sp>
      <p:sp>
        <p:nvSpPr>
          <p:cNvPr id="606216" name="Rectangle 8"/>
          <p:cNvSpPr>
            <a:spLocks noChangeArrowheads="1"/>
          </p:cNvSpPr>
          <p:nvPr/>
        </p:nvSpPr>
        <p:spPr bwMode="auto">
          <a:xfrm>
            <a:off x="982294" y="5428119"/>
            <a:ext cx="1819729" cy="61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134778">
              <a:lnSpc>
                <a:spcPct val="110000"/>
              </a:lnSpc>
            </a:pPr>
            <a:r>
              <a:rPr lang="zh-TW" altLang="en-US" sz="3192" dirty="0">
                <a:solidFill>
                  <a:srgbClr val="FF0000"/>
                </a:solidFill>
                <a:ea typeface="華康細圓體(P)" pitchFamily="34" charset="-120"/>
              </a:rPr>
              <a:t>實體建模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11FD631-63EC-48D2-A7F6-D7BC0E04F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3939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優點</a:t>
            </a:r>
            <a:r>
              <a:rPr lang="en-US" altLang="zh-TW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曲面比實體還具彈性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A57305F-8E0F-4532-A0CB-6F5FF11C3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072" y="2437636"/>
            <a:ext cx="3194617" cy="32332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CE8BD75-67BA-43CD-8454-0D7F2426B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965" y="2292183"/>
            <a:ext cx="3420960" cy="34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202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8C605C7-FF86-436D-8CE7-718E594D1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1" y="2377029"/>
            <a:ext cx="11742059" cy="3175317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 bwMode="auto">
          <a:xfrm>
            <a:off x="8907798" y="3429000"/>
            <a:ext cx="2786040" cy="103663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062500" y="6197974"/>
            <a:ext cx="2066999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曲面轉實體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圓角矩形 6">
            <a:extLst>
              <a:ext uri="{FF2B5EF4-FFF2-40B4-BE49-F238E27FC236}">
                <a16:creationId xmlns:a16="http://schemas.microsoft.com/office/drawing/2014/main" id="{F3927DC0-FA34-4DFC-8CFF-94C42B1E46BD}"/>
              </a:ext>
            </a:extLst>
          </p:cNvPr>
          <p:cNvSpPr/>
          <p:nvPr/>
        </p:nvSpPr>
        <p:spPr bwMode="auto">
          <a:xfrm>
            <a:off x="5266691" y="4327418"/>
            <a:ext cx="1658619" cy="103663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0CAD8FB-4EEA-4269-986D-2B172B5A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加厚</a:t>
            </a:r>
          </a:p>
        </p:txBody>
      </p:sp>
    </p:spTree>
    <p:extLst>
      <p:ext uri="{BB962C8B-B14F-4D97-AF65-F5344CB8AC3E}">
        <p14:creationId xmlns:p14="http://schemas.microsoft.com/office/powerpoint/2010/main" val="5315263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8C605C7-FF86-436D-8CE7-718E594D1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2" y="2111090"/>
            <a:ext cx="2579890" cy="697660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090330" y="6273777"/>
            <a:ext cx="2011340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曲面轉實體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0CAD8FB-4EEA-4269-986D-2B172B5A6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加厚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41BD3E4-283C-4330-A68A-F698A5E23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854" y="2599691"/>
            <a:ext cx="3361753" cy="26360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02DD36F-DFE6-476F-AC46-547B3FDCC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72" y="3041370"/>
            <a:ext cx="2647743" cy="23917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AutoShape 32">
            <a:extLst>
              <a:ext uri="{FF2B5EF4-FFF2-40B4-BE49-F238E27FC236}">
                <a16:creationId xmlns:a16="http://schemas.microsoft.com/office/drawing/2014/main" id="{325E2ACC-9020-4AE0-8969-2D623596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748" y="5604307"/>
            <a:ext cx="1243964" cy="557833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3" name="AutoShape 32">
            <a:extLst>
              <a:ext uri="{FF2B5EF4-FFF2-40B4-BE49-F238E27FC236}">
                <a16:creationId xmlns:a16="http://schemas.microsoft.com/office/drawing/2014/main" id="{18279CE0-521B-47EF-AE32-B64908ED3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1805" y="5572103"/>
            <a:ext cx="1243964" cy="557833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加厚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F1BD254-37D7-45F4-8794-CDBE1D56B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145" y="2290666"/>
            <a:ext cx="4422983" cy="301054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57D040F-9B12-4B09-9E3E-7AC219B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0510" y="2193217"/>
            <a:ext cx="1678466" cy="10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C051FF0-DB8C-41E4-A4D7-03250EACC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" y="2165850"/>
            <a:ext cx="12177144" cy="2990878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213090" y="6217773"/>
            <a:ext cx="3799505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實體或曲面都可導圓角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3538963" y="3226895"/>
            <a:ext cx="3248128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FDCF89A-0F84-4D24-BC1A-AAF84C7F4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導圓角</a:t>
            </a:r>
          </a:p>
        </p:txBody>
      </p:sp>
    </p:spTree>
    <p:extLst>
      <p:ext uri="{BB962C8B-B14F-4D97-AF65-F5344CB8AC3E}">
        <p14:creationId xmlns:p14="http://schemas.microsoft.com/office/powerpoint/2010/main" val="39552545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C051FF0-DB8C-41E4-A4D7-03250EACC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" y="2116648"/>
            <a:ext cx="2478055" cy="60864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FA2230F-C306-4379-9D10-7B9B429E3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133" y="2853028"/>
            <a:ext cx="3401350" cy="328044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9037C05-6758-4CF3-AA9D-9AAAEBEDF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54" y="3429000"/>
            <a:ext cx="2784441" cy="229276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924E245-95FE-4F97-A568-9D1EF3D22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124" y="2430489"/>
            <a:ext cx="3729826" cy="3280449"/>
          </a:xfrm>
          <a:prstGeom prst="rect">
            <a:avLst/>
          </a:prstGeom>
        </p:spPr>
      </p:pic>
      <p:sp>
        <p:nvSpPr>
          <p:cNvPr id="9" name="AutoShape 32">
            <a:extLst>
              <a:ext uri="{FF2B5EF4-FFF2-40B4-BE49-F238E27FC236}">
                <a16:creationId xmlns:a16="http://schemas.microsoft.com/office/drawing/2014/main" id="{44F942BE-78D7-4AD8-981F-85C062106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565" y="5604307"/>
            <a:ext cx="1981907" cy="557833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曲面導角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32">
            <a:extLst>
              <a:ext uri="{FF2B5EF4-FFF2-40B4-BE49-F238E27FC236}">
                <a16:creationId xmlns:a16="http://schemas.microsoft.com/office/drawing/2014/main" id="{9E4B35EF-26B0-49E2-903B-5A2FD78B5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3202" y="5572103"/>
            <a:ext cx="1981907" cy="557833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實體導角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891619E-DC0C-4CA9-B548-0E6730416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導圓角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A8AACD7-C964-468F-AF0F-E58F44033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091" y="2076557"/>
            <a:ext cx="1678466" cy="10367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0361B45-B23A-4E55-8D25-705C4307F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6980" y="2113301"/>
            <a:ext cx="1829511" cy="8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899052" y="6209009"/>
            <a:ext cx="2393896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相鄰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非相交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9BC2F2-3825-4FF1-B456-72BB3736E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縫織曲面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70957FB-4D50-4074-B3AD-6794C0FC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6" y="2139375"/>
            <a:ext cx="11380604" cy="2810026"/>
          </a:xfrm>
          <a:prstGeom prst="rect">
            <a:avLst/>
          </a:prstGeom>
        </p:spPr>
      </p:pic>
      <p:sp>
        <p:nvSpPr>
          <p:cNvPr id="9" name="圓角矩形 4">
            <a:extLst>
              <a:ext uri="{FF2B5EF4-FFF2-40B4-BE49-F238E27FC236}">
                <a16:creationId xmlns:a16="http://schemas.microsoft.com/office/drawing/2014/main" id="{A98F87A4-787B-431D-9839-AA3C4214610A}"/>
              </a:ext>
            </a:extLst>
          </p:cNvPr>
          <p:cNvSpPr/>
          <p:nvPr/>
        </p:nvSpPr>
        <p:spPr bwMode="auto">
          <a:xfrm>
            <a:off x="6234218" y="3109993"/>
            <a:ext cx="1390062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10" name="圓角矩形 13">
            <a:extLst>
              <a:ext uri="{FF2B5EF4-FFF2-40B4-BE49-F238E27FC236}">
                <a16:creationId xmlns:a16="http://schemas.microsoft.com/office/drawing/2014/main" id="{1831A0A0-131C-47F9-882C-8E152DB7E10E}"/>
              </a:ext>
            </a:extLst>
          </p:cNvPr>
          <p:cNvSpPr/>
          <p:nvPr/>
        </p:nvSpPr>
        <p:spPr bwMode="auto">
          <a:xfrm>
            <a:off x="8169273" y="3129986"/>
            <a:ext cx="1727728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12" name="圓角矩形 4">
            <a:extLst>
              <a:ext uri="{FF2B5EF4-FFF2-40B4-BE49-F238E27FC236}">
                <a16:creationId xmlns:a16="http://schemas.microsoft.com/office/drawing/2014/main" id="{FE5EAAF0-CC08-45FA-9092-5704A0D8CB94}"/>
              </a:ext>
            </a:extLst>
          </p:cNvPr>
          <p:cNvSpPr/>
          <p:nvPr/>
        </p:nvSpPr>
        <p:spPr bwMode="auto">
          <a:xfrm>
            <a:off x="3902969" y="3912764"/>
            <a:ext cx="1390062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77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70957FB-4D50-4074-B3AD-6794C0FC0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17" y="2139375"/>
            <a:ext cx="2971692" cy="73375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1ED9A07-B795-4505-9D0C-34E6AA232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縫織曲面</a:t>
            </a:r>
          </a:p>
        </p:txBody>
      </p:sp>
      <p:sp>
        <p:nvSpPr>
          <p:cNvPr id="13" name="AutoShape 32">
            <a:extLst>
              <a:ext uri="{FF2B5EF4-FFF2-40B4-BE49-F238E27FC236}">
                <a16:creationId xmlns:a16="http://schemas.microsoft.com/office/drawing/2014/main" id="{B364191D-65C9-460F-AC16-9EA293029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0666" y="5109009"/>
            <a:ext cx="2073274" cy="833522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個或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多個相鄰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4" name="AutoShape 32">
            <a:extLst>
              <a:ext uri="{FF2B5EF4-FFF2-40B4-BE49-F238E27FC236}">
                <a16:creationId xmlns:a16="http://schemas.microsoft.com/office/drawing/2014/main" id="{434B3068-9377-4826-B24F-66A8C9ECC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653" y="5326998"/>
            <a:ext cx="1865946" cy="557833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非相交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6D5D7762-2FCB-49F4-968F-23DB95D44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5019" y="5333594"/>
            <a:ext cx="1865946" cy="557833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合併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214C4BC-70D4-4D03-A7FE-49C825ED8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871" y="2959900"/>
            <a:ext cx="2379391" cy="215231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2F31A95-5E1D-4DB0-9487-78DAD84E6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0" y="3429000"/>
            <a:ext cx="2073274" cy="11395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FF7FDFA-07BF-4DFB-A495-594E90281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869" y="2208286"/>
            <a:ext cx="2369518" cy="305569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9EF3590-FEC5-442F-93DB-FB86DFF46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669" y="2381600"/>
            <a:ext cx="2037989" cy="14657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6A00C47C-066D-449C-8E4B-6BA045148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232" y="2974171"/>
            <a:ext cx="4391371" cy="3090129"/>
          </a:xfrm>
          <a:prstGeom prst="rect">
            <a:avLst/>
          </a:prstGeom>
          <a:noFill/>
          <a:ln w="28575">
            <a:solidFill>
              <a:srgbClr val="00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>
              <a:solidFill>
                <a:srgbClr val="FF0000"/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A75CD0D4-2413-41AC-A652-D03F67DA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675" y="2204568"/>
            <a:ext cx="2788781" cy="3859732"/>
          </a:xfrm>
          <a:prstGeom prst="rect">
            <a:avLst/>
          </a:prstGeom>
          <a:noFill/>
          <a:ln w="28575">
            <a:solidFill>
              <a:srgbClr val="00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>
              <a:solidFill>
                <a:srgbClr val="FF0000"/>
              </a:solidFill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EAB00C5D-204D-487A-B25B-C2F581066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8527" y="2204568"/>
            <a:ext cx="4370262" cy="3859732"/>
          </a:xfrm>
          <a:prstGeom prst="rect">
            <a:avLst/>
          </a:prstGeom>
          <a:noFill/>
          <a:ln w="28575">
            <a:solidFill>
              <a:srgbClr val="0099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6437" tIns="58218" rIns="116437" bIns="5821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en-US" sz="1116">
              <a:solidFill>
                <a:srgbClr val="FF0000"/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8C6FA8C7-39CF-485C-BEDB-D53539F19E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565" y="2294616"/>
            <a:ext cx="2273317" cy="215772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B3C954C-D4C5-44A0-B2D7-D7985AB6D8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6196" y="45918"/>
            <a:ext cx="2142439" cy="184131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4B6FA660-F36C-4BBD-BC5B-B5B0320AA7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0508" y="4024378"/>
            <a:ext cx="1985512" cy="70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5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FCDFE19-BCCB-4B2D-9226-625D12187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" y="2254145"/>
            <a:ext cx="12189129" cy="3317958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877322" y="6183910"/>
            <a:ext cx="4228876" cy="57411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3192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實體或曲面都可刪除面</a:t>
            </a:r>
            <a:endParaRPr lang="en-US" altLang="zh-TW" sz="3192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5" name="圓角矩形 4"/>
          <p:cNvSpPr/>
          <p:nvPr/>
        </p:nvSpPr>
        <p:spPr bwMode="auto">
          <a:xfrm>
            <a:off x="4418575" y="3524579"/>
            <a:ext cx="3750699" cy="86878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5991760" y="4452605"/>
            <a:ext cx="5923804" cy="78012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>
              <a:solidFill>
                <a:srgbClr val="FF0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5351839-BF5A-48EF-9C16-C537E0B42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刪除面</a:t>
            </a:r>
          </a:p>
        </p:txBody>
      </p:sp>
    </p:spTree>
    <p:extLst>
      <p:ext uri="{BB962C8B-B14F-4D97-AF65-F5344CB8AC3E}">
        <p14:creationId xmlns:p14="http://schemas.microsoft.com/office/powerpoint/2010/main" val="452027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FCDFE19-BCCB-4B2D-9226-625D12187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7" y="2120907"/>
            <a:ext cx="2487928" cy="677229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C5351839-BF5A-48EF-9C16-C537E0B42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刪除面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E0FAAC-D4C9-4998-9101-D184DB3C4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744" y="2187093"/>
            <a:ext cx="1986076" cy="12266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CE95887-6379-4AEF-A51E-860F23B6D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076" y="2153205"/>
            <a:ext cx="2581899" cy="120332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26DF2C8-64FE-42E7-A3F9-F651B86AF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970" y="3654324"/>
            <a:ext cx="2259057" cy="186015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B7BA3E-DCA0-4926-BEB0-3D1CCB4CC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34" y="2962501"/>
            <a:ext cx="2383727" cy="2747100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991E7FE-D86E-46DD-976A-5F0F2CEF7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053" y="3529034"/>
            <a:ext cx="3035944" cy="2305343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8739783-9B74-44F6-B6EE-5389A18DB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3131" y="2754868"/>
            <a:ext cx="3744195" cy="2747100"/>
          </a:xfrm>
          <a:prstGeom prst="rect">
            <a:avLst/>
          </a:prstGeom>
        </p:spPr>
      </p:pic>
      <p:sp>
        <p:nvSpPr>
          <p:cNvPr id="17" name="AutoShape 32">
            <a:extLst>
              <a:ext uri="{FF2B5EF4-FFF2-40B4-BE49-F238E27FC236}">
                <a16:creationId xmlns:a16="http://schemas.microsoft.com/office/drawing/2014/main" id="{042DF830-5F32-44F8-B8A9-CB3364380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90" y="6263194"/>
            <a:ext cx="1306529" cy="557833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實體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8" name="AutoShape 32">
            <a:extLst>
              <a:ext uri="{FF2B5EF4-FFF2-40B4-BE49-F238E27FC236}">
                <a16:creationId xmlns:a16="http://schemas.microsoft.com/office/drawing/2014/main" id="{FBA58DCB-925C-4766-BD76-000E1E755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2236" y="5960048"/>
            <a:ext cx="1764183" cy="860979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刪除面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產生曲面 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2">
            <a:extLst>
              <a:ext uri="{FF2B5EF4-FFF2-40B4-BE49-F238E27FC236}">
                <a16:creationId xmlns:a16="http://schemas.microsoft.com/office/drawing/2014/main" id="{F09D87F8-E105-44E6-B3A3-EDFDB114E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8614" y="5279111"/>
            <a:ext cx="1764183" cy="860979"/>
          </a:xfrm>
          <a:prstGeom prst="wedgeRoundRectCallout">
            <a:avLst>
              <a:gd name="adj1" fmla="val -10257"/>
              <a:gd name="adj2" fmla="val 1396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/>
          <a:lstStyle/>
          <a:p>
            <a:r>
              <a:rPr lang="en-US" altLang="zh-TW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曲面本體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r>
              <a:rPr lang="zh-TW" altLang="en-US" sz="2539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刪除面 </a:t>
            </a:r>
            <a:endParaRPr lang="en-US" altLang="zh-TW" sz="2539">
              <a:solidFill>
                <a:srgbClr val="6600FF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00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rgbClr val="1301F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4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24556036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 bwMode="auto">
          <a:xfrm>
            <a:off x="390930" y="2392363"/>
            <a:ext cx="3034735" cy="3220488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/>
          </a:p>
        </p:txBody>
      </p:sp>
      <p:sp>
        <p:nvSpPr>
          <p:cNvPr id="668675" name="Rectangle 3"/>
          <p:cNvSpPr>
            <a:spLocks noChangeArrowheads="1"/>
          </p:cNvSpPr>
          <p:nvPr/>
        </p:nvSpPr>
        <p:spPr bwMode="auto">
          <a:xfrm>
            <a:off x="676497" y="5763357"/>
            <a:ext cx="2463599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僅支援實體</a:t>
            </a:r>
          </a:p>
        </p:txBody>
      </p:sp>
      <p:sp>
        <p:nvSpPr>
          <p:cNvPr id="19" name="圓角矩形 18"/>
          <p:cNvSpPr/>
          <p:nvPr/>
        </p:nvSpPr>
        <p:spPr bwMode="auto">
          <a:xfrm>
            <a:off x="3860061" y="2392364"/>
            <a:ext cx="3831248" cy="3220487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/>
          </a:p>
        </p:txBody>
      </p:sp>
      <p:sp>
        <p:nvSpPr>
          <p:cNvPr id="20" name="圓角矩形 19"/>
          <p:cNvSpPr/>
          <p:nvPr/>
        </p:nvSpPr>
        <p:spPr bwMode="auto">
          <a:xfrm>
            <a:off x="8100165" y="2392363"/>
            <a:ext cx="3700906" cy="3179739"/>
          </a:xfrm>
          <a:prstGeom prst="roundRect">
            <a:avLst/>
          </a:prstGeom>
          <a:solidFill>
            <a:srgbClr val="00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255" tIns="52128" rIns="104255" bIns="52128" numCol="1" rtlCol="0" anchor="t" anchorCtr="0" compatLnSpc="1">
            <a:prstTxWarp prst="textNoShape">
              <a:avLst/>
            </a:prstTxWarp>
          </a:bodyPr>
          <a:lstStyle/>
          <a:p>
            <a:pPr defTabSz="1134778"/>
            <a:endParaRPr lang="zh-TW" altLang="en-US" sz="1824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804703" y="5770316"/>
            <a:ext cx="2390897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僅支援曲面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314836" y="5799229"/>
            <a:ext cx="2939500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/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曲面皆可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2A8DB582-F11C-49B9-9096-7F17AD236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43"/>
            <a:ext cx="12190190" cy="104522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支援本體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實體與曲面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2F39103-762A-4B77-BD5B-31DED5461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707" y="4623287"/>
            <a:ext cx="976774" cy="90441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BCE18BF5-CEA3-4131-8817-37C9A78D6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48" y="2672260"/>
            <a:ext cx="1269446" cy="1247563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1BE00656-75AD-4EE1-9D34-8C792DFA2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672" y="2706661"/>
            <a:ext cx="1050580" cy="120378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1F4F19F-0240-4462-BC8D-E26D7E8A2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515" y="2768817"/>
            <a:ext cx="690455" cy="83260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86C87F0A-8F7B-4BD6-85F7-153C9CBDA8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623" y="4789239"/>
            <a:ext cx="792377" cy="72034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7D7F097C-4C0E-40E1-B6D4-451D818B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798" y="2797086"/>
            <a:ext cx="691530" cy="76356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6014236-2265-4646-96F2-C67003C51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9361" y="2693979"/>
            <a:ext cx="777970" cy="83559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C4F4528-00F7-456E-A14F-56825EE624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6789" y="3747025"/>
            <a:ext cx="835595" cy="806781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CAA79FB-738A-4570-9904-8F6AAA1C52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6467" y="2684595"/>
            <a:ext cx="759712" cy="1012947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D362D21A-9438-4B50-B63D-E31D59F33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28845" y="3806657"/>
            <a:ext cx="994862" cy="886330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FC3B9900-327B-45F7-B138-9C9DA6DD5A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1558" y="3895065"/>
            <a:ext cx="1012947" cy="88633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709ED026-C1BE-4C7A-9A73-73AB205591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51481" y="2657632"/>
            <a:ext cx="994862" cy="904419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43F46DB6-1004-4AF0-AEA3-DD058007B6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8125" y="3696250"/>
            <a:ext cx="994862" cy="886330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E44B719A-F1A6-4649-AAEF-79BD575E87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0296" y="2767889"/>
            <a:ext cx="759712" cy="759712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2E077CC0-DA45-477A-94F4-9E386233FD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05064" y="3694139"/>
            <a:ext cx="1034499" cy="112978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D702D92F-9802-4723-9622-17AC5E44B5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0293" y="3747026"/>
            <a:ext cx="821191" cy="8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SolidWorks Files\Photo&amp;Video\Machinery\liteaircraft.tif"/>
          <p:cNvPicPr>
            <a:picLocks noChangeAspect="1" noChangeArrowheads="1"/>
          </p:cNvPicPr>
          <p:nvPr/>
        </p:nvPicPr>
        <p:blipFill rotWithShape="1"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9563" y="1630758"/>
            <a:ext cx="5474019" cy="444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34"/>
          <p:cNvSpPr>
            <a:spLocks noChangeArrowheads="1"/>
          </p:cNvSpPr>
          <p:nvPr/>
        </p:nvSpPr>
        <p:spPr bwMode="gray">
          <a:xfrm>
            <a:off x="491554" y="1493945"/>
            <a:ext cx="3686768" cy="74801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曲面拓樸</a:t>
            </a:r>
            <a:endParaRPr lang="zh-TW" altLang="en-US" sz="3192" dirty="0"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1" name="AutoShape 34"/>
          <p:cNvSpPr>
            <a:spLocks noChangeArrowheads="1"/>
          </p:cNvSpPr>
          <p:nvPr/>
        </p:nvSpPr>
        <p:spPr bwMode="gray">
          <a:xfrm>
            <a:off x="474178" y="2461473"/>
            <a:ext cx="3686768" cy="772167"/>
          </a:xfrm>
          <a:prstGeom prst="roundRect">
            <a:avLst>
              <a:gd name="adj" fmla="val 50000"/>
            </a:avLst>
          </a:prstGeom>
          <a:solidFill>
            <a:srgbClr val="33CC33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23" name="AutoShape 34"/>
          <p:cNvSpPr>
            <a:spLocks noChangeArrowheads="1"/>
          </p:cNvSpPr>
          <p:nvPr/>
        </p:nvSpPr>
        <p:spPr bwMode="gray">
          <a:xfrm>
            <a:off x="477074" y="349810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學習認知 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34"/>
          <p:cNvSpPr>
            <a:spLocks noChangeArrowheads="1"/>
          </p:cNvSpPr>
          <p:nvPr/>
        </p:nvSpPr>
        <p:spPr bwMode="gray">
          <a:xfrm>
            <a:off x="477074" y="4442220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 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9" name="AutoShape 34">
            <a:extLst>
              <a:ext uri="{FF2B5EF4-FFF2-40B4-BE49-F238E27FC236}">
                <a16:creationId xmlns:a16="http://schemas.microsoft.com/office/drawing/2014/main" id="{D45B002F-4BB0-4CD8-A072-CD8BF3C37C6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3537" y="5468769"/>
            <a:ext cx="3684785" cy="71450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2128" tIns="50679" rIns="52128" bIns="50679" anchor="ctr" anchorCtr="1"/>
          <a:lstStyle/>
          <a:p>
            <a:pPr defTabSz="1134778"/>
            <a:r>
              <a:rPr lang="en-US" altLang="zh-TW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3192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選項設定 </a:t>
            </a:r>
            <a:endParaRPr lang="en-US" altLang="zh-TW" sz="3192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65674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rgbClr val="1301F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2256355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681062" y="6271507"/>
            <a:ext cx="3106312" cy="5137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指定項目必須本體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816F682-D263-4331-8EE6-4151E1C74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轉換圖示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8F8094F-2E30-40F8-A604-678E1CDC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636" y="2185784"/>
            <a:ext cx="1464458" cy="131296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268CD52-2B59-4B43-84E7-1C5632CA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924" y="4533157"/>
            <a:ext cx="3317238" cy="121772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05F9B45-EFB8-4DAC-A84E-1FA6578B6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8" y="2119629"/>
            <a:ext cx="2946259" cy="368645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94D599A-5257-4F93-A89D-AE5979A35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218" y="1954772"/>
            <a:ext cx="5666948" cy="416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618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rgbClr val="1301F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4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13511383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7" name="Rectangle 5"/>
          <p:cNvSpPr>
            <a:spLocks noChangeArrowheads="1"/>
          </p:cNvSpPr>
          <p:nvPr/>
        </p:nvSpPr>
        <p:spPr bwMode="auto">
          <a:xfrm>
            <a:off x="1824595" y="5970244"/>
            <a:ext cx="1813317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1134778"/>
            <a:r>
              <a:rPr lang="zh-TW" altLang="en-US" sz="2539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１創造</a:t>
            </a:r>
          </a:p>
        </p:txBody>
      </p:sp>
      <p:sp>
        <p:nvSpPr>
          <p:cNvPr id="663561" name="Rectangle 9"/>
          <p:cNvSpPr>
            <a:spLocks noChangeArrowheads="1"/>
          </p:cNvSpPr>
          <p:nvPr/>
        </p:nvSpPr>
        <p:spPr bwMode="auto">
          <a:xfrm>
            <a:off x="7396606" y="6161526"/>
            <a:ext cx="1162498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1134778"/>
            <a:r>
              <a:rPr lang="en-US" altLang="zh-TW" sz="2539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3 </a:t>
            </a:r>
            <a:r>
              <a:rPr lang="zh-TW" altLang="en-US" sz="2539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修改</a:t>
            </a:r>
          </a:p>
        </p:txBody>
      </p:sp>
      <p:sp>
        <p:nvSpPr>
          <p:cNvPr id="663564" name="Rectangle 12"/>
          <p:cNvSpPr>
            <a:spLocks noChangeArrowheads="1"/>
          </p:cNvSpPr>
          <p:nvPr/>
        </p:nvSpPr>
        <p:spPr bwMode="auto">
          <a:xfrm>
            <a:off x="9954963" y="5435208"/>
            <a:ext cx="1162498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1134778"/>
            <a:r>
              <a:rPr lang="en-US" altLang="zh-TW" sz="2539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zh-TW" altLang="en-US" sz="2539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編輯</a:t>
            </a:r>
          </a:p>
        </p:txBody>
      </p:sp>
      <p:sp>
        <p:nvSpPr>
          <p:cNvPr id="663558" name="Rectangle 6"/>
          <p:cNvSpPr>
            <a:spLocks noChangeArrowheads="1"/>
          </p:cNvSpPr>
          <p:nvPr/>
        </p:nvSpPr>
        <p:spPr bwMode="auto">
          <a:xfrm>
            <a:off x="4445002" y="5676749"/>
            <a:ext cx="1162498" cy="48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1134778"/>
            <a:r>
              <a:rPr lang="en-US" altLang="zh-TW" sz="2539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2539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參考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892BD3F3-B13F-44CE-A913-AFAADBD6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指令分類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指令分四大類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17B211B-0495-4DD8-8730-BBAD9EF4A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42" y="2088784"/>
            <a:ext cx="516321" cy="427465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DC465C3-C5AA-4BD6-B9B0-EE02A6D45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947" y="2092406"/>
            <a:ext cx="1324615" cy="387923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273DAB5-48D3-4C87-A998-0313E7BFC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754" y="2228449"/>
            <a:ext cx="1324615" cy="333897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891B44F-DF03-47F9-8B13-86404DB4D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306" y="2116647"/>
            <a:ext cx="1158500" cy="397039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F963B07-11D2-4B24-8810-4AF1B4E56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5012" y="2133102"/>
            <a:ext cx="1422402" cy="307169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16743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6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</a:t>
            </a:r>
            <a:r>
              <a:rPr lang="zh-TW" altLang="en-US" sz="254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39024303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803" name="Line 11"/>
          <p:cNvSpPr>
            <a:spLocks noChangeShapeType="1"/>
          </p:cNvSpPr>
          <p:nvPr/>
        </p:nvSpPr>
        <p:spPr bwMode="auto">
          <a:xfrm flipV="1">
            <a:off x="3837149" y="2928542"/>
            <a:ext cx="0" cy="10208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545805" name="Line 13"/>
          <p:cNvSpPr>
            <a:spLocks noChangeShapeType="1"/>
          </p:cNvSpPr>
          <p:nvPr/>
        </p:nvSpPr>
        <p:spPr bwMode="auto">
          <a:xfrm flipH="1" flipV="1">
            <a:off x="1187873" y="2233511"/>
            <a:ext cx="1042546" cy="6950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545818" name="Rectangle 26"/>
          <p:cNvSpPr>
            <a:spLocks noChangeArrowheads="1"/>
          </p:cNvSpPr>
          <p:nvPr/>
        </p:nvSpPr>
        <p:spPr bwMode="auto">
          <a:xfrm>
            <a:off x="4164590" y="6293416"/>
            <a:ext cx="3862819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曲面與實體工具對照表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F9D7D139-5FCF-488F-A50E-FF2252262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5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指令共同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曲面與實體對照</a:t>
            </a:r>
            <a:endParaRPr lang="en-US" altLang="zh-TW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D503459-4511-4CCE-8010-69A7B229C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42" y="2088784"/>
            <a:ext cx="516321" cy="427465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23506BC-CC31-46E8-B61A-610A75268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989"/>
          <a:stretch/>
        </p:blipFill>
        <p:spPr>
          <a:xfrm>
            <a:off x="2331021" y="2139139"/>
            <a:ext cx="2447118" cy="405422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2F3D469-383D-4B16-94FE-B522DBF47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113" y="3125842"/>
            <a:ext cx="831710" cy="92042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B456407-6EB1-49C4-AF49-CEF12B4A1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112" y="4312414"/>
            <a:ext cx="831710" cy="78445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FFADF01-9A6A-4432-A399-75CDE4CA2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111" y="5335798"/>
            <a:ext cx="831710" cy="942605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7A1761FE-DB7F-442D-916A-B67EF3C29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113" y="2196623"/>
            <a:ext cx="725565" cy="72556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F789C24-9ACC-4314-84F6-D283F7C02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97" y="2090824"/>
            <a:ext cx="2170556" cy="92042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2F1BEFD2-2012-4A81-85F1-4F6051795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0333" y="2128798"/>
            <a:ext cx="831710" cy="84197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953FEBC-2334-4753-B8B3-53406809C4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469" y="3368324"/>
            <a:ext cx="2136413" cy="85456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A25C405B-7081-4E85-8B57-66302DD1EE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6245" y="3317507"/>
            <a:ext cx="687821" cy="854565"/>
          </a:xfrm>
          <a:prstGeom prst="rect">
            <a:avLst/>
          </a:prstGeom>
        </p:spPr>
      </p:pic>
      <p:sp>
        <p:nvSpPr>
          <p:cNvPr id="16" name="Line 13">
            <a:extLst>
              <a:ext uri="{FF2B5EF4-FFF2-40B4-BE49-F238E27FC236}">
                <a16:creationId xmlns:a16="http://schemas.microsoft.com/office/drawing/2014/main" id="{E284A223-7CEE-4F04-B010-EAAEB957FB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7707" y="2461472"/>
            <a:ext cx="539875" cy="572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1F616F89-8BA3-4206-9BE9-5DEDF5EF31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7707" y="3601021"/>
            <a:ext cx="539875" cy="572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18" name="Line 13">
            <a:extLst>
              <a:ext uri="{FF2B5EF4-FFF2-40B4-BE49-F238E27FC236}">
                <a16:creationId xmlns:a16="http://schemas.microsoft.com/office/drawing/2014/main" id="{901DBE9F-F154-428B-80B2-DAF65CAFDF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08803" y="4683340"/>
            <a:ext cx="539875" cy="572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1829F861-48EC-4825-98EB-0B46C3A422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74408" y="5708428"/>
            <a:ext cx="539875" cy="572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47E99208-8198-4C5B-A237-5B338FFAC4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21104" y="2584543"/>
            <a:ext cx="539875" cy="572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  <p:sp>
        <p:nvSpPr>
          <p:cNvPr id="27" name="Line 13">
            <a:extLst>
              <a:ext uri="{FF2B5EF4-FFF2-40B4-BE49-F238E27FC236}">
                <a16:creationId xmlns:a16="http://schemas.microsoft.com/office/drawing/2014/main" id="{31CF7200-0AEF-40F9-B552-B3B0455C43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21104" y="3787335"/>
            <a:ext cx="539875" cy="572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</p:spTree>
    <p:extLst>
      <p:ext uri="{BB962C8B-B14F-4D97-AF65-F5344CB8AC3E}">
        <p14:creationId xmlns:p14="http://schemas.microsoft.com/office/powerpoint/2010/main" val="23091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45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45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803" grpId="0" animBg="1"/>
      <p:bldP spid="54580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36751480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EBBC4974-6092-428C-B177-BB1D4C54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318" y="2980409"/>
            <a:ext cx="3377578" cy="2030641"/>
          </a:xfrm>
          <a:prstGeom prst="rect">
            <a:avLst/>
          </a:prstGeom>
        </p:spPr>
      </p:pic>
      <p:pic>
        <p:nvPicPr>
          <p:cNvPr id="567343" name="Picture 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48" y="3428199"/>
            <a:ext cx="3300826" cy="23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7308" name="Rectangle 12"/>
          <p:cNvSpPr>
            <a:spLocks noChangeArrowheads="1"/>
          </p:cNvSpPr>
          <p:nvPr/>
        </p:nvSpPr>
        <p:spPr bwMode="auto">
          <a:xfrm>
            <a:off x="1057027" y="1431692"/>
            <a:ext cx="1520380" cy="4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736">
                <a:solidFill>
                  <a:srgbClr val="6600FF"/>
                </a:solidFill>
              </a:rPr>
              <a:t>邊界曲面</a:t>
            </a:r>
          </a:p>
        </p:txBody>
      </p:sp>
      <p:sp>
        <p:nvSpPr>
          <p:cNvPr id="567313" name="Rectangle 17"/>
          <p:cNvSpPr>
            <a:spLocks noChangeArrowheads="1"/>
          </p:cNvSpPr>
          <p:nvPr/>
        </p:nvSpPr>
        <p:spPr bwMode="auto">
          <a:xfrm>
            <a:off x="6704152" y="1431692"/>
            <a:ext cx="1737577" cy="4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736">
                <a:solidFill>
                  <a:srgbClr val="6600FF"/>
                </a:solidFill>
              </a:rPr>
              <a:t>規則曲面</a:t>
            </a:r>
          </a:p>
        </p:txBody>
      </p:sp>
      <p:pic>
        <p:nvPicPr>
          <p:cNvPr id="56732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5" y="1469702"/>
            <a:ext cx="481454" cy="4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7331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31692"/>
            <a:ext cx="410865" cy="41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7335" name="Rectangle 39"/>
          <p:cNvSpPr>
            <a:spLocks noChangeArrowheads="1"/>
          </p:cNvSpPr>
          <p:nvPr/>
        </p:nvSpPr>
        <p:spPr bwMode="auto">
          <a:xfrm>
            <a:off x="3428194" y="6229078"/>
            <a:ext cx="5354721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邊界曲面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與</a:t>
            </a:r>
            <a:r>
              <a:rPr lang="zh-TW" altLang="en-US" sz="2800" dirty="0">
                <a:latin typeface="華康細圓體" panose="020F0309000000000000" pitchFamily="49" charset="-120"/>
                <a:ea typeface="華康細圓體" panose="020F0309000000000000" pitchFamily="49" charset="-120"/>
              </a:rPr>
              <a:t>規則曲面</a:t>
            </a:r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差別嗎</a:t>
            </a:r>
            <a:r>
              <a:rPr lang="en-US" altLang="zh-TW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?</a:t>
            </a:r>
          </a:p>
        </p:txBody>
      </p:sp>
      <p:sp>
        <p:nvSpPr>
          <p:cNvPr id="567340" name="AutoShape 44"/>
          <p:cNvSpPr>
            <a:spLocks noChangeArrowheads="1"/>
          </p:cNvSpPr>
          <p:nvPr/>
        </p:nvSpPr>
        <p:spPr bwMode="auto">
          <a:xfrm>
            <a:off x="3008182" y="4906847"/>
            <a:ext cx="597292" cy="561093"/>
          </a:xfrm>
          <a:prstGeom prst="wedgeRoundRectCallout">
            <a:avLst>
              <a:gd name="adj1" fmla="val 50301"/>
              <a:gd name="adj2" fmla="val -12032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線</a:t>
            </a:r>
          </a:p>
        </p:txBody>
      </p:sp>
      <p:sp>
        <p:nvSpPr>
          <p:cNvPr id="567342" name="AutoShape 46"/>
          <p:cNvSpPr>
            <a:spLocks noChangeArrowheads="1"/>
          </p:cNvSpPr>
          <p:nvPr/>
        </p:nvSpPr>
        <p:spPr bwMode="auto">
          <a:xfrm>
            <a:off x="9247036" y="3663572"/>
            <a:ext cx="597292" cy="561093"/>
          </a:xfrm>
          <a:prstGeom prst="wedgeRoundRectCallout">
            <a:avLst>
              <a:gd name="adj1" fmla="val 92727"/>
              <a:gd name="adj2" fmla="val 5677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pPr algn="l"/>
            <a:r>
              <a:rPr kumimoji="1" lang="zh-TW" altLang="en-US" sz="2964">
                <a:latin typeface="華康細圓體" panose="020F0309000000000000" pitchFamily="49" charset="-120"/>
                <a:ea typeface="華康細圓體" panose="020F0309000000000000" pitchFamily="49" charset="-120"/>
              </a:rPr>
              <a:t>面</a:t>
            </a:r>
          </a:p>
        </p:txBody>
      </p:sp>
      <p:cxnSp>
        <p:nvCxnSpPr>
          <p:cNvPr id="3" name="直線接點 2"/>
          <p:cNvCxnSpPr>
            <a:cxnSpLocks/>
          </p:cNvCxnSpPr>
          <p:nvPr/>
        </p:nvCxnSpPr>
        <p:spPr bwMode="auto">
          <a:xfrm>
            <a:off x="6105555" y="1769663"/>
            <a:ext cx="0" cy="43489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8D649C03-3A79-4A9A-9FED-3C14C6E2B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6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邊界與規則曲面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AA83A03-E1DA-4BB7-BFD9-47CBAC040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26" y="2241825"/>
            <a:ext cx="2366226" cy="358750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8ADC76F-F171-49B1-BAF8-7857E5093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289" y="2095499"/>
            <a:ext cx="1825456" cy="394585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3A59FBD-8B09-4355-AE2F-BD1B5DABF1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715" y="2089081"/>
            <a:ext cx="1054225" cy="93921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3BF4C37-46BC-4D00-A285-74DB897772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104" y="2167062"/>
            <a:ext cx="813347" cy="81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0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7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67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340" grpId="0" animBg="1"/>
      <p:bldP spid="56734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12637875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08" name="Rectangle 12"/>
          <p:cNvSpPr>
            <a:spLocks noChangeArrowheads="1"/>
          </p:cNvSpPr>
          <p:nvPr/>
        </p:nvSpPr>
        <p:spPr bwMode="auto">
          <a:xfrm>
            <a:off x="1057026" y="1431692"/>
            <a:ext cx="1704997" cy="4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en-US" altLang="zh-TW" sz="2736" dirty="0">
                <a:solidFill>
                  <a:srgbClr val="6600FF"/>
                </a:solidFill>
              </a:rPr>
              <a:t>1 </a:t>
            </a:r>
            <a:r>
              <a:rPr lang="zh-TW" altLang="en-US" sz="2736" dirty="0">
                <a:solidFill>
                  <a:srgbClr val="6600FF"/>
                </a:solidFill>
              </a:rPr>
              <a:t>延伸曲面</a:t>
            </a:r>
          </a:p>
        </p:txBody>
      </p:sp>
      <p:sp>
        <p:nvSpPr>
          <p:cNvPr id="567313" name="Rectangle 17"/>
          <p:cNvSpPr>
            <a:spLocks noChangeArrowheads="1"/>
          </p:cNvSpPr>
          <p:nvPr/>
        </p:nvSpPr>
        <p:spPr bwMode="auto">
          <a:xfrm>
            <a:off x="6704152" y="1431692"/>
            <a:ext cx="1737577" cy="4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en-US" altLang="zh-TW" sz="2736" dirty="0">
                <a:solidFill>
                  <a:srgbClr val="6600FF"/>
                </a:solidFill>
              </a:rPr>
              <a:t>2 </a:t>
            </a:r>
            <a:r>
              <a:rPr lang="zh-TW" altLang="en-US" sz="2736" dirty="0">
                <a:solidFill>
                  <a:srgbClr val="6600FF"/>
                </a:solidFill>
              </a:rPr>
              <a:t>修剪曲面</a:t>
            </a:r>
          </a:p>
        </p:txBody>
      </p:sp>
      <p:sp>
        <p:nvSpPr>
          <p:cNvPr id="567335" name="Rectangle 39"/>
          <p:cNvSpPr>
            <a:spLocks noChangeArrowheads="1"/>
          </p:cNvSpPr>
          <p:nvPr/>
        </p:nvSpPr>
        <p:spPr bwMode="auto">
          <a:xfrm>
            <a:off x="4218126" y="6278733"/>
            <a:ext cx="3797640" cy="513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pPr algn="ctr"/>
            <a:r>
              <a:rPr lang="zh-TW" altLang="en-US" sz="2800" dirty="0">
                <a:solidFill>
                  <a:srgbClr val="FF00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太接近到未來可能合併</a:t>
            </a:r>
            <a:endParaRPr lang="en-US" altLang="zh-TW" sz="2800" dirty="0">
              <a:solidFill>
                <a:srgbClr val="FF00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cxnSp>
        <p:nvCxnSpPr>
          <p:cNvPr id="3" name="直線接點 2"/>
          <p:cNvCxnSpPr>
            <a:cxnSpLocks/>
          </p:cNvCxnSpPr>
          <p:nvPr/>
        </p:nvCxnSpPr>
        <p:spPr bwMode="auto">
          <a:xfrm>
            <a:off x="6009121" y="1637125"/>
            <a:ext cx="0" cy="42435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329" y="2097273"/>
            <a:ext cx="4806462" cy="4088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6" y="2881533"/>
            <a:ext cx="5605895" cy="312191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D4BC550B-B1DB-4008-BABD-3E761401A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兄弟指令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延伸與修剪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50EEEF7-CA2C-4E08-BB1B-A6C22F27C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1" y="2072423"/>
            <a:ext cx="1903790" cy="80911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A500F60-7C88-4668-8E2F-16B7B8A58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880" y="2072423"/>
            <a:ext cx="1832886" cy="6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6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4" name="Picture 6" descr="ferari1_5b21cc4bca6c4f0e9d80873f1313ef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93" y="2161037"/>
            <a:ext cx="5684229" cy="37704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SolidWorks Publisher(書籍內容)\08 SolidWorks 曲面建模訓練手冊\ALIAS產品設計書\图\双人三轮车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2880" y="2161037"/>
            <a:ext cx="5911023" cy="37554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A08D724-ABF9-4538-BACD-949BA72F9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1068684"/>
            <a:ext cx="12190190" cy="103579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曲面好處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 defTabSz="1134778"/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滿足客戶需求</a:t>
            </a:r>
          </a:p>
        </p:txBody>
      </p:sp>
    </p:spTree>
    <p:extLst>
      <p:ext uri="{BB962C8B-B14F-4D97-AF65-F5344CB8AC3E}">
        <p14:creationId xmlns:p14="http://schemas.microsoft.com/office/powerpoint/2010/main" val="12222848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08" name="Rectangle 12"/>
          <p:cNvSpPr>
            <a:spLocks noChangeArrowheads="1"/>
          </p:cNvSpPr>
          <p:nvPr/>
        </p:nvSpPr>
        <p:spPr bwMode="auto">
          <a:xfrm>
            <a:off x="709512" y="1431692"/>
            <a:ext cx="1867895" cy="4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en-US" altLang="zh-TW" sz="2736" dirty="0">
                <a:solidFill>
                  <a:srgbClr val="6600FF"/>
                </a:solidFill>
              </a:rPr>
              <a:t>1 </a:t>
            </a:r>
            <a:r>
              <a:rPr lang="zh-TW" altLang="en-US" sz="2736" dirty="0">
                <a:solidFill>
                  <a:srgbClr val="6600FF"/>
                </a:solidFill>
              </a:rPr>
              <a:t>曲面除料</a:t>
            </a:r>
          </a:p>
        </p:txBody>
      </p:sp>
      <p:sp>
        <p:nvSpPr>
          <p:cNvPr id="567313" name="Rectangle 17"/>
          <p:cNvSpPr>
            <a:spLocks noChangeArrowheads="1"/>
          </p:cNvSpPr>
          <p:nvPr/>
        </p:nvSpPr>
        <p:spPr bwMode="auto">
          <a:xfrm>
            <a:off x="6704152" y="1431692"/>
            <a:ext cx="2432608" cy="4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en-US" altLang="zh-TW" sz="2736" dirty="0">
                <a:solidFill>
                  <a:srgbClr val="6600FF"/>
                </a:solidFill>
              </a:rPr>
              <a:t>2 </a:t>
            </a:r>
            <a:r>
              <a:rPr lang="zh-TW" altLang="en-US" sz="2736" dirty="0">
                <a:solidFill>
                  <a:srgbClr val="6600FF"/>
                </a:solidFill>
              </a:rPr>
              <a:t>曲面加厚除料</a:t>
            </a:r>
          </a:p>
        </p:txBody>
      </p:sp>
      <p:sp>
        <p:nvSpPr>
          <p:cNvPr id="567335" name="Rectangle 39"/>
          <p:cNvSpPr>
            <a:spLocks noChangeArrowheads="1"/>
          </p:cNvSpPr>
          <p:nvPr/>
        </p:nvSpPr>
        <p:spPr bwMode="auto">
          <a:xfrm>
            <a:off x="2816324" y="6990129"/>
            <a:ext cx="6667952" cy="574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1046" tIns="41046" rIns="41046" bIns="41046" anchor="ctr">
            <a:spAutoFit/>
          </a:bodyPr>
          <a:lstStyle/>
          <a:p>
            <a:r>
              <a:rPr lang="zh-TW" altLang="en-US" sz="3192" dirty="0">
                <a:solidFill>
                  <a:srgbClr val="FF0000"/>
                </a:solidFill>
              </a:rPr>
              <a:t>太接近到未來可能合併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cxnSp>
        <p:nvCxnSpPr>
          <p:cNvPr id="3" name="直線接點 2"/>
          <p:cNvCxnSpPr/>
          <p:nvPr/>
        </p:nvCxnSpPr>
        <p:spPr bwMode="auto">
          <a:xfrm>
            <a:off x="6084927" y="1637125"/>
            <a:ext cx="0" cy="51801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3487" r="12901" b="32121"/>
          <a:stretch/>
        </p:blipFill>
        <p:spPr>
          <a:xfrm>
            <a:off x="221636" y="3000800"/>
            <a:ext cx="5424156" cy="310059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96" y="2989960"/>
            <a:ext cx="4573998" cy="3256142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4F47A1CB-6DB4-403D-A617-319809805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7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兄弟指令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移除與加厚移除曲面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CBADA22-33A8-4016-8714-815E72A11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272" y="2206417"/>
            <a:ext cx="824967" cy="810747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3247ECAA-7DBE-477D-80B8-84EC6630F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774" y="2231729"/>
            <a:ext cx="1455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加厚除料</a:t>
            </a:r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58B3FBAC-30AF-4BB8-B92C-FF394A80F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258" y="2272034"/>
            <a:ext cx="182445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曲面除料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B8445BAB-39C1-425B-8554-8F05D2CDE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55" y="2173709"/>
            <a:ext cx="667411" cy="7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231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14301591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B84E96C1-6C4C-4150-9F72-579652567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條件不足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無曲面本體</a:t>
            </a:r>
          </a:p>
        </p:txBody>
      </p:sp>
      <p:sp>
        <p:nvSpPr>
          <p:cNvPr id="567335" name="Rectangle 39"/>
          <p:cNvSpPr>
            <a:spLocks noChangeArrowheads="1"/>
          </p:cNvSpPr>
          <p:nvPr/>
        </p:nvSpPr>
        <p:spPr bwMode="auto">
          <a:xfrm>
            <a:off x="2762024" y="6988320"/>
            <a:ext cx="6667952" cy="574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1046" tIns="41046" rIns="41046" bIns="41046" anchor="ctr">
            <a:spAutoFit/>
          </a:bodyPr>
          <a:lstStyle/>
          <a:p>
            <a:r>
              <a:rPr lang="en-US" altLang="zh-TW" sz="3192" dirty="0">
                <a:solidFill>
                  <a:srgbClr val="FF0000"/>
                </a:solidFill>
              </a:rPr>
              <a:t>1 </a:t>
            </a:r>
            <a:r>
              <a:rPr lang="zh-TW" altLang="en-US" sz="3192" dirty="0">
                <a:solidFill>
                  <a:srgbClr val="FF0000"/>
                </a:solidFill>
              </a:rPr>
              <a:t>無曲面本體</a:t>
            </a:r>
            <a:endParaRPr lang="en-US" altLang="zh-TW" sz="3192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15" y="3825973"/>
            <a:ext cx="3902495" cy="272813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561411" y="2396413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34778"/>
            <a:r>
              <a:rPr lang="zh-TW" altLang="en-US" sz="2800" dirty="0">
                <a:solidFill>
                  <a:srgbClr val="6600FF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曲面加厚除料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000" y="3958066"/>
            <a:ext cx="3752413" cy="263073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272" y="2039046"/>
            <a:ext cx="3461177" cy="246394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41A6572-7398-46F9-98F2-DE345C85F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279" y="2087234"/>
            <a:ext cx="1204549" cy="118378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A79A17A-914F-4929-9E45-C41881D40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104" y="2087234"/>
            <a:ext cx="887449" cy="87215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E8EF0D8-3D8B-47D2-BA60-C91CCADADE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8353" y="2087234"/>
            <a:ext cx="2386032" cy="176859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A477A2C-F1AB-4862-9BC1-E5D1B97C82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37" y="3408599"/>
            <a:ext cx="2121356" cy="122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158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300" y="2500741"/>
            <a:ext cx="5324092" cy="3721935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A96C3703-D118-43E2-83EE-87D96491F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8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條件不足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曲面本體隱藏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7AE9BC-D989-4815-828D-6F7C9E1DA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98" y="2124249"/>
            <a:ext cx="3019214" cy="153259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531C37E-4370-447E-89ED-1C2124813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1261" y="2124249"/>
            <a:ext cx="1850802" cy="181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754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17845768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E87C1C92-6837-417F-9EEF-9FE7CF86A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指令色彩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 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黃底橘生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E6BCC50-C840-4379-982F-BC73834FC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74" y="2581016"/>
            <a:ext cx="3065640" cy="27869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6AEF42A-39E2-4C58-BCE2-9C64FF87A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80" y="2509154"/>
            <a:ext cx="3065639" cy="278694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D12F657-1FBF-4713-BA6C-A2240F317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816" y="2788794"/>
            <a:ext cx="2894984" cy="257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154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:a16="http://schemas.microsoft.com/office/drawing/2014/main" id="{E87C1C92-6837-417F-9EEF-9FE7CF86A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指令色彩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2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黃底</a:t>
            </a:r>
            <a:r>
              <a:rPr lang="zh-TW" altLang="en-US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綠修</a:t>
            </a:r>
            <a:endParaRPr lang="zh-TW" altLang="en-US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AF1669B-260A-4580-9072-A766C4B6F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75" y="3619854"/>
            <a:ext cx="2482316" cy="229843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7D0D051-63A6-4716-8D3F-727F10E6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647" y="2583933"/>
            <a:ext cx="2108181" cy="20718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2EFD04E-4B83-42D9-B5D0-E8282A870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921" y="3263464"/>
            <a:ext cx="1931688" cy="232938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096431E-BF14-4C04-B858-3A996BD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681" y="2277959"/>
            <a:ext cx="2679001" cy="24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287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9"/>
          <p:cNvSpPr>
            <a:spLocks noChangeArrowheads="1"/>
          </p:cNvSpPr>
          <p:nvPr/>
        </p:nvSpPr>
        <p:spPr bwMode="auto">
          <a:xfrm>
            <a:off x="2052740" y="7013900"/>
            <a:ext cx="8086521" cy="574118"/>
          </a:xfrm>
          <a:prstGeom prst="rect">
            <a:avLst/>
          </a:prstGeom>
          <a:solidFill>
            <a:srgbClr val="6600FF"/>
          </a:solidFill>
          <a:ln>
            <a:noFill/>
          </a:ln>
          <a:effectLst/>
        </p:spPr>
        <p:txBody>
          <a:bodyPr wrap="square" lIns="41046" tIns="41046" rIns="41046" bIns="41046" anchor="ctr">
            <a:spAutoFit/>
          </a:bodyPr>
          <a:lstStyle/>
          <a:p>
            <a:r>
              <a:rPr lang="en-US" altLang="zh-TW" sz="3192" dirty="0">
                <a:solidFill>
                  <a:srgbClr val="FFC000"/>
                </a:solidFill>
                <a:ea typeface="華康細圓體" pitchFamily="49" charset="-120"/>
              </a:rPr>
              <a:t>1 </a:t>
            </a:r>
            <a:r>
              <a:rPr lang="zh-TW" altLang="en-US" sz="3192" dirty="0">
                <a:solidFill>
                  <a:srgbClr val="FFC000"/>
                </a:solidFill>
                <a:ea typeface="華康細圓體" pitchFamily="49" charset="-120"/>
              </a:rPr>
              <a:t>黃基礎    </a:t>
            </a:r>
            <a:r>
              <a:rPr lang="en-US" altLang="zh-TW" sz="3192" dirty="0">
                <a:solidFill>
                  <a:srgbClr val="FF0000"/>
                </a:solidFill>
                <a:ea typeface="華康細圓體" pitchFamily="49" charset="-120"/>
              </a:rPr>
              <a:t>2 </a:t>
            </a:r>
            <a:r>
              <a:rPr lang="zh-TW" altLang="en-US" sz="3192" dirty="0">
                <a:solidFill>
                  <a:srgbClr val="FF0000"/>
                </a:solidFill>
                <a:ea typeface="華康細圓體" pitchFamily="49" charset="-120"/>
              </a:rPr>
              <a:t>橙產生    </a:t>
            </a:r>
            <a:r>
              <a:rPr lang="en-US" altLang="zh-TW" sz="3192" dirty="0">
                <a:solidFill>
                  <a:srgbClr val="33CC33"/>
                </a:solidFill>
                <a:ea typeface="華康細圓體" pitchFamily="49" charset="-120"/>
              </a:rPr>
              <a:t>3 </a:t>
            </a:r>
            <a:r>
              <a:rPr lang="zh-TW" altLang="en-US" sz="3192" dirty="0">
                <a:solidFill>
                  <a:srgbClr val="33CC33"/>
                </a:solidFill>
                <a:ea typeface="華康細圓體" pitchFamily="49" charset="-120"/>
              </a:rPr>
              <a:t>綠修改   </a:t>
            </a:r>
            <a:r>
              <a:rPr lang="en-US" altLang="zh-TW" sz="3192" dirty="0">
                <a:ea typeface="華康細圓體" pitchFamily="49" charset="-120"/>
              </a:rPr>
              <a:t>4 </a:t>
            </a:r>
            <a:r>
              <a:rPr lang="zh-TW" altLang="en-US" sz="3192" dirty="0">
                <a:ea typeface="華康細圓體" pitchFamily="49" charset="-120"/>
              </a:rPr>
              <a:t>灰刪除</a:t>
            </a:r>
            <a:endParaRPr lang="en-US" altLang="zh-TW" sz="3192" dirty="0">
              <a:latin typeface="新細明體" pitchFamily="18" charset="-120"/>
              <a:ea typeface="新細明體" pitchFamily="18" charset="-12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7F0FDC8-E589-47F6-9F18-8B191E1A1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9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指令色彩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3</a:t>
            </a:r>
            <a:r>
              <a:rPr lang="zh-TW" altLang="en-US" sz="2539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單產灰刪</a:t>
            </a:r>
            <a:endParaRPr lang="zh-TW" altLang="en-US" sz="2539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E2E1A3F-C67D-40D8-8D11-F4DD1380E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968" y="2334376"/>
            <a:ext cx="3045369" cy="266470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13E9DDB-B382-4D04-8EFC-F7D0E13D5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43" y="3435613"/>
            <a:ext cx="1367136" cy="150954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1E228D94-68DB-4BC8-BCE5-1B7C307F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182" y="5348460"/>
            <a:ext cx="1317416" cy="150954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43392B62-332E-454E-A24B-728DB402F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20" y="2614474"/>
            <a:ext cx="1509540" cy="150954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C7F532ED-42EA-452F-93F9-E75FC4B65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7821" y="4475465"/>
            <a:ext cx="1509540" cy="150954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20181AB-1D3E-4004-B65B-2982DCC8F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76" y="2674230"/>
            <a:ext cx="1694383" cy="15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871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gray">
          <a:xfrm>
            <a:off x="474990" y="25996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支援本體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505675" y="34290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4-3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轉換圖示</a:t>
            </a: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505675" y="4189200"/>
            <a:ext cx="253323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4-4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指令分類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505675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4-5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指令共同</a:t>
            </a:r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gray">
          <a:xfrm>
            <a:off x="474990" y="1839491"/>
            <a:ext cx="2554429" cy="648760"/>
          </a:xfrm>
          <a:prstGeom prst="roundRect">
            <a:avLst>
              <a:gd name="adj" fmla="val 11125"/>
            </a:avLst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指令訊息</a:t>
            </a:r>
            <a:endParaRPr lang="en-US" altLang="zh-TW" sz="2540" dirty="0">
              <a:solidFill>
                <a:schemeClr val="bg1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517CA206-D86A-43CA-BFDF-21651D64F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7086"/>
            <a:ext cx="12192002" cy="741173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tIns="74045" bIns="74045" anchor="ctr" anchorCtr="1">
            <a:spAutoFit/>
          </a:bodyPr>
          <a:lstStyle/>
          <a:p>
            <a:pPr algn="ctr" defTabSz="818818">
              <a:lnSpc>
                <a:spcPct val="150000"/>
              </a:lnSpc>
            </a:pPr>
            <a:r>
              <a:rPr lang="en-US" altLang="zh-TW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</a:t>
            </a:r>
            <a:r>
              <a:rPr lang="zh-TW" altLang="en-US" sz="2903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指令特性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51F1359D-36B1-4CF2-BF28-8E30F6A0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06"/>
          <a:stretch/>
        </p:blipFill>
        <p:spPr>
          <a:xfrm>
            <a:off x="6717982" y="1990538"/>
            <a:ext cx="5783600" cy="4419477"/>
          </a:xfrm>
          <a:prstGeom prst="rect">
            <a:avLst/>
          </a:prstGeom>
        </p:spPr>
      </p:pic>
      <p:sp>
        <p:nvSpPr>
          <p:cNvPr id="13" name="AutoShape 2">
            <a:extLst>
              <a:ext uri="{FF2B5EF4-FFF2-40B4-BE49-F238E27FC236}">
                <a16:creationId xmlns:a16="http://schemas.microsoft.com/office/drawing/2014/main" id="{79669A38-6FD0-4D24-BD66-F764620C4F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5166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4-6 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指令差異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87A65A0-8E22-43B1-838A-1542E2001F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1841278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4-7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兄弟指令</a:t>
            </a:r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579B32B2-A120-4C1B-9F4F-2896E29484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2628263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4-8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條件不足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7CF40DCD-CAAB-4AE6-BEAF-A5B4B6D734F9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8" y="3445229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4-9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指令色彩</a:t>
            </a:r>
          </a:p>
        </p:txBody>
      </p:sp>
      <p:sp>
        <p:nvSpPr>
          <p:cNvPr id="18" name="AutoShape 2">
            <a:extLst>
              <a:ext uri="{FF2B5EF4-FFF2-40B4-BE49-F238E27FC236}">
                <a16:creationId xmlns:a16="http://schemas.microsoft.com/office/drawing/2014/main" id="{92C91AA1-8150-4A16-9FDB-2C5A935CB1D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9" y="4219568"/>
            <a:ext cx="2523744" cy="591614"/>
          </a:xfrm>
          <a:prstGeom prst="roundRect">
            <a:avLst>
              <a:gd name="adj" fmla="val 11125"/>
            </a:avLst>
          </a:prstGeom>
          <a:solidFill>
            <a:srgbClr val="3203F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4-10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指令突破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C9786467-9A0A-4F41-AFA9-367B022E48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95628" y="4949401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4-11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特殊技巧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516AD0DB-6261-4C80-A47A-AC2EA488EB8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10027" y="5721564"/>
            <a:ext cx="2523744" cy="591614"/>
          </a:xfrm>
          <a:prstGeom prst="roundRect">
            <a:avLst>
              <a:gd name="adj" fmla="val 11125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37615" tIns="36570" rIns="37615" bIns="36570" anchor="ctr" anchorCtr="1"/>
          <a:lstStyle/>
          <a:p>
            <a:pPr marL="7836" indent="-7836" defTabSz="818818"/>
            <a:r>
              <a:rPr lang="en-US" altLang="zh-TW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4-12</a:t>
            </a:r>
            <a:r>
              <a:rPr lang="zh-TW" altLang="en-US" sz="2540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產生實體 </a:t>
            </a:r>
          </a:p>
        </p:txBody>
      </p:sp>
    </p:spTree>
    <p:extLst>
      <p:ext uri="{BB962C8B-B14F-4D97-AF65-F5344CB8AC3E}">
        <p14:creationId xmlns:p14="http://schemas.microsoft.com/office/powerpoint/2010/main" val="11087824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D0C4B5-C17D-456A-B28A-763E003EF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0" y="939710"/>
            <a:ext cx="12190190" cy="1045286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TW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10 </a:t>
            </a:r>
            <a:r>
              <a:rPr lang="zh-TW" altLang="en-US" sz="3265" dirty="0">
                <a:solidFill>
                  <a:srgbClr val="FFFF00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指令突破</a:t>
            </a:r>
            <a:endParaRPr lang="en-US" altLang="zh-TW" sz="3265" dirty="0">
              <a:solidFill>
                <a:srgbClr val="FFFF00"/>
              </a:solidFill>
              <a:latin typeface="華康細圓體" panose="020F0309000000000000" pitchFamily="49" charset="-120"/>
              <a:ea typeface="華康細圓體" panose="020F0309000000000000" pitchFamily="49" charset="-120"/>
            </a:endParaRPr>
          </a:p>
          <a:p>
            <a:pPr algn="ctr">
              <a:lnSpc>
                <a:spcPct val="110000"/>
              </a:lnSpc>
            </a:pPr>
            <a:r>
              <a:rPr lang="en-US" altLang="zh-TW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1</a:t>
            </a:r>
            <a:r>
              <a:rPr lang="zh-TW" altLang="en-US" sz="2539" dirty="0">
                <a:solidFill>
                  <a:schemeClr val="bg1"/>
                </a:solidFill>
                <a:latin typeface="華康細圓體" panose="020F0309000000000000" pitchFamily="49" charset="-120"/>
                <a:ea typeface="華康細圓體" panose="020F0309000000000000" pitchFamily="49" charset="-120"/>
              </a:rPr>
              <a:t> 合併結果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B9D1D25-FD93-4DAA-9E4E-951B83542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87" y="2071794"/>
            <a:ext cx="2975218" cy="42148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7279464-DFCC-4308-93F0-4BA4BDEE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5761" y="2442267"/>
            <a:ext cx="3650752" cy="28315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54EF2DE-C853-418C-9EB3-F861EAF0E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85" y="2343535"/>
            <a:ext cx="4882004" cy="4082432"/>
          </a:xfrm>
          <a:prstGeom prst="rect">
            <a:avLst/>
          </a:prstGeom>
        </p:spPr>
      </p:pic>
      <p:sp>
        <p:nvSpPr>
          <p:cNvPr id="10" name="Line 8">
            <a:extLst>
              <a:ext uri="{FF2B5EF4-FFF2-40B4-BE49-F238E27FC236}">
                <a16:creationId xmlns:a16="http://schemas.microsoft.com/office/drawing/2014/main" id="{D65896AF-0686-4993-9C7E-D3AD7231BA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5503" y="5762648"/>
            <a:ext cx="673806" cy="311283"/>
          </a:xfrm>
          <a:prstGeom prst="line">
            <a:avLst/>
          </a:prstGeom>
          <a:noFill/>
          <a:ln w="10477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z="1824"/>
          </a:p>
        </p:txBody>
      </p:sp>
    </p:spTree>
    <p:extLst>
      <p:ext uri="{BB962C8B-B14F-4D97-AF65-F5344CB8AC3E}">
        <p14:creationId xmlns:p14="http://schemas.microsoft.com/office/powerpoint/2010/main" val="162593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2360</Words>
  <Application>Microsoft Office PowerPoint</Application>
  <PresentationFormat>寬螢幕</PresentationFormat>
  <Paragraphs>676</Paragraphs>
  <Slides>115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115</vt:i4>
      </vt:variant>
    </vt:vector>
  </HeadingPairs>
  <TitlesOfParts>
    <vt:vector size="127" baseType="lpstr">
      <vt:lpstr>MS PGothic</vt:lpstr>
      <vt:lpstr>華康中圓體</vt:lpstr>
      <vt:lpstr>華康中圓體(P)</vt:lpstr>
      <vt:lpstr>華康特粗圓體</vt:lpstr>
      <vt:lpstr>華康細圓體</vt:lpstr>
      <vt:lpstr>華康細圓體(P)</vt:lpstr>
      <vt:lpstr>新細明體</vt:lpstr>
      <vt:lpstr>Arial</vt:lpstr>
      <vt:lpstr>Calibri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武大郎</dc:creator>
  <cp:lastModifiedBy>幾何科技有限公司</cp:lastModifiedBy>
  <cp:revision>48</cp:revision>
  <dcterms:created xsi:type="dcterms:W3CDTF">2018-11-14T04:28:29Z</dcterms:created>
  <dcterms:modified xsi:type="dcterms:W3CDTF">2024-11-04T11:12:43Z</dcterms:modified>
</cp:coreProperties>
</file>