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613F4D2-C98F-4F5A-A257-D692F1F84FDA}">
  <a:tblStyle styleId="{C613F4D2-C98F-4F5A-A257-D692F1F84FD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681f3cd42a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681f3cd4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681f3cd42a_0_13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681f3cd42a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681f3cd42a_0_14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681f3cd42a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681f3cd42a_0_15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681f3cd42a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681f3cd42a_0_17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681f3cd42a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681f3cd42a_0_18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681f3cd42a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681f3cd42a_0_20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681f3cd42a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681f3cd42a_0_21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681f3cd42a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681f3cd42a_0_22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681f3cd42a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681f3cd42a_0_23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681f3cd42a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681f3cd42a_0_25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681f3cd42a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681f3cd42a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681f3cd42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681f3cd42a_0_2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681f3cd42a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681f3cd42a_0_2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681f3cd42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681f3cd42a_0_5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681f3cd42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681f3cd42a_0_6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681f3cd42a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681f3cd42a_0_8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681f3cd42a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681f3cd42a_0_9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681f3cd42a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681f3cd42a_0_10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681f3cd42a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681f3cd42a_0_12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681f3cd42a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ecosystems/ecosystems-the-food-web"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7.png"/><Relationship Id="rId7" Type="http://schemas.openxmlformats.org/officeDocument/2006/relationships/hyperlink" Target="http://mysteryscience.com/anchor" TargetMode="External"/><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3.png"/><Relationship Id="rId5" Type="http://schemas.openxmlformats.org/officeDocument/2006/relationships/image" Target="../media/image33.png"/><Relationship Id="rId6"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hyperlink" Target="https://unclejimswormfarm.com/product/composting-worms/100-count-red-composting-worms/" TargetMode="External"/><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3.png"/><Relationship Id="rId5"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3.png"/><Relationship Id="rId5" Type="http://schemas.openxmlformats.org/officeDocument/2006/relationships/image" Target="../media/image20.png"/><Relationship Id="rId6"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3.png"/><Relationship Id="rId5" Type="http://schemas.openxmlformats.org/officeDocument/2006/relationships/image" Target="../media/image27.png"/><Relationship Id="rId6"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ecosystems/ecosystems-the-food-web?modal=assessments_moda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3.png"/><Relationship Id="rId5" Type="http://schemas.openxmlformats.org/officeDocument/2006/relationships/image" Target="../media/image31.png"/><Relationship Id="rId6" Type="http://schemas.openxmlformats.org/officeDocument/2006/relationships/image" Target="../media/image29.png"/></Relationships>
</file>

<file path=ppt/slides/_rels/slide3.xml.rels><?xml version="1.0" encoding="UTF-8" standalone="yes"?><Relationships xmlns="http://schemas.openxmlformats.org/package/2006/relationships"><Relationship Id="rId20" Type="http://schemas.openxmlformats.org/officeDocument/2006/relationships/hyperlink" Target="https://mysteryscience.com/ecosystems/mystery-6/protecting-environments/954" TargetMode="External"/><Relationship Id="rId22" Type="http://schemas.openxmlformats.org/officeDocument/2006/relationships/hyperlink" Target="https://mysteryscience.com/ecosystems/mystery-7/food-webs-flow-of-energy/212" TargetMode="External"/><Relationship Id="rId21" Type="http://schemas.openxmlformats.org/officeDocument/2006/relationships/hyperlink" Target="https://mysteryscience.com/ecosystems/mystery-6/protecting-environments/954" TargetMode="External"/><Relationship Id="rId24" Type="http://schemas.openxmlformats.org/officeDocument/2006/relationships/hyperlink" Target="https://mysteryscience.com/ecosystems/mystery-7/food-webs-flow-of-energy/212" TargetMode="External"/><Relationship Id="rId23" Type="http://schemas.openxmlformats.org/officeDocument/2006/relationships/hyperlink" Target="https://mysteryscience.com/ecosystems/mystery-7/food-webs-flow-of-energy/212" TargetMode="Externa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hyperlink" Target="https://mysteryscience.com/ecosystems/mystery-3/decomposers-matter-cycle/95" TargetMode="External"/><Relationship Id="rId26" Type="http://schemas.openxmlformats.org/officeDocument/2006/relationships/hyperlink" Target="https://mysteryscience.com/ecosystems/mystery-8/ecosystem-argument/222" TargetMode="External"/><Relationship Id="rId25" Type="http://schemas.openxmlformats.org/officeDocument/2006/relationships/hyperlink" Target="https://mysteryscience.com/ecosystems/mystery-8/ecosystem-argument/222" TargetMode="External"/><Relationship Id="rId5" Type="http://schemas.openxmlformats.org/officeDocument/2006/relationships/hyperlink" Target="https://mysteryscience.com/ecosystems/mystery-0/ecosystem-design-modeling/242" TargetMode="External"/><Relationship Id="rId6" Type="http://schemas.openxmlformats.org/officeDocument/2006/relationships/hyperlink" Target="https://mysteryscience.com/ecosystems/mystery-4/decomposers-nutrients-matter-cycle/215" TargetMode="External"/><Relationship Id="rId7" Type="http://schemas.openxmlformats.org/officeDocument/2006/relationships/hyperlink" Target="https://mysteryscience.com/ecosystems/mystery-1/food-chains-producers-consumers/119" TargetMode="External"/><Relationship Id="rId8" Type="http://schemas.openxmlformats.org/officeDocument/2006/relationships/hyperlink" Target="https://mysteryscience.com/ecosystems/mystery-2/matter-plant-growth/94" TargetMode="External"/><Relationship Id="rId11" Type="http://schemas.openxmlformats.org/officeDocument/2006/relationships/hyperlink" Target="https://mysteryscience.com/ecosystems/mystery-0/ecosystem-design-modeling/242" TargetMode="External"/><Relationship Id="rId10" Type="http://schemas.openxmlformats.org/officeDocument/2006/relationships/hyperlink" Target="https://mysteryscience.com/ecosystems/mystery-0/ecosystem-design-modeling/242" TargetMode="External"/><Relationship Id="rId13" Type="http://schemas.openxmlformats.org/officeDocument/2006/relationships/hyperlink" Target="https://mysteryscience.com/ecosystems/mystery-4/decomposers-nutrients-matter-cycle/215" TargetMode="External"/><Relationship Id="rId12" Type="http://schemas.openxmlformats.org/officeDocument/2006/relationships/hyperlink" Target="https://mysteryscience.com/ecosystems/mystery-3/decomposers-matter-cycle/95" TargetMode="External"/><Relationship Id="rId15" Type="http://schemas.openxmlformats.org/officeDocument/2006/relationships/hyperlink" Target="https://mysteryscience.com/ecosystems/mystery-8/ecosystem-argument/222" TargetMode="External"/><Relationship Id="rId14" Type="http://schemas.openxmlformats.org/officeDocument/2006/relationships/hyperlink" Target="https://mysteryscience.com/ecosystems/mystery-4/decomposers-nutrients-matter-cycle/215" TargetMode="External"/><Relationship Id="rId17" Type="http://schemas.openxmlformats.org/officeDocument/2006/relationships/hyperlink" Target="https://mysteryscience.com/ecosystems/mystery-5/ecosystems-matter-cycle/216" TargetMode="External"/><Relationship Id="rId16" Type="http://schemas.openxmlformats.org/officeDocument/2006/relationships/hyperlink" Target="https://mysteryscience.com/ecosystems/mystery-5/ecosystems-matter-cycle/216" TargetMode="External"/><Relationship Id="rId19" Type="http://schemas.openxmlformats.org/officeDocument/2006/relationships/hyperlink" Target="https://mysteryscience.com/ecosystems/mystery-6/protecting-environments/954" TargetMode="External"/><Relationship Id="rId18" Type="http://schemas.openxmlformats.org/officeDocument/2006/relationships/hyperlink" Target="https://mysteryscience.com/ecosystems/mystery-5/ecosystems-matter-cycle/216"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hyperlink" Target="https://video.link/w/6fQp" TargetMode="External"/><Relationship Id="rId5" Type="http://schemas.openxmlformats.org/officeDocument/2006/relationships/hyperlink" Target="https://mysteryscience.com/docs/808" TargetMode="External"/><Relationship Id="rId6" Type="http://schemas.openxmlformats.org/officeDocument/2006/relationships/hyperlink" Target="https://mysteryscience.com/docs/809" TargetMode="External"/><Relationship Id="rId7"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hyperlink" Target="https://mysteryscience.com/ecosystems/mystery-0/ecosystem-design-modeling/242#slide-id-4355" TargetMode="External"/><Relationship Id="rId9" Type="http://schemas.openxmlformats.org/officeDocument/2006/relationships/image" Target="../media/image9.png"/><Relationship Id="rId5" Type="http://schemas.openxmlformats.org/officeDocument/2006/relationships/hyperlink" Target="https://mysteryscience.com/ecosystems/mystery-0/ecosystem-design-modeling/242#slide-id-4360" TargetMode="External"/><Relationship Id="rId6" Type="http://schemas.openxmlformats.org/officeDocument/2006/relationships/hyperlink" Target="https://mysteryscience.com/ecosystems/mystery-0/ecosystem-design-modeling/242#slide-id-4368" TargetMode="External"/><Relationship Id="rId7" Type="http://schemas.openxmlformats.org/officeDocument/2006/relationships/hyperlink" Target="https://mysteryscience.com/ecosystems/mystery-0/ecosystem-design-modeling/242#slide-id-4366" TargetMode="External"/><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32.png"/><Relationship Id="rId6"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11.png"/><Relationship Id="rId7"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300984" y="1709928"/>
            <a:ext cx="4009500" cy="13236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4000">
                <a:latin typeface="Poppins"/>
                <a:ea typeface="Poppins"/>
                <a:cs typeface="Poppins"/>
                <a:sym typeface="Poppins"/>
              </a:rPr>
              <a:t>Ecosystems &amp; The Food Web</a:t>
            </a:r>
            <a:endParaRPr b="1" sz="1000"/>
          </a:p>
        </p:txBody>
      </p:sp>
      <p:sp>
        <p:nvSpPr>
          <p:cNvPr id="55" name="Google Shape;55;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3300984" y="3127248"/>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2" title="image (11).png"/>
          <p:cNvPicPr preferRelativeResize="0"/>
          <p:nvPr/>
        </p:nvPicPr>
        <p:blipFill rotWithShape="1">
          <a:blip r:embed="rId3">
            <a:alphaModFix/>
          </a:blip>
          <a:srcRect b="17310" l="0" r="0" t="17317"/>
          <a:stretch/>
        </p:blipFill>
        <p:spPr>
          <a:xfrm>
            <a:off x="5576925" y="1280150"/>
            <a:ext cx="1738275" cy="986370"/>
          </a:xfrm>
          <a:prstGeom prst="rect">
            <a:avLst/>
          </a:prstGeom>
          <a:noFill/>
          <a:ln>
            <a:noFill/>
          </a:ln>
        </p:spPr>
      </p:pic>
      <p:sp>
        <p:nvSpPr>
          <p:cNvPr id="198" name="Google Shape;198;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9" name="Google Shape;199;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0" name="Google Shape;200;p22"/>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Where do fallen leaves go?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Decomposers &amp; Matter Flow</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develop a model to describe the flow of matter between living things and the environment, with an emphasis on decomposers.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Decomposer Detectives, students gather information from suspects on the forest floor, and model the decomposition process of fallen leaves in order to solve the mystery of why those leaf piles seem to disappear.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201" name="Google Shape;201;p22"/>
          <p:cNvGraphicFramePr/>
          <p:nvPr/>
        </p:nvGraphicFramePr>
        <p:xfrm>
          <a:off x="5576925" y="1280160"/>
          <a:ext cx="3000000" cy="3000000"/>
        </p:xfrm>
        <a:graphic>
          <a:graphicData uri="http://schemas.openxmlformats.org/drawingml/2006/table">
            <a:tbl>
              <a:tblPr>
                <a:noFill/>
                <a:tableStyleId>{C613F4D2-C98F-4F5A-A257-D692F1F84FDA}</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02" name="Google Shape;202;p22"/>
          <p:cNvSpPr/>
          <p:nvPr/>
        </p:nvSpPr>
        <p:spPr>
          <a:xfrm>
            <a:off x="457650" y="5090325"/>
            <a:ext cx="6857700" cy="2918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3" name="Google Shape;203;p22"/>
          <p:cNvSpPr txBox="1"/>
          <p:nvPr/>
        </p:nvSpPr>
        <p:spPr>
          <a:xfrm>
            <a:off x="2915825" y="5493675"/>
            <a:ext cx="4107600" cy="15090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groups of pairs. You will need access to water for this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Prep Your Solve the Case worksheets Cut each of these worksheets in half so that each student has a 1/2 sheet.</a:t>
            </a:r>
            <a:endParaRPr sz="1000">
              <a:solidFill>
                <a:schemeClr val="dk1"/>
              </a:solidFill>
              <a:latin typeface="Poppins"/>
              <a:ea typeface="Poppins"/>
              <a:cs typeface="Poppins"/>
              <a:sym typeface="Poppins"/>
            </a:endParaRPr>
          </a:p>
        </p:txBody>
      </p:sp>
      <p:pic>
        <p:nvPicPr>
          <p:cNvPr id="204" name="Google Shape;204;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5" name="Google Shape;205;p22"/>
          <p:cNvSpPr txBox="1"/>
          <p:nvPr/>
        </p:nvSpPr>
        <p:spPr>
          <a:xfrm>
            <a:off x="457200" y="94077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a:p>
        </p:txBody>
      </p:sp>
      <p:sp>
        <p:nvSpPr>
          <p:cNvPr id="206" name="Google Shape;206;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207" name="Google Shape;207;p22"/>
          <p:cNvPicPr preferRelativeResize="0"/>
          <p:nvPr/>
        </p:nvPicPr>
        <p:blipFill>
          <a:blip r:embed="rId5">
            <a:alphaModFix/>
          </a:blip>
          <a:stretch>
            <a:fillRect/>
          </a:stretch>
        </p:blipFill>
        <p:spPr>
          <a:xfrm>
            <a:off x="699802" y="5462675"/>
            <a:ext cx="1861622" cy="1001588"/>
          </a:xfrm>
          <a:prstGeom prst="rect">
            <a:avLst/>
          </a:prstGeom>
          <a:noFill/>
          <a:ln>
            <a:noFill/>
          </a:ln>
          <a:effectLst>
            <a:outerShdw blurRad="57150" rotWithShape="0" algn="bl" dir="5400000" dist="19050">
              <a:srgbClr val="000000">
                <a:alpha val="50000"/>
              </a:srgbClr>
            </a:outerShdw>
          </a:effectLst>
        </p:spPr>
      </p:pic>
      <p:pic>
        <p:nvPicPr>
          <p:cNvPr id="208" name="Google Shape;208;p22"/>
          <p:cNvPicPr preferRelativeResize="0"/>
          <p:nvPr/>
        </p:nvPicPr>
        <p:blipFill>
          <a:blip r:embed="rId6">
            <a:alphaModFix/>
          </a:blip>
          <a:stretch>
            <a:fillRect/>
          </a:stretch>
        </p:blipFill>
        <p:spPr>
          <a:xfrm>
            <a:off x="699800" y="6629295"/>
            <a:ext cx="1861622" cy="100158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14" name="Google Shape;214;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5" name="Google Shape;215;p23"/>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Where do fallen leaves go?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Decomposers &amp; Matter Cycle</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Decomposers break down dead or decaying organisms. Decomposers are necessary for a healthy ecosystem. Students need to include decomposers in their “My Biosphere” model.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decomposers play an important role in the ecosystem and can always be found in a healthy ecosystem.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decomposers to their biosphere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could we get rid of dead plants and animals inside the Biosphere?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pic>
        <p:nvPicPr>
          <p:cNvPr id="216" name="Google Shape;216;p23"/>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217" name="Google Shape;217;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218" name="Google Shape;218;p23" title="image (11).png"/>
          <p:cNvPicPr preferRelativeResize="0"/>
          <p:nvPr/>
        </p:nvPicPr>
        <p:blipFill rotWithShape="1">
          <a:blip r:embed="rId4">
            <a:alphaModFix/>
          </a:blip>
          <a:srcRect b="17310" l="0" r="0" t="17317"/>
          <a:stretch/>
        </p:blipFill>
        <p:spPr>
          <a:xfrm>
            <a:off x="5576925" y="1280150"/>
            <a:ext cx="1738275" cy="986370"/>
          </a:xfrm>
          <a:prstGeom prst="rect">
            <a:avLst/>
          </a:prstGeom>
          <a:noFill/>
          <a:ln>
            <a:noFill/>
          </a:ln>
        </p:spPr>
      </p:pic>
      <p:graphicFrame>
        <p:nvGraphicFramePr>
          <p:cNvPr id="219" name="Google Shape;219;p23"/>
          <p:cNvGraphicFramePr/>
          <p:nvPr/>
        </p:nvGraphicFramePr>
        <p:xfrm>
          <a:off x="5576925" y="1280160"/>
          <a:ext cx="3000000" cy="3000000"/>
        </p:xfrm>
        <a:graphic>
          <a:graphicData uri="http://schemas.openxmlformats.org/drawingml/2006/table">
            <a:tbl>
              <a:tblPr>
                <a:noFill/>
                <a:tableStyleId>{C613F4D2-C98F-4F5A-A257-D692F1F84FDA}</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4"/>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25" name="Google Shape;225;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26" name="Google Shape;226;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7" name="Google Shape;227;p24"/>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Do worms really eat dirt?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Decomposers, Nutrients, &amp; Matter Cycle</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discover the critical role earthworms play in decomposing dead material and releasing nutrients into the soil.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a two-part activity, Ask a Worm, students observe earthworms and then design their own “fair test” investigations of earthworm behavior. Students first make close observations of worms. Then, students conduct a simple experiment with multiple trials to figure out if worms prefer dry or wet areas. They consider what a “fair test” is and design an experiment to answer other questions about worms.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228" name="Google Shape;228;p24"/>
          <p:cNvGraphicFramePr/>
          <p:nvPr/>
        </p:nvGraphicFramePr>
        <p:xfrm>
          <a:off x="5576925" y="1280160"/>
          <a:ext cx="3000000" cy="3000000"/>
        </p:xfrm>
        <a:graphic>
          <a:graphicData uri="http://schemas.openxmlformats.org/drawingml/2006/table">
            <a:tbl>
              <a:tblPr>
                <a:noFill/>
                <a:tableStyleId>{C613F4D2-C98F-4F5A-A257-D692F1F84FDA}</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29" name="Google Shape;229;p24"/>
          <p:cNvSpPr/>
          <p:nvPr/>
        </p:nvSpPr>
        <p:spPr>
          <a:xfrm>
            <a:off x="457650" y="5014125"/>
            <a:ext cx="6857700" cy="4150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0" name="Google Shape;230;p24"/>
          <p:cNvSpPr txBox="1"/>
          <p:nvPr/>
        </p:nvSpPr>
        <p:spPr>
          <a:xfrm>
            <a:off x="2857500" y="5275225"/>
            <a:ext cx="4237200" cy="339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Source your worms in advance. We suggest students work in groups of four. Students will share supplies with their group in Part 1 and share experiment ideas with their group in Part 2. You will need access to water for this activity. See our lesson page for more detailed prep instructions.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Red worms (also known as red wigglers) can be purchased from a garden store or ordered by mail from a variety of online sources. We recommend ordering from </a:t>
            </a:r>
            <a:r>
              <a:rPr lang="en" sz="1000" u="sng">
                <a:solidFill>
                  <a:schemeClr val="dk1"/>
                </a:solidFill>
                <a:latin typeface="Poppins"/>
                <a:ea typeface="Poppins"/>
                <a:cs typeface="Poppins"/>
                <a:sym typeface="Poppins"/>
                <a:hlinkClick r:id="rId4">
                  <a:extLst>
                    <a:ext uri="{A12FA001-AC4F-418D-AE19-62706E023703}">
                      <ahyp:hlinkClr val="tx"/>
                    </a:ext>
                  </a:extLst>
                </a:hlinkClick>
              </a:rPr>
              <a:t>Uncle Jim's Worm Farm</a:t>
            </a:r>
            <a:r>
              <a:rPr lang="en" sz="1000">
                <a:solidFill>
                  <a:schemeClr val="dk1"/>
                </a:solidFill>
                <a:latin typeface="Poppins"/>
                <a:ea typeface="Poppins"/>
                <a:cs typeface="Poppins"/>
                <a:sym typeface="Poppins"/>
              </a:rPr>
              <a:t>. At bait shops, you can sometimes find red worms, but more commonly you’ll find earthworms. The bigger red worms are great for observations and in the natural habitat, they burrow deep in the soil, making red worms a better choice if you want to make a worm bin. Red worms live in the top layers of the soil, feeding on decomposing leaves and organic debris</a:t>
            </a:r>
            <a:endParaRPr sz="1000">
              <a:solidFill>
                <a:schemeClr val="dk1"/>
              </a:solidFill>
              <a:latin typeface="Poppins"/>
              <a:ea typeface="Poppins"/>
              <a:cs typeface="Poppins"/>
              <a:sym typeface="Poppins"/>
            </a:endParaRPr>
          </a:p>
        </p:txBody>
      </p:sp>
      <p:pic>
        <p:nvPicPr>
          <p:cNvPr id="231" name="Google Shape;231;p24"/>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232" name="Google Shape;232;p24"/>
          <p:cNvSpPr txBox="1"/>
          <p:nvPr/>
        </p:nvSpPr>
        <p:spPr>
          <a:xfrm>
            <a:off x="457200" y="93315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a:p>
        </p:txBody>
      </p:sp>
      <p:pic>
        <p:nvPicPr>
          <p:cNvPr id="233" name="Google Shape;233;p24"/>
          <p:cNvPicPr preferRelativeResize="0"/>
          <p:nvPr/>
        </p:nvPicPr>
        <p:blipFill>
          <a:blip r:embed="rId6">
            <a:alphaModFix/>
          </a:blip>
          <a:stretch>
            <a:fillRect/>
          </a:stretch>
        </p:blipFill>
        <p:spPr>
          <a:xfrm>
            <a:off x="682950" y="5682975"/>
            <a:ext cx="1843175" cy="1125014"/>
          </a:xfrm>
          <a:prstGeom prst="rect">
            <a:avLst/>
          </a:prstGeom>
          <a:noFill/>
          <a:ln>
            <a:noFill/>
          </a:ln>
          <a:effectLst>
            <a:outerShdw blurRad="57150" rotWithShape="0" algn="bl" dir="5400000" dist="19050">
              <a:srgbClr val="000000">
                <a:alpha val="50000"/>
              </a:srgbClr>
            </a:outerShdw>
          </a:effectLst>
        </p:spPr>
      </p:pic>
      <p:pic>
        <p:nvPicPr>
          <p:cNvPr id="234" name="Google Shape;234;p24"/>
          <p:cNvPicPr preferRelativeResize="0"/>
          <p:nvPr/>
        </p:nvPicPr>
        <p:blipFill>
          <a:blip r:embed="rId7">
            <a:alphaModFix/>
          </a:blip>
          <a:stretch>
            <a:fillRect/>
          </a:stretch>
        </p:blipFill>
        <p:spPr>
          <a:xfrm>
            <a:off x="682939" y="7681723"/>
            <a:ext cx="1843171" cy="1114775"/>
          </a:xfrm>
          <a:prstGeom prst="rect">
            <a:avLst/>
          </a:prstGeom>
          <a:noFill/>
          <a:ln>
            <a:noFill/>
          </a:ln>
          <a:effectLst>
            <a:outerShdw blurRad="57150" rotWithShape="0" algn="bl" dir="5400000" dist="19050">
              <a:srgbClr val="000000">
                <a:alpha val="50000"/>
              </a:srgbClr>
            </a:outerShdw>
          </a:effectLst>
        </p:spPr>
      </p:pic>
      <p:sp>
        <p:nvSpPr>
          <p:cNvPr id="235" name="Google Shape;235;p24"/>
          <p:cNvSpPr txBox="1"/>
          <p:nvPr/>
        </p:nvSpPr>
        <p:spPr>
          <a:xfrm>
            <a:off x="682950" y="5344275"/>
            <a:ext cx="1843200" cy="3387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Part 1:</a:t>
            </a:r>
            <a:endParaRPr>
              <a:latin typeface="Poppins"/>
              <a:ea typeface="Poppins"/>
              <a:cs typeface="Poppins"/>
              <a:sym typeface="Poppins"/>
            </a:endParaRPr>
          </a:p>
        </p:txBody>
      </p:sp>
      <p:sp>
        <p:nvSpPr>
          <p:cNvPr id="236" name="Google Shape;236;p24"/>
          <p:cNvSpPr txBox="1"/>
          <p:nvPr/>
        </p:nvSpPr>
        <p:spPr>
          <a:xfrm>
            <a:off x="682938" y="7343025"/>
            <a:ext cx="1843200" cy="3387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Part 2:</a:t>
            </a:r>
            <a:endParaRPr>
              <a:latin typeface="Poppins"/>
              <a:ea typeface="Poppins"/>
              <a:cs typeface="Poppins"/>
              <a:sym typeface="Poppins"/>
            </a:endParaRPr>
          </a:p>
        </p:txBody>
      </p:sp>
      <p:sp>
        <p:nvSpPr>
          <p:cNvPr id="237" name="Google Shape;237;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43" name="Google Shape;243;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4" name="Google Shape;244;p25"/>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Do worms really eat dirt?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Decomposers, Nutrients, &amp; Matter Cycle</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Decomposers recycle nutrients back into an ecosystem. Students add arrows into their food chains to show the movement of nutrients from decomposers to soil.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worms help an ecosystem by recycling nutrients back into the soil.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how decomposers recycle nutrients within the biosphere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would adding worms to the Biosphere affect the ecosystem?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pic>
        <p:nvPicPr>
          <p:cNvPr id="245" name="Google Shape;245;p2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246" name="Google Shape;246;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247" name="Google Shape;247;p25"/>
          <p:cNvPicPr preferRelativeResize="0"/>
          <p:nvPr/>
        </p:nvPicPr>
        <p:blipFill>
          <a:blip r:embed="rId4">
            <a:alphaModFix/>
          </a:blip>
          <a:stretch>
            <a:fillRect/>
          </a:stretch>
        </p:blipFill>
        <p:spPr>
          <a:xfrm>
            <a:off x="5576925" y="1280150"/>
            <a:ext cx="1738275" cy="986369"/>
          </a:xfrm>
          <a:prstGeom prst="rect">
            <a:avLst/>
          </a:prstGeom>
          <a:noFill/>
          <a:ln>
            <a:noFill/>
          </a:ln>
        </p:spPr>
      </p:pic>
      <p:graphicFrame>
        <p:nvGraphicFramePr>
          <p:cNvPr id="248" name="Google Shape;248;p25"/>
          <p:cNvGraphicFramePr/>
          <p:nvPr/>
        </p:nvGraphicFramePr>
        <p:xfrm>
          <a:off x="5576925" y="1280160"/>
          <a:ext cx="3000000" cy="3000000"/>
        </p:xfrm>
        <a:graphic>
          <a:graphicData uri="http://schemas.openxmlformats.org/drawingml/2006/table">
            <a:tbl>
              <a:tblPr>
                <a:noFill/>
                <a:tableStyleId>{C613F4D2-C98F-4F5A-A257-D692F1F84FDA}</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26"/>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54" name="Google Shape;254;p2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55" name="Google Shape;255;p2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56" name="Google Shape;256;p26"/>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Why do you have to clean a fish tank but not a pond?</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Ecosystems &amp; Matter Cycle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combine what they have learned about plants, animals, and decomposers to see how they interact in an ecosystem.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Pond Ecosystem Game, students first build a pond ecosystem that will support a sunfish. To succeed, they must make sure that carbon dioxide levels are healthy for both plants and animals. Then, students play a game called Big Fish where they compete to make a healthy ecosystem for a sunfish.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Part 1 (building an ecosystem) takes 10 to 15 minutes. Part 2 (playing the game) takes at least 20 minutes. You may want to divide this lesson into two sessions, stopping after Part 1 and continuing with the game at a later point. If you plan to do the activity in two sessions, the group game begins at Step 12.</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257" name="Google Shape;257;p26"/>
          <p:cNvGraphicFramePr/>
          <p:nvPr/>
        </p:nvGraphicFramePr>
        <p:xfrm>
          <a:off x="5576925" y="1280160"/>
          <a:ext cx="3000000" cy="3000000"/>
        </p:xfrm>
        <a:graphic>
          <a:graphicData uri="http://schemas.openxmlformats.org/drawingml/2006/table">
            <a:tbl>
              <a:tblPr>
                <a:noFill/>
                <a:tableStyleId>{C613F4D2-C98F-4F5A-A257-D692F1F84FDA}</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58" name="Google Shape;258;p26"/>
          <p:cNvSpPr/>
          <p:nvPr/>
        </p:nvSpPr>
        <p:spPr>
          <a:xfrm>
            <a:off x="457650" y="6004725"/>
            <a:ext cx="6857700" cy="2254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 name="Google Shape;259;p26"/>
          <p:cNvSpPr txBox="1"/>
          <p:nvPr/>
        </p:nvSpPr>
        <p:spPr>
          <a:xfrm>
            <a:off x="2873925" y="6351400"/>
            <a:ext cx="4237200" cy="16215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Part 1 of this activity, students will work in pairs. In Part 2 of this activity, students will work in groups of four to play the Big Fish game.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See the lesson page for tips on dividing materials and prepping if you are planning to divide the activity into two sessions.</a:t>
            </a:r>
            <a:endParaRPr sz="1000">
              <a:solidFill>
                <a:schemeClr val="dk1"/>
              </a:solidFill>
              <a:latin typeface="Poppins"/>
              <a:ea typeface="Poppins"/>
              <a:cs typeface="Poppins"/>
              <a:sym typeface="Poppins"/>
            </a:endParaRPr>
          </a:p>
        </p:txBody>
      </p:sp>
      <p:pic>
        <p:nvPicPr>
          <p:cNvPr id="260" name="Google Shape;260;p2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61" name="Google Shape;261;p26"/>
          <p:cNvSpPr txBox="1"/>
          <p:nvPr/>
        </p:nvSpPr>
        <p:spPr>
          <a:xfrm>
            <a:off x="457200" y="93315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a:p>
        </p:txBody>
      </p:sp>
      <p:pic>
        <p:nvPicPr>
          <p:cNvPr id="262" name="Google Shape;262;p26"/>
          <p:cNvPicPr preferRelativeResize="0"/>
          <p:nvPr/>
        </p:nvPicPr>
        <p:blipFill>
          <a:blip r:embed="rId5">
            <a:alphaModFix/>
          </a:blip>
          <a:stretch>
            <a:fillRect/>
          </a:stretch>
        </p:blipFill>
        <p:spPr>
          <a:xfrm>
            <a:off x="705873" y="6416798"/>
            <a:ext cx="1946300" cy="1430651"/>
          </a:xfrm>
          <a:prstGeom prst="rect">
            <a:avLst/>
          </a:prstGeom>
          <a:noFill/>
          <a:ln>
            <a:noFill/>
          </a:ln>
          <a:effectLst>
            <a:outerShdw blurRad="57150" rotWithShape="0" algn="bl" dir="5400000" dist="19050">
              <a:srgbClr val="000000">
                <a:alpha val="50000"/>
              </a:srgbClr>
            </a:outerShdw>
          </a:effectLst>
        </p:spPr>
      </p:pic>
      <p:sp>
        <p:nvSpPr>
          <p:cNvPr id="263" name="Google Shape;263;p2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69" name="Google Shape;269;p2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70" name="Google Shape;270;p2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Why do you have to clean a fish tank but not a pond?</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Ecosystems &amp; Matter Cycle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Organisms in an ecosystem depend on one another to cycle energy and nutrients. Students add arrows into their “My Biosphere” model to show the movement of nutrients between organisms.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ecosystems can become toxic if there is too much carbon dioxide and not enough plants or decomposers to recycle 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how living things add or remove carbon dioxide to and from the air in the biosphere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happens if one living thing becomes overgrown in an ecosystem?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pic>
        <p:nvPicPr>
          <p:cNvPr id="271" name="Google Shape;271;p27"/>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272" name="Google Shape;272;p2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273" name="Google Shape;273;p27"/>
          <p:cNvPicPr preferRelativeResize="0"/>
          <p:nvPr/>
        </p:nvPicPr>
        <p:blipFill>
          <a:blip r:embed="rId4">
            <a:alphaModFix/>
          </a:blip>
          <a:stretch>
            <a:fillRect/>
          </a:stretch>
        </p:blipFill>
        <p:spPr>
          <a:xfrm>
            <a:off x="5576925" y="1280150"/>
            <a:ext cx="1738275" cy="986369"/>
          </a:xfrm>
          <a:prstGeom prst="rect">
            <a:avLst/>
          </a:prstGeom>
          <a:noFill/>
          <a:ln>
            <a:noFill/>
          </a:ln>
        </p:spPr>
      </p:pic>
      <p:graphicFrame>
        <p:nvGraphicFramePr>
          <p:cNvPr id="274" name="Google Shape;274;p27"/>
          <p:cNvGraphicFramePr/>
          <p:nvPr/>
        </p:nvGraphicFramePr>
        <p:xfrm>
          <a:off x="5576925" y="1280160"/>
          <a:ext cx="3000000" cy="3000000"/>
        </p:xfrm>
        <a:graphic>
          <a:graphicData uri="http://schemas.openxmlformats.org/drawingml/2006/table">
            <a:tbl>
              <a:tblPr>
                <a:noFill/>
                <a:tableStyleId>{C613F4D2-C98F-4F5A-A257-D692F1F84FDA}</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28"/>
          <p:cNvPicPr preferRelativeResize="0"/>
          <p:nvPr/>
        </p:nvPicPr>
        <p:blipFill>
          <a:blip r:embed="rId3">
            <a:alphaModFix/>
          </a:blip>
          <a:stretch>
            <a:fillRect/>
          </a:stretch>
        </p:blipFill>
        <p:spPr>
          <a:xfrm>
            <a:off x="5576925" y="1280151"/>
            <a:ext cx="1738275" cy="986369"/>
          </a:xfrm>
          <a:prstGeom prst="rect">
            <a:avLst/>
          </a:prstGeom>
          <a:noFill/>
          <a:ln>
            <a:noFill/>
          </a:ln>
        </p:spPr>
      </p:pic>
      <p:sp>
        <p:nvSpPr>
          <p:cNvPr id="280" name="Google Shape;280;p2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81" name="Google Shape;281;p2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82" name="Google Shape;282;p28"/>
          <p:cNvSpPr txBox="1"/>
          <p:nvPr/>
        </p:nvSpPr>
        <p:spPr>
          <a:xfrm>
            <a:off x="457200" y="1280150"/>
            <a:ext cx="4918800" cy="28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6: How can we protect Earth’s environments?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Protecting Environments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discover what happens in unbalanced ecosystems and how that can lead to an overabundance of algae and harmful algal blooms.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Bloom Busters, students play a game in which they obtain and combine science ideas in order to help a community respond to and prevent harmful algal blooms.</a:t>
            </a:r>
            <a:endParaRPr b="1" sz="1000">
              <a:solidFill>
                <a:schemeClr val="dk1"/>
              </a:solidFill>
              <a:latin typeface="Poppins"/>
              <a:ea typeface="Poppins"/>
              <a:cs typeface="Poppins"/>
              <a:sym typeface="Poppins"/>
            </a:endParaRPr>
          </a:p>
        </p:txBody>
      </p:sp>
      <p:graphicFrame>
        <p:nvGraphicFramePr>
          <p:cNvPr id="283" name="Google Shape;283;p28"/>
          <p:cNvGraphicFramePr/>
          <p:nvPr/>
        </p:nvGraphicFramePr>
        <p:xfrm>
          <a:off x="5576925" y="1280160"/>
          <a:ext cx="3000000" cy="3000000"/>
        </p:xfrm>
        <a:graphic>
          <a:graphicData uri="http://schemas.openxmlformats.org/drawingml/2006/table">
            <a:tbl>
              <a:tblPr>
                <a:noFill/>
                <a:tableStyleId>{C613F4D2-C98F-4F5A-A257-D692F1F84FDA}</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84" name="Google Shape;284;p28"/>
          <p:cNvSpPr/>
          <p:nvPr/>
        </p:nvSpPr>
        <p:spPr>
          <a:xfrm>
            <a:off x="457650" y="5014125"/>
            <a:ext cx="6857700" cy="3090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5" name="Google Shape;285;p28"/>
          <p:cNvSpPr txBox="1"/>
          <p:nvPr/>
        </p:nvSpPr>
        <p:spPr>
          <a:xfrm>
            <a:off x="2873925" y="5360800"/>
            <a:ext cx="4237200" cy="2517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Teacher Background: This lesson focuses on green algal blooms, but algae come in a variety of colors. So depending on where you live, you may be more familiar with different types of harmful algae blooms, such as “red tide”.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play the game in groups of three.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detailed prep instructions on how to prepare cups with bingo chips, decks of cards, and organizing group materials, see the lesson page.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86" name="Google Shape;286;p2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87" name="Google Shape;287;p28"/>
          <p:cNvSpPr txBox="1"/>
          <p:nvPr/>
        </p:nvSpPr>
        <p:spPr>
          <a:xfrm>
            <a:off x="457200" y="91029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a:p>
        </p:txBody>
      </p:sp>
      <p:pic>
        <p:nvPicPr>
          <p:cNvPr id="288" name="Google Shape;288;p28"/>
          <p:cNvPicPr preferRelativeResize="0"/>
          <p:nvPr/>
        </p:nvPicPr>
        <p:blipFill>
          <a:blip r:embed="rId5">
            <a:alphaModFix/>
          </a:blip>
          <a:stretch>
            <a:fillRect/>
          </a:stretch>
        </p:blipFill>
        <p:spPr>
          <a:xfrm>
            <a:off x="793650" y="6792225"/>
            <a:ext cx="1738276" cy="977903"/>
          </a:xfrm>
          <a:prstGeom prst="rect">
            <a:avLst/>
          </a:prstGeom>
          <a:noFill/>
          <a:ln>
            <a:noFill/>
          </a:ln>
          <a:effectLst>
            <a:outerShdw blurRad="57150" rotWithShape="0" algn="bl" dir="5400000" dist="19050">
              <a:srgbClr val="000000">
                <a:alpha val="50000"/>
              </a:srgbClr>
            </a:outerShdw>
          </a:effectLst>
        </p:spPr>
      </p:pic>
      <p:pic>
        <p:nvPicPr>
          <p:cNvPr id="289" name="Google Shape;289;p28"/>
          <p:cNvPicPr preferRelativeResize="0"/>
          <p:nvPr/>
        </p:nvPicPr>
        <p:blipFill>
          <a:blip r:embed="rId6">
            <a:alphaModFix/>
          </a:blip>
          <a:stretch>
            <a:fillRect/>
          </a:stretch>
        </p:blipFill>
        <p:spPr>
          <a:xfrm>
            <a:off x="793650" y="5360799"/>
            <a:ext cx="1738276" cy="1295844"/>
          </a:xfrm>
          <a:prstGeom prst="rect">
            <a:avLst/>
          </a:prstGeom>
          <a:noFill/>
          <a:ln>
            <a:noFill/>
          </a:ln>
          <a:effectLst>
            <a:outerShdw blurRad="57150" rotWithShape="0" algn="bl" dir="5400000" dist="19050">
              <a:srgbClr val="000000">
                <a:alpha val="50000"/>
              </a:srgbClr>
            </a:outerShdw>
          </a:effectLst>
        </p:spPr>
      </p:pic>
      <p:sp>
        <p:nvSpPr>
          <p:cNvPr id="290" name="Google Shape;290;p2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96" name="Google Shape;296;p2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97" name="Google Shape;297;p29"/>
          <p:cNvSpPr txBox="1"/>
          <p:nvPr/>
        </p:nvSpPr>
        <p:spPr>
          <a:xfrm>
            <a:off x="457200" y="1280150"/>
            <a:ext cx="4918800" cy="28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6: How can we protect Earth’s environments?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Protecting Environments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All organisms in an ecosystem require water to survive. Students add information to  their “My Biosphere” model to explain how they would protect their water supply from a harmful algae bloom.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all living things require water. Maintaining a clean water supply in a biosphere is very important.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Explaining how to keep the water in their biosphere safe from a harmful algae bloom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Which is more similar to a Biosphere: a pond or a fish tank? Why? </a:t>
            </a:r>
            <a:endParaRPr sz="1000">
              <a:solidFill>
                <a:schemeClr val="dk1"/>
              </a:solidFill>
              <a:latin typeface="Poppins"/>
              <a:ea typeface="Poppins"/>
              <a:cs typeface="Poppins"/>
              <a:sym typeface="Poppins"/>
            </a:endParaRPr>
          </a:p>
        </p:txBody>
      </p:sp>
      <p:pic>
        <p:nvPicPr>
          <p:cNvPr id="298" name="Google Shape;298;p29"/>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299" name="Google Shape;299;p2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300" name="Google Shape;300;p29"/>
          <p:cNvPicPr preferRelativeResize="0"/>
          <p:nvPr/>
        </p:nvPicPr>
        <p:blipFill>
          <a:blip r:embed="rId4">
            <a:alphaModFix/>
          </a:blip>
          <a:stretch>
            <a:fillRect/>
          </a:stretch>
        </p:blipFill>
        <p:spPr>
          <a:xfrm>
            <a:off x="5576925" y="1280151"/>
            <a:ext cx="1738275" cy="986369"/>
          </a:xfrm>
          <a:prstGeom prst="rect">
            <a:avLst/>
          </a:prstGeom>
          <a:noFill/>
          <a:ln>
            <a:noFill/>
          </a:ln>
        </p:spPr>
      </p:pic>
      <p:graphicFrame>
        <p:nvGraphicFramePr>
          <p:cNvPr id="301" name="Google Shape;301;p29"/>
          <p:cNvGraphicFramePr/>
          <p:nvPr/>
        </p:nvGraphicFramePr>
        <p:xfrm>
          <a:off x="5576925" y="1280160"/>
          <a:ext cx="3000000" cy="3000000"/>
        </p:xfrm>
        <a:graphic>
          <a:graphicData uri="http://schemas.openxmlformats.org/drawingml/2006/table">
            <a:tbl>
              <a:tblPr>
                <a:noFill/>
                <a:tableStyleId>{C613F4D2-C98F-4F5A-A257-D692F1F84FDA}</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30"/>
          <p:cNvPicPr preferRelativeResize="0"/>
          <p:nvPr/>
        </p:nvPicPr>
        <p:blipFill>
          <a:blip r:embed="rId3">
            <a:alphaModFix/>
          </a:blip>
          <a:stretch>
            <a:fillRect/>
          </a:stretch>
        </p:blipFill>
        <p:spPr>
          <a:xfrm>
            <a:off x="5576925" y="1280151"/>
            <a:ext cx="1738275" cy="986369"/>
          </a:xfrm>
          <a:prstGeom prst="rect">
            <a:avLst/>
          </a:prstGeom>
          <a:noFill/>
          <a:ln>
            <a:noFill/>
          </a:ln>
        </p:spPr>
      </p:pic>
      <p:sp>
        <p:nvSpPr>
          <p:cNvPr id="307" name="Google Shape;307;p3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308" name="Google Shape;308;p3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09" name="Google Shape;309;p30"/>
          <p:cNvSpPr txBox="1"/>
          <p:nvPr/>
        </p:nvSpPr>
        <p:spPr>
          <a:xfrm>
            <a:off x="457200" y="1280150"/>
            <a:ext cx="4918800" cy="28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7: Why did the dinosaurs go extinct? </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Food Webs &amp; Flow of Energy</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investigate the hypothesis that an asteroid impact caused the extinction of the dinosaurs.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Create a Dinosaur Food Web, students use cards and construction paper connectors to create a food web from the time of the dinosaurs. Using this model, they follow the flow of energy through the food web and figure out why dinosaurs went extinct but some other animals survived.</a:t>
            </a:r>
            <a:endParaRPr b="1" sz="1000">
              <a:solidFill>
                <a:schemeClr val="dk1"/>
              </a:solidFill>
              <a:latin typeface="Poppins"/>
              <a:ea typeface="Poppins"/>
              <a:cs typeface="Poppins"/>
              <a:sym typeface="Poppins"/>
            </a:endParaRPr>
          </a:p>
        </p:txBody>
      </p:sp>
      <p:graphicFrame>
        <p:nvGraphicFramePr>
          <p:cNvPr id="310" name="Google Shape;310;p30"/>
          <p:cNvGraphicFramePr/>
          <p:nvPr/>
        </p:nvGraphicFramePr>
        <p:xfrm>
          <a:off x="5576925" y="1280160"/>
          <a:ext cx="3000000" cy="3000000"/>
        </p:xfrm>
        <a:graphic>
          <a:graphicData uri="http://schemas.openxmlformats.org/drawingml/2006/table">
            <a:tbl>
              <a:tblPr>
                <a:noFill/>
                <a:tableStyleId>{C613F4D2-C98F-4F5A-A257-D692F1F84FDA}</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311" name="Google Shape;311;p30"/>
          <p:cNvSpPr/>
          <p:nvPr/>
        </p:nvSpPr>
        <p:spPr>
          <a:xfrm>
            <a:off x="457650" y="5014125"/>
            <a:ext cx="6857700" cy="3819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2" name="Google Shape;312;p30"/>
          <p:cNvSpPr txBox="1"/>
          <p:nvPr/>
        </p:nvSpPr>
        <p:spPr>
          <a:xfrm>
            <a:off x="3196525" y="5360800"/>
            <a:ext cx="3914400" cy="2517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pair of students needs an area that’s about 2 feet by 3 feet for their completed food web. Plan for enough space. Students can work at desks, tables, or on the floor.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have access to a paper cutter, we suggest you use one to prepare the construction paper strips.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Cut the black construction paper into strips measuring 3” by ¾”. Cut your colored construction paper into strips measuring about 4” by ¾”.</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313" name="Google Shape;313;p3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314" name="Google Shape;314;p30"/>
          <p:cNvSpPr txBox="1"/>
          <p:nvPr/>
        </p:nvSpPr>
        <p:spPr>
          <a:xfrm>
            <a:off x="457200" y="91029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a:p>
        </p:txBody>
      </p:sp>
      <p:pic>
        <p:nvPicPr>
          <p:cNvPr id="315" name="Google Shape;315;p30"/>
          <p:cNvPicPr preferRelativeResize="0"/>
          <p:nvPr/>
        </p:nvPicPr>
        <p:blipFill>
          <a:blip r:embed="rId5">
            <a:alphaModFix/>
          </a:blip>
          <a:stretch>
            <a:fillRect/>
          </a:stretch>
        </p:blipFill>
        <p:spPr>
          <a:xfrm>
            <a:off x="809775" y="7046025"/>
            <a:ext cx="1976874" cy="1474843"/>
          </a:xfrm>
          <a:prstGeom prst="rect">
            <a:avLst/>
          </a:prstGeom>
          <a:noFill/>
          <a:ln>
            <a:noFill/>
          </a:ln>
          <a:effectLst>
            <a:outerShdw blurRad="57150" rotWithShape="0" algn="bl" dir="5400000" dist="19050">
              <a:srgbClr val="000000">
                <a:alpha val="50000"/>
              </a:srgbClr>
            </a:outerShdw>
          </a:effectLst>
        </p:spPr>
      </p:pic>
      <p:pic>
        <p:nvPicPr>
          <p:cNvPr id="316" name="Google Shape;316;p30"/>
          <p:cNvPicPr preferRelativeResize="0"/>
          <p:nvPr/>
        </p:nvPicPr>
        <p:blipFill>
          <a:blip r:embed="rId6">
            <a:alphaModFix/>
          </a:blip>
          <a:stretch>
            <a:fillRect/>
          </a:stretch>
        </p:blipFill>
        <p:spPr>
          <a:xfrm>
            <a:off x="809775" y="5360799"/>
            <a:ext cx="1976874" cy="1468149"/>
          </a:xfrm>
          <a:prstGeom prst="rect">
            <a:avLst/>
          </a:prstGeom>
          <a:noFill/>
          <a:ln>
            <a:noFill/>
          </a:ln>
          <a:effectLst>
            <a:outerShdw blurRad="57150" rotWithShape="0" algn="bl" dir="5400000" dist="19050">
              <a:srgbClr val="000000">
                <a:alpha val="50000"/>
              </a:srgbClr>
            </a:outerShdw>
          </a:effectLst>
        </p:spPr>
      </p:pic>
      <p:sp>
        <p:nvSpPr>
          <p:cNvPr id="317" name="Google Shape;317;p3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323" name="Google Shape;323;p3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24" name="Google Shape;324;p31"/>
          <p:cNvSpPr txBox="1"/>
          <p:nvPr/>
        </p:nvSpPr>
        <p:spPr>
          <a:xfrm>
            <a:off x="457200" y="1280150"/>
            <a:ext cx="4918800" cy="28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7: Why did the dinosaurs go extinct? </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Food Webs &amp; Flow of Energy</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All energy in an ecosystem first came from the sun. Students add a source of energy to their “My Biosphere” model and arrows to show the movement of energy.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energy from the sun is the original energy source for entire ecosystems.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how energy flows within their biosphere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could cause the Biosphere ecosystem to collapse? </a:t>
            </a:r>
            <a:endParaRPr sz="1000">
              <a:solidFill>
                <a:schemeClr val="dk1"/>
              </a:solidFill>
              <a:latin typeface="Poppins"/>
              <a:ea typeface="Poppins"/>
              <a:cs typeface="Poppins"/>
              <a:sym typeface="Poppins"/>
            </a:endParaRPr>
          </a:p>
        </p:txBody>
      </p:sp>
      <p:pic>
        <p:nvPicPr>
          <p:cNvPr id="325" name="Google Shape;325;p31"/>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326" name="Google Shape;326;p3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327" name="Google Shape;327;p31"/>
          <p:cNvPicPr preferRelativeResize="0"/>
          <p:nvPr/>
        </p:nvPicPr>
        <p:blipFill>
          <a:blip r:embed="rId4">
            <a:alphaModFix/>
          </a:blip>
          <a:stretch>
            <a:fillRect/>
          </a:stretch>
        </p:blipFill>
        <p:spPr>
          <a:xfrm>
            <a:off x="5576925" y="1280151"/>
            <a:ext cx="1738275" cy="986369"/>
          </a:xfrm>
          <a:prstGeom prst="rect">
            <a:avLst/>
          </a:prstGeom>
          <a:noFill/>
          <a:ln>
            <a:noFill/>
          </a:ln>
        </p:spPr>
      </p:pic>
      <p:graphicFrame>
        <p:nvGraphicFramePr>
          <p:cNvPr id="328" name="Google Shape;328;p31"/>
          <p:cNvGraphicFramePr/>
          <p:nvPr/>
        </p:nvGraphicFramePr>
        <p:xfrm>
          <a:off x="5576925" y="1280160"/>
          <a:ext cx="3000000" cy="3000000"/>
        </p:xfrm>
        <a:graphic>
          <a:graphicData uri="http://schemas.openxmlformats.org/drawingml/2006/table">
            <a:tbl>
              <a:tblPr>
                <a:noFill/>
                <a:tableStyleId>{C613F4D2-C98F-4F5A-A257-D692F1F84FDA}</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457200" y="1280160"/>
            <a:ext cx="6858000" cy="13545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br>
              <a:rPr lang="en" sz="1000">
                <a:solidFill>
                  <a:schemeClr val="dk1"/>
                </a:solidFill>
                <a:latin typeface="Poppins"/>
                <a:ea typeface="Poppins"/>
                <a:cs typeface="Poppins"/>
                <a:sym typeface="Poppins"/>
              </a:rPr>
            </a:br>
            <a:r>
              <a:rPr lang="en" sz="1000">
                <a:solidFill>
                  <a:schemeClr val="dk1"/>
                </a:solidFill>
                <a:latin typeface="Poppins"/>
                <a:ea typeface="Poppins"/>
                <a:cs typeface="Poppins"/>
                <a:sym typeface="Poppins"/>
              </a:rPr>
              <a:t>In this unit, students explore how consumers, producers, and decomposers each play an important role in ecosystems. They build models of food chains and food webs to investigate how matter and energy flow through these systems. Students discover that matter continuously cycles between non-living and living components of the environment and consider ways that we can protect those environments.</a:t>
            </a:r>
            <a:r>
              <a:rPr lang="en" sz="1000">
                <a:solidFill>
                  <a:schemeClr val="dk1"/>
                </a:solidFill>
                <a:latin typeface="Poppins"/>
                <a:ea typeface="Poppins"/>
                <a:cs typeface="Poppins"/>
                <a:sym typeface="Poppins"/>
              </a:rPr>
              <a:t> </a:t>
            </a: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b="1" sz="1200">
              <a:solidFill>
                <a:schemeClr val="dk1"/>
              </a:solidFill>
              <a:latin typeface="Poppins"/>
              <a:ea typeface="Poppins"/>
              <a:cs typeface="Poppins"/>
              <a:sym typeface="Poppins"/>
            </a:endParaRPr>
          </a:p>
        </p:txBody>
      </p:sp>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69" name="Google Shape;69;p14"/>
          <p:cNvGraphicFramePr/>
          <p:nvPr/>
        </p:nvGraphicFramePr>
        <p:xfrm>
          <a:off x="457200" y="2819400"/>
          <a:ext cx="3000000" cy="3000000"/>
        </p:xfrm>
        <a:graphic>
          <a:graphicData uri="http://schemas.openxmlformats.org/drawingml/2006/table">
            <a:tbl>
              <a:tblPr>
                <a:noFill/>
                <a:tableStyleId>{C613F4D2-C98F-4F5A-A257-D692F1F84FDA}</a:tableStyleId>
              </a:tblPr>
              <a:tblGrid>
                <a:gridCol w="2536525"/>
                <a:gridCol w="1627075"/>
                <a:gridCol w="1434825"/>
                <a:gridCol w="12595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5-LS1-1. Support an argument that plants get the materials they need for growth chiefly from air and </a:t>
                      </a:r>
                      <a:r>
                        <a:rPr lang="en" sz="800">
                          <a:solidFill>
                            <a:schemeClr val="dk1"/>
                          </a:solidFill>
                          <a:latin typeface="Poppins"/>
                          <a:ea typeface="Poppins"/>
                          <a:cs typeface="Poppins"/>
                          <a:sym typeface="Poppins"/>
                        </a:rPr>
                        <a:t>water</a:t>
                      </a: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5-LS2-1. Develop a model to describe the movement of matter among plants, animals, decomposers, and the environment.</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5-ESS3-1. Obtain and combine information about ways individual communities use science ideas to protect the Earth’s resources and environment.</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5-PS3-1. Use models to describe that energy in animals’ food (used for body repair, growth, motion, and to maintain body warmth) was once energy from the sun.</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Planning and Carrying Out Investigations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Constructing Explanations and Designing Solutions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Planning and Carrying Out Investigations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Analyzing and Interpreting Data</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LS2.A: Interdependent Relationships in Ecosystems </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LS2.B: Cycles of Matter and Energy Transfer in Ecosystems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LS1.C. Organization for Matter and Energy Flow in Organisms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ESS3.C: Human Impacts on Earth Systems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PS3.D: Energy in Chemical Processes and Everyday Life</a:t>
                      </a:r>
                      <a:endParaRPr sz="800">
                        <a:latin typeface="Poppins"/>
                        <a:ea typeface="Poppins"/>
                        <a:cs typeface="Poppins"/>
                        <a:sym typeface="Poppins"/>
                      </a:endParaRPr>
                    </a:p>
                    <a:p>
                      <a:pPr indent="0" lvl="0" marL="0" rtl="0" algn="l">
                        <a:lnSpc>
                          <a:spcPct val="15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Energy and Matter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Systems and System Models</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Cause and Effect</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71" name="Google Shape;71;p14"/>
          <p:cNvSpPr txBox="1"/>
          <p:nvPr/>
        </p:nvSpPr>
        <p:spPr>
          <a:xfrm>
            <a:off x="457200" y="9179125"/>
            <a:ext cx="5377200" cy="36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200">
                <a:solidFill>
                  <a:schemeClr val="dk1"/>
                </a:solidFill>
                <a:latin typeface="Poppins"/>
                <a:ea typeface="Poppins"/>
                <a:cs typeface="Poppins"/>
                <a:sym typeface="Poppins"/>
              </a:rPr>
              <a:t>Ecosystems &amp; The Food Web Lesson Flow on Next Page</a:t>
            </a:r>
            <a:endParaRPr sz="1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32"/>
          <p:cNvPicPr preferRelativeResize="0"/>
          <p:nvPr/>
        </p:nvPicPr>
        <p:blipFill>
          <a:blip r:embed="rId3">
            <a:alphaModFix/>
          </a:blip>
          <a:stretch>
            <a:fillRect/>
          </a:stretch>
        </p:blipFill>
        <p:spPr>
          <a:xfrm>
            <a:off x="5577800" y="1270425"/>
            <a:ext cx="1737400" cy="985875"/>
          </a:xfrm>
          <a:prstGeom prst="rect">
            <a:avLst/>
          </a:prstGeom>
          <a:noFill/>
          <a:ln>
            <a:noFill/>
          </a:ln>
        </p:spPr>
      </p:pic>
      <p:sp>
        <p:nvSpPr>
          <p:cNvPr id="334" name="Google Shape;334;p32"/>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335" name="Google Shape;335;p3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36" name="Google Shape;336;p32"/>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How could we grow food on Mars?</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Ecosystem Argument</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performance task, students evaluate a proposed ecosystem plan for a Mars habitat. Using evidence from the unit, they will write an argument for or against the proposed ecosystem plan. Then, students will make recommendations about how to change the ecosystem to successfully cycle energy and nutrients, keeping humans alive and healthy.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graphicFrame>
        <p:nvGraphicFramePr>
          <p:cNvPr id="337" name="Google Shape;337;p32"/>
          <p:cNvGraphicFramePr/>
          <p:nvPr/>
        </p:nvGraphicFramePr>
        <p:xfrm>
          <a:off x="5577800" y="1280160"/>
          <a:ext cx="3000000" cy="3000000"/>
        </p:xfrm>
        <a:graphic>
          <a:graphicData uri="http://schemas.openxmlformats.org/drawingml/2006/table">
            <a:tbl>
              <a:tblPr>
                <a:noFill/>
                <a:tableStyleId>{C613F4D2-C98F-4F5A-A257-D692F1F84FDA}</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60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338" name="Google Shape;338;p3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339" name="Google Shape;339;p32"/>
          <p:cNvSpPr/>
          <p:nvPr/>
        </p:nvSpPr>
        <p:spPr>
          <a:xfrm>
            <a:off x="457650" y="3642525"/>
            <a:ext cx="6857700" cy="3647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0" name="Google Shape;340;p32"/>
          <p:cNvSpPr txBox="1"/>
          <p:nvPr/>
        </p:nvSpPr>
        <p:spPr>
          <a:xfrm>
            <a:off x="3051225" y="3914175"/>
            <a:ext cx="3921000" cy="12495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need their completed Biosphere Bites packet that they have been revising after each Mystery.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Part 1, students evaluate a list of proposed organisms for a Mars habitat. They write an argument for or against the proposal as a good ecosystem.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Part 2, students make recommendations on how to improve the ecosystem.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341" name="Google Shape;341;p32"/>
          <p:cNvSpPr/>
          <p:nvPr/>
        </p:nvSpPr>
        <p:spPr>
          <a:xfrm>
            <a:off x="457200" y="7577575"/>
            <a:ext cx="6857700" cy="17859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2" name="Google Shape;342;p32"/>
          <p:cNvSpPr txBox="1"/>
          <p:nvPr/>
        </p:nvSpPr>
        <p:spPr>
          <a:xfrm>
            <a:off x="757150" y="7745175"/>
            <a:ext cx="2886600" cy="1262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rgbClr val="000000"/>
                </a:solidFill>
                <a:latin typeface="Poppins"/>
                <a:ea typeface="Poppins"/>
                <a:cs typeface="Poppins"/>
                <a:sym typeface="Poppins"/>
              </a:rPr>
              <a:t>Crosscutting Concepts</a:t>
            </a:r>
            <a:endParaRPr i="1"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i="1" lang="en" sz="1000">
                <a:latin typeface="Poppins"/>
                <a:ea typeface="Poppins"/>
                <a:cs typeface="Poppins"/>
                <a:sym typeface="Poppins"/>
              </a:rPr>
              <a:t>Systems and System Models:</a:t>
            </a:r>
            <a:r>
              <a:rPr lang="en" sz="1000">
                <a:latin typeface="Poppins"/>
                <a:ea typeface="Poppins"/>
                <a:cs typeface="Poppins"/>
                <a:sym typeface="Poppins"/>
              </a:rPr>
              <a:t> All living things in an ecosystem are dependent on one another to get the energy and nutrients they need to survive.</a:t>
            </a:r>
            <a:endParaRPr sz="1000">
              <a:latin typeface="Poppins"/>
              <a:ea typeface="Poppins"/>
              <a:cs typeface="Poppins"/>
              <a:sym typeface="Poppins"/>
            </a:endParaRPr>
          </a:p>
        </p:txBody>
      </p:sp>
      <p:sp>
        <p:nvSpPr>
          <p:cNvPr id="343" name="Google Shape;343;p32"/>
          <p:cNvSpPr txBox="1"/>
          <p:nvPr/>
        </p:nvSpPr>
        <p:spPr>
          <a:xfrm>
            <a:off x="4085675" y="7970520"/>
            <a:ext cx="2886600" cy="1262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i="1" lang="en" sz="1000">
                <a:latin typeface="Poppins"/>
                <a:ea typeface="Poppins"/>
                <a:cs typeface="Poppins"/>
                <a:sym typeface="Poppins"/>
              </a:rPr>
              <a:t>Energy &amp; Matter</a:t>
            </a:r>
            <a:r>
              <a:rPr lang="en" sz="1000">
                <a:latin typeface="Poppins"/>
                <a:ea typeface="Poppins"/>
                <a:cs typeface="Poppins"/>
                <a:sym typeface="Poppins"/>
              </a:rPr>
              <a:t>: Energy and matter can be transferred between living organisms. All living things need energy and nutrients to survive. Living things transfer energy and nutrients to one another in an ecosystem.</a:t>
            </a:r>
            <a:endParaRPr i="1" sz="1000">
              <a:latin typeface="Poppins"/>
              <a:ea typeface="Poppins"/>
              <a:cs typeface="Poppins"/>
              <a:sym typeface="Poppins"/>
            </a:endParaRPr>
          </a:p>
        </p:txBody>
      </p:sp>
      <p:pic>
        <p:nvPicPr>
          <p:cNvPr id="344" name="Google Shape;344;p32"/>
          <p:cNvPicPr preferRelativeResize="0"/>
          <p:nvPr/>
        </p:nvPicPr>
        <p:blipFill>
          <a:blip r:embed="rId5">
            <a:alphaModFix/>
          </a:blip>
          <a:stretch>
            <a:fillRect/>
          </a:stretch>
        </p:blipFill>
        <p:spPr>
          <a:xfrm>
            <a:off x="757150" y="3914177"/>
            <a:ext cx="1950852" cy="1423601"/>
          </a:xfrm>
          <a:prstGeom prst="rect">
            <a:avLst/>
          </a:prstGeom>
          <a:noFill/>
          <a:ln>
            <a:noFill/>
          </a:ln>
          <a:effectLst>
            <a:outerShdw blurRad="57150" rotWithShape="0" algn="bl" dir="5400000" dist="19050">
              <a:srgbClr val="000000">
                <a:alpha val="50000"/>
              </a:srgbClr>
            </a:outerShdw>
          </a:effectLst>
        </p:spPr>
      </p:pic>
      <p:pic>
        <p:nvPicPr>
          <p:cNvPr id="345" name="Google Shape;345;p32"/>
          <p:cNvPicPr preferRelativeResize="0"/>
          <p:nvPr/>
        </p:nvPicPr>
        <p:blipFill>
          <a:blip r:embed="rId6">
            <a:alphaModFix/>
          </a:blip>
          <a:stretch>
            <a:fillRect/>
          </a:stretch>
        </p:blipFill>
        <p:spPr>
          <a:xfrm>
            <a:off x="757150" y="5561613"/>
            <a:ext cx="1950851" cy="1463138"/>
          </a:xfrm>
          <a:prstGeom prst="rect">
            <a:avLst/>
          </a:prstGeom>
          <a:noFill/>
          <a:ln>
            <a:noFill/>
          </a:ln>
          <a:effectLst>
            <a:outerShdw blurRad="57150" rotWithShape="0" algn="bl" dir="5400000" dist="19050">
              <a:srgbClr val="000000">
                <a:alpha val="50000"/>
              </a:srgbClr>
            </a:outerShdw>
          </a:effectLst>
        </p:spPr>
      </p:pic>
      <p:sp>
        <p:nvSpPr>
          <p:cNvPr id="346" name="Google Shape;346;p3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nvSpPr>
        <p:spPr>
          <a:xfrm>
            <a:off x="457200" y="1280157"/>
            <a:ext cx="6858000" cy="375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Ecosystems &amp; The Food Web Lesson Flow</a:t>
            </a:r>
            <a:endParaRPr b="1" sz="1200">
              <a:solidFill>
                <a:schemeClr val="dk1"/>
              </a:solidFill>
              <a:latin typeface="Poppins"/>
              <a:ea typeface="Poppins"/>
              <a:cs typeface="Poppins"/>
              <a:sym typeface="Poppins"/>
            </a:endParaRPr>
          </a:p>
        </p:txBody>
      </p:sp>
      <p:sp>
        <p:nvSpPr>
          <p:cNvPr id="77" name="Google Shape;77;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78" name="Google Shape;78;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9" name="Google Shape;79;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80" name="Google Shape;80;p15" title="Ecosystems &amp; the Food Web (Web of Life) Flow (1).png"/>
          <p:cNvPicPr preferRelativeResize="0"/>
          <p:nvPr/>
        </p:nvPicPr>
        <p:blipFill rotWithShape="1">
          <a:blip r:embed="rId4">
            <a:alphaModFix/>
          </a:blip>
          <a:srcRect b="10" l="0" r="0" t="0"/>
          <a:stretch/>
        </p:blipFill>
        <p:spPr>
          <a:xfrm>
            <a:off x="457200" y="1655746"/>
            <a:ext cx="6857999" cy="5909816"/>
          </a:xfrm>
          <a:prstGeom prst="rect">
            <a:avLst/>
          </a:prstGeom>
          <a:noFill/>
          <a:ln>
            <a:noFill/>
          </a:ln>
        </p:spPr>
      </p:pic>
      <p:sp>
        <p:nvSpPr>
          <p:cNvPr id="81" name="Google Shape;81;p15"/>
          <p:cNvSpPr txBox="1"/>
          <p:nvPr/>
        </p:nvSpPr>
        <p:spPr>
          <a:xfrm>
            <a:off x="528625" y="17240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5">
                  <a:extLst>
                    <a:ext uri="{A12FA001-AC4F-418D-AE19-62706E023703}">
                      <ahyp:hlinkClr val="tx"/>
                    </a:ext>
                  </a:extLst>
                </a:hlinkClick>
              </a:rPr>
              <a:t>Anchor Phenomenon</a:t>
            </a:r>
            <a:endParaRPr b="1" sz="1000">
              <a:solidFill>
                <a:schemeClr val="lt1"/>
              </a:solidFill>
              <a:latin typeface="Poppins"/>
              <a:ea typeface="Poppins"/>
              <a:cs typeface="Poppins"/>
              <a:sym typeface="Poppins"/>
            </a:endParaRPr>
          </a:p>
        </p:txBody>
      </p:sp>
      <p:sp>
        <p:nvSpPr>
          <p:cNvPr id="82" name="Google Shape;82;p15"/>
          <p:cNvSpPr txBox="1"/>
          <p:nvPr/>
        </p:nvSpPr>
        <p:spPr>
          <a:xfrm>
            <a:off x="528625" y="396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6">
                  <a:extLst>
                    <a:ext uri="{A12FA001-AC4F-418D-AE19-62706E023703}">
                      <ahyp:hlinkClr val="tx"/>
                    </a:ext>
                  </a:extLst>
                </a:hlinkClick>
              </a:rPr>
              <a:t>Lesson 4</a:t>
            </a:r>
            <a:endParaRPr b="1" sz="1000">
              <a:solidFill>
                <a:schemeClr val="lt1"/>
              </a:solidFill>
              <a:latin typeface="Poppins"/>
              <a:ea typeface="Poppins"/>
              <a:cs typeface="Poppins"/>
              <a:sym typeface="Poppins"/>
            </a:endParaRPr>
          </a:p>
        </p:txBody>
      </p:sp>
      <p:sp>
        <p:nvSpPr>
          <p:cNvPr id="83" name="Google Shape;83;p15"/>
          <p:cNvSpPr txBox="1"/>
          <p:nvPr/>
        </p:nvSpPr>
        <p:spPr>
          <a:xfrm>
            <a:off x="2335075" y="172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7">
                  <a:extLst>
                    <a:ext uri="{A12FA001-AC4F-418D-AE19-62706E023703}">
                      <ahyp:hlinkClr val="tx"/>
                    </a:ext>
                  </a:extLst>
                </a:hlinkClick>
              </a:rPr>
              <a:t>Lesson 1</a:t>
            </a:r>
            <a:endParaRPr b="1" sz="1000">
              <a:solidFill>
                <a:schemeClr val="lt1"/>
              </a:solidFill>
              <a:latin typeface="Poppins"/>
              <a:ea typeface="Poppins"/>
              <a:cs typeface="Poppins"/>
              <a:sym typeface="Poppins"/>
            </a:endParaRPr>
          </a:p>
        </p:txBody>
      </p:sp>
      <p:sp>
        <p:nvSpPr>
          <p:cNvPr id="84" name="Google Shape;84;p15"/>
          <p:cNvSpPr txBox="1"/>
          <p:nvPr/>
        </p:nvSpPr>
        <p:spPr>
          <a:xfrm>
            <a:off x="4136575" y="172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8">
                  <a:extLst>
                    <a:ext uri="{A12FA001-AC4F-418D-AE19-62706E023703}">
                      <ahyp:hlinkClr val="tx"/>
                    </a:ext>
                  </a:extLst>
                </a:hlinkClick>
              </a:rPr>
              <a:t>Lesson 2</a:t>
            </a:r>
            <a:endParaRPr b="1" sz="1000">
              <a:solidFill>
                <a:schemeClr val="lt1"/>
              </a:solidFill>
              <a:latin typeface="Poppins"/>
              <a:ea typeface="Poppins"/>
              <a:cs typeface="Poppins"/>
              <a:sym typeface="Poppins"/>
            </a:endParaRPr>
          </a:p>
        </p:txBody>
      </p:sp>
      <p:sp>
        <p:nvSpPr>
          <p:cNvPr id="85" name="Google Shape;85;p15"/>
          <p:cNvSpPr txBox="1"/>
          <p:nvPr/>
        </p:nvSpPr>
        <p:spPr>
          <a:xfrm>
            <a:off x="5938075" y="172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9">
                  <a:extLst>
                    <a:ext uri="{A12FA001-AC4F-418D-AE19-62706E023703}">
                      <ahyp:hlinkClr val="tx"/>
                    </a:ext>
                  </a:extLst>
                </a:hlinkClick>
              </a:rPr>
              <a:t>Lesson 3</a:t>
            </a:r>
            <a:endParaRPr b="1" sz="1000">
              <a:solidFill>
                <a:schemeClr val="lt1"/>
              </a:solidFill>
              <a:latin typeface="Poppins"/>
              <a:ea typeface="Poppins"/>
              <a:cs typeface="Poppins"/>
              <a:sym typeface="Poppins"/>
            </a:endParaRPr>
          </a:p>
        </p:txBody>
      </p:sp>
      <p:sp>
        <p:nvSpPr>
          <p:cNvPr id="86" name="Google Shape;86;p15"/>
          <p:cNvSpPr txBox="1"/>
          <p:nvPr/>
        </p:nvSpPr>
        <p:spPr>
          <a:xfrm>
            <a:off x="531150" y="243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Ecosystem Design &amp; Modeling</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Life Inside a Dome</a:t>
            </a:r>
            <a:endParaRPr sz="800">
              <a:solidFill>
                <a:schemeClr val="dk1"/>
              </a:solidFill>
              <a:latin typeface="Poppins"/>
              <a:ea typeface="Poppins"/>
              <a:cs typeface="Poppins"/>
              <a:sym typeface="Poppins"/>
            </a:endParaRPr>
          </a:p>
        </p:txBody>
      </p:sp>
      <p:sp>
        <p:nvSpPr>
          <p:cNvPr id="87" name="Google Shape;87;p15"/>
          <p:cNvSpPr txBox="1"/>
          <p:nvPr/>
        </p:nvSpPr>
        <p:spPr>
          <a:xfrm>
            <a:off x="2337600" y="2438400"/>
            <a:ext cx="12954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latin typeface="Poppins"/>
                <a:ea typeface="Poppins"/>
                <a:cs typeface="Poppins"/>
                <a:sym typeface="Poppins"/>
              </a:rPr>
              <a:t>Food Chains &amp; Matter Flow</a:t>
            </a:r>
            <a:endParaRPr b="1" sz="800">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What if all the ants disappeared?</a:t>
            </a:r>
            <a:endParaRPr sz="800">
              <a:solidFill>
                <a:schemeClr val="dk1"/>
              </a:solidFill>
              <a:latin typeface="Poppins"/>
              <a:ea typeface="Poppins"/>
              <a:cs typeface="Poppins"/>
              <a:sym typeface="Poppins"/>
            </a:endParaRPr>
          </a:p>
        </p:txBody>
      </p:sp>
      <p:sp>
        <p:nvSpPr>
          <p:cNvPr id="88" name="Google Shape;88;p15"/>
          <p:cNvSpPr txBox="1"/>
          <p:nvPr/>
        </p:nvSpPr>
        <p:spPr>
          <a:xfrm>
            <a:off x="4139100" y="2464143"/>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latin typeface="Poppins"/>
                <a:ea typeface="Poppins"/>
                <a:cs typeface="Poppins"/>
                <a:sym typeface="Poppins"/>
              </a:rPr>
              <a:t>Decomposers &amp; Matter Flow </a:t>
            </a:r>
            <a:r>
              <a:rPr lang="en" sz="800">
                <a:solidFill>
                  <a:schemeClr val="dk1"/>
                </a:solidFill>
                <a:latin typeface="Poppins"/>
                <a:ea typeface="Poppins"/>
                <a:cs typeface="Poppins"/>
                <a:sym typeface="Poppins"/>
              </a:rPr>
              <a:t>How does a tiny seed become one of the heaviest trees on Earth?</a:t>
            </a:r>
            <a:endParaRPr sz="800">
              <a:solidFill>
                <a:schemeClr val="dk1"/>
              </a:solidFill>
              <a:latin typeface="Poppins"/>
              <a:ea typeface="Poppins"/>
              <a:cs typeface="Poppins"/>
              <a:sym typeface="Poppins"/>
            </a:endParaRPr>
          </a:p>
        </p:txBody>
      </p:sp>
      <p:sp>
        <p:nvSpPr>
          <p:cNvPr id="89" name="Google Shape;89;p15"/>
          <p:cNvSpPr txBox="1"/>
          <p:nvPr/>
        </p:nvSpPr>
        <p:spPr>
          <a:xfrm>
            <a:off x="5930250" y="2438400"/>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Plant Growth &amp; Matter</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Where do fallen leaves go?</a:t>
            </a:r>
            <a:endParaRPr sz="800">
              <a:solidFill>
                <a:schemeClr val="dk1"/>
              </a:solidFill>
              <a:latin typeface="Poppins"/>
              <a:ea typeface="Poppins"/>
              <a:cs typeface="Poppins"/>
              <a:sym typeface="Poppins"/>
            </a:endParaRPr>
          </a:p>
        </p:txBody>
      </p:sp>
      <p:sp>
        <p:nvSpPr>
          <p:cNvPr id="90" name="Google Shape;90;p15"/>
          <p:cNvSpPr txBox="1"/>
          <p:nvPr/>
        </p:nvSpPr>
        <p:spPr>
          <a:xfrm>
            <a:off x="531150" y="46920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Decomposers, Nutrients, &amp; Matter Cycle</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Do worms really eat dirt?</a:t>
            </a:r>
            <a:endParaRPr sz="800">
              <a:solidFill>
                <a:schemeClr val="dk1"/>
              </a:solidFill>
              <a:latin typeface="Poppins"/>
              <a:ea typeface="Poppins"/>
              <a:cs typeface="Poppins"/>
              <a:sym typeface="Poppins"/>
            </a:endParaRPr>
          </a:p>
        </p:txBody>
      </p:sp>
      <p:sp>
        <p:nvSpPr>
          <p:cNvPr id="91" name="Google Shape;91;p15"/>
          <p:cNvSpPr txBox="1"/>
          <p:nvPr/>
        </p:nvSpPr>
        <p:spPr>
          <a:xfrm>
            <a:off x="2326500" y="326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2" name="Google Shape;92;p15"/>
          <p:cNvSpPr txBox="1"/>
          <p:nvPr/>
        </p:nvSpPr>
        <p:spPr>
          <a:xfrm>
            <a:off x="4119425" y="326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3" name="Google Shape;93;p15"/>
          <p:cNvSpPr txBox="1"/>
          <p:nvPr/>
        </p:nvSpPr>
        <p:spPr>
          <a:xfrm>
            <a:off x="5929500" y="326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4" name="Google Shape;94;p15"/>
          <p:cNvSpPr txBox="1"/>
          <p:nvPr/>
        </p:nvSpPr>
        <p:spPr>
          <a:xfrm>
            <a:off x="535825" y="6208125"/>
            <a:ext cx="9183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15">
                  <a:extLst>
                    <a:ext uri="{A12FA001-AC4F-418D-AE19-62706E023703}">
                      <ahyp:hlinkClr val="tx"/>
                    </a:ext>
                  </a:extLst>
                </a:hlinkClick>
              </a:rPr>
              <a:t>Performance Task</a:t>
            </a:r>
            <a:endParaRPr b="1" sz="1000">
              <a:solidFill>
                <a:schemeClr val="lt1"/>
              </a:solidFill>
              <a:latin typeface="Poppins"/>
              <a:ea typeface="Poppins"/>
              <a:cs typeface="Poppins"/>
              <a:sym typeface="Poppins"/>
            </a:endParaRPr>
          </a:p>
        </p:txBody>
      </p:sp>
      <p:sp>
        <p:nvSpPr>
          <p:cNvPr id="95" name="Google Shape;95;p15"/>
          <p:cNvSpPr txBox="1"/>
          <p:nvPr/>
        </p:nvSpPr>
        <p:spPr>
          <a:xfrm>
            <a:off x="520050" y="55075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6" name="Google Shape;96;p15"/>
          <p:cNvSpPr txBox="1"/>
          <p:nvPr/>
        </p:nvSpPr>
        <p:spPr>
          <a:xfrm>
            <a:off x="2322575" y="46920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Ecosystems &amp; Matter Cycle  </a:t>
            </a: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Why do you have to clean a fish tank but not a pond?</a:t>
            </a:r>
            <a:endParaRPr sz="800">
              <a:solidFill>
                <a:schemeClr val="dk1"/>
              </a:solidFill>
              <a:latin typeface="Poppins"/>
              <a:ea typeface="Poppins"/>
              <a:cs typeface="Poppins"/>
              <a:sym typeface="Poppins"/>
            </a:endParaRPr>
          </a:p>
        </p:txBody>
      </p:sp>
      <p:sp>
        <p:nvSpPr>
          <p:cNvPr id="97" name="Google Shape;97;p15"/>
          <p:cNvSpPr txBox="1"/>
          <p:nvPr/>
        </p:nvSpPr>
        <p:spPr>
          <a:xfrm>
            <a:off x="2323200" y="396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18">
                  <a:extLst>
                    <a:ext uri="{A12FA001-AC4F-418D-AE19-62706E023703}">
                      <ahyp:hlinkClr val="tx"/>
                    </a:ext>
                  </a:extLst>
                </a:hlinkClick>
              </a:rPr>
              <a:t>Lesson 5</a:t>
            </a:r>
            <a:endParaRPr b="1" sz="1000">
              <a:solidFill>
                <a:schemeClr val="lt1"/>
              </a:solidFill>
              <a:latin typeface="Poppins"/>
              <a:ea typeface="Poppins"/>
              <a:cs typeface="Poppins"/>
              <a:sym typeface="Poppins"/>
            </a:endParaRPr>
          </a:p>
        </p:txBody>
      </p:sp>
      <p:sp>
        <p:nvSpPr>
          <p:cNvPr id="98" name="Google Shape;98;p15"/>
          <p:cNvSpPr txBox="1"/>
          <p:nvPr/>
        </p:nvSpPr>
        <p:spPr>
          <a:xfrm>
            <a:off x="4119425" y="4692075"/>
            <a:ext cx="13599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Protecting Environments</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How can we protect Earth’s environments?</a:t>
            </a:r>
            <a:endParaRPr sz="800">
              <a:solidFill>
                <a:schemeClr val="dk1"/>
              </a:solidFill>
              <a:latin typeface="Poppins"/>
              <a:ea typeface="Poppins"/>
              <a:cs typeface="Poppins"/>
              <a:sym typeface="Poppins"/>
            </a:endParaRPr>
          </a:p>
        </p:txBody>
      </p:sp>
      <p:sp>
        <p:nvSpPr>
          <p:cNvPr id="99" name="Google Shape;99;p15"/>
          <p:cNvSpPr txBox="1"/>
          <p:nvPr/>
        </p:nvSpPr>
        <p:spPr>
          <a:xfrm>
            <a:off x="4120065" y="3966100"/>
            <a:ext cx="9552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21">
                  <a:extLst>
                    <a:ext uri="{A12FA001-AC4F-418D-AE19-62706E023703}">
                      <ahyp:hlinkClr val="tx"/>
                    </a:ext>
                  </a:extLst>
                </a:hlinkClick>
              </a:rPr>
              <a:t>Lesson 6</a:t>
            </a:r>
            <a:endParaRPr b="1" sz="1000">
              <a:solidFill>
                <a:schemeClr val="lt1"/>
              </a:solidFill>
              <a:latin typeface="Poppins"/>
              <a:ea typeface="Poppins"/>
              <a:cs typeface="Poppins"/>
              <a:sym typeface="Poppins"/>
            </a:endParaRPr>
          </a:p>
        </p:txBody>
      </p:sp>
      <p:sp>
        <p:nvSpPr>
          <p:cNvPr id="100" name="Google Shape;100;p15"/>
          <p:cNvSpPr txBox="1"/>
          <p:nvPr/>
        </p:nvSpPr>
        <p:spPr>
          <a:xfrm>
            <a:off x="2338775" y="55075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101" name="Google Shape;101;p15"/>
          <p:cNvSpPr txBox="1"/>
          <p:nvPr/>
        </p:nvSpPr>
        <p:spPr>
          <a:xfrm>
            <a:off x="4093000" y="5507550"/>
            <a:ext cx="13599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102" name="Google Shape;102;p15"/>
          <p:cNvSpPr txBox="1"/>
          <p:nvPr/>
        </p:nvSpPr>
        <p:spPr>
          <a:xfrm>
            <a:off x="5939450" y="4692075"/>
            <a:ext cx="13599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22">
                  <a:extLst>
                    <a:ext uri="{A12FA001-AC4F-418D-AE19-62706E023703}">
                      <ahyp:hlinkClr val="tx"/>
                    </a:ext>
                  </a:extLst>
                </a:hlinkClick>
              </a:rPr>
              <a:t>Food Webs &amp; Flow of Energy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3">
                  <a:extLst>
                    <a:ext uri="{A12FA001-AC4F-418D-AE19-62706E023703}">
                      <ahyp:hlinkClr val="tx"/>
                    </a:ext>
                  </a:extLst>
                </a:hlinkClick>
              </a:rPr>
              <a:t>Why did the dinosaurs go extinct?</a:t>
            </a:r>
            <a:endParaRPr sz="800">
              <a:solidFill>
                <a:schemeClr val="dk1"/>
              </a:solidFill>
              <a:latin typeface="Poppins"/>
              <a:ea typeface="Poppins"/>
              <a:cs typeface="Poppins"/>
              <a:sym typeface="Poppins"/>
            </a:endParaRPr>
          </a:p>
        </p:txBody>
      </p:sp>
      <p:sp>
        <p:nvSpPr>
          <p:cNvPr id="103" name="Google Shape;103;p15"/>
          <p:cNvSpPr txBox="1"/>
          <p:nvPr/>
        </p:nvSpPr>
        <p:spPr>
          <a:xfrm>
            <a:off x="5940090" y="3966100"/>
            <a:ext cx="9552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24">
                  <a:extLst>
                    <a:ext uri="{A12FA001-AC4F-418D-AE19-62706E023703}">
                      <ahyp:hlinkClr val="tx"/>
                    </a:ext>
                  </a:extLst>
                </a:hlinkClick>
              </a:rPr>
              <a:t>Lesson 7</a:t>
            </a:r>
            <a:endParaRPr b="1" sz="1000">
              <a:solidFill>
                <a:schemeClr val="lt1"/>
              </a:solidFill>
              <a:latin typeface="Poppins"/>
              <a:ea typeface="Poppins"/>
              <a:cs typeface="Poppins"/>
              <a:sym typeface="Poppins"/>
            </a:endParaRPr>
          </a:p>
        </p:txBody>
      </p:sp>
      <p:sp>
        <p:nvSpPr>
          <p:cNvPr id="104" name="Google Shape;104;p15"/>
          <p:cNvSpPr txBox="1"/>
          <p:nvPr/>
        </p:nvSpPr>
        <p:spPr>
          <a:xfrm>
            <a:off x="5913025" y="5507550"/>
            <a:ext cx="13599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105" name="Google Shape;105;p15"/>
          <p:cNvSpPr txBox="1"/>
          <p:nvPr/>
        </p:nvSpPr>
        <p:spPr>
          <a:xfrm>
            <a:off x="503850" y="6896900"/>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25">
                  <a:extLst>
                    <a:ext uri="{A12FA001-AC4F-418D-AE19-62706E023703}">
                      <ahyp:hlinkClr val="tx"/>
                    </a:ext>
                  </a:extLst>
                </a:hlinkClick>
              </a:rPr>
              <a:t>Ecosystem Argument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6">
                  <a:extLst>
                    <a:ext uri="{A12FA001-AC4F-418D-AE19-62706E023703}">
                      <ahyp:hlinkClr val="tx"/>
                    </a:ext>
                  </a:extLst>
                </a:hlinkClick>
              </a:rPr>
              <a:t>How could we grow food on Mars?</a:t>
            </a:r>
            <a:endParaRPr sz="800">
              <a:solidFill>
                <a:schemeClr val="dk1"/>
              </a:solidFill>
              <a:latin typeface="Poppins"/>
              <a:ea typeface="Poppins"/>
              <a:cs typeface="Poppins"/>
              <a:sym typeface="Poppins"/>
            </a:endParaRPr>
          </a:p>
        </p:txBody>
      </p:sp>
      <p:sp>
        <p:nvSpPr>
          <p:cNvPr id="106" name="Google Shape;106;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12" name="Google Shape;112;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13" name="Google Shape;113;p16"/>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pic>
        <p:nvPicPr>
          <p:cNvPr id="114" name="Google Shape;114;p16"/>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15" name="Google Shape;115;p16"/>
          <p:cNvSpPr txBox="1"/>
          <p:nvPr/>
        </p:nvSpPr>
        <p:spPr>
          <a:xfrm>
            <a:off x="457200" y="2350675"/>
            <a:ext cx="3197700" cy="32193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anchor layer introduces Biosphere 2, an experiment where scientists tried to create a self-sustaining ecosystem in a dome in the Arizona desert.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Your students will be a part of the Biosphere 2 team. Their job is to make sure that the dome’s ecosystem can supply them with the food they need to survive.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To decide what’s in their ecosystem, students will think about what they want to eat — and where that food comes from. If they want a fried egg for breakfast, they need a bird (probably a chicken) to lay that egg. For each food-producing organism, students will need to consider what that organism needs to thrive. Animals need food to eat. Plants need pollinators to reproduce.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revisit their model ecosystem after each lesson, revising it as they learn more about the web of life.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16" name="Google Shape;116;p16"/>
          <p:cNvSpPr txBox="1"/>
          <p:nvPr/>
        </p:nvSpPr>
        <p:spPr>
          <a:xfrm>
            <a:off x="457200" y="1873600"/>
            <a:ext cx="6830400" cy="3693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How can you create an ecosystem that will provide all the food your team needs?</a:t>
            </a:r>
            <a:endParaRPr sz="1200">
              <a:solidFill>
                <a:schemeClr val="dk1"/>
              </a:solidFill>
              <a:latin typeface="Poppins"/>
              <a:ea typeface="Poppins"/>
              <a:cs typeface="Poppins"/>
              <a:sym typeface="Poppins"/>
            </a:endParaRPr>
          </a:p>
        </p:txBody>
      </p:sp>
      <p:sp>
        <p:nvSpPr>
          <p:cNvPr id="117" name="Google Shape;117;p16"/>
          <p:cNvSpPr txBox="1"/>
          <p:nvPr/>
        </p:nvSpPr>
        <p:spPr>
          <a:xfrm>
            <a:off x="4223550" y="2350675"/>
            <a:ext cx="3091800" cy="43041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Additional resources: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your students want more information about the original Biosphere 2 project and what happened to it, consider showing them </a:t>
            </a:r>
            <a:r>
              <a:rPr lang="en" sz="1000" u="sng">
                <a:solidFill>
                  <a:schemeClr val="dk1"/>
                </a:solidFill>
                <a:latin typeface="Poppins"/>
                <a:ea typeface="Poppins"/>
                <a:cs typeface="Poppins"/>
                <a:sym typeface="Poppins"/>
                <a:hlinkClick r:id="rId4">
                  <a:extLst>
                    <a:ext uri="{A12FA001-AC4F-418D-AE19-62706E023703}">
                      <ahyp:hlinkClr val="tx"/>
                    </a:ext>
                  </a:extLst>
                </a:hlinkClick>
              </a:rPr>
              <a:t>this video</a:t>
            </a:r>
            <a:r>
              <a:rPr lang="en" sz="1000">
                <a:solidFill>
                  <a:schemeClr val="dk1"/>
                </a:solidFill>
                <a:latin typeface="Poppins"/>
                <a:ea typeface="Poppins"/>
                <a:cs typeface="Poppins"/>
                <a:sym typeface="Poppins"/>
              </a:rPr>
              <a:t>  (https://video.link/w/6fQp).</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students need help figuring out a menu, </a:t>
            </a:r>
            <a:r>
              <a:rPr lang="en" sz="1000" u="sng">
                <a:solidFill>
                  <a:schemeClr val="dk1"/>
                </a:solidFill>
                <a:latin typeface="Poppins"/>
                <a:ea typeface="Poppins"/>
                <a:cs typeface="Poppins"/>
                <a:sym typeface="Poppins"/>
                <a:hlinkClick r:id="rId5">
                  <a:extLst>
                    <a:ext uri="{A12FA001-AC4F-418D-AE19-62706E023703}">
                      <ahyp:hlinkClr val="tx"/>
                    </a:ext>
                  </a:extLst>
                </a:hlinkClick>
              </a:rPr>
              <a:t>here</a:t>
            </a:r>
            <a:r>
              <a:rPr lang="en" sz="1000">
                <a:solidFill>
                  <a:schemeClr val="dk1"/>
                </a:solidFill>
                <a:latin typeface="Poppins"/>
                <a:ea typeface="Poppins"/>
                <a:cs typeface="Poppins"/>
                <a:sym typeface="Poppins"/>
              </a:rPr>
              <a:t> is a sample menu and answer key (https://mysteryscience.com/docs/808). Students can use this menu — or start with this and modify as they wish.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Some students struggle because they don’t know what goes into the foods they eat. To help with that, here are recipes for our </a:t>
            </a:r>
            <a:r>
              <a:rPr lang="en" sz="1000" u="sng">
                <a:solidFill>
                  <a:schemeClr val="dk1"/>
                </a:solidFill>
                <a:latin typeface="Poppins"/>
                <a:ea typeface="Poppins"/>
                <a:cs typeface="Poppins"/>
                <a:sym typeface="Poppins"/>
                <a:hlinkClick r:id="rId6">
                  <a:extLst>
                    <a:ext uri="{A12FA001-AC4F-418D-AE19-62706E023703}">
                      <ahyp:hlinkClr val="tx"/>
                    </a:ext>
                  </a:extLst>
                </a:hlinkClick>
              </a:rPr>
              <a:t>sample menu</a:t>
            </a:r>
            <a:r>
              <a:rPr lang="en" sz="1000">
                <a:solidFill>
                  <a:schemeClr val="dk1"/>
                </a:solidFill>
                <a:latin typeface="Poppins"/>
                <a:ea typeface="Poppins"/>
                <a:cs typeface="Poppins"/>
                <a:sym typeface="Poppins"/>
              </a:rPr>
              <a:t> and a worksheet (https://mysteryscience.com/docs/809).</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18" name="Google Shape;118;p16"/>
          <p:cNvPicPr preferRelativeResize="0"/>
          <p:nvPr/>
        </p:nvPicPr>
        <p:blipFill>
          <a:blip r:embed="rId7">
            <a:alphaModFix/>
          </a:blip>
          <a:stretch>
            <a:fillRect/>
          </a:stretch>
        </p:blipFill>
        <p:spPr>
          <a:xfrm>
            <a:off x="4223625" y="6686350"/>
            <a:ext cx="3091658" cy="2635598"/>
          </a:xfrm>
          <a:prstGeom prst="rect">
            <a:avLst/>
          </a:prstGeom>
          <a:noFill/>
          <a:ln>
            <a:noFill/>
          </a:ln>
        </p:spPr>
      </p:pic>
      <p:sp>
        <p:nvSpPr>
          <p:cNvPr id="119" name="Google Shape;119;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17"/>
          <p:cNvPicPr preferRelativeResize="0"/>
          <p:nvPr/>
        </p:nvPicPr>
        <p:blipFill>
          <a:blip r:embed="rId3">
            <a:alphaModFix/>
          </a:blip>
          <a:stretch>
            <a:fillRect/>
          </a:stretch>
        </p:blipFill>
        <p:spPr>
          <a:xfrm>
            <a:off x="5577800" y="1280150"/>
            <a:ext cx="1737400" cy="985873"/>
          </a:xfrm>
          <a:prstGeom prst="rect">
            <a:avLst/>
          </a:prstGeom>
          <a:noFill/>
          <a:ln>
            <a:noFill/>
          </a:ln>
        </p:spPr>
      </p:pic>
      <p:sp>
        <p:nvSpPr>
          <p:cNvPr id="125" name="Google Shape;125;p17"/>
          <p:cNvSpPr/>
          <p:nvPr/>
        </p:nvSpPr>
        <p:spPr>
          <a:xfrm>
            <a:off x="475050" y="5028625"/>
            <a:ext cx="6839100" cy="4306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 name="Google Shape;126;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7" name="Google Shape;127;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8" name="Google Shape;128;p17"/>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Life Inside a Dome</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Ecosystem Design &amp; Modeling</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focuses on attempts to grow food in an enclosed ecosystem. Students generate observations and questions about the phenomenon and create an initial design solution to growing food inside a dome for two years.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29" name="Google Shape;129;p17"/>
          <p:cNvSpPr txBox="1"/>
          <p:nvPr/>
        </p:nvSpPr>
        <p:spPr>
          <a:xfrm>
            <a:off x="797850" y="5378925"/>
            <a:ext cx="2130600" cy="19809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It is important to encourage students to recognize that even if they don't know the perfect answer yet, they are going to learn a lot throughout the unit and have an opportunity to change or add to their first model.</a:t>
            </a:r>
            <a:endParaRPr sz="1000">
              <a:solidFill>
                <a:schemeClr val="dk1"/>
              </a:solidFill>
              <a:latin typeface="Poppins"/>
              <a:ea typeface="Poppins"/>
              <a:cs typeface="Poppins"/>
              <a:sym typeface="Poppins"/>
            </a:endParaRPr>
          </a:p>
        </p:txBody>
      </p:sp>
      <p:graphicFrame>
        <p:nvGraphicFramePr>
          <p:cNvPr id="130" name="Google Shape;130;p17"/>
          <p:cNvGraphicFramePr/>
          <p:nvPr/>
        </p:nvGraphicFramePr>
        <p:xfrm>
          <a:off x="5577800" y="1280185"/>
          <a:ext cx="3000000" cy="3000000"/>
        </p:xfrm>
        <a:graphic>
          <a:graphicData uri="http://schemas.openxmlformats.org/drawingml/2006/table">
            <a:tbl>
              <a:tblPr>
                <a:noFill/>
                <a:tableStyleId>{C613F4D2-C98F-4F5A-A257-D692F1F84FDA}</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u="sng">
                          <a:solidFill>
                            <a:schemeClr val="dk1"/>
                          </a:solidFill>
                          <a:latin typeface="Poppins"/>
                          <a:ea typeface="Poppins"/>
                          <a:cs typeface="Poppins"/>
                          <a:sym typeface="Poppins"/>
                          <a:hlinkClick r:id="rId4">
                            <a:extLst>
                              <a:ext uri="{A12FA001-AC4F-418D-AE19-62706E023703}">
                                <ahyp:hlinkClr val="tx"/>
                              </a:ext>
                            </a:extLst>
                          </a:hlinkClick>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13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u="sng">
                          <a:solidFill>
                            <a:schemeClr val="dk1"/>
                          </a:solidFill>
                          <a:latin typeface="Poppins"/>
                          <a:ea typeface="Poppins"/>
                          <a:cs typeface="Poppins"/>
                          <a:sym typeface="Poppins"/>
                          <a:hlinkClick r:id="rId5">
                            <a:extLst>
                              <a:ext uri="{A12FA001-AC4F-418D-AE19-62706E023703}">
                                <ahyp:hlinkClr val="tx"/>
                              </a:ext>
                            </a:extLst>
                          </a:hlinkClick>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u="sng">
                          <a:solidFill>
                            <a:schemeClr val="dk1"/>
                          </a:solidFill>
                          <a:latin typeface="Poppins"/>
                          <a:ea typeface="Poppins"/>
                          <a:cs typeface="Poppins"/>
                          <a:sym typeface="Poppins"/>
                          <a:hlinkClick r:id="rId6">
                            <a:extLst>
                              <a:ext uri="{A12FA001-AC4F-418D-AE19-62706E023703}">
                                <ahyp:hlinkClr val="tx"/>
                              </a:ext>
                            </a:extLst>
                          </a:hlinkClick>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60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Clr>
                          <a:schemeClr val="dk1"/>
                        </a:buClr>
                        <a:buSzPts val="1100"/>
                        <a:buFont typeface="Arial"/>
                        <a:buNone/>
                      </a:pPr>
                      <a:r>
                        <a:rPr b="1" lang="en" sz="800" u="sng">
                          <a:solidFill>
                            <a:schemeClr val="dk1"/>
                          </a:solidFill>
                          <a:latin typeface="Poppins"/>
                          <a:ea typeface="Poppins"/>
                          <a:cs typeface="Poppins"/>
                          <a:sym typeface="Poppins"/>
                          <a:hlinkClick r:id="rId7">
                            <a:extLst>
                              <a:ext uri="{A12FA001-AC4F-418D-AE19-62706E023703}">
                                <ahyp:hlinkClr val="tx"/>
                              </a:ext>
                            </a:extLst>
                          </a:hlinkClick>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31" name="Google Shape;131;p17"/>
          <p:cNvPicPr preferRelativeResize="0"/>
          <p:nvPr/>
        </p:nvPicPr>
        <p:blipFill rotWithShape="1">
          <a:blip r:embed="rId8">
            <a:alphaModFix/>
          </a:blip>
          <a:srcRect b="1276" l="0" r="0" t="1276"/>
          <a:stretch/>
        </p:blipFill>
        <p:spPr>
          <a:xfrm>
            <a:off x="6055623" y="354825"/>
            <a:ext cx="1232057" cy="161925"/>
          </a:xfrm>
          <a:prstGeom prst="rect">
            <a:avLst/>
          </a:prstGeom>
          <a:noFill/>
          <a:ln>
            <a:noFill/>
          </a:ln>
        </p:spPr>
      </p:pic>
      <p:pic>
        <p:nvPicPr>
          <p:cNvPr id="132" name="Google Shape;132;p17"/>
          <p:cNvPicPr preferRelativeResize="0"/>
          <p:nvPr/>
        </p:nvPicPr>
        <p:blipFill>
          <a:blip r:embed="rId9">
            <a:alphaModFix/>
          </a:blip>
          <a:stretch>
            <a:fillRect/>
          </a:stretch>
        </p:blipFill>
        <p:spPr>
          <a:xfrm>
            <a:off x="3163650" y="5376175"/>
            <a:ext cx="3808650" cy="2943514"/>
          </a:xfrm>
          <a:prstGeom prst="rect">
            <a:avLst/>
          </a:prstGeom>
          <a:noFill/>
          <a:ln>
            <a:noFill/>
          </a:ln>
          <a:effectLst>
            <a:outerShdw blurRad="57150" rotWithShape="0" algn="bl" dir="5400000" dist="19050">
              <a:srgbClr val="000000">
                <a:alpha val="50000"/>
              </a:srgbClr>
            </a:outerShdw>
          </a:effectLst>
        </p:spPr>
      </p:pic>
      <p:pic>
        <p:nvPicPr>
          <p:cNvPr id="133" name="Google Shape;133;p17"/>
          <p:cNvPicPr preferRelativeResize="0"/>
          <p:nvPr/>
        </p:nvPicPr>
        <p:blipFill rotWithShape="1">
          <a:blip r:embed="rId9">
            <a:alphaModFix/>
          </a:blip>
          <a:srcRect b="0" l="0" r="0" t="55102"/>
          <a:stretch/>
        </p:blipFill>
        <p:spPr>
          <a:xfrm>
            <a:off x="3163650" y="7673867"/>
            <a:ext cx="3808650" cy="1321508"/>
          </a:xfrm>
          <a:prstGeom prst="rect">
            <a:avLst/>
          </a:prstGeom>
          <a:noFill/>
          <a:ln>
            <a:noFill/>
          </a:ln>
          <a:effectLst>
            <a:outerShdw blurRad="57150" rotWithShape="0" algn="bl" dir="5400000" dist="19050">
              <a:srgbClr val="000000">
                <a:alpha val="50000"/>
              </a:srgbClr>
            </a:outerShdw>
          </a:effectLst>
        </p:spPr>
      </p:pic>
      <p:sp>
        <p:nvSpPr>
          <p:cNvPr id="134" name="Google Shape;134;p17"/>
          <p:cNvSpPr txBox="1"/>
          <p:nvPr/>
        </p:nvSpPr>
        <p:spPr>
          <a:xfrm>
            <a:off x="3333750" y="6339475"/>
            <a:ext cx="1055700" cy="1655400"/>
          </a:xfrm>
          <a:prstGeom prst="rect">
            <a:avLst/>
          </a:prstGeom>
          <a:noFill/>
          <a:ln>
            <a:noFill/>
          </a:ln>
        </p:spPr>
        <p:txBody>
          <a:bodyPr anchorCtr="0" anchor="t" bIns="91425" lIns="0" spcFirstLastPara="1" rIns="0" wrap="square" tIns="0">
            <a:noAutofit/>
          </a:bodyPr>
          <a:lstStyle/>
          <a:p>
            <a:pPr indent="0" lvl="0" marL="0" rtl="0" algn="l">
              <a:spcBef>
                <a:spcPts val="0"/>
              </a:spcBef>
              <a:spcAft>
                <a:spcPts val="0"/>
              </a:spcAft>
              <a:buNone/>
            </a:pPr>
            <a:r>
              <a:rPr lang="en" sz="800">
                <a:latin typeface="Comic Sans MS"/>
                <a:ea typeface="Comic Sans MS"/>
                <a:cs typeface="Comic Sans MS"/>
                <a:sym typeface="Comic Sans MS"/>
              </a:rPr>
              <a:t>Biosphere 2 is located in the desert, which is sunny during the day.</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Biosphere 2 has glass panels which will let in sunlight that plants need to grow.</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The trees inside Biosphere 2 will provide oxygen for animals. </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Biosphere 2 is not shaded, it will get a lot of sunlight.</a:t>
            </a:r>
            <a:endParaRPr sz="800">
              <a:latin typeface="Comic Sans MS"/>
              <a:ea typeface="Comic Sans MS"/>
              <a:cs typeface="Comic Sans MS"/>
              <a:sym typeface="Comic Sans MS"/>
            </a:endParaRPr>
          </a:p>
        </p:txBody>
      </p:sp>
      <p:sp>
        <p:nvSpPr>
          <p:cNvPr id="135" name="Google Shape;135;p17"/>
          <p:cNvSpPr txBox="1"/>
          <p:nvPr/>
        </p:nvSpPr>
        <p:spPr>
          <a:xfrm>
            <a:off x="4492725" y="6339475"/>
            <a:ext cx="1150500" cy="2461200"/>
          </a:xfrm>
          <a:prstGeom prst="rect">
            <a:avLst/>
          </a:prstGeom>
          <a:noFill/>
          <a:ln>
            <a:noFill/>
          </a:ln>
        </p:spPr>
        <p:txBody>
          <a:bodyPr anchorCtr="0" anchor="t" bIns="91425" lIns="0" spcFirstLastPara="1" rIns="0" wrap="square" tIns="0">
            <a:noAutofit/>
          </a:bodyPr>
          <a:lstStyle/>
          <a:p>
            <a:pPr indent="0" lvl="0" marL="0" rtl="0" algn="l">
              <a:spcBef>
                <a:spcPts val="0"/>
              </a:spcBef>
              <a:spcAft>
                <a:spcPts val="0"/>
              </a:spcAft>
              <a:buNone/>
            </a:pPr>
            <a:r>
              <a:rPr lang="en" sz="800">
                <a:latin typeface="Comic Sans MS"/>
                <a:ea typeface="Comic Sans MS"/>
                <a:cs typeface="Comic Sans MS"/>
                <a:sym typeface="Comic Sans MS"/>
              </a:rPr>
              <a:t>Biosphere 2 is closed off from the outside world, nothing can come in or out. </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Biosphere 2 is a lot smaller than the Earth and everything you need has to fit inside.</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If all of the plants died, all of the animals would die and there would be no food.</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You have to cook everything; boxed items would run out.</a:t>
            </a:r>
            <a:endParaRPr i="1" sz="800">
              <a:solidFill>
                <a:srgbClr val="000000"/>
              </a:solidFill>
              <a:latin typeface="Comic Sans MS"/>
              <a:ea typeface="Comic Sans MS"/>
              <a:cs typeface="Comic Sans MS"/>
              <a:sym typeface="Comic Sans MS"/>
            </a:endParaRPr>
          </a:p>
        </p:txBody>
      </p:sp>
      <p:sp>
        <p:nvSpPr>
          <p:cNvPr id="136" name="Google Shape;136;p17"/>
          <p:cNvSpPr txBox="1"/>
          <p:nvPr/>
        </p:nvSpPr>
        <p:spPr>
          <a:xfrm>
            <a:off x="5746500" y="6339475"/>
            <a:ext cx="1055700" cy="2461200"/>
          </a:xfrm>
          <a:prstGeom prst="rect">
            <a:avLst/>
          </a:prstGeom>
          <a:noFill/>
          <a:ln>
            <a:noFill/>
          </a:ln>
        </p:spPr>
        <p:txBody>
          <a:bodyPr anchorCtr="0" anchor="t" bIns="91425" lIns="0" spcFirstLastPara="1" rIns="0" wrap="square" tIns="0">
            <a:noAutofit/>
          </a:bodyPr>
          <a:lstStyle/>
          <a:p>
            <a:pPr indent="0" lvl="0" marL="0" rtl="0" algn="l">
              <a:spcBef>
                <a:spcPts val="0"/>
              </a:spcBef>
              <a:spcAft>
                <a:spcPts val="0"/>
              </a:spcAft>
              <a:buNone/>
            </a:pPr>
            <a:r>
              <a:rPr lang="en" sz="800">
                <a:latin typeface="Comic Sans MS"/>
                <a:ea typeface="Comic Sans MS"/>
                <a:cs typeface="Comic Sans MS"/>
                <a:sym typeface="Comic Sans MS"/>
              </a:rPr>
              <a:t>What types of animals can live inside Biosphere 2? </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How many people need to be fed? </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What do the animals eat?</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What happens to all of the animal waste?</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How do living things depend on one another to survive? </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How does energy and matter move through an ecosystem?</a:t>
            </a:r>
            <a:endParaRPr sz="800">
              <a:latin typeface="Comic Sans MS"/>
              <a:ea typeface="Comic Sans MS"/>
              <a:cs typeface="Comic Sans MS"/>
              <a:sym typeface="Comic Sans MS"/>
            </a:endParaRPr>
          </a:p>
        </p:txBody>
      </p:sp>
      <p:sp>
        <p:nvSpPr>
          <p:cNvPr id="137" name="Google Shape;137;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18" title="image (9).png"/>
          <p:cNvPicPr preferRelativeResize="0"/>
          <p:nvPr/>
        </p:nvPicPr>
        <p:blipFill rotWithShape="1">
          <a:blip r:embed="rId3">
            <a:alphaModFix/>
          </a:blip>
          <a:srcRect b="16719" l="0" r="0" t="16719"/>
          <a:stretch/>
        </p:blipFill>
        <p:spPr>
          <a:xfrm>
            <a:off x="5576925" y="1280150"/>
            <a:ext cx="1738275" cy="986370"/>
          </a:xfrm>
          <a:prstGeom prst="rect">
            <a:avLst/>
          </a:prstGeom>
          <a:noFill/>
          <a:ln>
            <a:noFill/>
          </a:ln>
        </p:spPr>
      </p:pic>
      <p:sp>
        <p:nvSpPr>
          <p:cNvPr id="143" name="Google Shape;143;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4" name="Google Shape;144;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5" name="Google Shape;145;p18"/>
          <p:cNvSpPr txBox="1"/>
          <p:nvPr/>
        </p:nvSpPr>
        <p:spPr>
          <a:xfrm>
            <a:off x="457200" y="1280150"/>
            <a:ext cx="4918800" cy="2702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What if all the ants disappeared?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Food Chains &amp; Matter Flow</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develop their thinking about the predator/prey relationships between living things.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Eat or Be </a:t>
            </a:r>
            <a:r>
              <a:rPr lang="en" sz="1000">
                <a:solidFill>
                  <a:schemeClr val="dk1"/>
                </a:solidFill>
                <a:latin typeface="Poppins"/>
                <a:ea typeface="Poppins"/>
                <a:cs typeface="Poppins"/>
                <a:sym typeface="Poppins"/>
              </a:rPr>
              <a:t>Eaten</a:t>
            </a:r>
            <a:r>
              <a:rPr lang="en" sz="1000">
                <a:solidFill>
                  <a:schemeClr val="dk1"/>
                </a:solidFill>
                <a:latin typeface="Poppins"/>
                <a:ea typeface="Poppins"/>
                <a:cs typeface="Poppins"/>
                <a:sym typeface="Poppins"/>
              </a:rPr>
              <a:t>, students play a card game in which they make food chains with predators and prey, and producers and consumers. The students who make the longest food chains win the game!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46" name="Google Shape;146;p18"/>
          <p:cNvGraphicFramePr/>
          <p:nvPr/>
        </p:nvGraphicFramePr>
        <p:xfrm>
          <a:off x="5576925" y="1280160"/>
          <a:ext cx="3000000" cy="3000000"/>
        </p:xfrm>
        <a:graphic>
          <a:graphicData uri="http://schemas.openxmlformats.org/drawingml/2006/table">
            <a:tbl>
              <a:tblPr>
                <a:noFill/>
                <a:tableStyleId>{C613F4D2-C98F-4F5A-A257-D692F1F84FDA}</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7" name="Google Shape;147;p18"/>
          <p:cNvSpPr/>
          <p:nvPr/>
        </p:nvSpPr>
        <p:spPr>
          <a:xfrm>
            <a:off x="457650" y="5090325"/>
            <a:ext cx="6857700" cy="3079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 name="Google Shape;148;p18"/>
          <p:cNvSpPr txBox="1"/>
          <p:nvPr/>
        </p:nvSpPr>
        <p:spPr>
          <a:xfrm>
            <a:off x="2663100" y="5351425"/>
            <a:ext cx="44313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groups of four. Homeschool students will need a partner to play the Eat or Be Eaten game as it is designed for 2 to 4 players.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group of players will need enough table space to lay out their cards as they form food chains. Clusters of student desks work well for this.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We've provided some Teacher Tips to help you guide your students and answer any clarifying questions about how the game is </a:t>
            </a:r>
            <a:r>
              <a:rPr lang="en" sz="1000">
                <a:solidFill>
                  <a:schemeClr val="dk1"/>
                </a:solidFill>
                <a:latin typeface="Poppins"/>
                <a:ea typeface="Poppins"/>
                <a:cs typeface="Poppins"/>
                <a:sym typeface="Poppins"/>
              </a:rPr>
              <a:t>played</a:t>
            </a:r>
            <a:r>
              <a:rPr lang="en" sz="1000">
                <a:solidFill>
                  <a:schemeClr val="dk1"/>
                </a:solidFill>
                <a:latin typeface="Poppins"/>
                <a:ea typeface="Poppins"/>
                <a:cs typeface="Poppins"/>
                <a:sym typeface="Poppins"/>
              </a:rPr>
              <a:t>.</a:t>
            </a:r>
            <a:endParaRPr sz="1000">
              <a:solidFill>
                <a:schemeClr val="dk1"/>
              </a:solidFill>
              <a:latin typeface="Poppins"/>
              <a:ea typeface="Poppins"/>
              <a:cs typeface="Poppins"/>
              <a:sym typeface="Poppins"/>
            </a:endParaRPr>
          </a:p>
        </p:txBody>
      </p:sp>
      <p:pic>
        <p:nvPicPr>
          <p:cNvPr id="149" name="Google Shape;149;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0" name="Google Shape;150;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51" name="Google Shape;151;p18"/>
          <p:cNvPicPr preferRelativeResize="0"/>
          <p:nvPr/>
        </p:nvPicPr>
        <p:blipFill>
          <a:blip r:embed="rId5">
            <a:alphaModFix/>
          </a:blip>
          <a:stretch>
            <a:fillRect/>
          </a:stretch>
        </p:blipFill>
        <p:spPr>
          <a:xfrm>
            <a:off x="704950" y="5445025"/>
            <a:ext cx="1656332" cy="914399"/>
          </a:xfrm>
          <a:prstGeom prst="rect">
            <a:avLst/>
          </a:prstGeom>
          <a:noFill/>
          <a:ln>
            <a:noFill/>
          </a:ln>
          <a:effectLst>
            <a:outerShdw blurRad="57150" rotWithShape="0" algn="bl" dir="5400000" dist="19050">
              <a:srgbClr val="000000">
                <a:alpha val="50000"/>
              </a:srgbClr>
            </a:outerShdw>
          </a:effectLst>
        </p:spPr>
      </p:pic>
      <p:pic>
        <p:nvPicPr>
          <p:cNvPr id="152" name="Google Shape;152;p18"/>
          <p:cNvPicPr preferRelativeResize="0"/>
          <p:nvPr/>
        </p:nvPicPr>
        <p:blipFill>
          <a:blip r:embed="rId6">
            <a:alphaModFix/>
          </a:blip>
          <a:stretch>
            <a:fillRect/>
          </a:stretch>
        </p:blipFill>
        <p:spPr>
          <a:xfrm>
            <a:off x="704950" y="6880375"/>
            <a:ext cx="1656332" cy="870050"/>
          </a:xfrm>
          <a:prstGeom prst="rect">
            <a:avLst/>
          </a:prstGeom>
          <a:noFill/>
          <a:ln>
            <a:noFill/>
          </a:ln>
          <a:effectLst>
            <a:outerShdw blurRad="57150" rotWithShape="0" algn="bl" dir="5400000" dist="19050">
              <a:srgbClr val="000000">
                <a:alpha val="50000"/>
              </a:srgbClr>
            </a:outerShdw>
          </a:effectLst>
        </p:spPr>
      </p:pic>
      <p:sp>
        <p:nvSpPr>
          <p:cNvPr id="153" name="Google Shape;153;p18"/>
          <p:cNvSpPr txBox="1"/>
          <p:nvPr/>
        </p:nvSpPr>
        <p:spPr>
          <a:xfrm>
            <a:off x="457200" y="94077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9" name="Google Shape;159;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0" name="Google Shape;160;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What if all the ants disappeared?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Food Chains &amp; Matter Flow</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Living things get their food through food chains. All 20 organisms students choose for their “My Biosphere” model must have a food source.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all living things need a food source in order to grow, and are all part of a food chain.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Changing which living things are included in their biosphere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Drawing arrows to indicate food chains in their biosphere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Ensuring that all food chains include producers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Does every living thing in my ecosystem have something to eat? </a:t>
            </a:r>
            <a:endParaRPr b="1" sz="1000">
              <a:solidFill>
                <a:schemeClr val="dk1"/>
              </a:solidFill>
              <a:latin typeface="Poppins"/>
              <a:ea typeface="Poppins"/>
              <a:cs typeface="Poppins"/>
              <a:sym typeface="Poppins"/>
            </a:endParaRPr>
          </a:p>
        </p:txBody>
      </p:sp>
      <p:pic>
        <p:nvPicPr>
          <p:cNvPr id="161" name="Google Shape;161;p19"/>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62" name="Google Shape;162;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63" name="Google Shape;163;p19" title="image (9).png"/>
          <p:cNvPicPr preferRelativeResize="0"/>
          <p:nvPr/>
        </p:nvPicPr>
        <p:blipFill rotWithShape="1">
          <a:blip r:embed="rId4">
            <a:alphaModFix/>
          </a:blip>
          <a:srcRect b="16719" l="0" r="0" t="16719"/>
          <a:stretch/>
        </p:blipFill>
        <p:spPr>
          <a:xfrm>
            <a:off x="5576925" y="1280150"/>
            <a:ext cx="1738275" cy="986375"/>
          </a:xfrm>
          <a:prstGeom prst="rect">
            <a:avLst/>
          </a:prstGeom>
          <a:noFill/>
          <a:ln>
            <a:noFill/>
          </a:ln>
        </p:spPr>
      </p:pic>
      <p:graphicFrame>
        <p:nvGraphicFramePr>
          <p:cNvPr id="164" name="Google Shape;164;p19"/>
          <p:cNvGraphicFramePr/>
          <p:nvPr/>
        </p:nvGraphicFramePr>
        <p:xfrm>
          <a:off x="5576925" y="1280160"/>
          <a:ext cx="3000000" cy="3000000"/>
        </p:xfrm>
        <a:graphic>
          <a:graphicData uri="http://schemas.openxmlformats.org/drawingml/2006/table">
            <a:tbl>
              <a:tblPr>
                <a:noFill/>
                <a:tableStyleId>{C613F4D2-C98F-4F5A-A257-D692F1F84FDA}</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0" title="image (10).png"/>
          <p:cNvPicPr preferRelativeResize="0"/>
          <p:nvPr/>
        </p:nvPicPr>
        <p:blipFill rotWithShape="1">
          <a:blip r:embed="rId3">
            <a:alphaModFix/>
          </a:blip>
          <a:srcRect b="16205" l="0" r="0" t="16212"/>
          <a:stretch/>
        </p:blipFill>
        <p:spPr>
          <a:xfrm>
            <a:off x="5576925" y="1280150"/>
            <a:ext cx="1738275" cy="986370"/>
          </a:xfrm>
          <a:prstGeom prst="rect">
            <a:avLst/>
          </a:prstGeom>
          <a:noFill/>
          <a:ln>
            <a:noFill/>
          </a:ln>
        </p:spPr>
      </p:pic>
      <p:sp>
        <p:nvSpPr>
          <p:cNvPr id="170" name="Google Shape;170;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1" name="Google Shape;171;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2" name="Google Shape;172;p20"/>
          <p:cNvSpPr txBox="1"/>
          <p:nvPr/>
        </p:nvSpPr>
        <p:spPr>
          <a:xfrm>
            <a:off x="457200" y="1280150"/>
            <a:ext cx="4918800" cy="28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does a tiny seed become one of the heaviest trees on Earth?</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Plant Growth &amp; Matter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discover how it is possible for plants to grow and gain tremendous amounts of weight without eating anything. </a:t>
            </a:r>
            <a:br>
              <a:rPr lang="en" sz="1000">
                <a:solidFill>
                  <a:schemeClr val="dk1"/>
                </a:solidFill>
                <a:latin typeface="Poppins"/>
                <a:ea typeface="Poppins"/>
                <a:cs typeface="Poppins"/>
                <a:sym typeface="Poppins"/>
              </a:rPr>
            </a:br>
            <a:br>
              <a:rPr lang="en" sz="1000">
                <a:solidFill>
                  <a:schemeClr val="dk1"/>
                </a:solidFill>
                <a:latin typeface="Poppins"/>
                <a:ea typeface="Poppins"/>
                <a:cs typeface="Poppins"/>
                <a:sym typeface="Poppins"/>
              </a:rPr>
            </a:br>
            <a:r>
              <a:rPr lang="en" sz="1000">
                <a:solidFill>
                  <a:schemeClr val="dk1"/>
                </a:solidFill>
                <a:latin typeface="Poppins"/>
                <a:ea typeface="Poppins"/>
                <a:cs typeface="Poppins"/>
                <a:sym typeface="Poppins"/>
              </a:rPr>
              <a:t>In the activity, Plant Matter Mystery, students gather evidence from a series of virtual experiments related to plant growth. Then, they use that evidence to create an argument that plants get matter they need for growth chiefly from air and water.</a:t>
            </a:r>
            <a:endParaRPr b="1" sz="1000">
              <a:solidFill>
                <a:schemeClr val="dk1"/>
              </a:solidFill>
              <a:latin typeface="Poppins"/>
              <a:ea typeface="Poppins"/>
              <a:cs typeface="Poppins"/>
              <a:sym typeface="Poppins"/>
            </a:endParaRPr>
          </a:p>
        </p:txBody>
      </p:sp>
      <p:graphicFrame>
        <p:nvGraphicFramePr>
          <p:cNvPr id="173" name="Google Shape;173;p20"/>
          <p:cNvGraphicFramePr/>
          <p:nvPr/>
        </p:nvGraphicFramePr>
        <p:xfrm>
          <a:off x="5576925" y="1280160"/>
          <a:ext cx="3000000" cy="3000000"/>
        </p:xfrm>
        <a:graphic>
          <a:graphicData uri="http://schemas.openxmlformats.org/drawingml/2006/table">
            <a:tbl>
              <a:tblPr>
                <a:noFill/>
                <a:tableStyleId>{C613F4D2-C98F-4F5A-A257-D692F1F84FDA}</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74" name="Google Shape;174;p20"/>
          <p:cNvSpPr/>
          <p:nvPr/>
        </p:nvSpPr>
        <p:spPr>
          <a:xfrm>
            <a:off x="511500" y="5007150"/>
            <a:ext cx="6803700" cy="4479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 name="Google Shape;175;p20"/>
          <p:cNvSpPr txBox="1"/>
          <p:nvPr/>
        </p:nvSpPr>
        <p:spPr>
          <a:xfrm>
            <a:off x="2546475" y="5326225"/>
            <a:ext cx="4476900" cy="16269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Homeschool students can work on their own.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lesson presents a series of virtual activities so that students can gather evidence and make a claim about what plants use for their growth: soil, water, or air. Each student needs a Plant Matter Mystery worksheet for the duration of the lesson.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Plan Your Time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have limited time, you can divide this lesson into two sessions. We have marked a natural stopping point after students gather evidence about soil and water.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Part 1: Soil &amp; Water Experiments.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Part 2: Air Experiments &amp; Making a Claim begins here. Students will need the Weighing Air worksheet in Part </a:t>
            </a:r>
            <a:r>
              <a:rPr lang="en" sz="1000">
                <a:solidFill>
                  <a:schemeClr val="dk1"/>
                </a:solidFill>
                <a:latin typeface="Poppins"/>
                <a:ea typeface="Poppins"/>
                <a:cs typeface="Poppins"/>
                <a:sym typeface="Poppins"/>
              </a:rPr>
              <a:t>2</a:t>
            </a:r>
            <a:r>
              <a:rPr lang="en" sz="1000">
                <a:solidFill>
                  <a:schemeClr val="dk1"/>
                </a:solidFill>
                <a:latin typeface="Poppins"/>
                <a:ea typeface="Poppins"/>
                <a:cs typeface="Poppins"/>
                <a:sym typeface="Poppins"/>
              </a:rPr>
              <a:t>.</a:t>
            </a:r>
            <a:endParaRPr sz="1000">
              <a:solidFill>
                <a:schemeClr val="dk1"/>
              </a:solidFill>
              <a:latin typeface="Poppins"/>
              <a:ea typeface="Poppins"/>
              <a:cs typeface="Poppins"/>
              <a:sym typeface="Poppins"/>
            </a:endParaRPr>
          </a:p>
        </p:txBody>
      </p:sp>
      <p:pic>
        <p:nvPicPr>
          <p:cNvPr id="176" name="Google Shape;176;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77" name="Google Shape;177;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78" name="Google Shape;178;p20"/>
          <p:cNvPicPr preferRelativeResize="0"/>
          <p:nvPr/>
        </p:nvPicPr>
        <p:blipFill>
          <a:blip r:embed="rId5">
            <a:alphaModFix/>
          </a:blip>
          <a:stretch>
            <a:fillRect/>
          </a:stretch>
        </p:blipFill>
        <p:spPr>
          <a:xfrm>
            <a:off x="792000" y="6572410"/>
            <a:ext cx="1482226" cy="1043674"/>
          </a:xfrm>
          <a:prstGeom prst="rect">
            <a:avLst/>
          </a:prstGeom>
          <a:noFill/>
          <a:ln>
            <a:noFill/>
          </a:ln>
          <a:effectLst>
            <a:outerShdw blurRad="57150" rotWithShape="0" algn="bl" dir="5400000" dist="19050">
              <a:srgbClr val="000000">
                <a:alpha val="50000"/>
              </a:srgbClr>
            </a:outerShdw>
          </a:effectLst>
        </p:spPr>
      </p:pic>
      <p:pic>
        <p:nvPicPr>
          <p:cNvPr id="179" name="Google Shape;179;p20"/>
          <p:cNvPicPr preferRelativeResize="0"/>
          <p:nvPr/>
        </p:nvPicPr>
        <p:blipFill>
          <a:blip r:embed="rId6">
            <a:alphaModFix/>
          </a:blip>
          <a:stretch>
            <a:fillRect/>
          </a:stretch>
        </p:blipFill>
        <p:spPr>
          <a:xfrm>
            <a:off x="792000" y="7984927"/>
            <a:ext cx="1482227" cy="1102837"/>
          </a:xfrm>
          <a:prstGeom prst="rect">
            <a:avLst/>
          </a:prstGeom>
          <a:noFill/>
          <a:ln>
            <a:noFill/>
          </a:ln>
          <a:effectLst>
            <a:outerShdw blurRad="57150" rotWithShape="0" algn="bl" dir="5400000" dist="19050">
              <a:srgbClr val="000000">
                <a:alpha val="50000"/>
              </a:srgbClr>
            </a:outerShdw>
          </a:effectLst>
        </p:spPr>
      </p:pic>
      <p:pic>
        <p:nvPicPr>
          <p:cNvPr id="180" name="Google Shape;180;p20"/>
          <p:cNvPicPr preferRelativeResize="0"/>
          <p:nvPr/>
        </p:nvPicPr>
        <p:blipFill>
          <a:blip r:embed="rId7">
            <a:alphaModFix/>
          </a:blip>
          <a:stretch>
            <a:fillRect/>
          </a:stretch>
        </p:blipFill>
        <p:spPr>
          <a:xfrm>
            <a:off x="792000" y="5326233"/>
            <a:ext cx="1482226" cy="832278"/>
          </a:xfrm>
          <a:prstGeom prst="rect">
            <a:avLst/>
          </a:prstGeom>
          <a:noFill/>
          <a:ln>
            <a:noFill/>
          </a:ln>
          <a:effectLst>
            <a:outerShdw blurRad="57150" rotWithShape="0" algn="bl" dir="5400000" dist="19050">
              <a:srgbClr val="000000">
                <a:alpha val="50000"/>
              </a:srgbClr>
            </a:outerShdw>
          </a:effectLst>
        </p:spPr>
      </p:pic>
      <p:sp>
        <p:nvSpPr>
          <p:cNvPr id="181" name="Google Shape;181;p20"/>
          <p:cNvSpPr txBox="1"/>
          <p:nvPr/>
        </p:nvSpPr>
        <p:spPr>
          <a:xfrm>
            <a:off x="457200" y="94839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1" title="image (10).png"/>
          <p:cNvPicPr preferRelativeResize="0"/>
          <p:nvPr/>
        </p:nvPicPr>
        <p:blipFill rotWithShape="1">
          <a:blip r:embed="rId3">
            <a:alphaModFix/>
          </a:blip>
          <a:srcRect b="16205" l="0" r="0" t="16212"/>
          <a:stretch/>
        </p:blipFill>
        <p:spPr>
          <a:xfrm>
            <a:off x="5576925" y="1280150"/>
            <a:ext cx="1738275" cy="986370"/>
          </a:xfrm>
          <a:prstGeom prst="rect">
            <a:avLst/>
          </a:prstGeom>
          <a:noFill/>
          <a:ln>
            <a:noFill/>
          </a:ln>
        </p:spPr>
      </p:pic>
      <p:sp>
        <p:nvSpPr>
          <p:cNvPr id="187" name="Google Shape;187;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8" name="Google Shape;188;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9" name="Google Shape;189;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does a tiny seed become one of the heaviest trees on Earth?</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Plant Growth &amp; Matter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Living things get their food through food chains. All 20 organisms students choose for their “My Biosphere” model must have a food source.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all living things need a food source in order to grow, and are all part of a food chain.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Changing which living things are included in their biosphere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Drawing arrows to indicate food chains in their biosphere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Ensuring that all food chains include producers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Does every living thing in my ecosystem have something to eat? </a:t>
            </a:r>
            <a:endParaRPr b="1" sz="1000">
              <a:solidFill>
                <a:schemeClr val="dk1"/>
              </a:solidFill>
              <a:latin typeface="Poppins"/>
              <a:ea typeface="Poppins"/>
              <a:cs typeface="Poppins"/>
              <a:sym typeface="Poppins"/>
            </a:endParaRPr>
          </a:p>
        </p:txBody>
      </p:sp>
      <p:graphicFrame>
        <p:nvGraphicFramePr>
          <p:cNvPr id="190" name="Google Shape;190;p21"/>
          <p:cNvGraphicFramePr/>
          <p:nvPr/>
        </p:nvGraphicFramePr>
        <p:xfrm>
          <a:off x="5576925" y="1280160"/>
          <a:ext cx="3000000" cy="3000000"/>
        </p:xfrm>
        <a:graphic>
          <a:graphicData uri="http://schemas.openxmlformats.org/drawingml/2006/table">
            <a:tbl>
              <a:tblPr>
                <a:noFill/>
                <a:tableStyleId>{C613F4D2-C98F-4F5A-A257-D692F1F84FDA}</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91" name="Google Shape;191;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92" name="Google Shape;192;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Ecosystems &amp; The Food Web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