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notesMasterIdLst>
    <p:notesMasterId r:id="rId44"/>
  </p:notesMasterIdLst>
  <p:sldIdLst>
    <p:sldId id="377" r:id="rId2"/>
    <p:sldId id="378" r:id="rId3"/>
    <p:sldId id="379" r:id="rId4"/>
    <p:sldId id="380" r:id="rId5"/>
    <p:sldId id="381" r:id="rId6"/>
    <p:sldId id="382" r:id="rId7"/>
    <p:sldId id="383" r:id="rId8"/>
    <p:sldId id="384" r:id="rId9"/>
    <p:sldId id="385" r:id="rId10"/>
    <p:sldId id="386" r:id="rId11"/>
    <p:sldId id="387" r:id="rId12"/>
    <p:sldId id="388" r:id="rId13"/>
    <p:sldId id="389" r:id="rId14"/>
    <p:sldId id="390" r:id="rId15"/>
    <p:sldId id="391" r:id="rId16"/>
    <p:sldId id="392" r:id="rId17"/>
    <p:sldId id="393" r:id="rId18"/>
    <p:sldId id="394" r:id="rId19"/>
    <p:sldId id="395" r:id="rId20"/>
    <p:sldId id="396" r:id="rId21"/>
    <p:sldId id="397" r:id="rId22"/>
    <p:sldId id="398" r:id="rId23"/>
    <p:sldId id="399" r:id="rId24"/>
    <p:sldId id="400" r:id="rId25"/>
    <p:sldId id="401" r:id="rId26"/>
    <p:sldId id="402" r:id="rId27"/>
    <p:sldId id="403" r:id="rId28"/>
    <p:sldId id="404" r:id="rId29"/>
    <p:sldId id="405" r:id="rId30"/>
    <p:sldId id="406" r:id="rId31"/>
    <p:sldId id="407" r:id="rId32"/>
    <p:sldId id="408" r:id="rId33"/>
    <p:sldId id="409" r:id="rId34"/>
    <p:sldId id="410" r:id="rId35"/>
    <p:sldId id="411" r:id="rId36"/>
    <p:sldId id="412" r:id="rId37"/>
    <p:sldId id="413" r:id="rId38"/>
    <p:sldId id="414" r:id="rId39"/>
    <p:sldId id="415" r:id="rId40"/>
    <p:sldId id="416" r:id="rId41"/>
    <p:sldId id="417" r:id="rId42"/>
    <p:sldId id="418" r:id="rId43"/>
  </p:sldIdLst>
  <p:sldSz cx="9144000" cy="6858000" type="screen4x3"/>
  <p:notesSz cx="6858000" cy="9144000"/>
  <p:defaultTextStyle>
    <a:defPPr>
      <a:defRPr lang="ko-KR"/>
    </a:defPPr>
    <a:lvl1pPr marL="0" indent="0" algn="l" defTabSz="914400">
      <a:buNone/>
      <a:defRPr lang="ko-KR" sz="1800" baseline="0" smtClean="0">
        <a:solidFill>
          <a:srgbClr val="000000"/>
        </a:solidFill>
        <a:latin typeface="±¼¸²"/>
        <a:ea typeface="±¼¸²"/>
      </a:defRPr>
    </a:lvl1pPr>
    <a:lvl2pPr marL="457200" lvl="1" indent="0" defTabSz="914400">
      <a:defRPr lang="ko-KR" smtClean="0"/>
    </a:lvl2pPr>
    <a:lvl3pPr marL="914400" lvl="2" indent="0" defTabSz="914400">
      <a:defRPr lang="ko-KR" smtClean="0"/>
    </a:lvl3pPr>
    <a:lvl4pPr marL="1371600" lvl="3" indent="0" defTabSz="914400">
      <a:defRPr lang="ko-KR" smtClean="0"/>
    </a:lvl4pPr>
    <a:lvl5pPr marL="1828800" lvl="4" indent="0" defTabSz="914400">
      <a:defRPr lang="ko-KR" smtClean="0"/>
    </a:lvl5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87595" autoAdjust="0"/>
  </p:normalViewPr>
  <p:slideViewPr>
    <p:cSldViewPr>
      <p:cViewPr varScale="1">
        <p:scale>
          <a:sx n="44" d="100"/>
          <a:sy n="44" d="100"/>
        </p:scale>
        <p:origin x="-12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DD4E1-81DC-417C-8AEC-4782E4D008B1}" type="datetimeFigureOut">
              <a:rPr lang="en-US" smtClean="0"/>
              <a:pPr/>
              <a:t>11-Dec-17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37391A-6C29-4B43-9C0E-5969C0FA49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295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7391A-6C29-4B43-9C0E-5969C0FA490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04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7391A-6C29-4B43-9C0E-5969C0FA490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41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2017-12-11</a:t>
            </a:fld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t>Footer</a:t>
            </a:r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2017-12-11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t>Footer</a:t>
            </a:r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2017-12-11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t>Footer</a:t>
            </a:r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2017-12-11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t>Footer</a:t>
            </a:r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2017-12-11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t>Footer</a:t>
            </a:r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2017-12-11</a:t>
            </a:fld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t>Footer</a:t>
            </a:r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2017-12-11</a:t>
            </a:fld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t>Footer</a:t>
            </a:r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2017-12-11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t>Footer</a:t>
            </a:r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2017-12-11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t>Footer</a:t>
            </a:r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2017-12-11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t>Footer</a:t>
            </a:r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2017-12-11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t>Footer</a:t>
            </a:r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ko-KR" altLang="en-US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2017-12-11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t>Footer</a:t>
            </a:r>
            <a:endParaRPr lang="ko-KR" altLang="en-US" sz="1200" dirty="0" smtClean="0">
              <a:solidFill>
                <a:srgbClr val="898989"/>
              </a:solidFill>
              <a:latin typeface="NanumGothic" charset="0"/>
              <a:ea typeface="NanumGothic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smtClean="0">
                <a:solidFill>
                  <a:srgbClr val="898989"/>
                </a:solidFill>
                <a:latin typeface="NanumGothic" charset="0"/>
                <a:ea typeface="NanumGothic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dirty="0" smtClean="0">
              <a:solidFill>
                <a:schemeClr val="tx1"/>
              </a:solidFill>
              <a:latin typeface="NanumGothic" charset="0"/>
              <a:ea typeface="NanumGothic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UVEAL TRACT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712879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106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NOMENCLETURE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sz="3600" dirty="0" smtClean="0"/>
              <a:t>Intermediate coat</a:t>
            </a:r>
          </a:p>
          <a:p>
            <a:pPr>
              <a:buFont typeface="Wingdings" pitchFamily="2" charset="2"/>
              <a:buChar char="q"/>
            </a:pPr>
            <a:endParaRPr lang="en-US" sz="3600" dirty="0"/>
          </a:p>
          <a:p>
            <a:pPr>
              <a:buFont typeface="Wingdings" pitchFamily="2" charset="2"/>
              <a:buChar char="q"/>
            </a:pPr>
            <a:r>
              <a:rPr lang="en-US" sz="3600" dirty="0" smtClean="0"/>
              <a:t>Middle coat</a:t>
            </a:r>
          </a:p>
          <a:p>
            <a:pPr>
              <a:buFont typeface="Wingdings" pitchFamily="2" charset="2"/>
              <a:buChar char="q"/>
            </a:pPr>
            <a:endParaRPr lang="en-US" sz="3600" dirty="0"/>
          </a:p>
          <a:p>
            <a:pPr>
              <a:buFont typeface="Wingdings" pitchFamily="2" charset="2"/>
              <a:buChar char="q"/>
            </a:pPr>
            <a:r>
              <a:rPr lang="en-US" sz="3600" dirty="0" smtClean="0"/>
              <a:t>Vascular coat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3468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COMPOSITION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algn="ctr">
              <a:buFont typeface="Wingdings" pitchFamily="2" charset="2"/>
              <a:buChar char="q"/>
            </a:pPr>
            <a:r>
              <a:rPr lang="en-US" dirty="0" smtClean="0"/>
              <a:t>IRIS</a:t>
            </a:r>
          </a:p>
          <a:p>
            <a:pPr algn="ctr">
              <a:buFont typeface="Wingdings" pitchFamily="2" charset="2"/>
              <a:buChar char="q"/>
            </a:pPr>
            <a:endParaRPr lang="en-US" dirty="0" smtClean="0"/>
          </a:p>
          <a:p>
            <a:pPr algn="ctr"/>
            <a:r>
              <a:rPr lang="en-US" dirty="0" smtClean="0"/>
              <a:t>CILIARY BODY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CHOROID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9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IRIS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997152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LOCATION : </a:t>
            </a:r>
            <a:r>
              <a:rPr lang="en-US" sz="3600" dirty="0" smtClean="0"/>
              <a:t>Lies in front of</a:t>
            </a:r>
          </a:p>
          <a:p>
            <a:pPr algn="ctr">
              <a:buFont typeface="Wingdings" pitchFamily="2" charset="2"/>
              <a:buChar char="Ø"/>
            </a:pPr>
            <a:r>
              <a:rPr lang="en-US" sz="3600" dirty="0" smtClean="0"/>
              <a:t>Crystalline lens</a:t>
            </a:r>
          </a:p>
          <a:p>
            <a:pPr algn="ctr">
              <a:buFont typeface="Wingdings" pitchFamily="2" charset="2"/>
              <a:buChar char="Ø"/>
            </a:pPr>
            <a:r>
              <a:rPr lang="en-US" sz="3600" dirty="0" err="1" smtClean="0"/>
              <a:t>Ciliary</a:t>
            </a:r>
            <a:r>
              <a:rPr lang="en-US" sz="3600" dirty="0" smtClean="0"/>
              <a:t> body </a:t>
            </a:r>
          </a:p>
          <a:p>
            <a:pPr marL="137160" indent="0" algn="ctr">
              <a:buNone/>
            </a:pPr>
            <a:endParaRPr lang="en-US" dirty="0"/>
          </a:p>
          <a:p>
            <a:pPr marL="137160" indent="0" algn="ctr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AND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/>
              <a:t>Separates :</a:t>
            </a:r>
          </a:p>
          <a:p>
            <a:pPr algn="ctr">
              <a:buFont typeface="Wingdings" pitchFamily="2" charset="2"/>
              <a:buChar char="ü"/>
            </a:pPr>
            <a:r>
              <a:rPr lang="en-US" sz="3600" dirty="0" smtClean="0"/>
              <a:t>Anterior chamber </a:t>
            </a:r>
          </a:p>
          <a:p>
            <a:pPr algn="ctr">
              <a:buFont typeface="Wingdings" pitchFamily="2" charset="2"/>
              <a:buChar char="ü"/>
            </a:pPr>
            <a:r>
              <a:rPr lang="en-US" sz="3600" dirty="0" smtClean="0"/>
              <a:t>Posterior chamber</a:t>
            </a:r>
          </a:p>
        </p:txBody>
      </p:sp>
    </p:spTree>
    <p:extLst>
      <p:ext uri="{BB962C8B-B14F-4D97-AF65-F5344CB8AC3E}">
        <p14:creationId xmlns:p14="http://schemas.microsoft.com/office/powerpoint/2010/main" val="41173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Average diameter : 12mm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Thickness : 0.5mm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It is a delicate </a:t>
            </a:r>
            <a:r>
              <a:rPr lang="en-US" dirty="0" err="1" smtClean="0"/>
              <a:t>diaphram</a:t>
            </a:r>
            <a:r>
              <a:rPr lang="en-US" dirty="0" smtClean="0"/>
              <a:t> with a central </a:t>
            </a:r>
            <a:r>
              <a:rPr lang="en-US" smtClean="0"/>
              <a:t>opennning</a:t>
            </a:r>
            <a:r>
              <a:rPr lang="en-US" dirty="0" smtClean="0"/>
              <a:t> </a:t>
            </a:r>
            <a:r>
              <a:rPr lang="en-US" dirty="0" smtClean="0"/>
              <a:t>called the PUPIL (3 – 4mm)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The pupil is suspended freely in the Anterior Segment of the eye from a peripheral attachment and the </a:t>
            </a:r>
            <a:r>
              <a:rPr lang="en-US" dirty="0" err="1" smtClean="0"/>
              <a:t>ciliary</a:t>
            </a:r>
            <a:r>
              <a:rPr lang="en-US" dirty="0" smtClean="0"/>
              <a:t> body and the </a:t>
            </a:r>
            <a:r>
              <a:rPr lang="en-US" sz="2400" dirty="0" smtClean="0">
                <a:solidFill>
                  <a:srgbClr val="FF0000"/>
                </a:solidFill>
                <a:latin typeface="Agency FB" pitchFamily="34" charset="0"/>
              </a:rPr>
              <a:t>LIGAMENTUM PECTINATUM</a:t>
            </a:r>
          </a:p>
          <a:p>
            <a:pPr>
              <a:buFont typeface="Wingdings" pitchFamily="2" charset="2"/>
              <a:buChar char="q"/>
            </a:pPr>
            <a:endParaRPr lang="en-US" sz="2400" dirty="0">
              <a:solidFill>
                <a:srgbClr val="FF0000"/>
              </a:solidFill>
              <a:latin typeface="Agency FB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dirty="0">
              <a:solidFill>
                <a:srgbClr val="FF0000"/>
              </a:solidFill>
              <a:latin typeface="Agency FB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dirty="0" smtClean="0">
              <a:solidFill>
                <a:srgbClr val="FF0000"/>
              </a:solidFill>
              <a:latin typeface="Agency FB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dirty="0">
              <a:solidFill>
                <a:srgbClr val="FF0000"/>
              </a:solidFill>
              <a:latin typeface="Agency FB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dirty="0" smtClean="0">
              <a:solidFill>
                <a:srgbClr val="FF0000"/>
              </a:solidFill>
              <a:latin typeface="Agency FB" pitchFamily="34" charset="0"/>
            </a:endParaRPr>
          </a:p>
          <a:p>
            <a:pPr marL="137160" indent="0">
              <a:buNone/>
            </a:pPr>
            <a:endParaRPr lang="en-US" sz="2400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0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i="1" dirty="0" err="1" smtClean="0">
                <a:solidFill>
                  <a:srgbClr val="FF0000"/>
                </a:solidFill>
              </a:rPr>
              <a:t>Iri</a:t>
            </a:r>
            <a:r>
              <a:rPr lang="en-US" i="1" dirty="0" smtClean="0">
                <a:solidFill>
                  <a:srgbClr val="FF0000"/>
                </a:solidFill>
              </a:rPr>
              <a:t> cont’d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62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Thinnest at the it’s root and easily tears away on blunt trauma (</a:t>
            </a:r>
            <a:r>
              <a:rPr lang="en-US" dirty="0" err="1" smtClean="0"/>
              <a:t>iridodialysis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The iris root appears  as </a:t>
            </a:r>
            <a:r>
              <a:rPr lang="en-US" dirty="0" err="1" smtClean="0"/>
              <a:t>trucated</a:t>
            </a:r>
            <a:r>
              <a:rPr lang="en-US" dirty="0" smtClean="0"/>
              <a:t> cone because the pupillary margin is supported by the curved anterior surface of the lens</a:t>
            </a:r>
          </a:p>
          <a:p>
            <a:endParaRPr lang="en-US" dirty="0"/>
          </a:p>
          <a:p>
            <a:r>
              <a:rPr lang="en-US" dirty="0" smtClean="0"/>
              <a:t>The periphery of the iris which is attached to the anterior surface of the CB is called the </a:t>
            </a:r>
            <a:r>
              <a:rPr lang="en-US" b="1" i="1" dirty="0" smtClean="0"/>
              <a:t>CILIARY MARGIN or ROOT OF THE IRIS  </a:t>
            </a:r>
            <a:r>
              <a:rPr lang="en-US" dirty="0" smtClean="0"/>
              <a:t>while the pupil is surrounded by the pupillary margin and thinnest at the </a:t>
            </a:r>
            <a:r>
              <a:rPr lang="en-US" dirty="0" err="1" smtClean="0"/>
              <a:t>ciliary</a:t>
            </a:r>
            <a:r>
              <a:rPr lang="en-US" dirty="0" smtClean="0"/>
              <a:t> margin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0" i="1" dirty="0" smtClean="0">
                <a:solidFill>
                  <a:srgbClr val="FF0000"/>
                </a:solidFill>
              </a:rPr>
              <a:t>Iris cont’d</a:t>
            </a:r>
            <a:endParaRPr lang="en-US" b="0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624"/>
          </a:xfrm>
        </p:spPr>
        <p:txBody>
          <a:bodyPr/>
          <a:lstStyle/>
          <a:p>
            <a:r>
              <a:rPr lang="en-US" dirty="0" smtClean="0"/>
              <a:t>The colour of the iris varies from </a:t>
            </a:r>
            <a:r>
              <a:rPr lang="en-US" i="1" dirty="0" smtClean="0"/>
              <a:t>light blue </a:t>
            </a:r>
            <a:r>
              <a:rPr lang="en-US" dirty="0" smtClean="0"/>
              <a:t>to </a:t>
            </a:r>
            <a:r>
              <a:rPr lang="en-US" i="1" dirty="0" smtClean="0"/>
              <a:t>dark brown : </a:t>
            </a:r>
            <a:r>
              <a:rPr lang="en-US" dirty="0" smtClean="0"/>
              <a:t>the colour may vary from one eye to another in the same person and in different part of the iris.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37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Iris cont’d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640960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787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MACROSCOPIC APPEARANCE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764704"/>
            <a:ext cx="8703231" cy="6093296"/>
          </a:xfrm>
          <a:solidFill>
            <a:schemeClr val="bg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TWO SURFACES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Anterior surface</a:t>
            </a:r>
          </a:p>
          <a:p>
            <a:pPr algn="ctr">
              <a:buFont typeface="Wingdings" pitchFamily="2" charset="2"/>
              <a:buChar char="Ø"/>
            </a:pPr>
            <a:r>
              <a:rPr lang="en-US" smtClean="0"/>
              <a:t>Posterior surface</a:t>
            </a:r>
            <a:endParaRPr lang="en-US" dirty="0" smtClean="0"/>
          </a:p>
          <a:p>
            <a:pPr marL="13716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ANTERIOR SURFACE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COLLARETTE: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Zigzag line, 2mm from pupil, thickest, represents attachment of pupillary membrane.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Divides surface into : A</a:t>
            </a:r>
          </a:p>
          <a:p>
            <a:pPr marL="651510" indent="-514350" algn="ctr">
              <a:buFont typeface="+mj-lt"/>
              <a:buAutoNum type="arabicPeriod"/>
            </a:pPr>
            <a:r>
              <a:rPr lang="en-US" dirty="0" err="1" smtClean="0"/>
              <a:t>Ciliary</a:t>
            </a:r>
            <a:r>
              <a:rPr lang="en-US" dirty="0" smtClean="0"/>
              <a:t> zone</a:t>
            </a:r>
          </a:p>
          <a:p>
            <a:pPr marL="651510" indent="-514350" algn="ctr">
              <a:buFont typeface="+mj-lt"/>
              <a:buAutoNum type="arabicPeriod"/>
            </a:pPr>
            <a:r>
              <a:rPr lang="en-US" dirty="0" smtClean="0"/>
              <a:t>Radial zone</a:t>
            </a:r>
          </a:p>
          <a:p>
            <a:pPr marL="651510" indent="-514350" algn="ctr">
              <a:buFont typeface="+mj-lt"/>
              <a:buAutoNum type="arabicPeriod"/>
            </a:pPr>
            <a:r>
              <a:rPr lang="en-US" dirty="0" smtClean="0"/>
              <a:t>Crypts- peripheral- near the iris central-near </a:t>
            </a:r>
            <a:r>
              <a:rPr lang="en-US" dirty="0" err="1" smtClean="0"/>
              <a:t>collarette</a:t>
            </a:r>
            <a:endParaRPr lang="en-US" dirty="0" smtClean="0"/>
          </a:p>
          <a:p>
            <a:pPr marL="651510" indent="-514350" algn="ctr">
              <a:buFont typeface="+mj-lt"/>
              <a:buAutoNum type="arabicPeriod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112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en-US" i="1" dirty="0" smtClean="0"/>
              <a:t>Macroscopic appearance cont’d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712968" cy="576064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Contraction furrow :</a:t>
            </a:r>
          </a:p>
          <a:p>
            <a:pPr algn="ctr">
              <a:buFont typeface="Wingdings" pitchFamily="2" charset="2"/>
              <a:buChar char="§"/>
            </a:pPr>
            <a:r>
              <a:rPr lang="en-US" dirty="0" smtClean="0"/>
              <a:t>Faint lines outside </a:t>
            </a:r>
            <a:r>
              <a:rPr lang="en-US" dirty="0" err="1" smtClean="0"/>
              <a:t>collarette</a:t>
            </a:r>
            <a:r>
              <a:rPr lang="en-US" dirty="0" smtClean="0"/>
              <a:t>.</a:t>
            </a:r>
          </a:p>
          <a:p>
            <a:pPr algn="ctr">
              <a:buFont typeface="Wingdings" pitchFamily="2" charset="2"/>
              <a:buChar char="q"/>
            </a:pPr>
            <a:endParaRPr lang="en-US" dirty="0" smtClean="0"/>
          </a:p>
          <a:p>
            <a:pPr algn="ctr">
              <a:buFont typeface="Wingdings" pitchFamily="2" charset="2"/>
              <a:buChar char="q"/>
            </a:pPr>
            <a:r>
              <a:rPr lang="en-US" dirty="0" smtClean="0"/>
              <a:t>B : PUPILLARY ZONE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B/w </a:t>
            </a:r>
            <a:r>
              <a:rPr lang="en-US" dirty="0" err="1" smtClean="0"/>
              <a:t>collarette</a:t>
            </a:r>
            <a:r>
              <a:rPr lang="en-US" dirty="0" smtClean="0"/>
              <a:t> and pigment frill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Pigmented frill – black pigment at pupillary margin and represents end of the optic cup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83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568952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960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568952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936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/>
          <a:lstStyle/>
          <a:p>
            <a:r>
              <a:rPr lang="en-US" dirty="0" smtClean="0"/>
              <a:t>B. </a:t>
            </a:r>
            <a:r>
              <a:rPr lang="en-US" dirty="0" smtClean="0">
                <a:solidFill>
                  <a:srgbClr val="FF0000"/>
                </a:solidFill>
              </a:rPr>
              <a:t>POSTERIOR SURFACE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8720"/>
            <a:ext cx="8892480" cy="561662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The colour of this surface appears dark brown/black.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</a:rPr>
              <a:t>COMPOSITION :</a:t>
            </a:r>
          </a:p>
          <a:p>
            <a:pPr marL="651510" indent="-514350" algn="ctr">
              <a:buFont typeface="+mj-lt"/>
              <a:buAutoNum type="arabicPeriod"/>
            </a:pPr>
            <a:endParaRPr lang="en-US" dirty="0" smtClean="0"/>
          </a:p>
          <a:p>
            <a:pPr marL="651510" indent="-514350" algn="ctr">
              <a:buFont typeface="+mj-lt"/>
              <a:buAutoNum type="arabicPeriod"/>
            </a:pPr>
            <a:r>
              <a:rPr lang="en-US" dirty="0" err="1" smtClean="0"/>
              <a:t>Schwalbe’s</a:t>
            </a:r>
            <a:r>
              <a:rPr lang="en-US" dirty="0" smtClean="0"/>
              <a:t> line contraction folds -1mm from pupillary border,, little radial furrows</a:t>
            </a:r>
          </a:p>
          <a:p>
            <a:pPr marL="651510" indent="-514350" algn="ctr">
              <a:buFont typeface="+mj-lt"/>
              <a:buAutoNum type="arabicPeriod"/>
            </a:pPr>
            <a:endParaRPr lang="en-US" dirty="0" smtClean="0"/>
          </a:p>
          <a:p>
            <a:pPr marL="651510" indent="-514350" algn="ctr">
              <a:buFont typeface="+mj-lt"/>
              <a:buAutoNum type="arabicPeriod"/>
            </a:pPr>
            <a:r>
              <a:rPr lang="en-US" dirty="0" err="1" smtClean="0"/>
              <a:t>Schwalbe’s</a:t>
            </a:r>
            <a:r>
              <a:rPr lang="en-US" dirty="0" smtClean="0"/>
              <a:t> structural furrows -1. 5mm from pupillary border.</a:t>
            </a:r>
          </a:p>
          <a:p>
            <a:pPr marL="651510" indent="-514350" algn="ctr">
              <a:buFont typeface="+mj-lt"/>
              <a:buAutoNum type="arabicPeriod"/>
            </a:pPr>
            <a:endParaRPr lang="en-US" dirty="0" smtClean="0"/>
          </a:p>
          <a:p>
            <a:pPr marL="651510" indent="-514350" algn="ctr">
              <a:buFont typeface="+mj-lt"/>
              <a:buAutoNum type="arabicPeriod"/>
            </a:pPr>
            <a:r>
              <a:rPr lang="en-US" dirty="0" smtClean="0"/>
              <a:t>Circular furrows – finer than radial furrows.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08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MICROSCOPIC STRUCTURE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547260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iris contain 4 layers :</a:t>
            </a:r>
          </a:p>
          <a:p>
            <a:pPr marL="651510" indent="-514350" algn="ctr">
              <a:buFont typeface="+mj-lt"/>
              <a:buAutoNum type="arabicPeriod"/>
            </a:pPr>
            <a:r>
              <a:rPr lang="en-US" b="1" i="1" dirty="0" smtClean="0"/>
              <a:t>ANTERIOR LIMITING MEMBRANE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Consists of melanocytes and fibroblasts. This was previously called endothelium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Colour of iris in this layer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Blue iris – thin layer and few pigment cells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Brown iris, thick and doubly pigmented.</a:t>
            </a:r>
          </a:p>
          <a:p>
            <a:pPr marL="137160" indent="0" algn="ctr">
              <a:buNone/>
            </a:pPr>
            <a:endParaRPr lang="en-US" dirty="0" smtClean="0"/>
          </a:p>
          <a:p>
            <a:pPr marL="137160" indent="0" algn="ctr">
              <a:buNone/>
            </a:pPr>
            <a:r>
              <a:rPr lang="en-US" dirty="0" smtClean="0"/>
              <a:t>2. </a:t>
            </a:r>
            <a:r>
              <a:rPr lang="en-US" b="1" i="1" dirty="0" smtClean="0"/>
              <a:t>IRIS STROMA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Forms main bulk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Consist of collagenous tissue with </a:t>
            </a:r>
            <a:r>
              <a:rPr lang="en-US" dirty="0" err="1" smtClean="0"/>
              <a:t>mucopolysaccharide</a:t>
            </a:r>
            <a:endParaRPr lang="en-US" dirty="0" smtClean="0"/>
          </a:p>
          <a:p>
            <a:pPr algn="ctr">
              <a:buFont typeface="Wingdings" pitchFamily="2" charset="2"/>
              <a:buChar char="Ø"/>
            </a:pPr>
            <a:endParaRPr lang="en-US" b="1" i="1" dirty="0" smtClean="0"/>
          </a:p>
        </p:txBody>
      </p:sp>
    </p:spTree>
    <p:extLst>
      <p:ext uri="{BB962C8B-B14F-4D97-AF65-F5344CB8AC3E}">
        <p14:creationId xmlns:p14="http://schemas.microsoft.com/office/powerpoint/2010/main" val="38816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en-US" sz="3200" b="0" i="1" dirty="0" smtClean="0">
                <a:solidFill>
                  <a:srgbClr val="FF0000"/>
                </a:solidFill>
              </a:rPr>
              <a:t>MICROSCOPIC STRUCTURE CONT’D</a:t>
            </a:r>
            <a:endParaRPr lang="en-US" sz="3200" b="0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8892480" cy="576064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Structures embedded-</a:t>
            </a:r>
          </a:p>
          <a:p>
            <a:pPr>
              <a:buFont typeface="Wingdings" pitchFamily="2" charset="2"/>
              <a:buChar char="v"/>
            </a:pPr>
            <a:endParaRPr lang="en-US" b="1" i="1" dirty="0"/>
          </a:p>
          <a:p>
            <a:pPr>
              <a:buFont typeface="Wingdings" pitchFamily="2" charset="2"/>
              <a:buChar char="v"/>
            </a:pPr>
            <a:r>
              <a:rPr lang="en-US" b="1" i="1" dirty="0" smtClean="0"/>
              <a:t>SPHINTER PUPILLAE :  </a:t>
            </a:r>
          </a:p>
          <a:p>
            <a:pPr algn="ctr">
              <a:buFont typeface="Wingdings" pitchFamily="2" charset="2"/>
              <a:buChar char="ü"/>
            </a:pPr>
            <a:r>
              <a:rPr lang="en-US" dirty="0" smtClean="0"/>
              <a:t>1mm broad circular band in pupillary area derived from the ectoderm.</a:t>
            </a:r>
          </a:p>
          <a:p>
            <a:pPr algn="ctr">
              <a:buFont typeface="Wingdings" pitchFamily="2" charset="2"/>
              <a:buChar char="ü"/>
            </a:pPr>
            <a:r>
              <a:rPr lang="en-US" dirty="0" smtClean="0"/>
              <a:t>Supplied by parasympathetic fibres by 3</a:t>
            </a:r>
            <a:r>
              <a:rPr lang="en-US" baseline="30000" dirty="0" smtClean="0"/>
              <a:t>rd</a:t>
            </a:r>
            <a:r>
              <a:rPr lang="en-US" dirty="0" smtClean="0"/>
              <a:t> nerve </a:t>
            </a:r>
          </a:p>
          <a:p>
            <a:pPr algn="ctr">
              <a:buFont typeface="Wingdings" pitchFamily="2" charset="2"/>
              <a:buChar char="ü"/>
            </a:pPr>
            <a:r>
              <a:rPr lang="en-US" dirty="0" smtClean="0"/>
              <a:t>Constricts pupil.</a:t>
            </a:r>
          </a:p>
          <a:p>
            <a:pPr>
              <a:buFont typeface="Wingdings" pitchFamily="2" charset="2"/>
              <a:buChar char="v"/>
            </a:pPr>
            <a:endParaRPr lang="en-US" i="1" dirty="0" smtClean="0"/>
          </a:p>
          <a:p>
            <a:pPr>
              <a:buFont typeface="Wingdings" pitchFamily="2" charset="2"/>
              <a:buChar char="v"/>
            </a:pPr>
            <a:r>
              <a:rPr lang="en-US" i="1" dirty="0" smtClean="0"/>
              <a:t>DILATOR PUPILLAE : </a:t>
            </a:r>
          </a:p>
          <a:p>
            <a:pPr algn="ctr">
              <a:buFont typeface="Wingdings" pitchFamily="2" charset="2"/>
              <a:buChar char="ü"/>
            </a:pPr>
            <a:r>
              <a:rPr lang="en-US" i="1" dirty="0" smtClean="0"/>
              <a:t>Lies in posterior part of the </a:t>
            </a:r>
            <a:r>
              <a:rPr lang="en-US" i="1" dirty="0" err="1" smtClean="0"/>
              <a:t>ciliary</a:t>
            </a:r>
            <a:r>
              <a:rPr lang="en-US" i="1" dirty="0" smtClean="0"/>
              <a:t> zone</a:t>
            </a:r>
          </a:p>
          <a:p>
            <a:pPr algn="ctr">
              <a:buFont typeface="Wingdings" pitchFamily="2" charset="2"/>
              <a:buChar char="ü"/>
            </a:pPr>
            <a:r>
              <a:rPr lang="en-US" i="1" dirty="0" smtClean="0"/>
              <a:t>Supplied by cervical </a:t>
            </a:r>
            <a:r>
              <a:rPr lang="en-US" i="1" dirty="0" err="1" smtClean="0"/>
              <a:t>sympathetics</a:t>
            </a:r>
            <a:endParaRPr lang="en-US" i="1" dirty="0" smtClean="0"/>
          </a:p>
          <a:p>
            <a:pPr algn="ctr">
              <a:buFont typeface="Wingdings" pitchFamily="2" charset="2"/>
              <a:buChar char="ü"/>
            </a:pPr>
            <a:r>
              <a:rPr lang="en-US" i="1" dirty="0" smtClean="0"/>
              <a:t>Dilates the pupil 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24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4401"/>
            <a:ext cx="8507288" cy="63408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Microscopic structure cont’d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764704"/>
            <a:ext cx="8712968" cy="5904656"/>
          </a:xfrm>
        </p:spPr>
        <p:txBody>
          <a:bodyPr/>
          <a:lstStyle/>
          <a:p>
            <a:r>
              <a:rPr lang="en-US" dirty="0" smtClean="0"/>
              <a:t>VESSELS ;</a:t>
            </a:r>
          </a:p>
          <a:p>
            <a:pPr algn="ctr">
              <a:buFont typeface="Courier New" pitchFamily="49" charset="0"/>
              <a:buChar char="o"/>
            </a:pPr>
            <a:r>
              <a:rPr lang="en-US" dirty="0" smtClean="0"/>
              <a:t>Forms bulks of </a:t>
            </a:r>
            <a:r>
              <a:rPr lang="en-US" dirty="0" err="1" smtClean="0"/>
              <a:t>stroma</a:t>
            </a:r>
            <a:endParaRPr lang="en-US" dirty="0" smtClean="0"/>
          </a:p>
          <a:p>
            <a:pPr algn="ctr">
              <a:buFont typeface="Courier New" pitchFamily="49" charset="0"/>
              <a:buChar char="o"/>
            </a:pPr>
            <a:r>
              <a:rPr lang="en-US" dirty="0" smtClean="0"/>
              <a:t>Radial Vessels –branches of </a:t>
            </a:r>
            <a:r>
              <a:rPr lang="en-US" dirty="0" err="1" smtClean="0"/>
              <a:t>circulous</a:t>
            </a:r>
            <a:r>
              <a:rPr lang="en-US" dirty="0" smtClean="0"/>
              <a:t> </a:t>
            </a:r>
            <a:r>
              <a:rPr lang="en-US" dirty="0" err="1" smtClean="0"/>
              <a:t>arteriosis</a:t>
            </a:r>
            <a:r>
              <a:rPr lang="en-US" dirty="0" smtClean="0"/>
              <a:t> major.</a:t>
            </a:r>
          </a:p>
          <a:p>
            <a:pPr algn="ctr">
              <a:buFont typeface="Courier New" pitchFamily="49" charset="0"/>
              <a:buChar char="o"/>
            </a:pPr>
            <a:r>
              <a:rPr lang="en-US" dirty="0" err="1" smtClean="0"/>
              <a:t>Pecularities</a:t>
            </a:r>
            <a:r>
              <a:rPr lang="en-US" dirty="0" smtClean="0"/>
              <a:t> –absence of IEL and non fenestrated capillary endothelium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Pigment cells – melanocytes 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Lymphocytes, fibroblast and macrophages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en-US" sz="3200" i="1" dirty="0" smtClean="0">
                <a:solidFill>
                  <a:srgbClr val="FF0000"/>
                </a:solidFill>
              </a:rPr>
              <a:t>MICROSCOPIC STRUCTURE CONT’D</a:t>
            </a:r>
            <a:endParaRPr lang="en-US" sz="3200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688632"/>
          </a:xfrm>
        </p:spPr>
        <p:txBody>
          <a:bodyPr/>
          <a:lstStyle/>
          <a:p>
            <a:r>
              <a:rPr lang="en-US" dirty="0" smtClean="0"/>
              <a:t>C) ANTERIOR EPITHELIAL LAYER :</a:t>
            </a:r>
          </a:p>
          <a:p>
            <a:pPr algn="ctr">
              <a:buFont typeface="Courier New" pitchFamily="49" charset="0"/>
              <a:buChar char="o"/>
            </a:pPr>
            <a:r>
              <a:rPr lang="en-US" dirty="0" smtClean="0"/>
              <a:t>Anterior continuation of pigment epithelium of retina and </a:t>
            </a:r>
            <a:r>
              <a:rPr lang="en-US" dirty="0" err="1" smtClean="0"/>
              <a:t>ciliary</a:t>
            </a:r>
            <a:r>
              <a:rPr lang="en-US" dirty="0" smtClean="0"/>
              <a:t> body</a:t>
            </a:r>
          </a:p>
          <a:p>
            <a:pPr marL="137160" indent="0" algn="ctr">
              <a:buNone/>
            </a:pPr>
            <a:endParaRPr lang="en-US" dirty="0" smtClean="0"/>
          </a:p>
          <a:p>
            <a:pPr algn="ctr">
              <a:buFont typeface="Courier New" pitchFamily="49" charset="0"/>
              <a:buChar char="o"/>
            </a:pPr>
            <a:r>
              <a:rPr lang="en-US" dirty="0" smtClean="0"/>
              <a:t>Basal processes : </a:t>
            </a:r>
          </a:p>
          <a:p>
            <a:pPr algn="r">
              <a:buFont typeface="Wingdings" pitchFamily="2" charset="2"/>
              <a:buChar char="ü"/>
            </a:pPr>
            <a:r>
              <a:rPr lang="en-US" dirty="0" smtClean="0"/>
              <a:t>Give rise to dilator </a:t>
            </a:r>
            <a:r>
              <a:rPr lang="en-US" dirty="0" err="1" smtClean="0"/>
              <a:t>pupillae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D) POSTERIOR PIGMENTED EPITHELIUM ;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Anterior continuation of non pigmented epithelium of </a:t>
            </a:r>
            <a:r>
              <a:rPr lang="en-US" dirty="0" err="1" smtClean="0"/>
              <a:t>ciliary</a:t>
            </a:r>
            <a:r>
              <a:rPr lang="en-US" dirty="0" smtClean="0"/>
              <a:t> body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Derived from internal layer of optic cup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Forms pigmented frill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29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480350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82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496944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667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FUNCTIONS OF  IRIS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435280" cy="547260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endParaRPr lang="en-US" sz="3200" dirty="0" smtClean="0"/>
          </a:p>
          <a:p>
            <a:pPr>
              <a:buFont typeface="Wingdings" pitchFamily="2" charset="2"/>
              <a:buChar char="q"/>
            </a:pPr>
            <a:r>
              <a:rPr lang="en-US" sz="3200" dirty="0" smtClean="0"/>
              <a:t>Controls amount of light entering the </a:t>
            </a:r>
            <a:r>
              <a:rPr lang="en-US" sz="3200" smtClean="0"/>
              <a:t>eye  </a:t>
            </a:r>
            <a:r>
              <a:rPr lang="en-US" sz="3200" dirty="0" smtClean="0"/>
              <a:t>through pupil</a:t>
            </a:r>
          </a:p>
          <a:p>
            <a:pPr>
              <a:buFont typeface="Wingdings" pitchFamily="2" charset="2"/>
              <a:buChar char="q"/>
            </a:pPr>
            <a:endParaRPr lang="en-US" sz="3200" dirty="0"/>
          </a:p>
          <a:p>
            <a:pPr>
              <a:buFont typeface="Wingdings" pitchFamily="2" charset="2"/>
              <a:buChar char="q"/>
            </a:pPr>
            <a:r>
              <a:rPr lang="en-US" sz="3200" dirty="0" smtClean="0"/>
              <a:t>Defines eye colour</a:t>
            </a:r>
          </a:p>
          <a:p>
            <a:pPr>
              <a:buFont typeface="Wingdings" pitchFamily="2" charset="2"/>
              <a:buChar char="q"/>
            </a:pPr>
            <a:endParaRPr lang="en-US" sz="3200" dirty="0"/>
          </a:p>
          <a:p>
            <a:pPr>
              <a:buFont typeface="Wingdings" pitchFamily="2" charset="2"/>
              <a:buChar char="q"/>
            </a:pPr>
            <a:r>
              <a:rPr lang="en-US" sz="3200" dirty="0" smtClean="0"/>
              <a:t>Control depth of focus</a:t>
            </a:r>
          </a:p>
          <a:p>
            <a:pPr>
              <a:buFont typeface="Wingdings" pitchFamily="2" charset="2"/>
              <a:buChar char="q"/>
            </a:pPr>
            <a:endParaRPr lang="en-US" sz="3200" dirty="0"/>
          </a:p>
          <a:p>
            <a:pPr>
              <a:buFont typeface="Wingdings" pitchFamily="2" charset="2"/>
              <a:buChar char="q"/>
            </a:pPr>
            <a:r>
              <a:rPr lang="en-US" sz="3200" dirty="0" smtClean="0"/>
              <a:t>Source of blood ocular tissues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0518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BLOOD SUPPLY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640960" cy="5688632"/>
          </a:xfrm>
        </p:spPr>
        <p:txBody>
          <a:bodyPr/>
          <a:lstStyle/>
          <a:p>
            <a:r>
              <a:rPr lang="en-US" sz="3200" dirty="0" smtClean="0"/>
              <a:t>The blood supply is provided by radial vessels in the stromal layer extend from the major arterial circle of the iris located in the </a:t>
            </a:r>
            <a:r>
              <a:rPr lang="en-US" sz="3200" dirty="0" err="1" smtClean="0"/>
              <a:t>ciliary</a:t>
            </a:r>
            <a:r>
              <a:rPr lang="en-US" sz="3200" dirty="0" smtClean="0"/>
              <a:t> body.</a:t>
            </a:r>
          </a:p>
          <a:p>
            <a:endParaRPr lang="en-US" dirty="0"/>
          </a:p>
          <a:p>
            <a:pPr marL="137160" indent="0" algn="ctr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NERVE SUPPLY</a:t>
            </a:r>
          </a:p>
          <a:p>
            <a:pPr algn="ctr">
              <a:buFont typeface="Wingdings" pitchFamily="2" charset="2"/>
              <a:buChar char="q"/>
            </a:pPr>
            <a:r>
              <a:rPr lang="en-US" sz="3600" dirty="0" smtClean="0"/>
              <a:t>The iris is richly supplied with nerves for the short </a:t>
            </a:r>
            <a:r>
              <a:rPr lang="en-US" sz="3600" dirty="0" err="1" smtClean="0"/>
              <a:t>ciliary</a:t>
            </a:r>
            <a:r>
              <a:rPr lang="en-US" sz="3600" dirty="0" smtClean="0"/>
              <a:t> and long </a:t>
            </a:r>
            <a:r>
              <a:rPr lang="en-US" sz="3600" dirty="0" err="1" smtClean="0"/>
              <a:t>ciliary</a:t>
            </a:r>
            <a:r>
              <a:rPr lang="en-US" sz="3600" dirty="0" smtClean="0"/>
              <a:t> nerves that carry sensory motor and sympathetic.</a:t>
            </a:r>
          </a:p>
          <a:p>
            <a:pPr algn="ctr"/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00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53037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CILIARY BODY</a:t>
            </a:r>
            <a:endParaRPr lang="en-US" b="1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53038"/>
            <a:ext cx="9144000" cy="5904963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/>
              <a:t>Forward continuation of choroid at </a:t>
            </a:r>
            <a:r>
              <a:rPr lang="en-US" dirty="0" err="1" smtClean="0"/>
              <a:t>ora</a:t>
            </a:r>
            <a:r>
              <a:rPr lang="en-US" dirty="0" smtClean="0"/>
              <a:t> </a:t>
            </a:r>
            <a:r>
              <a:rPr lang="en-US" dirty="0" err="1" smtClean="0"/>
              <a:t>serrata</a:t>
            </a:r>
            <a:endParaRPr lang="en-US" dirty="0" smtClean="0"/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/>
              <a:t>Triangular in cut section, anterior side of it’s form part of angle in middle, attached into iris and outer part lies against sclera.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/>
              <a:t>Triangle – two parts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Anterior part:– Ciliary processes (pars </a:t>
            </a:r>
            <a:r>
              <a:rPr lang="en-US" dirty="0" err="1" smtClean="0"/>
              <a:t>plicata</a:t>
            </a:r>
            <a:r>
              <a:rPr lang="en-US" dirty="0" smtClean="0"/>
              <a:t>) 2 – 2.5mm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Posterior part:–Smooth (pars plane) 5mm wide temporally and 3mm nasally</a:t>
            </a:r>
          </a:p>
          <a:p>
            <a:endParaRPr lang="en-US" dirty="0" smtClean="0"/>
          </a:p>
          <a:p>
            <a:r>
              <a:rPr lang="en-US" sz="2800" b="1" i="1" dirty="0" smtClean="0">
                <a:solidFill>
                  <a:srgbClr val="FF0000"/>
                </a:solidFill>
              </a:rPr>
              <a:t>MICROSCOPIC STRUCTURE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b="1" i="1" dirty="0" smtClean="0"/>
              <a:t> 1) SUPRACILIARY LAMINA </a:t>
            </a:r>
            <a:r>
              <a:rPr lang="en-US" dirty="0" smtClean="0"/>
              <a:t>(outermost part)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Consist of pigmented collagen fibres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Posteriorly continuation of supra choroidal lamina anterior continuous with anterior limiting membrane</a:t>
            </a:r>
          </a:p>
        </p:txBody>
      </p:sp>
    </p:spTree>
    <p:extLst>
      <p:ext uri="{BB962C8B-B14F-4D97-AF65-F5344CB8AC3E}">
        <p14:creationId xmlns:p14="http://schemas.microsoft.com/office/powerpoint/2010/main" val="392202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" y="190500"/>
            <a:ext cx="8758238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291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68946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  2)STROMA</a:t>
            </a:r>
            <a:endParaRPr lang="en-US" b="1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88643"/>
            <a:ext cx="9144000" cy="5969357"/>
          </a:xfrm>
        </p:spPr>
        <p:txBody>
          <a:bodyPr>
            <a:noAutofit/>
          </a:bodyPr>
          <a:lstStyle/>
          <a:p>
            <a:r>
              <a:rPr lang="en-US" sz="2800" b="1" i="1" dirty="0" smtClean="0"/>
              <a:t>Consist: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b="1" i="1" dirty="0" smtClean="0"/>
              <a:t>Ciliary muscle </a:t>
            </a:r>
            <a:r>
              <a:rPr lang="en-US" sz="2800" dirty="0" smtClean="0"/>
              <a:t>– non striated triangular in cut section 3 parts.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b="1" i="1" dirty="0" smtClean="0"/>
              <a:t>Longitudinal/</a:t>
            </a:r>
            <a:r>
              <a:rPr lang="en-US" sz="2800" b="1" i="1" dirty="0" err="1" smtClean="0"/>
              <a:t>merilional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fibre</a:t>
            </a:r>
            <a:r>
              <a:rPr lang="en-US" sz="2800" b="1" i="1" dirty="0" smtClean="0"/>
              <a:t> </a:t>
            </a:r>
            <a:r>
              <a:rPr lang="en-US" sz="2800" dirty="0" smtClean="0"/>
              <a:t>– origin for sclera spur, insert into </a:t>
            </a:r>
            <a:r>
              <a:rPr lang="en-US" sz="2800" dirty="0" err="1" smtClean="0"/>
              <a:t>suprachoroidal</a:t>
            </a:r>
            <a:r>
              <a:rPr lang="en-US" sz="2800" dirty="0" smtClean="0"/>
              <a:t> lamina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b="1" i="1" dirty="0" smtClean="0"/>
              <a:t>Circular fibres </a:t>
            </a:r>
            <a:r>
              <a:rPr lang="en-US" sz="2800" dirty="0" smtClean="0"/>
              <a:t>– in inner portion, nearest to lens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b="1" i="1" dirty="0" smtClean="0"/>
              <a:t>Radial fibres </a:t>
            </a:r>
            <a:r>
              <a:rPr lang="en-US" sz="2800" dirty="0" smtClean="0"/>
              <a:t>– obliquely placed</a:t>
            </a:r>
          </a:p>
          <a:p>
            <a:r>
              <a:rPr lang="en-US" sz="2800" dirty="0" smtClean="0"/>
              <a:t>Actions – slacken suspensory ligament, this helps in accommodation </a:t>
            </a:r>
          </a:p>
          <a:p>
            <a:r>
              <a:rPr lang="en-US" sz="2800" dirty="0" smtClean="0"/>
              <a:t>Circular fibres – directly as </a:t>
            </a:r>
            <a:r>
              <a:rPr lang="en-US" sz="2800" dirty="0" err="1" smtClean="0"/>
              <a:t>sphiricter</a:t>
            </a:r>
            <a:endParaRPr lang="en-US" sz="2800" dirty="0" smtClean="0"/>
          </a:p>
          <a:p>
            <a:r>
              <a:rPr lang="en-US" sz="2800" dirty="0" smtClean="0"/>
              <a:t>Nerve supply – </a:t>
            </a:r>
            <a:r>
              <a:rPr lang="en-US" sz="2800" dirty="0" err="1" smtClean="0"/>
              <a:t>parasynthetic</a:t>
            </a:r>
            <a:r>
              <a:rPr lang="en-US" sz="2800" dirty="0" smtClean="0"/>
              <a:t> fibres from ciliary ganglion.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b="1" i="1" dirty="0" smtClean="0"/>
              <a:t>Vascular stroma </a:t>
            </a:r>
            <a:r>
              <a:rPr lang="en-US" sz="2800" dirty="0" smtClean="0"/>
              <a:t>– major arterial circle lies.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Formed by anastomosis of long and short PCA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Supplies iris and ciliary body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9310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56068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3</a:t>
            </a:r>
            <a:r>
              <a:rPr lang="en-US" b="1" dirty="0" smtClean="0"/>
              <a:t>.</a:t>
            </a:r>
            <a:r>
              <a:rPr lang="en-US" sz="4000" b="1" dirty="0" smtClean="0"/>
              <a:t>	</a:t>
            </a:r>
            <a:r>
              <a:rPr lang="en-US" sz="4000" b="1" i="1" dirty="0" smtClean="0">
                <a:solidFill>
                  <a:srgbClr val="FF0000"/>
                </a:solidFill>
              </a:rPr>
              <a:t>LAYER OF PIGMENTED EPITHELIUM </a:t>
            </a:r>
            <a:endParaRPr lang="en-US" sz="4000" b="1" i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56069"/>
            <a:ext cx="9144000" cy="5801932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Forward continuation of RPE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Anterior continuous to pigmented epithelium of iris</a:t>
            </a:r>
          </a:p>
          <a:p>
            <a:endParaRPr lang="en-US" dirty="0"/>
          </a:p>
          <a:p>
            <a:pPr algn="l"/>
            <a:r>
              <a:rPr lang="en-US" sz="3600" b="1" dirty="0" smtClean="0">
                <a:solidFill>
                  <a:srgbClr val="FF0000"/>
                </a:solidFill>
              </a:rPr>
              <a:t>4.</a:t>
            </a:r>
            <a:r>
              <a:rPr lang="en-US" sz="3600" b="1" dirty="0" smtClean="0"/>
              <a:t>	</a:t>
            </a:r>
            <a:r>
              <a:rPr lang="en-US" sz="3600" b="1" i="1" dirty="0" smtClean="0">
                <a:solidFill>
                  <a:srgbClr val="FF0000"/>
                </a:solidFill>
              </a:rPr>
              <a:t>LAYERS OF NON PIGMENTED EPITHELIUM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Forward continuation of sensory retina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Continues anterior with pigmented epithelium  of iris</a:t>
            </a:r>
          </a:p>
          <a:p>
            <a:endParaRPr lang="en-US" b="1" i="1" dirty="0" smtClean="0">
              <a:solidFill>
                <a:srgbClr val="FF0000"/>
              </a:solidFill>
            </a:endParaRPr>
          </a:p>
          <a:p>
            <a:pPr algn="l"/>
            <a:r>
              <a:rPr lang="en-US" sz="3600" b="1" i="1" dirty="0" smtClean="0">
                <a:solidFill>
                  <a:srgbClr val="FF0000"/>
                </a:solidFill>
              </a:rPr>
              <a:t>5.	INTERNAL LIMITING MEMBRANE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Line NPE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Forward continuation of internal limiting membrane of retina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9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59854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CILIARY PROCESSES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59854"/>
            <a:ext cx="9144000" cy="6098146"/>
          </a:xfrm>
        </p:spPr>
        <p:txBody>
          <a:bodyPr>
            <a:normAutofit lnSpcReduction="10000"/>
          </a:bodyPr>
          <a:lstStyle/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Finger like projections from pars </a:t>
            </a:r>
            <a:r>
              <a:rPr lang="en-US" sz="2800" dirty="0" err="1" smtClean="0"/>
              <a:t>plicata</a:t>
            </a:r>
            <a:endParaRPr lang="en-US" sz="2800" dirty="0" smtClean="0"/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70 – 80 in number, 2mm long 0.5mm diameter</a:t>
            </a: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Site of aqueous production</a:t>
            </a: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sz="3200" i="1" dirty="0"/>
          </a:p>
          <a:p>
            <a:pPr>
              <a:lnSpc>
                <a:spcPct val="120000"/>
              </a:lnSpc>
            </a:pPr>
            <a:r>
              <a:rPr lang="en-US" sz="3200" b="1" i="1" dirty="0" smtClean="0">
                <a:solidFill>
                  <a:srgbClr val="FF0000"/>
                </a:solidFill>
              </a:rPr>
              <a:t>ULTRASTRUCTURE </a:t>
            </a:r>
          </a:p>
          <a:p>
            <a:pPr marL="514350" indent="-514350" algn="l">
              <a:lnSpc>
                <a:spcPct val="120000"/>
              </a:lnSpc>
              <a:buFont typeface="+mj-lt"/>
              <a:buAutoNum type="arabicPeriod"/>
            </a:pPr>
            <a:r>
              <a:rPr lang="en-US" sz="2800" dirty="0" smtClean="0"/>
              <a:t>Network of capillaries – in the </a:t>
            </a:r>
            <a:r>
              <a:rPr lang="en-US" sz="2800" dirty="0" err="1" smtClean="0"/>
              <a:t>centre</a:t>
            </a:r>
            <a:r>
              <a:rPr lang="en-US" sz="2800" dirty="0" smtClean="0"/>
              <a:t> 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Has endothelium with fenestrae </a:t>
            </a:r>
          </a:p>
          <a:p>
            <a:pPr marL="514350" indent="-514350" algn="l">
              <a:lnSpc>
                <a:spcPct val="120000"/>
              </a:lnSpc>
              <a:buAutoNum type="arabicPeriod" startAt="2"/>
            </a:pPr>
            <a:r>
              <a:rPr lang="en-US" sz="2800" dirty="0" smtClean="0"/>
              <a:t>Stroma of ciliary processes  -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mtClean="0"/>
              <a:t>A </a:t>
            </a:r>
            <a:r>
              <a:rPr lang="en-US"/>
              <a:t>t</a:t>
            </a:r>
            <a:r>
              <a:rPr lang="en-US" sz="2800" smtClean="0"/>
              <a:t>hin</a:t>
            </a:r>
            <a:r>
              <a:rPr lang="en-US" sz="2800" dirty="0" smtClean="0"/>
              <a:t>, separates capillaries from epithelium</a:t>
            </a:r>
          </a:p>
          <a:p>
            <a:pPr algn="l">
              <a:lnSpc>
                <a:spcPct val="120000"/>
              </a:lnSpc>
            </a:pPr>
            <a:r>
              <a:rPr lang="en-US" sz="2800" dirty="0" smtClean="0"/>
              <a:t>3.	Epithelium – two layered with apical apposition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9456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" y="152400"/>
            <a:ext cx="8729663" cy="670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88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43189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FUNCTIONS OF CILIARY BODY</a:t>
            </a:r>
            <a:endParaRPr lang="en-US" b="1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53038"/>
            <a:ext cx="9144000" cy="5904963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 smtClean="0"/>
              <a:t>Site of AH production 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 smtClean="0"/>
              <a:t>Maintenance of IOP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 smtClean="0"/>
              <a:t>Constitutes blood aqueous barrier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 smtClean="0"/>
              <a:t>Accommodation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 smtClean="0"/>
              <a:t>Eicosanoids are synthesized in ciliary</a:t>
            </a:r>
          </a:p>
        </p:txBody>
      </p:sp>
    </p:spTree>
    <p:extLst>
      <p:ext uri="{BB962C8B-B14F-4D97-AF65-F5344CB8AC3E}">
        <p14:creationId xmlns:p14="http://schemas.microsoft.com/office/powerpoint/2010/main" val="347172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712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CHOROID </a:t>
            </a:r>
            <a:endParaRPr lang="en-US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34096"/>
            <a:ext cx="9144000" cy="6123904"/>
          </a:xfrm>
        </p:spPr>
        <p:txBody>
          <a:bodyPr>
            <a:normAutofit fontScale="77500" lnSpcReduction="20000"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smtClean="0"/>
              <a:t>Posterior 5/6 of the middle part of the globe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smtClean="0"/>
              <a:t>Extension – optic disc to </a:t>
            </a:r>
            <a:r>
              <a:rPr lang="en-US" sz="3600" dirty="0" err="1"/>
              <a:t>O</a:t>
            </a:r>
            <a:r>
              <a:rPr lang="en-US" sz="3600" dirty="0" err="1" smtClean="0"/>
              <a:t>ra</a:t>
            </a:r>
            <a:r>
              <a:rPr lang="en-US" sz="3600" dirty="0" smtClean="0"/>
              <a:t> </a:t>
            </a:r>
            <a:r>
              <a:rPr lang="en-US" sz="3600" dirty="0" err="1" smtClean="0"/>
              <a:t>serrata</a:t>
            </a:r>
            <a:endParaRPr lang="en-US" sz="3600" dirty="0" smtClean="0"/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smtClean="0"/>
              <a:t>Inner surface – smooth brown and contact with RPE.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smtClean="0"/>
              <a:t>Outer surface – rough and in contact with the sclera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smtClean="0"/>
              <a:t>Thickness: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 smtClean="0"/>
              <a:t>Posteriorly 0.22mm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 smtClean="0"/>
              <a:t>Anteriorly 0.10mm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1534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" y="133350"/>
            <a:ext cx="8358188" cy="672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04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88642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MICROSCOPIC STRUCTURE</a:t>
            </a:r>
            <a:endParaRPr lang="en-US" b="1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59854"/>
            <a:ext cx="9144000" cy="6098146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en-US" sz="3000" b="1" i="1" dirty="0" err="1" smtClean="0"/>
              <a:t>Suprachoroidal</a:t>
            </a:r>
            <a:r>
              <a:rPr lang="en-US" sz="3000" b="1" i="1" dirty="0" smtClean="0"/>
              <a:t> </a:t>
            </a:r>
            <a:r>
              <a:rPr lang="en-US" sz="3000" dirty="0" smtClean="0"/>
              <a:t>– lamina </a:t>
            </a:r>
            <a:r>
              <a:rPr lang="en-US" sz="3000" dirty="0" err="1" smtClean="0"/>
              <a:t>fusca</a:t>
            </a:r>
            <a:endParaRPr lang="en-US" sz="30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000" dirty="0" smtClean="0"/>
              <a:t>Thin layer, continues anteriorly with </a:t>
            </a:r>
            <a:r>
              <a:rPr lang="en-US" sz="3000" b="1" i="1" dirty="0" err="1" smtClean="0"/>
              <a:t>supraciliary</a:t>
            </a:r>
            <a:r>
              <a:rPr lang="en-US" sz="3000" b="1" i="1" dirty="0" smtClean="0"/>
              <a:t> lamina </a:t>
            </a:r>
            <a:r>
              <a:rPr lang="en-US" sz="3000" dirty="0" smtClean="0"/>
              <a:t>of ciliary body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000" dirty="0" err="1" smtClean="0"/>
              <a:t>Suprachoroidal</a:t>
            </a:r>
            <a:r>
              <a:rPr lang="en-US" sz="3000" dirty="0" smtClean="0"/>
              <a:t> space – contains long and short ciliary arteries and nerves</a:t>
            </a:r>
          </a:p>
          <a:p>
            <a:pPr marL="457200" indent="-457200" algn="l">
              <a:lnSpc>
                <a:spcPct val="150000"/>
              </a:lnSpc>
              <a:buAutoNum type="arabicPeriod" startAt="2"/>
            </a:pPr>
            <a:r>
              <a:rPr lang="en-US" sz="3000" b="1" i="1" dirty="0" smtClean="0"/>
              <a:t>Stroma </a:t>
            </a:r>
            <a:r>
              <a:rPr lang="en-US" sz="3000" dirty="0" smtClean="0"/>
              <a:t>– plenty of pigmented cells, macrophages, mast and plasma cells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000" dirty="0" smtClean="0"/>
              <a:t>Vessels – for the bulk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000" dirty="0" smtClean="0"/>
              <a:t>Arranged in two layers – outer consisting of large vessels (</a:t>
            </a:r>
            <a:r>
              <a:rPr lang="en-US" sz="3000" dirty="0" err="1" smtClean="0"/>
              <a:t>hallens</a:t>
            </a:r>
            <a:r>
              <a:rPr lang="en-US" sz="3000" dirty="0" smtClean="0"/>
              <a:t> layer), inner of medium vessels (</a:t>
            </a:r>
            <a:r>
              <a:rPr lang="en-US" sz="3000" dirty="0" err="1" smtClean="0"/>
              <a:t>sattler’s</a:t>
            </a:r>
            <a:r>
              <a:rPr lang="en-US" sz="3000" dirty="0" smtClean="0"/>
              <a:t> layer)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94652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0152"/>
            <a:ext cx="9144000" cy="6767848"/>
          </a:xfrm>
        </p:spPr>
        <p:txBody>
          <a:bodyPr>
            <a:normAutofit fontScale="85000" lnSpcReduction="10000"/>
          </a:bodyPr>
          <a:lstStyle/>
          <a:p>
            <a:pPr marL="457200" indent="-457200" algn="l">
              <a:lnSpc>
                <a:spcPct val="150000"/>
              </a:lnSpc>
              <a:buAutoNum type="arabicPeriod" startAt="3"/>
            </a:pPr>
            <a:r>
              <a:rPr lang="en-US" sz="2800" b="1" i="1" dirty="0" err="1" smtClean="0"/>
              <a:t>Choriocapillaris</a:t>
            </a:r>
            <a:r>
              <a:rPr lang="en-US" sz="2800" dirty="0" smtClean="0"/>
              <a:t> – rich capillary network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 smtClean="0"/>
              <a:t>Supplies pigment epithelium and outer layers of sensory retina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 smtClean="0"/>
              <a:t>Few anastomosis with CRA</a:t>
            </a:r>
          </a:p>
          <a:p>
            <a:pPr marL="457200" indent="-457200" algn="l">
              <a:lnSpc>
                <a:spcPct val="150000"/>
              </a:lnSpc>
              <a:buAutoNum type="arabicPeriod" startAt="4"/>
            </a:pPr>
            <a:r>
              <a:rPr lang="en-US" sz="2800" b="1" i="1" dirty="0" smtClean="0"/>
              <a:t>Basal lamina </a:t>
            </a:r>
            <a:r>
              <a:rPr lang="en-US" sz="2800" dirty="0" smtClean="0"/>
              <a:t>– </a:t>
            </a:r>
            <a:r>
              <a:rPr lang="en-US" sz="2800" dirty="0"/>
              <a:t>B</a:t>
            </a:r>
            <a:r>
              <a:rPr lang="en-US" sz="2800" dirty="0" smtClean="0"/>
              <a:t>ruch’s membrane / lamina </a:t>
            </a:r>
            <a:r>
              <a:rPr lang="en-US" sz="2800" dirty="0" err="1" smtClean="0"/>
              <a:t>vitrae</a:t>
            </a:r>
            <a:endParaRPr lang="en-US" sz="28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 smtClean="0"/>
              <a:t>Innermost layer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 smtClean="0"/>
              <a:t>Between </a:t>
            </a:r>
            <a:r>
              <a:rPr lang="en-US" sz="2800" dirty="0" err="1" smtClean="0"/>
              <a:t>choriocapillaries</a:t>
            </a:r>
            <a:r>
              <a:rPr lang="en-US" sz="2800" dirty="0" smtClean="0"/>
              <a:t> and RPE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 smtClean="0"/>
              <a:t>Electron microscopy – basement membrane of RPE, inner collagen, middle elastic and outer collagen and basement membrane </a:t>
            </a:r>
            <a:r>
              <a:rPr lang="en-US" sz="2800" dirty="0" err="1" smtClean="0"/>
              <a:t>chorio</a:t>
            </a:r>
            <a:r>
              <a:rPr lang="en-US" sz="2800" dirty="0" smtClean="0"/>
              <a:t>-capillaries.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 smtClean="0"/>
              <a:t>With increasing age – produces hyaline excrescences known as </a:t>
            </a:r>
            <a:r>
              <a:rPr lang="en-US" sz="2800" dirty="0" err="1" smtClean="0"/>
              <a:t>druscens</a:t>
            </a:r>
            <a:r>
              <a:rPr lang="en-US" sz="2800" dirty="0" smtClean="0"/>
              <a:t>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1305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342900"/>
            <a:ext cx="8201025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82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2424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FUNCTIONS OF CHOROID</a:t>
            </a:r>
            <a:endParaRPr lang="en-US" b="1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43944"/>
            <a:ext cx="9144000" cy="6214056"/>
          </a:xfrm>
        </p:spPr>
        <p:txBody>
          <a:bodyPr>
            <a:normAutofit fontScale="77500" lnSpcReduction="20000"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 smtClean="0"/>
              <a:t>Blood supply to outer four layers of retina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 smtClean="0"/>
              <a:t>Modulation of vascularization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 smtClean="0"/>
              <a:t>Regulate retina heat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 smtClean="0"/>
              <a:t>Assist in the control of intraocular pressure 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 smtClean="0"/>
              <a:t>Pigment absorbs excess light so avoiding reflection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1787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 0.067 C 0.049 0.081 0.054 0.102 0.054 0.124 C 0.054 0.149 0.049 0.169 0.04 0.183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5882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BLOOD SUPPLY UVEAL TRACT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134178" y="1047750"/>
            <a:ext cx="8809797" cy="5638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n-US" i="1" dirty="0" smtClean="0">
                <a:solidFill>
                  <a:srgbClr val="FF0000"/>
                </a:solidFill>
                <a:latin typeface="Agency FB" pitchFamily="34" charset="0"/>
              </a:rPr>
              <a:t>SHORT POSTERIOR CILIARY ARTERIES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Branches of ophthalmic artery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Divides into 10 -20 branches, pierce sclera around optic nerve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Supply choroid in segmental manner.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n-US" i="1" dirty="0" smtClean="0">
                <a:solidFill>
                  <a:srgbClr val="FF0000"/>
                </a:solidFill>
                <a:latin typeface="Agency FB" pitchFamily="34" charset="0"/>
              </a:rPr>
              <a:t>LONG POSTERIOR CILIARY ARTERIES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>
                <a:latin typeface="Agency FB" pitchFamily="34" charset="0"/>
              </a:rPr>
              <a:t>Two in No –nasal and temporal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>
                <a:latin typeface="Agency FB" pitchFamily="34" charset="0"/>
              </a:rPr>
              <a:t>Pierce sclera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>
                <a:latin typeface="Agency FB" pitchFamily="34" charset="0"/>
              </a:rPr>
              <a:t>Anastomose with anterior –</a:t>
            </a:r>
          </a:p>
          <a:p>
            <a:pPr algn="r">
              <a:buFont typeface="Wingdings" pitchFamily="2" charset="2"/>
              <a:buChar char="Ø"/>
            </a:pPr>
            <a:r>
              <a:rPr lang="en-US" dirty="0" smtClean="0">
                <a:latin typeface="Agency FB" pitchFamily="34" charset="0"/>
              </a:rPr>
              <a:t>Forms major arterial circle supply- </a:t>
            </a:r>
            <a:r>
              <a:rPr lang="en-US" dirty="0" err="1" smtClean="0">
                <a:latin typeface="Agency FB" pitchFamily="34" charset="0"/>
              </a:rPr>
              <a:t>ciliary</a:t>
            </a:r>
            <a:r>
              <a:rPr lang="en-US" dirty="0" smtClean="0">
                <a:latin typeface="Agency FB" pitchFamily="34" charset="0"/>
              </a:rPr>
              <a:t> body</a:t>
            </a:r>
            <a:endParaRPr lang="en-US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33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8" y="304800"/>
            <a:ext cx="8829675" cy="626745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/>
              <a:t> </a:t>
            </a:r>
            <a:r>
              <a:rPr lang="en-US" b="1" i="1" dirty="0" smtClean="0">
                <a:solidFill>
                  <a:srgbClr val="FF0000"/>
                </a:solidFill>
                <a:latin typeface="Agency FB" pitchFamily="34" charset="0"/>
              </a:rPr>
              <a:t>ANTERIOR CILIARY ARTERIES</a:t>
            </a:r>
            <a:endParaRPr lang="en-US" b="1" dirty="0" smtClean="0">
              <a:latin typeface="Agency FB" pitchFamily="34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en-US" dirty="0" smtClean="0">
                <a:latin typeface="Agency FB" pitchFamily="34" charset="0"/>
              </a:rPr>
              <a:t>From muscular </a:t>
            </a:r>
            <a:r>
              <a:rPr lang="en-US" dirty="0" err="1" smtClean="0">
                <a:latin typeface="Agency FB" pitchFamily="34" charset="0"/>
              </a:rPr>
              <a:t>arterieS</a:t>
            </a:r>
            <a:endParaRPr lang="en-US" dirty="0" smtClean="0">
              <a:latin typeface="Agency FB" pitchFamily="34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en-US" dirty="0" smtClean="0">
                <a:latin typeface="Agency FB" pitchFamily="34" charset="0"/>
              </a:rPr>
              <a:t>7  in No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>
                <a:latin typeface="Agency FB" pitchFamily="34" charset="0"/>
              </a:rPr>
              <a:t>2 each  SR, IR, MR, 1 From LR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err="1" smtClean="0">
                <a:latin typeface="Agency FB" pitchFamily="34" charset="0"/>
              </a:rPr>
              <a:t>Anaatomose</a:t>
            </a:r>
            <a:r>
              <a:rPr lang="en-US" dirty="0" smtClean="0">
                <a:latin typeface="Agency FB" pitchFamily="34" charset="0"/>
              </a:rPr>
              <a:t> with LPCA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err="1" smtClean="0">
                <a:latin typeface="Agency FB" pitchFamily="34" charset="0"/>
              </a:rPr>
              <a:t>Circulus</a:t>
            </a:r>
            <a:r>
              <a:rPr lang="en-US" dirty="0" smtClean="0">
                <a:latin typeface="Agency FB" pitchFamily="34" charset="0"/>
              </a:rPr>
              <a:t> arteries major and minor</a:t>
            </a:r>
            <a:endParaRPr lang="en-US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06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285750"/>
            <a:ext cx="8343899" cy="643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846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61951"/>
            <a:ext cx="8429625" cy="6496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076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3350"/>
            <a:ext cx="8258175" cy="657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92567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" y="0"/>
            <a:ext cx="82438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8139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5025"/>
          </a:xfrm>
        </p:spPr>
        <p:txBody>
          <a:bodyPr/>
          <a:lstStyle/>
          <a:p>
            <a:pPr algn="ctr"/>
            <a:r>
              <a:rPr lang="en-US" b="1" i="1" dirty="0" smtClean="0">
                <a:solidFill>
                  <a:srgbClr val="FF0000"/>
                </a:solidFill>
              </a:rPr>
              <a:t>VENOUS DRIANAGE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738" y="1028700"/>
            <a:ext cx="8715375" cy="565785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n-US" b="1" dirty="0" smtClean="0"/>
              <a:t>ANTERIOR CILIARY VEIN –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Tributaries of muscular veins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b="1" dirty="0" smtClean="0"/>
              <a:t>SMALLER VEINS FROM SCLERA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Carry blood only from sclera and not from choroid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b="1" dirty="0" smtClean="0"/>
              <a:t>VENA VERTICOSAE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4  in No and drain whole of choroid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89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52400"/>
            <a:ext cx="8615363" cy="670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774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2528</TotalTime>
  <Pages>3</Pages>
  <Words>1188</Words>
  <Characters>0</Characters>
  <Application>Microsoft Office PowerPoint</Application>
  <DocSecurity>0</DocSecurity>
  <PresentationFormat>On-screen Show (4:3)</PresentationFormat>
  <Lines>0</Lines>
  <Paragraphs>245</Paragraphs>
  <Slides>42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Apex</vt:lpstr>
      <vt:lpstr>UVEAL TRACT</vt:lpstr>
      <vt:lpstr>NOMENCLETURE</vt:lpstr>
      <vt:lpstr>COMPOSITION</vt:lpstr>
      <vt:lpstr>IRIS</vt:lpstr>
      <vt:lpstr>PowerPoint Presentation</vt:lpstr>
      <vt:lpstr>Iri cont’d</vt:lpstr>
      <vt:lpstr>Iris cont’d</vt:lpstr>
      <vt:lpstr>Iris cont’d</vt:lpstr>
      <vt:lpstr>MACROSCOPIC APPEARANCE</vt:lpstr>
      <vt:lpstr>Macroscopic appearance cont’d</vt:lpstr>
      <vt:lpstr>PowerPoint Presentation</vt:lpstr>
      <vt:lpstr>PowerPoint Presentation</vt:lpstr>
      <vt:lpstr>B. POSTERIOR SURFACE</vt:lpstr>
      <vt:lpstr>MICROSCOPIC STRUCTURE</vt:lpstr>
      <vt:lpstr>MICROSCOPIC STRUCTURE CONT’D</vt:lpstr>
      <vt:lpstr>Microscopic structure cont’d</vt:lpstr>
      <vt:lpstr>MICROSCOPIC STRUCTURE CONT’D</vt:lpstr>
      <vt:lpstr>PowerPoint Presentation</vt:lpstr>
      <vt:lpstr>PowerPoint Presentation</vt:lpstr>
      <vt:lpstr>FUNCTIONS OF  IRIS</vt:lpstr>
      <vt:lpstr>BLOOD SUPPLY</vt:lpstr>
      <vt:lpstr>CILIARY BODY</vt:lpstr>
      <vt:lpstr>PowerPoint Presentation</vt:lpstr>
      <vt:lpstr>   2)STROMA</vt:lpstr>
      <vt:lpstr>3. LAYER OF PIGMENTED EPITHELIUM </vt:lpstr>
      <vt:lpstr>CILIARY PROCESSES</vt:lpstr>
      <vt:lpstr>PowerPoint Presentation</vt:lpstr>
      <vt:lpstr>FUNCTIONS OF CILIARY BODY</vt:lpstr>
      <vt:lpstr>CHOROID </vt:lpstr>
      <vt:lpstr>PowerPoint Presentation</vt:lpstr>
      <vt:lpstr> MICROSCOPIC STRUCTURE</vt:lpstr>
      <vt:lpstr>PowerPoint Presentation</vt:lpstr>
      <vt:lpstr>PowerPoint Presentation</vt:lpstr>
      <vt:lpstr>FUNCTIONS OF CHOROID</vt:lpstr>
      <vt:lpstr>BLOOD SUPPLY UVEAL TRACT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VENOUS DRIANAGE</vt:lpstr>
      <vt:lpstr>PowerPoint Presentation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Eyelid</dc:title>
  <dc:creator>Ijaytim</dc:creator>
  <cp:lastModifiedBy>Ijaytim</cp:lastModifiedBy>
  <cp:revision>224</cp:revision>
  <dcterms:modified xsi:type="dcterms:W3CDTF">2017-12-11T11:19:01Z</dcterms:modified>
</cp:coreProperties>
</file>