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ink/ink1.xml" ContentType="application/inkml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ink/ink2.xml" ContentType="application/inkml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ink/ink3.xml" ContentType="application/inkml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ink/ink4.xml" ContentType="application/inkml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ink/ink5.xml" ContentType="application/inkml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7"/>
  </p:notesMasterIdLst>
  <p:sldIdLst>
    <p:sldId id="2147482549" r:id="rId2"/>
    <p:sldId id="2147482700" r:id="rId3"/>
    <p:sldId id="2147482737" r:id="rId4"/>
    <p:sldId id="2147482461" r:id="rId5"/>
    <p:sldId id="2147482550" r:id="rId6"/>
    <p:sldId id="2147482702" r:id="rId7"/>
    <p:sldId id="2134806077" r:id="rId8"/>
    <p:sldId id="2147482704" r:id="rId9"/>
    <p:sldId id="2147482846" r:id="rId10"/>
    <p:sldId id="2147482845" r:id="rId11"/>
    <p:sldId id="2147482849" r:id="rId12"/>
    <p:sldId id="2147482672" r:id="rId13"/>
    <p:sldId id="2147482685" r:id="rId14"/>
    <p:sldId id="2147482705" r:id="rId15"/>
    <p:sldId id="2134805394" r:id="rId16"/>
    <p:sldId id="2147482795" r:id="rId17"/>
    <p:sldId id="2147482735" r:id="rId18"/>
    <p:sldId id="2147482736" r:id="rId19"/>
    <p:sldId id="2147482755" r:id="rId20"/>
    <p:sldId id="2147482756" r:id="rId21"/>
    <p:sldId id="2147482793" r:id="rId22"/>
    <p:sldId id="2147482794" r:id="rId23"/>
    <p:sldId id="2147482472" r:id="rId24"/>
    <p:sldId id="2147482529" r:id="rId25"/>
    <p:sldId id="2147482514" r:id="rId26"/>
    <p:sldId id="2134806092" r:id="rId27"/>
    <p:sldId id="391" r:id="rId28"/>
    <p:sldId id="412" r:id="rId29"/>
    <p:sldId id="413" r:id="rId30"/>
    <p:sldId id="2147482798" r:id="rId31"/>
    <p:sldId id="2147482796" r:id="rId32"/>
    <p:sldId id="2134808448" r:id="rId33"/>
    <p:sldId id="2134808449" r:id="rId34"/>
    <p:sldId id="2134805159" r:id="rId35"/>
    <p:sldId id="2134805160" r:id="rId36"/>
    <p:sldId id="2147482757" r:id="rId37"/>
    <p:sldId id="2147482799" r:id="rId38"/>
    <p:sldId id="2147482523" r:id="rId39"/>
    <p:sldId id="2134805161" r:id="rId40"/>
    <p:sldId id="2134805162" r:id="rId41"/>
    <p:sldId id="2134808450" r:id="rId42"/>
    <p:sldId id="2134808452" r:id="rId43"/>
    <p:sldId id="2147482741" r:id="rId44"/>
    <p:sldId id="2147482738" r:id="rId45"/>
    <p:sldId id="2147482739" r:id="rId46"/>
    <p:sldId id="2147482778" r:id="rId47"/>
    <p:sldId id="2147482706" r:id="rId48"/>
    <p:sldId id="2147482707" r:id="rId49"/>
    <p:sldId id="2147482567" r:id="rId50"/>
    <p:sldId id="2147482722" r:id="rId51"/>
    <p:sldId id="2147482716" r:id="rId52"/>
    <p:sldId id="2147482717" r:id="rId53"/>
    <p:sldId id="2147482718" r:id="rId54"/>
    <p:sldId id="2147482719" r:id="rId55"/>
    <p:sldId id="2147482720" r:id="rId56"/>
    <p:sldId id="2147482721" r:id="rId57"/>
    <p:sldId id="2147482449" r:id="rId58"/>
    <p:sldId id="2147482575" r:id="rId59"/>
    <p:sldId id="2147482576" r:id="rId60"/>
    <p:sldId id="2147482732" r:id="rId61"/>
    <p:sldId id="2147482573" r:id="rId62"/>
    <p:sldId id="2147482574" r:id="rId63"/>
    <p:sldId id="2147482485" r:id="rId64"/>
    <p:sldId id="2134805104" r:id="rId65"/>
    <p:sldId id="2134805105" r:id="rId66"/>
    <p:sldId id="2134805106" r:id="rId67"/>
    <p:sldId id="2147482462" r:id="rId68"/>
    <p:sldId id="2147482463" r:id="rId69"/>
    <p:sldId id="2147482464" r:id="rId70"/>
    <p:sldId id="2147482465" r:id="rId71"/>
    <p:sldId id="2147482466" r:id="rId72"/>
    <p:sldId id="2147482467" r:id="rId73"/>
    <p:sldId id="2147482468" r:id="rId74"/>
    <p:sldId id="2147482469" r:id="rId75"/>
    <p:sldId id="2147482470" r:id="rId76"/>
    <p:sldId id="2147482471" r:id="rId77"/>
    <p:sldId id="2134805113" r:id="rId78"/>
    <p:sldId id="2134805120" r:id="rId79"/>
    <p:sldId id="2134805121" r:id="rId80"/>
    <p:sldId id="2134805122" r:id="rId81"/>
    <p:sldId id="2134805123" r:id="rId82"/>
    <p:sldId id="2134805124" r:id="rId83"/>
    <p:sldId id="2134805127" r:id="rId84"/>
    <p:sldId id="2134805128" r:id="rId85"/>
    <p:sldId id="2134805129" r:id="rId86"/>
    <p:sldId id="2134805130" r:id="rId87"/>
    <p:sldId id="2147482723" r:id="rId88"/>
    <p:sldId id="2147482545" r:id="rId89"/>
    <p:sldId id="2147482546" r:id="rId90"/>
    <p:sldId id="2147482802" r:id="rId91"/>
    <p:sldId id="2147482476" r:id="rId92"/>
    <p:sldId id="2147482547" r:id="rId93"/>
    <p:sldId id="2147482525" r:id="rId94"/>
    <p:sldId id="2147482725" r:id="rId95"/>
    <p:sldId id="2134805103" r:id="rId96"/>
    <p:sldId id="2134805139" r:id="rId97"/>
    <p:sldId id="2134805142" r:id="rId98"/>
    <p:sldId id="2147482766" r:id="rId99"/>
    <p:sldId id="2134805145" r:id="rId100"/>
    <p:sldId id="2134805146" r:id="rId101"/>
    <p:sldId id="2147482726" r:id="rId102"/>
    <p:sldId id="2134808468" r:id="rId103"/>
    <p:sldId id="2147482727" r:id="rId104"/>
    <p:sldId id="2147482824" r:id="rId105"/>
    <p:sldId id="2134805243" r:id="rId106"/>
    <p:sldId id="2147482768" r:id="rId107"/>
    <p:sldId id="2134805255" r:id="rId108"/>
    <p:sldId id="2147482826" r:id="rId109"/>
    <p:sldId id="2147482827" r:id="rId110"/>
    <p:sldId id="2147482828" r:id="rId111"/>
    <p:sldId id="2147482829" r:id="rId112"/>
    <p:sldId id="2147482830" r:id="rId113"/>
    <p:sldId id="2147482831" r:id="rId114"/>
    <p:sldId id="2147482832" r:id="rId115"/>
    <p:sldId id="2147482841" r:id="rId116"/>
    <p:sldId id="2147482842" r:id="rId117"/>
    <p:sldId id="2147482548" r:id="rId118"/>
    <p:sldId id="2147482538" r:id="rId119"/>
    <p:sldId id="2147482745" r:id="rId120"/>
    <p:sldId id="2147482537" r:id="rId121"/>
    <p:sldId id="2147482497" r:id="rId122"/>
    <p:sldId id="2147482500" r:id="rId123"/>
    <p:sldId id="2147482728" r:id="rId124"/>
    <p:sldId id="2147482486" r:id="rId125"/>
    <p:sldId id="2147482746" r:id="rId126"/>
    <p:sldId id="2147482843" r:id="rId127"/>
    <p:sldId id="2147482844" r:id="rId128"/>
    <p:sldId id="2134804847" r:id="rId129"/>
    <p:sldId id="2147482487" r:id="rId130"/>
    <p:sldId id="2147482481" r:id="rId131"/>
    <p:sldId id="2147482751" r:id="rId132"/>
    <p:sldId id="2147482520" r:id="rId133"/>
    <p:sldId id="2147482488" r:id="rId134"/>
    <p:sldId id="2147482489" r:id="rId135"/>
    <p:sldId id="2147482484" r:id="rId136"/>
    <p:sldId id="2147482521" r:id="rId137"/>
    <p:sldId id="2147482791" r:id="rId138"/>
    <p:sldId id="2147482492" r:id="rId139"/>
    <p:sldId id="2147482792" r:id="rId140"/>
    <p:sldId id="2147482491" r:id="rId141"/>
    <p:sldId id="2147482540" r:id="rId142"/>
    <p:sldId id="2147482729" r:id="rId143"/>
    <p:sldId id="2134804709" r:id="rId144"/>
    <p:sldId id="2134804711" r:id="rId145"/>
    <p:sldId id="2147482752" r:id="rId146"/>
    <p:sldId id="2147482753" r:id="rId147"/>
    <p:sldId id="2147482494" r:id="rId148"/>
    <p:sldId id="2147482730" r:id="rId149"/>
    <p:sldId id="2147482519" r:id="rId150"/>
    <p:sldId id="2134807344" r:id="rId151"/>
    <p:sldId id="2147482668" r:id="rId152"/>
    <p:sldId id="2147482505" r:id="rId153"/>
    <p:sldId id="2134804803" r:id="rId154"/>
    <p:sldId id="700" r:id="rId155"/>
    <p:sldId id="701" r:id="rId156"/>
  </p:sldIdLst>
  <p:sldSz cx="13716000" cy="10287000"/>
  <p:notesSz cx="6858000" cy="9144000"/>
  <p:embeddedFontLst>
    <p:embeddedFont>
      <p:font typeface="Abadi" panose="020B0604020104020204" pitchFamily="34" charset="0"/>
      <p:regular r:id="rId158"/>
    </p:embeddedFont>
    <p:embeddedFont>
      <p:font typeface="Amasis MT Pro" panose="02040504050005020304" pitchFamily="18" charset="0"/>
      <p:regular r:id="rId159"/>
      <p:bold r:id="rId160"/>
      <p:italic r:id="rId161"/>
      <p:boldItalic r:id="rId162"/>
    </p:embeddedFont>
    <p:embeddedFont>
      <p:font typeface="Arimo Italics" panose="020B0604020202020204" charset="0"/>
      <p:regular r:id="rId163"/>
      <p:italic r:id="rId164"/>
    </p:embeddedFont>
    <p:embeddedFont>
      <p:font typeface="Carelia" panose="020B0604020202020204" charset="0"/>
      <p:regular r:id="rId165"/>
    </p:embeddedFont>
    <p:embeddedFont>
      <p:font typeface="Dosis" panose="02010703020202060003" pitchFamily="2" charset="0"/>
      <p:regular r:id="rId166"/>
      <p:bold r:id="rId167"/>
    </p:embeddedFont>
    <p:embeddedFont>
      <p:font typeface="Dosis Bold" panose="020B0604020202020204" charset="0"/>
      <p:regular r:id="rId168"/>
      <p:bold r:id="rId169"/>
    </p:embeddedFont>
    <p:embeddedFont>
      <p:font typeface="Microsoft Uighur" panose="02000000000000000000" pitchFamily="2" charset="-78"/>
      <p:regular r:id="rId170"/>
      <p:bold r:id="rId1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FC20A81-9F0F-4BDA-ADA4-4436B8BE26B1}">
          <p14:sldIdLst>
            <p14:sldId id="2147482549"/>
            <p14:sldId id="2147482700"/>
            <p14:sldId id="2147482737"/>
            <p14:sldId id="2147482461"/>
            <p14:sldId id="2147482550"/>
            <p14:sldId id="2147482702"/>
            <p14:sldId id="2134806077"/>
            <p14:sldId id="2147482704"/>
            <p14:sldId id="2147482846"/>
            <p14:sldId id="2147482845"/>
            <p14:sldId id="2147482849"/>
            <p14:sldId id="2147482672"/>
            <p14:sldId id="2147482685"/>
            <p14:sldId id="2147482705"/>
            <p14:sldId id="2134805394"/>
            <p14:sldId id="2147482795"/>
            <p14:sldId id="2147482735"/>
            <p14:sldId id="2147482736"/>
            <p14:sldId id="2147482755"/>
            <p14:sldId id="2147482756"/>
            <p14:sldId id="2147482793"/>
            <p14:sldId id="2147482794"/>
            <p14:sldId id="2147482472"/>
            <p14:sldId id="2147482529"/>
            <p14:sldId id="2147482514"/>
            <p14:sldId id="2134806092"/>
            <p14:sldId id="391"/>
            <p14:sldId id="412"/>
            <p14:sldId id="413"/>
            <p14:sldId id="2147482798"/>
            <p14:sldId id="2147482796"/>
            <p14:sldId id="2134808448"/>
            <p14:sldId id="2134808449"/>
            <p14:sldId id="2134805159"/>
            <p14:sldId id="2134805160"/>
            <p14:sldId id="2147482757"/>
            <p14:sldId id="2147482799"/>
            <p14:sldId id="2147482523"/>
            <p14:sldId id="2134805161"/>
            <p14:sldId id="2134805162"/>
            <p14:sldId id="2134808450"/>
            <p14:sldId id="2134808452"/>
            <p14:sldId id="2147482741"/>
            <p14:sldId id="2147482738"/>
            <p14:sldId id="2147482739"/>
            <p14:sldId id="2147482778"/>
            <p14:sldId id="2147482706"/>
            <p14:sldId id="2147482707"/>
            <p14:sldId id="2147482567"/>
            <p14:sldId id="2147482722"/>
            <p14:sldId id="2147482716"/>
            <p14:sldId id="2147482717"/>
            <p14:sldId id="2147482718"/>
            <p14:sldId id="2147482719"/>
            <p14:sldId id="2147482720"/>
            <p14:sldId id="2147482721"/>
            <p14:sldId id="2147482449"/>
            <p14:sldId id="2147482575"/>
            <p14:sldId id="2147482576"/>
            <p14:sldId id="2147482732"/>
            <p14:sldId id="2147482573"/>
            <p14:sldId id="2147482574"/>
            <p14:sldId id="2147482485"/>
            <p14:sldId id="2134805104"/>
            <p14:sldId id="2134805105"/>
            <p14:sldId id="2134805106"/>
            <p14:sldId id="2147482462"/>
            <p14:sldId id="2147482463"/>
            <p14:sldId id="2147482464"/>
            <p14:sldId id="2147482465"/>
            <p14:sldId id="2147482466"/>
            <p14:sldId id="2147482467"/>
            <p14:sldId id="2147482468"/>
            <p14:sldId id="2147482469"/>
            <p14:sldId id="2147482470"/>
            <p14:sldId id="2147482471"/>
            <p14:sldId id="2134805113"/>
            <p14:sldId id="2134805120"/>
            <p14:sldId id="2134805121"/>
            <p14:sldId id="2134805122"/>
            <p14:sldId id="2134805123"/>
            <p14:sldId id="2134805124"/>
            <p14:sldId id="2134805127"/>
            <p14:sldId id="2134805128"/>
            <p14:sldId id="2134805129"/>
            <p14:sldId id="2134805130"/>
            <p14:sldId id="2147482723"/>
            <p14:sldId id="2147482545"/>
            <p14:sldId id="2147482546"/>
            <p14:sldId id="2147482802"/>
            <p14:sldId id="2147482476"/>
            <p14:sldId id="2147482547"/>
            <p14:sldId id="2147482525"/>
            <p14:sldId id="2147482725"/>
            <p14:sldId id="2134805103"/>
            <p14:sldId id="2134805139"/>
            <p14:sldId id="2134805142"/>
            <p14:sldId id="2147482766"/>
            <p14:sldId id="2134805145"/>
            <p14:sldId id="2134805146"/>
            <p14:sldId id="2147482726"/>
            <p14:sldId id="2134808468"/>
            <p14:sldId id="2147482727"/>
            <p14:sldId id="2147482824"/>
            <p14:sldId id="2134805243"/>
            <p14:sldId id="2147482768"/>
            <p14:sldId id="2134805255"/>
            <p14:sldId id="2147482826"/>
            <p14:sldId id="2147482827"/>
            <p14:sldId id="2147482828"/>
            <p14:sldId id="2147482829"/>
            <p14:sldId id="2147482830"/>
            <p14:sldId id="2147482831"/>
            <p14:sldId id="2147482832"/>
            <p14:sldId id="2147482841"/>
            <p14:sldId id="2147482842"/>
            <p14:sldId id="2147482548"/>
            <p14:sldId id="2147482538"/>
            <p14:sldId id="2147482745"/>
            <p14:sldId id="2147482537"/>
            <p14:sldId id="2147482497"/>
            <p14:sldId id="2147482500"/>
            <p14:sldId id="2147482728"/>
            <p14:sldId id="2147482486"/>
            <p14:sldId id="2147482746"/>
            <p14:sldId id="2147482843"/>
            <p14:sldId id="2147482844"/>
            <p14:sldId id="2134804847"/>
            <p14:sldId id="2147482487"/>
            <p14:sldId id="2147482481"/>
            <p14:sldId id="2147482751"/>
            <p14:sldId id="2147482520"/>
            <p14:sldId id="2147482488"/>
            <p14:sldId id="2147482489"/>
            <p14:sldId id="2147482484"/>
            <p14:sldId id="2147482521"/>
            <p14:sldId id="2147482791"/>
            <p14:sldId id="2147482492"/>
            <p14:sldId id="2147482792"/>
            <p14:sldId id="2147482491"/>
            <p14:sldId id="2147482540"/>
            <p14:sldId id="2147482729"/>
            <p14:sldId id="2134804709"/>
            <p14:sldId id="2134804711"/>
            <p14:sldId id="2147482752"/>
            <p14:sldId id="2147482753"/>
            <p14:sldId id="2147482494"/>
            <p14:sldId id="2147482730"/>
            <p14:sldId id="2147482519"/>
            <p14:sldId id="2134807344"/>
            <p14:sldId id="2147482668"/>
            <p14:sldId id="2147482505"/>
            <p14:sldId id="2134804803"/>
            <p14:sldId id="700"/>
            <p14:sldId id="701"/>
          </p14:sldIdLst>
        </p14:section>
        <p14:section name="Section sans titre" id="{28269ACC-50C4-4FA5-A604-E64E8013E86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C2E"/>
    <a:srgbClr val="EDCEB5"/>
    <a:srgbClr val="D99965"/>
    <a:srgbClr val="CA7732"/>
    <a:srgbClr val="215968"/>
    <a:srgbClr val="0094C8"/>
    <a:srgbClr val="008EC0"/>
    <a:srgbClr val="00A7E2"/>
    <a:srgbClr val="00ADEA"/>
    <a:srgbClr val="1B6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E8F89-2245-489C-84BE-E8C93232293A}" v="29" dt="2025-08-17T16:45:53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45" autoAdjust="0"/>
    <p:restoredTop sz="95226" autoAdjust="0"/>
  </p:normalViewPr>
  <p:slideViewPr>
    <p:cSldViewPr>
      <p:cViewPr varScale="1">
        <p:scale>
          <a:sx n="55" d="100"/>
          <a:sy n="55" d="100"/>
        </p:scale>
        <p:origin x="1531" y="53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22579"/>
    </p:cViewPr>
  </p:sorterViewPr>
  <p:notesViewPr>
    <p:cSldViewPr>
      <p:cViewPr>
        <p:scale>
          <a:sx n="80" d="100"/>
          <a:sy n="80" d="100"/>
        </p:scale>
        <p:origin x="2755" y="-45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font" Target="fonts/font2.fntdata"/><Relationship Id="rId170" Type="http://schemas.openxmlformats.org/officeDocument/2006/relationships/font" Target="fonts/font13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font" Target="fonts/font3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font" Target="fonts/font14.fntdata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font" Target="fonts/font6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font" Target="fonts/font7.fntdata"/><Relationship Id="rId16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font" Target="fonts/font8.fntdata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microsoft.com/office/2015/10/relationships/revisionInfo" Target="revisionInfo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font" Target="fonts/font9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54976A81-8849-4F35-8359-AD67C3A6D20C}" type="datetimeFigureOut">
              <a:rPr lang="fr-MA" smtClean="0"/>
              <a:pPr/>
              <a:t>28/09/2025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BA0AE87F-B08A-4342-80EC-80A3A2B8D41A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087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AE87F-B08A-4342-80EC-80A3A2B8D41A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108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41C09-604A-C893-93FB-B00334B2E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49F437-2174-CF67-0C9D-2ED12E1B9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CF294E-E4D9-7DA7-77A5-57D3AECFD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1A1E48-FE37-7994-37E7-ACE8CAE34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75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3F4FB-FFC0-A356-13B7-A824A9B46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484D5F-CCA4-2FF3-3D10-95D42101A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5938123-695C-A04C-2DA0-C9CCB2CAD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85E3EF-8982-C02F-985D-C9948C253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57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23.jpe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4.xml"/><Relationship Id="rId4" Type="http://schemas.openxmlformats.org/officeDocument/2006/relationships/image" Target="../media/image27.sv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5.xml"/><Relationship Id="rId5" Type="http://schemas.openxmlformats.org/officeDocument/2006/relationships/image" Target="../media/image108.jpeg"/><Relationship Id="rId4" Type="http://schemas.openxmlformats.org/officeDocument/2006/relationships/image" Target="../media/image27.sv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6.xml"/><Relationship Id="rId5" Type="http://schemas.openxmlformats.org/officeDocument/2006/relationships/image" Target="../media/image41.jpeg"/><Relationship Id="rId4" Type="http://schemas.openxmlformats.org/officeDocument/2006/relationships/image" Target="../media/image27.sv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7.xml"/><Relationship Id="rId4" Type="http://schemas.openxmlformats.org/officeDocument/2006/relationships/image" Target="../media/image27.sv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image" Target="../media/image76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2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3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38.xml"/><Relationship Id="rId7" Type="http://schemas.openxmlformats.org/officeDocument/2006/relationships/image" Target="../media/image27.sv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4.xml"/><Relationship Id="rId4" Type="http://schemas.openxmlformats.org/officeDocument/2006/relationships/image" Target="../media/image27.sv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1.png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image" Target="../media/image76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9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0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5.xml"/><Relationship Id="rId5" Type="http://schemas.openxmlformats.org/officeDocument/2006/relationships/image" Target="../media/image104.png"/><Relationship Id="rId4" Type="http://schemas.openxmlformats.org/officeDocument/2006/relationships/image" Target="../media/image27.sv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2.png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8.xml"/><Relationship Id="rId5" Type="http://schemas.openxmlformats.org/officeDocument/2006/relationships/image" Target="../media/image104.pn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3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3.png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4.png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image" Target="../media/image11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png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11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microsoft.com/office/2007/relationships/hdphoto" Target="../media/hdphoto1.wdp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5.xml"/><Relationship Id="rId6" Type="http://schemas.openxmlformats.org/officeDocument/2006/relationships/image" Target="../media/image117.png"/><Relationship Id="rId5" Type="http://schemas.openxmlformats.org/officeDocument/2006/relationships/image" Target="../media/image41.jpeg"/><Relationship Id="rId4" Type="http://schemas.openxmlformats.org/officeDocument/2006/relationships/image" Target="../media/image27.sv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9.png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image" Target="../media/image1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customXml" Target="../ink/ink1.xml"/><Relationship Id="rId5" Type="http://schemas.openxmlformats.org/officeDocument/2006/relationships/image" Target="../media/image27.svg"/><Relationship Id="rId10" Type="http://schemas.openxmlformats.org/officeDocument/2006/relationships/image" Target="../media/image118.png"/><Relationship Id="rId4" Type="http://schemas.openxmlformats.org/officeDocument/2006/relationships/image" Target="../media/image26.png"/><Relationship Id="rId9" Type="http://schemas.openxmlformats.org/officeDocument/2006/relationships/image" Target="../media/image119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customXml" Target="../ink/ink2.xml"/><Relationship Id="rId5" Type="http://schemas.openxmlformats.org/officeDocument/2006/relationships/image" Target="../media/image27.svg"/><Relationship Id="rId10" Type="http://schemas.openxmlformats.org/officeDocument/2006/relationships/image" Target="../media/image118.png"/><Relationship Id="rId4" Type="http://schemas.openxmlformats.org/officeDocument/2006/relationships/image" Target="../media/image26.png"/><Relationship Id="rId9" Type="http://schemas.openxmlformats.org/officeDocument/2006/relationships/image" Target="../media/image90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2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3.xml"/><Relationship Id="rId6" Type="http://schemas.openxmlformats.org/officeDocument/2006/relationships/image" Target="../media/image118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3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customXml" Target="../ink/ink3.xml"/><Relationship Id="rId5" Type="http://schemas.openxmlformats.org/officeDocument/2006/relationships/image" Target="../media/image27.svg"/><Relationship Id="rId10" Type="http://schemas.openxmlformats.org/officeDocument/2006/relationships/image" Target="../media/image120.png"/><Relationship Id="rId4" Type="http://schemas.openxmlformats.org/officeDocument/2006/relationships/image" Target="../media/image26.png"/><Relationship Id="rId9" Type="http://schemas.openxmlformats.org/officeDocument/2006/relationships/image" Target="../media/image119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customXml" Target="../ink/ink4.xml"/><Relationship Id="rId5" Type="http://schemas.openxmlformats.org/officeDocument/2006/relationships/image" Target="../media/image27.svg"/><Relationship Id="rId10" Type="http://schemas.openxmlformats.org/officeDocument/2006/relationships/image" Target="../media/image120.png"/><Relationship Id="rId4" Type="http://schemas.openxmlformats.org/officeDocument/2006/relationships/image" Target="../media/image26.png"/><Relationship Id="rId9" Type="http://schemas.openxmlformats.org/officeDocument/2006/relationships/image" Target="../media/image119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customXml" Target="../ink/ink5.xml"/><Relationship Id="rId5" Type="http://schemas.openxmlformats.org/officeDocument/2006/relationships/image" Target="../media/image27.svg"/><Relationship Id="rId10" Type="http://schemas.openxmlformats.org/officeDocument/2006/relationships/image" Target="../media/image120.png"/><Relationship Id="rId4" Type="http://schemas.openxmlformats.org/officeDocument/2006/relationships/image" Target="../media/image26.png"/><Relationship Id="rId9" Type="http://schemas.openxmlformats.org/officeDocument/2006/relationships/image" Target="../media/image90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0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1.xml"/><Relationship Id="rId6" Type="http://schemas.openxmlformats.org/officeDocument/2006/relationships/image" Target="../media/image120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1.pn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image" Target="../media/image119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1.png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image" Target="../media/image122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1.pn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image" Target="../media/image122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1.png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1.pn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2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3.xml"/><Relationship Id="rId6" Type="http://schemas.openxmlformats.org/officeDocument/2006/relationships/image" Target="../media/image121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microsoft.com/office/2007/relationships/hdphoto" Target="../media/hdphoto1.wdp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4.xml"/><Relationship Id="rId5" Type="http://schemas.openxmlformats.org/officeDocument/2006/relationships/image" Target="../media/image104.png"/><Relationship Id="rId4" Type="http://schemas.openxmlformats.org/officeDocument/2006/relationships/image" Target="../media/image27.sv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5.xml"/><Relationship Id="rId6" Type="http://schemas.openxmlformats.org/officeDocument/2006/relationships/image" Target="../media/image112.png"/><Relationship Id="rId5" Type="http://schemas.openxmlformats.org/officeDocument/2006/relationships/image" Target="../media/image124.jpeg"/><Relationship Id="rId4" Type="http://schemas.openxmlformats.org/officeDocument/2006/relationships/image" Target="../media/image27.sv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6.xml"/><Relationship Id="rId5" Type="http://schemas.openxmlformats.org/officeDocument/2006/relationships/image" Target="../media/image104.png"/><Relationship Id="rId4" Type="http://schemas.openxmlformats.org/officeDocument/2006/relationships/image" Target="../media/image27.sv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7.xml"/><Relationship Id="rId6" Type="http://schemas.openxmlformats.org/officeDocument/2006/relationships/image" Target="../media/image113.png"/><Relationship Id="rId5" Type="http://schemas.openxmlformats.org/officeDocument/2006/relationships/image" Target="../media/image124.jpeg"/><Relationship Id="rId4" Type="http://schemas.openxmlformats.org/officeDocument/2006/relationships/image" Target="../media/image27.sv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8.xml"/><Relationship Id="rId5" Type="http://schemas.openxmlformats.org/officeDocument/2006/relationships/image" Target="../media/image104.png"/><Relationship Id="rId4" Type="http://schemas.openxmlformats.org/officeDocument/2006/relationships/image" Target="../media/image27.sv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9.xml"/><Relationship Id="rId6" Type="http://schemas.openxmlformats.org/officeDocument/2006/relationships/image" Target="../media/image124.jpeg"/><Relationship Id="rId5" Type="http://schemas.openxmlformats.org/officeDocument/2006/relationships/image" Target="../media/image125.png"/><Relationship Id="rId4" Type="http://schemas.openxmlformats.org/officeDocument/2006/relationships/image" Target="../media/image27.sv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7.sv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tags" Target="../tags/tag247.xml"/><Relationship Id="rId13" Type="http://schemas.openxmlformats.org/officeDocument/2006/relationships/image" Target="../media/image127.png"/><Relationship Id="rId3" Type="http://schemas.openxmlformats.org/officeDocument/2006/relationships/tags" Target="../tags/tag242.xml"/><Relationship Id="rId7" Type="http://schemas.openxmlformats.org/officeDocument/2006/relationships/tags" Target="../tags/tag246.xml"/><Relationship Id="rId12" Type="http://schemas.openxmlformats.org/officeDocument/2006/relationships/image" Target="../media/image27.sv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image" Target="../media/image26.png"/><Relationship Id="rId5" Type="http://schemas.openxmlformats.org/officeDocument/2006/relationships/tags" Target="../tags/tag244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43.xml"/><Relationship Id="rId9" Type="http://schemas.openxmlformats.org/officeDocument/2006/relationships/tags" Target="../tags/tag248.xml"/><Relationship Id="rId14" Type="http://schemas.openxmlformats.org/officeDocument/2006/relationships/image" Target="../media/image90.jpe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tags" Target="../tags/tag256.xml"/><Relationship Id="rId3" Type="http://schemas.openxmlformats.org/officeDocument/2006/relationships/tags" Target="../tags/tag251.xml"/><Relationship Id="rId7" Type="http://schemas.openxmlformats.org/officeDocument/2006/relationships/tags" Target="../tags/tag255.xml"/><Relationship Id="rId12" Type="http://schemas.openxmlformats.org/officeDocument/2006/relationships/image" Target="../media/image127.png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image" Target="../media/image27.svg"/><Relationship Id="rId5" Type="http://schemas.openxmlformats.org/officeDocument/2006/relationships/tags" Target="../tags/tag253.xml"/><Relationship Id="rId10" Type="http://schemas.openxmlformats.org/officeDocument/2006/relationships/image" Target="../media/image26.png"/><Relationship Id="rId4" Type="http://schemas.openxmlformats.org/officeDocument/2006/relationships/tags" Target="../tags/tag252.xml"/><Relationship Id="rId9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4.png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image" Target="../media/image7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2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svg"/><Relationship Id="rId5" Type="http://schemas.openxmlformats.org/officeDocument/2006/relationships/image" Target="../media/image5.png"/><Relationship Id="rId10" Type="http://schemas.openxmlformats.org/officeDocument/2006/relationships/image" Target="../media/image132.svg"/><Relationship Id="rId4" Type="http://schemas.openxmlformats.org/officeDocument/2006/relationships/image" Target="../media/image129.svg"/><Relationship Id="rId9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5" Type="http://schemas.openxmlformats.org/officeDocument/2006/relationships/image" Target="../media/image38.pn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40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6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0" Type="http://schemas.openxmlformats.org/officeDocument/2006/relationships/image" Target="../media/image4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5" Type="http://schemas.openxmlformats.org/officeDocument/2006/relationships/image" Target="../media/image39.png"/><Relationship Id="rId4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image" Target="../media/image43.png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image" Target="../media/image6.sv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image" Target="../media/image5.png"/><Relationship Id="rId5" Type="http://schemas.openxmlformats.org/officeDocument/2006/relationships/tags" Target="../tags/tag58.xml"/><Relationship Id="rId15" Type="http://schemas.openxmlformats.org/officeDocument/2006/relationships/image" Target="../media/image45.png"/><Relationship Id="rId10" Type="http://schemas.openxmlformats.org/officeDocument/2006/relationships/image" Target="../media/image4.jpeg"/><Relationship Id="rId4" Type="http://schemas.openxmlformats.org/officeDocument/2006/relationships/tags" Target="../tags/tag5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6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1.jpeg"/><Relationship Id="rId10" Type="http://schemas.openxmlformats.org/officeDocument/2006/relationships/image" Target="../media/image50.png"/><Relationship Id="rId4" Type="http://schemas.openxmlformats.org/officeDocument/2006/relationships/image" Target="../media/image27.sv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5" Type="http://schemas.openxmlformats.org/officeDocument/2006/relationships/image" Target="../media/image53.png"/><Relationship Id="rId4" Type="http://schemas.openxmlformats.org/officeDocument/2006/relationships/image" Target="../media/image2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5" Type="http://schemas.openxmlformats.org/officeDocument/2006/relationships/image" Target="../media/image54.png"/><Relationship Id="rId4" Type="http://schemas.openxmlformats.org/officeDocument/2006/relationships/image" Target="../media/image2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5" Type="http://schemas.openxmlformats.org/officeDocument/2006/relationships/image" Target="../media/image55.png"/><Relationship Id="rId4" Type="http://schemas.openxmlformats.org/officeDocument/2006/relationships/image" Target="../media/image2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5" Type="http://schemas.openxmlformats.org/officeDocument/2006/relationships/image" Target="../media/image56.png"/><Relationship Id="rId4" Type="http://schemas.openxmlformats.org/officeDocument/2006/relationships/image" Target="../media/image2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jp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17.png"/><Relationship Id="rId5" Type="http://schemas.openxmlformats.org/officeDocument/2006/relationships/image" Target="../media/image27.svg"/><Relationship Id="rId10" Type="http://schemas.openxmlformats.org/officeDocument/2006/relationships/image" Target="../media/image61.png"/><Relationship Id="rId4" Type="http://schemas.openxmlformats.org/officeDocument/2006/relationships/image" Target="../media/image26.png"/><Relationship Id="rId9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5" Type="http://schemas.openxmlformats.org/officeDocument/2006/relationships/image" Target="../media/image51.png"/><Relationship Id="rId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5" Type="http://schemas.openxmlformats.org/officeDocument/2006/relationships/image" Target="../media/image46.png"/><Relationship Id="rId4" Type="http://schemas.openxmlformats.org/officeDocument/2006/relationships/image" Target="../media/image27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5" Type="http://schemas.openxmlformats.org/officeDocument/2006/relationships/image" Target="../media/image62.png"/><Relationship Id="rId4" Type="http://schemas.openxmlformats.org/officeDocument/2006/relationships/image" Target="../media/image27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5" Type="http://schemas.openxmlformats.org/officeDocument/2006/relationships/image" Target="../media/image63.png"/><Relationship Id="rId4" Type="http://schemas.openxmlformats.org/officeDocument/2006/relationships/image" Target="../media/image27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5" Type="http://schemas.openxmlformats.org/officeDocument/2006/relationships/image" Target="../media/image64.png"/><Relationship Id="rId4" Type="http://schemas.openxmlformats.org/officeDocument/2006/relationships/image" Target="../media/image27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jpe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70.png"/><Relationship Id="rId4" Type="http://schemas.openxmlformats.org/officeDocument/2006/relationships/image" Target="../media/image29.png"/><Relationship Id="rId9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1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tags" Target="../tags/tag10.xml"/><Relationship Id="rId16" Type="http://schemas.openxmlformats.org/officeDocument/2006/relationships/image" Target="../media/image14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6.svg"/><Relationship Id="rId5" Type="http://schemas.openxmlformats.org/officeDocument/2006/relationships/tags" Target="../tags/tag13.xml"/><Relationship Id="rId1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tags" Target="../tags/tag12.xml"/><Relationship Id="rId9" Type="http://schemas.openxmlformats.org/officeDocument/2006/relationships/image" Target="../media/image4.jpeg"/><Relationship Id="rId1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6.jpe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6.png"/><Relationship Id="rId7" Type="http://schemas.openxmlformats.org/officeDocument/2006/relationships/image" Target="../media/image68.png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6" Type="http://schemas.openxmlformats.org/officeDocument/2006/relationships/image" Target="../media/image67.png"/><Relationship Id="rId11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51.png"/><Relationship Id="rId4" Type="http://schemas.openxmlformats.org/officeDocument/2006/relationships/image" Target="../media/image27.svg"/><Relationship Id="rId9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png"/><Relationship Id="rId12" Type="http://schemas.openxmlformats.org/officeDocument/2006/relationships/image" Target="../media/image73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27.svg"/><Relationship Id="rId11" Type="http://schemas.openxmlformats.org/officeDocument/2006/relationships/image" Target="../media/image51.png"/><Relationship Id="rId5" Type="http://schemas.openxmlformats.org/officeDocument/2006/relationships/image" Target="../media/image26.png"/><Relationship Id="rId10" Type="http://schemas.openxmlformats.org/officeDocument/2006/relationships/image" Target="../media/image55.png"/><Relationship Id="rId4" Type="http://schemas.openxmlformats.org/officeDocument/2006/relationships/image" Target="../media/image76.png"/><Relationship Id="rId9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7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6" Type="http://schemas.openxmlformats.org/officeDocument/2006/relationships/image" Target="../media/image77.png"/><Relationship Id="rId11" Type="http://schemas.openxmlformats.org/officeDocument/2006/relationships/image" Target="../media/image73.png"/><Relationship Id="rId5" Type="http://schemas.openxmlformats.org/officeDocument/2006/relationships/image" Target="../media/image27.svg"/><Relationship Id="rId10" Type="http://schemas.openxmlformats.org/officeDocument/2006/relationships/image" Target="../media/image51.png"/><Relationship Id="rId4" Type="http://schemas.openxmlformats.org/officeDocument/2006/relationships/image" Target="../media/image26.png"/><Relationship Id="rId9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7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6" Type="http://schemas.openxmlformats.org/officeDocument/2006/relationships/image" Target="../media/image53.png"/><Relationship Id="rId5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13" Type="http://schemas.openxmlformats.org/officeDocument/2006/relationships/image" Target="../media/image78.png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image" Target="../media/image27.svg"/><Relationship Id="rId2" Type="http://schemas.openxmlformats.org/officeDocument/2006/relationships/tags" Target="../tags/tag101.xml"/><Relationship Id="rId16" Type="http://schemas.openxmlformats.org/officeDocument/2006/relationships/image" Target="../media/image81.png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image" Target="../media/image26.png"/><Relationship Id="rId5" Type="http://schemas.openxmlformats.org/officeDocument/2006/relationships/tags" Target="../tags/tag104.xml"/><Relationship Id="rId15" Type="http://schemas.openxmlformats.org/officeDocument/2006/relationships/image" Target="../media/image80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6.svg"/><Relationship Id="rId18" Type="http://schemas.openxmlformats.org/officeDocument/2006/relationships/image" Target="../media/image20.jpeg"/><Relationship Id="rId3" Type="http://schemas.openxmlformats.org/officeDocument/2006/relationships/tags" Target="../tags/tag18.xml"/><Relationship Id="rId21" Type="http://schemas.openxmlformats.org/officeDocument/2006/relationships/image" Target="../media/image23.jpeg"/><Relationship Id="rId7" Type="http://schemas.openxmlformats.org/officeDocument/2006/relationships/tags" Target="../tags/tag22.xml"/><Relationship Id="rId12" Type="http://schemas.openxmlformats.org/officeDocument/2006/relationships/image" Target="../media/image5.png"/><Relationship Id="rId17" Type="http://schemas.openxmlformats.org/officeDocument/2006/relationships/image" Target="../media/image19.png"/><Relationship Id="rId2" Type="http://schemas.openxmlformats.org/officeDocument/2006/relationships/tags" Target="../tags/tag17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4.jpeg"/><Relationship Id="rId5" Type="http://schemas.openxmlformats.org/officeDocument/2006/relationships/tags" Target="../tags/tag20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21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media" Target="../media/media1.mp3"/><Relationship Id="rId7" Type="http://schemas.openxmlformats.org/officeDocument/2006/relationships/image" Target="../media/image86.png"/><Relationship Id="rId2" Type="http://schemas.openxmlformats.org/officeDocument/2006/relationships/audio" Target="NULL" TargetMode="External"/><Relationship Id="rId1" Type="http://schemas.openxmlformats.org/officeDocument/2006/relationships/tags" Target="../tags/tag10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../media/image43.png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6.svg"/><Relationship Id="rId2" Type="http://schemas.openxmlformats.org/officeDocument/2006/relationships/tags" Target="../tags/tag111.xml"/><Relationship Id="rId16" Type="http://schemas.openxmlformats.org/officeDocument/2006/relationships/image" Target="../media/image45.png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image" Target="../media/image5.png"/><Relationship Id="rId5" Type="http://schemas.openxmlformats.org/officeDocument/2006/relationships/tags" Target="../tags/tag114.xml"/><Relationship Id="rId15" Type="http://schemas.openxmlformats.org/officeDocument/2006/relationships/image" Target="../media/image44.svg"/><Relationship Id="rId10" Type="http://schemas.openxmlformats.org/officeDocument/2006/relationships/image" Target="../media/image4.jpeg"/><Relationship Id="rId4" Type="http://schemas.openxmlformats.org/officeDocument/2006/relationships/tags" Target="../tags/tag113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9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5" Type="http://schemas.openxmlformats.org/officeDocument/2006/relationships/image" Target="../media/image41.jpeg"/><Relationship Id="rId4" Type="http://schemas.openxmlformats.org/officeDocument/2006/relationships/image" Target="../media/image27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4" Type="http://schemas.openxmlformats.org/officeDocument/2006/relationships/image" Target="../media/image27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Relationship Id="rId4" Type="http://schemas.openxmlformats.org/officeDocument/2006/relationships/image" Target="../media/image27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4" Type="http://schemas.openxmlformats.org/officeDocument/2006/relationships/image" Target="../media/image27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4" Type="http://schemas.openxmlformats.org/officeDocument/2006/relationships/image" Target="../media/image27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Relationship Id="rId4" Type="http://schemas.openxmlformats.org/officeDocument/2006/relationships/image" Target="../media/image27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Relationship Id="rId4" Type="http://schemas.openxmlformats.org/officeDocument/2006/relationships/image" Target="../media/image27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Relationship Id="rId4" Type="http://schemas.openxmlformats.org/officeDocument/2006/relationships/image" Target="../media/image27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28.xml"/><Relationship Id="rId7" Type="http://schemas.openxmlformats.org/officeDocument/2006/relationships/image" Target="../media/image28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4.xml"/><Relationship Id="rId4" Type="http://schemas.openxmlformats.org/officeDocument/2006/relationships/image" Target="../media/image27.sv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7.xml"/><Relationship Id="rId4" Type="http://schemas.openxmlformats.org/officeDocument/2006/relationships/image" Target="../media/image27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0.xml"/><Relationship Id="rId4" Type="http://schemas.openxmlformats.org/officeDocument/2006/relationships/image" Target="../media/image27.sv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3.xml"/><Relationship Id="rId4" Type="http://schemas.openxmlformats.org/officeDocument/2006/relationships/image" Target="../media/image27.sv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tags" Target="../tags/tag156.xml"/><Relationship Id="rId7" Type="http://schemas.openxmlformats.org/officeDocument/2006/relationships/image" Target="../media/image27.sv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tags" Target="../tags/tag155.xml"/><Relationship Id="rId16" Type="http://schemas.openxmlformats.org/officeDocument/2006/relationships/image" Target="../media/image100.png"/><Relationship Id="rId20" Type="http://schemas.openxmlformats.org/officeDocument/2006/relationships/image" Target="../media/image90.jpeg"/><Relationship Id="rId1" Type="http://schemas.openxmlformats.org/officeDocument/2006/relationships/tags" Target="../tags/tag154.xml"/><Relationship Id="rId6" Type="http://schemas.openxmlformats.org/officeDocument/2006/relationships/image" Target="../media/image26.png"/><Relationship Id="rId11" Type="http://schemas.openxmlformats.org/officeDocument/2006/relationships/image" Target="../media/image9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tags" Target="../tags/tag157.xml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tags" Target="../tags/tag160.xml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tags" Target="../tags/tag159.xml"/><Relationship Id="rId16" Type="http://schemas.openxmlformats.org/officeDocument/2006/relationships/image" Target="../media/image101.png"/><Relationship Id="rId1" Type="http://schemas.openxmlformats.org/officeDocument/2006/relationships/tags" Target="../tags/tag158.xml"/><Relationship Id="rId6" Type="http://schemas.openxmlformats.org/officeDocument/2006/relationships/image" Target="../media/image27.svg"/><Relationship Id="rId11" Type="http://schemas.openxmlformats.org/officeDocument/2006/relationships/image" Target="../media/image96.png"/><Relationship Id="rId5" Type="http://schemas.openxmlformats.org/officeDocument/2006/relationships/image" Target="../media/image26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tags" Target="../tags/tag31.xml"/><Relationship Id="rId7" Type="http://schemas.openxmlformats.org/officeDocument/2006/relationships/image" Target="../media/image27.svg"/><Relationship Id="rId12" Type="http://schemas.openxmlformats.org/officeDocument/2006/relationships/image" Target="../media/image23.jpe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tags" Target="../tags/tag32.xml"/><Relationship Id="rId9" Type="http://schemas.openxmlformats.org/officeDocument/2006/relationships/image" Target="../media/image3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5.xml"/><Relationship Id="rId5" Type="http://schemas.openxmlformats.org/officeDocument/2006/relationships/image" Target="../media/image104.png"/><Relationship Id="rId4" Type="http://schemas.openxmlformats.org/officeDocument/2006/relationships/image" Target="../media/image27.sv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5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0.xml"/><Relationship Id="rId4" Type="http://schemas.openxmlformats.org/officeDocument/2006/relationships/image" Target="../media/image27.sv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1.xml"/><Relationship Id="rId4" Type="http://schemas.openxmlformats.org/officeDocument/2006/relationships/image" Target="../media/image27.sv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2.xml"/><Relationship Id="rId4" Type="http://schemas.openxmlformats.org/officeDocument/2006/relationships/image" Target="../media/image27.sv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3.xml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71600" y="2098331"/>
            <a:ext cx="11353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ct val="150000"/>
              </a:lnSpc>
            </a:pPr>
            <a:r>
              <a:rPr lang="en-US" sz="3200" dirty="0" err="1">
                <a:solidFill>
                  <a:srgbClr val="32787A"/>
                </a:solidFill>
                <a:latin typeface="Carelia"/>
              </a:rPr>
              <a:t>Programme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de </a:t>
            </a:r>
            <a:r>
              <a:rPr lang="en-US" sz="3200" dirty="0" err="1">
                <a:solidFill>
                  <a:srgbClr val="32787A"/>
                </a:solidFill>
                <a:latin typeface="Carelia"/>
              </a:rPr>
              <a:t>remédiation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 intensive   -Français-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DEA8EF-E746-A63E-76B4-9205D5002C8C}"/>
              </a:ext>
            </a:extLst>
          </p:cNvPr>
          <p:cNvSpPr txBox="1"/>
          <p:nvPr/>
        </p:nvSpPr>
        <p:spPr>
          <a:xfrm>
            <a:off x="4019814" y="9625936"/>
            <a:ext cx="6035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Version expérimentale pour les Ecoles Pionnières. </a:t>
            </a:r>
          </a:p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Non définitive. En cours d’amélioration.  </a:t>
            </a:r>
          </a:p>
        </p:txBody>
      </p:sp>
      <p:pic>
        <p:nvPicPr>
          <p:cNvPr id="2050" name="Picture 2" descr="الصفحة الرئيسية">
            <a:extLst>
              <a:ext uri="{FF2B5EF4-FFF2-40B4-BE49-F238E27FC236}">
                <a16:creationId xmlns:a16="http://schemas.microsoft.com/office/drawing/2014/main" id="{6639833F-3EB5-41FA-6625-3CC8E815B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05" y="368771"/>
            <a:ext cx="7666790" cy="14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 descr="Une image contenant Polic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A312FADB-CD89-8F6B-E879-7E63E22B8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67663"/>
            <a:ext cx="1981200" cy="1723337"/>
          </a:xfrm>
          <a:prstGeom prst="rect">
            <a:avLst/>
          </a:prstGeom>
        </p:spPr>
      </p:pic>
      <p:pic>
        <p:nvPicPr>
          <p:cNvPr id="15" name="Image 14" descr="Une image contenant texte, dessin humoristique, garçon&#10;&#10;Le contenu généré par l’IA peut être incorrect.">
            <a:extLst>
              <a:ext uri="{FF2B5EF4-FFF2-40B4-BE49-F238E27FC236}">
                <a16:creationId xmlns:a16="http://schemas.microsoft.com/office/drawing/2014/main" id="{6318882F-B733-A369-3E9F-E3C77B8207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D6D5"/>
              </a:clrFrom>
              <a:clrTo>
                <a:srgbClr val="FBD6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600700"/>
            <a:ext cx="2472590" cy="4689765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71AC103-0B10-F099-6BAB-4D795A1C0826}"/>
              </a:ext>
            </a:extLst>
          </p:cNvPr>
          <p:cNvSpPr/>
          <p:nvPr/>
        </p:nvSpPr>
        <p:spPr>
          <a:xfrm rot="21338648" flipV="1">
            <a:off x="6281961" y="5549869"/>
            <a:ext cx="3728117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B5D6D9">
                  <a:tint val="66000"/>
                  <a:satMod val="160000"/>
                  <a:lumMod val="47000"/>
                </a:srgbClr>
              </a:gs>
              <a:gs pos="100000">
                <a:srgbClr val="B5D6D9">
                  <a:tint val="44500"/>
                  <a:satMod val="160000"/>
                </a:srgbClr>
              </a:gs>
              <a:gs pos="100000">
                <a:srgbClr val="B5D6D9">
                  <a:tint val="23500"/>
                  <a:satMod val="160000"/>
                </a:srgbClr>
              </a:gs>
            </a:gsLst>
            <a:lin ang="135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DFD43ECF-4B5A-1EA1-CAF1-7DF340D54C52}"/>
              </a:ext>
            </a:extLst>
          </p:cNvPr>
          <p:cNvSpPr/>
          <p:nvPr/>
        </p:nvSpPr>
        <p:spPr>
          <a:xfrm rot="261352" flipH="1" flipV="1">
            <a:off x="5721600" y="4653718"/>
            <a:ext cx="4327604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62BCBE">
                  <a:shade val="30000"/>
                  <a:satMod val="115000"/>
                </a:srgbClr>
              </a:gs>
              <a:gs pos="50000">
                <a:srgbClr val="62BCBE">
                  <a:shade val="67500"/>
                  <a:satMod val="115000"/>
                </a:srgbClr>
              </a:gs>
              <a:gs pos="100000">
                <a:srgbClr val="62BCBE">
                  <a:shade val="100000"/>
                  <a:satMod val="115000"/>
                </a:srgbClr>
              </a:gs>
            </a:gsLst>
            <a:lin ang="108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17">
            <a:extLst>
              <a:ext uri="{FF2B5EF4-FFF2-40B4-BE49-F238E27FC236}">
                <a16:creationId xmlns:a16="http://schemas.microsoft.com/office/drawing/2014/main" id="{B5E40694-37BF-C322-1326-D9E2856A6DD3}"/>
              </a:ext>
            </a:extLst>
          </p:cNvPr>
          <p:cNvSpPr txBox="1"/>
          <p:nvPr/>
        </p:nvSpPr>
        <p:spPr>
          <a:xfrm flipH="1">
            <a:off x="6857224" y="4836889"/>
            <a:ext cx="2496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Palier</a:t>
            </a:r>
            <a:r>
              <a:rPr lang="fr-F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: 2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BDEEE85-D2BD-72B4-650C-163E3FB1D018}"/>
              </a:ext>
            </a:extLst>
          </p:cNvPr>
          <p:cNvSpPr/>
          <p:nvPr/>
        </p:nvSpPr>
        <p:spPr>
          <a:xfrm>
            <a:off x="3740481" y="4411021"/>
            <a:ext cx="3058794" cy="2893855"/>
          </a:xfrm>
          <a:prstGeom prst="ellipse">
            <a:avLst/>
          </a:prstGeom>
          <a:gradFill flip="none" rotWithShape="1">
            <a:gsLst>
              <a:gs pos="0">
                <a:srgbClr val="32787A">
                  <a:shade val="30000"/>
                  <a:satMod val="115000"/>
                </a:srgbClr>
              </a:gs>
              <a:gs pos="50000">
                <a:srgbClr val="32787A">
                  <a:shade val="67500"/>
                  <a:satMod val="115000"/>
                </a:srgbClr>
              </a:gs>
              <a:gs pos="100000">
                <a:srgbClr val="32787A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fr-MA" sz="900" b="1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fr-M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buNone/>
            </a:pPr>
            <a:r>
              <a:rPr lang="fr-M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Parcours </a:t>
            </a:r>
            <a:r>
              <a:rPr lang="fr-MA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endParaRPr lang="fr-MA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ZoneTexte 19">
            <a:extLst>
              <a:ext uri="{FF2B5EF4-FFF2-40B4-BE49-F238E27FC236}">
                <a16:creationId xmlns:a16="http://schemas.microsoft.com/office/drawing/2014/main" id="{2154D366-A502-FB54-94D3-8005793C70C9}"/>
              </a:ext>
            </a:extLst>
          </p:cNvPr>
          <p:cNvSpPr txBox="1"/>
          <p:nvPr/>
        </p:nvSpPr>
        <p:spPr>
          <a:xfrm flipH="1">
            <a:off x="6327569" y="5911144"/>
            <a:ext cx="3115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Séance : 8</a:t>
            </a:r>
            <a:endParaRPr lang="ar-M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3B1AF-8590-588A-F58C-B874F0357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737E7-D58D-E214-50E9-1AC84360F3D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122EA5B-934F-9AE5-449C-B0EB170D7FCE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330E4C1-338F-1111-0477-7D1BE335AB72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6B3B01C6-4C66-8DE0-EDF4-4BF2E50F11F2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87D2B34-CB10-FE46-4DC3-E04C2BF8680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3F3BAFA-6423-79AF-0A4D-DBF654CB447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93061" y="602956"/>
            <a:ext cx="1201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Qu’est ce que tu dois faire quand tu vois ce pictogramme «  travail en binôme » ?</a:t>
            </a:r>
          </a:p>
        </p:txBody>
      </p:sp>
      <p:pic>
        <p:nvPicPr>
          <p:cNvPr id="5" name="Image 4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EA40A3F8-9555-CAB5-D0B8-1CBA8B4D02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27" y="3505200"/>
            <a:ext cx="3955946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4564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3C043B-BF73-3A9A-14C9-3EF18DE2168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6B35C8D-32C7-9464-EA9D-9D6305F2E37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DB029C-3D7F-D5EE-B027-1CB23A2F62B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114800" y="3718110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vi</a:t>
            </a:r>
            <a:r>
              <a:rPr lang="fr-FR" sz="17925" b="1" kern="0" spc="623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FR" sz="17925" kern="0" spc="623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B3C85BC-5F64-A681-4D68-03B2AA43227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955D905E-9038-D048-9CBD-EC94B99314AA}"/>
              </a:ext>
            </a:extLst>
          </p:cNvPr>
          <p:cNvSpPr txBox="1"/>
          <p:nvPr/>
        </p:nvSpPr>
        <p:spPr>
          <a:xfrm>
            <a:off x="1390839" y="621602"/>
            <a:ext cx="10984380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La lettre  e  est muette, je ne la prononce pas. Elle est en gris. Donc je lis: 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v»  «i» « vi ». Vie.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ensemble: « v»  «i» « vi ». Vie. </a:t>
            </a:r>
          </a:p>
        </p:txBody>
      </p:sp>
    </p:spTree>
    <p:extLst>
      <p:ext uri="{BB962C8B-B14F-4D97-AF65-F5344CB8AC3E}">
        <p14:creationId xmlns:p14="http://schemas.microsoft.com/office/powerpoint/2010/main" val="18114257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D4ED0-474F-B7EE-E91A-A81696E23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ADA760-9F24-0D9E-8DDF-C7D6A2F44551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866B4C7-28CE-4FB9-3A5E-F21473894971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60C28C5-A4ED-BFF9-5610-1FC467DC899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en-US" sz="3200" dirty="0">
              <a:solidFill>
                <a:srgbClr val="215968"/>
              </a:solidFill>
              <a:latin typeface="Carelia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>
                <a:solidFill>
                  <a:srgbClr val="215968"/>
                </a:solidFill>
                <a:latin typeface="Carelia"/>
              </a:rPr>
              <a:t>Rebrassage de lecture (3)</a:t>
            </a:r>
            <a:endParaRPr lang="fr-FR" sz="4000" b="1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>
              <a:lnSpc>
                <a:spcPts val="6911"/>
              </a:lnSpc>
            </a:pPr>
            <a:r>
              <a:rPr lang="fr-FR" sz="4000" b="1" dirty="0">
                <a:solidFill>
                  <a:schemeClr val="accent1"/>
                </a:solidFill>
                <a:latin typeface="Dosis" pitchFamily="2" charset="0"/>
              </a:rPr>
              <a:t>Jeu du duel</a:t>
            </a:r>
            <a:endParaRPr lang="en-US" sz="3600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9CCAE90B-2966-7258-952F-842EE6BAC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981700"/>
            <a:ext cx="2286000" cy="178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7296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1B125C-A95B-AB21-474A-F2B6D7F32E5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8AF23F4-379F-448D-001B-4A780209FBC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i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0D6B16D-C2B1-5B6B-89B9-9A7EED237B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942FE5-60C2-A422-FC84-6F358514755A}"/>
              </a:ext>
            </a:extLst>
          </p:cNvPr>
          <p:cNvSpPr txBox="1"/>
          <p:nvPr/>
        </p:nvSpPr>
        <p:spPr>
          <a:xfrm>
            <a:off x="659307" y="2247900"/>
            <a:ext cx="12407283" cy="617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ve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 iv   vé   vo   vi 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év</a:t>
            </a:r>
            <a:endParaRPr lang="fr-FR" sz="8625" b="1" kern="0" spc="480" dirty="0">
              <a:solidFill>
                <a:srgbClr val="106585"/>
              </a:solidFill>
              <a:latin typeface="Dosis" pitchFamily="2" charset="0"/>
            </a:endParaRP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vol  avi</a:t>
            </a:r>
            <a:r>
              <a:rPr lang="fr-FR" sz="8625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vomi  rêv</a:t>
            </a:r>
            <a:r>
              <a:rPr lang="fr-FR" sz="8625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vu</a:t>
            </a:r>
            <a:r>
              <a:rPr lang="fr-FR" sz="8625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vélo   lavé </a:t>
            </a:r>
            <a:r>
              <a:rPr lang="fr-FR" sz="80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  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ravi </a:t>
            </a:r>
            <a:r>
              <a:rPr lang="fr-FR" sz="80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  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levé  vif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29772BF-8921-4117-D9EC-A72DC283608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BD14F32-CAE5-DD0D-C35F-6DEE21D50989}"/>
              </a:ext>
            </a:extLst>
          </p:cNvPr>
          <p:cNvSpPr txBox="1"/>
          <p:nvPr/>
        </p:nvSpPr>
        <p:spPr>
          <a:xfrm>
            <a:off x="1360653" y="540453"/>
            <a:ext cx="1235534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On va commencer le jeu. Qui veut passer au tableau?</a:t>
            </a:r>
          </a:p>
          <a:p>
            <a:pPr defTabSz="685834"/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fait passer </a:t>
            </a:r>
            <a:r>
              <a:rPr lang="fr-FR" sz="2300" b="1" i="1" u="sng" dirty="0">
                <a:latin typeface="Dosis" panose="02010703020202060003" pitchFamily="2" charset="0"/>
              </a:rPr>
              <a:t>tous</a:t>
            </a: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les élèves deux par deux  et annonce le gagnant</a:t>
            </a:r>
            <a:r>
              <a:rPr lang="fr-MA" sz="23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6F560BE-FF5E-7EDB-81FD-858EB7BFD4E6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" name="Image 1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DB2B5EF7-7E08-CF62-9A71-BCB7D66EE7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466268"/>
            <a:ext cx="1176520" cy="87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3219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93AE8-033D-C3EB-4F7B-36A605729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EF3ACA-9B97-9685-1DE0-25B5C7F0D0F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CE7B903-A0BE-1351-5A79-DF239CF76796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12311CB-834D-1C41-7598-BA191B87217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Mots-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outils</a:t>
            </a:r>
            <a:r>
              <a:rPr lang="en-US" sz="3600" dirty="0">
                <a:solidFill>
                  <a:srgbClr val="215968"/>
                </a:solidFill>
                <a:latin typeface="Carelia"/>
              </a:rPr>
              <a:t>:</a:t>
            </a:r>
          </a:p>
          <a:p>
            <a:pPr algn="ctr" defTabSz="685834">
              <a:lnSpc>
                <a:spcPts val="6911"/>
              </a:lnSpc>
              <a:defRPr/>
            </a:pPr>
            <a:r>
              <a:rPr lang="fr-FR" sz="44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sous - sur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3870AB-2300-08BA-BCB3-A5209F96E0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0994" y="5385173"/>
            <a:ext cx="3429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541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A0B33-8B55-3A47-9270-F87228A9C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816518-568C-2DBE-0384-97DBA491F39C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D188146-A0C0-9F18-5C04-FD82A768924C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        sous – sur </a:t>
            </a:r>
            <a:endParaRPr lang="en-US" sz="6600" dirty="0">
              <a:solidFill>
                <a:srgbClr val="106585"/>
              </a:solidFill>
              <a:latin typeface="Dosis" pitchFamily="2" charset="0"/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1F3269C-C631-3BC6-41AC-3F8EC96039F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B2166E5-FDD7-1DA8-DFBB-FF0A9622128A}"/>
              </a:ext>
            </a:extLst>
          </p:cNvPr>
          <p:cNvSpPr txBox="1"/>
          <p:nvPr/>
        </p:nvSpPr>
        <p:spPr>
          <a:xfrm>
            <a:off x="1833610" y="647700"/>
            <a:ext cx="94869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de nouveaux mots outils.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4D17086-22E9-B0B4-97B3-E2CB5FE2F03D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9A317F1C-5BBE-3DC2-BDEB-5F9749923D70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A05092D-B43D-E281-7246-12D80600E1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0" y="3760396"/>
            <a:ext cx="5293619" cy="568840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E88556B-AFBD-CEFF-1915-E9982F20958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700994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4ADDEE-3F60-1084-241F-E4EC64AF2AD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8DF596D-FA10-B6EC-D31B-0E0F3577D33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2BC6730-AF9C-0715-8375-80E347D13AF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D2A32F-05A5-F7AF-EE88-90009D50EE05}"/>
              </a:ext>
            </a:extLst>
          </p:cNvPr>
          <p:cNvSpPr txBox="1"/>
          <p:nvPr/>
        </p:nvSpPr>
        <p:spPr>
          <a:xfrm>
            <a:off x="3297682" y="3112175"/>
            <a:ext cx="712063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3000" b="1" kern="0" spc="480" dirty="0">
                <a:solidFill>
                  <a:srgbClr val="106585"/>
                </a:solidFill>
                <a:latin typeface="Dosis" pitchFamily="2" charset="0"/>
              </a:rPr>
              <a:t>sous</a:t>
            </a:r>
            <a:endParaRPr lang="fr-FR" sz="230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9EBE633-4B5C-EBED-9A42-9090BE7D2C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7D89965-A911-D7B9-F01F-E0A8C1DC4179}"/>
              </a:ext>
            </a:extLst>
          </p:cNvPr>
          <p:cNvSpPr txBox="1"/>
          <p:nvPr/>
        </p:nvSpPr>
        <p:spPr>
          <a:xfrm>
            <a:off x="1535491" y="56049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“sous” 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avec les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lettres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s, o, u et s. sous. Lisons ensemble “sous  ”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95962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830D88-AB91-27DB-4296-9D37EC4DD73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5108F44-987D-43E5-8913-C064E4EFC1F3}"/>
              </a:ext>
            </a:extLst>
          </p:cNvPr>
          <p:cNvSpPr/>
          <p:nvPr/>
        </p:nvSpPr>
        <p:spPr>
          <a:xfrm>
            <a:off x="367145" y="2984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5D5889-D596-F1FB-4460-714926F47776}"/>
              </a:ext>
            </a:extLst>
          </p:cNvPr>
          <p:cNvSpPr/>
          <p:nvPr/>
        </p:nvSpPr>
        <p:spPr>
          <a:xfrm>
            <a:off x="353291" y="286925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F1C70F-6077-7010-3523-E801079FAA1A}"/>
              </a:ext>
            </a:extLst>
          </p:cNvPr>
          <p:cNvSpPr txBox="1"/>
          <p:nvPr/>
        </p:nvSpPr>
        <p:spPr>
          <a:xfrm>
            <a:off x="381000" y="6591300"/>
            <a:ext cx="13059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7200" b="1" kern="0" spc="480" dirty="0">
                <a:solidFill>
                  <a:srgbClr val="FFC000"/>
                </a:solidFill>
                <a:latin typeface="Dosis" panose="02010703020202060003" pitchFamily="2" charset="0"/>
              </a:rPr>
              <a:t> </a:t>
            </a:r>
            <a:r>
              <a:rPr lang="fr-FR" sz="7200" b="1" kern="0" spc="480" dirty="0">
                <a:solidFill>
                  <a:srgbClr val="106585"/>
                </a:solidFill>
                <a:latin typeface="Dosis" panose="02010703020202060003" pitchFamily="2" charset="0"/>
              </a:rPr>
              <a:t> Le cha</a:t>
            </a:r>
            <a:r>
              <a:rPr lang="fr-FR" sz="7200" b="1" kern="0" spc="48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</a:t>
            </a:r>
            <a:r>
              <a:rPr lang="fr-FR" sz="7200" b="1" kern="0" spc="480" dirty="0">
                <a:solidFill>
                  <a:srgbClr val="106585"/>
                </a:solidFill>
                <a:latin typeface="Dosis" panose="02010703020202060003" pitchFamily="2" charset="0"/>
              </a:rPr>
              <a:t> est </a:t>
            </a:r>
            <a:r>
              <a:rPr lang="fr-FR" sz="7200" b="1" kern="0" spc="480" dirty="0">
                <a:solidFill>
                  <a:srgbClr val="FFC000"/>
                </a:solidFill>
                <a:latin typeface="Dosis" panose="02010703020202060003" pitchFamily="2" charset="0"/>
              </a:rPr>
              <a:t>sous</a:t>
            </a:r>
            <a:r>
              <a:rPr lang="fr-FR" sz="7200" b="1" kern="0" spc="480" dirty="0">
                <a:solidFill>
                  <a:srgbClr val="106585"/>
                </a:solidFill>
                <a:latin typeface="Dosis" panose="02010703020202060003" pitchFamily="2" charset="0"/>
              </a:rPr>
              <a:t> la voitur</a:t>
            </a:r>
            <a:r>
              <a:rPr lang="fr-FR" sz="8000" b="1" kern="0" spc="48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FR" sz="7200" b="1" kern="0" spc="480" dirty="0">
                <a:solidFill>
                  <a:srgbClr val="106585"/>
                </a:solidFill>
                <a:latin typeface="Dosis" panose="02010703020202060003" pitchFamily="2" charset="0"/>
              </a:rPr>
              <a:t>.</a:t>
            </a:r>
            <a:endParaRPr lang="fr-FR" sz="7200" kern="0" spc="48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606000" y="451327"/>
            <a:ext cx="9144000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chat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sous la voiture. </a:t>
            </a:r>
            <a:r>
              <a:rPr lang="fr-MA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chat </a:t>
            </a:r>
            <a:r>
              <a:rPr lang="en-US" sz="230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sous la voiture</a:t>
            </a:r>
            <a:r>
              <a:rPr lang="fr-MA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</a:t>
            </a:r>
          </a:p>
          <a:p>
            <a:pPr defTabSz="685834">
              <a:defRPr/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« Sous » veut dire : c’est en bas.</a:t>
            </a:r>
            <a:endParaRPr lang="fr-MA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289E4B-A383-2549-194A-05A298AEBC5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0985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7B862749-DFE3-7D39-4FEF-D18527B72A2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pic>
        <p:nvPicPr>
          <p:cNvPr id="9" name="Image 8" descr="Une image contenant véhicule, Véhicule terrestre, voiture, roue&#10;&#10;Le contenu généré par l’IA peut être incorrect.">
            <a:extLst>
              <a:ext uri="{FF2B5EF4-FFF2-40B4-BE49-F238E27FC236}">
                <a16:creationId xmlns:a16="http://schemas.microsoft.com/office/drawing/2014/main" id="{808C091E-D26C-E672-6DC7-5F5B00AF87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19" y="2552700"/>
            <a:ext cx="6248400" cy="342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9569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9BDB62-D40B-5613-4E52-5083B534C1E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E3E4-9BD7-025E-E20C-CD7174BC5EC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458B3BD-4E66-AE6E-D27C-8A03033B1E8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953665-1BB4-CA8C-083A-0B0A856A62D0}"/>
              </a:ext>
            </a:extLst>
          </p:cNvPr>
          <p:cNvSpPr txBox="1"/>
          <p:nvPr/>
        </p:nvSpPr>
        <p:spPr>
          <a:xfrm>
            <a:off x="3971924" y="2952033"/>
            <a:ext cx="69246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sous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483FF8E-26BF-D7F5-DE7F-A9188B7FCCF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8774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7ABC401E-74A4-3A08-9BAE-F69F5850CCCA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a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bien “sous”.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B90F0072-5939-88D3-0515-9DFE9EADD5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090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267A33-0F7A-2956-0613-61FA7EC6442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B0590D0-8F0E-19AB-B381-A5C9A628DD0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BCE6CC-65C8-5CA2-EA33-FD8E08616B5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4E0AED-E9E9-4DEC-54F1-9AC48F05AC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8680" y="2615871"/>
            <a:ext cx="6538640" cy="5055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66D53C0-AC98-BCAF-3E9A-62475CD3D7F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28750" y="4953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“sous 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41985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A6B4D-E407-51F1-A35A-DBF7B64B2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9E28AF-C602-582F-265D-88257879A11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3B2DE13-72FB-A609-D448-0AEEDB7C921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422D09-1B97-BC84-2E31-EF1E24F9219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8068EE2-2B4D-5573-EA31-0949B8CE52BE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56B008-B694-A936-1FDA-0335873335B1}"/>
              </a:ext>
            </a:extLst>
          </p:cNvPr>
          <p:cNvSpPr txBox="1"/>
          <p:nvPr/>
        </p:nvSpPr>
        <p:spPr>
          <a:xfrm>
            <a:off x="1676400" y="642505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: sous 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2C07AB-E734-0696-B6D8-F085CB5E8E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CB43FC5-BE17-C73E-E560-082E5656A1DB}"/>
              </a:ext>
            </a:extLst>
          </p:cNvPr>
          <p:cNvSpPr txBox="1"/>
          <p:nvPr/>
        </p:nvSpPr>
        <p:spPr>
          <a:xfrm>
            <a:off x="4266068" y="3577470"/>
            <a:ext cx="5183864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00" b="1" kern="0" spc="480" dirty="0">
                <a:solidFill>
                  <a:schemeClr val="bg1"/>
                </a:solidFill>
                <a:latin typeface="Dosis" pitchFamily="2" charset="0"/>
              </a:rPr>
              <a:t>sous </a:t>
            </a:r>
            <a:endParaRPr lang="fr-FR" sz="179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16B2F84-8745-BD43-C2EB-9FACD71A76B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5638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E8D71-E5A8-ED80-75F5-973D0865D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E25AC6-6AD0-7EB5-8184-EA3C954A87E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7AE73FA-374D-5AD5-5B35-565DEAE71F50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FDDFF8E-6AE3-09A6-14D7-1CE2BCD11D74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50F95BF3-15B4-2F43-82C3-5ED7BAAFA6D2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38A086D-22C8-4353-E461-2D660A61611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CD1FD39D-77C9-33AC-9113-8B783CE6B61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0770" y="662194"/>
            <a:ext cx="12014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lis à voix basse pour que mon camarade entende - J’écoute mon camarade sans l’interrompre - je l’aide seulement quand il bloque. </a:t>
            </a: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Faire répéter les 3 étapes collectivement.</a:t>
            </a:r>
            <a:endParaRPr lang="fr-MA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9" name="Nuage 8">
            <a:extLst>
              <a:ext uri="{FF2B5EF4-FFF2-40B4-BE49-F238E27FC236}">
                <a16:creationId xmlns:a16="http://schemas.microsoft.com/office/drawing/2014/main" id="{CEA61E39-70B0-D4B8-05CE-945DBFD8F84C}"/>
              </a:ext>
            </a:extLst>
          </p:cNvPr>
          <p:cNvSpPr/>
          <p:nvPr/>
        </p:nvSpPr>
        <p:spPr>
          <a:xfrm>
            <a:off x="4876800" y="1946780"/>
            <a:ext cx="7239000" cy="4568319"/>
          </a:xfrm>
          <a:prstGeom prst="cloud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pic>
        <p:nvPicPr>
          <p:cNvPr id="5" name="Image 4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5DA65F01-CDF4-E14A-ABB5-88D82EA2C4C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905500"/>
            <a:ext cx="3955946" cy="32766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C2B05B8-6A0E-667E-84FB-A60B7FB3183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767573" y="2931315"/>
            <a:ext cx="70104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📖🗣️ </a:t>
            </a:r>
            <a:r>
              <a:rPr lang="fr-FR" sz="4400" b="1" dirty="0"/>
              <a:t>Je lis à voix basse</a:t>
            </a:r>
          </a:p>
          <a:p>
            <a:r>
              <a:rPr lang="fr-FR" sz="4400" b="1" dirty="0"/>
              <a:t> </a:t>
            </a:r>
            <a:r>
              <a:rPr lang="fr-FR" sz="4400" dirty="0"/>
              <a:t>👂🤫 </a:t>
            </a:r>
            <a:r>
              <a:rPr lang="fr-FR" sz="4400" b="1" dirty="0"/>
              <a:t>J’écoute</a:t>
            </a:r>
          </a:p>
          <a:p>
            <a:r>
              <a:rPr lang="fr-FR" sz="4400" dirty="0"/>
              <a:t>🖐️🤔 </a:t>
            </a:r>
            <a:r>
              <a:rPr lang="fr-FR" sz="4400" b="1" dirty="0"/>
              <a:t>Je l’aide</a:t>
            </a:r>
            <a:endParaRPr lang="fr-FR" sz="440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  <a:p>
            <a:endParaRPr lang="fr-FR" sz="140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2847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1F98-10E5-C0EF-0515-B79AB490A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3BF811-189E-4B71-889C-932256E93DA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D07FC8C-E0F1-5799-D887-4CC132F6C09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D66BD59-CFCC-57AF-462D-468800EEDD9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29C3D9E-2102-583C-F61E-1B4E3320313D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13C886-2831-77E4-FDDC-E4959FFEDACC}"/>
              </a:ext>
            </a:extLst>
          </p:cNvPr>
          <p:cNvSpPr txBox="1"/>
          <p:nvPr/>
        </p:nvSpPr>
        <p:spPr>
          <a:xfrm>
            <a:off x="3297682" y="3112175"/>
            <a:ext cx="712063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3000" b="1" kern="0" spc="480" dirty="0">
                <a:solidFill>
                  <a:srgbClr val="106585"/>
                </a:solidFill>
                <a:latin typeface="Dosis" pitchFamily="2" charset="0"/>
              </a:rPr>
              <a:t>sur</a:t>
            </a:r>
            <a:endParaRPr lang="fr-FR" sz="230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4281B7D-9396-18F0-1A2C-C19D58D38F3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6620271"/>
              </p:ext>
            </p:extLst>
          </p:nvPr>
        </p:nvGraphicFramePr>
        <p:xfrm>
          <a:off x="-27709" y="-7391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66114FF-F937-AB05-C9F9-80C9A36F8044}"/>
              </a:ext>
            </a:extLst>
          </p:cNvPr>
          <p:cNvSpPr txBox="1"/>
          <p:nvPr/>
        </p:nvSpPr>
        <p:spPr>
          <a:xfrm>
            <a:off x="1542418" y="56042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“sur”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avec les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lettres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s, u et r. sur. Lisons ensemble “sur  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7970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6988D-3590-8ABB-B98A-1722E0757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D60FBF-1AD0-F29C-31AB-BDF81F2526A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209C5F7-303D-09E4-B054-C63DAB8F8D8B}"/>
              </a:ext>
            </a:extLst>
          </p:cNvPr>
          <p:cNvSpPr/>
          <p:nvPr/>
        </p:nvSpPr>
        <p:spPr>
          <a:xfrm>
            <a:off x="367145" y="2984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4A9DB64-360A-178A-4D61-087E10139039}"/>
              </a:ext>
            </a:extLst>
          </p:cNvPr>
          <p:cNvSpPr/>
          <p:nvPr/>
        </p:nvSpPr>
        <p:spPr>
          <a:xfrm>
            <a:off x="367145" y="298451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6A0EAFC-D7DA-D597-6574-2C589B44C361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016EAE-57A6-8E13-F7B6-7CDCDAE112D1}"/>
              </a:ext>
            </a:extLst>
          </p:cNvPr>
          <p:cNvSpPr txBox="1"/>
          <p:nvPr/>
        </p:nvSpPr>
        <p:spPr>
          <a:xfrm>
            <a:off x="381000" y="6591300"/>
            <a:ext cx="130591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La valis</a:t>
            </a:r>
            <a:r>
              <a:rPr lang="fr-FR" sz="88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 est </a:t>
            </a:r>
            <a:r>
              <a:rPr lang="fr-FR" sz="8800" b="1" kern="0" spc="480" dirty="0">
                <a:solidFill>
                  <a:srgbClr val="FFC000"/>
                </a:solidFill>
                <a:latin typeface="Dosis" pitchFamily="2" charset="0"/>
              </a:rPr>
              <a:t>sur</a:t>
            </a:r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 le li</a:t>
            </a:r>
            <a:r>
              <a:rPr lang="fr-FR" sz="88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18B837A-9120-B249-E460-7AAB40D53227}"/>
              </a:ext>
            </a:extLst>
          </p:cNvPr>
          <p:cNvSpPr txBox="1"/>
          <p:nvPr/>
        </p:nvSpPr>
        <p:spPr>
          <a:xfrm>
            <a:off x="1633709" y="490507"/>
            <a:ext cx="9144000" cy="807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 valise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sur le lit.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ensemble: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 valise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sur le lit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</a:t>
            </a:r>
          </a:p>
          <a:p>
            <a:pPr defTabSz="685834">
              <a:defRPr/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« Sur » veut dire : c’est en haut.</a:t>
            </a:r>
            <a:endParaRPr lang="fr-MA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31BD7A9-BA81-83FD-9D90-5F6D9D26A77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0985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853E695F-217C-C523-4F81-16A0F94CC30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pic>
        <p:nvPicPr>
          <p:cNvPr id="12" name="Image 11" descr="Une image contenant meubles, oreiller, literie, chambre&#10;&#10;Le contenu généré par l’IA peut être incorrect.">
            <a:extLst>
              <a:ext uri="{FF2B5EF4-FFF2-40B4-BE49-F238E27FC236}">
                <a16:creationId xmlns:a16="http://schemas.microsoft.com/office/drawing/2014/main" id="{99EE45ED-A115-F7C6-9B4A-47FC480A0A2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41" y="1781426"/>
            <a:ext cx="5579317" cy="430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34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326D5-60AD-BC08-0C83-1E85DD73E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3FD6DD-A77C-339A-219C-F0C5FD7F109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E93D31B-B2A1-BD04-1232-075631B8593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0D0785-C97D-BF27-ADAC-91C2B901491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D4B1D4C-20D0-D6BB-BD0A-AFD2EC24A9DE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34EC5B7-E247-C533-B740-5A81FA3D893B}"/>
              </a:ext>
            </a:extLst>
          </p:cNvPr>
          <p:cNvSpPr txBox="1"/>
          <p:nvPr/>
        </p:nvSpPr>
        <p:spPr>
          <a:xfrm>
            <a:off x="3810000" y="3112173"/>
            <a:ext cx="69246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sur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DCE9FF0-5700-38C7-9212-FA0680563B0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8774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885F239D-31C9-1F93-E39F-90605A2DA29E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a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bien “sous”.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FF15C9-1E0F-3D69-A135-BC102E2A476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1785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EA0EB-44A5-0F1D-F930-F157FA163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33CAD1-7BE8-DE67-D1E6-864B31CFEE9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8EFDEE4-BD91-37FA-D82F-22F25FC2B36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90FDD3E-65AB-C758-1052-91F5EDF1507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C03D6B6-36BE-2AA0-FA1A-803932DE16FD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5041C86-F168-E9DD-69CE-449F14D3FC4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8680" y="2615871"/>
            <a:ext cx="6538640" cy="5055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DA4E42B-9F9C-FEA0-8A43-0EF61E225DA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FF3A1235-3CCC-9163-F76E-10225247388F}"/>
              </a:ext>
            </a:extLst>
          </p:cNvPr>
          <p:cNvSpPr txBox="1"/>
          <p:nvPr/>
        </p:nvSpPr>
        <p:spPr>
          <a:xfrm>
            <a:off x="1428750" y="4953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“sur 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12765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92F6C-BAC3-F7F9-2407-12FD80A32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7DF654-EF36-1CCD-0723-645B03BFF79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1220CDC-F203-552D-C5F9-92D7471997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5ED4C13-5702-D435-10B1-CD428277360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5FC03BF-FE64-BA26-E7A0-6B0E6E1882A1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9D5650F-67CD-1560-3B9A-483962E28A10}"/>
              </a:ext>
            </a:extLst>
          </p:cNvPr>
          <p:cNvSpPr txBox="1"/>
          <p:nvPr/>
        </p:nvSpPr>
        <p:spPr>
          <a:xfrm>
            <a:off x="1676400" y="642505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: sur 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4EC649A-C087-494B-F669-E82DB67B69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E27D28C-CF6D-9533-AEB6-E42C9E7CA7F8}"/>
              </a:ext>
            </a:extLst>
          </p:cNvPr>
          <p:cNvSpPr txBox="1"/>
          <p:nvPr/>
        </p:nvSpPr>
        <p:spPr>
          <a:xfrm>
            <a:off x="4266068" y="3577470"/>
            <a:ext cx="5183864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00" b="1" kern="0" spc="480" dirty="0">
                <a:solidFill>
                  <a:schemeClr val="bg1"/>
                </a:solidFill>
                <a:latin typeface="Dosis" pitchFamily="2" charset="0"/>
              </a:rPr>
              <a:t>sur </a:t>
            </a:r>
            <a:endParaRPr lang="fr-FR" sz="179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365DD68-1170-B6B7-9398-14A4F1ED777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40213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20AB9-0530-B4C7-4ADA-3B1065C8F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41BF3-153E-6386-E379-015213269E7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B46EAE8-2F30-2877-ABEE-18D9CCB3768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i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086B814-A4C8-7375-C225-1CA877376CC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0C3C0D-82AA-8069-BB81-2D2DA616CBEC}"/>
              </a:ext>
            </a:extLst>
          </p:cNvPr>
          <p:cNvSpPr txBox="1"/>
          <p:nvPr/>
        </p:nvSpPr>
        <p:spPr>
          <a:xfrm>
            <a:off x="685800" y="2781300"/>
            <a:ext cx="12596620" cy="576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est    -  sous  -  sur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il – elle  - des  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   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8C53B2-0A40-C37D-7417-A680185AC62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214BD54B-D0A2-D926-F1A7-81DA37F35B83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F77982-5208-8015-9C6B-59EC6AB9BDCA}"/>
              </a:ext>
            </a:extLst>
          </p:cNvPr>
          <p:cNvSpPr txBox="1"/>
          <p:nvPr/>
        </p:nvSpPr>
        <p:spPr>
          <a:xfrm>
            <a:off x="1324631" y="622668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lire . Ecoutez bien et suivez avec moi.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C6221C8-C78E-520F-4CFD-CB67A8FB99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8156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A59CA-1AEE-3F75-2A7B-383D717B9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ACDD7E-F660-6B5F-C617-F8719B1DFC1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3D42249-4216-934A-35BB-1E171D92569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i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8D0132D-3B32-9772-FE44-2A60D6D4158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F98E9F1-5A30-F803-B5CB-E8DC8C9A80D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EA6F64A9-CF75-E206-BD1F-3F4ACC481F7E}"/>
              </a:ext>
            </a:extLst>
          </p:cNvPr>
          <p:cNvSpPr txBox="1"/>
          <p:nvPr/>
        </p:nvSpPr>
        <p:spPr>
          <a:xfrm>
            <a:off x="1350230" y="758532"/>
            <a:ext cx="717374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Lisons ensemble.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A9EC408-3965-7BCD-DFAC-77EE0E6C6A04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4F6A4D-D679-BFF3-2A2B-75F6AFF0214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3FD6605-99A0-DB60-7164-ABC2077DA8CD}"/>
              </a:ext>
            </a:extLst>
          </p:cNvPr>
          <p:cNvSpPr txBox="1"/>
          <p:nvPr/>
        </p:nvSpPr>
        <p:spPr>
          <a:xfrm>
            <a:off x="685800" y="2781300"/>
            <a:ext cx="12596620" cy="576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est    -  sous  -  sur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il – elle  - des  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73365170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6701F-C4B9-23B8-B4AE-1C98FE422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27627D-4ACC-87A6-92DE-DE67728D94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C57CE39-D884-143C-2A96-CB8EDCC2F90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1FC7F05-A511-1C45-D94E-21AF07321F1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90FF6DA-7C8A-634D-D34B-32CEAF004A24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04348F-612E-D01B-BF13-30772A5A6172}"/>
              </a:ext>
            </a:extLst>
          </p:cNvPr>
          <p:cNvSpPr txBox="1"/>
          <p:nvPr/>
        </p:nvSpPr>
        <p:spPr>
          <a:xfrm>
            <a:off x="1340438" y="612899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2, page 27.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7901C3-5B99-3678-6B56-1BB66F38D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7009" y="1769930"/>
            <a:ext cx="5301982" cy="67471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AD1ACB-5F0A-4826-57DF-43DC8F3FD924}"/>
              </a:ext>
            </a:extLst>
          </p:cNvPr>
          <p:cNvSpPr/>
          <p:nvPr/>
        </p:nvSpPr>
        <p:spPr>
          <a:xfrm>
            <a:off x="4343400" y="4508708"/>
            <a:ext cx="2514600" cy="126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8934C09E-7FAB-7AF8-5A9A-25843294299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62560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AD728-8225-4372-4C2C-78DF1A4C6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C8106A-4FC4-228B-1EB8-5D6E88AC664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A682C76-8358-B5E1-0A57-002A1978EBCB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9C11B0C-8DA2-89D1-18BB-D0FE1B45EAD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8A44716-AB0D-6E2B-C2B1-5D2A02809437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3E5B0F00-0D97-DCD7-8275-EA82E3072B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289C777-326F-BB92-941A-E73717EB8903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CB2AFE60-088B-A5E8-6F8F-DB9F2CEB56D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7A86AD-DA7C-E1ED-8ECA-7C4E68C52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6443" y="3135740"/>
            <a:ext cx="7823115" cy="401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3915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88D89-5992-F44C-164A-ECA9610BF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6ABE21-BD40-04DF-742E-D45AF77B6A6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22C0454-26F1-4F24-34D1-E18CBFBA0758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9169FF4-AB3B-7374-6E26-A1DC4F06D13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00A4CF31-BFEA-2CDB-27BD-3CEE21DB3E50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EFE3AAE-6753-033F-0356-C48A4D02E346}"/>
              </a:ext>
            </a:extLst>
          </p:cNvPr>
          <p:cNvSpPr txBox="1"/>
          <p:nvPr/>
        </p:nvSpPr>
        <p:spPr>
          <a:xfrm>
            <a:off x="1340438" y="612899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3, page 27.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48D33A2-46D7-06AF-6A5E-B0BD3B2AB24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2D5C0ED0-B64E-6C17-E936-ED2D0B174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7009" y="1769930"/>
            <a:ext cx="5301982" cy="67471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C5E7B3-404A-722A-B5D4-8D1C5A31869B}"/>
              </a:ext>
            </a:extLst>
          </p:cNvPr>
          <p:cNvSpPr/>
          <p:nvPr/>
        </p:nvSpPr>
        <p:spPr>
          <a:xfrm>
            <a:off x="6858000" y="4491885"/>
            <a:ext cx="2514600" cy="126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204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9B602-432A-F638-6581-D1F1F0F1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3F24EF-313A-1181-91A6-9642887D823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540D348-BF87-3D81-97E9-9EF1D27F7024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ADB0DBD-5B47-114D-2716-E7888C1A5025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AA2812D-ABFC-5355-8942-340CC6D93262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42E25C-D46B-CD33-6664-ED77BFA4C7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943F542-3C2D-F61C-469D-7A4C4B3A6E7C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ACBAA7A6-49FE-9910-23A2-7D59D96DD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B1C98EB-E5DE-E74A-B1C7-14BF2D7CC0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887" y="1631980"/>
            <a:ext cx="9850225" cy="4277322"/>
          </a:xfrm>
          <a:prstGeom prst="rect">
            <a:avLst/>
          </a:prstGeom>
        </p:spPr>
      </p:pic>
      <p:pic>
        <p:nvPicPr>
          <p:cNvPr id="12" name="Image 11" descr="Une image contenant texte, dessin humoristique, capture d’écran, Visage humain&#10;&#10;Le contenu généré par l’IA peut être incorrect.">
            <a:extLst>
              <a:ext uri="{FF2B5EF4-FFF2-40B4-BE49-F238E27FC236}">
                <a16:creationId xmlns:a16="http://schemas.microsoft.com/office/drawing/2014/main" id="{62AD9CE1-9DC4-20DD-4BA4-E0F8842D7A1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84" y="4506514"/>
            <a:ext cx="11068628" cy="53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525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40122-5963-9CBD-6A71-7A52BD8CF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011BCD-7C1E-8529-E2EB-A2A61E01D91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FA15689-7007-C4E8-4906-04703A7E82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9684594-3228-56A1-C824-6BB5DA271F80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3EB1C33-FA10-222E-FE01-462433CCAA4F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AC1E7033-F0CB-EE75-B557-AD2B3E025C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09C82D1-3730-CB09-50A5-935D356305B8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00EBF831-C0C7-7F5F-DE0B-64F3AD055B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97D241-4888-C168-2319-48A19C242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4810" y="3831677"/>
            <a:ext cx="6461506" cy="26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9346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25AA2-E61F-D475-D638-104276C2A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89C8C1-B018-65BC-4BEB-BE165D45C98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F533CC6-D3B3-E58B-DE5C-4887C7C0AA4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BEF003-69C7-D354-7DFE-CC5F0F335E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520B073-9958-C59A-794E-3CC54380079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B4921DE-FA0F-6B96-C78E-53DE5C00CDE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faites l’exercice 4 page 27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440BF05-8E13-12B8-6C20-D3AE6D67B89F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9E64D96-22C1-EF39-BE51-C5A825D0B353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753DE3E-A213-31A9-5401-362392AB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365A978-1882-83D9-B1EC-FAF52CA9C6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7009" y="2375070"/>
            <a:ext cx="5301982" cy="67471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DDEB4E-CC5E-3504-B3A4-3068B4079EAB}"/>
              </a:ext>
            </a:extLst>
          </p:cNvPr>
          <p:cNvSpPr/>
          <p:nvPr/>
        </p:nvSpPr>
        <p:spPr>
          <a:xfrm>
            <a:off x="3886201" y="6387930"/>
            <a:ext cx="5898644" cy="1524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1272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11A66-243C-27E1-680C-E553F0139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AB9D36-9A84-C2FF-417E-9409092C27D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3AFFCA0-2E18-CBDB-62D9-EB1DB0CFCD4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B886C0C-792F-93D8-17B8-6568DCE377D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4B12FB6-48E9-D1C1-81E0-7D1A644DD6F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A74DEDC0-D48E-2AFE-BA50-3AE4555AF84D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6309085-F92F-DA4B-0295-A67700DF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04E8358B-2AA3-6278-9142-E813AB85E606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B644C7-F904-4F15-C08B-652CDA64887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Complétez les mots avec la syllabe qui manque.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7C191A-A13D-ED11-966E-E54B29C2E8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738" y="3529695"/>
            <a:ext cx="8772524" cy="322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520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Ecriture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ar-MA" sz="2400" b="1" dirty="0">
                  <a:solidFill>
                    <a:srgbClr val="106585"/>
                  </a:solidFill>
                  <a:latin typeface="Dosis" pitchFamily="2" charset="0"/>
                </a:rPr>
                <a:t>2</a:t>
              </a: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0 min</a:t>
              </a:r>
            </a:p>
          </p:txBody>
        </p:sp>
      </p:grpSp>
      <p:sp>
        <p:nvSpPr>
          <p:cNvPr id="4" name="TextBox 7">
            <a:extLst>
              <a:ext uri="{FF2B5EF4-FFF2-40B4-BE49-F238E27FC236}">
                <a16:creationId xmlns:a16="http://schemas.microsoft.com/office/drawing/2014/main" id="{ED99B960-3EDE-45CB-6389-9E593B3DE6FB}"/>
              </a:ext>
            </a:extLst>
          </p:cNvPr>
          <p:cNvSpPr txBox="1"/>
          <p:nvPr/>
        </p:nvSpPr>
        <p:spPr>
          <a:xfrm>
            <a:off x="3779436" y="3779024"/>
            <a:ext cx="615712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Dosis Bold"/>
              </a:rPr>
              <a:t>Des mots et des phrases </a:t>
            </a:r>
            <a:r>
              <a:rPr lang="en-US" sz="3200" b="1" dirty="0" err="1">
                <a:solidFill>
                  <a:srgbClr val="C00000"/>
                </a:solidFill>
                <a:latin typeface="Dosis Bold"/>
              </a:rPr>
              <a:t>contenant</a:t>
            </a:r>
            <a:r>
              <a:rPr lang="en-US" sz="3200" b="1" dirty="0">
                <a:solidFill>
                  <a:srgbClr val="C00000"/>
                </a:solidFill>
                <a:latin typeface="Dosis Bold"/>
              </a:rPr>
              <a:t> des syllables avec la  </a:t>
            </a:r>
            <a:r>
              <a:rPr lang="en-US" sz="3200" b="1" dirty="0" err="1">
                <a:solidFill>
                  <a:srgbClr val="C00000"/>
                </a:solidFill>
                <a:latin typeface="Dosis Bold"/>
              </a:rPr>
              <a:t>lettre</a:t>
            </a:r>
            <a:r>
              <a:rPr lang="en-US" sz="3200" b="1" dirty="0">
                <a:solidFill>
                  <a:srgbClr val="C00000"/>
                </a:solidFill>
                <a:latin typeface="Dosis Bold"/>
              </a:rPr>
              <a:t> “v”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F05765A-B50C-A03A-1E1D-FBA8A03E4C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5600111"/>
            <a:ext cx="3408419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3D19C-0905-5E09-5E11-434541ED5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8EAC4D-DBD4-2EE4-0915-4B767881974E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3916BEE-D5DA-71EB-93E9-AB8BF17870E2}"/>
              </a:ext>
            </a:extLst>
          </p:cNvPr>
          <p:cNvSpPr/>
          <p:nvPr/>
        </p:nvSpPr>
        <p:spPr>
          <a:xfrm>
            <a:off x="299607" y="253166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E0DECB0-6893-1B35-C9D6-FE7CD85BBFEF}"/>
              </a:ext>
            </a:extLst>
          </p:cNvPr>
          <p:cNvSpPr/>
          <p:nvPr/>
        </p:nvSpPr>
        <p:spPr>
          <a:xfrm>
            <a:off x="333257" y="253166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F83E256-8A26-062D-23D5-9F6C46CF9F40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BAADBB26-9D9C-D79F-9A9C-D31B09ED876F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FAC5E0A-3332-6FA3-BA1B-96ED198DE1E7}"/>
              </a:ext>
            </a:extLst>
          </p:cNvPr>
          <p:cNvSpPr txBox="1"/>
          <p:nvPr/>
        </p:nvSpPr>
        <p:spPr>
          <a:xfrm>
            <a:off x="1690243" y="432634"/>
            <a:ext cx="1127279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écrire des syllabes construites avec « v », puis les utiliser pour écrire des mots et des phrases.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5267AF1-C562-D9F3-E883-8C986E2A4BE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2180197"/>
              </p:ext>
            </p:extLst>
          </p:nvPr>
        </p:nvGraphicFramePr>
        <p:xfrm>
          <a:off x="-23752" y="-98592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2E0AADBB-0E41-9FDE-C07F-19E449DC21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69" y="4160365"/>
            <a:ext cx="5321185" cy="568840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ED0B8F-36DA-2B3D-ABFE-4E4A8FBF8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921274"/>
            <a:ext cx="7239000" cy="163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7965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2BCF2-7BFA-8942-331D-5C6F037D6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52EC4B-8301-2B48-0C28-87DB45E6190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5BD7DD2-E04C-563B-62A3-0A3CB80C415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64F9602-AC6B-22F8-D103-72889E190E5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D7C0E76-2AAA-610D-387D-0A3E25522FEE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5E3F7AE-41D9-474B-2007-238936E0F6AC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C67CA5-0EAA-EA03-7D73-D1801625C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5559" y="2831130"/>
            <a:ext cx="10864883" cy="4624740"/>
          </a:xfrm>
          <a:prstGeom prst="rect">
            <a:avLst/>
          </a:prstGeom>
        </p:spPr>
      </p:pic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D3D29F62-5405-537F-78C1-4DC2CD0B690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4511CA1-324F-E0F7-EF70-33D103C78E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10505" y="342900"/>
            <a:ext cx="610777" cy="110313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908519B-8A3D-12DB-325F-0118BB50531F}"/>
              </a:ext>
            </a:extLst>
          </p:cNvPr>
          <p:cNvSpPr txBox="1"/>
          <p:nvPr/>
        </p:nvSpPr>
        <p:spPr>
          <a:xfrm>
            <a:off x="1207619" y="510742"/>
            <a:ext cx="11974980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 pour écrire une vue.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</p:spTree>
    <p:extLst>
      <p:ext uri="{BB962C8B-B14F-4D97-AF65-F5344CB8AC3E}">
        <p14:creationId xmlns:p14="http://schemas.microsoft.com/office/powerpoint/2010/main" val="80950235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43549-D315-096B-2A44-0FA150D0E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CD0965-A8F6-B665-E505-0857E974D9E2}"/>
              </a:ext>
            </a:extLst>
          </p:cNvPr>
          <p:cNvSpPr/>
          <p:nvPr/>
        </p:nvSpPr>
        <p:spPr>
          <a:xfrm>
            <a:off x="0" y="-2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85A3473-2FB2-F400-AE7B-63661D5526B1}"/>
              </a:ext>
            </a:extLst>
          </p:cNvPr>
          <p:cNvSpPr/>
          <p:nvPr/>
        </p:nvSpPr>
        <p:spPr>
          <a:xfrm>
            <a:off x="275852" y="3247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08F8BF9-1E83-EC4F-219A-5C88ADC4424E}"/>
              </a:ext>
            </a:extLst>
          </p:cNvPr>
          <p:cNvSpPr/>
          <p:nvPr/>
        </p:nvSpPr>
        <p:spPr>
          <a:xfrm>
            <a:off x="251114" y="286543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462190E-0FC4-8BDA-BE4B-5C1EDF1C7CFA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593B852A-1C88-3FF8-6C11-3AE4E9922C0C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D11C4275-973D-1E34-0504-1763CA0A8B5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3" y="-85196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317A7B30-9733-7623-47E8-E6AA4E29A85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13538A5-A281-1148-FC8B-B8AF5F7BA2E7}"/>
              </a:ext>
            </a:extLst>
          </p:cNvPr>
          <p:cNvSpPr txBox="1"/>
          <p:nvPr/>
        </p:nvSpPr>
        <p:spPr>
          <a:xfrm>
            <a:off x="1136116" y="442765"/>
            <a:ext cx="12043012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Une vue » est composée de deux mots:  une  et vue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J’entends une, j’écris u, n et e. J’entends vue, j’écris v et u et e muet.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9A20CD-AC0A-FC47-F22E-B6C3A7E64F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5559" y="2831130"/>
            <a:ext cx="10864883" cy="46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9811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58488-D3C0-223A-9EDD-F9484B866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7DADC9-9849-0C01-1826-0F69EA98C6D5}"/>
              </a:ext>
            </a:extLst>
          </p:cNvPr>
          <p:cNvSpPr/>
          <p:nvPr/>
        </p:nvSpPr>
        <p:spPr>
          <a:xfrm>
            <a:off x="-41293" y="1"/>
            <a:ext cx="13869542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2E8369D-534E-B7A6-9596-AE477072E59E}"/>
              </a:ext>
            </a:extLst>
          </p:cNvPr>
          <p:cNvSpPr/>
          <p:nvPr/>
        </p:nvSpPr>
        <p:spPr>
          <a:xfrm>
            <a:off x="350963" y="306312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42C6A4E-0FB6-673E-4996-E72BE432E3C6}"/>
              </a:ext>
            </a:extLst>
          </p:cNvPr>
          <p:cNvSpPr/>
          <p:nvPr/>
        </p:nvSpPr>
        <p:spPr>
          <a:xfrm>
            <a:off x="316327" y="350387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6DEBDC7-C036-629C-04FD-0404DD235D30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1D523ED6-BB69-1056-288E-7FE0A389457F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452FB14B-3500-39BB-0271-A35E43F01E2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438" y="-36588"/>
          <a:ext cx="1320392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65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0858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5632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7046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5DB5F5D-D998-4E5B-5BCA-4C568C05692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169" y="306312"/>
            <a:ext cx="1381080" cy="11204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95319CA-8C77-48B5-EF64-980F589E5B71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majuscule. U majuscule.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laisse un petit espace entre les lettres d’un même mot et un espace plus grand entre les deux mots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5BFC09B-D2FB-06A8-BDED-E219098888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5559" y="2831130"/>
            <a:ext cx="10864883" cy="4624740"/>
          </a:xfrm>
          <a:prstGeom prst="rect">
            <a:avLst/>
          </a:prstGeom>
        </p:spPr>
      </p:pic>
      <p:sp>
        <p:nvSpPr>
          <p:cNvPr id="5" name="Parenthèse fermante 4">
            <a:extLst>
              <a:ext uri="{FF2B5EF4-FFF2-40B4-BE49-F238E27FC236}">
                <a16:creationId xmlns:a16="http://schemas.microsoft.com/office/drawing/2014/main" id="{E492E675-347C-014A-D818-F285364BBFF1}"/>
              </a:ext>
            </a:extLst>
          </p:cNvPr>
          <p:cNvSpPr/>
          <p:nvPr/>
        </p:nvSpPr>
        <p:spPr>
          <a:xfrm rot="5400000">
            <a:off x="7934100" y="4466040"/>
            <a:ext cx="359696" cy="2844675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8" name="Parenthèse fermante 7">
            <a:extLst>
              <a:ext uri="{FF2B5EF4-FFF2-40B4-BE49-F238E27FC236}">
                <a16:creationId xmlns:a16="http://schemas.microsoft.com/office/drawing/2014/main" id="{50F9853D-6A92-2E77-4A90-B418B4D7B559}"/>
              </a:ext>
            </a:extLst>
          </p:cNvPr>
          <p:cNvSpPr/>
          <p:nvPr/>
        </p:nvSpPr>
        <p:spPr>
          <a:xfrm rot="5400000">
            <a:off x="4296155" y="4257095"/>
            <a:ext cx="359695" cy="3262566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70117864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6D25D-3CE0-C835-087A-05173382AAF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0BD731-63F8-A865-8C62-84BD9DC97D1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E2E528-0AD8-294B-AB99-87A4FEFFD86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731448" y="55245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232690" y="495300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0A12F9-C1A6-EE6E-36FF-784EB27D4C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E237D27-0573-5DF6-E0AE-254B89EA0C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9928434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843236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FA232-C0EA-D600-AF2D-5BDC8B196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EACEE-D969-EC38-669C-A023F8BDEA1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388356-AE82-0B20-A4EF-D6080BDA247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E807DB-D7E6-CBD8-886D-04598A6750D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3A07E80-2FEA-4B56-9C0B-14E9C0B90F5D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26369FF-F6C4-4752-77D2-BB70FE7784EA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7CAFE11C-172F-F0FB-4649-685F43EE83C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2165528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DFE8736-13C4-7B05-CB3F-271FC10747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4863" y="491836"/>
            <a:ext cx="874782" cy="6858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909C88E-DA9C-BE8A-7F4F-1C0A8A9BB9CD}"/>
              </a:ext>
            </a:extLst>
          </p:cNvPr>
          <p:cNvSpPr txBox="1"/>
          <p:nvPr/>
        </p:nvSpPr>
        <p:spPr>
          <a:xfrm>
            <a:off x="1455267" y="527055"/>
            <a:ext cx="119749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Ecrivez sur vos ardoises: une vue.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26847B7-F775-B51D-6AF9-DB4E78E4C7A8}"/>
              </a:ext>
            </a:extLst>
          </p:cNvPr>
          <p:cNvSpPr txBox="1"/>
          <p:nvPr/>
        </p:nvSpPr>
        <p:spPr>
          <a:xfrm>
            <a:off x="1462193" y="843138"/>
            <a:ext cx="11974981" cy="44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E798351-054F-7C8E-A56E-5EDD030DF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5559" y="2831130"/>
            <a:ext cx="10864883" cy="46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93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C0C9A-A9B0-D93F-AF86-4DD072555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CCAE7B-E24F-BC80-AEBB-3C55707ED538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6B9432-8F5C-FAA0-0D85-CE1744AC4253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3DAD2B0-103E-5E82-C13E-F2EBB1359E6D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7FEC751-B161-A7FC-29D9-694A60DC7AE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1DC10E-D429-1FFB-5BFF-6ED0A4A0594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30388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D543123-D345-DFDD-CBFF-A81E620E8BB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8903267A-7D90-883B-B3A3-D70871794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F6C548-505C-8B87-4F3D-BFAD4A810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1139" y="2628900"/>
            <a:ext cx="10253721" cy="643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6000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B646-B807-C2D8-CC18-AF3830F17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BA6F2F-0877-1CD0-8ECA-C34E14A96B8F}"/>
              </a:ext>
            </a:extLst>
          </p:cNvPr>
          <p:cNvSpPr/>
          <p:nvPr/>
        </p:nvSpPr>
        <p:spPr>
          <a:xfrm>
            <a:off x="0" y="-2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DB12489-1F3E-A59B-06EE-93D16EB61D0C}"/>
              </a:ext>
            </a:extLst>
          </p:cNvPr>
          <p:cNvSpPr/>
          <p:nvPr/>
        </p:nvSpPr>
        <p:spPr>
          <a:xfrm>
            <a:off x="275852" y="3247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E43E5A5-4C1D-BFDD-7754-0CD25458E524}"/>
              </a:ext>
            </a:extLst>
          </p:cNvPr>
          <p:cNvSpPr/>
          <p:nvPr/>
        </p:nvSpPr>
        <p:spPr>
          <a:xfrm>
            <a:off x="251114" y="286543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F0CB363-8BD7-8316-A4A1-48CD082A7658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B5C89765-ED37-AB69-8B47-23AD14338C0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6929444"/>
              </p:ext>
            </p:extLst>
          </p:nvPr>
        </p:nvGraphicFramePr>
        <p:xfrm>
          <a:off x="9946" y="691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27423F8B-11A1-A461-38D5-6742F4DD513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B78263-D4B6-8B8C-FA61-75E347BF77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0780" y="3015761"/>
            <a:ext cx="10194440" cy="425547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437443A-6E11-83F9-5929-D605487505AB}"/>
              </a:ext>
            </a:extLst>
          </p:cNvPr>
          <p:cNvSpPr txBox="1"/>
          <p:nvPr/>
        </p:nvSpPr>
        <p:spPr>
          <a:xfrm>
            <a:off x="1207619" y="510742"/>
            <a:ext cx="11974980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 pour écrire un navire.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</p:spTree>
    <p:extLst>
      <p:ext uri="{BB962C8B-B14F-4D97-AF65-F5344CB8AC3E}">
        <p14:creationId xmlns:p14="http://schemas.microsoft.com/office/powerpoint/2010/main" val="196283252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DFBCB-B883-5B71-E781-E755D588E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1633A0-C05C-4570-5AF0-91A66C2BA258}"/>
              </a:ext>
            </a:extLst>
          </p:cNvPr>
          <p:cNvSpPr/>
          <p:nvPr/>
        </p:nvSpPr>
        <p:spPr>
          <a:xfrm>
            <a:off x="0" y="-2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BD77F25-45C1-6FCE-9277-97546025E484}"/>
              </a:ext>
            </a:extLst>
          </p:cNvPr>
          <p:cNvSpPr/>
          <p:nvPr/>
        </p:nvSpPr>
        <p:spPr>
          <a:xfrm>
            <a:off x="275852" y="3247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136981C-29DF-AA2E-9691-84423150D5F8}"/>
              </a:ext>
            </a:extLst>
          </p:cNvPr>
          <p:cNvSpPr/>
          <p:nvPr/>
        </p:nvSpPr>
        <p:spPr>
          <a:xfrm>
            <a:off x="251114" y="286543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DB94C73-753A-E283-760F-C515BDBD2788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0ED9C624-22AF-C591-6ED7-F5DD1FEAF011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262C67D4-EE93-BE39-557E-34CC1B587E1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4132127"/>
              </p:ext>
            </p:extLst>
          </p:nvPr>
        </p:nvGraphicFramePr>
        <p:xfrm>
          <a:off x="-3" y="-85196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4216688D-B0E3-C350-D50E-7AAF3167001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2652473-B139-686E-1FC7-10B6AD419937}"/>
              </a:ext>
            </a:extLst>
          </p:cNvPr>
          <p:cNvSpPr txBox="1"/>
          <p:nvPr/>
        </p:nvSpPr>
        <p:spPr>
          <a:xfrm>
            <a:off x="1136116" y="442765"/>
            <a:ext cx="1204301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« Un navire »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est composé de deux mots :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un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et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navire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 J’entends « un », j’écris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u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et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</a:p>
          <a:p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Pour le mot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navire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, j’entends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na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, j’écris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et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a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 Ensuite, j’entends </a:t>
            </a:r>
            <a:r>
              <a:rPr lang="fr-FR" sz="2300" b="1" dirty="0" err="1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vir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, j’écris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v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,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i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,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r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, et le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muet à la fin.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C1F258-1ABA-A984-0552-5EDDB497BF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0780" y="3015761"/>
            <a:ext cx="10194440" cy="42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532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AF5F7-DA72-AAA9-BCEE-88756DBA1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334D51-13E9-5C60-895C-8EC806464808}"/>
              </a:ext>
            </a:extLst>
          </p:cNvPr>
          <p:cNvSpPr/>
          <p:nvPr/>
        </p:nvSpPr>
        <p:spPr>
          <a:xfrm>
            <a:off x="-41293" y="1"/>
            <a:ext cx="13869542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F45EE87-79ED-4A75-5AC7-71762023F1B1}"/>
              </a:ext>
            </a:extLst>
          </p:cNvPr>
          <p:cNvSpPr/>
          <p:nvPr/>
        </p:nvSpPr>
        <p:spPr>
          <a:xfrm>
            <a:off x="350963" y="306312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7F8CC03-3945-EF6C-E678-A7DECA2EF06A}"/>
              </a:ext>
            </a:extLst>
          </p:cNvPr>
          <p:cNvSpPr/>
          <p:nvPr/>
        </p:nvSpPr>
        <p:spPr>
          <a:xfrm>
            <a:off x="316327" y="350387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78E5A72-F5DE-659D-0D1B-6DF87D2F22F1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03D8A6FB-C153-AFD3-7731-9E520FF077D3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7FB19DAE-494B-E1E7-7260-06EC381084F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3860908"/>
              </p:ext>
            </p:extLst>
          </p:nvPr>
        </p:nvGraphicFramePr>
        <p:xfrm>
          <a:off x="27438" y="-36588"/>
          <a:ext cx="1320392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65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0858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5632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7046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D55CF56-B4BB-581D-CC8C-6F37E16DD55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169" y="306312"/>
            <a:ext cx="1381080" cy="11204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267877D-0C0C-9E67-A25C-FFD7E409504B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majuscule. U majuscule.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laisse un petit espace entre les lettres d’un même mot et un espace plus grand entre les deux mots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ABCB803-6595-2790-B09A-7CAFB5B67B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0780" y="3015761"/>
            <a:ext cx="10194440" cy="4255477"/>
          </a:xfrm>
          <a:prstGeom prst="rect">
            <a:avLst/>
          </a:prstGeom>
        </p:spPr>
      </p:pic>
      <p:sp>
        <p:nvSpPr>
          <p:cNvPr id="5" name="Parenthèse fermante 4">
            <a:extLst>
              <a:ext uri="{FF2B5EF4-FFF2-40B4-BE49-F238E27FC236}">
                <a16:creationId xmlns:a16="http://schemas.microsoft.com/office/drawing/2014/main" id="{15DC1330-CBEA-026D-A4B7-CC88EE43C160}"/>
              </a:ext>
            </a:extLst>
          </p:cNvPr>
          <p:cNvSpPr/>
          <p:nvPr/>
        </p:nvSpPr>
        <p:spPr>
          <a:xfrm rot="5400000">
            <a:off x="7774906" y="3799367"/>
            <a:ext cx="220807" cy="4346179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8" name="Parenthèse fermante 7">
            <a:extLst>
              <a:ext uri="{FF2B5EF4-FFF2-40B4-BE49-F238E27FC236}">
                <a16:creationId xmlns:a16="http://schemas.microsoft.com/office/drawing/2014/main" id="{514CD9B2-F1DB-EFC7-6171-824F8D13397D}"/>
              </a:ext>
            </a:extLst>
          </p:cNvPr>
          <p:cNvSpPr/>
          <p:nvPr/>
        </p:nvSpPr>
        <p:spPr>
          <a:xfrm rot="5400000">
            <a:off x="4111680" y="4841822"/>
            <a:ext cx="220805" cy="2195766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42412174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34375-CEE4-EBAF-3ED5-2DD76B1E1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959F63-561C-B0C4-6A6B-7204CA037D0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ABE47FA-64F6-91AA-E112-F1F637B3B68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63E8995-7274-0ADD-57FD-1AA477CEDA8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7FF41CA-75FE-88AB-E933-50612F1EAA9E}"/>
              </a:ext>
            </a:extLst>
          </p:cNvPr>
          <p:cNvSpPr/>
          <p:nvPr/>
        </p:nvSpPr>
        <p:spPr>
          <a:xfrm>
            <a:off x="731448" y="55245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BF3567A-7EB1-A258-E5AE-184DD3C65FB0}"/>
              </a:ext>
            </a:extLst>
          </p:cNvPr>
          <p:cNvSpPr txBox="1"/>
          <p:nvPr/>
        </p:nvSpPr>
        <p:spPr>
          <a:xfrm>
            <a:off x="1232690" y="495300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9CAF00-09BA-8C3C-81DA-A97F5A57FEC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99D40F8-C11A-B078-4AC9-DCA3E47377A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2338679"/>
              </p:ext>
            </p:extLst>
          </p:nvPr>
        </p:nvGraphicFramePr>
        <p:xfrm>
          <a:off x="-17808" y="-36368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73897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D87FD-FCE0-4C78-230C-E3542D484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54C6EC-E627-B353-5872-82E6B6B4514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57A0DED-93F0-1B7A-5D41-66F55EC41C4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E0BF85D-9F90-C6AD-C889-B3E9B961BFB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E0A6D79-0A9F-23B4-E1C3-BA710400B31C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A9D1F706-C9B3-6FBC-43EC-69310CDC518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7499760"/>
              </p:ext>
            </p:extLst>
          </p:nvPr>
        </p:nvGraphicFramePr>
        <p:xfrm>
          <a:off x="0" y="-73085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CEF018E3-CAEA-89E7-F6F9-1553350080B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4863" y="491836"/>
            <a:ext cx="874782" cy="6858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FD38059-38D6-75C7-9B80-48D13B6438D9}"/>
              </a:ext>
            </a:extLst>
          </p:cNvPr>
          <p:cNvSpPr txBox="1"/>
          <p:nvPr/>
        </p:nvSpPr>
        <p:spPr>
          <a:xfrm>
            <a:off x="1455267" y="527055"/>
            <a:ext cx="119749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Ecrivez   un navire.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2B1DC6-3D2B-37AD-B07C-9D1BE7C72FB3}"/>
              </a:ext>
            </a:extLst>
          </p:cNvPr>
          <p:cNvSpPr txBox="1"/>
          <p:nvPr/>
        </p:nvSpPr>
        <p:spPr>
          <a:xfrm>
            <a:off x="1455266" y="871431"/>
            <a:ext cx="11974981" cy="44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60EF38E-5EC1-3D4E-8079-1F7975314C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0780" y="3015761"/>
            <a:ext cx="10194440" cy="42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6935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3EECD-5D13-6F79-41F3-F6DDF2880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326343-2D09-7F57-7713-563AE9E25A4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8775F7E-0FF1-C2EF-DA26-85532A4AEB0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F678657-E507-B7A7-8987-C85947EDFFA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6FF204-7409-6E4F-DB7B-FFF2FF50F7C5}"/>
              </a:ext>
            </a:extLst>
          </p:cNvPr>
          <p:cNvSpPr txBox="1"/>
          <p:nvPr/>
        </p:nvSpPr>
        <p:spPr>
          <a:xfrm>
            <a:off x="1207620" y="491731"/>
            <a:ext cx="11593980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6EEC02F-FA8B-D500-5D59-2B087B816AF9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BD426AED-26E7-3A67-25F0-A07B3565478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3558338"/>
              </p:ext>
            </p:extLst>
          </p:nvPr>
        </p:nvGraphicFramePr>
        <p:xfrm>
          <a:off x="-24799" y="-31694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9FF3D116-C86C-41DB-DFE1-0B89CB8514A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FB17F58-4662-613B-3363-8C13F2A90AAD}"/>
              </a:ext>
            </a:extLst>
          </p:cNvPr>
          <p:cNvSpPr txBox="1"/>
          <p:nvPr/>
        </p:nvSpPr>
        <p:spPr>
          <a:xfrm>
            <a:off x="1207619" y="510742"/>
            <a:ext cx="11974980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Elle va à salé. Regardez comment je fais pour écrire cette phrase.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7747325-88C1-08B8-FDDC-34FAB01CD2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831" y="3452902"/>
            <a:ext cx="11654338" cy="3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4220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3E1AE-FAEE-9A8A-E674-E27F4A69A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586B19-74A3-CD85-D408-DEA10F7372B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DED1750-8207-C565-37C0-0F93F85D597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2A55F5-4A2F-6E28-D0BA-4A9A02EF19C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972C788-32BD-1879-69F0-0A0CF09927BC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BFBA068F-B2B2-10ED-765A-B1AF5D6F8E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3719669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3768DD0-4C42-5D65-9887-0075BF553D03}"/>
              </a:ext>
            </a:extLst>
          </p:cNvPr>
          <p:cNvSpPr txBox="1"/>
          <p:nvPr/>
        </p:nvSpPr>
        <p:spPr>
          <a:xfrm>
            <a:off x="1310633" y="673731"/>
            <a:ext cx="11979392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La phrase « elle va à Salé est composée de quatre mots: elle ,va, à et  salé 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DF46C1E-36C9-A888-5B8E-5C5DA5F5EA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81" y="282192"/>
            <a:ext cx="1240378" cy="11204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ED845E-78C8-FA3B-BF00-B69DD066D5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831" y="3452902"/>
            <a:ext cx="11654338" cy="3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7788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2D73E-6BAA-CE6E-8D6A-964EC62ED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D13921-D0C5-27CB-41A0-F80C2BA4022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F7F764B-2236-3D94-3501-E714A5EE47A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3BE4E19-CB9B-1747-36F4-DCEFA146C0E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948A2FF-95AE-60F3-F750-B875B9277A7F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DD2C971E-E692-B05B-D2A7-1320EF638E1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5F20A6FD-EA97-4741-2E0A-5C483975236D}"/>
              </a:ext>
            </a:extLst>
          </p:cNvPr>
          <p:cNvSpPr txBox="1"/>
          <p:nvPr/>
        </p:nvSpPr>
        <p:spPr>
          <a:xfrm>
            <a:off x="1183814" y="554670"/>
            <a:ext cx="11979392" cy="82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J’entends elle , j’écris e, l, l et e. J’entends va, j’écris  v et a. j’entends a , j’écris à 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Dans salé ,j’entends deux syllabes : sa – lé,  j’écris s, a – l , é. Salé.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762CBB1-052E-6504-D5DB-4A1B2D518C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81" y="282192"/>
            <a:ext cx="1240378" cy="11204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ADB3EFE-B73D-D648-92FE-3D90A2A4B7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831" y="3452902"/>
            <a:ext cx="11654338" cy="3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9313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ACDD7-C292-6B4B-09CB-5830C4DE9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8D68EE-4EF9-BFD6-2219-786115DFCB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04DC59B-E4FE-022C-74D2-3F11B4169BB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847F89-C8EC-F6D7-1EEA-6759937D56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6B6F1E9-1B2C-50A3-F6C4-68D7B5D5A811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BEEBD3E8-1EBC-0AA7-300F-F4C834DF08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5188340"/>
              </p:ext>
            </p:extLst>
          </p:nvPr>
        </p:nvGraphicFramePr>
        <p:xfrm>
          <a:off x="-19846" y="-71157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A3CC4973-3E6F-6A10-E0A2-72E95F1407C7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 « E ».  Les noms propres commencent  toujours par une majuscule «  Salé  ». Je termine la phrase par un point.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2C86E93-5B30-7FFF-E7A6-8B6CF0C09F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037" y="299484"/>
            <a:ext cx="1381080" cy="112044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980585E-E2DA-D311-A2A1-4576B2CC8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831" y="3452902"/>
            <a:ext cx="11654338" cy="3381196"/>
          </a:xfrm>
          <a:prstGeom prst="rect">
            <a:avLst/>
          </a:prstGeom>
        </p:spPr>
      </p:pic>
      <p:sp>
        <p:nvSpPr>
          <p:cNvPr id="3" name="Parenthèse fermante 2">
            <a:extLst>
              <a:ext uri="{FF2B5EF4-FFF2-40B4-BE49-F238E27FC236}">
                <a16:creationId xmlns:a16="http://schemas.microsoft.com/office/drawing/2014/main" id="{907405DA-6D50-1E5D-60C3-78FD5B95C644}"/>
              </a:ext>
            </a:extLst>
          </p:cNvPr>
          <p:cNvSpPr/>
          <p:nvPr/>
        </p:nvSpPr>
        <p:spPr>
          <a:xfrm rot="5400000">
            <a:off x="10286134" y="4792854"/>
            <a:ext cx="216826" cy="3380511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7" name="Parenthèse fermante 6">
            <a:extLst>
              <a:ext uri="{FF2B5EF4-FFF2-40B4-BE49-F238E27FC236}">
                <a16:creationId xmlns:a16="http://schemas.microsoft.com/office/drawing/2014/main" id="{6CB61A20-8E54-7FF1-F0BA-2BEBB05656D7}"/>
              </a:ext>
            </a:extLst>
          </p:cNvPr>
          <p:cNvSpPr/>
          <p:nvPr/>
        </p:nvSpPr>
        <p:spPr>
          <a:xfrm rot="5400000">
            <a:off x="5915373" y="5648895"/>
            <a:ext cx="216826" cy="1668429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4" name="Parenthèse fermante 13">
            <a:extLst>
              <a:ext uri="{FF2B5EF4-FFF2-40B4-BE49-F238E27FC236}">
                <a16:creationId xmlns:a16="http://schemas.microsoft.com/office/drawing/2014/main" id="{F83AAE2C-3880-D34B-DD90-352DE17A0281}"/>
              </a:ext>
            </a:extLst>
          </p:cNvPr>
          <p:cNvSpPr/>
          <p:nvPr/>
        </p:nvSpPr>
        <p:spPr>
          <a:xfrm rot="5400000">
            <a:off x="3405452" y="5210848"/>
            <a:ext cx="216825" cy="2544524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5" name="Parenthèse fermante 14">
            <a:extLst>
              <a:ext uri="{FF2B5EF4-FFF2-40B4-BE49-F238E27FC236}">
                <a16:creationId xmlns:a16="http://schemas.microsoft.com/office/drawing/2014/main" id="{45941D42-1DFF-810F-49A6-4D38F9FBE659}"/>
              </a:ext>
            </a:extLst>
          </p:cNvPr>
          <p:cNvSpPr/>
          <p:nvPr/>
        </p:nvSpPr>
        <p:spPr>
          <a:xfrm rot="5400000">
            <a:off x="7708348" y="5917871"/>
            <a:ext cx="216826" cy="1130478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27577630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D0D40-ED2F-7D5D-EBAA-3ED79FE38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87E240-DF10-E87B-6BAB-05106D1B0E3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C8349CC-2669-D89C-3469-DE3941D1E64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4B25753-52C1-F76E-875A-7EDF2D47953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18E13D0-4F12-7B91-441C-B098F303D9AE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070B9CE3-B2E0-1836-91EE-22DCAC4935C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19846" y="-71157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87363C86-8015-1E04-44EF-C1E151006493}"/>
              </a:ext>
            </a:extLst>
          </p:cNvPr>
          <p:cNvSpPr txBox="1"/>
          <p:nvPr/>
        </p:nvSpPr>
        <p:spPr>
          <a:xfrm>
            <a:off x="1030831" y="636089"/>
            <a:ext cx="11996568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Je laisse un petit espace entre les lettres d’un même mot et un espace plus grand entre les deux mots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1095C8-FE54-F202-0B8D-9361BBB03E7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037" y="299484"/>
            <a:ext cx="1381080" cy="11204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AF37F16-F371-BFDD-4632-CA614BD42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831" y="3452902"/>
            <a:ext cx="11654338" cy="3381196"/>
          </a:xfrm>
          <a:prstGeom prst="rect">
            <a:avLst/>
          </a:prstGeom>
        </p:spPr>
      </p:pic>
      <p:sp>
        <p:nvSpPr>
          <p:cNvPr id="12" name="Parenthèse fermante 11">
            <a:extLst>
              <a:ext uri="{FF2B5EF4-FFF2-40B4-BE49-F238E27FC236}">
                <a16:creationId xmlns:a16="http://schemas.microsoft.com/office/drawing/2014/main" id="{DFF94846-7CC3-22B7-EB00-3ACE8EA6737A}"/>
              </a:ext>
            </a:extLst>
          </p:cNvPr>
          <p:cNvSpPr/>
          <p:nvPr/>
        </p:nvSpPr>
        <p:spPr>
          <a:xfrm rot="5400000">
            <a:off x="10286134" y="4792854"/>
            <a:ext cx="216826" cy="3380511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3" name="Parenthèse fermante 12">
            <a:extLst>
              <a:ext uri="{FF2B5EF4-FFF2-40B4-BE49-F238E27FC236}">
                <a16:creationId xmlns:a16="http://schemas.microsoft.com/office/drawing/2014/main" id="{C396B515-8B80-9A59-4A0B-663C0F7F1CAE}"/>
              </a:ext>
            </a:extLst>
          </p:cNvPr>
          <p:cNvSpPr/>
          <p:nvPr/>
        </p:nvSpPr>
        <p:spPr>
          <a:xfrm rot="5400000">
            <a:off x="5915373" y="5648895"/>
            <a:ext cx="216826" cy="1668429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4" name="Parenthèse fermante 13">
            <a:extLst>
              <a:ext uri="{FF2B5EF4-FFF2-40B4-BE49-F238E27FC236}">
                <a16:creationId xmlns:a16="http://schemas.microsoft.com/office/drawing/2014/main" id="{F6B40EC0-5B97-6A26-8FB8-987796A2DCF1}"/>
              </a:ext>
            </a:extLst>
          </p:cNvPr>
          <p:cNvSpPr/>
          <p:nvPr/>
        </p:nvSpPr>
        <p:spPr>
          <a:xfrm rot="5400000">
            <a:off x="3405452" y="5210848"/>
            <a:ext cx="216825" cy="2544524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5" name="Parenthèse fermante 14">
            <a:extLst>
              <a:ext uri="{FF2B5EF4-FFF2-40B4-BE49-F238E27FC236}">
                <a16:creationId xmlns:a16="http://schemas.microsoft.com/office/drawing/2014/main" id="{980BC203-830B-C1B9-224D-20FBDEF6F930}"/>
              </a:ext>
            </a:extLst>
          </p:cNvPr>
          <p:cNvSpPr/>
          <p:nvPr/>
        </p:nvSpPr>
        <p:spPr>
          <a:xfrm rot="5400000">
            <a:off x="7708348" y="5917871"/>
            <a:ext cx="216826" cy="1130478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4183470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DDE4D-70E6-A77C-8F7A-9853D612F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52B4E5-DF5C-71D8-950C-AC71E9583078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593E7C-BBD8-FF81-D60F-F45BC533BDF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45F961A-9D37-EC65-CA2D-DCFBDB9AA6C6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Rituel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C0ABD8D-7790-A7E5-6F5A-4DAACFA2A94B}"/>
              </a:ext>
            </a:extLst>
          </p:cNvPr>
          <p:cNvSpPr txBox="1"/>
          <p:nvPr/>
        </p:nvSpPr>
        <p:spPr>
          <a:xfrm>
            <a:off x="3962399" y="3741992"/>
            <a:ext cx="5791201" cy="940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spcAft>
                <a:spcPts val="900"/>
              </a:spcAft>
              <a:defRPr/>
            </a:pPr>
            <a:r>
              <a:rPr lang="fr-FR" sz="7200" b="1" dirty="0">
                <a:solidFill>
                  <a:srgbClr val="2045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Dictée</a:t>
            </a:r>
            <a:endParaRPr lang="fr-FR" sz="7200" b="1" dirty="0">
              <a:solidFill>
                <a:schemeClr val="bg2">
                  <a:lumMod val="50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990A38F-5DE4-91E9-A9A9-6F6B144FA0F7}"/>
              </a:ext>
            </a:extLst>
          </p:cNvPr>
          <p:cNvGrpSpPr/>
          <p:nvPr/>
        </p:nvGrpSpPr>
        <p:grpSpPr>
          <a:xfrm>
            <a:off x="13855" y="190500"/>
            <a:ext cx="2240841" cy="841410"/>
            <a:chOff x="3663231" y="3540342"/>
            <a:chExt cx="1066274" cy="38554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76B2470-AC12-D2F7-77D5-B7F461CB3592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1E691FD-0A56-3EF4-352D-FDA8A9E35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BB8EE05-52A4-9831-A716-E0E5D55747E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08CE23BA-DD2E-6032-1F1E-A9F068FE81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364480"/>
            <a:ext cx="3219448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5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C5813-04A3-8B2F-7AD1-A387FACED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4C7EAB-5568-1C6E-2EAF-7AE9471C6C4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7A987A-9198-3738-94A1-4608568EBE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998785-22C7-6750-D042-57B2DAB31E61}"/>
              </a:ext>
            </a:extLst>
          </p:cNvPr>
          <p:cNvSpPr/>
          <p:nvPr/>
        </p:nvSpPr>
        <p:spPr>
          <a:xfrm>
            <a:off x="275852" y="286636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AC408E3-A255-6FC9-9E85-46A63270F6EE}"/>
              </a:ext>
            </a:extLst>
          </p:cNvPr>
          <p:cNvSpPr/>
          <p:nvPr/>
        </p:nvSpPr>
        <p:spPr>
          <a:xfrm>
            <a:off x="706711" y="7086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66FAD8D-A399-64FF-8F7F-75B8ECED939B}"/>
              </a:ext>
            </a:extLst>
          </p:cNvPr>
          <p:cNvSpPr txBox="1"/>
          <p:nvPr/>
        </p:nvSpPr>
        <p:spPr>
          <a:xfrm>
            <a:off x="1156866" y="652207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D06B70-A87E-5B0E-46B1-C0FFD9CBCF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B446795-339A-68C4-7EB5-98C170DD94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9984695"/>
              </p:ext>
            </p:extLst>
          </p:nvPr>
        </p:nvGraphicFramePr>
        <p:xfrm>
          <a:off x="0" y="-12899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33042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47219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EC4FB-BED9-B0BA-8526-59648CE30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51C503-7ECF-49B2-FE2C-8F29B2D4EA3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324D7D9-421B-D657-3F2F-1D5A0244D01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3918FF5-02BC-7A3A-DCBA-339BF10122E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DF6EC38-1557-9162-1DBB-3D8AF46AE53D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73B2CAD-90B3-4456-E52D-953B25C211E8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69C0112-2FB5-75AE-E202-7777B2BDEE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7272588"/>
              </p:ext>
            </p:extLst>
          </p:nvPr>
        </p:nvGraphicFramePr>
        <p:xfrm>
          <a:off x="20782" y="-8001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E6F4F05-925A-2C66-9408-824F5E19EE3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60357" y="685800"/>
            <a:ext cx="874782" cy="6858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5B941B4-E6C0-0AC2-1BDD-4F3BC4B094F0}"/>
              </a:ext>
            </a:extLst>
          </p:cNvPr>
          <p:cNvSpPr txBox="1"/>
          <p:nvPr/>
        </p:nvSpPr>
        <p:spPr>
          <a:xfrm>
            <a:off x="1325491" y="513584"/>
            <a:ext cx="11974981" cy="83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« Elle va à Salé» sur vos ardoises.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</a:t>
            </a:r>
            <a:endParaRPr lang="fr-FR" sz="20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EFF1DB7-8129-4476-B4AD-352D0187D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831" y="3452902"/>
            <a:ext cx="11654338" cy="3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9054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89B96-9595-2FD2-D6DA-697171B4D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38E6D4-AF4C-798B-4120-5EAE02461910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54EE795-5167-E51E-DFE5-8DE7E7CD2CCE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49FFD28-110A-86BD-0DB1-1A1901820714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Pratique </a:t>
            </a:r>
            <a:r>
              <a:rPr lang="en-US" sz="7200" b="1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autonome</a:t>
            </a: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516178D-ED73-9397-A5BE-1510106CC58C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D3FC358-C462-8C8D-BCA2-6368613A263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013C410D-74E2-A955-F134-3F5409D67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8518313-F02F-A58C-A2A5-A576ADBF7B10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ar-MA" sz="2400" b="1" dirty="0">
                  <a:solidFill>
                    <a:srgbClr val="106585"/>
                  </a:solidFill>
                  <a:latin typeface="Dosis" pitchFamily="2" charset="0"/>
                </a:rPr>
                <a:t>2</a:t>
              </a: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0 min</a:t>
              </a: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35B4F0CB-4B0A-CAB1-5A87-CCB7A970AA12}"/>
              </a:ext>
            </a:extLst>
          </p:cNvPr>
          <p:cNvSpPr txBox="1"/>
          <p:nvPr/>
        </p:nvSpPr>
        <p:spPr>
          <a:xfrm>
            <a:off x="3159528" y="4042000"/>
            <a:ext cx="7685116" cy="1675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Je m’exerce sur</a:t>
            </a:r>
          </a:p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 mon cahier d’activités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C20E334-BBE6-B527-1D8A-FB6D96B4E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008" y="6255391"/>
            <a:ext cx="3742157" cy="23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4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40B666-AFE1-A42C-874B-EB981E93E83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CDA8C4F-B759-E17C-104C-74A25B8FAC2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EEE492A-94AE-96D9-725D-4C856F7E06B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502903" y="619145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2,  la page 27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A1A64B-093A-F409-DB33-14C034879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6595" y="2324100"/>
            <a:ext cx="4915209" cy="62843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ED41F6-6E2C-9B2B-6CD7-1D87B2FEB3DD}"/>
              </a:ext>
            </a:extLst>
          </p:cNvPr>
          <p:cNvSpPr/>
          <p:nvPr/>
        </p:nvSpPr>
        <p:spPr>
          <a:xfrm>
            <a:off x="4495799" y="4683754"/>
            <a:ext cx="2438401" cy="14503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993EA44F-BC1D-43D8-CE27-828967AA11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1736065"/>
              </p:ext>
            </p:ext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10393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30EBF6-9BD3-2A60-47B7-BEBE3A71DF4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0BDA07F-58AB-C280-A234-344CF32E49A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C40ED3B-5669-D4A3-1754-FF17C7B0AEC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857250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B02C62A2-6DA2-36AA-5521-8D9B11A6C0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21812693"/>
              </p:ext>
            </p:extLst>
          </p:nvPr>
        </p:nvGraphicFramePr>
        <p:xfrm>
          <a:off x="67263" y="-427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80CB2C7-3102-DC99-29D4-398C26156DDC}"/>
              </a:ext>
            </a:extLst>
          </p:cNvPr>
          <p:cNvSpPr txBox="1"/>
          <p:nvPr/>
        </p:nvSpPr>
        <p:spPr>
          <a:xfrm>
            <a:off x="1305269" y="398609"/>
            <a:ext cx="12343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chacun lit tout seul.</a:t>
            </a:r>
          </a:p>
          <a:p>
            <a:pPr lvl="0" defTabSz="685818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circule entre les rangs et donne une rétroaction positive ou corrective.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288547-BEA5-DCDB-B238-D85F025A2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0879" y="2922436"/>
            <a:ext cx="8654242" cy="444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4585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6FF62-19D7-B125-3B0D-4BA4BEB6B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15688-2012-AFC6-7B7E-653DBBD3049B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E54D0F-7B91-5FC6-D70A-8AAD613AD0E0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716F41A-D43F-CD23-4050-F44497212C8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D36A348-4469-C1A1-BFB6-8FB480FE9C06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6973F89-612A-CAEA-2D8C-B724438C22A4}"/>
              </a:ext>
            </a:extLst>
          </p:cNvPr>
          <p:cNvSpPr txBox="1"/>
          <p:nvPr/>
        </p:nvSpPr>
        <p:spPr>
          <a:xfrm>
            <a:off x="1502903" y="579408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3,  la page 27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E76FDD90-1840-F03D-39B2-4154B3B1734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80ACA25C-E5B2-51B2-F785-DA4E90713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6595" y="2324100"/>
            <a:ext cx="4915209" cy="62843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EACFCC-6862-3D41-ED54-9F1797D0B6DF}"/>
              </a:ext>
            </a:extLst>
          </p:cNvPr>
          <p:cNvSpPr/>
          <p:nvPr/>
        </p:nvSpPr>
        <p:spPr>
          <a:xfrm>
            <a:off x="6871855" y="4741089"/>
            <a:ext cx="2438401" cy="14503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44779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AE99B-9AEA-000F-A8D4-3DAB667F9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C8563-2C28-7FAF-4862-FB4D0448298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EEF6E28-4C8F-F06F-D13D-CA0D7C9ED9C2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95BFD9C-7BA9-3DB4-FD37-426DA43215B2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71AA58E-854A-FB55-E5FD-25F5AB5E6490}"/>
              </a:ext>
            </a:extLst>
          </p:cNvPr>
          <p:cNvSpPr/>
          <p:nvPr/>
        </p:nvSpPr>
        <p:spPr>
          <a:xfrm>
            <a:off x="857250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6DDE1716-A618-D4AC-4E1E-FBCD36848D3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263" y="-427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200DFC7-078D-FD89-8284-BE90942DA263}"/>
              </a:ext>
            </a:extLst>
          </p:cNvPr>
          <p:cNvSpPr txBox="1"/>
          <p:nvPr/>
        </p:nvSpPr>
        <p:spPr>
          <a:xfrm>
            <a:off x="1305269" y="398609"/>
            <a:ext cx="12343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chacun lit tout seul.</a:t>
            </a:r>
          </a:p>
          <a:p>
            <a:pPr lvl="0" defTabSz="685818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circule entre les rangs et donne une rétroaction positive ou corrective.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64DDF7C-3460-F77A-DEBB-B0F2E84C0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2B5149-81E0-F594-5FF1-EAEA25F32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4810" y="3831677"/>
            <a:ext cx="6461506" cy="26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2324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7C871-47C8-D793-AE65-024606248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7AD94A-FBDB-5876-8F20-317D1674FDF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4A4F211-3516-2B3F-356D-261187794BC1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D63C3D3-6535-03DD-30A0-730E45F6335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F526E6B-E300-A653-A1CB-F47DCE87BB9D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E77FC08-D989-A8FA-E9A8-1FC41103C03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60725277"/>
              </p:ext>
            </p:ext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6A7149B-63B0-30D2-A511-42610FC26D54}"/>
              </a:ext>
            </a:extLst>
          </p:cNvPr>
          <p:cNvSpPr txBox="1"/>
          <p:nvPr/>
        </p:nvSpPr>
        <p:spPr>
          <a:xfrm>
            <a:off x="1321941" y="552104"/>
            <a:ext cx="125319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5, page 27 </a:t>
            </a:r>
            <a:endParaRPr lang="fr-FR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26CD32-D4D0-6C6D-AD2D-F9289E9FA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6595" y="2324100"/>
            <a:ext cx="4915209" cy="62843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AF0B3D-C2C5-D949-9185-DDD585C78207}"/>
              </a:ext>
            </a:extLst>
          </p:cNvPr>
          <p:cNvSpPr/>
          <p:nvPr/>
        </p:nvSpPr>
        <p:spPr>
          <a:xfrm>
            <a:off x="4577457" y="7620000"/>
            <a:ext cx="4953000" cy="876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8075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5B154-881A-62F4-C7D2-3ECE4D7B8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300DE4-7355-0E2E-BB6E-0C2DE9135DD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A56AAB-D2BC-4E41-D9AE-82A066791B1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F18A572-181C-F84F-6B5F-014476116E4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8AF8A71-1635-9504-FE6A-FD1A53FFC46B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FD64503-3F21-7427-4C47-A67312A0CF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9C00299-6486-3838-7DC6-CEF1B05C8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739" y="3531554"/>
            <a:ext cx="8802522" cy="290760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D3FE6A-5428-5CA7-ADFB-2A2CF16526CA}"/>
              </a:ext>
            </a:extLst>
          </p:cNvPr>
          <p:cNvSpPr txBox="1"/>
          <p:nvPr/>
        </p:nvSpPr>
        <p:spPr>
          <a:xfrm>
            <a:off x="1281659" y="402611"/>
            <a:ext cx="1253198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et recopiez sur vos cahiers. </a:t>
            </a:r>
          </a:p>
          <a:p>
            <a:pPr defTabSz="685834">
              <a:defRPr/>
            </a:pPr>
            <a:r>
              <a:rPr lang="fr-FR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E9610D-1FB3-B74B-CAA6-0203CB7B6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7406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DA28F-BAD2-F20A-09FD-77EA597F3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36CFBB-C370-595F-F20C-2DA71C9892AB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AA23C56-BF16-80C9-A49C-5BD1FEE6E37C}"/>
              </a:ext>
            </a:extLst>
          </p:cNvPr>
          <p:cNvSpPr txBox="1"/>
          <p:nvPr/>
        </p:nvSpPr>
        <p:spPr>
          <a:xfrm>
            <a:off x="1527988" y="973218"/>
            <a:ext cx="11567327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</a:pPr>
            <a:r>
              <a:rPr lang="en-US" sz="6001" dirty="0">
                <a:solidFill>
                  <a:srgbClr val="215968"/>
                </a:solidFill>
                <a:latin typeface="Carelia"/>
              </a:rPr>
              <a:t>Jeu </a:t>
            </a:r>
          </a:p>
          <a:p>
            <a:pPr algn="ctr" defTabSz="685834">
              <a:lnSpc>
                <a:spcPts val="11099"/>
              </a:lnSpc>
            </a:pPr>
            <a:r>
              <a:rPr lang="en-US" sz="6000" dirty="0">
                <a:solidFill>
                  <a:srgbClr val="215968"/>
                </a:solidFill>
                <a:latin typeface="Carelia"/>
              </a:rPr>
              <a:t>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A66A56E-F614-052B-767E-AE2A88A57360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0905E8B-77F0-B839-2EE2-0B088AC5856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8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Jeu</a:t>
            </a:r>
          </a:p>
          <a:p>
            <a:pPr algn="ctr" defTabSz="685834"/>
            <a:r>
              <a:rPr lang="fr-FR" sz="8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5C9BBFCD-D0E4-F73E-2CC4-9A422EF33C72}"/>
              </a:ext>
            </a:extLst>
          </p:cNvPr>
          <p:cNvSpPr txBox="1"/>
          <p:nvPr/>
        </p:nvSpPr>
        <p:spPr>
          <a:xfrm>
            <a:off x="3173384" y="3832468"/>
            <a:ext cx="7685116" cy="793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Dosis" pitchFamily="2" charset="0"/>
              </a:rPr>
              <a:t>Sauter sur les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Dosis" pitchFamily="2" charset="0"/>
              </a:rPr>
              <a:t>syllabes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F26C5CD-DA2D-7166-7184-B1A25E13E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8150" y="6158761"/>
            <a:ext cx="3352800" cy="24372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2335810-AFE5-1376-1B74-8D75AB7F5438}"/>
              </a:ext>
            </a:extLst>
          </p:cNvPr>
          <p:cNvGrpSpPr/>
          <p:nvPr/>
        </p:nvGrpSpPr>
        <p:grpSpPr>
          <a:xfrm>
            <a:off x="0" y="131808"/>
            <a:ext cx="2240841" cy="841410"/>
            <a:chOff x="3663231" y="3540342"/>
            <a:chExt cx="1066274" cy="38554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88E453E9-3035-8A5C-BD55-BCAFBDA99059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FF1DDF4-5805-72DF-F6FE-7136D225B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DEAF531-C9BF-A396-A2DD-DE48B92F0611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40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759CD-A6C6-C82C-3FE8-97A930780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CB42E0-36D9-507B-D496-D059B272F4C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038214C-2CB6-5DDD-B475-0C9BC62971C3}"/>
              </a:ext>
            </a:extLst>
          </p:cNvPr>
          <p:cNvSpPr/>
          <p:nvPr/>
        </p:nvSpPr>
        <p:spPr>
          <a:xfrm>
            <a:off x="307615" y="339436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endParaRPr lang="fr-MA" sz="8000" b="1" dirty="0">
              <a:solidFill>
                <a:srgbClr val="106585"/>
              </a:solidFill>
              <a:latin typeface="Dosis" pitchFamily="2" charset="0"/>
            </a:endParaRPr>
          </a:p>
          <a:p>
            <a:pPr lvl="4" algn="ctr" defTabSz="685834"/>
            <a:endParaRPr lang="fr-MA" sz="8000" b="1" dirty="0">
              <a:solidFill>
                <a:srgbClr val="106585"/>
              </a:solidFill>
              <a:latin typeface="Dosis" pitchFamily="2" charset="0"/>
            </a:endParaRPr>
          </a:p>
          <a:p>
            <a:pPr lvl="4" algn="ctr" defTabSz="685834"/>
            <a:r>
              <a:rPr lang="fr-MA" sz="8000" b="1" dirty="0">
                <a:solidFill>
                  <a:srgbClr val="106585"/>
                </a:solidFill>
                <a:latin typeface="Dosis" pitchFamily="2" charset="0"/>
              </a:rPr>
              <a:t>     </a:t>
            </a:r>
          </a:p>
          <a:p>
            <a:pPr lvl="4" algn="ctr" defTabSz="685834"/>
            <a:r>
              <a:rPr lang="fr-MA" sz="8000" b="1" dirty="0">
                <a:solidFill>
                  <a:srgbClr val="106585"/>
                </a:solidFill>
                <a:latin typeface="Dosis" pitchFamily="2" charset="0"/>
              </a:rPr>
              <a:t>C’est la lune.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7C8C984-3430-8910-301F-1ACDE3C2BFAB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F3D67B1-384A-5530-5A16-B66A41BF7151}"/>
              </a:ext>
            </a:extLst>
          </p:cNvPr>
          <p:cNvSpPr/>
          <p:nvPr/>
        </p:nvSpPr>
        <p:spPr>
          <a:xfrm>
            <a:off x="1010021" y="69393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D781C9B8-A099-504B-BBE1-48840EF1296F}"/>
              </a:ext>
            </a:extLst>
          </p:cNvPr>
          <p:cNvSpPr/>
          <p:nvPr/>
        </p:nvSpPr>
        <p:spPr>
          <a:xfrm>
            <a:off x="3868531" y="3200864"/>
            <a:ext cx="8801100" cy="5143036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F4D0D9-643E-1B76-3A17-8D611D23C6B9}"/>
              </a:ext>
            </a:extLst>
          </p:cNvPr>
          <p:cNvSpPr txBox="1"/>
          <p:nvPr/>
        </p:nvSpPr>
        <p:spPr>
          <a:xfrm>
            <a:off x="1905000" y="724715"/>
            <a:ext cx="10451764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vous montrer des images, et pour chacune, vous écrirez le mot correspondant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7A7E3F0-2362-2BE1-6B1A-020860AFDDF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115733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6FC99C02-092E-EB80-6C5E-82A842F68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3908" y="4125036"/>
            <a:ext cx="2432196" cy="1428039"/>
          </a:xfrm>
          <a:prstGeom prst="rect">
            <a:avLst/>
          </a:prstGeom>
        </p:spPr>
      </p:pic>
      <p:pic>
        <p:nvPicPr>
          <p:cNvPr id="7" name="Image 6" descr="Une image contenant œuf, Nid d’oiseau, nid, aire&#10;&#10;Le contenu généré par l’IA peut être incorrect.">
            <a:extLst>
              <a:ext uri="{FF2B5EF4-FFF2-40B4-BE49-F238E27FC236}">
                <a16:creationId xmlns:a16="http://schemas.microsoft.com/office/drawing/2014/main" id="{84F61897-F05F-B446-E236-377663FCA6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887" y="4292259"/>
            <a:ext cx="2718743" cy="1260815"/>
          </a:xfrm>
          <a:prstGeom prst="rect">
            <a:avLst/>
          </a:prstGeom>
        </p:spPr>
      </p:pic>
      <p:pic>
        <p:nvPicPr>
          <p:cNvPr id="11" name="Image 10" descr="Une image contenant dessin humoristique, garç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FB54EDA-B28D-8118-F17D-A2BB0AA92B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292259"/>
            <a:ext cx="2488910" cy="1311233"/>
          </a:xfrm>
          <a:prstGeom prst="rect">
            <a:avLst/>
          </a:prstGeom>
        </p:spPr>
      </p:pic>
      <p:pic>
        <p:nvPicPr>
          <p:cNvPr id="12" name="Image 1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4AABC4D-2A3B-2A47-4103-28CB2672AE5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3" y="4241842"/>
            <a:ext cx="5321185" cy="568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8496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8D3C-4E16-DC46-CB40-67AA81F0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C1F3C90-F569-EE1D-7F30-96C719A651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895E45-0D72-A8CC-AC5E-E22373B1786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FBCB0F9-397B-82B5-B0CF-30CD08F401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2897" y="419099"/>
            <a:ext cx="13030204" cy="9504553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47082A4-DCA5-32E3-FA03-2535ED0F150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5" y="419099"/>
            <a:ext cx="13030202" cy="106680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1524DF7-1A48-5F8F-3D10-C65972E2F4D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61D4B01-E137-12B2-4FD8-32153DD6E8C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0799" y="3110569"/>
            <a:ext cx="3610639" cy="406586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B474C9-729B-255F-5A87-0D410F95384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80850" y="419099"/>
            <a:ext cx="1096355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« Sauter sur les syllabes »: les syllabes avec la </a:t>
            </a:r>
            <a:r>
              <a:rPr lang="fr-FR" sz="225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lettre V</a:t>
            </a:r>
            <a:b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</a:b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 joueur doit sauter sur toutes les cases contenant la syllabe annoncée. Après chaque saut, il lit à voix haute la syllabe de la case.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6F1BCC2-CDAE-1197-1453-D8D75C05A164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A0D18E2-E172-1529-AB79-7C422F50A0C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79" y="282192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8886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7BD36-1B75-E31D-FC9A-910122852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A891678-9101-5A6D-7D5D-1A8AB9D2F1E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12A793-8764-4C30-F8AD-160208823D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321E72-05EC-85D2-3B52-D7127B4531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2897" y="419099"/>
            <a:ext cx="13030204" cy="9504553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9F854F3-3E12-F9FB-2665-6B62A7A7E9F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5" y="419099"/>
            <a:ext cx="13030202" cy="106680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62812C1-3E65-3DF3-EEB3-73F67808C53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4E0B77-860A-F1BF-27FB-B8395692959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0469" y="3110569"/>
            <a:ext cx="6440970" cy="40658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21CAF8-AF53-EF21-654D-89AFEF632DC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02920" y="438502"/>
            <a:ext cx="1152939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Maintenant, on va commencer le jeu.</a:t>
            </a:r>
            <a:endParaRPr lang="fr-FR" sz="225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  <a:p>
            <a:pPr defTabSz="1028727">
              <a:defRPr/>
            </a:pP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 e ) désigne quelques élèves pour jouer</a:t>
            </a:r>
            <a:endParaRPr lang="fr-FR" sz="225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9D7B124-5860-2D9F-A57E-9052A5DF2B6A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14972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09DAB-8982-FD0E-AADE-D3AECFB53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432F5D-ED60-C8E9-B17B-9ED231E0D30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D28E8C-2E26-E848-898C-F479115338E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A6D918-BBD4-95C3-C51C-DDA11CE9416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2298D862-B555-CFE9-DACE-981F7291F36A}"/>
              </a:ext>
            </a:extLst>
          </p:cNvPr>
          <p:cNvSpPr/>
          <p:nvPr/>
        </p:nvSpPr>
        <p:spPr>
          <a:xfrm>
            <a:off x="1010020" y="6505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D428B3-F4F0-0D95-01AC-D0E013CD0B3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2703" y="434153"/>
            <a:ext cx="120144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écrivez, les mots du vocabulaire que nous avons vus aujourd’hui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Et terminez les activités de la page 27</a:t>
            </a:r>
          </a:p>
        </p:txBody>
      </p:sp>
      <p:pic>
        <p:nvPicPr>
          <p:cNvPr id="10" name="Image 9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67A0F5C-EF51-0E22-566B-41C334E15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766338"/>
            <a:ext cx="3711644" cy="61221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C2576D-BEFB-EC00-8842-007C2588F5F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93965" y="2606237"/>
            <a:ext cx="3956928" cy="6442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023F3A-B3A2-214C-8119-9C10E76FC9A5}"/>
              </a:ext>
            </a:extLst>
          </p:cNvPr>
          <p:cNvSpPr/>
          <p:nvPr/>
        </p:nvSpPr>
        <p:spPr>
          <a:xfrm>
            <a:off x="7412477" y="2606237"/>
            <a:ext cx="3963345" cy="6442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8475DC9-445D-9995-D191-611BBC0F5A3A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FB93B6-563D-429A-7B02-0FF40AC7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8D1BB0-AB6F-FF9E-B149-EFCB43904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9916" y="3504256"/>
            <a:ext cx="3631484" cy="464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3192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E8C24-DA99-38B5-645D-DE7B164DE1F3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DAF020A-9247-3E51-467E-810529B131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3" name="Bulle narrative : rectangle à coins arrondis 32">
            <a:extLst>
              <a:ext uri="{FF2B5EF4-FFF2-40B4-BE49-F238E27FC236}">
                <a16:creationId xmlns:a16="http://schemas.microsoft.com/office/drawing/2014/main" id="{6B171BFB-CFF9-9341-D11E-479BA567AFB6}"/>
              </a:ext>
            </a:extLst>
          </p:cNvPr>
          <p:cNvSpPr/>
          <p:nvPr/>
        </p:nvSpPr>
        <p:spPr>
          <a:xfrm>
            <a:off x="5684866" y="3607199"/>
            <a:ext cx="6811933" cy="2452636"/>
          </a:xfrm>
          <a:prstGeom prst="wedgeRoundRectCallout">
            <a:avLst>
              <a:gd name="adj1" fmla="val -86230"/>
              <a:gd name="adj2" fmla="val -1235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srgbClr val="215968"/>
              </a:solidFill>
              <a:latin typeface="Dosis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9874B0F-145F-42B0-6385-4A51EAD1F300}"/>
              </a:ext>
            </a:extLst>
          </p:cNvPr>
          <p:cNvSpPr txBox="1"/>
          <p:nvPr/>
        </p:nvSpPr>
        <p:spPr>
          <a:xfrm flipH="1">
            <a:off x="5832100" y="3712339"/>
            <a:ext cx="6517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endParaRPr lang="fr-MA" sz="32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La séance d’aujourd’hui est terminée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 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A demain ! </a:t>
            </a:r>
          </a:p>
          <a:p>
            <a:pPr marL="514364" indent="-514364" defTabSz="685834">
              <a:buFontTx/>
              <a:buChar char="-"/>
            </a:pPr>
            <a:endParaRPr lang="fr-MA" sz="3200" b="1" dirty="0">
              <a:solidFill>
                <a:srgbClr val="EEECE1">
                  <a:lumMod val="25000"/>
                </a:srgbClr>
              </a:solidFill>
              <a:latin typeface="Dosis" pitchFamily="2" charset="0"/>
            </a:endParaRPr>
          </a:p>
        </p:txBody>
      </p:sp>
      <p:pic>
        <p:nvPicPr>
          <p:cNvPr id="7" name="Image 6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E009262-ECC6-6453-617E-99EABA5214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8" y="3390900"/>
            <a:ext cx="532118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3258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CE4B2-FD2F-990C-DF94-E32A763B3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245BDE6-7AA4-08DD-C2FB-AA2FF886AA1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5EA4B7E-FD64-2C4F-F66C-00647C64A5F7}"/>
              </a:ext>
            </a:extLst>
          </p:cNvPr>
          <p:cNvGrpSpPr/>
          <p:nvPr/>
        </p:nvGrpSpPr>
        <p:grpSpPr>
          <a:xfrm>
            <a:off x="0" y="1285875"/>
            <a:ext cx="13716000" cy="7715250"/>
            <a:chOff x="0" y="0"/>
            <a:chExt cx="18288000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3647D98-6365-3D3F-7C0D-829CEAB78E8F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555" b="-5555"/>
              </a:stretch>
            </a:blipFill>
          </p:spPr>
          <p:txBody>
            <a:bodyPr/>
            <a:lstStyle/>
            <a:p>
              <a:pPr defTabSz="514376"/>
              <a:endParaRPr lang="fr-MA" sz="1013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5FA68C78-E349-4608-9BFC-5325C29A0CCC}"/>
                </a:ext>
              </a:extLst>
            </p:cNvPr>
            <p:cNvSpPr txBox="1"/>
            <p:nvPr/>
          </p:nvSpPr>
          <p:spPr>
            <a:xfrm>
              <a:off x="4070515" y="854735"/>
              <a:ext cx="5575583" cy="359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85800">
                <a:lnSpc>
                  <a:spcPts val="1556"/>
                </a:lnSpc>
              </a:pPr>
              <a:r>
                <a:rPr lang="ar-MA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الإعداد المادي للأستاذ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6E19098-86ED-6896-582D-ABB21C430E19}"/>
                </a:ext>
              </a:extLst>
            </p:cNvPr>
            <p:cNvSpPr/>
            <p:nvPr/>
          </p:nvSpPr>
          <p:spPr>
            <a:xfrm>
              <a:off x="4419600" y="419100"/>
              <a:ext cx="9448800" cy="94488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76"/>
              <a:r>
                <a:rPr lang="fr-FR" sz="5400" b="1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Réflexions de l’enseignant</a:t>
              </a:r>
            </a:p>
            <a:p>
              <a:pPr algn="ctr" defTabSz="514376"/>
              <a:endPara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algn="ctr" defTabSz="514376"/>
              <a:r>
                <a:rPr lang="fr-FR" sz="3600" b="1" dirty="0">
                  <a:solidFill>
                    <a:srgbClr val="20455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Je note mes observations dans le cahier-journal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26283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03DC9-C6BF-E0B5-0EA6-2752F6D73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>
            <a:extLst>
              <a:ext uri="{FF2B5EF4-FFF2-40B4-BE49-F238E27FC236}">
                <a16:creationId xmlns:a16="http://schemas.microsoft.com/office/drawing/2014/main" id="{3FDAD11B-98B7-8017-F5F4-112ACA7F5F0E}"/>
              </a:ext>
            </a:extLst>
          </p:cNvPr>
          <p:cNvSpPr/>
          <p:nvPr/>
        </p:nvSpPr>
        <p:spPr>
          <a:xfrm>
            <a:off x="12944475" y="1358538"/>
            <a:ext cx="713150" cy="713150"/>
          </a:xfrm>
          <a:custGeom>
            <a:avLst/>
            <a:gdLst/>
            <a:ahLst/>
            <a:cxnLst/>
            <a:rect l="l" t="t" r="r" b="b"/>
            <a:pathLst>
              <a:path w="950866" h="950866">
                <a:moveTo>
                  <a:pt x="0" y="0"/>
                </a:moveTo>
                <a:lnTo>
                  <a:pt x="950866" y="0"/>
                </a:lnTo>
                <a:lnTo>
                  <a:pt x="950866" y="950866"/>
                </a:lnTo>
                <a:lnTo>
                  <a:pt x="0" y="950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0D7BBDA-8161-88E0-5165-464A8246917D}"/>
              </a:ext>
            </a:extLst>
          </p:cNvPr>
          <p:cNvSpPr/>
          <p:nvPr/>
        </p:nvSpPr>
        <p:spPr>
          <a:xfrm>
            <a:off x="2140118" y="1806601"/>
            <a:ext cx="6018105" cy="11884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55C58A4-DD53-E71F-21B4-9FF2E219F70C}"/>
              </a:ext>
            </a:extLst>
          </p:cNvPr>
          <p:cNvGrpSpPr/>
          <p:nvPr/>
        </p:nvGrpSpPr>
        <p:grpSpPr>
          <a:xfrm>
            <a:off x="433188" y="342900"/>
            <a:ext cx="12849624" cy="8585562"/>
            <a:chOff x="312517" y="227366"/>
            <a:chExt cx="8518967" cy="619658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C64D6A8-B2AC-C767-721B-1FCA04132154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2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23AF4F9-29C5-59C6-FCBE-DADB2B1CFCC2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85800"/>
              <a:endParaRPr lang="fr-MA" sz="525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363C068C-0FD8-4C4D-9CF5-FB3ECAE3900D}"/>
              </a:ext>
            </a:extLst>
          </p:cNvPr>
          <p:cNvSpPr txBox="1"/>
          <p:nvPr/>
        </p:nvSpPr>
        <p:spPr>
          <a:xfrm>
            <a:off x="1028701" y="2215693"/>
            <a:ext cx="113414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A la fin de la séance d’aujourd’hui, au moins 80% des élèves devraient être capables de :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7EF5B05-889C-CED3-42C0-1A341578C956}"/>
              </a:ext>
            </a:extLst>
          </p:cNvPr>
          <p:cNvGrpSpPr/>
          <p:nvPr/>
        </p:nvGrpSpPr>
        <p:grpSpPr>
          <a:xfrm>
            <a:off x="2124914" y="3699565"/>
            <a:ext cx="9466173" cy="2407466"/>
            <a:chOff x="2853491" y="4076701"/>
            <a:chExt cx="12621564" cy="3209955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B03DDA6B-280A-5D7F-4C95-36BC89CD1E14}"/>
                </a:ext>
              </a:extLst>
            </p:cNvPr>
            <p:cNvGrpSpPr/>
            <p:nvPr/>
          </p:nvGrpSpPr>
          <p:grpSpPr>
            <a:xfrm flipH="1">
              <a:off x="2853491" y="4076701"/>
              <a:ext cx="12581019" cy="1399639"/>
              <a:chOff x="1309128" y="1880836"/>
              <a:chExt cx="6724021" cy="748048"/>
            </a:xfrm>
          </p:grpSpPr>
          <p:sp>
            <p:nvSpPr>
              <p:cNvPr id="33" name="Rectangle : coins arrondis 18 - 2">
                <a:extLst>
                  <a:ext uri="{FF2B5EF4-FFF2-40B4-BE49-F238E27FC236}">
                    <a16:creationId xmlns:a16="http://schemas.microsoft.com/office/drawing/2014/main" id="{6B41BC3C-D488-F60C-65CC-99C4802DA7D2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DBDF7AB0-03E9-5C15-37EE-DBAFA7F67822}"/>
                  </a:ext>
                </a:extLst>
              </p:cNvPr>
              <p:cNvSpPr txBox="1"/>
              <p:nvPr/>
            </p:nvSpPr>
            <p:spPr>
              <a:xfrm>
                <a:off x="3082838" y="2077767"/>
                <a:ext cx="4373252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mots du vocabulaire</a:t>
                </a:r>
              </a:p>
            </p:txBody>
          </p:sp>
          <p:sp>
            <p:nvSpPr>
              <p:cNvPr id="37" name="Oval 86">
                <a:extLst>
                  <a:ext uri="{FF2B5EF4-FFF2-40B4-BE49-F238E27FC236}">
                    <a16:creationId xmlns:a16="http://schemas.microsoft.com/office/drawing/2014/main" id="{065A59F7-9987-ABAF-3C30-7413B83EFFA6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8" name="Graphique 37">
                <a:extLst>
                  <a:ext uri="{FF2B5EF4-FFF2-40B4-BE49-F238E27FC236}">
                    <a16:creationId xmlns:a16="http://schemas.microsoft.com/office/drawing/2014/main" id="{7E46BD37-2FD6-B338-E549-7EB9B3519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7FF7AA6-DE9A-3167-61D0-60C1786199AA}"/>
                </a:ext>
              </a:extLst>
            </p:cNvPr>
            <p:cNvGrpSpPr/>
            <p:nvPr/>
          </p:nvGrpSpPr>
          <p:grpSpPr>
            <a:xfrm flipH="1">
              <a:off x="2853491" y="5887017"/>
              <a:ext cx="12621564" cy="1399639"/>
              <a:chOff x="1287458" y="1880836"/>
              <a:chExt cx="6745691" cy="748048"/>
            </a:xfrm>
          </p:grpSpPr>
          <p:sp>
            <p:nvSpPr>
              <p:cNvPr id="6" name="Rectangle : coins arrondis 18 - 2">
                <a:extLst>
                  <a:ext uri="{FF2B5EF4-FFF2-40B4-BE49-F238E27FC236}">
                    <a16:creationId xmlns:a16="http://schemas.microsoft.com/office/drawing/2014/main" id="{A00F715A-067F-86C8-8D2C-491ED3DAA05B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57D20E1-D24E-0C5B-AECE-00F619557DAB}"/>
                  </a:ext>
                </a:extLst>
              </p:cNvPr>
              <p:cNvSpPr txBox="1"/>
              <p:nvPr/>
            </p:nvSpPr>
            <p:spPr>
              <a:xfrm>
                <a:off x="1287458" y="2087646"/>
                <a:ext cx="6168633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Lire et écrire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syllabes et les mots présentés. </a:t>
                </a:r>
              </a:p>
            </p:txBody>
          </p:sp>
          <p:sp>
            <p:nvSpPr>
              <p:cNvPr id="8" name="Oval 86">
                <a:extLst>
                  <a:ext uri="{FF2B5EF4-FFF2-40B4-BE49-F238E27FC236}">
                    <a16:creationId xmlns:a16="http://schemas.microsoft.com/office/drawing/2014/main" id="{D64A107A-2E1E-6946-6BC4-9B3D18C6205A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9" name="Graphique 8">
                <a:extLst>
                  <a:ext uri="{FF2B5EF4-FFF2-40B4-BE49-F238E27FC236}">
                    <a16:creationId xmlns:a16="http://schemas.microsoft.com/office/drawing/2014/main" id="{7872DD2A-9C62-70C6-B1A4-F446FBB45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6BF069FA-30A5-C278-AB56-84275188BE24}"/>
              </a:ext>
            </a:extLst>
          </p:cNvPr>
          <p:cNvSpPr txBox="1"/>
          <p:nvPr/>
        </p:nvSpPr>
        <p:spPr>
          <a:xfrm>
            <a:off x="4102240" y="6468973"/>
            <a:ext cx="7384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Les objectifs de ma séance ont-ils été atteints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Sinon, pourquoi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Que faudrait-il faire pour les prochaines séances ? 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6957875D-B494-8377-E10F-26B17E3EFBE0}"/>
              </a:ext>
            </a:extLst>
          </p:cNvPr>
          <p:cNvSpPr/>
          <p:nvPr/>
        </p:nvSpPr>
        <p:spPr>
          <a:xfrm rot="21482714">
            <a:off x="2574113" y="6641773"/>
            <a:ext cx="1305563" cy="1391177"/>
          </a:xfrm>
          <a:custGeom>
            <a:avLst/>
            <a:gdLst/>
            <a:ahLst/>
            <a:cxnLst/>
            <a:rect l="l" t="t" r="r" b="b"/>
            <a:pathLst>
              <a:path w="1363289" h="1605587">
                <a:moveTo>
                  <a:pt x="0" y="0"/>
                </a:moveTo>
                <a:lnTo>
                  <a:pt x="1363289" y="0"/>
                </a:lnTo>
                <a:lnTo>
                  <a:pt x="1363289" y="1605587"/>
                </a:lnTo>
                <a:lnTo>
                  <a:pt x="0" y="1605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42935">
              <a:defRPr/>
            </a:pPr>
            <a:endParaRPr lang="fr-MA" sz="450">
              <a:solidFill>
                <a:prstClr val="black"/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2344065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23256-4055-5D36-CF50-0C9783B9B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7BEE58-13F0-60BA-F5F5-A8C6084ECB5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DEAAF10-759F-5D2C-6FAE-2764AA68320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8FBF9A9-C927-598B-9B74-0D7D16518D6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3F2FA10-658C-5915-D882-0E01EA379417}"/>
              </a:ext>
            </a:extLst>
          </p:cNvPr>
          <p:cNvSpPr txBox="1"/>
          <p:nvPr/>
        </p:nvSpPr>
        <p:spPr>
          <a:xfrm>
            <a:off x="1428750" y="6477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B6113AF-8A24-7F09-8A6D-ECAF468EC04E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5600185-3C55-D285-89E9-64DC9E02A17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0C3AE1F-183E-E044-F9FB-EF6DAEB49D9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47081" y="-28269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1336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F8FBA-CDD2-9689-C297-9E18A24A7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7C303B-E7C1-1CFF-CFF5-1C5FE56BA79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088AF4B-9659-3AC7-C35B-6BBBBE6B844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58CAD1-C568-81AF-421D-C20DB1631F4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ABB0F7A-AF28-E9A3-2DCE-1FCED0DE8ED4}"/>
              </a:ext>
            </a:extLst>
          </p:cNvPr>
          <p:cNvSpPr txBox="1"/>
          <p:nvPr/>
        </p:nvSpPr>
        <p:spPr>
          <a:xfrm>
            <a:off x="1542420" y="579076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14E99D8-6748-75F3-F432-A0748E44D5AC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DDE7EFE-E928-EA15-7E9F-3EF446003C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EC997EF6-9505-41A7-F556-61BC1B93E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698" y="3364884"/>
            <a:ext cx="7158605" cy="35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74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FD6F7-87A6-AAD7-C1C5-C71BC6CA5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067F8E-C8B3-ABBA-697D-D8F3E24070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F52F759-163C-C4C5-BE6B-220F5E9B8F8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CD7D-BE6C-6529-067D-C086D41842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5B4741-4152-FC45-4E3F-E7FDF945E437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un mur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DE5777C-630C-4ED7-A02C-E1A1C0FDD77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1EEC98-1105-F844-873B-4E248E0702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7F172D-8E74-D0FD-8C48-915487BCA69E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Un mur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13AFE34-FCAA-B392-E720-BD0065D99A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829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84D99-D51D-60FB-303F-4302EBED5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1D7C1B-E221-DBBB-39BB-74776FB82B8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7E51BD5-A0B3-5817-FE0E-05EDDB71692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E5CB10A-3AB9-CF82-B069-E6ED6251692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89CAA8-6F23-AF77-D46F-B374076A0EDC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06017B8-C9E0-B929-FF37-E9C248205D59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F67D4F4-FF6F-3564-D284-391A5ADA10B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garç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508484A-53A2-7A97-B91B-222A6D2DAE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91717"/>
            <a:ext cx="5638800" cy="330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92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5E008-81BD-CA54-7FD4-38DFF848A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EAF9238-08A7-824E-B7B5-E45F4368725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"/>
            <a:ext cx="13716000" cy="1028700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9A8A67D-BD6C-2C18-1ED1-EA5AAD765F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64971" y="688463"/>
            <a:ext cx="12829412" cy="9136628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906DAE8-1A29-8E01-58C6-DDBDB2A85B8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6F7EA69-280A-ACCD-8877-EEA888CF99A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0F54C807-D94D-2A36-9EE1-7A07C07B6F4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06708" y="72068"/>
            <a:ext cx="929376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F1F4DF9-5A0B-3C13-D21D-D2E6A168456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114351" y="830696"/>
            <a:ext cx="106299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defRPr/>
            </a:pP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 Recommandations générales pour les enseignant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(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e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)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s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C54C451-A5DF-C32B-A0BB-431F0DF078A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855" y="2636123"/>
            <a:ext cx="1224673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1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7DB35B5C-DD05-2C71-1CC5-F71502F3128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1619" y="1511539"/>
            <a:ext cx="12246738" cy="10859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.   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1. Se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préparer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</a:t>
            </a:r>
            <a:r>
              <a:rPr lang="en-US" sz="280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lire attentivement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l’ensemble des diapositives en amont afin de s’en imprégner et élaborer la carte mentale de la leçon et anticiper les enchaînements.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   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2. Couvrir le contenu de la leçon avec une vérification permanente de la compréhension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ne pas sauter de diapositives et vérifier la compréhension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;</a:t>
            </a:r>
            <a:r>
              <a:rPr lang="en-US" sz="2801" b="1" dirty="0">
                <a:solidFill>
                  <a:srgbClr val="8DC63F"/>
                </a:solidFill>
                <a:latin typeface="Carelia"/>
              </a:rPr>
              <a:t> </a:t>
            </a:r>
            <a:r>
              <a:rPr lang="en-US" sz="28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en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maintenant un rythme soutenu sans temps mort;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 </a:t>
            </a:r>
          </a:p>
          <a:p>
            <a:pPr marL="795378" indent="-795378" algn="just">
              <a:defRPr/>
            </a:pPr>
            <a:endParaRPr lang="fr-FR" sz="2801" b="1" dirty="0">
              <a:solidFill>
                <a:srgbClr val="106585"/>
              </a:solidFill>
              <a:latin typeface="Carelia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3.Rester fidèle au scénario pédagogique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suivre les consignes du ruban didactique activement, sans se limiter à une lecture passive. 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4.Expliquer les consignes: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s’assurer que tous les élèves comprennent les consignes des activités, en les invitant à les reformuler ou à  les réexpliquer, si besoin, dans leur langue maternelle.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en-US" sz="2801" b="1" dirty="0">
                <a:solidFill>
                  <a:srgbClr val="106585"/>
                </a:solidFill>
                <a:latin typeface="Carelia"/>
              </a:rPr>
              <a:t>    5.Donner un feed back riche et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systématique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: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solliciter la participation du maximum d’ élèves en les questionnant et en corrigeant les erreurs.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 6.Adopter une posture dynamique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circuler dans la classe, capter l’attention par des explications, et  au besoin , illustrer par des exemples; </a:t>
            </a: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lnSpc>
                <a:spcPct val="150000"/>
              </a:lnSpc>
              <a:defRPr/>
            </a:pP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CA7A0-9821-F08A-F334-9BF4DE2DC24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65563" y="7483331"/>
            <a:ext cx="1224673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BD959DA-C419-89F1-727C-B6814A2611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91277" y="8354657"/>
            <a:ext cx="1224673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50168" indent="-950168" algn="just"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903A23-7467-D54D-E20F-5FE269172A9C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</p:spTree>
    <p:extLst>
      <p:ext uri="{BB962C8B-B14F-4D97-AF65-F5344CB8AC3E}">
        <p14:creationId xmlns:p14="http://schemas.microsoft.com/office/powerpoint/2010/main" val="1960868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4B7AA-2E94-C561-5B8C-2C36449FB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37CC83-96CC-742D-B0CD-2679A462AF7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CD44C60-5412-56F7-5E11-EC887D839ED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E02E03-DC1F-0A3A-F83F-E6B1C4BF4A5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23A7B30-A1F7-832C-0B35-6D60133C4A81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des amis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B80CF4E-BA9D-9C34-8992-297C37F01A8A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726B7A-5D06-D34C-2D27-E1EC2EE3E3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984CB46-B468-064A-E9E8-0A0BB3CEB511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Des ami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8EC2C71-D81B-D259-683D-724986BC39E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134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54053-0524-90F1-4EEF-FBF747F8C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6ED5A7-1ADA-5033-2166-1E56C4732B7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92E4136-476B-2E13-AAE0-FE7358B863D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A1DA21E-22F7-268F-FD78-B73E0873239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186667E-4C13-47E9-12E0-5B0D5F3DCA4B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4510219-C9F6-B7E9-C766-EF7E4DF284CA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A827F80-0988-4607-FE8A-2A2F4C202AD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œuf, Nid d’oiseau, nid, aire&#10;&#10;Le contenu généré par l’IA peut être incorrect.">
            <a:extLst>
              <a:ext uri="{FF2B5EF4-FFF2-40B4-BE49-F238E27FC236}">
                <a16:creationId xmlns:a16="http://schemas.microsoft.com/office/drawing/2014/main" id="{6CB5502F-6606-8001-AA87-258D63F67B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29" y="3366213"/>
            <a:ext cx="6628230" cy="313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57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1F6F7-6705-9B3C-3101-1CA59F69F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D7D278-B7AE-D53A-1317-BEE60D29BBC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8D2B9C5-17F3-AE27-2B0A-DAE6650EC18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31A41B9-8B20-8671-8AD5-51D46DDB7CC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B1C523C-74CD-32B6-57AF-E6D857B7189C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un nid.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91BC6EE-2F3A-6EA7-87C3-00C79DD64367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1A78172-3F7A-901E-8377-621929B19EB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A28D324-12AB-5477-05F3-A492B646B624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Un ni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d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3035E69-F396-52B5-55D0-79ED0835100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921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A01E9-E6E4-10C7-D133-3997E0EEC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865C9A-3E96-9B50-8530-557F9A514F4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8728A1D-467D-56E7-4B54-BA0EA9F4769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844ABE9-70E3-1AB9-BBEA-DEBFEDD3035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ED25677-5BC0-618B-7148-B8D9F662E629}"/>
              </a:ext>
            </a:extLst>
          </p:cNvPr>
          <p:cNvSpPr txBox="1"/>
          <p:nvPr/>
        </p:nvSpPr>
        <p:spPr>
          <a:xfrm>
            <a:off x="1542420" y="541735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Je vais vous dicter une phrase.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 sur vos ardoises:  c’est la lune.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25B1BE-6669-0FE7-AB01-D7115E1889A5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51358E-9512-9F22-6EA0-69E4B64D16B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E8D20A-E038-813D-0468-082DC6A856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47081" y="-28269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3365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18509-ECD3-2516-FA63-08A04626D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B35CCA-3003-4AF9-8672-CC9255375C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08AB28F-F5C8-352B-FC4F-888F0F83FF0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B2BE160-6186-747C-2401-6F5189FA110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6F7EDE-AE23-DFC7-A2DE-36736F37256F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C’est la lune..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0EF6048-E6D5-B9DF-E412-E6F0082E8618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1225B9-E4AE-73FC-260E-94073C800E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9800" y="2146136"/>
            <a:ext cx="8686800" cy="599472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A91108D-BB5E-A1B4-9373-2C8D6B988609}"/>
              </a:ext>
            </a:extLst>
          </p:cNvPr>
          <p:cNvSpPr txBox="1"/>
          <p:nvPr/>
        </p:nvSpPr>
        <p:spPr>
          <a:xfrm>
            <a:off x="3733800" y="4419964"/>
            <a:ext cx="58620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800" b="1" dirty="0">
                <a:solidFill>
                  <a:schemeClr val="bg1"/>
                </a:solidFill>
                <a:latin typeface="Dosis" pitchFamily="2" charset="0"/>
              </a:rPr>
              <a:t>C’est la lun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MA" sz="88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238FD5C-E8F6-BD6F-3679-C26E68F093E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7240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FBC31-1B27-427C-39E2-C9F308D5A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85836D-BE25-5D64-A258-FFB5DA9D1A21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82F4D2D-3D56-0B6C-2645-D286F698A7B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F711F69-8F8D-5D6F-24C1-64AFFE79306B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100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Vocabulaire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13" name="Image 12" descr="Une image contenant Dessin d’enfant, clip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942873A6-422A-6141-6004-0EB5796DD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54" y="5220784"/>
            <a:ext cx="3043892" cy="2560584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A062A083-3391-51E6-93DA-B96AB0109F90}"/>
              </a:ext>
            </a:extLst>
          </p:cNvPr>
          <p:cNvGrpSpPr/>
          <p:nvPr/>
        </p:nvGrpSpPr>
        <p:grpSpPr>
          <a:xfrm>
            <a:off x="381000" y="140104"/>
            <a:ext cx="2240841" cy="837796"/>
            <a:chOff x="3663231" y="3540342"/>
            <a:chExt cx="1037462" cy="38554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9BD265CE-AD6F-627E-5350-09CBD3E47A4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055A20F5-8B83-4399-8C04-FB0A3039E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590645A-94C6-424D-FD2B-03415FA4F986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6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40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D18BEC05-D612-F7E2-194E-B3EA5F2BB16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990602" y="3436001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0C15E862-7EF3-9E28-081D-4B7348D6991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94B88BE-8917-6FF8-E4B2-F9E69338768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720183" y="4362277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189972" y="4146141"/>
            <a:ext cx="10301681" cy="1353562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spcAft>
                <a:spcPts val="900"/>
              </a:spcAft>
              <a:defRPr/>
            </a:pPr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Comprendre et produire les 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mots du vocabulaire: </a:t>
            </a:r>
            <a:endParaRPr lang="fr-FR" sz="3600" b="1" dirty="0">
              <a:solidFill>
                <a:schemeClr val="accent5">
                  <a:lumMod val="75000"/>
                </a:schemeClr>
              </a:solidFill>
              <a:latin typeface="Dosis" pitchFamily="2" charset="0"/>
            </a:endParaRPr>
          </a:p>
          <a:p>
            <a:pPr algn="ctr"/>
            <a:r>
              <a:rPr lang="fr-FR" sz="3600" b="1" dirty="0">
                <a:solidFill>
                  <a:srgbClr val="008EC0"/>
                </a:solidFill>
                <a:latin typeface="Dosis" pitchFamily="2" charset="0"/>
              </a:rPr>
              <a:t>voler – valise – laver – voiture – vert – voyager – visage.</a:t>
            </a:r>
            <a:endParaRPr lang="fr-FR" sz="4400" b="1" dirty="0">
              <a:solidFill>
                <a:schemeClr val="accent5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FC7C3C-2E9F-74BB-F875-15B60CA7F57D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1222260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036BD8-5074-4841-8175-0BFD4C2A2969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42935A8-A97A-6B3B-F2F8-B65098115E8F}"/>
              </a:ext>
            </a:extLst>
          </p:cNvPr>
          <p:cNvSpPr/>
          <p:nvPr/>
        </p:nvSpPr>
        <p:spPr>
          <a:xfrm>
            <a:off x="315656" y="329019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EB34DBD-CB2E-4664-CA99-7906D8BFC2B6}"/>
              </a:ext>
            </a:extLst>
          </p:cNvPr>
          <p:cNvSpPr/>
          <p:nvPr/>
        </p:nvSpPr>
        <p:spPr>
          <a:xfrm>
            <a:off x="323860" y="329019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8F7B275E-7C39-7FC0-53EE-6F7F66675BFE}"/>
              </a:ext>
            </a:extLst>
          </p:cNvPr>
          <p:cNvSpPr/>
          <p:nvPr/>
        </p:nvSpPr>
        <p:spPr>
          <a:xfrm>
            <a:off x="3868531" y="3200864"/>
            <a:ext cx="8801100" cy="5219236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7F98F2AD-4714-73F4-16B5-1BFFC86DC8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4" y="3565834"/>
            <a:ext cx="5296816" cy="56884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833610" y="647700"/>
            <a:ext cx="94869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de nouveaux mots en français.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38A341B-24DE-5227-D091-69124CC5838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1415132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92E079AB-DD4A-3C25-4567-1DB0988DA8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0035" y="5532956"/>
            <a:ext cx="2463039" cy="241012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29A9E54-D9B5-5448-5F5B-578EDE10FB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9199" y="5940904"/>
            <a:ext cx="2106712" cy="172236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6BDA8BB-4337-635D-5BB5-E7FCB36F1B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7043" y="5807018"/>
            <a:ext cx="1348132" cy="178310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2B5CC88-98FE-CB75-7008-98A20EA4E8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2206" y="3826262"/>
            <a:ext cx="2243630" cy="120888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A16EA4D-31C7-70EA-70F5-FB45662F95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7975" y="3714353"/>
            <a:ext cx="2243630" cy="12187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3A94D1B-2A38-E947-228D-62707BB54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6858" y="5640532"/>
            <a:ext cx="1424698" cy="19959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07CEC36-6473-7384-2A8E-1D995A98B1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5911" y="3584636"/>
            <a:ext cx="2243630" cy="1450514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6037083-B025-2030-A58B-EC5657D46F09}"/>
              </a:ext>
            </a:extLst>
          </p:cNvPr>
          <p:cNvSpPr/>
          <p:nvPr/>
        </p:nvSpPr>
        <p:spPr>
          <a:xfrm>
            <a:off x="4632006" y="5940904"/>
            <a:ext cx="988417" cy="10495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0637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C72450-8DF5-56D2-FE74-CE798EEB8A9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55DDB3-8719-6B41-79E0-130448F251E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5B01982-2653-BFB4-CD3E-5F03A4CA974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540293-2C33-5C17-79E0-58F2405555DB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une valise . Comment vous dites valise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4F2D079-CA2A-A183-34C7-EBF25D36BDE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51468001-BF4C-A669-7086-A933E86B0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6013" y="2895010"/>
            <a:ext cx="3476987" cy="506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23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F16F63-AEA9-4874-0271-0891A928023F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A1F2D17-87FA-4ED4-A1AB-B6AAA90CF68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DAF93B-A919-78C6-79EE-1596C3DCC8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015407-D370-9C82-5028-9E7EC285CC2E}"/>
              </a:ext>
            </a:extLst>
          </p:cNvPr>
          <p:cNvSpPr txBox="1"/>
          <p:nvPr/>
        </p:nvSpPr>
        <p:spPr>
          <a:xfrm>
            <a:off x="2933700" y="6438900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Une valis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CB4E55-E535-827E-E38E-CB8F446215BE}"/>
              </a:ext>
            </a:extLst>
          </p:cNvPr>
          <p:cNvSpPr txBox="1"/>
          <p:nvPr/>
        </p:nvSpPr>
        <p:spPr>
          <a:xfrm>
            <a:off x="1447800" y="559129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valise.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valise”.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E979081-9708-4000-C019-7675A5A966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FB07111E-79AE-90E5-B0BF-B880878ACE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2FD5EC-4C5E-BF60-9D32-D94FD028B7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6329" y="1790974"/>
            <a:ext cx="2723342" cy="411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F7018-6220-9B48-9ABB-CA1F0A1AB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053F91E-3EEE-8A12-9DFE-A1D47686A344}"/>
              </a:ext>
            </a:extLst>
          </p:cNvPr>
          <p:cNvSpPr/>
          <p:nvPr/>
        </p:nvSpPr>
        <p:spPr>
          <a:xfrm>
            <a:off x="1" y="38100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5C6078B-05BD-6008-347E-FED6E15C7953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C81E731-F2CF-6C4A-4572-AE96B6BB277D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E86B11-04E1-4C95-9B7C-FCB8D959B84C}"/>
              </a:ext>
            </a:extLst>
          </p:cNvPr>
          <p:cNvSpPr txBox="1"/>
          <p:nvPr/>
        </p:nvSpPr>
        <p:spPr>
          <a:xfrm>
            <a:off x="3429000" y="2535113"/>
            <a:ext cx="240966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Palier: 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9A42A27-CB8B-6421-1DBC-FB5F7DD76E36}"/>
              </a:ext>
            </a:extLst>
          </p:cNvPr>
          <p:cNvSpPr txBox="1"/>
          <p:nvPr/>
        </p:nvSpPr>
        <p:spPr>
          <a:xfrm>
            <a:off x="2438400" y="1520020"/>
            <a:ext cx="94675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i="1" dirty="0">
                <a:solidFill>
                  <a:schemeClr val="accent5">
                    <a:lumMod val="75000"/>
                  </a:schemeClr>
                </a:solidFill>
              </a:rPr>
              <a:t>La répartition quotidienne des activités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B02C08-DCBF-CD7C-A075-4BD4871FA5C2}"/>
              </a:ext>
            </a:extLst>
          </p:cNvPr>
          <p:cNvSpPr txBox="1"/>
          <p:nvPr/>
        </p:nvSpPr>
        <p:spPr>
          <a:xfrm>
            <a:off x="8420100" y="2500206"/>
            <a:ext cx="240966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Séance: 8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0443B40-AB77-188F-1C6F-FABD20E2A6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4120116"/>
            <a:ext cx="9325458" cy="499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23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84B11-F4F3-581B-E7A1-E323CF701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7060C6-9C22-7D20-E621-033ADE1CEC8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2E6CD7F-9838-7B9E-6391-0F8CF1F3C21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D579CAC-8F52-F679-6E05-8F3E9AC530E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596E9A1-68E9-ED4B-89F7-70EBA58BF57C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C85933-17D6-BD82-31DA-6BDB15CCFBDA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Vert . Comment vous dites vert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DA525FD-7894-61C5-FA9D-ECAC529FC48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588AFBB6-B3E8-1F03-8E5B-A65E3972D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5590" y="2859283"/>
            <a:ext cx="5124820" cy="456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04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670D3-9394-F7A6-D6FB-3D0713F39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FA86AF-FCFE-A586-30DD-02D8F72E20F4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9CC4B5A-D923-8018-7DEB-29DDAEC50F2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779911E-5E73-8B4A-5F50-1982A3C54D1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1F27566-F6E5-3899-928B-69CAD79CA9E0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7B8C49-A4C4-58D8-1022-3FCB8C293CDD}"/>
              </a:ext>
            </a:extLst>
          </p:cNvPr>
          <p:cNvSpPr txBox="1"/>
          <p:nvPr/>
        </p:nvSpPr>
        <p:spPr>
          <a:xfrm>
            <a:off x="5724509" y="4172414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ver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DCBFFC-0D72-DFC4-F7D3-102F5D5D2026}"/>
              </a:ext>
            </a:extLst>
          </p:cNvPr>
          <p:cNvSpPr txBox="1"/>
          <p:nvPr/>
        </p:nvSpPr>
        <p:spPr>
          <a:xfrm>
            <a:off x="1447800" y="559129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vert.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“vert”.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8E51734-5942-1EE8-F0AD-AA632156EB7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B988D20C-88EF-2D0D-8CE5-9D86D572F88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4DDD0B-0F84-0724-82B7-F0F53CD66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0638" y="3752368"/>
            <a:ext cx="3723871" cy="32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69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BB0DA2-E7A5-CC90-2587-3DF4800C21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642B33B-1D22-6B59-340A-8537B70846A3}"/>
              </a:ext>
            </a:extLst>
          </p:cNvPr>
          <p:cNvSpPr/>
          <p:nvPr/>
        </p:nvSpPr>
        <p:spPr>
          <a:xfrm>
            <a:off x="313962" y="342901"/>
            <a:ext cx="13116285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3E0AC0-A92E-AFE2-D838-1BCE8B835EF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41213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BCCD6BA-8B28-5ED6-0FC0-B5858D38F9C1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une voiture. Comment vous dites voiture dans votre langue?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0CC1B8-771B-0190-0F19-21996A1A922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E150B8E6-15A1-3050-3BB0-BB0A010FA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0800" y="2960631"/>
            <a:ext cx="8534400" cy="43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50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55FC5C-E1B1-D58F-B9E2-E2ADDBCAE4E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18A0D19-B76D-CBBC-1859-B9199E87480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15493B5-FD28-64FB-799E-DBFF88BB7CF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960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30CB72-4716-516D-C089-7997B8D0D150}"/>
              </a:ext>
            </a:extLst>
          </p:cNvPr>
          <p:cNvSpPr txBox="1"/>
          <p:nvPr/>
        </p:nvSpPr>
        <p:spPr>
          <a:xfrm>
            <a:off x="1514209" y="58960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voiture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voiture”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EC29125-113F-D39C-2C03-2DAFDDC440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8D3AF6D5-2DB5-854F-2B7F-C9625B76FD1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42900"/>
            <a:ext cx="1405311" cy="990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8AD9918-8424-C0DA-6E16-3F1B4AB053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2314" y="2786440"/>
            <a:ext cx="6011372" cy="319526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6720B68-F9FF-EC47-50EA-6655393228CC}"/>
              </a:ext>
            </a:extLst>
          </p:cNvPr>
          <p:cNvSpPr txBox="1"/>
          <p:nvPr/>
        </p:nvSpPr>
        <p:spPr>
          <a:xfrm>
            <a:off x="2917432" y="6819900"/>
            <a:ext cx="7881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Une voitur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FR" sz="96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68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314CB8-F580-6E12-AFC2-BB017958615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411B00-8F7B-81A9-0F9D-84342C5A8C1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D9AD033-DDCF-EE21-1071-46DA650C0FF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DFF8E7-25E4-9368-8051-6BB34E4E1B71}"/>
              </a:ext>
            </a:extLst>
          </p:cNvPr>
          <p:cNvSpPr txBox="1"/>
          <p:nvPr/>
        </p:nvSpPr>
        <p:spPr>
          <a:xfrm>
            <a:off x="1591220" y="587757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Voyager . Comment vous dites voyager dans votre langue?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E2DA887-37D2-8DA1-4ADA-A30095E4A3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5AF9C641-7C30-A3B0-EA08-1ABE98739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6478" y="2667000"/>
            <a:ext cx="788304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50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FDDEBF-8081-B90B-B20D-2722D7C753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558518-B1FA-F037-E2F7-C2A5C3FEE5EE}"/>
              </a:ext>
            </a:extLst>
          </p:cNvPr>
          <p:cNvSpPr/>
          <p:nvPr/>
        </p:nvSpPr>
        <p:spPr>
          <a:xfrm>
            <a:off x="275854" y="342901"/>
            <a:ext cx="13164293" cy="95249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9B39482-4C28-B913-5000-EF6BB59FCB9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014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7838328" y="4358670"/>
            <a:ext cx="4941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voyager</a:t>
            </a:r>
            <a:endParaRPr lang="fr-FR" sz="96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E080E1-0C66-E0F9-586E-C9D82C559582}"/>
              </a:ext>
            </a:extLst>
          </p:cNvPr>
          <p:cNvSpPr txBox="1"/>
          <p:nvPr/>
        </p:nvSpPr>
        <p:spPr>
          <a:xfrm>
            <a:off x="1600200" y="562594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voyager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voyager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77D9D4C-0845-138F-A35C-20B5DEDF35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36885C0C-92CF-72CD-D315-C7291D86B14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96FB62-26E3-425E-D4EB-22122E786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1" y="3238500"/>
            <a:ext cx="5636484" cy="382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79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63FA0-8D99-DD66-DC76-1B5E03FB5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8D9944-3EB1-3C5F-210F-AE6372A00AB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B2C50E-1370-72EB-516C-27FAEE3C8FFA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4678741-6064-9600-A1EA-70E111DBE92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7690C11-798E-F404-25FD-4ED7503FFEC6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D3D392-2B93-5FF2-D78E-D38D7ED21F18}"/>
              </a:ext>
            </a:extLst>
          </p:cNvPr>
          <p:cNvSpPr txBox="1"/>
          <p:nvPr/>
        </p:nvSpPr>
        <p:spPr>
          <a:xfrm>
            <a:off x="609600" y="6667500"/>
            <a:ext cx="1251723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dirty="0">
                <a:solidFill>
                  <a:schemeClr val="accent5">
                    <a:lumMod val="75000"/>
                  </a:schemeClr>
                </a:solidFill>
                <a:latin typeface="Amasis MT Pro" panose="02040504050005020304" pitchFamily="18" charset="0"/>
              </a:rPr>
              <a:t>I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</a:t>
            </a:r>
            <a:r>
              <a:rPr lang="fr-FR" sz="80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 </a:t>
            </a:r>
            <a:r>
              <a:rPr lang="fr-FR" sz="8000" b="1" dirty="0">
                <a:solidFill>
                  <a:srgbClr val="FFC000"/>
                </a:solidFill>
                <a:latin typeface="Dosis" pitchFamily="2" charset="0"/>
              </a:rPr>
              <a:t>voyag</a:t>
            </a:r>
            <a:r>
              <a:rPr lang="fr-FR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F52DF8-EDC6-17EF-8C6D-C820D78141B5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Il voyage.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“il voyage”.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7EB9093-9E98-13EA-3F77-A4419013752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DF8A0A64-6FCD-4BC5-49B7-F1B7437D9C5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AE0B91E-F88F-D9E6-1877-467A15801C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6114" y="2115486"/>
            <a:ext cx="3806026" cy="470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47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2081E-AAF2-A30E-E88F-73150F379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9E758D-2B26-ED7A-7270-C52CAB829C7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BE0A9AE-6FF5-DCEF-58E4-143F0FE16B18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98B0DC4-B21B-76DD-3EAF-5E8171067D3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28649A3-00B2-58ED-3252-6237F8077A1A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1FB4AFB-5119-2A34-1985-9419061E9469}"/>
              </a:ext>
            </a:extLst>
          </p:cNvPr>
          <p:cNvSpPr txBox="1"/>
          <p:nvPr/>
        </p:nvSpPr>
        <p:spPr>
          <a:xfrm>
            <a:off x="609600" y="6667500"/>
            <a:ext cx="125172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0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La famill</a:t>
            </a:r>
            <a:r>
              <a:rPr lang="fr-FR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0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 </a:t>
            </a:r>
            <a:r>
              <a:rPr lang="fr-FR" sz="8000" b="1" dirty="0">
                <a:solidFill>
                  <a:srgbClr val="FFC000"/>
                </a:solidFill>
                <a:latin typeface="Dosis" pitchFamily="2" charset="0"/>
              </a:rPr>
              <a:t>voyag</a:t>
            </a:r>
            <a:r>
              <a:rPr lang="fr-FR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 </a:t>
            </a:r>
            <a:r>
              <a:rPr lang="fr-FR" sz="80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en</a:t>
            </a:r>
            <a:r>
              <a:rPr lang="fr-FR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 </a:t>
            </a:r>
            <a:r>
              <a:rPr lang="fr-FR" sz="8000" b="1" dirty="0">
                <a:solidFill>
                  <a:srgbClr val="FFC000"/>
                </a:solidFill>
                <a:latin typeface="Dosis" pitchFamily="2" charset="0"/>
              </a:rPr>
              <a:t>voitur</a:t>
            </a:r>
            <a:r>
              <a:rPr lang="fr-FR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0D4BB7C-41E1-325D-7A39-8F589C48EDED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famille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voyage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en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voiture.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“la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famille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voyage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en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voiture”.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2FE5CCD-7A21-82C3-7403-A978E4A3E15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63B13B18-20F8-BE99-5499-961D694F1AC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506285D-2E01-4AFE-9E79-C0D15C1EEC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53" y="2115486"/>
            <a:ext cx="7515548" cy="416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35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766B5-A34F-476A-E525-7C9DB7921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217B77-0A81-B77E-92AB-5A401CB9CE05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E5A357-4EB4-A1A2-46DF-86183790B9D8}"/>
              </a:ext>
            </a:extLst>
          </p:cNvPr>
          <p:cNvSpPr/>
          <p:nvPr/>
        </p:nvSpPr>
        <p:spPr>
          <a:xfrm>
            <a:off x="275855" y="266775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9D90E0A-A005-FE16-F06D-F26D6B5B965A}"/>
              </a:ext>
            </a:extLst>
          </p:cNvPr>
          <p:cNvSpPr/>
          <p:nvPr/>
        </p:nvSpPr>
        <p:spPr>
          <a:xfrm>
            <a:off x="285750" y="249457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3D5A948-DD9D-ABEA-433A-18F00E53498C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DA5D0B-6226-6644-6EA2-683BD1270A73}"/>
              </a:ext>
            </a:extLst>
          </p:cNvPr>
          <p:cNvSpPr txBox="1"/>
          <p:nvPr/>
        </p:nvSpPr>
        <p:spPr>
          <a:xfrm>
            <a:off x="1523367" y="448578"/>
            <a:ext cx="11328475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dire les mots?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(e)  désigne  trois élèves. Il pointe les images en changeant l’ordre à  chaque fois.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BD64A02-AB8D-CAB2-9352-A204A8EE4DD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C76CEFC-15C6-FAEF-8AC3-F0F8053F80C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184903" y="191148"/>
            <a:ext cx="1237614" cy="141131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A207041-6B8D-98F7-0505-290058375D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2753" y="4426881"/>
            <a:ext cx="2298687" cy="187931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0AB3CE0-F439-6A00-89F5-A2C97B49D7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3381" y="3695699"/>
            <a:ext cx="1834326" cy="25859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E95B756-9582-05D3-F466-30C97E8610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503" y="3883768"/>
            <a:ext cx="3354666" cy="2209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DD6330-A29F-C61E-4C50-7830F7D4D5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035" y="4403995"/>
            <a:ext cx="3155517" cy="192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774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69FEA5-6BB4-83AA-E62A-A2CC7A9053B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462B92-8DD2-9108-BB2A-87207CA9457D}"/>
              </a:ext>
            </a:extLst>
          </p:cNvPr>
          <p:cNvSpPr/>
          <p:nvPr/>
        </p:nvSpPr>
        <p:spPr>
          <a:xfrm>
            <a:off x="313962" y="336858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4AEF14-00B0-16E0-AE70-639A262B389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A960B5-E12D-422B-6285-D06A4E93395A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le visage. Comment vous dites visage 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9797A2E-9EFA-51C0-AB44-4B0895C211B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2B719DCB-E345-52A9-695C-B4CCA4222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8209" y="2877562"/>
            <a:ext cx="2799582" cy="4531876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9CF86AD4-8A4A-7FF4-BCF1-4914C93768C1}"/>
              </a:ext>
            </a:extLst>
          </p:cNvPr>
          <p:cNvSpPr/>
          <p:nvPr/>
        </p:nvSpPr>
        <p:spPr>
          <a:xfrm>
            <a:off x="5914696" y="3737794"/>
            <a:ext cx="1962823" cy="20915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35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1A623-ABA5-5C0A-8BF3-C3CAF5415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DF2565-9030-9EF1-69FF-04E1857CBAAA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8A4F4-A511-AB99-83FB-03B833891243}"/>
              </a:ext>
            </a:extLst>
          </p:cNvPr>
          <p:cNvSpPr txBox="1"/>
          <p:nvPr/>
        </p:nvSpPr>
        <p:spPr>
          <a:xfrm>
            <a:off x="9637643" y="420948"/>
            <a:ext cx="3834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Pour l’enseignant(e) –  ne pas lire aux élèves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E275840-6401-6A25-83D6-5BB2079ACCA2}"/>
              </a:ext>
            </a:extLst>
          </p:cNvPr>
          <p:cNvGrpSpPr/>
          <p:nvPr/>
        </p:nvGrpSpPr>
        <p:grpSpPr>
          <a:xfrm>
            <a:off x="586150" y="190500"/>
            <a:ext cx="12909816" cy="9982199"/>
            <a:chOff x="312517" y="227366"/>
            <a:chExt cx="8518967" cy="6196583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B4D863D0-25A4-BA37-D584-BE2A9BD6798D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BE69CDE-5C19-BB91-A924-965F2E8B26F0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800" dirty="0">
                <a:latin typeface="Dosis" pitchFamily="2" charset="0"/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9FBDC22-A7A9-4DEB-A5CB-E5CAEF51F195}"/>
              </a:ext>
            </a:extLst>
          </p:cNvPr>
          <p:cNvSpPr txBox="1"/>
          <p:nvPr/>
        </p:nvSpPr>
        <p:spPr>
          <a:xfrm>
            <a:off x="884505" y="1545430"/>
            <a:ext cx="113945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À  la fin de la séance d’aujourd’hui, au moins 80% des élèves doivent être capables de : 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C86456F-2B95-8290-C267-779A7B839F2F}"/>
              </a:ext>
            </a:extLst>
          </p:cNvPr>
          <p:cNvGrpSpPr/>
          <p:nvPr/>
        </p:nvGrpSpPr>
        <p:grpSpPr>
          <a:xfrm>
            <a:off x="586149" y="4306617"/>
            <a:ext cx="12736367" cy="3562411"/>
            <a:chOff x="2853490" y="4076702"/>
            <a:chExt cx="12609206" cy="3209950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E1768510-1B5B-6B88-577F-631D97B3E276}"/>
                </a:ext>
              </a:extLst>
            </p:cNvPr>
            <p:cNvGrpSpPr/>
            <p:nvPr/>
          </p:nvGrpSpPr>
          <p:grpSpPr>
            <a:xfrm flipH="1">
              <a:off x="2853491" y="4076702"/>
              <a:ext cx="12581019" cy="1399639"/>
              <a:chOff x="1309128" y="1880836"/>
              <a:chExt cx="6724021" cy="748048"/>
            </a:xfrm>
          </p:grpSpPr>
          <p:sp>
            <p:nvSpPr>
              <p:cNvPr id="28" name="Rectangle : coins arrondis 18 - 2">
                <a:extLst>
                  <a:ext uri="{FF2B5EF4-FFF2-40B4-BE49-F238E27FC236}">
                    <a16:creationId xmlns:a16="http://schemas.microsoft.com/office/drawing/2014/main" id="{3EF0E1E2-C01B-E039-54DB-5F1F45474B74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D40F07B-6C8C-5581-9A0D-4749A54D6E28}"/>
                  </a:ext>
                </a:extLst>
              </p:cNvPr>
              <p:cNvSpPr txBox="1"/>
              <p:nvPr/>
            </p:nvSpPr>
            <p:spPr>
              <a:xfrm>
                <a:off x="1396008" y="1921562"/>
                <a:ext cx="6060083" cy="637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les mots du vocabulaire:</a:t>
                </a:r>
              </a:p>
              <a:p>
                <a:r>
                  <a:rPr lang="fr-FR" sz="3600" b="1" dirty="0">
                    <a:solidFill>
                      <a:srgbClr val="008EC0"/>
                    </a:solidFill>
                    <a:latin typeface="Dosis" pitchFamily="2" charset="0"/>
                  </a:rPr>
                  <a:t>      voler – valise – laver – voiture – vert – voyager</a:t>
                </a:r>
              </a:p>
            </p:txBody>
          </p:sp>
          <p:sp>
            <p:nvSpPr>
              <p:cNvPr id="30" name="Oval 86">
                <a:extLst>
                  <a:ext uri="{FF2B5EF4-FFF2-40B4-BE49-F238E27FC236}">
                    <a16:creationId xmlns:a16="http://schemas.microsoft.com/office/drawing/2014/main" id="{682BD923-01C7-9BB1-673D-4D7011C6955D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1" name="Graphique 30">
                <a:extLst>
                  <a:ext uri="{FF2B5EF4-FFF2-40B4-BE49-F238E27FC236}">
                    <a16:creationId xmlns:a16="http://schemas.microsoft.com/office/drawing/2014/main" id="{B3EA577C-3557-8FCB-2A20-EC36CC4B7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F9B7E33-F6D1-3DDA-24F5-F146FCAF16B0}"/>
                </a:ext>
              </a:extLst>
            </p:cNvPr>
            <p:cNvGrpSpPr/>
            <p:nvPr/>
          </p:nvGrpSpPr>
          <p:grpSpPr>
            <a:xfrm flipH="1">
              <a:off x="2853490" y="5887014"/>
              <a:ext cx="12609206" cy="1399638"/>
              <a:chOff x="1294063" y="1880836"/>
              <a:chExt cx="6739086" cy="748048"/>
            </a:xfrm>
          </p:grpSpPr>
          <p:sp>
            <p:nvSpPr>
              <p:cNvPr id="24" name="Rectangle : coins arrondis 18 - 2">
                <a:extLst>
                  <a:ext uri="{FF2B5EF4-FFF2-40B4-BE49-F238E27FC236}">
                    <a16:creationId xmlns:a16="http://schemas.microsoft.com/office/drawing/2014/main" id="{C32DD540-F768-253B-3FCB-8FDBA8E07CB9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3AA30382-38B1-028C-12AB-0A2016500562}"/>
                  </a:ext>
                </a:extLst>
              </p:cNvPr>
              <p:cNvSpPr txBox="1"/>
              <p:nvPr/>
            </p:nvSpPr>
            <p:spPr>
              <a:xfrm>
                <a:off x="1294063" y="2006453"/>
                <a:ext cx="6168633" cy="60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Identifier, nommer lire et écrire </a:t>
                </a:r>
                <a:r>
                  <a:rPr kumimoji="0" lang="fr-F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des syllabes avec la lettre « </a:t>
                </a:r>
                <a:r>
                  <a:rPr lang="fr-FR" sz="3200" b="1" dirty="0">
                    <a:solidFill>
                      <a:srgbClr val="008EC0"/>
                    </a:solidFill>
                    <a:latin typeface="Dosis" pitchFamily="2" charset="0"/>
                  </a:rPr>
                  <a:t>v</a:t>
                </a:r>
                <a:r>
                  <a:rPr kumimoji="0" lang="fr-F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 », puis les utiliser  pour lire des mots et des phrases simples.</a:t>
                </a:r>
                <a:endParaRPr lang="fr-FR" sz="4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6" name="Oval 86">
                <a:extLst>
                  <a:ext uri="{FF2B5EF4-FFF2-40B4-BE49-F238E27FC236}">
                    <a16:creationId xmlns:a16="http://schemas.microsoft.com/office/drawing/2014/main" id="{A3F2B2E4-79BA-E754-F415-2B0997A410B3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27" name="Graphique 26">
                <a:extLst>
                  <a:ext uri="{FF2B5EF4-FFF2-40B4-BE49-F238E27FC236}">
                    <a16:creationId xmlns:a16="http://schemas.microsoft.com/office/drawing/2014/main" id="{33F164E4-70DF-D295-8F42-165D31B55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67442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03FEA8-6BB0-703E-D335-FF0C643A5C2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CDA215-2A0F-AD92-3A84-12637E5DECF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C151578-B1B8-2122-84D1-BDAE46CED76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014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6172200" y="4212476"/>
            <a:ext cx="64163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Le visa</a:t>
            </a: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Abadi" panose="020B0604020104020204" pitchFamily="34" charset="0"/>
              </a:rPr>
              <a:t>g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FR" sz="96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271FEF-29F1-DBE0-5BB5-0D1C3F6868B4}"/>
              </a:ext>
            </a:extLst>
          </p:cNvPr>
          <p:cNvSpPr txBox="1"/>
          <p:nvPr/>
        </p:nvSpPr>
        <p:spPr>
          <a:xfrm>
            <a:off x="1524000" y="562594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visage.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“le visage”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C8B48C5-F1C4-2DE8-47E3-B52B99FABBA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0299425A-3037-D47B-6E52-5C5B711E5C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BDE0CC9-6A2A-7CA9-16CF-7641BE21DB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800" y="2877562"/>
            <a:ext cx="2799582" cy="4531876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28A4F898-5CB1-493E-6897-492752C5D271}"/>
              </a:ext>
            </a:extLst>
          </p:cNvPr>
          <p:cNvSpPr/>
          <p:nvPr/>
        </p:nvSpPr>
        <p:spPr>
          <a:xfrm>
            <a:off x="2628180" y="3737794"/>
            <a:ext cx="1962823" cy="20915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4069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9F9148-DCE8-2CB5-0393-BF52370B333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512FA8F-1CDD-8EE6-101C-1B29879E5D4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4AC078-ACE2-3239-73BF-5AF4F9171D5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559F473-8320-EC8A-3AD6-2DB5851E803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3415" y="2753190"/>
            <a:ext cx="5989171" cy="47806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E4B6BA-AA38-190F-FE60-B27BD00311C7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laver. Comment vous dites laver dans votre langue?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57232276-3F90-1672-C2DC-9AA8F2D934C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1870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4C1A79-984F-75DC-6218-6A66C1F131F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B602023-321B-1AAD-2526-0D17CA6CF3AC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0BE4F5-A612-F7A2-D424-892ED93832B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38BD9C-E539-A8F1-8EAC-69DD6B9DD112}"/>
              </a:ext>
            </a:extLst>
          </p:cNvPr>
          <p:cNvSpPr txBox="1"/>
          <p:nvPr/>
        </p:nvSpPr>
        <p:spPr>
          <a:xfrm>
            <a:off x="6873636" y="4212476"/>
            <a:ext cx="58517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laver</a:t>
            </a:r>
            <a:endParaRPr lang="fr-FR" sz="11500" b="1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45D9AD-7BF8-9711-CFA0-E609A0813AD7}"/>
              </a:ext>
            </a:extLst>
          </p:cNvPr>
          <p:cNvSpPr txBox="1"/>
          <p:nvPr/>
        </p:nvSpPr>
        <p:spPr>
          <a:xfrm>
            <a:off x="1350156" y="46931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laver.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“laver”.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D8593C0-BB4E-AB37-6C75-4BA9FD3540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B1F7AF74-02A5-76CE-3434-851ACF41CC2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4F392A-56A1-A72D-353A-BFA1CA0AD8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5869" y="3432496"/>
            <a:ext cx="3774274" cy="342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9248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77C2E-CB69-7155-E62D-2BF3F1AA0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51047E-883B-7440-6F98-173D82BAE32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505EFBC-3AB6-8EA2-7743-1680AFE880B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1350" dirty="0">
                <a:solidFill>
                  <a:prstClr val="white"/>
                </a:solidFill>
                <a:latin typeface="Dosis" pitchFamily="2" charset="0"/>
              </a:rPr>
              <a:t>Un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43300E4-2757-2141-3AF6-21D7E680CB0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F857ACC-ED25-B7C7-70AF-548D5E289F31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569DEE-C3F6-1C61-649C-AE2DFA8F9D05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B2B046-55A2-887D-5368-2CE7AC6038DE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Elle lave le visage. Répétons ensemble elle lave le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visge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2AC2464-63D7-80C9-7E21-E7F1D14E9B0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C7B73BA1-1739-959F-3875-65B8E87C5C8E}"/>
              </a:ext>
            </a:extLst>
          </p:cNvPr>
          <p:cNvSpPr txBox="1"/>
          <p:nvPr/>
        </p:nvSpPr>
        <p:spPr>
          <a:xfrm>
            <a:off x="1565717" y="7048500"/>
            <a:ext cx="1082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00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Elle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 </a:t>
            </a:r>
            <a:r>
              <a:rPr lang="fr-FR" sz="9600" b="1" dirty="0">
                <a:solidFill>
                  <a:srgbClr val="FFC000"/>
                </a:solidFill>
                <a:latin typeface="Dosis" pitchFamily="2" charset="0"/>
              </a:rPr>
              <a:t>lav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 </a:t>
            </a:r>
            <a:r>
              <a:rPr lang="fr-FR" sz="100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le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 </a:t>
            </a:r>
            <a:r>
              <a:rPr lang="fr-FR" sz="9600" b="1" dirty="0">
                <a:solidFill>
                  <a:srgbClr val="FFC000"/>
                </a:solidFill>
                <a:latin typeface="Dosis" pitchFamily="2" charset="0"/>
              </a:rPr>
              <a:t>visa</a:t>
            </a:r>
            <a:r>
              <a:rPr lang="fr-FR" sz="9600" b="1" dirty="0">
                <a:solidFill>
                  <a:srgbClr val="FFC000"/>
                </a:solidFill>
                <a:latin typeface="Abadi" panose="020B0604020104020204" pitchFamily="34" charset="0"/>
              </a:rPr>
              <a:t>g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D1C5648-8743-E941-E4FC-0A92FB814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4032" y="2324100"/>
            <a:ext cx="4447937" cy="418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45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13870-D466-D3B5-AF29-887B7FF11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82E557-5030-23A4-12DD-BA6815A7227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B1BDC76-4A06-F3F2-7C0C-DA70F05A7AF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2027F68-7FB5-9F71-BD1B-1784CF8AF39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0EBCE4C-84C2-F985-8A6B-608F6565F0D1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5F2F60-24FA-1BC1-73AA-AAF7750CB3F7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7D5DFB-E190-C9A1-6E5C-33CFD2033DDB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Voler  . Comment vous dites voler dans votre langue?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74E2DE6C-9A69-B8BA-E5A2-4B31CAD89EA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 descr="Une image contenant avion, dessin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F7C60A-6C7D-E351-59EB-8517190C0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57" y="2704759"/>
            <a:ext cx="7954485" cy="48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808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F4D85-55B4-86B7-D023-18B08A090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4F40F7-D8D8-39AF-02BA-64E800AB0F3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31D5890-0E5D-5480-AC9B-4D2F2D3C012A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CD48E4-183B-BBBC-F8CF-31911D00DF7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F1EAA74-16C0-3F57-DD36-9C2BA29B7308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F53875F-45DF-3479-9D97-D2CB89CF2412}"/>
              </a:ext>
            </a:extLst>
          </p:cNvPr>
          <p:cNvSpPr txBox="1"/>
          <p:nvPr/>
        </p:nvSpPr>
        <p:spPr>
          <a:xfrm>
            <a:off x="7100455" y="4035505"/>
            <a:ext cx="53877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3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voler</a:t>
            </a:r>
            <a:endParaRPr lang="fr-FR" sz="138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97AB2A-F050-589A-0405-969695C5969C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voler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voler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7723924-0808-EA19-E306-620A0C9530A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561304F3-26A5-F18A-8C4F-C99B49A9F0A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8" name="Image 7" descr="Une image contenant avion, dessin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BB7198-7838-9E55-54B0-C3EF681AAA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2857500"/>
            <a:ext cx="5387729" cy="479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85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E81CD-2E40-F300-8A3B-B3EFF7AC9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66FC1F-8B23-4557-E079-7DAE9204DA8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8727928-817B-895F-930E-DF0EC31F427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1350" dirty="0">
                <a:solidFill>
                  <a:prstClr val="white"/>
                </a:solidFill>
                <a:latin typeface="Dosis" pitchFamily="2" charset="0"/>
              </a:rPr>
              <a:t>Un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EBB9720-38ED-8294-8516-9FE44D28837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19B9BBC-9A06-FD9F-F130-2C946C2117F8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C07BC22-999B-75E9-B4E2-4297D1D138D8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64E09B7-F8C2-4557-5AAB-934F3FFACB2E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Il vole. Répétons ensemble il vole.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42F588E3-8F63-5262-E1C3-38C26B6CDBD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118E3920-1B78-4223-C00A-9DB31F3581F3}"/>
              </a:ext>
            </a:extLst>
          </p:cNvPr>
          <p:cNvSpPr txBox="1"/>
          <p:nvPr/>
        </p:nvSpPr>
        <p:spPr>
          <a:xfrm>
            <a:off x="1565717" y="7048500"/>
            <a:ext cx="10820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3000" dirty="0">
                <a:solidFill>
                  <a:schemeClr val="accent5">
                    <a:lumMod val="75000"/>
                  </a:schemeClr>
                </a:solidFill>
                <a:latin typeface="Amasis MT Pro" panose="02040504050005020304" pitchFamily="18" charset="0"/>
              </a:rPr>
              <a:t>I</a:t>
            </a: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 </a:t>
            </a:r>
            <a:r>
              <a:rPr lang="fr-FR" sz="11500" b="1" dirty="0">
                <a:solidFill>
                  <a:srgbClr val="FFC000"/>
                </a:solidFill>
                <a:latin typeface="Dosis" pitchFamily="2" charset="0"/>
              </a:rPr>
              <a:t>vol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E3C2386-DE53-B7C8-0416-E2636FCB4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7692" y="2293948"/>
            <a:ext cx="4262870" cy="431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752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B8AD40C-2D0F-1EA3-5411-160B69C67B8E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(1)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4775864" y="4457700"/>
            <a:ext cx="4445294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 dis, tu montres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BB862A-AC8B-6911-F9FE-45310BB6EF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1981" y="5947785"/>
            <a:ext cx="317203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11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E2E6AD-098B-FC2A-CF4E-7C2E6373871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A34B98B-5EF7-439B-6B03-176B0DB7DE3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E830F5C-6FA4-7B17-50A3-8A39F90C458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71600" y="526907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EA9F10-38F1-462B-5970-D49CB94931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21DFF0EF-5167-8CFE-9623-9D6D78421681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7F07795-FB0E-CF0D-0826-CF72FEE98A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0547992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6397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C6633-CBD0-CA72-8F35-B09444842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3C5C1-D608-4183-FC9C-5A4D691DDBF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F7802A7-74E2-A9FC-1C2D-AAB6A8EDC844}"/>
              </a:ext>
            </a:extLst>
          </p:cNvPr>
          <p:cNvSpPr/>
          <p:nvPr/>
        </p:nvSpPr>
        <p:spPr>
          <a:xfrm>
            <a:off x="303782" y="637789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2A6FA62-93D7-6111-A6EE-A5F1B539CA6A}"/>
              </a:ext>
            </a:extLst>
          </p:cNvPr>
          <p:cNvSpPr/>
          <p:nvPr/>
        </p:nvSpPr>
        <p:spPr>
          <a:xfrm>
            <a:off x="293605" y="395615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6CF5894-86F2-DC4E-2174-4D48296407B1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98830C2-6FD5-CAA1-6AA7-94B62D52E17D}"/>
              </a:ext>
            </a:extLst>
          </p:cNvPr>
          <p:cNvGrpSpPr/>
          <p:nvPr/>
        </p:nvGrpSpPr>
        <p:grpSpPr>
          <a:xfrm>
            <a:off x="1759898" y="6697827"/>
            <a:ext cx="7288659" cy="1165154"/>
            <a:chOff x="2683300" y="6491491"/>
            <a:chExt cx="6883789" cy="870435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62BD3DD7-AB3D-5824-7E56-5B85DFEC30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928682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A5270CF-3E59-46CC-AC0E-08185A892C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431400E-E8EE-47BD-BAB7-585D2DC13D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763358" y="6642009"/>
              <a:ext cx="803731" cy="719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7EABA47-0AC5-C0C8-ABE0-254765D9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3566D70-49AF-81B8-5178-EB6AB0D851A5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voler – laver – voyager - vert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BE0785D-1661-CD6F-D256-97D119A7A6C7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0F299BE-EECE-BD47-6789-CC83BDFDECA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174512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3C5F6C0F-0AE3-8B0B-A71A-E3F7FE48A1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8699" y="3870206"/>
            <a:ext cx="2290309" cy="216622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CBB118-AD89-AF51-D83D-BC2B64AB89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1865" y="3387692"/>
            <a:ext cx="3248504" cy="227029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6515E5A-C6B2-8E09-DCD0-AA9EC76A2F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6921" y="2565964"/>
            <a:ext cx="2290309" cy="324664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575FDFA-FAD6-FFED-F832-F32D9A0AD2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212" y="3900851"/>
            <a:ext cx="3317686" cy="1654294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FB353719-B53C-FCCD-126A-F0D5253CB4A5}"/>
              </a:ext>
            </a:extLst>
          </p:cNvPr>
          <p:cNvSpPr/>
          <p:nvPr/>
        </p:nvSpPr>
        <p:spPr>
          <a:xfrm>
            <a:off x="11554390" y="6899309"/>
            <a:ext cx="607519" cy="81826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3200" b="1" dirty="0">
                <a:solidFill>
                  <a:schemeClr val="bg1"/>
                </a:solidFill>
                <a:latin typeface="Dosis" pitchFamily="2" charset="0"/>
                <a:sym typeface="Symbol" panose="05050102010706020507" pitchFamily="18" charset="2"/>
              </a:rPr>
              <a:t></a:t>
            </a:r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67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1143000" y="0"/>
            <a:ext cx="15750159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EBF35789-EF5A-9231-2393-AA2D13C5F56A}"/>
                </a:ext>
              </a:extLst>
            </p:cNvPr>
            <p:cNvSpPr txBox="1"/>
            <p:nvPr/>
          </p:nvSpPr>
          <p:spPr>
            <a:xfrm>
              <a:off x="800100" y="1946591"/>
              <a:ext cx="2504182" cy="210484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91444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 ( e )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B880F6B-019B-D533-D569-3E486C493E3D}"/>
              </a:ext>
            </a:extLst>
          </p:cNvPr>
          <p:cNvGrpSpPr/>
          <p:nvPr/>
        </p:nvGrpSpPr>
        <p:grpSpPr>
          <a:xfrm>
            <a:off x="-224241" y="647699"/>
            <a:ext cx="13940241" cy="9004313"/>
            <a:chOff x="312517" y="227366"/>
            <a:chExt cx="8518967" cy="6196583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8C158567-4502-B310-DE89-009000674922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68DB3F4F-AC56-D5B8-B6B3-2933D5B57305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6420009C-4B5D-ADDB-AB42-273A4C4ED63E}"/>
                </a:ext>
              </a:extLst>
            </p:cNvPr>
            <p:cNvSpPr/>
            <p:nvPr/>
          </p:nvSpPr>
          <p:spPr>
            <a:xfrm rot="5400000" flipH="1">
              <a:off x="-463198" y="2017096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technique</a:t>
              </a: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59A18EDE-8FD4-9098-1951-634F9EC90D5E}"/>
                </a:ext>
              </a:extLst>
            </p:cNvPr>
            <p:cNvSpPr/>
            <p:nvPr/>
          </p:nvSpPr>
          <p:spPr>
            <a:xfrm rot="5400000" flipH="1">
              <a:off x="-463198" y="4818960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didactique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8BB73FE-82DE-3657-B2B0-82B688E20DEB}"/>
              </a:ext>
            </a:extLst>
          </p:cNvPr>
          <p:cNvGrpSpPr/>
          <p:nvPr/>
        </p:nvGrpSpPr>
        <p:grpSpPr>
          <a:xfrm>
            <a:off x="1197375" y="1778358"/>
            <a:ext cx="11526033" cy="3385609"/>
            <a:chOff x="-3805047" y="3869835"/>
            <a:chExt cx="6297262" cy="2753069"/>
          </a:xfrm>
        </p:grpSpPr>
        <p:sp>
          <p:nvSpPr>
            <p:cNvPr id="35" name="Rectangle : coins arrondis 18 - 2">
              <a:extLst>
                <a:ext uri="{FF2B5EF4-FFF2-40B4-BE49-F238E27FC236}">
                  <a16:creationId xmlns:a16="http://schemas.microsoft.com/office/drawing/2014/main" id="{E66AB5C8-1D1D-D857-E7DC-482198A1642B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7" name="Rectangle : coins arrondis 18 - 2">
              <a:extLst>
                <a:ext uri="{FF2B5EF4-FFF2-40B4-BE49-F238E27FC236}">
                  <a16:creationId xmlns:a16="http://schemas.microsoft.com/office/drawing/2014/main" id="{49B01AB1-339A-45D5-E17A-8182AEF93E2B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Projection ajustée</a:t>
              </a:r>
            </a:p>
          </p:txBody>
        </p:sp>
        <p:sp>
          <p:nvSpPr>
            <p:cNvPr id="38" name="Rectangle : coins arrondis 18 - 2">
              <a:extLst>
                <a:ext uri="{FF2B5EF4-FFF2-40B4-BE49-F238E27FC236}">
                  <a16:creationId xmlns:a16="http://schemas.microsoft.com/office/drawing/2014/main" id="{247B1C7C-160A-B0C4-5222-0611986D667B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9" name="Rectangle : coins arrondis 18 - 2">
              <a:extLst>
                <a:ext uri="{FF2B5EF4-FFF2-40B4-BE49-F238E27FC236}">
                  <a16:creationId xmlns:a16="http://schemas.microsoft.com/office/drawing/2014/main" id="{121C533F-5211-C2F1-3EAD-800CFB01A50B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Pointeur</a:t>
              </a:r>
            </a:p>
          </p:txBody>
        </p:sp>
        <p:sp>
          <p:nvSpPr>
            <p:cNvPr id="40" name="Rectangle : coins arrondis 18 - 2">
              <a:extLst>
                <a:ext uri="{FF2B5EF4-FFF2-40B4-BE49-F238E27FC236}">
                  <a16:creationId xmlns:a16="http://schemas.microsoft.com/office/drawing/2014/main" id="{B0015994-FBA8-0CC0-7192-15FB914433A0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1" name="Rectangle : coins arrondis 18 - 2">
              <a:extLst>
                <a:ext uri="{FF2B5EF4-FFF2-40B4-BE49-F238E27FC236}">
                  <a16:creationId xmlns:a16="http://schemas.microsoft.com/office/drawing/2014/main" id="{5494C38E-FD8B-EFAD-06C0-221FC7E8BC80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PC + PPT 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00D0206-309B-76C5-3DCA-42E6982B78F6}"/>
              </a:ext>
            </a:extLst>
          </p:cNvPr>
          <p:cNvGrpSpPr/>
          <p:nvPr/>
        </p:nvGrpSpPr>
        <p:grpSpPr>
          <a:xfrm>
            <a:off x="1197375" y="5980964"/>
            <a:ext cx="11526033" cy="3385609"/>
            <a:chOff x="-3805047" y="3869835"/>
            <a:chExt cx="6297262" cy="2753069"/>
          </a:xfrm>
        </p:grpSpPr>
        <p:sp>
          <p:nvSpPr>
            <p:cNvPr id="43" name="Rectangle : coins arrondis 18 - 2">
              <a:extLst>
                <a:ext uri="{FF2B5EF4-FFF2-40B4-BE49-F238E27FC236}">
                  <a16:creationId xmlns:a16="http://schemas.microsoft.com/office/drawing/2014/main" id="{D8B61545-1988-9D14-609D-4093874F1CF0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4" name="Rectangle : coins arrondis 18 - 2">
              <a:extLst>
                <a:ext uri="{FF2B5EF4-FFF2-40B4-BE49-F238E27FC236}">
                  <a16:creationId xmlns:a16="http://schemas.microsoft.com/office/drawing/2014/main" id="{94DDF271-4916-F1E1-8B60-CCD2DD8F3744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45" name="Rectangle : coins arrondis 18 - 2">
              <a:extLst>
                <a:ext uri="{FF2B5EF4-FFF2-40B4-BE49-F238E27FC236}">
                  <a16:creationId xmlns:a16="http://schemas.microsoft.com/office/drawing/2014/main" id="{C86BE406-9691-131D-B279-28A8CE99F52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6" name="Rectangle : coins arrondis 18 - 2">
              <a:extLst>
                <a:ext uri="{FF2B5EF4-FFF2-40B4-BE49-F238E27FC236}">
                  <a16:creationId xmlns:a16="http://schemas.microsoft.com/office/drawing/2014/main" id="{CD2DBE1D-B56C-985F-96AE-BCDDCE0F0E37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47" name="Rectangle : coins arrondis 18 - 2">
              <a:extLst>
                <a:ext uri="{FF2B5EF4-FFF2-40B4-BE49-F238E27FC236}">
                  <a16:creationId xmlns:a16="http://schemas.microsoft.com/office/drawing/2014/main" id="{6BD78D22-5948-B7AB-2EB6-BA8E82FEDF5B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8" name="Rectangle : coins arrondis 18 - 2">
              <a:extLst>
                <a:ext uri="{FF2B5EF4-FFF2-40B4-BE49-F238E27FC236}">
                  <a16:creationId xmlns:a16="http://schemas.microsoft.com/office/drawing/2014/main" id="{8419E73E-BAAB-43E5-A165-5A05A592822B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  <a:endPara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DAD49D37-0D76-267B-BAB0-985F4C78A59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87039" y="2262372"/>
            <a:ext cx="1949421" cy="1709956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18E004F-9791-13E7-B666-44CA5A37F2B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0829" y="2029246"/>
            <a:ext cx="1994341" cy="1992214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259E2772-B305-A781-A0E6-A00F85484D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600487" y="2574326"/>
            <a:ext cx="2702072" cy="1073793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069D2DAA-D662-9A10-8808-87390189095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/>
          <a:srcRect l="1" t="974" r="78882" b="31320"/>
          <a:stretch/>
        </p:blipFill>
        <p:spPr>
          <a:xfrm>
            <a:off x="1816619" y="6367292"/>
            <a:ext cx="2305282" cy="164859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C42C5708-4DD4-1F9C-FF7F-CC0A97500E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370633">
            <a:off x="10172072" y="6363674"/>
            <a:ext cx="1601060" cy="1920109"/>
          </a:xfrm>
          <a:prstGeom prst="rect">
            <a:avLst/>
          </a:prstGeom>
          <a:ln w="28575">
            <a:solidFill>
              <a:srgbClr val="215968"/>
            </a:solidFill>
          </a:ln>
        </p:spPr>
      </p:pic>
      <p:pic>
        <p:nvPicPr>
          <p:cNvPr id="54" name="Image 53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E7EE16A7-7F79-0B04-5447-FAF30924ED6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5951947" y="6321865"/>
            <a:ext cx="1812103" cy="173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736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0E6C6-A9D3-481F-6F9B-3A98F4DD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34F68B-59E0-C0BC-0F81-089D4EB66BA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4B29C47-55D9-C6D3-02E5-7895FFBA7DCB}"/>
              </a:ext>
            </a:extLst>
          </p:cNvPr>
          <p:cNvSpPr/>
          <p:nvPr/>
        </p:nvSpPr>
        <p:spPr>
          <a:xfrm>
            <a:off x="275853" y="606616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1C43F79-468F-B764-42A2-DE6264C5A6C3}"/>
              </a:ext>
            </a:extLst>
          </p:cNvPr>
          <p:cNvSpPr/>
          <p:nvPr/>
        </p:nvSpPr>
        <p:spPr>
          <a:xfrm>
            <a:off x="293605" y="395615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CF9565B-7D26-FB86-F63B-55EA448D8516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774B65C-FF4B-4849-03C7-4F3C6EF6E051}"/>
              </a:ext>
            </a:extLst>
          </p:cNvPr>
          <p:cNvGrpSpPr/>
          <p:nvPr/>
        </p:nvGrpSpPr>
        <p:grpSpPr>
          <a:xfrm>
            <a:off x="2214883" y="6709451"/>
            <a:ext cx="9738971" cy="1023209"/>
            <a:chOff x="2683300" y="6491491"/>
            <a:chExt cx="6829995" cy="764394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BDCBEC47-8F6E-D0DF-510A-FA7CE17B51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890889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3B713AA7-29CB-0862-05FD-FE8FCECE1E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49705ACA-4E29-B57E-244F-05EBB332AB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709564" y="6491492"/>
              <a:ext cx="803731" cy="764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0F9D1EBD-E4B9-F97F-B2F8-91176E6A4E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83A63B4-0862-0E5D-1E04-830F94CB5F2B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voiture-une valise –un visage </a:t>
            </a:r>
            <a:endParaRPr lang="fr-FR" sz="21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068BD9B-9687-1BB1-1461-F49838F5A0E5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3A53ED0-CA5A-E509-02B3-541661BE270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C265D9F5-1FE8-2E28-B407-DD39C7BC06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7360" y="2929360"/>
            <a:ext cx="1951468" cy="282975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0399403-A30A-3C4B-A239-5582C4A09C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2810" y="3775531"/>
            <a:ext cx="3788785" cy="19835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425264-8658-1B7F-FB26-403CB3F5BD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2386" y="2929360"/>
            <a:ext cx="1951468" cy="2829756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D434D25-C1E1-0537-4EF1-3BDC248068FE}"/>
              </a:ext>
            </a:extLst>
          </p:cNvPr>
          <p:cNvSpPr/>
          <p:nvPr/>
        </p:nvSpPr>
        <p:spPr>
          <a:xfrm>
            <a:off x="10294020" y="3451118"/>
            <a:ext cx="1368199" cy="1305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2228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8AF9A1B-AF9E-1205-484B-ECC0021C1A42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(2)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3276600" y="4257067"/>
            <a:ext cx="74338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Jeu du duel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FB0ECFC9-E9CC-8140-6D91-B9E551AB78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076" y="5918549"/>
            <a:ext cx="3579848" cy="22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614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E6A01-6D10-234C-7ABE-6CA0D366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E63853-2956-72F6-83D0-5BF940EA17C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53EF631-B682-665A-B66B-A3CD355B6F60}"/>
              </a:ext>
            </a:extLst>
          </p:cNvPr>
          <p:cNvSpPr/>
          <p:nvPr/>
        </p:nvSpPr>
        <p:spPr>
          <a:xfrm>
            <a:off x="234291" y="279284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60611F7-539A-6F4D-D716-431EF059FC2F}"/>
              </a:ext>
            </a:extLst>
          </p:cNvPr>
          <p:cNvSpPr/>
          <p:nvPr/>
        </p:nvSpPr>
        <p:spPr>
          <a:xfrm>
            <a:off x="268927" y="271229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378AFB-89D2-335A-C407-B2E6AE840D7D}"/>
              </a:ext>
            </a:extLst>
          </p:cNvPr>
          <p:cNvSpPr txBox="1"/>
          <p:nvPr/>
        </p:nvSpPr>
        <p:spPr>
          <a:xfrm>
            <a:off x="1226138" y="487949"/>
            <a:ext cx="1172780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du duel</a:t>
            </a: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 Qui </a:t>
            </a:r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veut passer au tableau?</a:t>
            </a:r>
          </a:p>
          <a:p>
            <a:pPr defTabSz="685834"/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fait passer les élèves deux par deux  et annonce le gagnant.</a:t>
            </a:r>
            <a:endParaRPr lang="fr-MA" sz="230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5ED592BE-AB94-ED85-2749-F9079C7F631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B36C19E-E017-E8BA-1CBD-B70B544F663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2567105"/>
              </p:ext>
            </p:extLst>
          </p:nvPr>
        </p:nvGraphicFramePr>
        <p:xfrm>
          <a:off x="234291" y="-10419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4" name="Image 23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B325EE67-0F96-6E25-9E0E-4A2AA89964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421768"/>
            <a:ext cx="1345148" cy="8664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BEB8BF-6F51-31FD-3491-E872879B9D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6711" y="2579599"/>
            <a:ext cx="2290309" cy="216622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3C7A7AF-EF4B-67C1-707C-903A38729F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7496" y="2363569"/>
            <a:ext cx="3248504" cy="227029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F302C01-2933-6344-532D-E30710DD7A2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8100" y="5839107"/>
            <a:ext cx="1951468" cy="282975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08BFDD5-60BD-D328-1AAA-A2BD52BDCB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654" y="6685278"/>
            <a:ext cx="3788785" cy="198358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0A96C68-493B-C7B8-0573-B99DAA1B77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9230" y="5839107"/>
            <a:ext cx="1951468" cy="2829756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70EE7CAB-53BE-DC87-342C-617C2835C327}"/>
              </a:ext>
            </a:extLst>
          </p:cNvPr>
          <p:cNvSpPr/>
          <p:nvPr/>
        </p:nvSpPr>
        <p:spPr>
          <a:xfrm>
            <a:off x="10310864" y="6360865"/>
            <a:ext cx="1368199" cy="1305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 descr="Une image contenant parapluie, dessin humoristique, parachute, illustration&#10;&#10;Le contenu généré par l’IA peut être incorrect.">
            <a:extLst>
              <a:ext uri="{FF2B5EF4-FFF2-40B4-BE49-F238E27FC236}">
                <a16:creationId xmlns:a16="http://schemas.microsoft.com/office/drawing/2014/main" id="{A6CDEF6F-A95C-047E-AA1E-B5A0E3107E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45" y="1861301"/>
            <a:ext cx="2071571" cy="288798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071DA133-D5B3-1228-4787-92789F1ADC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551" y="2250204"/>
            <a:ext cx="2290309" cy="240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065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99C811E-97A7-101C-0863-51D961ABE33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(3)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3196088" y="4000500"/>
            <a:ext cx="76624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200" b="1" dirty="0">
                <a:solidFill>
                  <a:srgbClr val="00B0F0"/>
                </a:solidFill>
                <a:latin typeface="Dosis" pitchFamily="2" charset="0"/>
              </a:rPr>
              <a:t>Trouver les mots qui manquent </a:t>
            </a:r>
            <a:endParaRPr lang="en-US" sz="42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9" name="Image 8" descr="Une image contenant dessin humoristique, dessi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412FFC-B72A-226B-98F9-2638A6215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6E6"/>
              </a:clrFrom>
              <a:clrTo>
                <a:srgbClr val="FDF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97" y="5699961"/>
            <a:ext cx="378540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144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8C6DF5-A533-FDBE-A184-06B72340CC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9C7B44C-5DA4-7B61-7785-6FCFEA67371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D6F0C20-90FE-D9C2-5992-602BD2AD85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A1555D-BE13-524E-2E36-1905D3FEF9AE}"/>
              </a:ext>
            </a:extLst>
          </p:cNvPr>
          <p:cNvSpPr txBox="1"/>
          <p:nvPr/>
        </p:nvSpPr>
        <p:spPr>
          <a:xfrm>
            <a:off x="1256724" y="530530"/>
            <a:ext cx="11536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 bien les images. Je vais masquer 2 images.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619F7BF-5BED-244C-3F4D-5C97FCC7DD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CF30144A-AB57-A069-3710-BFFF7AA9E0D0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80D70AA-EA01-5839-E811-C6C8CD34594B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8CDA9D8A-D221-6B54-E6CB-5A448FFE38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6711" y="2579599"/>
            <a:ext cx="2290309" cy="21662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03C5CB7-46BC-65AF-0EA1-691A80B518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7496" y="2363569"/>
            <a:ext cx="3248504" cy="22702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7E2D2E1-EB56-7D87-3FFB-5D5CC9780F0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8100" y="5839107"/>
            <a:ext cx="1951468" cy="282975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4A3D44A-1B35-0E0B-BD45-A94E993DF1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654" y="6685278"/>
            <a:ext cx="3788785" cy="198358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A53A058-63F5-CE67-FB91-F5B60BFA44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9230" y="5839107"/>
            <a:ext cx="1951468" cy="2829756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19BBB904-B7EE-B963-96EE-1D71C03BC328}"/>
              </a:ext>
            </a:extLst>
          </p:cNvPr>
          <p:cNvSpPr/>
          <p:nvPr/>
        </p:nvSpPr>
        <p:spPr>
          <a:xfrm>
            <a:off x="10310864" y="6360865"/>
            <a:ext cx="1368199" cy="1305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Une image contenant parapluie, dessin humoristique, parachute, illustration&#10;&#10;Le contenu généré par l’IA peut être incorrect.">
            <a:extLst>
              <a:ext uri="{FF2B5EF4-FFF2-40B4-BE49-F238E27FC236}">
                <a16:creationId xmlns:a16="http://schemas.microsoft.com/office/drawing/2014/main" id="{E8F2DD04-21A2-40DA-79A4-4C14CF3B82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45" y="1861301"/>
            <a:ext cx="2071571" cy="288798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91F2351-B99E-CC74-4B59-310D5189A07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551" y="2250204"/>
            <a:ext cx="2290309" cy="240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381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20CA68-6488-A0BC-9100-15A3F45E21A4}"/>
              </a:ext>
            </a:extLst>
          </p:cNvPr>
          <p:cNvSpPr>
            <a:spLocks/>
          </p:cNvSpPr>
          <p:nvPr/>
        </p:nvSpPr>
        <p:spPr>
          <a:xfrm>
            <a:off x="-76200" y="0"/>
            <a:ext cx="13869462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FFDF883-C05B-BFEA-A426-4327A73A2761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560262A-6504-D33A-B929-11FA50B1EF0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E28E5C8-6564-39B0-478D-2FD1CD9C37BC}"/>
              </a:ext>
            </a:extLst>
          </p:cNvPr>
          <p:cNvSpPr txBox="1"/>
          <p:nvPr/>
        </p:nvSpPr>
        <p:spPr>
          <a:xfrm>
            <a:off x="1240672" y="603425"/>
            <a:ext cx="101727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Quels sont les 2 mots qui manquent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2B40E2-58D8-0274-F9F8-C9D81B8872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258874" y="539835"/>
            <a:ext cx="1063368" cy="709260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5196C03B-423F-2E2F-8D3C-5C5DDFF1E2F3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AB17D65-4E1E-DAC0-5C92-D2A44DEA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057" y="1781574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1EA458E-0E21-54B0-9552-FED937796F6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Picture 2">
            <a:extLst>
              <a:ext uri="{FF2B5EF4-FFF2-40B4-BE49-F238E27FC236}">
                <a16:creationId xmlns:a16="http://schemas.microsoft.com/office/drawing/2014/main" id="{2D42A371-E3A6-2547-8A21-B6C18B50C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493" y="1754070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8EB3CF-23D0-A1C7-C1EF-728D29181B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6711" y="2579599"/>
            <a:ext cx="2290309" cy="216622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8256B94-D328-DC2B-1A08-6B1C4690063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8100" y="5839107"/>
            <a:ext cx="1951468" cy="282975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9C90307-67BB-4767-FC70-7A8CC6EF04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654" y="6685278"/>
            <a:ext cx="3788785" cy="198358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34E1B71-C0EA-2D63-6D56-32D7761957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9230" y="5839107"/>
            <a:ext cx="1951468" cy="2829756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FA2ABDE1-17A0-3881-60E5-203E837E8A19}"/>
              </a:ext>
            </a:extLst>
          </p:cNvPr>
          <p:cNvSpPr/>
          <p:nvPr/>
        </p:nvSpPr>
        <p:spPr>
          <a:xfrm>
            <a:off x="10310864" y="6360865"/>
            <a:ext cx="1368199" cy="1305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 descr="Une image contenant parapluie, dessin humoristique, parachute, illustration&#10;&#10;Le contenu généré par l’IA peut être incorrect.">
            <a:extLst>
              <a:ext uri="{FF2B5EF4-FFF2-40B4-BE49-F238E27FC236}">
                <a16:creationId xmlns:a16="http://schemas.microsoft.com/office/drawing/2014/main" id="{0A0B4394-DBC9-135E-0CE6-C6769CF4B6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45" y="1861301"/>
            <a:ext cx="2071571" cy="288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710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DB4BCC-C6DD-3319-D8E1-834412B5EFA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897D875-0B8D-D5F1-D06C-5692CCB7792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93B994E-D1E4-8C24-CB37-5F0DD8CFF3BA}"/>
              </a:ext>
            </a:extLst>
          </p:cNvPr>
          <p:cNvSpPr/>
          <p:nvPr/>
        </p:nvSpPr>
        <p:spPr>
          <a:xfrm>
            <a:off x="285751" y="358329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4ED10075-7FA7-2549-F880-8CADBEE5FC30}"/>
              </a:ext>
            </a:extLst>
          </p:cNvPr>
          <p:cNvCxnSpPr>
            <a:cxnSpLocks/>
          </p:cNvCxnSpPr>
          <p:nvPr/>
        </p:nvCxnSpPr>
        <p:spPr>
          <a:xfrm>
            <a:off x="2668640" y="3464800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8B3853B-1005-5F17-8F87-E7D8ECA1CAC4}"/>
              </a:ext>
            </a:extLst>
          </p:cNvPr>
          <p:cNvCxnSpPr>
            <a:cxnSpLocks/>
          </p:cNvCxnSpPr>
          <p:nvPr/>
        </p:nvCxnSpPr>
        <p:spPr>
          <a:xfrm>
            <a:off x="2594193" y="3514403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116FB7BA-71EF-BBD1-52D8-B565A66A1F89}"/>
              </a:ext>
            </a:extLst>
          </p:cNvPr>
          <p:cNvSpPr txBox="1"/>
          <p:nvPr/>
        </p:nvSpPr>
        <p:spPr>
          <a:xfrm>
            <a:off x="1279811" y="666560"/>
            <a:ext cx="10172700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300" b="1" i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Les mots qu’il fallait trouver sont  laver  et voyager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B600F2C-C14C-29F2-1061-89BA2ABF251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2CFF5CA-40E4-F541-6454-043B64578EF4}"/>
              </a:ext>
            </a:extLst>
          </p:cNvPr>
          <p:cNvCxnSpPr>
            <a:cxnSpLocks/>
          </p:cNvCxnSpPr>
          <p:nvPr/>
        </p:nvCxnSpPr>
        <p:spPr>
          <a:xfrm flipH="1">
            <a:off x="5982185" y="1624430"/>
            <a:ext cx="987907" cy="7867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3A3E6BA7-014F-F3F8-3D79-9F5ED5457A73}"/>
              </a:ext>
            </a:extLst>
          </p:cNvPr>
          <p:cNvCxnSpPr>
            <a:cxnSpLocks/>
          </p:cNvCxnSpPr>
          <p:nvPr/>
        </p:nvCxnSpPr>
        <p:spPr>
          <a:xfrm flipH="1">
            <a:off x="9860048" y="1617743"/>
            <a:ext cx="901631" cy="8568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CF50BD7E-9D03-761F-10A4-338C97AE8E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6711" y="2579599"/>
            <a:ext cx="2290309" cy="21662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282B012-2729-26E6-3B82-29FAB100F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7496" y="2363569"/>
            <a:ext cx="3248504" cy="22702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383925-6869-DC19-6B95-AB19B17AA8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551" y="2250204"/>
            <a:ext cx="2290309" cy="24081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8FB028-C3B7-E5E1-B69F-1E0F15E5A2A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8100" y="5839107"/>
            <a:ext cx="1951468" cy="28297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326580-263D-81B0-A4C8-F3175983E5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654" y="6685278"/>
            <a:ext cx="3788785" cy="19835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53AF8D7-EAAF-7035-711A-765B1298F6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9230" y="5839107"/>
            <a:ext cx="1951468" cy="2829756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18314FB8-192E-AF6E-E828-863E8D897F69}"/>
              </a:ext>
            </a:extLst>
          </p:cNvPr>
          <p:cNvSpPr/>
          <p:nvPr/>
        </p:nvSpPr>
        <p:spPr>
          <a:xfrm>
            <a:off x="10310864" y="6360865"/>
            <a:ext cx="1368199" cy="1305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parapluie, dessin humoristique, parachute, illustration&#10;&#10;Le contenu généré par l’IA peut être incorrect.">
            <a:extLst>
              <a:ext uri="{FF2B5EF4-FFF2-40B4-BE49-F238E27FC236}">
                <a16:creationId xmlns:a16="http://schemas.microsoft.com/office/drawing/2014/main" id="{FFC26647-C01C-024C-4B65-D48553F1B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45" y="1861301"/>
            <a:ext cx="2071571" cy="288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365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D6C73-4D33-46FC-3F1E-2EF591CD8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BF514F-A7B7-CD94-60B9-C9BEA8467DF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3B79376-C99D-43F1-03D8-D18C944A7D8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553700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F3B8CE-8669-01E9-0BEF-0C0DB4512D4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AB821E-978E-217D-6A78-E256EAA3EA08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303A138-35A9-78EF-D2FC-D6A96E49CBE1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EC16357-E59C-8BBC-4DB7-EF31EB37294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E79AB64-DF0F-51C5-54D9-FE86767AAD4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03D0182-E328-99C3-5437-756EE673D12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1DC7B97-3AA7-65A5-9ACE-121371CD7A7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586688" y="68160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4" name="Image 1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9DD91C2-8537-323E-2B5F-6CBB903CCE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46" y="3182304"/>
            <a:ext cx="3814535" cy="5669725"/>
          </a:xfrm>
          <a:prstGeom prst="rect">
            <a:avLst/>
          </a:prstGeom>
        </p:spPr>
      </p:pic>
      <p:pic>
        <p:nvPicPr>
          <p:cNvPr id="6" name="Image 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1A769A7-99F4-E91C-3356-E019E85C6B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3" y="3235508"/>
            <a:ext cx="3604313" cy="5701103"/>
          </a:xfrm>
          <a:prstGeom prst="rect">
            <a:avLst/>
          </a:prstGeom>
        </p:spPr>
      </p:pic>
      <p:pic>
        <p:nvPicPr>
          <p:cNvPr id="13" name="Image 12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F4EDC5C-1276-B5E0-1A53-88B1D279DC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15" y="3235508"/>
            <a:ext cx="3705336" cy="56225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7C6074-0234-E2C0-3281-22BF91CC648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38620" y="600094"/>
            <a:ext cx="1201442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300" b="1" dirty="0">
                <a:solidFill>
                  <a:srgbClr val="A6A6A6"/>
                </a:solidFill>
                <a:latin typeface="Calibri"/>
              </a:rPr>
              <a:t>À la maison, écrivez, les mots du vocabulaire que nous avons vus aujourd’hui.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300" b="1" dirty="0">
                <a:solidFill>
                  <a:srgbClr val="A6A6A6"/>
                </a:solidFill>
                <a:latin typeface="Calibri"/>
              </a:rPr>
              <a:t>Les pages 16,17 et 18.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E8A0A92-4E03-DA4A-C255-6A3CD46F1BA9}"/>
              </a:ext>
            </a:extLst>
          </p:cNvPr>
          <p:cNvSpPr txBox="1"/>
          <p:nvPr/>
        </p:nvSpPr>
        <p:spPr>
          <a:xfrm>
            <a:off x="4013778" y="1292117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449FA7F-1242-25F3-0A5B-0A122891D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926" y="356494"/>
            <a:ext cx="1447799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173AE7AF-5749-F480-013C-0B96537ECFF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5321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80422-5C6B-DE6E-4E0E-C7F4CB35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A0AEC6-5A40-2C01-CAC5-C430D54333A9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964E7C2-D8FB-0600-F68E-7948EB02627D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63A2BAA-2C88-413B-1F89-5604C947D76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FR" sz="9600" b="1" dirty="0">
                <a:solidFill>
                  <a:schemeClr val="bg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 Chanson </a:t>
            </a: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6A8337E-742F-E0BB-E044-68CB72FA30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58" y="5601865"/>
            <a:ext cx="2217027" cy="3360776"/>
          </a:xfrm>
          <a:prstGeom prst="rect">
            <a:avLst/>
          </a:prstGeom>
        </p:spPr>
      </p:pic>
      <p:pic>
        <p:nvPicPr>
          <p:cNvPr id="5" name="Image 4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D38411E-D00D-05B9-DB51-87F52CB5F1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24" y="5601865"/>
            <a:ext cx="1995711" cy="33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C5AF5-AEDB-08D0-035F-9A1438C3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5F668A7-7A7B-B102-4467-3302F7DA2C0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89B340-E126-DA79-EED4-74521CBD541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44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MA" sz="8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4179B85-6904-F76B-0D15-3894655CC08A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DD0BBE3-52D6-4DA3-F62A-FB374EC374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81019510-2C8A-B60C-C555-9FA3E9B88855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EFD40ABE-7B22-71CD-C520-2894E54C3024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D43F1F-2CB9-9D12-97E8-0094AF32F1A4}"/>
              </a:ext>
            </a:extLst>
          </p:cNvPr>
          <p:cNvSpPr txBox="1"/>
          <p:nvPr/>
        </p:nvSpPr>
        <p:spPr>
          <a:xfrm>
            <a:off x="1410929" y="606616"/>
            <a:ext cx="1063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Nous allons chanter une nouvelle chanson :  «tête, épaules , genoux et pieds  ». </a:t>
            </a:r>
          </a:p>
        </p:txBody>
      </p:sp>
      <p:pic>
        <p:nvPicPr>
          <p:cNvPr id="9" name="Image 8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868D29-9965-4794-16D1-033363F60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3624761"/>
            <a:ext cx="2762023" cy="3037477"/>
          </a:xfrm>
          <a:prstGeom prst="rect">
            <a:avLst/>
          </a:prstGeom>
        </p:spPr>
      </p:pic>
      <p:pic>
        <p:nvPicPr>
          <p:cNvPr id="11" name="Image 10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152BF678-6F43-4C1D-FBCC-62FEC17458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76" y="3713687"/>
            <a:ext cx="2486303" cy="319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33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 (e)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9242F9B-4AEB-BD76-F321-C208D128D45D}"/>
              </a:ext>
            </a:extLst>
          </p:cNvPr>
          <p:cNvGrpSpPr/>
          <p:nvPr/>
        </p:nvGrpSpPr>
        <p:grpSpPr>
          <a:xfrm>
            <a:off x="367712" y="266700"/>
            <a:ext cx="12408211" cy="9294456"/>
            <a:chOff x="312517" y="227366"/>
            <a:chExt cx="8518967" cy="619658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8F5EE306-3E44-3D7B-5BB4-7D3421C2E243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C7ECC7D-E25B-80B4-444C-55A3BB059559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3A2566D-5520-DAAF-8D1F-7D8332ADF52F}"/>
                </a:ext>
              </a:extLst>
            </p:cNvPr>
            <p:cNvSpPr/>
            <p:nvPr/>
          </p:nvSpPr>
          <p:spPr>
            <a:xfrm flipH="1">
              <a:off x="2048059" y="368699"/>
              <a:ext cx="4970000" cy="532201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Pictogrammes pour la gestion de la séance. </a:t>
              </a:r>
              <a:endParaRPr lang="ar-M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3011423-B9FB-0F83-B5A1-13CDF18D50C7}"/>
              </a:ext>
            </a:extLst>
          </p:cNvPr>
          <p:cNvGrpSpPr/>
          <p:nvPr/>
        </p:nvGrpSpPr>
        <p:grpSpPr>
          <a:xfrm>
            <a:off x="981248" y="1720589"/>
            <a:ext cx="11733013" cy="7588800"/>
            <a:chOff x="927300" y="1714500"/>
            <a:chExt cx="11861398" cy="7588800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BC1FA995-CAA2-AE95-E9F6-5D9E56FDAD54}"/>
                </a:ext>
              </a:extLst>
            </p:cNvPr>
            <p:cNvGrpSpPr/>
            <p:nvPr/>
          </p:nvGrpSpPr>
          <p:grpSpPr>
            <a:xfrm>
              <a:off x="927300" y="5617007"/>
              <a:ext cx="11861398" cy="3686293"/>
              <a:chOff x="879241" y="2081147"/>
              <a:chExt cx="15157229" cy="3686293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E158EF12-D2CB-A3FF-098D-5AB67BD51FB7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2" name="Rectangle : coins arrondis 18 - 2">
                  <a:extLst>
                    <a:ext uri="{FF2B5EF4-FFF2-40B4-BE49-F238E27FC236}">
                      <a16:creationId xmlns:a16="http://schemas.microsoft.com/office/drawing/2014/main" id="{74A4870A-2223-67C2-B0EC-BCF3A4F10399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3" name="Rectangle : coins arrondis 18 - 2">
                  <a:extLst>
                    <a:ext uri="{FF2B5EF4-FFF2-40B4-BE49-F238E27FC236}">
                      <a16:creationId xmlns:a16="http://schemas.microsoft.com/office/drawing/2014/main" id="{1EDA6F81-318E-8C02-2B46-DAAF030FDBE5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Passage au tableau.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Un élève réalise la tâche. </a:t>
                  </a:r>
                </a:p>
              </p:txBody>
            </p: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9D773EE3-80D7-D69E-C7BB-1E3132D166D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0" name="Rectangle : coins arrondis 18 - 2">
                  <a:extLst>
                    <a:ext uri="{FF2B5EF4-FFF2-40B4-BE49-F238E27FC236}">
                      <a16:creationId xmlns:a16="http://schemas.microsoft.com/office/drawing/2014/main" id="{65C106B6-984B-54EF-8988-21C106032C95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1" name="Rectangle : coins arrondis 18 - 2">
                  <a:extLst>
                    <a:ext uri="{FF2B5EF4-FFF2-40B4-BE49-F238E27FC236}">
                      <a16:creationId xmlns:a16="http://schemas.microsoft.com/office/drawing/2014/main" id="{B1198DE2-FB54-4B81-84DC-EF9991D21CB1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Travail en binôme.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travaillent à deux 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76A27635-36A8-C161-E414-C3C37024AA4C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86293"/>
                <a:chOff x="190446" y="2577358"/>
                <a:chExt cx="3016583" cy="2751266"/>
              </a:xfrm>
            </p:grpSpPr>
            <p:sp>
              <p:nvSpPr>
                <p:cNvPr id="46" name="Rectangle : coins arrondis 18 - 2">
                  <a:extLst>
                    <a:ext uri="{FF2B5EF4-FFF2-40B4-BE49-F238E27FC236}">
                      <a16:creationId xmlns:a16="http://schemas.microsoft.com/office/drawing/2014/main" id="{0D87C4EA-5121-2064-9F77-17D40C29762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7" name="Rectangle : coins arrondis 18 - 2">
                  <a:extLst>
                    <a:ext uri="{FF2B5EF4-FFF2-40B4-BE49-F238E27FC236}">
                      <a16:creationId xmlns:a16="http://schemas.microsoft.com/office/drawing/2014/main" id="{CEEC63C3-7658-EF2F-82AF-37CBF83A6D6A}"/>
                    </a:ext>
                  </a:extLst>
                </p:cNvPr>
                <p:cNvSpPr/>
                <p:nvPr/>
              </p:nvSpPr>
              <p:spPr>
                <a:xfrm flipH="1">
                  <a:off x="190446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Pratique autonome.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L’enseignant(e)  circule entre les rangs.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8" name="Rectangle : coins arrondis 18 - 2">
                  <a:extLst>
                    <a:ext uri="{FF2B5EF4-FFF2-40B4-BE49-F238E27FC236}">
                      <a16:creationId xmlns:a16="http://schemas.microsoft.com/office/drawing/2014/main" id="{BE956582-E98C-070F-EAB8-E64B2610299B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9" name="Rectangle : coins arrondis 18 - 2">
                  <a:extLst>
                    <a:ext uri="{FF2B5EF4-FFF2-40B4-BE49-F238E27FC236}">
                      <a16:creationId xmlns:a16="http://schemas.microsoft.com/office/drawing/2014/main" id="{C72CC5A6-D360-68FA-F457-A90C4545C9CD}"/>
                    </a:ext>
                  </a:extLst>
                </p:cNvPr>
                <p:cNvSpPr/>
                <p:nvPr/>
              </p:nvSpPr>
              <p:spPr>
                <a:xfrm flipH="1">
                  <a:off x="1767187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Devoir à la maison.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recopient leurs devoirs</a:t>
                  </a:r>
                </a:p>
              </p:txBody>
            </p:sp>
          </p:grp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368D5201-3DD6-60A7-144F-6B0B85078B42}"/>
                </a:ext>
              </a:extLst>
            </p:cNvPr>
            <p:cNvGrpSpPr/>
            <p:nvPr/>
          </p:nvGrpSpPr>
          <p:grpSpPr>
            <a:xfrm>
              <a:off x="927300" y="1714500"/>
              <a:ext cx="11861398" cy="3648780"/>
              <a:chOff x="879241" y="2081147"/>
              <a:chExt cx="15157229" cy="3648780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7A165859-027C-E527-F5EA-1A5F56E28841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41" name="Rectangle : coins arrondis 18 - 2">
                  <a:extLst>
                    <a:ext uri="{FF2B5EF4-FFF2-40B4-BE49-F238E27FC236}">
                      <a16:creationId xmlns:a16="http://schemas.microsoft.com/office/drawing/2014/main" id="{430F5EDF-4451-A9B9-E6AA-FFF1C580892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2" name="Rectangle : coins arrondis 18 - 2">
                  <a:extLst>
                    <a:ext uri="{FF2B5EF4-FFF2-40B4-BE49-F238E27FC236}">
                      <a16:creationId xmlns:a16="http://schemas.microsoft.com/office/drawing/2014/main" id="{709C9248-CA69-7562-D943-9C82C2842B28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Modelage.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écoutent. </a:t>
                  </a:r>
                </a:p>
              </p:txBody>
            </p:sp>
          </p:grp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58B03B95-366E-9C0B-BFDE-455628C83D2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39" name="Rectangle : coins arrondis 18 - 2">
                  <a:extLst>
                    <a:ext uri="{FF2B5EF4-FFF2-40B4-BE49-F238E27FC236}">
                      <a16:creationId xmlns:a16="http://schemas.microsoft.com/office/drawing/2014/main" id="{514E6512-BEEE-8126-76AB-F4A0E859C64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0" name="Rectangle : coins arrondis 18 - 2">
                  <a:extLst>
                    <a:ext uri="{FF2B5EF4-FFF2-40B4-BE49-F238E27FC236}">
                      <a16:creationId xmlns:a16="http://schemas.microsoft.com/office/drawing/2014/main" id="{71EF0337-508E-088B-CAEA-1713D63A4060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Questions directes.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 e) désigne des élèves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1ADF0922-BD23-4763-B4EC-136526A06549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48780"/>
                <a:chOff x="190446" y="2577358"/>
                <a:chExt cx="3016583" cy="2723268"/>
              </a:xfrm>
            </p:grpSpPr>
            <p:sp>
              <p:nvSpPr>
                <p:cNvPr id="35" name="Rectangle : coins arrondis 18 - 2">
                  <a:extLst>
                    <a:ext uri="{FF2B5EF4-FFF2-40B4-BE49-F238E27FC236}">
                      <a16:creationId xmlns:a16="http://schemas.microsoft.com/office/drawing/2014/main" id="{FFC310CD-5538-B04D-2902-D37BF99521C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6" name="Rectangle : coins arrondis 18 - 2">
                  <a:extLst>
                    <a:ext uri="{FF2B5EF4-FFF2-40B4-BE49-F238E27FC236}">
                      <a16:creationId xmlns:a16="http://schemas.microsoft.com/office/drawing/2014/main" id="{FD1CA468-03A3-AA94-CAFE-569DCF32AE6C}"/>
                    </a:ext>
                  </a:extLst>
                </p:cNvPr>
                <p:cNvSpPr/>
                <p:nvPr/>
              </p:nvSpPr>
              <p:spPr>
                <a:xfrm flipH="1">
                  <a:off x="190446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Répétition chorale.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Toute la classe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participe. </a:t>
                  </a:r>
                </a:p>
              </p:txBody>
            </p:sp>
            <p:sp>
              <p:nvSpPr>
                <p:cNvPr id="37" name="Rectangle : coins arrondis 18 - 2">
                  <a:extLst>
                    <a:ext uri="{FF2B5EF4-FFF2-40B4-BE49-F238E27FC236}">
                      <a16:creationId xmlns:a16="http://schemas.microsoft.com/office/drawing/2014/main" id="{B6BE2EF8-0DE7-565C-C59A-9C86F57BDF66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8" name="Rectangle : coins arrondis 18 - 2">
                  <a:extLst>
                    <a:ext uri="{FF2B5EF4-FFF2-40B4-BE49-F238E27FC236}">
                      <a16:creationId xmlns:a16="http://schemas.microsoft.com/office/drawing/2014/main" id="{D4831129-F538-714D-07D7-F35757154E75}"/>
                    </a:ext>
                  </a:extLst>
                </p:cNvPr>
                <p:cNvSpPr/>
                <p:nvPr/>
              </p:nvSpPr>
              <p:spPr>
                <a:xfrm flipH="1">
                  <a:off x="1767187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Observation.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observent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</p:grp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2FD0F5FA-7E26-55F0-4207-5896D22978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76" y="1964530"/>
            <a:ext cx="1981301" cy="2031472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512FFF9-9E0A-9C27-0109-3946C0852C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205740" y="2119562"/>
            <a:ext cx="2065132" cy="1872552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746FCC9-443E-1800-7E8D-ABF5C061D90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7409" y="2058554"/>
            <a:ext cx="1953730" cy="1869088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531F7CFC-1A65-FC99-2AA2-EFAC9477C44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10068" y="5990453"/>
            <a:ext cx="1878836" cy="1803149"/>
          </a:xfrm>
          <a:prstGeom prst="roundRect">
            <a:avLst>
              <a:gd name="adj" fmla="val 11078"/>
            </a:avLst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DCB60BA-C1F7-125A-EC28-8FBDC81A93A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17" y="6031915"/>
            <a:ext cx="1750622" cy="1698823"/>
          </a:xfrm>
          <a:prstGeom prst="rect">
            <a:avLst/>
          </a:prstGeom>
        </p:spPr>
      </p:pic>
      <p:pic>
        <p:nvPicPr>
          <p:cNvPr id="59" name="Image 5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B3906AE-9ADD-915C-9255-95028FC4761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7600" y="2024160"/>
            <a:ext cx="1514121" cy="2063355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727AAC13-BCEC-631A-3311-2E00166B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994" y="5965886"/>
            <a:ext cx="1905001" cy="180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 60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11FFE867-8B64-F4EC-2252-3A2ED205986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68" y="6049233"/>
            <a:ext cx="1822346" cy="164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37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06FBC-3152-5A83-3922-E41D9072E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E8C978-041E-244E-C792-00F02B9E66C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AA64D55-3C2A-162C-DFD0-03B042524B0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0B740E-A372-9765-4648-63DEDC09CCB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F1A106A-775B-6CE0-E4E6-9DFD12088C7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58EE5B63-463F-6F0B-20BE-E9020E251CD8}"/>
              </a:ext>
            </a:extLst>
          </p:cNvPr>
          <p:cNvSpPr txBox="1"/>
          <p:nvPr/>
        </p:nvSpPr>
        <p:spPr>
          <a:xfrm>
            <a:off x="1410929" y="606616"/>
            <a:ext cx="620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Diffusion automatique.</a:t>
            </a:r>
          </a:p>
        </p:txBody>
      </p:sp>
      <p:pic>
        <p:nvPicPr>
          <p:cNvPr id="8" name="Image 7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1C3F65A-F9FC-8D38-01A0-D2669F70E4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492" y="241362"/>
            <a:ext cx="1026581" cy="1346076"/>
          </a:xfrm>
          <a:prstGeom prst="rect">
            <a:avLst/>
          </a:prstGeom>
        </p:spPr>
      </p:pic>
      <p:pic>
        <p:nvPicPr>
          <p:cNvPr id="10" name="Image 9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A598670-B40B-60DD-47EA-021D4433C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389" y="294924"/>
            <a:ext cx="924102" cy="1346077"/>
          </a:xfrm>
          <a:prstGeom prst="rect">
            <a:avLst/>
          </a:prstGeom>
        </p:spPr>
      </p:pic>
      <p:pic>
        <p:nvPicPr>
          <p:cNvPr id="11" name="Marie Toupie - Tête épaules genoux et pieds 🙆🏼_♀️ [nTr3cf1yC9o]">
            <a:hlinkClick r:id="" action="ppaction://media"/>
            <a:extLst>
              <a:ext uri="{FF2B5EF4-FFF2-40B4-BE49-F238E27FC236}">
                <a16:creationId xmlns:a16="http://schemas.microsoft.com/office/drawing/2014/main" id="{07882922-7DD2-C025-EADF-73FEC27EB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422" end="163123.265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4865" y="526256"/>
            <a:ext cx="776288" cy="776288"/>
          </a:xfrm>
          <a:prstGeom prst="rect">
            <a:avLst/>
          </a:prstGeom>
        </p:spPr>
      </p:pic>
      <p:pic>
        <p:nvPicPr>
          <p:cNvPr id="49" name="Image 48" descr="Une image contenant dessin humoristique, illustration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C3C945A1-B610-D286-1C93-7C28E66EA2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333439"/>
            <a:ext cx="10058400" cy="630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5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Lecture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Présentation des syllabes: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>
                <a:solidFill>
                  <a:srgbClr val="FCBF18"/>
                </a:solidFill>
                <a:latin typeface="Dosis" pitchFamily="2" charset="0"/>
              </a:rPr>
              <a:t>v</a:t>
            </a:r>
            <a:r>
              <a:rPr lang="fr-MA" sz="40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+  ( a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o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u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i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e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é)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 descr="Une image contenant clipart, Dessin animé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558ABA91-DC89-8065-D53E-DA3E80C9BA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27" y="5523935"/>
            <a:ext cx="3785406" cy="256292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40 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1037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32DCC-57E9-0CD3-7C47-426C4FA40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D282C2-9051-40F9-0AD8-3B34241B9B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BDE99EE-A83F-28EE-1249-AC25962F268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A27F082-D3CA-9AF9-E21B-914B87993FF4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F362AF1-A74C-2A96-56C9-CC10318DE20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3322327-3BE5-E5C0-B80D-34601DF4DF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1C722AF-51AB-6116-C860-92EFFB31952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42A6DE4F-EC1C-AB44-18CF-A76D6D9578F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021947" y="3387213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BB861AB5-2D0C-CD48-9DD3-D7850B0BA2E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3BB7797-FF81-6E1E-2F71-EBCC763BF43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854005" y="4392316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CC887842-006F-0BF3-EBD6-6BCFB22D420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26691" y="4259711"/>
            <a:ext cx="9634883" cy="18388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rgbClr val="005664"/>
                </a:solidFill>
                <a:latin typeface="Dosis" panose="02010703020202060003" pitchFamily="2" charset="0"/>
                <a:cs typeface="Microsoft Uighur" panose="02000000000000000000" pitchFamily="2" charset="-78"/>
              </a:rPr>
              <a:t>Identifier, nommer, lire et écrire </a:t>
            </a:r>
            <a:r>
              <a:rPr lang="fr-FR" sz="3600" b="1" dirty="0">
                <a:solidFill>
                  <a:srgbClr val="008EC0"/>
                </a:solidFill>
                <a:latin typeface="Dosis" pitchFamily="2" charset="0"/>
              </a:rPr>
              <a:t>des syllabes avec la lettre « v », puis les utiliser  pour lire des mots et des phrases simples.</a:t>
            </a:r>
            <a:endParaRPr lang="fr-FR" sz="3600" b="1" dirty="0">
              <a:solidFill>
                <a:schemeClr val="tx2">
                  <a:lumMod val="60000"/>
                  <a:lumOff val="4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DCC34FA-15AB-8912-885B-8117AD040595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40079030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AA4C0-678F-2D5C-693D-E97C56FDD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008DAB-5F40-9C4C-DC6F-B02EF307B33B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56D8379-EC81-8998-432A-B2FD2543076F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</a:p>
          <a:p>
            <a:pPr algn="ctr" defTabSz="685834"/>
            <a:r>
              <a:rPr lang="fr-MA" sz="6600" b="1" dirty="0">
                <a:solidFill>
                  <a:srgbClr val="FCBF18"/>
                </a:solidFill>
                <a:latin typeface="Dosis" pitchFamily="2" charset="0"/>
              </a:rPr>
              <a:t>                 </a:t>
            </a:r>
            <a:r>
              <a:rPr lang="fr-MA" sz="11500" b="1" dirty="0">
                <a:solidFill>
                  <a:srgbClr val="FCBF18"/>
                </a:solidFill>
                <a:latin typeface="Dosis" pitchFamily="2" charset="0"/>
              </a:rPr>
              <a:t>v     </a:t>
            </a:r>
            <a:r>
              <a:rPr lang="fr-MA" sz="11500" b="1" dirty="0" err="1">
                <a:solidFill>
                  <a:srgbClr val="FCBF18"/>
                </a:solidFill>
                <a:latin typeface="Dosis" pitchFamily="2" charset="0"/>
              </a:rPr>
              <a:t>V</a:t>
            </a:r>
            <a:endParaRPr lang="en-US" sz="6600" dirty="0">
              <a:solidFill>
                <a:srgbClr val="106585"/>
              </a:solidFill>
              <a:latin typeface="Amasis MT Pro" panose="02040504050005020304" pitchFamily="18" charset="0"/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CD4A136-1DC4-72C2-90FA-A11AB435C826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1C8C70A-6BAF-E4EE-89BA-F2F3ED70DAE3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ED830AA7-1205-75EE-0896-801F0243A199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0D365C9-A8DA-F537-D4D1-A6D76821AC0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4028735"/>
              </p:ext>
            </p:extLst>
          </p:nvPr>
        </p:nvGraphicFramePr>
        <p:xfrm>
          <a:off x="0" y="-42597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62777711-63CD-15F6-A58A-16E7FE8C2D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3" y="3950897"/>
            <a:ext cx="5321185" cy="568840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8ECF03E-F742-35CA-9CE2-61439BE821BC}"/>
              </a:ext>
            </a:extLst>
          </p:cNvPr>
          <p:cNvSpPr txBox="1"/>
          <p:nvPr/>
        </p:nvSpPr>
        <p:spPr>
          <a:xfrm>
            <a:off x="1678805" y="495300"/>
            <a:ext cx="1035839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lire des syllabes simples avec la lettre « v », puis les utiliser  pour lire des </a:t>
            </a:r>
            <a:r>
              <a:rPr lang="fr-FR" sz="2250" b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mots et des phrases.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7461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389089-C4B6-39EA-2688-A19FC53B2AA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9D4C407-653F-70D4-F776-F01E70F0CF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E61657-9F6B-0822-91E3-9B8FCCDCB0F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7448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6057901" y="3342493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anose="02010703020202060003" pitchFamily="2" charset="0"/>
              </a:rPr>
              <a:t>v</a:t>
            </a:r>
            <a:endParaRPr lang="fr-FR" sz="25800" kern="0" spc="480" dirty="0">
              <a:solidFill>
                <a:srgbClr val="FFC000"/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6CE00FC-249C-E852-3A9F-29987AB603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362137"/>
              </p:ext>
            </p:extLst>
          </p:nvPr>
        </p:nvGraphicFramePr>
        <p:xfrm>
          <a:off x="0" y="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6477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la lettre s. Elle fait le son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« v»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648EF3E-DBA9-B0AB-0141-2028BB6D0E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353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617E74-4159-1E8F-3635-1E3A4F636B5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732B4AF-3E7C-95AC-B8EC-8979621A9D1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927CCB2-66D7-0079-5EEC-56988671D8E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v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FF9DDC-A761-45D8-67E0-5D395B1AA63D}"/>
              </a:ext>
            </a:extLst>
          </p:cNvPr>
          <p:cNvSpPr txBox="1"/>
          <p:nvPr/>
        </p:nvSpPr>
        <p:spPr>
          <a:xfrm>
            <a:off x="1428752" y="866171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</a:t>
            </a:r>
            <a:r>
              <a:rPr lang="fr-MA" sz="2000" i="1" u="sng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 son des lettres.</a:t>
            </a:r>
            <a:endParaRPr lang="fr-MA" sz="20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4FB383C-AA21-3A3C-630D-4B0B20D11CA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5781862"/>
              </p:ext>
            </p:extLst>
          </p:nvPr>
        </p:nvGraphicFramePr>
        <p:xfrm>
          <a:off x="0" y="-1905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4953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« v» « a »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9B80D2-7C31-E76A-68D5-CA68E941E5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071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57929F-607A-E654-DB5C-007D91417DD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135005F-B179-65DB-17AD-FCC257BA85D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30C459F-278D-0D7B-3044-71B18989F1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550658" y="60472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4367213" y="3112175"/>
            <a:ext cx="49815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v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9BF2265-1699-825D-5B74-519319F95C2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85556697"/>
              </p:ext>
            </p:extLst>
          </p:nvPr>
        </p:nvGraphicFramePr>
        <p:xfrm>
          <a:off x="-48734" y="-52355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045391" y="539140"/>
            <a:ext cx="11920776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va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v»  « a » « va ».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« v »  « a » « va ». </a:t>
            </a:r>
            <a:endParaRPr lang="fr-FR" sz="19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977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0875D-1356-CB14-FFB6-5C60B9B03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7453C9-A1D1-A513-3314-125394B8996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B92A62D-95C6-417A-27E3-8E6443399AE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137A039-2B1D-E19C-C10E-C08E17EE405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C103302-8946-6E9D-D558-18C764E23CD4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213F93-4120-617F-820C-A03482C18996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v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8EC44BC-49E4-D453-EAA0-EA701DC54B61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78FA70-5B76-77A9-1341-CD095511BEAF}"/>
              </a:ext>
            </a:extLst>
          </p:cNvPr>
          <p:cNvSpPr txBox="1"/>
          <p:nvPr/>
        </p:nvSpPr>
        <p:spPr>
          <a:xfrm>
            <a:off x="1512869" y="426349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v »  « o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CC9412E-963A-D8DB-36FB-73D6BC3389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979749"/>
              </p:ext>
            </p:extLst>
          </p:nvPr>
        </p:nvGraphicFramePr>
        <p:xfrm>
          <a:off x="0" y="-5772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4F52F7EA-66A0-7BD2-DBFB-CF6C237CA0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616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044A-A750-4109-65AF-404C2D55F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A9269A-2FEB-53DA-BEC8-C23BF4439595}"/>
              </a:ext>
            </a:extLst>
          </p:cNvPr>
          <p:cNvSpPr/>
          <p:nvPr/>
        </p:nvSpPr>
        <p:spPr>
          <a:xfrm>
            <a:off x="0" y="-3810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53AEC69-C0FF-28E4-FF86-23446287A9A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967D758-8C86-3DD7-A6ED-420B20C14A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E63C175-A6EE-5EF4-7B3A-34E3129B917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F94B716-B13D-925E-DD24-CC3BD0195F09}"/>
              </a:ext>
            </a:extLst>
          </p:cNvPr>
          <p:cNvSpPr/>
          <p:nvPr/>
        </p:nvSpPr>
        <p:spPr>
          <a:xfrm>
            <a:off x="401970" y="60335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FC0ECC-77BE-A567-CE7A-768C33D8F866}"/>
              </a:ext>
            </a:extLst>
          </p:cNvPr>
          <p:cNvSpPr txBox="1"/>
          <p:nvPr/>
        </p:nvSpPr>
        <p:spPr>
          <a:xfrm>
            <a:off x="5229224" y="3130725"/>
            <a:ext cx="38385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v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BB3706B-89DB-16D0-D125-34C9A6406FF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5930963"/>
              </p:ext>
            </p:extLst>
          </p:nvPr>
        </p:nvGraphicFramePr>
        <p:xfrm>
          <a:off x="0" y="-4798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A180FE73-9792-3B32-4BD2-6DC9DAC567EF}"/>
              </a:ext>
            </a:extLst>
          </p:cNvPr>
          <p:cNvSpPr txBox="1"/>
          <p:nvPr/>
        </p:nvSpPr>
        <p:spPr>
          <a:xfrm>
            <a:off x="1103242" y="543513"/>
            <a:ext cx="11920776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vo ». « v »  « o » «vo ».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« v »  « o » «vo ». </a:t>
            </a:r>
          </a:p>
        </p:txBody>
      </p:sp>
    </p:spTree>
    <p:extLst>
      <p:ext uri="{BB962C8B-B14F-4D97-AF65-F5344CB8AC3E}">
        <p14:creationId xmlns:p14="http://schemas.microsoft.com/office/powerpoint/2010/main" val="19522975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186F4-2033-2FEA-A966-A5E6C2A77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F52B68-2167-6F81-4B7F-933434C49D2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2349194-73FC-ABAC-67D0-A85D38AE736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A3E24A8-AFD9-05DE-E1CB-E6144317C0A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8DD9C15-045D-1EC3-2BB1-1EE76EE28CD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B0B961-CCDD-58CE-39CA-842F52FDEADF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v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B83933-64C6-D181-BEA9-FE324D1BDBDC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88D9180-B354-D429-B600-B37A537FF10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7543871"/>
              </p:ext>
            </p:extLst>
          </p:nvPr>
        </p:nvGraphicFramePr>
        <p:xfrm>
          <a:off x="0" y="-4659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5EA7A7F-9D4E-3AD2-5DEB-CC4CA8260326}"/>
              </a:ext>
            </a:extLst>
          </p:cNvPr>
          <p:cNvSpPr txBox="1"/>
          <p:nvPr/>
        </p:nvSpPr>
        <p:spPr>
          <a:xfrm>
            <a:off x="1665439" y="521286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v »  « i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DDD420-ADD4-5D4D-6C36-217CBF137A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10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>
            <p:custDataLst>
              <p:tags r:id="rId1"/>
            </p:custDataLst>
          </p:nvPr>
        </p:nvSpPr>
        <p:spPr>
          <a:xfrm>
            <a:off x="2349737" y="1460251"/>
            <a:ext cx="11876750" cy="7114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Plan de la séance 1</a:t>
            </a:r>
            <a:endParaRPr lang="fr-FR" sz="66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endParaRPr lang="fr-FR" sz="1500" b="1" dirty="0">
              <a:solidFill>
                <a:schemeClr val="accent5">
                  <a:lumMod val="50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 1. Rituel 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2.Vocabulaire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3.</a:t>
            </a:r>
            <a:r>
              <a:rPr lang="fr-MA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Lecture</a:t>
            </a:r>
            <a:endParaRPr lang="fr-FR" sz="3200" dirty="0">
              <a:latin typeface="Dosis" pitchFamily="2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4.Écriture</a:t>
            </a:r>
            <a:endParaRPr lang="fr-FR" sz="3200" dirty="0">
              <a:latin typeface="Dosis" pitchFamily="2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5.Pratique autonome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6.Jeu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7F6ABB8-4A41-ACDB-2348-5512E0B5A9F1}"/>
              </a:ext>
            </a:extLst>
          </p:cNvPr>
          <p:cNvGrpSpPr/>
          <p:nvPr/>
        </p:nvGrpSpPr>
        <p:grpSpPr>
          <a:xfrm>
            <a:off x="7885010" y="3269991"/>
            <a:ext cx="2339860" cy="841410"/>
            <a:chOff x="3663231" y="3540342"/>
            <a:chExt cx="1066274" cy="38554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302A20F-6740-91D0-75DD-E915E06330C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8DCA6586-BF07-E37D-874F-8749F6635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92CA0BF-0FA5-DB02-BE1F-F67FD2F570DF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84D3ED63-804F-D147-A616-03F9D74E9BA5}"/>
              </a:ext>
            </a:extLst>
          </p:cNvPr>
          <p:cNvGrpSpPr/>
          <p:nvPr/>
        </p:nvGrpSpPr>
        <p:grpSpPr>
          <a:xfrm>
            <a:off x="7846776" y="4115164"/>
            <a:ext cx="2339861" cy="837796"/>
            <a:chOff x="3663231" y="3540342"/>
            <a:chExt cx="1037462" cy="38554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A3FD8CB-FB7B-373A-26F1-9033A862BD17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15501BC-D7CD-6689-08F3-B89040ABB1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41728AB-4FA3-1437-CDE9-F5AC88449C12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279AFB7-46C2-FBBF-2E08-88C8B667E25D}"/>
              </a:ext>
            </a:extLst>
          </p:cNvPr>
          <p:cNvGrpSpPr/>
          <p:nvPr/>
        </p:nvGrpSpPr>
        <p:grpSpPr>
          <a:xfrm>
            <a:off x="7862409" y="5133093"/>
            <a:ext cx="2339860" cy="841409"/>
            <a:chOff x="3581032" y="3265648"/>
            <a:chExt cx="1108980" cy="38554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D8FE39A0-44EF-3507-990A-67B478CE19AB}"/>
                </a:ext>
              </a:extLst>
            </p:cNvPr>
            <p:cNvSpPr/>
            <p:nvPr/>
          </p:nvSpPr>
          <p:spPr>
            <a:xfrm>
              <a:off x="3848841" y="3365519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6AA4052-EAA4-BB96-DF2D-16D746003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032" y="3265648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A0774EC-B64D-98D2-5294-9C81E4C4108C}"/>
                </a:ext>
              </a:extLst>
            </p:cNvPr>
            <p:cNvSpPr txBox="1"/>
            <p:nvPr/>
          </p:nvSpPr>
          <p:spPr>
            <a:xfrm>
              <a:off x="3941825" y="3343580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40 min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A3866AD-40ED-EB75-D979-DD388E8782AC}"/>
              </a:ext>
            </a:extLst>
          </p:cNvPr>
          <p:cNvGrpSpPr/>
          <p:nvPr/>
        </p:nvGrpSpPr>
        <p:grpSpPr>
          <a:xfrm>
            <a:off x="7810493" y="6032461"/>
            <a:ext cx="2339860" cy="841410"/>
            <a:chOff x="3663231" y="3540342"/>
            <a:chExt cx="1036335" cy="38554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ECD25F1-A058-7C3A-9718-8A711A468348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8BF55C0C-3D87-CC8D-D1A0-DC9B56F7EF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E87E3AD-BF9E-45D4-830B-EE899016816D}"/>
                </a:ext>
              </a:extLst>
            </p:cNvPr>
            <p:cNvSpPr txBox="1"/>
            <p:nvPr/>
          </p:nvSpPr>
          <p:spPr>
            <a:xfrm>
              <a:off x="3951379" y="3617085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7AB206B-1F14-3F22-5556-5459D9C65A54}"/>
              </a:ext>
            </a:extLst>
          </p:cNvPr>
          <p:cNvGrpSpPr/>
          <p:nvPr/>
        </p:nvGrpSpPr>
        <p:grpSpPr>
          <a:xfrm>
            <a:off x="7794998" y="6979705"/>
            <a:ext cx="2339860" cy="841410"/>
            <a:chOff x="3663231" y="3540342"/>
            <a:chExt cx="1066274" cy="385540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5EA48265-DC6A-B8F1-2BC2-6C1DF60E7708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CBCB3C04-DEBE-5150-7AE1-31D2F292D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65ACA244-A1A5-0D73-66CE-38C388CF47E2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70F4F70-B406-9360-08F9-E0A500CA077B}"/>
              </a:ext>
            </a:extLst>
          </p:cNvPr>
          <p:cNvGrpSpPr/>
          <p:nvPr/>
        </p:nvGrpSpPr>
        <p:grpSpPr>
          <a:xfrm>
            <a:off x="7794998" y="7863503"/>
            <a:ext cx="2339860" cy="841410"/>
            <a:chOff x="3663231" y="3540342"/>
            <a:chExt cx="1066274" cy="385540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E6EB7D5-3273-450D-7953-D448E8BA78DD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368BB8EE-91BB-9440-3346-1128FAA87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713A1D0-247F-42DF-B679-10F1814846C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2161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28A53-B049-E97C-1AA8-8393EF720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393C80-CF9B-96FE-7A5C-60C95E07759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BD39976-BA80-0D3E-EAA0-A9FA31D2004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6947DF2-F164-340E-6388-5CA24620F33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58FB482-4D2D-A586-CE96-1227EFE5B5B1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272277E-B25E-772D-3463-F4BA825F4A05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3343BF-015E-442E-B5D7-CA5F21817EB2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v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6551645-1FB8-1A18-B920-B1DA13779CD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442196"/>
              </p:ext>
            </p:extLst>
          </p:nvPr>
        </p:nvGraphicFramePr>
        <p:xfrm>
          <a:off x="0" y="-3987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5648665E-1843-70DB-8CBA-C9D5B83C1E75}"/>
              </a:ext>
            </a:extLst>
          </p:cNvPr>
          <p:cNvSpPr txBox="1"/>
          <p:nvPr/>
        </p:nvSpPr>
        <p:spPr>
          <a:xfrm>
            <a:off x="1418292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«vi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«v»  « i » « vi ». Lisons ensemble «vi»  « i » « vi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2176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5DA21-3E64-7864-A7E7-AD108F604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162EE34-957C-4A43-54E8-3087A3F1F31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BC013C5-D303-FCFB-E09F-75CCBDDF7B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BA28354-4D0E-2870-9067-266A3A3AD96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AC4FF35-CFD1-3825-5F38-DB4A106216F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FF0BC0-7B58-6679-34B3-BD606F984712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v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5A7E35-C056-BBC4-1443-249AADE50670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51E1F9F-706C-1E4A-767C-34CC892873E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318859"/>
              </p:ext>
            </p:extLst>
          </p:nvPr>
        </p:nvGraphicFramePr>
        <p:xfrm>
          <a:off x="9901" y="-60234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230E7E5-7CBB-160B-BB1D-94A1A507B7D0}"/>
              </a:ext>
            </a:extLst>
          </p:cNvPr>
          <p:cNvSpPr txBox="1"/>
          <p:nvPr/>
        </p:nvSpPr>
        <p:spPr>
          <a:xfrm>
            <a:off x="1665439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v »  « e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8C3926-4675-D560-A64C-5DE0DC8431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398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6A10D-9EAC-B251-87E1-434C44B45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158D02-E3A7-8CA1-5886-E78548C984D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3EF013-1BB0-8EFA-73C6-DB6B4F1F568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820610E-2D6B-2EA3-7355-0F9794A469C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E733608-B0FA-A7C3-0330-183F3EEC89F8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E3B9465-CD66-288C-F918-E3B9BC02EF2E}"/>
              </a:ext>
            </a:extLst>
          </p:cNvPr>
          <p:cNvSpPr/>
          <p:nvPr/>
        </p:nvSpPr>
        <p:spPr>
          <a:xfrm>
            <a:off x="437400" y="5473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7A962A-C2F1-8DE5-2D19-52E4D9E70FF9}"/>
              </a:ext>
            </a:extLst>
          </p:cNvPr>
          <p:cNvSpPr txBox="1"/>
          <p:nvPr/>
        </p:nvSpPr>
        <p:spPr>
          <a:xfrm>
            <a:off x="5229224" y="3112175"/>
            <a:ext cx="39147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v</a:t>
            </a: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A42A085-2EFF-3F50-5A9E-770BE380B51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7072337"/>
              </p:ext>
            </p:extLst>
          </p:nvPr>
        </p:nvGraphicFramePr>
        <p:xfrm>
          <a:off x="9901" y="-34606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D215354-61BF-94A6-E58A-991A259DAF25}"/>
              </a:ext>
            </a:extLst>
          </p:cNvPr>
          <p:cNvSpPr txBox="1"/>
          <p:nvPr/>
        </p:nvSpPr>
        <p:spPr>
          <a:xfrm>
            <a:off x="1118872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ve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«v»  « e»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ve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Lisons ensemble « v »  « e»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ve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018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58FB6-79A6-3803-7237-C767ED5E3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36A1EC-AECA-203C-5B4A-1AEE7C97244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0DF374E-77AF-3FED-6595-57A67822F2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DF4B1B1-0A52-EC38-DECC-FE2C0C4F4D9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E0618C7-BA2D-306B-43D0-3408705D7520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E6C2D4-7953-C5F1-A880-11471145770D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v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7467F4-984E-4B6B-3960-0AD6485249DF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411B099-8657-5D6D-4F0E-45C4405499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534825"/>
              </p:ext>
            </p:extLst>
          </p:nvPr>
        </p:nvGraphicFramePr>
        <p:xfrm>
          <a:off x="-1" y="-4659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DA900E3-6730-8965-2FE0-0EE6A8AD2DDA}"/>
              </a:ext>
            </a:extLst>
          </p:cNvPr>
          <p:cNvSpPr txBox="1"/>
          <p:nvPr/>
        </p:nvSpPr>
        <p:spPr>
          <a:xfrm>
            <a:off x="1630803" y="505719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v »  « é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38AB76-A7BD-6A23-4CA9-3D35ECC726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223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C9AB1-868C-C157-5AED-FE2BDE35E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5FC8CF-C523-6DAE-1877-4A71549ACC6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AA462EA-2EF4-B261-9EEE-7A01E7AD857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988EB2-65EE-3652-03D4-21E3B0EFCDB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4013E71-3E51-DC17-7674-F8500A877A7A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2FE2262-471C-8A86-5C17-CDEF71F730F3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984DD7-35C7-6B84-F5CD-0B97B779C408}"/>
              </a:ext>
            </a:extLst>
          </p:cNvPr>
          <p:cNvSpPr txBox="1"/>
          <p:nvPr/>
        </p:nvSpPr>
        <p:spPr>
          <a:xfrm>
            <a:off x="5229224" y="3112175"/>
            <a:ext cx="4143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v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66C276E-D83B-4B3E-4B55-9A91BFD2B55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9497015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38E0A829-3F92-FDB6-4096-1A5BE44EE581}"/>
              </a:ext>
            </a:extLst>
          </p:cNvPr>
          <p:cNvSpPr txBox="1"/>
          <p:nvPr/>
        </p:nvSpPr>
        <p:spPr>
          <a:xfrm>
            <a:off x="1452869" y="479191"/>
            <a:ext cx="10463528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vé 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v»  « é» «vé ». Lisons ensemble « v »  « é» « vé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4008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1EBBF-1CE4-9B99-3595-6387BE643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3F10BE-9BF4-AC7F-D58D-1F85DEDF379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D1153EC-F297-F0F3-3AAC-46E6E77CF3B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4B36062-115C-C071-8719-B38A4C25C2B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7F412C-9F78-EC72-9570-3F287A02EA8E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B39F48-77E9-5C09-4DCD-8F0828554233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v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996E17-15B8-D9BD-4B1F-6B3F483FA3B1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</a:rPr>
              <a:t>u</a:t>
            </a:r>
            <a:endParaRPr lang="fr-FR" sz="258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53A8895-B01D-D7AB-8AA7-D0AC4DD5731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079380"/>
              </p:ext>
            </p:extLst>
          </p:nvPr>
        </p:nvGraphicFramePr>
        <p:xfrm>
          <a:off x="-1" y="-4659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81EAE837-2F75-6A66-3AED-B365851587B6}"/>
              </a:ext>
            </a:extLst>
          </p:cNvPr>
          <p:cNvSpPr txBox="1"/>
          <p:nvPr/>
        </p:nvSpPr>
        <p:spPr>
          <a:xfrm>
            <a:off x="1616949" y="454798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v »  « u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687D54-4F08-5642-613D-C7EE8B8EA0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784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36A52-0A2A-C191-86EE-CAC4A4BA2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FAB99-B899-BEAB-76FD-AD695BF745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CD3C0CD-E5A9-2FC9-5971-287C6AF5B5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6056C0-2578-30EF-C2F1-A5DB72E67E5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6315351-8F70-6492-F438-A8AB54121366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50C6161-4F8B-BC80-764E-7038638F882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1BD921-FC1F-3F14-EF4F-9C785670DC77}"/>
              </a:ext>
            </a:extLst>
          </p:cNvPr>
          <p:cNvSpPr txBox="1"/>
          <p:nvPr/>
        </p:nvSpPr>
        <p:spPr>
          <a:xfrm>
            <a:off x="4862513" y="3112175"/>
            <a:ext cx="39909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v</a:t>
            </a:r>
            <a:r>
              <a:rPr lang="fr-FR" sz="25800" b="1" kern="0" spc="480" dirty="0">
                <a:solidFill>
                  <a:srgbClr val="106585"/>
                </a:solidFill>
              </a:rPr>
              <a:t>u</a:t>
            </a:r>
            <a:endParaRPr lang="fr-FR" sz="258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8A69863-FC15-CA89-C006-7BB46C52B0C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67577752"/>
              </p:ext>
            </p:extLst>
          </p:nvPr>
        </p:nvGraphicFramePr>
        <p:xfrm>
          <a:off x="25141" y="-62833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9BA13771-26A6-5488-B84A-34C687A1F5B4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«vu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«v»  « u» « vu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«v»  « u» « vu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4279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60744D-1E60-C88B-F1AF-45D43E99F0EE}"/>
              </a:ext>
            </a:extLst>
          </p:cNvPr>
          <p:cNvSpPr/>
          <p:nvPr/>
        </p:nvSpPr>
        <p:spPr>
          <a:xfrm>
            <a:off x="-1" y="-6255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96293D-DEC4-F428-8B5B-2A42EB9025A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F3A271C-6DEE-5D89-CB2A-BE59FD670D7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13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4671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534402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v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F1A742A-56FD-1CC4-08BD-EB129BB1E6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5436910"/>
              </p:ext>
            </p:extLst>
          </p:nvPr>
        </p:nvGraphicFramePr>
        <p:xfrm>
          <a:off x="-1" y="-62550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22DBF53-7C87-01EA-842F-9D034B6C4312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a »  « v 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1C923D-4464-62C2-F250-4B8CDD0F64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470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6519C8-7D1E-B7CC-63F3-9A5ECAF1077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4F127B3-E50D-BB46-3BCE-5DB58D282EB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F9B57AB-ED92-145A-0786-162C170F32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162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4772025" y="3112175"/>
            <a:ext cx="35337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v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64FDF2C-8AD8-2234-05D2-835F7011EA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B5A6535-DEA3-6D4B-476F-00CD4DCE0F18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av»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 »  « v » « av ». Lisons ensemble « a »  « v » « av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821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69B04D-62D7-846E-80EA-8C80BEEB621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746F89D-9B1D-3D76-D75D-A9D4CADF842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0681553-0642-58A2-C2DD-CE5CAA0A84A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6675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619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763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v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0D1B85F-0A0E-9D8B-7D4E-A836A80A1C7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A48E4CE-DFB9-6EF4-D3AC-6A4BC5F8E541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o »  « v 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763513-FC92-2431-76E3-7AA080A79CC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81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5A196-0D03-F749-8501-C568B82D4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A059BA2-8C1A-6FEF-5F9A-FC719DB8DB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BAEE6DD-16E4-CE75-DB1F-DC9C60DD79B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4B5FDAA7-1FB0-58C4-C153-BEF09720A2E7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EDDC6B7-CAD5-F3E6-5F1E-CF33FA3A5217}"/>
              </a:ext>
            </a:extLst>
          </p:cNvPr>
          <p:cNvSpPr/>
          <p:nvPr/>
        </p:nvSpPr>
        <p:spPr>
          <a:xfrm>
            <a:off x="562942" y="59898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6C96612-8ADA-2516-5D6E-90142027279A}"/>
              </a:ext>
            </a:extLst>
          </p:cNvPr>
          <p:cNvSpPr txBox="1"/>
          <p:nvPr/>
        </p:nvSpPr>
        <p:spPr>
          <a:xfrm>
            <a:off x="1254314" y="590118"/>
            <a:ext cx="993116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 et vos livrets de français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120C3E-68FC-9D86-45DB-1E5CCE50FB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61" y="342900"/>
            <a:ext cx="1072972" cy="992461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A0F5B73-4673-B158-7158-DF81D6459657}"/>
              </a:ext>
            </a:extLst>
          </p:cNvPr>
          <p:cNvGrpSpPr/>
          <p:nvPr/>
        </p:nvGrpSpPr>
        <p:grpSpPr>
          <a:xfrm>
            <a:off x="989239" y="3859170"/>
            <a:ext cx="11506508" cy="3533358"/>
            <a:chOff x="-3805047" y="3869835"/>
            <a:chExt cx="6297262" cy="2753069"/>
          </a:xfrm>
        </p:grpSpPr>
        <p:sp>
          <p:nvSpPr>
            <p:cNvPr id="9" name="Rectangle : coins arrondis 18 - 2">
              <a:extLst>
                <a:ext uri="{FF2B5EF4-FFF2-40B4-BE49-F238E27FC236}">
                  <a16:creationId xmlns:a16="http://schemas.microsoft.com/office/drawing/2014/main" id="{06AE3FB6-617E-30CE-17D9-E4944BB22D51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Rectangle : coins arrondis 18 - 2">
              <a:extLst>
                <a:ext uri="{FF2B5EF4-FFF2-40B4-BE49-F238E27FC236}">
                  <a16:creationId xmlns:a16="http://schemas.microsoft.com/office/drawing/2014/main" id="{AD7D1A10-A7C4-A797-618D-2504E07EB108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11" name="Rectangle : coins arrondis 18 - 2">
              <a:extLst>
                <a:ext uri="{FF2B5EF4-FFF2-40B4-BE49-F238E27FC236}">
                  <a16:creationId xmlns:a16="http://schemas.microsoft.com/office/drawing/2014/main" id="{2DB4658C-20DC-72AA-17DA-FB2A1D58EE0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 : coins arrondis 18 - 2">
              <a:extLst>
                <a:ext uri="{FF2B5EF4-FFF2-40B4-BE49-F238E27FC236}">
                  <a16:creationId xmlns:a16="http://schemas.microsoft.com/office/drawing/2014/main" id="{5BCD92FE-BC16-F3AC-6E4B-C0BFF7AC5F18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14" name="Rectangle : coins arrondis 18 - 2">
              <a:extLst>
                <a:ext uri="{FF2B5EF4-FFF2-40B4-BE49-F238E27FC236}">
                  <a16:creationId xmlns:a16="http://schemas.microsoft.com/office/drawing/2014/main" id="{BAFD3358-AABE-DF7E-98AA-2F20F273668D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4" name="Rectangle : coins arrondis 18 - 2">
              <a:extLst>
                <a:ext uri="{FF2B5EF4-FFF2-40B4-BE49-F238E27FC236}">
                  <a16:creationId xmlns:a16="http://schemas.microsoft.com/office/drawing/2014/main" id="{62035628-88FB-2BF2-F5C3-E93661715A72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F9355F0F-29F7-D4CB-8F41-4832BC02109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914" y="4272070"/>
            <a:ext cx="2053088" cy="1905077"/>
          </a:xfrm>
          <a:prstGeom prst="rect">
            <a:avLst/>
          </a:prstGeom>
        </p:spPr>
      </p:pic>
      <p:pic>
        <p:nvPicPr>
          <p:cNvPr id="28" name="Image 27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3BA58975-B1CB-DD2C-423A-C5CAADDF86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6141044" y="4509253"/>
            <a:ext cx="1433911" cy="1611393"/>
          </a:xfrm>
          <a:prstGeom prst="rect">
            <a:avLst/>
          </a:prstGeom>
        </p:spPr>
      </p:pic>
      <p:pic>
        <p:nvPicPr>
          <p:cNvPr id="29" name="Image 28" descr="Une image contenant texte, habits, fil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9BEE924-C5AC-A2D3-19D0-114C80B7DA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26" y="4262720"/>
            <a:ext cx="1379982" cy="196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F0D41098-A5F4-87AE-34B2-534A72BD6D7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5656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634D1D-E980-83D3-932A-E1F05F92DA0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E335FDD-0EA6-7C3F-453E-AF2F8D4DE9A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26C04B-C7F2-32D7-4147-06FE6FD17A6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4861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o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v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A6535D3-C3FA-E052-EAB4-4A5CC76FCE8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239B455-C186-5988-2DF3-B88811795BFD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ov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 »  «v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ov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 »  «v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ov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5563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F50257-58AA-1E9C-BF4B-F35E89C977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A7FCB8F-DF07-AF4E-C3FF-94AD8C5C100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3AAFFB9-6C1F-C754-5D94-6F2F82313A0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352800" y="3019447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4963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v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241D6BF-2D36-20FD-CA3D-F02F2AD7DB1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8916841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C8D7F3FD-E032-948B-178D-4D4DE0BC83AE}"/>
              </a:ext>
            </a:extLst>
          </p:cNvPr>
          <p:cNvSpPr txBox="1"/>
          <p:nvPr/>
        </p:nvSpPr>
        <p:spPr>
          <a:xfrm>
            <a:off x="1512869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i »  « v»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1B8064-8A14-3D0A-BF07-F56558C4BA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930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A75A22-0F37-DD85-DE8A-C13929D4E4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2572F8A-720E-BABD-25DB-5CBF3D814F4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9F4FBBF-AD7F-E177-57F5-BC089B50A93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v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95EF937-A904-CAFF-BA79-9F04C33E49B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724B26F-2CC2-3344-AF26-7AD40AB7AADA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iv 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 »  « v » « iv ». Lisons ensemble « i »  « v » « iv 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321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27BBD7-6A55-B720-6E4A-4101D89461F8}"/>
              </a:ext>
            </a:extLst>
          </p:cNvPr>
          <p:cNvSpPr>
            <a:spLocks/>
          </p:cNvSpPr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0843621-EFE4-4B6E-29F3-999E9445FC96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B7DDA80-0B7B-B971-7273-F60DD82C4CC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6675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5433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6868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v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899F7D9-E887-99FB-860A-2FA71A6C53D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EC1D49C-67F2-36A8-7F71-68F4B880DA0F}"/>
              </a:ext>
            </a:extLst>
          </p:cNvPr>
          <p:cNvSpPr txBox="1"/>
          <p:nvPr/>
        </p:nvSpPr>
        <p:spPr>
          <a:xfrm>
            <a:off x="1580897" y="501407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é »  «v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9A6620-9E89-5128-8CCC-FB3E06DB343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305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B6AD-8438-F32A-0095-3CE3A47DB4E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8952017-75F9-35C2-A2BD-C8E5A0B47E1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B2B7EB-FEB2-3E4A-9087-6354BE9A9C4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038725" y="3112175"/>
            <a:ext cx="3638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é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v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73BB636-96AF-A04C-1BBC-4D6F08F9152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3F10481-A40F-30E1-86C5-1B89F024DB1F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év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é »  « v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év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é »  « v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év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610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543EC7-66A6-FB11-2685-3E8B51A4A0C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EC61CE-DC88-2089-60C2-168E9661A87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780DC52-68F8-959C-FAA7-91E6601577A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238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u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382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v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AC87D1E-762C-9355-CC6D-12A78D04998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F1D6653E-A9D0-316D-3040-A23EE18A7290}"/>
              </a:ext>
            </a:extLst>
          </p:cNvPr>
          <p:cNvSpPr txBox="1"/>
          <p:nvPr/>
        </p:nvSpPr>
        <p:spPr>
          <a:xfrm>
            <a:off x="1570014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u »  « v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E73C6A-F432-55D1-A814-4531DCD8D38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581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7ECE09-9800-E5EE-737E-3BA779080BD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E80D771-36B4-6E82-7181-D4458C6AF82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D82B7D6-BC21-9C34-C034-C57CFF2A558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038725" y="3112175"/>
            <a:ext cx="3638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u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v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C395458-8F03-03CB-3416-690374C2A54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583A1E3-270D-2238-202D-51BC73308E20}"/>
              </a:ext>
            </a:extLst>
          </p:cNvPr>
          <p:cNvSpPr txBox="1"/>
          <p:nvPr/>
        </p:nvSpPr>
        <p:spPr>
          <a:xfrm>
            <a:off x="1588334" y="564945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uv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 »  « v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uv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u »  «v»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uv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111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8557A-FFFB-792A-8B28-D14A593A7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15C64A-063B-77C9-7F29-89809E7DC8F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DEC4AA0-EB78-DE0A-EE69-1EACA14DE92C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BD55EDE-C095-F036-C476-6588F965F7D3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(1)</a:t>
            </a:r>
          </a:p>
          <a:p>
            <a:pPr algn="ctr" defTabSz="685834">
              <a:lnSpc>
                <a:spcPts val="6911"/>
              </a:lnSpc>
            </a:pP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Je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lis</a:t>
            </a: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 des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syllabes</a:t>
            </a:r>
            <a:endParaRPr lang="en-US" sz="4000" b="1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F50819-0AFC-10EC-D9A4-41989929A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8" b="14658"/>
          <a:stretch/>
        </p:blipFill>
        <p:spPr>
          <a:xfrm>
            <a:off x="4582903" y="5219700"/>
            <a:ext cx="4550194" cy="4192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29228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19F96-1BDA-FA45-2FDD-62A6120A1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417B8E-AD61-0A58-2AAD-0EBF8EB54B9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86D7E0F-D2C5-0972-352A-B93D949015D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D26AEF4-B477-1AA0-CBBF-43BD9FD5258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4DB83DA-ADE6-E8E9-23D1-DCCC3C978C4C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BCFBC1A7-50DD-FD74-F457-750215FB3081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471931F8-F87C-1911-2143-42F801287356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8937DBB-523D-A18D-C751-785F61BA1B6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89BCF06-CE0E-ED1B-588D-A82ECC32C02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EDCA4E27-09FD-0FA5-27EA-DAFCEE652FB7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>
                  <a:solidFill>
                    <a:srgbClr val="00B050"/>
                  </a:solidFill>
                </a:rPr>
                <a:t>v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C10A5A24-2184-334B-3DC6-CCF8AA8BF1ED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8BF7F5D-48B9-A0FE-F03D-3A2D251C7CC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63CAF03-7D23-06B8-4B3C-349587DBAEF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4AE51927-7485-FA36-3A18-F61F8ACDECDF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74940345-1001-2FE9-A0BD-5E65BDD967BE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7FFDCAC-AD2C-EBC8-9907-3DE52B30BB3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0303B9D-A4DA-C564-7CA3-F81729C669A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947072A5-69FD-7DFB-953E-F8B6AC4FB749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0D9D5422-438C-148F-BC0D-1B09AA9C9567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EC2BDE2-81DC-4306-9948-4BA40F1A1CB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36337A8-F922-0971-479F-72AFFCDFABB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B72C13FF-02D4-CA29-5C65-56739154E04F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40509806-6472-0C93-E036-C53377782203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B51E1518-E9B3-44C9-33CE-148E3C44D11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49ACA3C-7E8E-D826-103D-480D113A83C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AAD75454-D6A5-770A-C90C-143F021596AF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3EE13A8E-3E7E-E63D-73C5-566C8DE711E5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9B956CB7-6980-9A7C-1B3F-A900BAD300F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74F8CAEE-0DC4-DD4E-697F-8993061B6980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C3CA17BB-087F-344B-A421-D96057D09CBA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C7662E7C-3595-DE27-0138-7E27879562B7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8D584BA-5A47-78DE-6379-D5F76D8C788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3E294133-BA2A-D6B6-D1A0-22FE0B93CB1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D6409243-F82A-D765-9246-B88DCAE4D4B3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438423D2-0018-836A-04C3-BDE54FBBA876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88A1E6F9-B799-375A-46A0-DDA09099EF35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va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71D899C7-F519-2302-7CEF-C348D7354B5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216E2A69-C0E3-1AA7-0A4D-F5DDC213D243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vo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18FF904C-98FD-E369-A599-78612C19C1F3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0129C4F4-8E8E-A93D-0D98-0BC9C72C88D0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vi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2CB7137B-6E67-17E7-402B-2E8E067D6AB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F250C1D6-3F61-B75B-5165-A41E17D2A0F0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vu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538D9839-D854-3767-40A5-957AE3D4253C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7C73DFB7-DA1A-8FA1-3CA5-DF8722DC5098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ve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351E00E8-7AB3-CF7F-F717-B0864B806916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95A078F7-B6E1-01FB-8529-1CED5A79A0F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95757ADE-8B69-9136-95A3-826FB85EC9DA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vé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10815616-4F5C-F0F4-6FA5-3A56E8C24A6C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E5729A3-F213-2225-ABEB-28912ECB28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87D522F-A922-FCCA-F325-3D9893FE7E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26904" y="484519"/>
            <a:ext cx="10642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je 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vais  lire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l’arbre des syllabes. Écoutez attentivement.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B7E379-3A21-B3EB-557D-0E7D5E40893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06122" y="930493"/>
            <a:ext cx="6038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L’enseignant lit l’arbre des syllabes en  pointant les lettres. 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391828-92F9-98FC-E90F-49436C32C21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0249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553B0-AE24-AB2C-CE43-19ABA3A28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CE53B4-0BB1-6D4F-4EA6-0BB4C5A3133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3A6DB50-B2E3-DB6C-347F-DEC530E6CE3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470D027-A048-67C6-9A36-F4A5D2F2C45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0C8754FF-3ACC-9D9D-EEBC-99898D1D92C1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CFB4B548-AE4B-0201-D0A8-3C1C9BCB098F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28E322EC-A07C-F134-DF02-648159344C9D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64A394F-D798-2FE2-1AA6-658226FEF19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83083E0-8D7F-DDA7-4D42-9696F724226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18BE0CD4-4924-D6EE-C293-3804F52A0E75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>
                  <a:solidFill>
                    <a:srgbClr val="00B050"/>
                  </a:solidFill>
                </a:rPr>
                <a:t>v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0410AB26-A9A2-DDB1-88A4-3C4335032066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105F04C-65F1-2C28-3160-C0C82DD1770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05AD514-9AEF-1EA7-6223-F557728E6F7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E9F550FC-02D7-C40E-B8F6-5813FE8FC16F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A7053C15-6150-0D20-95B7-0C2EA1C2166A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C148B5D-30A1-9CBE-C402-9C71E71A8EF0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4244DDB-E59F-7B56-E697-459AE33DEA0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7F6CB984-0610-F1A3-9196-64DA3A8AC709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1EF3C677-1612-0D67-3654-0127F88ADF9E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925EC91-C1F6-8E6A-962D-665FCAE2888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AC19C22-47D6-9A26-E524-E17A81D8A0FF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8F7BF154-A58B-F977-1579-CCA4C10E7420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B4B888AB-A31C-B3C3-1E66-FA900EB77E54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CF2BCF2-915B-EA0C-25B2-E04D5CB8C2C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5AC46DEB-B980-7FCA-689B-E050831BF22A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833FE3E5-3423-5150-2879-A1C21733D82A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D90EDBD5-DE8A-4B69-4F9A-B5B9CB4BC05D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C1CA7E6A-1F6E-D55B-4E04-780D04173E2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A31D35D0-054E-CA13-9932-DC9B2F354A7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0B8F290C-57EC-8ABA-B5DB-0BE9E973A8BC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074BFC3E-F278-BC87-9DC6-881D58E41F71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963BA90D-CD12-C5A7-D467-1F3EC8F0D73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4EA7797A-C9CA-20AA-DAAC-B0797ADE64A9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73847F27-7F58-5FD5-6478-951638BF5D49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D57A2CEC-B6E0-7915-E9A8-BBECE200AB35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1984C1BC-EA4D-0D8B-A9B9-DE78D371C422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va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3DBCF5FC-B03E-D60A-C5EC-2236530F1EE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93FE2009-B019-8663-623B-05A9F3B3D659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vo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347D747F-3AB2-4638-4D0F-6C79A268EDE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BC516B58-E370-4B69-FA7B-F767C5A322D9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vi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DA5E9257-BA23-058C-589F-3E1CF1C8B29D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91126B05-5E4D-5A2C-7315-67CAEE8D9D6F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vu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AE1AEB9C-6B2D-42D7-AE66-3FE2567F2F3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F7E1B034-DE66-822F-623C-3F2038568AB6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ve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77CD8819-1587-7BAF-B02E-909E031712C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D84A4B99-D4F8-DD06-91E3-A1A1A2715674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736A4167-4F54-13D7-0236-72949BE4C980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vé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8DFDF2E0-A427-048A-2EDB-ADFF7AF659C2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D45B685-95EF-C964-6962-34AD6163510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299CB44-CEF8-326A-B521-F8B6358E276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97896" y="550314"/>
            <a:ext cx="7965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Lisons ensemble.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2B35314-8D64-5174-4535-633C601B232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25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9B602-432A-F638-6581-D1F1F0F1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3F24EF-313A-1181-91A6-9642887D823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540D348-BF87-3D81-97E9-9EF1D27F7024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ADB0DBD-5B47-114D-2716-E7888C1A5025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AA2812D-ABFC-5355-8942-340CC6D93262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943F542-3C2D-F61C-469D-7A4C4B3A6E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112DFEF-7C2C-BF11-20D1-C7E8C59AB87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09800" y="807920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Révision des pictogrammes vus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E54F3E-E8ED-DBF5-D2A9-44BE9803762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27" y="2247901"/>
            <a:ext cx="3810000" cy="3200400"/>
          </a:xfrm>
          <a:prstGeom prst="rect">
            <a:avLst/>
          </a:prstGeom>
        </p:spPr>
      </p:pic>
      <p:pic>
        <p:nvPicPr>
          <p:cNvPr id="16" name="Image 15" descr="Une image contenant dessi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816E0038-AAFD-32A7-FA39-A111B0DD306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529" y="6054756"/>
            <a:ext cx="2438400" cy="244154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7A71E41-5AA2-43BD-39D3-8B2F21E92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3801" y="2393158"/>
            <a:ext cx="3282373" cy="275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038668C-8F10-23B3-E6D3-984324FEF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032858"/>
            <a:ext cx="2438400" cy="289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BEE85B15-199E-DF09-9623-DF07ED2B63C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728913"/>
            <a:ext cx="2203346" cy="241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974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4A803-8CEC-0962-0234-F19CC01DC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892311-472F-1A4B-FABF-BAAEF050B19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6F931E5-E646-C0F0-6812-0D462FD7612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5BA8401-3B42-D612-A707-C9150A8E810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277A98F-D920-D6FD-AD58-24927756BCC0}"/>
              </a:ext>
            </a:extLst>
          </p:cNvPr>
          <p:cNvSpPr txBox="1"/>
          <p:nvPr/>
        </p:nvSpPr>
        <p:spPr>
          <a:xfrm>
            <a:off x="1580897" y="532937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lire les syllabes. Ecoutez bien et suivez avec moi.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3058192-A997-E66C-BF88-30F4889BB9DE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0AD3FD0-B111-FA30-70FE-C460519C26E2}"/>
              </a:ext>
            </a:extLst>
          </p:cNvPr>
          <p:cNvSpPr/>
          <p:nvPr/>
        </p:nvSpPr>
        <p:spPr>
          <a:xfrm>
            <a:off x="1762699" y="2417791"/>
            <a:ext cx="9938903" cy="1659081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va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ov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vu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év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DF5BC58-6411-68BB-C3E6-F3133A3E4769}"/>
              </a:ext>
            </a:extLst>
          </p:cNvPr>
          <p:cNvSpPr/>
          <p:nvPr/>
        </p:nvSpPr>
        <p:spPr>
          <a:xfrm>
            <a:off x="2286000" y="7247621"/>
            <a:ext cx="8892302" cy="1659081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vi –av – vé - vu</a:t>
            </a:r>
            <a:endParaRPr lang="fr-MA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9E66825-A587-D132-5CCD-14731D4ECA52}"/>
              </a:ext>
            </a:extLst>
          </p:cNvPr>
          <p:cNvSpPr/>
          <p:nvPr/>
        </p:nvSpPr>
        <p:spPr>
          <a:xfrm>
            <a:off x="2286000" y="4865524"/>
            <a:ext cx="8892302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uv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ve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iv - vo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2D1D8F3-4F7E-7802-6014-3BBE1968657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75E8BF96-6A6F-D25D-5D90-2083D2CD62C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024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1263-7515-D8E7-6F7E-43BA2CB0E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964B39-8759-F0EE-8BF3-C8BED5FFFCF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C5B55AD-76CB-C5C5-38C0-AAE16114151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F825858-EC96-5F52-8A94-38306755929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F04D3B1-EED3-7A96-F290-AFB371C72BA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87D9D76-2A06-98D0-4551-8AF513E7F31E}"/>
              </a:ext>
            </a:extLst>
          </p:cNvPr>
          <p:cNvSpPr/>
          <p:nvPr/>
        </p:nvSpPr>
        <p:spPr>
          <a:xfrm>
            <a:off x="1762699" y="2417791"/>
            <a:ext cx="9938903" cy="1659081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va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ov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vu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év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B873805-7BA9-BB15-86BD-08383527E679}"/>
              </a:ext>
            </a:extLst>
          </p:cNvPr>
          <p:cNvSpPr/>
          <p:nvPr/>
        </p:nvSpPr>
        <p:spPr>
          <a:xfrm>
            <a:off x="2286000" y="7247621"/>
            <a:ext cx="8892302" cy="1659081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vi –av – vé - vu</a:t>
            </a:r>
            <a:endParaRPr lang="fr-MA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141F219-8A07-B7D8-EDB9-8D5925A9788C}"/>
              </a:ext>
            </a:extLst>
          </p:cNvPr>
          <p:cNvSpPr/>
          <p:nvPr/>
        </p:nvSpPr>
        <p:spPr>
          <a:xfrm>
            <a:off x="2286000" y="4865524"/>
            <a:ext cx="8892302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uv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ve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iv - vo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0F75307-F03C-2E2D-6159-B817EE09A40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5123508"/>
              </p:ext>
            </p:ext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87F28BF-ABC9-7314-A020-86BF72F781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A955B32-319B-08BD-0417-77F8906FDBDA}"/>
              </a:ext>
            </a:extLst>
          </p:cNvPr>
          <p:cNvSpPr txBox="1"/>
          <p:nvPr/>
        </p:nvSpPr>
        <p:spPr>
          <a:xfrm>
            <a:off x="1580897" y="516370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Lisons ensemble.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768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074DA-91F7-EE0A-693A-820F4551D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3F7F26-5B9B-FCB9-2D26-A5F0B45552F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F1C4E71-D5EB-3806-DE54-1FECBADA8DD0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D9AAC5A-0780-EEFE-4F4D-098C3AFDA78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096A1E6-8340-A370-5AAA-4A8E0EDA3E4C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0E1B9C-ED59-5EEF-0F45-2B630813525E}"/>
              </a:ext>
            </a:extLst>
          </p:cNvPr>
          <p:cNvSpPr txBox="1"/>
          <p:nvPr/>
        </p:nvSpPr>
        <p:spPr>
          <a:xfrm>
            <a:off x="1587935" y="566395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Ouvrez vos livrets à l’activité 1, page 27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051954-B285-54D2-F9A5-50109CEA4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100" y="1979652"/>
            <a:ext cx="5257800" cy="63276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5EE18D-943A-E74D-4716-2AA9AF9DAC77}"/>
              </a:ext>
            </a:extLst>
          </p:cNvPr>
          <p:cNvSpPr/>
          <p:nvPr/>
        </p:nvSpPr>
        <p:spPr>
          <a:xfrm>
            <a:off x="3953247" y="2857500"/>
            <a:ext cx="6028953" cy="1752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F4472C4D-2B25-1B86-BFBE-C70F19BCA11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161221"/>
              </p:ext>
            </p:extLst>
          </p:nvPr>
        </p:nvGraphicFramePr>
        <p:xfrm>
          <a:off x="450644" y="-7236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6103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4B638-7A4F-F7EA-816D-A7F653B7F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B2A6B5-64BE-21C0-C82B-4FC727D2763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4F8D8D-3EE2-4AAC-FDA1-DBC5406F6FA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F6758A5-B6A3-A8F8-4C34-6F2E10CB7C0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0C45BEC-56D1-C464-D58F-F5DF47EA9173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E3EE75B0-E696-A9CC-08E8-D9641E7B1E4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5844384"/>
              </p:ext>
            </p:ext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E361A169-44F0-8F63-4919-4BFEE55657FC}"/>
              </a:ext>
            </a:extLst>
          </p:cNvPr>
          <p:cNvSpPr txBox="1"/>
          <p:nvPr/>
        </p:nvSpPr>
        <p:spPr>
          <a:xfrm>
            <a:off x="971203" y="444970"/>
            <a:ext cx="122302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3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3F3B916C-E68B-5FDB-3BBE-2B535F3DB6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328859"/>
            <a:ext cx="1289923" cy="9785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B22C92-AF6D-9747-E66B-3ADC6E5D5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463" y="3175466"/>
            <a:ext cx="10125075" cy="393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5202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12907-7262-8700-32D8-7AB7E808E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A18EAC-5FC1-1B7B-5310-36422FA0759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86F910-D894-5301-C662-2A7B216B5B9D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C8AB261-8418-725B-DBD2-7C65CE3D0AD4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(2)</a:t>
            </a:r>
          </a:p>
          <a:p>
            <a:pPr algn="ctr" defTabSz="685834">
              <a:lnSpc>
                <a:spcPts val="6911"/>
              </a:lnSpc>
            </a:pP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Je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lis</a:t>
            </a: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 des mots</a:t>
            </a: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DB54C9-04BC-8523-D28C-DFAA18FC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72" y="5524500"/>
            <a:ext cx="4035627" cy="3887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2719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6931DE-F686-D652-3611-B6F4CBECBE3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A753F7-34A3-AF94-2A06-5F55E4AB4AD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9F3B06F-1015-E00B-1286-5CBACC5E895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735272"/>
            <a:ext cx="1109962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On lit toujours de gauche à droite. 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79149" y="80266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4762500" y="3948942"/>
            <a:ext cx="4191000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4925" b="1" kern="0" spc="480" dirty="0">
                <a:solidFill>
                  <a:srgbClr val="106585"/>
                </a:solidFill>
                <a:latin typeface="Dosis" pitchFamily="2" charset="0"/>
              </a:rPr>
              <a:t>lavé</a:t>
            </a:r>
            <a:endParaRPr lang="fr-FR" sz="14925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5A1B3F3-E058-CBEE-5C82-F227E73A8DF4}"/>
              </a:ext>
            </a:extLst>
          </p:cNvPr>
          <p:cNvCxnSpPr>
            <a:cxnSpLocks/>
          </p:cNvCxnSpPr>
          <p:nvPr/>
        </p:nvCxnSpPr>
        <p:spPr>
          <a:xfrm>
            <a:off x="5257800" y="6667500"/>
            <a:ext cx="2667000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B6AF275-B62A-5047-89C6-D6B51219233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5DDF04C1-5661-FD45-A82E-BCD9FC6FA1E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432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A51797-8B8A-7AC0-6046-F6DB0F4BF42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DFC21F3-AB33-FAAC-B54B-F99EF57FE8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5E8836-6782-5EFA-0BBF-41CA6C0A0E0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2390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743299" y="3718110"/>
            <a:ext cx="4229403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lavé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5505049" y="5376211"/>
            <a:ext cx="342902" cy="1838694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619598" y="5359292"/>
            <a:ext cx="342901" cy="1838694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88A7448-B5AE-A778-29A9-084017A6EB6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 Regardez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comment je fais pour lire ce mot: « l»  «a »  «  la ».   « v»  «  é »  «  vé ».  « la »  «  vé » . « lavé 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    « l»  «a »  «  la ».   « v»  «  é »  «  vé ».  « la »  «  vé » . « lavé ».</a:t>
            </a:r>
          </a:p>
        </p:txBody>
      </p:sp>
    </p:spTree>
    <p:extLst>
      <p:ext uri="{BB962C8B-B14F-4D97-AF65-F5344CB8AC3E}">
        <p14:creationId xmlns:p14="http://schemas.microsoft.com/office/powerpoint/2010/main" val="7360381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C8ACF4-D3D0-17D9-7E1D-8354852B2EB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50B7023-4057-6A2C-B570-21DF273DD38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5E34EB2-F703-1C14-4EFD-AD1AB5FD07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347978" y="3446313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vomi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6137958" y="5276825"/>
            <a:ext cx="302434" cy="1738097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8348791" y="5256591"/>
            <a:ext cx="261963" cy="1738098"/>
          </a:xfrm>
          <a:prstGeom prst="leftBracket">
            <a:avLst>
              <a:gd name="adj" fmla="val 98665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FFB0699-87A6-BD11-005B-90A8B0C3C08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0AC5B44-7466-56CB-BA24-D9CB688A63A2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v»  « o »  « vo».   « m»  «  i »  «  mi ».      « vo »  «  mi » .    « vomi 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   « v»  « o »  « vo».   « m»  «  i »  «  mi ».      « vo »  «  mi » .    « vomi ».</a:t>
            </a:r>
          </a:p>
        </p:txBody>
      </p:sp>
    </p:spTree>
    <p:extLst>
      <p:ext uri="{BB962C8B-B14F-4D97-AF65-F5344CB8AC3E}">
        <p14:creationId xmlns:p14="http://schemas.microsoft.com/office/powerpoint/2010/main" val="161820784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C5F51-5994-7D78-4716-413E77DB7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C0925D-34F8-7C23-7D7D-710C10CBA37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60CD00D-2AD8-956E-4CAE-B43B22D4960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BC7AB13-85AA-7B26-16E9-C3162A1D748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091AEEE-9772-9864-D9C8-C4B3A1746844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B202C4A-20BF-68C7-4F37-2EFA188753DC}"/>
              </a:ext>
            </a:extLst>
          </p:cNvPr>
          <p:cNvSpPr txBox="1"/>
          <p:nvPr/>
        </p:nvSpPr>
        <p:spPr>
          <a:xfrm>
            <a:off x="4347978" y="3446313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ravi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7A1B05F0-1989-2DBD-BC5B-58C046F3B0FD}"/>
              </a:ext>
            </a:extLst>
          </p:cNvPr>
          <p:cNvSpPr/>
          <p:nvPr/>
        </p:nvSpPr>
        <p:spPr>
          <a:xfrm rot="16200000">
            <a:off x="5975633" y="5339960"/>
            <a:ext cx="302432" cy="1738097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9FEEA5B-7CB4-7FF0-1701-A87AA6EE71D6}"/>
              </a:ext>
            </a:extLst>
          </p:cNvPr>
          <p:cNvSpPr/>
          <p:nvPr/>
        </p:nvSpPr>
        <p:spPr>
          <a:xfrm rot="16200000">
            <a:off x="8055554" y="5319727"/>
            <a:ext cx="261963" cy="1738098"/>
          </a:xfrm>
          <a:prstGeom prst="leftBracket">
            <a:avLst>
              <a:gd name="adj" fmla="val 98665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F5DD5D9-F8ED-13F8-EFE9-2409103616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DD94B562-15E0-E21D-7E26-3D4313981662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r»  « a»  «  ra ».  «  v »  «  i »  «  vi ».  « ra »  «  vi » . « ravi 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   « r»  « a»  «  ra ».  «  v »  «  i »  «  vi ».  « ra »  «  vi » . « ravi ».</a:t>
            </a:r>
          </a:p>
        </p:txBody>
      </p:sp>
    </p:spTree>
    <p:extLst>
      <p:ext uri="{BB962C8B-B14F-4D97-AF65-F5344CB8AC3E}">
        <p14:creationId xmlns:p14="http://schemas.microsoft.com/office/powerpoint/2010/main" val="394652531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BAE111-0A51-B408-0A0B-A9688CC383A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6706FC2-F4EF-8599-D514-7E1C766ED251}"/>
              </a:ext>
            </a:extLst>
          </p:cNvPr>
          <p:cNvSpPr/>
          <p:nvPr/>
        </p:nvSpPr>
        <p:spPr>
          <a:xfrm>
            <a:off x="265954" y="419100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E3F017-14A5-8AC5-D950-FF74E53B2F0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257676" y="3463631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a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vi</a:t>
            </a:r>
            <a:r>
              <a:rPr lang="fr-FR" sz="17925" b="1" kern="0" spc="623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  <a:endParaRPr lang="fr-FR" sz="17925" kern="0" spc="623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D10448E-3D38-EB85-4742-DA639D3D289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222231" y="550294"/>
            <a:ext cx="11818813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La lettre  s   est muette, je ne la prononce pas. Elle est en gris. Donc je lis: 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a»  «v» « i ». « a » « vi ».  « 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avi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Avis.  Lisons ensemble « a»  «v» « i ». « a » « vi ».  « 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avi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Avis. </a:t>
            </a:r>
          </a:p>
        </p:txBody>
      </p:sp>
    </p:spTree>
    <p:extLst>
      <p:ext uri="{BB962C8B-B14F-4D97-AF65-F5344CB8AC3E}">
        <p14:creationId xmlns:p14="http://schemas.microsoft.com/office/powerpoint/2010/main" val="29817100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20926</TotalTime>
  <Words>5758</Words>
  <PresentationFormat>Personnalisé</PresentationFormat>
  <Paragraphs>1304</Paragraphs>
  <Slides>155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155</vt:i4>
      </vt:variant>
    </vt:vector>
  </HeadingPairs>
  <TitlesOfParts>
    <vt:vector size="167" baseType="lpstr">
      <vt:lpstr>Times New Roman</vt:lpstr>
      <vt:lpstr>Arial</vt:lpstr>
      <vt:lpstr>Dosis Bold</vt:lpstr>
      <vt:lpstr>Calibri</vt:lpstr>
      <vt:lpstr>Amasis MT Pro</vt:lpstr>
      <vt:lpstr>Carelia</vt:lpstr>
      <vt:lpstr>Aptos</vt:lpstr>
      <vt:lpstr>Microsoft Uighur</vt:lpstr>
      <vt:lpstr>Abadi</vt:lpstr>
      <vt:lpstr>Dosis</vt:lpstr>
      <vt:lpstr>Arimo Italics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2025-09-28T15:09:49Z</dcterms:modified>
  <dc:identifier>DAFtlvZnwz4</dc:identifier>
</cp:coreProperties>
</file>