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6" d="100"/>
          <a:sy n="126" d="100"/>
        </p:scale>
        <p:origin x="232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2027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BF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" y="82296"/>
            <a:ext cx="12027103" cy="6693408"/>
          </a:xfrm>
          <a:prstGeom prst="rect">
            <a:avLst/>
          </a:prstGeom>
          <a:solidFill>
            <a:srgbClr val="FBF6EA">
              <a:alpha val="0"/>
            </a:srgbClr>
          </a:solidFill>
          <a:ln w="1016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164592" y="164592"/>
            <a:ext cx="11862511" cy="6528816"/>
          </a:xfrm>
          <a:prstGeom prst="rect">
            <a:avLst/>
          </a:prstGeom>
          <a:solidFill>
            <a:srgbClr val="FBF6EA">
              <a:alpha val="0"/>
            </a:srgbClr>
          </a:solidFill>
          <a:ln w="762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594360" y="6400800"/>
            <a:ext cx="2834640" cy="0"/>
          </a:xfrm>
          <a:prstGeom prst="line">
            <a:avLst/>
          </a:prstGeom>
          <a:noFill/>
          <a:ln w="1397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8732520" y="6400800"/>
            <a:ext cx="2834640" cy="0"/>
          </a:xfrm>
          <a:prstGeom prst="line">
            <a:avLst/>
          </a:prstGeom>
          <a:noFill/>
          <a:ln w="13970">
            <a:solidFill>
              <a:srgbClr val="0B4B8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6" name="Image 0" descr="/mnt/data/cert_assets_clean/estacio_logo_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867" y="121158"/>
            <a:ext cx="3743960" cy="1005840"/>
          </a:xfrm>
          <a:prstGeom prst="rect">
            <a:avLst/>
          </a:prstGeom>
        </p:spPr>
      </p:pic>
      <p:pic>
        <p:nvPicPr>
          <p:cNvPr id="7" name="Image 1" descr="/mnt/data/cert_assets_clean/elemento_amazonia_clea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280160"/>
            <a:ext cx="3337560" cy="42976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4632807" y="1083564"/>
            <a:ext cx="2926080" cy="310896"/>
          </a:xfrm>
          <a:prstGeom prst="rect">
            <a:avLst/>
          </a:prstGeom>
          <a:solidFill>
            <a:srgbClr val="06451F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MODELO PARA AUTORES</a:t>
            </a:r>
            <a:endParaRPr lang="en-US" sz="1050" dirty="0"/>
          </a:p>
        </p:txBody>
      </p:sp>
      <p:sp>
        <p:nvSpPr>
          <p:cNvPr id="9" name="Text 5"/>
          <p:cNvSpPr/>
          <p:nvPr/>
        </p:nvSpPr>
        <p:spPr>
          <a:xfrm>
            <a:off x="4343400" y="1828800"/>
            <a:ext cx="6766560" cy="9144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Título do artigo</a:t>
            </a:r>
            <a:endParaRPr lang="en-US" sz="3800" dirty="0"/>
          </a:p>
        </p:txBody>
      </p:sp>
      <p:sp>
        <p:nvSpPr>
          <p:cNvPr id="10" name="Text 6"/>
          <p:cNvSpPr/>
          <p:nvPr/>
        </p:nvSpPr>
        <p:spPr>
          <a:xfrm>
            <a:off x="4526280" y="2862072"/>
            <a:ext cx="6400800" cy="32004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0B4B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Subtítulo ou linha complementar, se houver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4343400" y="3474720"/>
            <a:ext cx="6766560" cy="32004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Nome do(a) autor(a) 1 • Nome do(a) autor(a) 2 • Orientador(a)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4343400" y="3840480"/>
            <a:ext cx="6766560" cy="256032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Instituição / Curso / E-mail de contato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4572000" y="4572000"/>
            <a:ext cx="6309360" cy="68580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 Jornada de Pesquisa, Extensão e Internacionalização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Sustentabilidade e Bem Viver na Amazônia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502920" y="6428232"/>
            <a:ext cx="329184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l">
              <a:buNone/>
            </a:pPr>
            <a:r>
              <a:rPr lang="en-US" sz="92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 Jornada de Pesquisa, Extensão e Internacionalização</a:t>
            </a:r>
            <a:endParaRPr lang="en-US" sz="920" dirty="0"/>
          </a:p>
        </p:txBody>
      </p:sp>
      <p:sp>
        <p:nvSpPr>
          <p:cNvPr id="15" name="Text 11"/>
          <p:cNvSpPr/>
          <p:nvPr/>
        </p:nvSpPr>
        <p:spPr>
          <a:xfrm>
            <a:off x="4617720" y="6428232"/>
            <a:ext cx="310896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Sustentabilidade e Bem Viver na Amazônia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11201400" y="6428232"/>
            <a:ext cx="45720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r">
              <a:buNone/>
            </a:pPr>
            <a:r>
              <a:rPr lang="en-US" sz="900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" y="82296"/>
            <a:ext cx="12027103" cy="6693408"/>
          </a:xfrm>
          <a:prstGeom prst="rect">
            <a:avLst/>
          </a:prstGeom>
          <a:solidFill>
            <a:srgbClr val="FBF6EA">
              <a:alpha val="0"/>
            </a:srgbClr>
          </a:solidFill>
          <a:ln w="1016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164592" y="164592"/>
            <a:ext cx="11862511" cy="6528816"/>
          </a:xfrm>
          <a:prstGeom prst="rect">
            <a:avLst/>
          </a:prstGeom>
          <a:solidFill>
            <a:srgbClr val="FBF6EA">
              <a:alpha val="0"/>
            </a:srgbClr>
          </a:solidFill>
          <a:ln w="762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594360" y="6400800"/>
            <a:ext cx="2834640" cy="0"/>
          </a:xfrm>
          <a:prstGeom prst="line">
            <a:avLst/>
          </a:prstGeom>
          <a:noFill/>
          <a:ln w="1397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8732520" y="6400800"/>
            <a:ext cx="2834640" cy="0"/>
          </a:xfrm>
          <a:prstGeom prst="line">
            <a:avLst/>
          </a:prstGeom>
          <a:noFill/>
          <a:ln w="13970">
            <a:solidFill>
              <a:srgbClr val="0B4B8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4"/>
          <p:cNvSpPr/>
          <p:nvPr/>
        </p:nvSpPr>
        <p:spPr>
          <a:xfrm>
            <a:off x="4480560" y="1133856"/>
            <a:ext cx="3246120" cy="0"/>
          </a:xfrm>
          <a:prstGeom prst="line">
            <a:avLst/>
          </a:prstGeom>
          <a:noFill/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Shape 5"/>
          <p:cNvSpPr/>
          <p:nvPr/>
        </p:nvSpPr>
        <p:spPr>
          <a:xfrm>
            <a:off x="6062472" y="1078992"/>
            <a:ext cx="100584" cy="100584"/>
          </a:xfrm>
          <a:prstGeom prst="ellipse">
            <a:avLst/>
          </a:prstGeom>
          <a:solidFill>
            <a:srgbClr val="D5A116"/>
          </a:solidFill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769467" y="1234439"/>
            <a:ext cx="1065276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Roteiro da apresentação</a:t>
            </a:r>
            <a:endParaRPr lang="en-US" sz="2500" dirty="0"/>
          </a:p>
        </p:txBody>
      </p:sp>
      <p:sp>
        <p:nvSpPr>
          <p:cNvPr id="10" name="Text 7"/>
          <p:cNvSpPr/>
          <p:nvPr/>
        </p:nvSpPr>
        <p:spPr>
          <a:xfrm>
            <a:off x="1078992" y="1687067"/>
            <a:ext cx="9966960" cy="2194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Sugestão de tempo: 8 a 10 minutos + perguntas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1828800" y="2331720"/>
            <a:ext cx="8595360" cy="365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Contexto e problema de pesquisa</a:t>
            </a:r>
            <a:endParaRPr lang="en-US" sz="2100" dirty="0"/>
          </a:p>
        </p:txBody>
      </p:sp>
      <p:sp>
        <p:nvSpPr>
          <p:cNvPr id="12" name="Text 9"/>
          <p:cNvSpPr/>
          <p:nvPr/>
        </p:nvSpPr>
        <p:spPr>
          <a:xfrm>
            <a:off x="1828800" y="2944368"/>
            <a:ext cx="8595360" cy="365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0B4B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Objetivos</a:t>
            </a:r>
            <a:endParaRPr lang="en-US" sz="2100" dirty="0"/>
          </a:p>
        </p:txBody>
      </p:sp>
      <p:sp>
        <p:nvSpPr>
          <p:cNvPr id="13" name="Text 10"/>
          <p:cNvSpPr/>
          <p:nvPr/>
        </p:nvSpPr>
        <p:spPr>
          <a:xfrm>
            <a:off x="1828800" y="3557016"/>
            <a:ext cx="8595360" cy="365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Metodologia</a:t>
            </a:r>
            <a:endParaRPr lang="en-US" sz="2100" dirty="0"/>
          </a:p>
        </p:txBody>
      </p:sp>
      <p:sp>
        <p:nvSpPr>
          <p:cNvPr id="14" name="Text 11"/>
          <p:cNvSpPr/>
          <p:nvPr/>
        </p:nvSpPr>
        <p:spPr>
          <a:xfrm>
            <a:off x="1828800" y="4169664"/>
            <a:ext cx="8595360" cy="365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0B4B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 Resultados e discussão</a:t>
            </a:r>
            <a:endParaRPr lang="en-US" sz="2100" dirty="0"/>
          </a:p>
        </p:txBody>
      </p:sp>
      <p:sp>
        <p:nvSpPr>
          <p:cNvPr id="15" name="Text 12"/>
          <p:cNvSpPr/>
          <p:nvPr/>
        </p:nvSpPr>
        <p:spPr>
          <a:xfrm>
            <a:off x="1828800" y="4782312"/>
            <a:ext cx="8595360" cy="365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 Conclusões e contribuições</a:t>
            </a:r>
            <a:endParaRPr lang="en-US" sz="2100" dirty="0"/>
          </a:p>
        </p:txBody>
      </p:sp>
      <p:sp>
        <p:nvSpPr>
          <p:cNvPr id="16" name="Text 13"/>
          <p:cNvSpPr/>
          <p:nvPr/>
        </p:nvSpPr>
        <p:spPr>
          <a:xfrm>
            <a:off x="1417320" y="5577840"/>
            <a:ext cx="9418320" cy="50292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Dica: mantenha os slides objetivos. Substitua todos os textos entre colchetes e preserve a identidade visual.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502920" y="6428232"/>
            <a:ext cx="329184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l">
              <a:buNone/>
            </a:pPr>
            <a:r>
              <a:rPr lang="en-US" sz="92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 Jornada de Pesquisa, Extensão e Internacionalização</a:t>
            </a:r>
            <a:endParaRPr lang="en-US" sz="920" dirty="0"/>
          </a:p>
        </p:txBody>
      </p:sp>
      <p:sp>
        <p:nvSpPr>
          <p:cNvPr id="18" name="Text 15"/>
          <p:cNvSpPr/>
          <p:nvPr/>
        </p:nvSpPr>
        <p:spPr>
          <a:xfrm>
            <a:off x="4617720" y="6428232"/>
            <a:ext cx="310896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Sustentabilidade e Bem Viver na Amazônia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11201400" y="6428232"/>
            <a:ext cx="45720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r">
              <a:buNone/>
            </a:pPr>
            <a:r>
              <a:rPr lang="en-US" sz="900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pic>
        <p:nvPicPr>
          <p:cNvPr id="21" name="Image 0" descr="/mnt/data/cert_assets_clean/estacio_logo_transparent.png">
            <a:extLst>
              <a:ext uri="{FF2B5EF4-FFF2-40B4-BE49-F238E27FC236}">
                <a16:creationId xmlns:a16="http://schemas.microsoft.com/office/drawing/2014/main" id="{65D13B33-8B2D-3E37-81B6-D345C253EE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867" y="121158"/>
            <a:ext cx="3743960" cy="10058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" y="82296"/>
            <a:ext cx="12027103" cy="6693408"/>
          </a:xfrm>
          <a:prstGeom prst="rect">
            <a:avLst/>
          </a:prstGeom>
          <a:solidFill>
            <a:srgbClr val="FBF6EA">
              <a:alpha val="0"/>
            </a:srgbClr>
          </a:solidFill>
          <a:ln w="1016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164592" y="164592"/>
            <a:ext cx="11862511" cy="6528816"/>
          </a:xfrm>
          <a:prstGeom prst="rect">
            <a:avLst/>
          </a:prstGeom>
          <a:solidFill>
            <a:srgbClr val="FBF6EA">
              <a:alpha val="0"/>
            </a:srgbClr>
          </a:solidFill>
          <a:ln w="762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594360" y="6400800"/>
            <a:ext cx="2834640" cy="0"/>
          </a:xfrm>
          <a:prstGeom prst="line">
            <a:avLst/>
          </a:prstGeom>
          <a:noFill/>
          <a:ln w="1397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8732520" y="6400800"/>
            <a:ext cx="2834640" cy="0"/>
          </a:xfrm>
          <a:prstGeom prst="line">
            <a:avLst/>
          </a:prstGeom>
          <a:noFill/>
          <a:ln w="13970">
            <a:solidFill>
              <a:srgbClr val="0B4B8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4"/>
          <p:cNvSpPr/>
          <p:nvPr/>
        </p:nvSpPr>
        <p:spPr>
          <a:xfrm>
            <a:off x="4480560" y="1133856"/>
            <a:ext cx="3246120" cy="0"/>
          </a:xfrm>
          <a:prstGeom prst="line">
            <a:avLst/>
          </a:prstGeom>
          <a:noFill/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Shape 5"/>
          <p:cNvSpPr/>
          <p:nvPr/>
        </p:nvSpPr>
        <p:spPr>
          <a:xfrm>
            <a:off x="6062472" y="1078992"/>
            <a:ext cx="100584" cy="100584"/>
          </a:xfrm>
          <a:prstGeom prst="ellipse">
            <a:avLst/>
          </a:prstGeom>
          <a:solidFill>
            <a:srgbClr val="D5A116"/>
          </a:solidFill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777240" y="1444752"/>
            <a:ext cx="1065276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Introdução e problema</a:t>
            </a:r>
            <a:endParaRPr lang="en-US" sz="2500" dirty="0"/>
          </a:p>
        </p:txBody>
      </p:sp>
      <p:sp>
        <p:nvSpPr>
          <p:cNvPr id="10" name="Text 7"/>
          <p:cNvSpPr/>
          <p:nvPr/>
        </p:nvSpPr>
        <p:spPr>
          <a:xfrm>
            <a:off x="1097280" y="1975104"/>
            <a:ext cx="9966960" cy="2194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Apresente o contexto, a lacuna e a motivação do estudo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22960" y="2423160"/>
            <a:ext cx="5029200" cy="123444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[Contexto do tema]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Descreva brevemente o cenário em que o trabalho está inserido.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822960" y="3886200"/>
            <a:ext cx="5029200" cy="123444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[Problema de pesquisa]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Explique a questão central ou desafio que motivou o estudo.</a:t>
            </a:r>
            <a:endParaRPr lang="en-US" sz="1500" dirty="0"/>
          </a:p>
        </p:txBody>
      </p:sp>
      <p:pic>
        <p:nvPicPr>
          <p:cNvPr id="13" name="Image 1" descr="/mnt/data/cert_assets_clean/elemento_amazonia_cle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5240" y="2514600"/>
            <a:ext cx="2743200" cy="33375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6629400" y="5925312"/>
            <a:ext cx="4206240" cy="329184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00" dirty="0">
                <a:solidFill>
                  <a:srgbClr val="06451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[Mensagem-chave]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06451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Por que este trabalho é relevante?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502920" y="6428232"/>
            <a:ext cx="329184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l">
              <a:buNone/>
            </a:pPr>
            <a:r>
              <a:rPr lang="en-US" sz="92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 Jornada de Pesquisa, Extensão e Internacionalização</a:t>
            </a:r>
            <a:endParaRPr lang="en-US" sz="920" dirty="0"/>
          </a:p>
        </p:txBody>
      </p:sp>
      <p:sp>
        <p:nvSpPr>
          <p:cNvPr id="16" name="Text 12"/>
          <p:cNvSpPr/>
          <p:nvPr/>
        </p:nvSpPr>
        <p:spPr>
          <a:xfrm>
            <a:off x="4617720" y="6428232"/>
            <a:ext cx="310896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Sustentabilidade e Bem Viver na Amazônia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201400" y="6428232"/>
            <a:ext cx="45720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r">
              <a:buNone/>
            </a:pPr>
            <a:r>
              <a:rPr lang="en-US" sz="900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pic>
        <p:nvPicPr>
          <p:cNvPr id="18" name="Image 0" descr="/mnt/data/cert_assets_clean/estacio_logo_transparent.png">
            <a:extLst>
              <a:ext uri="{FF2B5EF4-FFF2-40B4-BE49-F238E27FC236}">
                <a16:creationId xmlns:a16="http://schemas.microsoft.com/office/drawing/2014/main" id="{33E87DE6-47B1-9736-7684-11C3913A29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3867" y="121158"/>
            <a:ext cx="3743960" cy="10058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" y="82296"/>
            <a:ext cx="12027103" cy="6693408"/>
          </a:xfrm>
          <a:prstGeom prst="rect">
            <a:avLst/>
          </a:prstGeom>
          <a:solidFill>
            <a:srgbClr val="FBF6EA">
              <a:alpha val="0"/>
            </a:srgbClr>
          </a:solidFill>
          <a:ln w="1016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164592" y="164592"/>
            <a:ext cx="11862511" cy="6528816"/>
          </a:xfrm>
          <a:prstGeom prst="rect">
            <a:avLst/>
          </a:prstGeom>
          <a:solidFill>
            <a:srgbClr val="FBF6EA">
              <a:alpha val="0"/>
            </a:srgbClr>
          </a:solidFill>
          <a:ln w="762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594360" y="6400800"/>
            <a:ext cx="2834640" cy="0"/>
          </a:xfrm>
          <a:prstGeom prst="line">
            <a:avLst/>
          </a:prstGeom>
          <a:noFill/>
          <a:ln w="1397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8732520" y="6400800"/>
            <a:ext cx="2834640" cy="0"/>
          </a:xfrm>
          <a:prstGeom prst="line">
            <a:avLst/>
          </a:prstGeom>
          <a:noFill/>
          <a:ln w="13970">
            <a:solidFill>
              <a:srgbClr val="0B4B8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4"/>
          <p:cNvSpPr/>
          <p:nvPr/>
        </p:nvSpPr>
        <p:spPr>
          <a:xfrm>
            <a:off x="4480560" y="1133856"/>
            <a:ext cx="3246120" cy="0"/>
          </a:xfrm>
          <a:prstGeom prst="line">
            <a:avLst/>
          </a:prstGeom>
          <a:noFill/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Shape 5"/>
          <p:cNvSpPr/>
          <p:nvPr/>
        </p:nvSpPr>
        <p:spPr>
          <a:xfrm>
            <a:off x="6062472" y="1078992"/>
            <a:ext cx="100584" cy="100584"/>
          </a:xfrm>
          <a:prstGeom prst="ellipse">
            <a:avLst/>
          </a:prstGeom>
          <a:solidFill>
            <a:srgbClr val="D5A116"/>
          </a:solidFill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777240" y="1444752"/>
            <a:ext cx="1065276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Objetivos</a:t>
            </a:r>
            <a:endParaRPr lang="en-US" sz="2500" dirty="0"/>
          </a:p>
        </p:txBody>
      </p:sp>
      <p:sp>
        <p:nvSpPr>
          <p:cNvPr id="10" name="Text 7"/>
          <p:cNvSpPr/>
          <p:nvPr/>
        </p:nvSpPr>
        <p:spPr>
          <a:xfrm>
            <a:off x="1097280" y="1975104"/>
            <a:ext cx="9966960" cy="2194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Mostre de forma clara o objetivo geral e os objetivos específicos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914400" y="2423160"/>
            <a:ext cx="10332720" cy="82296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 geral</a:t>
            </a:r>
            <a:endParaRPr lang="en-US" sz="1900" dirty="0"/>
          </a:p>
          <a:p>
            <a:pPr marL="0" indent="0" algn="l">
              <a:buNone/>
            </a:pPr>
            <a:r>
              <a:rPr lang="en-US" sz="1900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[Escreva aqui o objetivo principal do trabalho.]</a:t>
            </a:r>
            <a:endParaRPr lang="en-US" sz="1900" dirty="0"/>
          </a:p>
        </p:txBody>
      </p:sp>
      <p:sp>
        <p:nvSpPr>
          <p:cNvPr id="12" name="Text 9"/>
          <p:cNvSpPr/>
          <p:nvPr/>
        </p:nvSpPr>
        <p:spPr>
          <a:xfrm>
            <a:off x="914400" y="4069080"/>
            <a:ext cx="3154680" cy="114300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600" dirty="0">
                <a:solidFill>
                  <a:srgbClr val="06451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06451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[Objetivo específico 1]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4434840" y="4069080"/>
            <a:ext cx="3154680" cy="114300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600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[Objetivo específico 2]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7955280" y="4069080"/>
            <a:ext cx="3154680" cy="114300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600" dirty="0">
                <a:solidFill>
                  <a:srgbClr val="06451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06451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[Objetivo específico 3]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502920" y="6428232"/>
            <a:ext cx="329184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l">
              <a:buNone/>
            </a:pPr>
            <a:r>
              <a:rPr lang="en-US" sz="92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 Jornada de Pesquisa, Extensão e Internacionalização</a:t>
            </a:r>
            <a:endParaRPr lang="en-US" sz="920" dirty="0"/>
          </a:p>
        </p:txBody>
      </p:sp>
      <p:sp>
        <p:nvSpPr>
          <p:cNvPr id="16" name="Text 13"/>
          <p:cNvSpPr/>
          <p:nvPr/>
        </p:nvSpPr>
        <p:spPr>
          <a:xfrm>
            <a:off x="4617720" y="6428232"/>
            <a:ext cx="310896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Sustentabilidade e Bem Viver na Amazônia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11201400" y="6428232"/>
            <a:ext cx="45720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r">
              <a:buNone/>
            </a:pPr>
            <a:r>
              <a:rPr lang="en-US" sz="900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900" dirty="0"/>
          </a:p>
        </p:txBody>
      </p:sp>
      <p:pic>
        <p:nvPicPr>
          <p:cNvPr id="18" name="Image 0" descr="/mnt/data/cert_assets_clean/estacio_logo_transparent.png">
            <a:extLst>
              <a:ext uri="{FF2B5EF4-FFF2-40B4-BE49-F238E27FC236}">
                <a16:creationId xmlns:a16="http://schemas.microsoft.com/office/drawing/2014/main" id="{6DCBEB31-A855-4741-E1A7-E809331E28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867" y="121158"/>
            <a:ext cx="3743960" cy="10058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" y="82296"/>
            <a:ext cx="12027103" cy="6693408"/>
          </a:xfrm>
          <a:prstGeom prst="rect">
            <a:avLst/>
          </a:prstGeom>
          <a:solidFill>
            <a:srgbClr val="FBF6EA">
              <a:alpha val="0"/>
            </a:srgbClr>
          </a:solidFill>
          <a:ln w="1016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164592" y="164592"/>
            <a:ext cx="11862511" cy="6528816"/>
          </a:xfrm>
          <a:prstGeom prst="rect">
            <a:avLst/>
          </a:prstGeom>
          <a:solidFill>
            <a:srgbClr val="FBF6EA">
              <a:alpha val="0"/>
            </a:srgbClr>
          </a:solidFill>
          <a:ln w="762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594360" y="6400800"/>
            <a:ext cx="2834640" cy="0"/>
          </a:xfrm>
          <a:prstGeom prst="line">
            <a:avLst/>
          </a:prstGeom>
          <a:noFill/>
          <a:ln w="1397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8732520" y="6400800"/>
            <a:ext cx="2834640" cy="0"/>
          </a:xfrm>
          <a:prstGeom prst="line">
            <a:avLst/>
          </a:prstGeom>
          <a:noFill/>
          <a:ln w="13970">
            <a:solidFill>
              <a:srgbClr val="0B4B8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4"/>
          <p:cNvSpPr/>
          <p:nvPr/>
        </p:nvSpPr>
        <p:spPr>
          <a:xfrm>
            <a:off x="4480560" y="1133856"/>
            <a:ext cx="3246120" cy="0"/>
          </a:xfrm>
          <a:prstGeom prst="line">
            <a:avLst/>
          </a:prstGeom>
          <a:noFill/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Shape 5"/>
          <p:cNvSpPr/>
          <p:nvPr/>
        </p:nvSpPr>
        <p:spPr>
          <a:xfrm>
            <a:off x="6062472" y="1078992"/>
            <a:ext cx="100584" cy="100584"/>
          </a:xfrm>
          <a:prstGeom prst="ellipse">
            <a:avLst/>
          </a:prstGeom>
          <a:solidFill>
            <a:srgbClr val="D5A116"/>
          </a:solidFill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777240" y="1444752"/>
            <a:ext cx="1065276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Metodologia</a:t>
            </a:r>
            <a:endParaRPr lang="en-US" sz="2500" dirty="0"/>
          </a:p>
        </p:txBody>
      </p:sp>
      <p:sp>
        <p:nvSpPr>
          <p:cNvPr id="10" name="Text 7"/>
          <p:cNvSpPr/>
          <p:nvPr/>
        </p:nvSpPr>
        <p:spPr>
          <a:xfrm>
            <a:off x="1097280" y="1975104"/>
            <a:ext cx="9966960" cy="2194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Descreva como a pesquisa foi conduzida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77240" y="2423160"/>
            <a:ext cx="3337560" cy="274320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Tipo de estudo</a:t>
            </a:r>
            <a:endParaRPr lang="en-US" sz="1700" dirty="0"/>
          </a:p>
          <a:p>
            <a:pPr marL="0" indent="0" algn="l">
              <a:buNone/>
            </a:pP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[ex.: revisão, experimento, estudo de caso]</a:t>
            </a:r>
            <a:endParaRPr lang="en-US" sz="1700" dirty="0"/>
          </a:p>
        </p:txBody>
      </p:sp>
      <p:sp>
        <p:nvSpPr>
          <p:cNvPr id="12" name="Text 9"/>
          <p:cNvSpPr/>
          <p:nvPr/>
        </p:nvSpPr>
        <p:spPr>
          <a:xfrm>
            <a:off x="4572000" y="2423160"/>
            <a:ext cx="3337560" cy="274320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0B4B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Procedimentos</a:t>
            </a:r>
            <a:endParaRPr lang="en-US" sz="1700" dirty="0"/>
          </a:p>
          <a:p>
            <a:pPr marL="0" indent="0" algn="l">
              <a:buNone/>
            </a:pP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0B4B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[coleta de dados, instrumentos, etapas]</a:t>
            </a:r>
            <a:endParaRPr lang="en-US" sz="1700" dirty="0"/>
          </a:p>
        </p:txBody>
      </p:sp>
      <p:sp>
        <p:nvSpPr>
          <p:cNvPr id="13" name="Text 10"/>
          <p:cNvSpPr/>
          <p:nvPr/>
        </p:nvSpPr>
        <p:spPr>
          <a:xfrm>
            <a:off x="8366760" y="2423160"/>
            <a:ext cx="3337560" cy="274320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Análise</a:t>
            </a:r>
            <a:endParaRPr lang="en-US" sz="1700" dirty="0"/>
          </a:p>
          <a:p>
            <a:pPr marL="0" indent="0" algn="l">
              <a:buNone/>
            </a:pP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[métodos, métricas, critérios de avaliação]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1828800" y="5532120"/>
            <a:ext cx="8503920" cy="36576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25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[Inclua um fluxograma ou esquema metodológico se necessário.]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502920" y="6428232"/>
            <a:ext cx="329184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l">
              <a:buNone/>
            </a:pPr>
            <a:r>
              <a:rPr lang="en-US" sz="92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 Jornada de Pesquisa, Extensão e Internacionalização</a:t>
            </a:r>
            <a:endParaRPr lang="en-US" sz="920" dirty="0"/>
          </a:p>
        </p:txBody>
      </p:sp>
      <p:sp>
        <p:nvSpPr>
          <p:cNvPr id="16" name="Text 13"/>
          <p:cNvSpPr/>
          <p:nvPr/>
        </p:nvSpPr>
        <p:spPr>
          <a:xfrm>
            <a:off x="4617720" y="6428232"/>
            <a:ext cx="310896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Sustentabilidade e Bem Viver na Amazônia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11201400" y="6428232"/>
            <a:ext cx="45720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r">
              <a:buNone/>
            </a:pPr>
            <a:r>
              <a:rPr lang="en-US" sz="900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900" dirty="0"/>
          </a:p>
        </p:txBody>
      </p:sp>
      <p:pic>
        <p:nvPicPr>
          <p:cNvPr id="18" name="Image 0" descr="/mnt/data/cert_assets_clean/estacio_logo_transparent.png">
            <a:extLst>
              <a:ext uri="{FF2B5EF4-FFF2-40B4-BE49-F238E27FC236}">
                <a16:creationId xmlns:a16="http://schemas.microsoft.com/office/drawing/2014/main" id="{DF558960-4C79-D10F-9500-AE769D92AC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867" y="121158"/>
            <a:ext cx="3743960" cy="10058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" y="82296"/>
            <a:ext cx="12027103" cy="6693408"/>
          </a:xfrm>
          <a:prstGeom prst="rect">
            <a:avLst/>
          </a:prstGeom>
          <a:solidFill>
            <a:srgbClr val="FBF6EA">
              <a:alpha val="0"/>
            </a:srgbClr>
          </a:solidFill>
          <a:ln w="1016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164592" y="164592"/>
            <a:ext cx="11862511" cy="6528816"/>
          </a:xfrm>
          <a:prstGeom prst="rect">
            <a:avLst/>
          </a:prstGeom>
          <a:solidFill>
            <a:srgbClr val="FBF6EA">
              <a:alpha val="0"/>
            </a:srgbClr>
          </a:solidFill>
          <a:ln w="762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594360" y="6400800"/>
            <a:ext cx="2834640" cy="0"/>
          </a:xfrm>
          <a:prstGeom prst="line">
            <a:avLst/>
          </a:prstGeom>
          <a:noFill/>
          <a:ln w="1397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8732520" y="6400800"/>
            <a:ext cx="2834640" cy="0"/>
          </a:xfrm>
          <a:prstGeom prst="line">
            <a:avLst/>
          </a:prstGeom>
          <a:noFill/>
          <a:ln w="13970">
            <a:solidFill>
              <a:srgbClr val="0B4B8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4"/>
          <p:cNvSpPr/>
          <p:nvPr/>
        </p:nvSpPr>
        <p:spPr>
          <a:xfrm>
            <a:off x="4480560" y="1133856"/>
            <a:ext cx="3246120" cy="0"/>
          </a:xfrm>
          <a:prstGeom prst="line">
            <a:avLst/>
          </a:prstGeom>
          <a:noFill/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Shape 5"/>
          <p:cNvSpPr/>
          <p:nvPr/>
        </p:nvSpPr>
        <p:spPr>
          <a:xfrm>
            <a:off x="6062472" y="1078992"/>
            <a:ext cx="100584" cy="100584"/>
          </a:xfrm>
          <a:prstGeom prst="ellipse">
            <a:avLst/>
          </a:prstGeom>
          <a:solidFill>
            <a:srgbClr val="D5A116"/>
          </a:solidFill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777240" y="1444752"/>
            <a:ext cx="1065276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</a:t>
            </a:r>
            <a:endParaRPr lang="en-US" sz="2500" dirty="0"/>
          </a:p>
        </p:txBody>
      </p:sp>
      <p:sp>
        <p:nvSpPr>
          <p:cNvPr id="10" name="Text 7"/>
          <p:cNvSpPr/>
          <p:nvPr/>
        </p:nvSpPr>
        <p:spPr>
          <a:xfrm>
            <a:off x="1097280" y="1975104"/>
            <a:ext cx="9966960" cy="2194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evidências visuais: tabelas, gráficos e imagens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68680" y="2423160"/>
            <a:ext cx="6080760" cy="320040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A8BFA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[Gráfico, tabela ou figura principal]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7269480" y="2423160"/>
            <a:ext cx="4069080" cy="320040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6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Principais achados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[Achado 1]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[Achado 2]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[Achado 3]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502920" y="6428232"/>
            <a:ext cx="329184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l">
              <a:buNone/>
            </a:pPr>
            <a:r>
              <a:rPr lang="en-US" sz="92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 Jornada de Pesquisa, Extensão e Internacionalização</a:t>
            </a:r>
            <a:endParaRPr lang="en-US" sz="920" dirty="0"/>
          </a:p>
        </p:txBody>
      </p:sp>
      <p:sp>
        <p:nvSpPr>
          <p:cNvPr id="14" name="Text 11"/>
          <p:cNvSpPr/>
          <p:nvPr/>
        </p:nvSpPr>
        <p:spPr>
          <a:xfrm>
            <a:off x="4617720" y="6428232"/>
            <a:ext cx="310896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Sustentabilidade e Bem Viver na Amazônia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11201400" y="6428232"/>
            <a:ext cx="45720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r">
              <a:buNone/>
            </a:pPr>
            <a:r>
              <a:rPr lang="en-US" sz="900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900" dirty="0"/>
          </a:p>
        </p:txBody>
      </p:sp>
      <p:pic>
        <p:nvPicPr>
          <p:cNvPr id="16" name="Image 0" descr="/mnt/data/cert_assets_clean/estacio_logo_transparent.png">
            <a:extLst>
              <a:ext uri="{FF2B5EF4-FFF2-40B4-BE49-F238E27FC236}">
                <a16:creationId xmlns:a16="http://schemas.microsoft.com/office/drawing/2014/main" id="{29061632-7312-23F7-65DE-719CDD1BBE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867" y="121158"/>
            <a:ext cx="3743960" cy="10058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" y="82296"/>
            <a:ext cx="12027103" cy="6693408"/>
          </a:xfrm>
          <a:prstGeom prst="rect">
            <a:avLst/>
          </a:prstGeom>
          <a:solidFill>
            <a:srgbClr val="FBF6EA">
              <a:alpha val="0"/>
            </a:srgbClr>
          </a:solidFill>
          <a:ln w="1016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164592" y="164592"/>
            <a:ext cx="11862511" cy="6528816"/>
          </a:xfrm>
          <a:prstGeom prst="rect">
            <a:avLst/>
          </a:prstGeom>
          <a:solidFill>
            <a:srgbClr val="FBF6EA">
              <a:alpha val="0"/>
            </a:srgbClr>
          </a:solidFill>
          <a:ln w="762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594360" y="6400800"/>
            <a:ext cx="2834640" cy="0"/>
          </a:xfrm>
          <a:prstGeom prst="line">
            <a:avLst/>
          </a:prstGeom>
          <a:noFill/>
          <a:ln w="1397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8732520" y="6400800"/>
            <a:ext cx="2834640" cy="0"/>
          </a:xfrm>
          <a:prstGeom prst="line">
            <a:avLst/>
          </a:prstGeom>
          <a:noFill/>
          <a:ln w="13970">
            <a:solidFill>
              <a:srgbClr val="0B4B8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4"/>
          <p:cNvSpPr/>
          <p:nvPr/>
        </p:nvSpPr>
        <p:spPr>
          <a:xfrm>
            <a:off x="4480560" y="1133856"/>
            <a:ext cx="3246120" cy="0"/>
          </a:xfrm>
          <a:prstGeom prst="line">
            <a:avLst/>
          </a:prstGeom>
          <a:noFill/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Shape 5"/>
          <p:cNvSpPr/>
          <p:nvPr/>
        </p:nvSpPr>
        <p:spPr>
          <a:xfrm>
            <a:off x="6062472" y="1078992"/>
            <a:ext cx="100584" cy="100584"/>
          </a:xfrm>
          <a:prstGeom prst="ellipse">
            <a:avLst/>
          </a:prstGeom>
          <a:solidFill>
            <a:srgbClr val="D5A116"/>
          </a:solidFill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777240" y="1444752"/>
            <a:ext cx="1065276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Discussão</a:t>
            </a:r>
            <a:endParaRPr lang="en-US" sz="2500" dirty="0"/>
          </a:p>
        </p:txBody>
      </p:sp>
      <p:sp>
        <p:nvSpPr>
          <p:cNvPr id="10" name="Text 7"/>
          <p:cNvSpPr/>
          <p:nvPr/>
        </p:nvSpPr>
        <p:spPr>
          <a:xfrm>
            <a:off x="1097280" y="1975104"/>
            <a:ext cx="9966960" cy="2194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Explique o significado dos resultados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914400" y="2423160"/>
            <a:ext cx="4892040" cy="118872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 que os resultados indicam?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[Interpretação dos principais achados.]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914400" y="3931920"/>
            <a:ext cx="4892040" cy="118872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Comparação com a literatura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[Convergências, divergências e possíveis explicações.]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6400800" y="2423160"/>
            <a:ext cx="4846320" cy="118872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Limitações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[Informe limitações sem enfraquecer a contribuição do trabalho.]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6400800" y="3931920"/>
            <a:ext cx="4846320" cy="118872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06451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Contribuições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06451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[Contribuição científica, técnica, social ou regional.]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502920" y="6428232"/>
            <a:ext cx="329184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l">
              <a:buNone/>
            </a:pPr>
            <a:r>
              <a:rPr lang="en-US" sz="92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 Jornada de Pesquisa, Extensão e Internacionalização</a:t>
            </a:r>
            <a:endParaRPr lang="en-US" sz="920" dirty="0"/>
          </a:p>
        </p:txBody>
      </p:sp>
      <p:sp>
        <p:nvSpPr>
          <p:cNvPr id="16" name="Text 13"/>
          <p:cNvSpPr/>
          <p:nvPr/>
        </p:nvSpPr>
        <p:spPr>
          <a:xfrm>
            <a:off x="4617720" y="6428232"/>
            <a:ext cx="310896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Sustentabilidade e Bem Viver na Amazônia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11201400" y="6428232"/>
            <a:ext cx="45720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r">
              <a:buNone/>
            </a:pPr>
            <a:r>
              <a:rPr lang="en-US" sz="900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900" dirty="0"/>
          </a:p>
        </p:txBody>
      </p:sp>
      <p:pic>
        <p:nvPicPr>
          <p:cNvPr id="18" name="Image 0" descr="/mnt/data/cert_assets_clean/estacio_logo_transparent.png">
            <a:extLst>
              <a:ext uri="{FF2B5EF4-FFF2-40B4-BE49-F238E27FC236}">
                <a16:creationId xmlns:a16="http://schemas.microsoft.com/office/drawing/2014/main" id="{93AEAA35-5D57-F72F-1B75-41D554AE9D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867" y="121158"/>
            <a:ext cx="3743960" cy="10058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" y="82296"/>
            <a:ext cx="12027103" cy="6693408"/>
          </a:xfrm>
          <a:prstGeom prst="rect">
            <a:avLst/>
          </a:prstGeom>
          <a:solidFill>
            <a:srgbClr val="FBF6EA">
              <a:alpha val="0"/>
            </a:srgbClr>
          </a:solidFill>
          <a:ln w="1016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164592" y="164592"/>
            <a:ext cx="11862511" cy="6528816"/>
          </a:xfrm>
          <a:prstGeom prst="rect">
            <a:avLst/>
          </a:prstGeom>
          <a:solidFill>
            <a:srgbClr val="FBF6EA">
              <a:alpha val="0"/>
            </a:srgbClr>
          </a:solidFill>
          <a:ln w="762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594360" y="6400800"/>
            <a:ext cx="2834640" cy="0"/>
          </a:xfrm>
          <a:prstGeom prst="line">
            <a:avLst/>
          </a:prstGeom>
          <a:noFill/>
          <a:ln w="1397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8732520" y="6400800"/>
            <a:ext cx="2834640" cy="0"/>
          </a:xfrm>
          <a:prstGeom prst="line">
            <a:avLst/>
          </a:prstGeom>
          <a:noFill/>
          <a:ln w="13970">
            <a:solidFill>
              <a:srgbClr val="0B4B8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4"/>
          <p:cNvSpPr/>
          <p:nvPr/>
        </p:nvSpPr>
        <p:spPr>
          <a:xfrm>
            <a:off x="4480560" y="1133856"/>
            <a:ext cx="3246120" cy="0"/>
          </a:xfrm>
          <a:prstGeom prst="line">
            <a:avLst/>
          </a:prstGeom>
          <a:noFill/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Shape 5"/>
          <p:cNvSpPr/>
          <p:nvPr/>
        </p:nvSpPr>
        <p:spPr>
          <a:xfrm>
            <a:off x="6062472" y="1078992"/>
            <a:ext cx="100584" cy="100584"/>
          </a:xfrm>
          <a:prstGeom prst="ellipse">
            <a:avLst/>
          </a:prstGeom>
          <a:solidFill>
            <a:srgbClr val="D5A116"/>
          </a:solidFill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777240" y="1444752"/>
            <a:ext cx="1065276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Conclusões</a:t>
            </a:r>
            <a:endParaRPr lang="en-US" sz="2500" dirty="0"/>
          </a:p>
        </p:txBody>
      </p:sp>
      <p:sp>
        <p:nvSpPr>
          <p:cNvPr id="10" name="Text 7"/>
          <p:cNvSpPr/>
          <p:nvPr/>
        </p:nvSpPr>
        <p:spPr>
          <a:xfrm>
            <a:off x="1097280" y="1975104"/>
            <a:ext cx="9966960" cy="2194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Retome o objetivo e destaque as contribuições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68680" y="2194560"/>
            <a:ext cx="3657600" cy="36576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Mensagem final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868680" y="2743200"/>
            <a:ext cx="4754880" cy="96012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B4B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[Escreva a conclusão principal do trabalho em até duas linhas.]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868680" y="4069080"/>
            <a:ext cx="4754880" cy="105156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Próximos passos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[Continuidade 1]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[Continuidade 2]</a:t>
            </a:r>
            <a:endParaRPr lang="en-US" sz="1500" dirty="0"/>
          </a:p>
        </p:txBody>
      </p:sp>
      <p:pic>
        <p:nvPicPr>
          <p:cNvPr id="14" name="Image 1" descr="/mnt/data/cert_assets_clean/elemento_amazonia_cle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0" y="2240280"/>
            <a:ext cx="3154680" cy="38862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02920" y="6428232"/>
            <a:ext cx="329184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l">
              <a:buNone/>
            </a:pPr>
            <a:r>
              <a:rPr lang="en-US" sz="92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 Jornada de Pesquisa, Extensão e Internacionalização</a:t>
            </a:r>
            <a:endParaRPr lang="en-US" sz="920" dirty="0"/>
          </a:p>
        </p:txBody>
      </p:sp>
      <p:sp>
        <p:nvSpPr>
          <p:cNvPr id="16" name="Text 12"/>
          <p:cNvSpPr/>
          <p:nvPr/>
        </p:nvSpPr>
        <p:spPr>
          <a:xfrm>
            <a:off x="4617720" y="6428232"/>
            <a:ext cx="310896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Sustentabilidade e Bem Viver na Amazônia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1201400" y="6428232"/>
            <a:ext cx="45720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r">
              <a:buNone/>
            </a:pPr>
            <a:r>
              <a:rPr lang="en-US" sz="900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08</a:t>
            </a:r>
            <a:endParaRPr lang="en-US" sz="900" dirty="0"/>
          </a:p>
        </p:txBody>
      </p:sp>
      <p:pic>
        <p:nvPicPr>
          <p:cNvPr id="18" name="Image 0" descr="/mnt/data/cert_assets_clean/estacio_logo_transparent.png">
            <a:extLst>
              <a:ext uri="{FF2B5EF4-FFF2-40B4-BE49-F238E27FC236}">
                <a16:creationId xmlns:a16="http://schemas.microsoft.com/office/drawing/2014/main" id="{8BF32F7C-4D65-0CD9-286F-8FF45804F5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3867" y="121158"/>
            <a:ext cx="3743960" cy="10058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F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" y="82296"/>
            <a:ext cx="12027103" cy="6693408"/>
          </a:xfrm>
          <a:prstGeom prst="rect">
            <a:avLst/>
          </a:prstGeom>
          <a:solidFill>
            <a:srgbClr val="FBF6EA">
              <a:alpha val="0"/>
            </a:srgbClr>
          </a:solidFill>
          <a:ln w="1016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164592" y="164592"/>
            <a:ext cx="11862511" cy="6528816"/>
          </a:xfrm>
          <a:prstGeom prst="rect">
            <a:avLst/>
          </a:prstGeom>
          <a:solidFill>
            <a:srgbClr val="FBF6EA">
              <a:alpha val="0"/>
            </a:srgbClr>
          </a:solidFill>
          <a:ln w="762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594360" y="6400800"/>
            <a:ext cx="2834640" cy="0"/>
          </a:xfrm>
          <a:prstGeom prst="line">
            <a:avLst/>
          </a:prstGeom>
          <a:noFill/>
          <a:ln w="13970">
            <a:solidFill>
              <a:srgbClr val="0645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8732520" y="6400800"/>
            <a:ext cx="2834640" cy="0"/>
          </a:xfrm>
          <a:prstGeom prst="line">
            <a:avLst/>
          </a:prstGeom>
          <a:noFill/>
          <a:ln w="13970">
            <a:solidFill>
              <a:srgbClr val="0B4B8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4"/>
          <p:cNvSpPr/>
          <p:nvPr/>
        </p:nvSpPr>
        <p:spPr>
          <a:xfrm>
            <a:off x="4480560" y="1133856"/>
            <a:ext cx="3246120" cy="0"/>
          </a:xfrm>
          <a:prstGeom prst="line">
            <a:avLst/>
          </a:prstGeom>
          <a:noFill/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Shape 5"/>
          <p:cNvSpPr/>
          <p:nvPr/>
        </p:nvSpPr>
        <p:spPr>
          <a:xfrm>
            <a:off x="6062472" y="1078992"/>
            <a:ext cx="100584" cy="100584"/>
          </a:xfrm>
          <a:prstGeom prst="ellipse">
            <a:avLst/>
          </a:prstGeom>
          <a:solidFill>
            <a:srgbClr val="D5A116"/>
          </a:solidFill>
          <a:ln w="12700">
            <a:solidFill>
              <a:srgbClr val="D5A1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777240" y="1444752"/>
            <a:ext cx="1065276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Referências e agradecimentos</a:t>
            </a:r>
            <a:endParaRPr lang="en-US" sz="2500" dirty="0"/>
          </a:p>
        </p:txBody>
      </p:sp>
      <p:sp>
        <p:nvSpPr>
          <p:cNvPr id="10" name="Text 7"/>
          <p:cNvSpPr/>
          <p:nvPr/>
        </p:nvSpPr>
        <p:spPr>
          <a:xfrm>
            <a:off x="1097280" y="1975104"/>
            <a:ext cx="9966960" cy="2194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Inclua apenas as fontes mais relevantes para a apresentação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68680" y="2423160"/>
            <a:ext cx="6446520" cy="310896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Referências principais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[Autor, ano] Título. Periódico/Evento.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[Autor, ano] Título. Periódico/Evento.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[Autor, ano] Título. Periódico/Evento.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7635240" y="2423160"/>
            <a:ext cx="3611880" cy="155448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06451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Agradecimentos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6451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[Instituição, laboratório, grupo de pesquisa, agência de fomento, orientador(a), colaboradores.]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7635240" y="4343400"/>
            <a:ext cx="3611880" cy="777240"/>
          </a:xfrm>
          <a:prstGeom prst="rect">
            <a:avLst/>
          </a:prstGeom>
          <a:solidFill>
            <a:srgbClr val="FFFCF4">
              <a:alpha val="94000"/>
            </a:srgbClr>
          </a:solidFill>
          <a:ln w="12700">
            <a:solidFill>
              <a:srgbClr val="A8BFA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Contato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465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[e-mail do autor apresentador]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502920" y="6428232"/>
            <a:ext cx="329184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l">
              <a:buNone/>
            </a:pPr>
            <a:r>
              <a:rPr lang="en-US" sz="92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 Jornada de Pesquisa, Extensão e Internacionalização</a:t>
            </a:r>
            <a:endParaRPr lang="en-US" sz="920" dirty="0"/>
          </a:p>
        </p:txBody>
      </p:sp>
      <p:sp>
        <p:nvSpPr>
          <p:cNvPr id="15" name="Text 12"/>
          <p:cNvSpPr/>
          <p:nvPr/>
        </p:nvSpPr>
        <p:spPr>
          <a:xfrm>
            <a:off x="4617720" y="6428232"/>
            <a:ext cx="310896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645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Sustentabilidade e Bem Viver na Amazônia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11201400" y="6428232"/>
            <a:ext cx="45720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r">
              <a:buNone/>
            </a:pPr>
            <a:r>
              <a:rPr lang="en-US" sz="900" dirty="0">
                <a:solidFill>
                  <a:srgbClr val="0B4B8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09</a:t>
            </a:r>
            <a:endParaRPr lang="en-US" sz="900" dirty="0"/>
          </a:p>
        </p:txBody>
      </p:sp>
      <p:pic>
        <p:nvPicPr>
          <p:cNvPr id="17" name="Image 0" descr="/mnt/data/cert_assets_clean/estacio_logo_transparent.png">
            <a:extLst>
              <a:ext uri="{FF2B5EF4-FFF2-40B4-BE49-F238E27FC236}">
                <a16:creationId xmlns:a16="http://schemas.microsoft.com/office/drawing/2014/main" id="{E4B31297-43D4-B8BE-5650-2CCF509644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867" y="121158"/>
            <a:ext cx="3743960" cy="10058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Georgia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921a7ff-3e78-486d-a8d9-51d17cf22700}" enabled="1" method="Privileged" siteId="{29e081cc-983f-4d52-b1d0-103595213bc6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602</Words>
  <Application>Microsoft Macintosh PowerPoint</Application>
  <PresentationFormat>Widescreen</PresentationFormat>
  <Paragraphs>115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Aptos</vt:lpstr>
      <vt:lpstr>Arial</vt:lpstr>
      <vt:lpstr>Georgia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Estácio Belém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para apresentação de artigos - II Jornada</dc:title>
  <dc:subject>Template de apresentação - II Jornada de Pesquisa, Extensão e Internacionalização</dc:subject>
  <dc:creator>Centro Universitário Estácio de Belém</dc:creator>
  <cp:lastModifiedBy>Frederico Guilherme Santana da Silva Filho</cp:lastModifiedBy>
  <cp:revision>3</cp:revision>
  <dcterms:created xsi:type="dcterms:W3CDTF">2026-06-16T00:25:45Z</dcterms:created>
  <dcterms:modified xsi:type="dcterms:W3CDTF">2026-06-16T10:22:00Z</dcterms:modified>
</cp:coreProperties>
</file>