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know about the role Principals play in student achievement and teacher success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What does the research tell us about principals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How can we use this information to maximize principal effectiveness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Anecdotally my experience of working with and supervising principals, we couldn’t run an effective school with a mediocre principal – Conventional Wisdom 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Blood letting over a thousand years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Sugar causes hyperactivity in children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 the standards and goals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communicating expectations, sustain expectations over time, monitoring learning goals, and involve staff in the process</a:t>
            </a:r>
            <a:endParaRPr/>
          </a:p>
          <a:p>
            <a:pPr indent="0" lvl="1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Resourcing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Aligning and allocating resources to teaching goals, and maintaining recruitment and hiring.</a:t>
            </a:r>
            <a:endParaRPr/>
          </a:p>
          <a:p>
            <a:pPr indent="0" lvl="1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and Curriculum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Having a direct role in the support and evaluation of teaching, regular visits, on-going formative and summative feedback, direct oversight of curriculum, coordination across classrooms and levels, and aligning goals to curriculum and teaching.</a:t>
            </a:r>
            <a:endParaRPr/>
          </a:p>
          <a:p>
            <a:pPr indent="0" lvl="1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Development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Promoting and participating in informal and formal development</a:t>
            </a:r>
            <a:endParaRPr/>
          </a:p>
          <a:p>
            <a:pPr indent="0" lvl="1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Supportive Environment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Assuring and protecting time for teaching by reducing external pressures and interruptions, and establishing and supporting orderly classroom environments (classroom management and climate).</a:t>
            </a:r>
            <a:endParaRPr/>
          </a:p>
        </p:txBody>
      </p:sp>
      <p:sp>
        <p:nvSpPr>
          <p:cNvPr id="161" name="Google Shape;161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98% of teachers evaluations satisfactory or better (12 districts)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Teachers Project, 2009 – </a:t>
            </a:r>
            <a:endParaRPr/>
          </a:p>
          <a:p>
            <a:pPr indent="7620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Principals 80% reported at least one teacher should not be teaching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 data - Overall Instructional Time =  12.7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Walk-through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most popular method of sampling can function for error detection, but not effective for improving performance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primary sources of data for delivering feedback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observation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indicator reports of critical pieces of information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Inaccurate data means your feedback may be off target reducing effectiveness or compounding your problems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 Size .22 - .43 over 3 years – value added study of coaching and student literacy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US - $18,000 per teacher is spent annually on training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Coaching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Joyce and Showers and Jim Knight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the story of Guy Fawkes: doing well now, but slipping since previous year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Feature: Graph the data – 1. easier to read and interact  2. graphing is powerful example formative assessment .26 to .70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does that leave us? </a:t>
            </a: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what the principal does or change the model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 believe we can discount the</a:t>
            </a: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Heroic Leader model is flawed.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research to tell us how many of the pieces need to be in place for significant change.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those variables we control in schools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look at research we are concerned with the quality and quantity of the research. 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quantitative studies that meet our standards for rigor to meet our standards for quality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quantity listed here 4 meta-analyses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us with confidence that we are not wasting our time going down a blind alley.</a:t>
            </a:r>
            <a:endParaRPr/>
          </a:p>
        </p:txBody>
      </p:sp>
      <p:sp>
        <p:nvSpPr>
          <p:cNvPr id="110" name="Google Shape;110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tenure for a high school principal in Texas is just over three years—</a:t>
            </a: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high school principal will not see her/his first freshman class graduate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turnover has consequences – let’s examine a few of these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Education intervention lasts 18-48 months (Latham, 1988)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principals change reforms causinconfusion and discontinuity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conclude reforms that might be effective are abandoned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principal turnover in schools with low achieving student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principal turnover in schools of high poverty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Unfortunately, these are the schools that require stable leadership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#1: We need to improve retention of principals especially in low achieving and high poverty schools if we want reform efforts to succeed</a:t>
            </a:r>
            <a:endParaRPr/>
          </a:p>
        </p:txBody>
      </p:sp>
      <p:sp>
        <p:nvSpPr>
          <p:cNvPr id="133" name="Google Shape;133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Ineffective leadership is primary reason for teachers leavin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North Carolina Teacher Working Conditions Survey, (2008)</a:t>
            </a:r>
            <a:endParaRPr/>
          </a:p>
          <a:p>
            <a:pPr indent="-171450" lvl="0" marL="228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Less effective teachers leave under an effective principal, 3. while more effective teachers leave schools taken over by an ineffective principal.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524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Effective principals are more likely to replace teachers who leave with more effective teachers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(Beteille, Kalogrides and Loeb 2011, Branch, Hanushek and Rivkin 2012, Portin, et al. 2003). 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228600" marR="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Instructional leadership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approach in which the principal encourages educational achievement by making instructional quality the top priority of the school.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Transformational leadership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approach in which the principal provides motivation through inspiration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127625" y="1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0" y="10668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Works Global Summit</a:t>
            </a:r>
            <a:endParaRPr/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Makes an Effective Principal: The Critical Role Principals Play Improving Teacher Performance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0"/>
            <a:ext cx="43307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209800" y="5562600"/>
            <a:ext cx="4953000" cy="107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Jack States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Wing Institute</a:t>
            </a:r>
            <a:endParaRPr/>
          </a:p>
        </p:txBody>
      </p:sp>
      <p:pic>
        <p:nvPicPr>
          <p:cNvPr descr="Parliament_at_Sunset.jpg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2971800"/>
            <a:ext cx="3621088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Principals Do Makes a Difference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8458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57200" y="6172200"/>
            <a:ext cx="3279244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Robinson, Lloyd, and Rowe, 2008</a:t>
            </a:r>
            <a:endParaRPr/>
          </a:p>
        </p:txBody>
      </p:sp>
      <p:cxnSp>
        <p:nvCxnSpPr>
          <p:cNvPr id="166" name="Google Shape;166;p22"/>
          <p:cNvCxnSpPr/>
          <p:nvPr/>
        </p:nvCxnSpPr>
        <p:spPr>
          <a:xfrm>
            <a:off x="1524000" y="2590800"/>
            <a:ext cx="7181857" cy="2774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22"/>
          <p:cNvSpPr txBox="1"/>
          <p:nvPr/>
        </p:nvSpPr>
        <p:spPr>
          <a:xfrm>
            <a:off x="1312562" y="1803400"/>
            <a:ext cx="153773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Large Effect Size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Effective Are Principals at Identifying Valued Teachers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0"/>
            <a:ext cx="87630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7620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Principals Spend Their Time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9200"/>
            <a:ext cx="85344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219200"/>
            <a:ext cx="8305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4191000" y="6519863"/>
            <a:ext cx="22098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Turnbull et al., 2009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838200" y="152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Much do Principals Spend on Instructional Activities? 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1981200" y="6519863"/>
            <a:ext cx="55626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Grissom, Jason A., Susanna Loeb, and Ben Master. (2012) </a:t>
            </a:r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 of Feedback</a:t>
            </a:r>
            <a:endParaRPr/>
          </a:p>
        </p:txBody>
      </p:sp>
      <p:pic>
        <p:nvPicPr>
          <p:cNvPr descr="feedback.jpg" id="198" name="Google Shape;19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167" r="1166" t="0"/>
          <a:stretch/>
        </p:blipFill>
        <p:spPr>
          <a:xfrm>
            <a:off x="254000" y="1752600"/>
            <a:ext cx="8661400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609600" y="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Staff Development Methods Produce Best Results?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542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0" y="457200"/>
            <a:ext cx="3276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Indicator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(Sample)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Achievement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Coaching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Conduct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Retention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Retention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 Equity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452438" y="6276975"/>
            <a:ext cx="267811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Celio,B. and Harvey, J. (2005)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Buried Treasure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uried celio test.pdf"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-304800"/>
            <a:ext cx="6248400" cy="80867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990600" y="838200"/>
            <a:ext cx="236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Desirable</a:t>
            </a:r>
            <a:b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b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Undesirable </a:t>
            </a:r>
            <a:endParaRPr/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762000"/>
            <a:ext cx="432752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3519488"/>
            <a:ext cx="6858000" cy="333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/>
          <p:nvPr/>
        </p:nvSpPr>
        <p:spPr>
          <a:xfrm>
            <a:off x="228600" y="4572000"/>
            <a:ext cx="16002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Status, Trends, and Standards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5486400" y="152400"/>
            <a:ext cx="2216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Much Data!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Summation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685800" y="8382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Principals play a critical role</a:t>
            </a:r>
            <a:endParaRPr/>
          </a:p>
          <a:p>
            <a:pPr indent="-2413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 turnover creates discontinuity impeding progress</a:t>
            </a:r>
            <a:endParaRPr/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 leadership impacts the quality of teachers</a:t>
            </a:r>
            <a:endParaRPr/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Leadership style should focus on instruction</a:t>
            </a:r>
            <a:endParaRPr/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Principals aren’t as good at recognizing quality teaching because they depend on the wrong tools</a:t>
            </a:r>
            <a:endParaRPr/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Principals need to maximize feedback through coaching and effective tracking systems</a:t>
            </a:r>
            <a:endParaRPr/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84138" y="1166813"/>
            <a:ext cx="89376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40 years studying “research to practice” issues…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from both the “practice” </a:t>
            </a:r>
            <a:r>
              <a:rPr b="1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“research” perspective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 years operating schools 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years operating a research and policy education foundation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leadership was a top priority in both activities</a:t>
            </a:r>
            <a:endParaRPr/>
          </a:p>
        </p:txBody>
      </p:sp>
      <p:pic>
        <p:nvPicPr>
          <p:cNvPr descr="wing_header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69863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6288"/>
            <a:ext cx="9144000" cy="5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Principals Impact on Student Achievement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20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152400" y="1524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Retention of Principals Declining in Texas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62000"/>
            <a:ext cx="7813675" cy="566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2667000" y="6396038"/>
            <a:ext cx="44132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Fuller, E.J. &amp; Young, M.D. (2008</a:t>
            </a: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609600" y="1524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Impact of Sustained Implementation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90600"/>
            <a:ext cx="8458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1676400" y="6396038"/>
            <a:ext cx="6172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(Borman, Hewes, Overman, and Brown, 2003)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685800" y="33338"/>
            <a:ext cx="7772400" cy="1033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the Impact of Student Achievement and Poverty on Principal Retention?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9200"/>
            <a:ext cx="8839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>
            <a:off x="2743200" y="6400800"/>
            <a:ext cx="38100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Béteille, T., Kalogrides, D., &amp; Loeb, S. (2012)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Administrators Impact on Turnover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62000"/>
            <a:ext cx="7908925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990600" y="6488113"/>
            <a:ext cx="77724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Boyd, D., Grossman, P., Ing, M., Lankford, H., Loeb, S., &amp; Wyckoff, J. (2011)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 Leadership Styles Make a Difference?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76400"/>
            <a:ext cx="8229600" cy="501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1"/>
          <p:cNvCxnSpPr/>
          <p:nvPr/>
        </p:nvCxnSpPr>
        <p:spPr>
          <a:xfrm>
            <a:off x="1168400" y="2311400"/>
            <a:ext cx="5104468" cy="18093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54" name="Google Shape;154;p21"/>
          <p:cNvCxnSpPr/>
          <p:nvPr/>
        </p:nvCxnSpPr>
        <p:spPr>
          <a:xfrm>
            <a:off x="1168400" y="3581400"/>
            <a:ext cx="5131965" cy="39989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55" name="Google Shape;155;p21"/>
          <p:cNvSpPr txBox="1"/>
          <p:nvPr/>
        </p:nvSpPr>
        <p:spPr>
          <a:xfrm>
            <a:off x="1447800" y="2286000"/>
            <a:ext cx="1679908" cy="26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Medium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1447800" y="4191000"/>
            <a:ext cx="1623288" cy="2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Small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469900" y="4800600"/>
            <a:ext cx="2336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Robinson, Lloyd,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Rowe, 2008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