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4.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bcc2ae51b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bcc2ae51b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cc2ae51b0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cc2ae51b0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cc2ae51b0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cc2ae51b0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0954d942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0954d942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hyperlink" Target="https://www.puzzle-words.com/boggle-5x5/" TargetMode="External"/><Relationship Id="rId5" Type="http://schemas.openxmlformats.org/officeDocument/2006/relationships/hyperlink" Target="https://chrome.google.com/webstore/detail/fullscreen-interactive-go/fcdbimocephnflhcladjelkceaefdcjh?hl=en-US" TargetMode="External"/><Relationship Id="rId6" Type="http://schemas.openxmlformats.org/officeDocument/2006/relationships/hyperlink" Target="https://youtu.be/bTRpRxUjnwU" TargetMode="External"/><Relationship Id="rId7" Type="http://schemas.openxmlformats.org/officeDocument/2006/relationships/hyperlink" Target="https://twitter.com/ShakeUpLearning" TargetMode="External"/><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6.png"/><Relationship Id="rId10" Type="http://schemas.openxmlformats.org/officeDocument/2006/relationships/hyperlink" Target="https://www.tiktok.com/@sdemichele?lang=en" TargetMode="External"/><Relationship Id="rId9" Type="http://schemas.openxmlformats.org/officeDocument/2006/relationships/hyperlink" Target="https://www.instagram.com/techknowteacher/?hl=en" TargetMode="External"/><Relationship Id="rId5" Type="http://schemas.openxmlformats.org/officeDocument/2006/relationships/hyperlink" Target="https://www.buymeacoffee.com/StephanieDM" TargetMode="External"/><Relationship Id="rId6" Type="http://schemas.openxmlformats.org/officeDocument/2006/relationships/hyperlink" Target="mailto:steph@stephaniedemichele.org" TargetMode="External"/><Relationship Id="rId7" Type="http://schemas.openxmlformats.org/officeDocument/2006/relationships/hyperlink" Target="https://twitter.com/sdemichele?lang=en" TargetMode="External"/><Relationship Id="rId8" Type="http://schemas.openxmlformats.org/officeDocument/2006/relationships/hyperlink" Target="https://www.youtube.com/channel/UCSrmqQvCgLHP8qGP73rZ9T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5"/>
          <p:cNvSpPr/>
          <p:nvPr/>
        </p:nvSpPr>
        <p:spPr>
          <a:xfrm>
            <a:off x="-2526025" y="-76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0" name="Google Shape;100;p25"/>
          <p:cNvSpPr/>
          <p:nvPr/>
        </p:nvSpPr>
        <p:spPr>
          <a:xfrm>
            <a:off x="-2373625" y="76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1" name="Google Shape;101;p25"/>
          <p:cNvSpPr/>
          <p:nvPr/>
        </p:nvSpPr>
        <p:spPr>
          <a:xfrm>
            <a:off x="-2221225" y="228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2" name="Google Shape;102;p25"/>
          <p:cNvSpPr/>
          <p:nvPr/>
        </p:nvSpPr>
        <p:spPr>
          <a:xfrm>
            <a:off x="-2068825" y="381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3" name="Google Shape;103;p25"/>
          <p:cNvSpPr/>
          <p:nvPr/>
        </p:nvSpPr>
        <p:spPr>
          <a:xfrm>
            <a:off x="-1916425" y="533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4" name="Google Shape;104;p25"/>
          <p:cNvSpPr/>
          <p:nvPr/>
        </p:nvSpPr>
        <p:spPr>
          <a:xfrm>
            <a:off x="-1764025" y="685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5" name="Google Shape;105;p25"/>
          <p:cNvSpPr/>
          <p:nvPr/>
        </p:nvSpPr>
        <p:spPr>
          <a:xfrm>
            <a:off x="-1611625" y="838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6" name="Google Shape;106;p25"/>
          <p:cNvSpPr/>
          <p:nvPr/>
        </p:nvSpPr>
        <p:spPr>
          <a:xfrm>
            <a:off x="-2526025" y="990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7" name="Google Shape;107;p25"/>
          <p:cNvSpPr/>
          <p:nvPr/>
        </p:nvSpPr>
        <p:spPr>
          <a:xfrm>
            <a:off x="-2373625" y="1143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8" name="Google Shape;108;p25"/>
          <p:cNvSpPr/>
          <p:nvPr/>
        </p:nvSpPr>
        <p:spPr>
          <a:xfrm>
            <a:off x="-2221225" y="1295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09" name="Google Shape;109;p25"/>
          <p:cNvSpPr/>
          <p:nvPr/>
        </p:nvSpPr>
        <p:spPr>
          <a:xfrm>
            <a:off x="-2068825" y="1447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0" name="Google Shape;110;p25"/>
          <p:cNvSpPr/>
          <p:nvPr/>
        </p:nvSpPr>
        <p:spPr>
          <a:xfrm>
            <a:off x="-1916425" y="1600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1" name="Google Shape;111;p25"/>
          <p:cNvSpPr/>
          <p:nvPr/>
        </p:nvSpPr>
        <p:spPr>
          <a:xfrm>
            <a:off x="-1764025" y="1752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2" name="Google Shape;112;p25"/>
          <p:cNvSpPr/>
          <p:nvPr/>
        </p:nvSpPr>
        <p:spPr>
          <a:xfrm>
            <a:off x="-2526025" y="22678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3" name="Google Shape;113;p25"/>
          <p:cNvSpPr/>
          <p:nvPr/>
        </p:nvSpPr>
        <p:spPr>
          <a:xfrm>
            <a:off x="-2373625" y="24202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4" name="Google Shape;114;p25"/>
          <p:cNvSpPr/>
          <p:nvPr/>
        </p:nvSpPr>
        <p:spPr>
          <a:xfrm>
            <a:off x="-2221225" y="2572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5" name="Google Shape;115;p25"/>
          <p:cNvSpPr/>
          <p:nvPr/>
        </p:nvSpPr>
        <p:spPr>
          <a:xfrm>
            <a:off x="-2068825" y="27250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6" name="Google Shape;116;p25"/>
          <p:cNvSpPr/>
          <p:nvPr/>
        </p:nvSpPr>
        <p:spPr>
          <a:xfrm>
            <a:off x="-1916425" y="28774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7" name="Google Shape;117;p25"/>
          <p:cNvSpPr/>
          <p:nvPr/>
        </p:nvSpPr>
        <p:spPr>
          <a:xfrm>
            <a:off x="-1764025" y="30298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8" name="Google Shape;118;p25"/>
          <p:cNvSpPr/>
          <p:nvPr/>
        </p:nvSpPr>
        <p:spPr>
          <a:xfrm>
            <a:off x="-1611625" y="31822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19" name="Google Shape;119;p25"/>
          <p:cNvSpPr/>
          <p:nvPr/>
        </p:nvSpPr>
        <p:spPr>
          <a:xfrm>
            <a:off x="-1459225" y="3334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0" name="Google Shape;120;p25"/>
          <p:cNvSpPr/>
          <p:nvPr/>
        </p:nvSpPr>
        <p:spPr>
          <a:xfrm>
            <a:off x="-2526025" y="36975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1" name="Google Shape;121;p25"/>
          <p:cNvSpPr/>
          <p:nvPr/>
        </p:nvSpPr>
        <p:spPr>
          <a:xfrm>
            <a:off x="-2373625" y="38499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2" name="Google Shape;122;p25"/>
          <p:cNvSpPr/>
          <p:nvPr/>
        </p:nvSpPr>
        <p:spPr>
          <a:xfrm>
            <a:off x="-2221225" y="4002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3" name="Google Shape;123;p25"/>
          <p:cNvSpPr/>
          <p:nvPr/>
        </p:nvSpPr>
        <p:spPr>
          <a:xfrm>
            <a:off x="-2068825" y="41547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4" name="Google Shape;124;p25"/>
          <p:cNvSpPr/>
          <p:nvPr/>
        </p:nvSpPr>
        <p:spPr>
          <a:xfrm>
            <a:off x="-1916425" y="43071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5" name="Google Shape;125;p25"/>
          <p:cNvSpPr/>
          <p:nvPr/>
        </p:nvSpPr>
        <p:spPr>
          <a:xfrm>
            <a:off x="-1764025" y="44595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6" name="Google Shape;126;p25"/>
          <p:cNvSpPr/>
          <p:nvPr/>
        </p:nvSpPr>
        <p:spPr>
          <a:xfrm>
            <a:off x="-1611625" y="46119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7" name="Google Shape;127;p25"/>
          <p:cNvSpPr/>
          <p:nvPr/>
        </p:nvSpPr>
        <p:spPr>
          <a:xfrm>
            <a:off x="-1459225" y="4764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8" name="Google Shape;128;p25"/>
          <p:cNvSpPr/>
          <p:nvPr/>
        </p:nvSpPr>
        <p:spPr>
          <a:xfrm>
            <a:off x="9402025" y="-152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29" name="Google Shape;129;p25"/>
          <p:cNvSpPr/>
          <p:nvPr/>
        </p:nvSpPr>
        <p:spPr>
          <a:xfrm>
            <a:off x="9554425" y="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0" name="Google Shape;130;p25"/>
          <p:cNvSpPr/>
          <p:nvPr/>
        </p:nvSpPr>
        <p:spPr>
          <a:xfrm>
            <a:off x="9706825" y="152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1" name="Google Shape;131;p25"/>
          <p:cNvSpPr/>
          <p:nvPr/>
        </p:nvSpPr>
        <p:spPr>
          <a:xfrm>
            <a:off x="9859225" y="304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2" name="Google Shape;132;p25"/>
          <p:cNvSpPr/>
          <p:nvPr/>
        </p:nvSpPr>
        <p:spPr>
          <a:xfrm>
            <a:off x="10011625" y="457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3" name="Google Shape;133;p25"/>
          <p:cNvSpPr/>
          <p:nvPr/>
        </p:nvSpPr>
        <p:spPr>
          <a:xfrm>
            <a:off x="10164025" y="609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4" name="Google Shape;134;p25"/>
          <p:cNvSpPr/>
          <p:nvPr/>
        </p:nvSpPr>
        <p:spPr>
          <a:xfrm>
            <a:off x="10316425" y="762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5" name="Google Shape;135;p25"/>
          <p:cNvSpPr/>
          <p:nvPr/>
        </p:nvSpPr>
        <p:spPr>
          <a:xfrm>
            <a:off x="9402025" y="914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6" name="Google Shape;136;p25"/>
          <p:cNvSpPr/>
          <p:nvPr/>
        </p:nvSpPr>
        <p:spPr>
          <a:xfrm>
            <a:off x="9554425" y="1066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7" name="Google Shape;137;p25"/>
          <p:cNvSpPr/>
          <p:nvPr/>
        </p:nvSpPr>
        <p:spPr>
          <a:xfrm>
            <a:off x="9706825" y="1219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8" name="Google Shape;138;p25"/>
          <p:cNvSpPr/>
          <p:nvPr/>
        </p:nvSpPr>
        <p:spPr>
          <a:xfrm>
            <a:off x="9859225" y="1371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39" name="Google Shape;139;p25"/>
          <p:cNvSpPr/>
          <p:nvPr/>
        </p:nvSpPr>
        <p:spPr>
          <a:xfrm>
            <a:off x="10011625" y="1524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0" name="Google Shape;140;p25"/>
          <p:cNvSpPr/>
          <p:nvPr/>
        </p:nvSpPr>
        <p:spPr>
          <a:xfrm>
            <a:off x="10164025" y="1676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1" name="Google Shape;141;p25"/>
          <p:cNvSpPr/>
          <p:nvPr/>
        </p:nvSpPr>
        <p:spPr>
          <a:xfrm>
            <a:off x="9402025" y="2191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2" name="Google Shape;142;p25"/>
          <p:cNvSpPr/>
          <p:nvPr/>
        </p:nvSpPr>
        <p:spPr>
          <a:xfrm>
            <a:off x="9554425" y="23440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3" name="Google Shape;143;p25"/>
          <p:cNvSpPr/>
          <p:nvPr/>
        </p:nvSpPr>
        <p:spPr>
          <a:xfrm>
            <a:off x="9706825" y="24964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4" name="Google Shape;144;p25"/>
          <p:cNvSpPr/>
          <p:nvPr/>
        </p:nvSpPr>
        <p:spPr>
          <a:xfrm>
            <a:off x="9859225" y="26488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5" name="Google Shape;145;p25"/>
          <p:cNvSpPr/>
          <p:nvPr/>
        </p:nvSpPr>
        <p:spPr>
          <a:xfrm>
            <a:off x="10011625" y="28012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6" name="Google Shape;146;p25"/>
          <p:cNvSpPr/>
          <p:nvPr/>
        </p:nvSpPr>
        <p:spPr>
          <a:xfrm>
            <a:off x="10164025" y="2953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7" name="Google Shape;147;p25"/>
          <p:cNvSpPr/>
          <p:nvPr/>
        </p:nvSpPr>
        <p:spPr>
          <a:xfrm>
            <a:off x="10316425" y="31060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8" name="Google Shape;148;p25"/>
          <p:cNvSpPr/>
          <p:nvPr/>
        </p:nvSpPr>
        <p:spPr>
          <a:xfrm>
            <a:off x="10468825" y="32584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49" name="Google Shape;149;p25"/>
          <p:cNvSpPr/>
          <p:nvPr/>
        </p:nvSpPr>
        <p:spPr>
          <a:xfrm>
            <a:off x="9402025" y="3621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0" name="Google Shape;150;p25"/>
          <p:cNvSpPr/>
          <p:nvPr/>
        </p:nvSpPr>
        <p:spPr>
          <a:xfrm>
            <a:off x="9554425" y="37737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1" name="Google Shape;151;p25"/>
          <p:cNvSpPr/>
          <p:nvPr/>
        </p:nvSpPr>
        <p:spPr>
          <a:xfrm>
            <a:off x="9706825" y="39261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2" name="Google Shape;152;p25"/>
          <p:cNvSpPr/>
          <p:nvPr/>
        </p:nvSpPr>
        <p:spPr>
          <a:xfrm>
            <a:off x="9859225" y="40785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3" name="Google Shape;153;p25"/>
          <p:cNvSpPr/>
          <p:nvPr/>
        </p:nvSpPr>
        <p:spPr>
          <a:xfrm>
            <a:off x="10011625" y="42309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4" name="Google Shape;154;p25"/>
          <p:cNvSpPr/>
          <p:nvPr/>
        </p:nvSpPr>
        <p:spPr>
          <a:xfrm>
            <a:off x="10164025" y="4383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5" name="Google Shape;155;p25"/>
          <p:cNvSpPr/>
          <p:nvPr/>
        </p:nvSpPr>
        <p:spPr>
          <a:xfrm>
            <a:off x="10316425" y="45357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6" name="Google Shape;156;p25"/>
          <p:cNvSpPr/>
          <p:nvPr/>
        </p:nvSpPr>
        <p:spPr>
          <a:xfrm>
            <a:off x="10468825" y="46881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57" name="Google Shape;157;p25"/>
          <p:cNvSpPr/>
          <p:nvPr/>
        </p:nvSpPr>
        <p:spPr>
          <a:xfrm>
            <a:off x="4523700" y="304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6"/>
          <p:cNvSpPr/>
          <p:nvPr/>
        </p:nvSpPr>
        <p:spPr>
          <a:xfrm>
            <a:off x="-2526025" y="-76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63" name="Google Shape;163;p26"/>
          <p:cNvSpPr/>
          <p:nvPr/>
        </p:nvSpPr>
        <p:spPr>
          <a:xfrm>
            <a:off x="-2373625" y="76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64" name="Google Shape;164;p26"/>
          <p:cNvSpPr/>
          <p:nvPr/>
        </p:nvSpPr>
        <p:spPr>
          <a:xfrm>
            <a:off x="-2221225" y="228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65" name="Google Shape;165;p26"/>
          <p:cNvSpPr/>
          <p:nvPr/>
        </p:nvSpPr>
        <p:spPr>
          <a:xfrm>
            <a:off x="-2068825" y="381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66" name="Google Shape;166;p26"/>
          <p:cNvSpPr/>
          <p:nvPr/>
        </p:nvSpPr>
        <p:spPr>
          <a:xfrm>
            <a:off x="-1916425" y="533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67" name="Google Shape;167;p26"/>
          <p:cNvSpPr/>
          <p:nvPr/>
        </p:nvSpPr>
        <p:spPr>
          <a:xfrm>
            <a:off x="-1764025" y="685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68" name="Google Shape;168;p26"/>
          <p:cNvSpPr/>
          <p:nvPr/>
        </p:nvSpPr>
        <p:spPr>
          <a:xfrm>
            <a:off x="-1611625" y="838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69" name="Google Shape;169;p26"/>
          <p:cNvSpPr/>
          <p:nvPr/>
        </p:nvSpPr>
        <p:spPr>
          <a:xfrm>
            <a:off x="-2526025" y="990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0" name="Google Shape;170;p26"/>
          <p:cNvSpPr/>
          <p:nvPr/>
        </p:nvSpPr>
        <p:spPr>
          <a:xfrm>
            <a:off x="-2373625" y="1143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1" name="Google Shape;171;p26"/>
          <p:cNvSpPr/>
          <p:nvPr/>
        </p:nvSpPr>
        <p:spPr>
          <a:xfrm>
            <a:off x="-2221225" y="1295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2" name="Google Shape;172;p26"/>
          <p:cNvSpPr/>
          <p:nvPr/>
        </p:nvSpPr>
        <p:spPr>
          <a:xfrm>
            <a:off x="-2068825" y="1447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3" name="Google Shape;173;p26"/>
          <p:cNvSpPr/>
          <p:nvPr/>
        </p:nvSpPr>
        <p:spPr>
          <a:xfrm>
            <a:off x="-1916425" y="1600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4" name="Google Shape;174;p26"/>
          <p:cNvSpPr/>
          <p:nvPr/>
        </p:nvSpPr>
        <p:spPr>
          <a:xfrm>
            <a:off x="-1764025" y="1752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5" name="Google Shape;175;p26"/>
          <p:cNvSpPr/>
          <p:nvPr/>
        </p:nvSpPr>
        <p:spPr>
          <a:xfrm>
            <a:off x="-2526025" y="22678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6" name="Google Shape;176;p26"/>
          <p:cNvSpPr/>
          <p:nvPr/>
        </p:nvSpPr>
        <p:spPr>
          <a:xfrm>
            <a:off x="-2373625" y="24202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7" name="Google Shape;177;p26"/>
          <p:cNvSpPr/>
          <p:nvPr/>
        </p:nvSpPr>
        <p:spPr>
          <a:xfrm>
            <a:off x="-2221225" y="2572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8" name="Google Shape;178;p26"/>
          <p:cNvSpPr/>
          <p:nvPr/>
        </p:nvSpPr>
        <p:spPr>
          <a:xfrm>
            <a:off x="-2068825" y="27250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79" name="Google Shape;179;p26"/>
          <p:cNvSpPr/>
          <p:nvPr/>
        </p:nvSpPr>
        <p:spPr>
          <a:xfrm>
            <a:off x="-1916425" y="28774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0" name="Google Shape;180;p26"/>
          <p:cNvSpPr/>
          <p:nvPr/>
        </p:nvSpPr>
        <p:spPr>
          <a:xfrm>
            <a:off x="-1764025" y="30298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1" name="Google Shape;181;p26"/>
          <p:cNvSpPr/>
          <p:nvPr/>
        </p:nvSpPr>
        <p:spPr>
          <a:xfrm>
            <a:off x="-1611625" y="31822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2" name="Google Shape;182;p26"/>
          <p:cNvSpPr/>
          <p:nvPr/>
        </p:nvSpPr>
        <p:spPr>
          <a:xfrm>
            <a:off x="-1459225" y="3334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3" name="Google Shape;183;p26"/>
          <p:cNvSpPr/>
          <p:nvPr/>
        </p:nvSpPr>
        <p:spPr>
          <a:xfrm>
            <a:off x="-2526025" y="36975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4" name="Google Shape;184;p26"/>
          <p:cNvSpPr/>
          <p:nvPr/>
        </p:nvSpPr>
        <p:spPr>
          <a:xfrm>
            <a:off x="-2373625" y="38499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5" name="Google Shape;185;p26"/>
          <p:cNvSpPr/>
          <p:nvPr/>
        </p:nvSpPr>
        <p:spPr>
          <a:xfrm>
            <a:off x="-2221225" y="4002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6" name="Google Shape;186;p26"/>
          <p:cNvSpPr/>
          <p:nvPr/>
        </p:nvSpPr>
        <p:spPr>
          <a:xfrm>
            <a:off x="-2068825" y="41547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7" name="Google Shape;187;p26"/>
          <p:cNvSpPr/>
          <p:nvPr/>
        </p:nvSpPr>
        <p:spPr>
          <a:xfrm>
            <a:off x="-1916425" y="43071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8" name="Google Shape;188;p26"/>
          <p:cNvSpPr/>
          <p:nvPr/>
        </p:nvSpPr>
        <p:spPr>
          <a:xfrm>
            <a:off x="-1764025" y="44595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89" name="Google Shape;189;p26"/>
          <p:cNvSpPr/>
          <p:nvPr/>
        </p:nvSpPr>
        <p:spPr>
          <a:xfrm>
            <a:off x="-1611625" y="46119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0" name="Google Shape;190;p26"/>
          <p:cNvSpPr/>
          <p:nvPr/>
        </p:nvSpPr>
        <p:spPr>
          <a:xfrm>
            <a:off x="-1459225" y="4764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1" name="Google Shape;191;p26"/>
          <p:cNvSpPr/>
          <p:nvPr/>
        </p:nvSpPr>
        <p:spPr>
          <a:xfrm>
            <a:off x="9402025" y="-152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2" name="Google Shape;192;p26"/>
          <p:cNvSpPr/>
          <p:nvPr/>
        </p:nvSpPr>
        <p:spPr>
          <a:xfrm>
            <a:off x="9554425" y="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3" name="Google Shape;193;p26"/>
          <p:cNvSpPr/>
          <p:nvPr/>
        </p:nvSpPr>
        <p:spPr>
          <a:xfrm>
            <a:off x="9706825" y="152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4" name="Google Shape;194;p26"/>
          <p:cNvSpPr/>
          <p:nvPr/>
        </p:nvSpPr>
        <p:spPr>
          <a:xfrm>
            <a:off x="9859225" y="304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5" name="Google Shape;195;p26"/>
          <p:cNvSpPr/>
          <p:nvPr/>
        </p:nvSpPr>
        <p:spPr>
          <a:xfrm>
            <a:off x="10011625" y="457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6" name="Google Shape;196;p26"/>
          <p:cNvSpPr/>
          <p:nvPr/>
        </p:nvSpPr>
        <p:spPr>
          <a:xfrm>
            <a:off x="10164025" y="609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7" name="Google Shape;197;p26"/>
          <p:cNvSpPr/>
          <p:nvPr/>
        </p:nvSpPr>
        <p:spPr>
          <a:xfrm>
            <a:off x="10316425" y="762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8" name="Google Shape;198;p26"/>
          <p:cNvSpPr/>
          <p:nvPr/>
        </p:nvSpPr>
        <p:spPr>
          <a:xfrm>
            <a:off x="9402025" y="914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199" name="Google Shape;199;p26"/>
          <p:cNvSpPr/>
          <p:nvPr/>
        </p:nvSpPr>
        <p:spPr>
          <a:xfrm>
            <a:off x="9554425" y="10668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0" name="Google Shape;200;p26"/>
          <p:cNvSpPr/>
          <p:nvPr/>
        </p:nvSpPr>
        <p:spPr>
          <a:xfrm>
            <a:off x="9706825" y="12192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1" name="Google Shape;201;p26"/>
          <p:cNvSpPr/>
          <p:nvPr/>
        </p:nvSpPr>
        <p:spPr>
          <a:xfrm>
            <a:off x="9859225" y="13716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2" name="Google Shape;202;p26"/>
          <p:cNvSpPr/>
          <p:nvPr/>
        </p:nvSpPr>
        <p:spPr>
          <a:xfrm>
            <a:off x="10011625" y="15240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3" name="Google Shape;203;p26"/>
          <p:cNvSpPr/>
          <p:nvPr/>
        </p:nvSpPr>
        <p:spPr>
          <a:xfrm>
            <a:off x="10164025" y="16764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4" name="Google Shape;204;p26"/>
          <p:cNvSpPr/>
          <p:nvPr/>
        </p:nvSpPr>
        <p:spPr>
          <a:xfrm>
            <a:off x="9402025" y="2191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5" name="Google Shape;205;p26"/>
          <p:cNvSpPr/>
          <p:nvPr/>
        </p:nvSpPr>
        <p:spPr>
          <a:xfrm>
            <a:off x="9554425" y="23440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6" name="Google Shape;206;p26"/>
          <p:cNvSpPr/>
          <p:nvPr/>
        </p:nvSpPr>
        <p:spPr>
          <a:xfrm>
            <a:off x="9706825" y="24964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7" name="Google Shape;207;p26"/>
          <p:cNvSpPr/>
          <p:nvPr/>
        </p:nvSpPr>
        <p:spPr>
          <a:xfrm>
            <a:off x="9859225" y="26488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8" name="Google Shape;208;p26"/>
          <p:cNvSpPr/>
          <p:nvPr/>
        </p:nvSpPr>
        <p:spPr>
          <a:xfrm>
            <a:off x="10011625" y="28012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09" name="Google Shape;209;p26"/>
          <p:cNvSpPr/>
          <p:nvPr/>
        </p:nvSpPr>
        <p:spPr>
          <a:xfrm>
            <a:off x="10164025" y="29536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0" name="Google Shape;210;p26"/>
          <p:cNvSpPr/>
          <p:nvPr/>
        </p:nvSpPr>
        <p:spPr>
          <a:xfrm>
            <a:off x="10316425" y="31060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1" name="Google Shape;211;p26"/>
          <p:cNvSpPr/>
          <p:nvPr/>
        </p:nvSpPr>
        <p:spPr>
          <a:xfrm>
            <a:off x="10468825" y="325845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2" name="Google Shape;212;p26"/>
          <p:cNvSpPr/>
          <p:nvPr/>
        </p:nvSpPr>
        <p:spPr>
          <a:xfrm>
            <a:off x="9402025" y="3621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3" name="Google Shape;213;p26"/>
          <p:cNvSpPr/>
          <p:nvPr/>
        </p:nvSpPr>
        <p:spPr>
          <a:xfrm>
            <a:off x="9554425" y="37737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4" name="Google Shape;214;p26"/>
          <p:cNvSpPr/>
          <p:nvPr/>
        </p:nvSpPr>
        <p:spPr>
          <a:xfrm>
            <a:off x="9706825" y="39261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5" name="Google Shape;215;p26"/>
          <p:cNvSpPr/>
          <p:nvPr/>
        </p:nvSpPr>
        <p:spPr>
          <a:xfrm>
            <a:off x="9859225" y="40785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6" name="Google Shape;216;p26"/>
          <p:cNvSpPr/>
          <p:nvPr/>
        </p:nvSpPr>
        <p:spPr>
          <a:xfrm>
            <a:off x="10011625" y="42309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7" name="Google Shape;217;p26"/>
          <p:cNvSpPr/>
          <p:nvPr/>
        </p:nvSpPr>
        <p:spPr>
          <a:xfrm>
            <a:off x="10164025" y="43833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8" name="Google Shape;218;p26"/>
          <p:cNvSpPr/>
          <p:nvPr/>
        </p:nvSpPr>
        <p:spPr>
          <a:xfrm>
            <a:off x="10316425" y="45357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
        <p:nvSpPr>
          <p:cNvPr id="219" name="Google Shape;219;p26"/>
          <p:cNvSpPr/>
          <p:nvPr/>
        </p:nvSpPr>
        <p:spPr>
          <a:xfrm>
            <a:off x="10468825" y="4688100"/>
            <a:ext cx="1353600" cy="455400"/>
          </a:xfrm>
          <a:prstGeom prst="roundRect">
            <a:avLst>
              <a:gd fmla="val 16667" name="adj"/>
            </a:avLst>
          </a:prstGeom>
          <a:solidFill>
            <a:srgbClr val="FFFFFF"/>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000">
              <a:latin typeface="Yanone Kaffeesatz"/>
              <a:ea typeface="Yanone Kaffeesatz"/>
              <a:cs typeface="Yanone Kaffeesatz"/>
              <a:sym typeface="Yanone Kaffeesatz"/>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7"/>
          <p:cNvPicPr preferRelativeResize="0"/>
          <p:nvPr/>
        </p:nvPicPr>
        <p:blipFill rotWithShape="1">
          <a:blip r:embed="rId3">
            <a:alphaModFix amt="52000"/>
          </a:blip>
          <a:srcRect b="0" l="0" r="0" t="15419"/>
          <a:stretch/>
        </p:blipFill>
        <p:spPr>
          <a:xfrm>
            <a:off x="0" y="0"/>
            <a:ext cx="9144000" cy="5143499"/>
          </a:xfrm>
          <a:prstGeom prst="rect">
            <a:avLst/>
          </a:prstGeom>
          <a:noFill/>
          <a:ln>
            <a:noFill/>
          </a:ln>
        </p:spPr>
      </p:pic>
      <p:sp>
        <p:nvSpPr>
          <p:cNvPr id="225" name="Google Shape;225;p27"/>
          <p:cNvSpPr txBox="1"/>
          <p:nvPr/>
        </p:nvSpPr>
        <p:spPr>
          <a:xfrm>
            <a:off x="-6" y="4917100"/>
            <a:ext cx="2050800" cy="1551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rPr b="1" lang="en" sz="900">
                <a:solidFill>
                  <a:srgbClr val="FFFFFF"/>
                </a:solidFill>
                <a:latin typeface="Economica"/>
                <a:ea typeface="Economica"/>
                <a:cs typeface="Economica"/>
                <a:sym typeface="Economica"/>
              </a:rPr>
              <a:t>@sdemichele | stephaniedemichele.org</a:t>
            </a:r>
            <a:endParaRPr b="1" sz="900">
              <a:solidFill>
                <a:srgbClr val="FFFFFF"/>
              </a:solidFill>
              <a:latin typeface="Economica"/>
              <a:ea typeface="Economica"/>
              <a:cs typeface="Economica"/>
              <a:sym typeface="Economica"/>
            </a:endParaRPr>
          </a:p>
        </p:txBody>
      </p:sp>
      <p:sp>
        <p:nvSpPr>
          <p:cNvPr id="226" name="Google Shape;226;p27"/>
          <p:cNvSpPr/>
          <p:nvPr/>
        </p:nvSpPr>
        <p:spPr>
          <a:xfrm>
            <a:off x="542525" y="635800"/>
            <a:ext cx="3748500" cy="4281300"/>
          </a:xfrm>
          <a:prstGeom prst="roundRect">
            <a:avLst>
              <a:gd fmla="val 16667" name="adj"/>
            </a:avLst>
          </a:prstGeom>
          <a:solidFill>
            <a:srgbClr val="8A5C50"/>
          </a:solidFill>
          <a:ln cap="flat" cmpd="sng" w="2857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500">
                <a:solidFill>
                  <a:srgbClr val="FFFFFF"/>
                </a:solidFill>
                <a:latin typeface="Economica"/>
                <a:ea typeface="Economica"/>
                <a:cs typeface="Economica"/>
                <a:sym typeface="Economica"/>
              </a:rPr>
              <a:t>Feel free to use the game board in Slide #1. However, if you’d like to create your own game:</a:t>
            </a:r>
            <a:endParaRPr sz="1500">
              <a:solidFill>
                <a:srgbClr val="FFFFFF"/>
              </a:solidFill>
              <a:latin typeface="Economica"/>
              <a:ea typeface="Economica"/>
              <a:cs typeface="Economica"/>
              <a:sym typeface="Economica"/>
            </a:endParaRPr>
          </a:p>
          <a:p>
            <a:pPr indent="-323850" lvl="0" marL="457200" rtl="0" algn="l">
              <a:spcBef>
                <a:spcPts val="100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Go to </a:t>
            </a:r>
            <a:r>
              <a:rPr lang="en" sz="1500" u="sng">
                <a:solidFill>
                  <a:srgbClr val="FFFFFF"/>
                </a:solidFill>
                <a:latin typeface="Economica"/>
                <a:ea typeface="Economica"/>
                <a:cs typeface="Economica"/>
                <a:sym typeface="Economica"/>
                <a:hlinkClick r:id="rId4">
                  <a:extLst>
                    <a:ext uri="{A12FA001-AC4F-418D-AE19-62706E023703}">
                      <ahyp:hlinkClr val="tx"/>
                    </a:ext>
                  </a:extLst>
                </a:hlinkClick>
              </a:rPr>
              <a:t>this site</a:t>
            </a:r>
            <a:r>
              <a:rPr lang="en" sz="1500">
                <a:solidFill>
                  <a:srgbClr val="FFFFFF"/>
                </a:solidFill>
                <a:latin typeface="Economica"/>
                <a:ea typeface="Economica"/>
                <a:cs typeface="Economica"/>
                <a:sym typeface="Economica"/>
              </a:rPr>
              <a:t> to find a Boggle game that is appropriate for your students’ age level.</a:t>
            </a:r>
            <a:endParaRPr sz="1500">
              <a:solidFill>
                <a:srgbClr val="FFFFFF"/>
              </a:solidFill>
              <a:latin typeface="Economica"/>
              <a:ea typeface="Economica"/>
              <a:cs typeface="Economica"/>
              <a:sym typeface="Economica"/>
            </a:endParaRPr>
          </a:p>
          <a:p>
            <a:pPr indent="-323850" lvl="0" marL="457200" rtl="0" algn="l">
              <a:spcBef>
                <a:spcPts val="100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Screenshot the board and insert it into Slide #2. </a:t>
            </a:r>
            <a:endParaRPr sz="1500">
              <a:solidFill>
                <a:srgbClr val="FFFFFF"/>
              </a:solidFill>
              <a:latin typeface="Economica"/>
              <a:ea typeface="Economica"/>
              <a:cs typeface="Economica"/>
              <a:sym typeface="Economica"/>
            </a:endParaRPr>
          </a:p>
          <a:p>
            <a:pPr indent="-323850" lvl="0" marL="457200" rtl="0" algn="l">
              <a:spcBef>
                <a:spcPts val="100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File &gt; Download the slide as a PNG.</a:t>
            </a:r>
            <a:endParaRPr sz="1500">
              <a:solidFill>
                <a:srgbClr val="FFFFFF"/>
              </a:solidFill>
              <a:latin typeface="Economica"/>
              <a:ea typeface="Economica"/>
              <a:cs typeface="Economica"/>
              <a:sym typeface="Economica"/>
            </a:endParaRPr>
          </a:p>
          <a:p>
            <a:pPr indent="-323850" lvl="0" marL="457200" rtl="0" algn="l">
              <a:spcBef>
                <a:spcPts val="100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In a new BLANK slide, upload the PNG file as a BACKGROUND image. (This “locks” everything.)</a:t>
            </a:r>
            <a:endParaRPr sz="1500">
              <a:solidFill>
                <a:srgbClr val="FFFFFF"/>
              </a:solidFill>
              <a:latin typeface="Economica"/>
              <a:ea typeface="Economica"/>
              <a:cs typeface="Economica"/>
              <a:sym typeface="Economica"/>
            </a:endParaRPr>
          </a:p>
          <a:p>
            <a:pPr indent="-323850" lvl="0" marL="457200" rtl="0" algn="l">
              <a:spcBef>
                <a:spcPts val="100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Then delete both my Slide #1 and your Slide #2. </a:t>
            </a:r>
            <a:endParaRPr sz="1500">
              <a:solidFill>
                <a:srgbClr val="FFFFFF"/>
              </a:solidFill>
              <a:latin typeface="Economica"/>
              <a:ea typeface="Economica"/>
              <a:cs typeface="Economica"/>
              <a:sym typeface="Economica"/>
            </a:endParaRPr>
          </a:p>
          <a:p>
            <a:pPr indent="0" lvl="0" marL="0" rtl="0" algn="l">
              <a:spcBef>
                <a:spcPts val="1000"/>
              </a:spcBef>
              <a:spcAft>
                <a:spcPts val="1000"/>
              </a:spcAft>
              <a:buNone/>
            </a:pPr>
            <a:r>
              <a:t/>
            </a:r>
            <a:endParaRPr sz="1800">
              <a:solidFill>
                <a:srgbClr val="FFFFFF"/>
              </a:solidFill>
              <a:latin typeface="Economica"/>
              <a:ea typeface="Economica"/>
              <a:cs typeface="Economica"/>
              <a:sym typeface="Economica"/>
            </a:endParaRPr>
          </a:p>
        </p:txBody>
      </p:sp>
      <p:sp>
        <p:nvSpPr>
          <p:cNvPr id="227" name="Google Shape;227;p27"/>
          <p:cNvSpPr/>
          <p:nvPr/>
        </p:nvSpPr>
        <p:spPr>
          <a:xfrm>
            <a:off x="4898800" y="635800"/>
            <a:ext cx="3748500" cy="4281300"/>
          </a:xfrm>
          <a:prstGeom prst="roundRect">
            <a:avLst>
              <a:gd fmla="val 16667" name="adj"/>
            </a:avLst>
          </a:prstGeom>
          <a:solidFill>
            <a:srgbClr val="8A5C50"/>
          </a:solidFill>
          <a:ln cap="flat" cmpd="sng" w="2857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Economica"/>
                <a:ea typeface="Economica"/>
                <a:cs typeface="Economica"/>
                <a:sym typeface="Economica"/>
              </a:rPr>
              <a:t>HOW TO PLAY:</a:t>
            </a:r>
            <a:endParaRPr b="1" sz="1500">
              <a:solidFill>
                <a:srgbClr val="FFFFFF"/>
              </a:solidFill>
              <a:latin typeface="Economica"/>
              <a:ea typeface="Economica"/>
              <a:cs typeface="Economica"/>
              <a:sym typeface="Economica"/>
            </a:endParaRPr>
          </a:p>
          <a:p>
            <a:pPr indent="-323850" lvl="0" marL="457200" rtl="0" algn="l">
              <a:spcBef>
                <a:spcPts val="100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Before you share the game during a video conference call with students, you’ll want to first download the </a:t>
            </a:r>
            <a:r>
              <a:rPr lang="en" sz="1500" u="sng">
                <a:solidFill>
                  <a:srgbClr val="FFFFFF"/>
                </a:solidFill>
                <a:latin typeface="Economica"/>
                <a:ea typeface="Economica"/>
                <a:cs typeface="Economica"/>
                <a:sym typeface="Economica"/>
                <a:hlinkClick r:id="rId5">
                  <a:extLst>
                    <a:ext uri="{A12FA001-AC4F-418D-AE19-62706E023703}">
                      <ahyp:hlinkClr val="tx"/>
                    </a:ext>
                  </a:extLst>
                </a:hlinkClick>
              </a:rPr>
              <a:t>Fullscreen Interactive Google Slides extension</a:t>
            </a:r>
            <a:r>
              <a:rPr lang="en" sz="1500">
                <a:solidFill>
                  <a:srgbClr val="FFFFFF"/>
                </a:solidFill>
                <a:latin typeface="Economica"/>
                <a:ea typeface="Economica"/>
                <a:cs typeface="Economica"/>
                <a:sym typeface="Economica"/>
              </a:rPr>
              <a:t>. </a:t>
            </a:r>
            <a:endParaRPr sz="1500">
              <a:solidFill>
                <a:srgbClr val="FFFFFF"/>
              </a:solidFill>
              <a:latin typeface="Economica"/>
              <a:ea typeface="Economica"/>
              <a:cs typeface="Economica"/>
              <a:sym typeface="Economica"/>
            </a:endParaRPr>
          </a:p>
          <a:p>
            <a:pPr indent="-342900" lvl="0" marL="457200" rtl="0" algn="l">
              <a:spcBef>
                <a:spcPts val="1000"/>
              </a:spcBef>
              <a:spcAft>
                <a:spcPts val="0"/>
              </a:spcAft>
              <a:buClr>
                <a:srgbClr val="FFFFFF"/>
              </a:buClr>
              <a:buSzPts val="1800"/>
              <a:buFont typeface="Economica"/>
              <a:buAutoNum type="arabicPeriod"/>
            </a:pPr>
            <a:r>
              <a:rPr lang="en" sz="1500">
                <a:solidFill>
                  <a:srgbClr val="FFFFFF"/>
                </a:solidFill>
                <a:latin typeface="Economica"/>
                <a:ea typeface="Economica"/>
                <a:cs typeface="Economica"/>
                <a:sym typeface="Economica"/>
              </a:rPr>
              <a:t>Once you’ve downloaded it, watch </a:t>
            </a:r>
            <a:r>
              <a:rPr lang="en" sz="1500" u="sng">
                <a:solidFill>
                  <a:srgbClr val="FFFFFF"/>
                </a:solidFill>
                <a:latin typeface="Economica"/>
                <a:ea typeface="Economica"/>
                <a:cs typeface="Economica"/>
                <a:sym typeface="Economica"/>
                <a:hlinkClick r:id="rId6">
                  <a:extLst>
                    <a:ext uri="{A12FA001-AC4F-418D-AE19-62706E023703}">
                      <ahyp:hlinkClr val="tx"/>
                    </a:ext>
                  </a:extLst>
                </a:hlinkClick>
              </a:rPr>
              <a:t>this video</a:t>
            </a:r>
            <a:r>
              <a:rPr lang="en" sz="1500">
                <a:solidFill>
                  <a:srgbClr val="FFFFFF"/>
                </a:solidFill>
                <a:latin typeface="Economica"/>
                <a:ea typeface="Economica"/>
                <a:cs typeface="Economica"/>
                <a:sym typeface="Economica"/>
              </a:rPr>
              <a:t> from </a:t>
            </a:r>
            <a:r>
              <a:rPr lang="en" sz="1500" u="sng">
                <a:solidFill>
                  <a:srgbClr val="FFFFFF"/>
                </a:solidFill>
                <a:latin typeface="Economica"/>
                <a:ea typeface="Economica"/>
                <a:cs typeface="Economica"/>
                <a:sym typeface="Economica"/>
                <a:hlinkClick r:id="rId7">
                  <a:extLst>
                    <a:ext uri="{A12FA001-AC4F-418D-AE19-62706E023703}">
                      <ahyp:hlinkClr val="tx"/>
                    </a:ext>
                  </a:extLst>
                </a:hlinkClick>
              </a:rPr>
              <a:t>Kasey Bell</a:t>
            </a:r>
            <a:r>
              <a:rPr lang="en" sz="1500">
                <a:solidFill>
                  <a:srgbClr val="FFFFFF"/>
                </a:solidFill>
                <a:latin typeface="Economica"/>
                <a:ea typeface="Economica"/>
                <a:cs typeface="Economica"/>
                <a:sym typeface="Economica"/>
              </a:rPr>
              <a:t> to learn how to present this activity to students while allowing for interactivity.</a:t>
            </a:r>
            <a:endParaRPr sz="1500">
              <a:solidFill>
                <a:srgbClr val="FFFFFF"/>
              </a:solidFill>
              <a:latin typeface="Economica"/>
              <a:ea typeface="Economica"/>
              <a:cs typeface="Economica"/>
              <a:sym typeface="Economica"/>
            </a:endParaRPr>
          </a:p>
          <a:p>
            <a:pPr indent="-323850" lvl="0" marL="457200" rtl="0" algn="l">
              <a:spcBef>
                <a:spcPts val="1000"/>
              </a:spcBef>
              <a:spcAft>
                <a:spcPts val="0"/>
              </a:spcAft>
              <a:buClr>
                <a:srgbClr val="FFFFFF"/>
              </a:buClr>
              <a:buSzPts val="1500"/>
              <a:buFont typeface="Economica"/>
              <a:buAutoNum type="arabicPeriod"/>
            </a:pPr>
            <a:r>
              <a:rPr lang="en" sz="1500">
                <a:solidFill>
                  <a:srgbClr val="FFFFFF"/>
                </a:solidFill>
                <a:latin typeface="Economica"/>
                <a:ea typeface="Economica"/>
                <a:cs typeface="Economica"/>
                <a:sym typeface="Economica"/>
              </a:rPr>
              <a:t>You may want to zoom in or out when presenting.</a:t>
            </a:r>
            <a:endParaRPr sz="1500">
              <a:solidFill>
                <a:srgbClr val="FFFFFF"/>
              </a:solidFill>
              <a:latin typeface="Economica"/>
              <a:ea typeface="Economica"/>
              <a:cs typeface="Economica"/>
              <a:sym typeface="Economica"/>
            </a:endParaRPr>
          </a:p>
          <a:p>
            <a:pPr indent="-342900" lvl="0" marL="457200" rtl="0" algn="l">
              <a:spcBef>
                <a:spcPts val="1000"/>
              </a:spcBef>
              <a:spcAft>
                <a:spcPts val="1000"/>
              </a:spcAft>
              <a:buClr>
                <a:srgbClr val="FFFFFF"/>
              </a:buClr>
              <a:buSzPts val="1800"/>
              <a:buFont typeface="Economica"/>
              <a:buAutoNum type="arabicPeriod"/>
            </a:pPr>
            <a:r>
              <a:rPr lang="en" sz="1500">
                <a:solidFill>
                  <a:srgbClr val="FFFFFF"/>
                </a:solidFill>
                <a:latin typeface="Economica"/>
                <a:ea typeface="Economica"/>
                <a:cs typeface="Economica"/>
                <a:sym typeface="Economica"/>
              </a:rPr>
              <a:t>It might get messy as kiddos will sometimes try to type in the same box. </a:t>
            </a:r>
            <a:r>
              <a:rPr lang="en" sz="1800">
                <a:solidFill>
                  <a:srgbClr val="FFFFFF"/>
                </a:solidFill>
                <a:latin typeface="Economica"/>
                <a:ea typeface="Economica"/>
                <a:cs typeface="Economica"/>
                <a:sym typeface="Economica"/>
              </a:rPr>
              <a:t>But that’s okay. They’ll figure it out! 😊</a:t>
            </a:r>
            <a:endParaRPr sz="1800">
              <a:solidFill>
                <a:srgbClr val="FFFFFF"/>
              </a:solidFill>
              <a:latin typeface="Economica"/>
              <a:ea typeface="Economica"/>
              <a:cs typeface="Economica"/>
              <a:sym typeface="Economica"/>
            </a:endParaRPr>
          </a:p>
        </p:txBody>
      </p:sp>
      <p:pic>
        <p:nvPicPr>
          <p:cNvPr id="228" name="Google Shape;228;p27"/>
          <p:cNvPicPr preferRelativeResize="0"/>
          <p:nvPr/>
        </p:nvPicPr>
        <p:blipFill>
          <a:blip r:embed="rId8">
            <a:alphaModFix/>
          </a:blip>
          <a:stretch>
            <a:fillRect/>
          </a:stretch>
        </p:blipFill>
        <p:spPr>
          <a:xfrm>
            <a:off x="2129238" y="48425"/>
            <a:ext cx="4885523" cy="7060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8"/>
          <p:cNvPicPr preferRelativeResize="0"/>
          <p:nvPr/>
        </p:nvPicPr>
        <p:blipFill>
          <a:blip r:embed="rId3">
            <a:alphaModFix/>
          </a:blip>
          <a:stretch>
            <a:fillRect/>
          </a:stretch>
        </p:blipFill>
        <p:spPr>
          <a:xfrm>
            <a:off x="374419" y="208894"/>
            <a:ext cx="1351800" cy="1351800"/>
          </a:xfrm>
          <a:prstGeom prst="ellipse">
            <a:avLst/>
          </a:prstGeom>
          <a:noFill/>
          <a:ln cap="flat" cmpd="sng" w="76200">
            <a:solidFill>
              <a:srgbClr val="8A5C50"/>
            </a:solidFill>
            <a:prstDash val="solid"/>
            <a:round/>
            <a:headEnd len="sm" w="sm" type="none"/>
            <a:tailEnd len="sm" w="sm" type="none"/>
          </a:ln>
          <a:effectLst>
            <a:outerShdw blurRad="57150" rotWithShape="0" algn="bl" dir="5400000" dist="19050">
              <a:srgbClr val="000000">
                <a:alpha val="50000"/>
              </a:srgbClr>
            </a:outerShdw>
          </a:effectLst>
        </p:spPr>
      </p:pic>
      <p:sp>
        <p:nvSpPr>
          <p:cNvPr id="234" name="Google Shape;234;p28"/>
          <p:cNvSpPr txBox="1"/>
          <p:nvPr/>
        </p:nvSpPr>
        <p:spPr>
          <a:xfrm>
            <a:off x="1832738" y="208894"/>
            <a:ext cx="4197600" cy="886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4200">
                <a:solidFill>
                  <a:schemeClr val="dk2"/>
                </a:solidFill>
                <a:latin typeface="Yanone Kaffeesatz"/>
                <a:ea typeface="Yanone Kaffeesatz"/>
                <a:cs typeface="Yanone Kaffeesatz"/>
                <a:sym typeface="Yanone Kaffeesatz"/>
              </a:rPr>
              <a:t>Stephanie DeMichele</a:t>
            </a:r>
            <a:endParaRPr sz="4200">
              <a:solidFill>
                <a:schemeClr val="dk2"/>
              </a:solidFill>
              <a:latin typeface="Yanone Kaffeesatz"/>
              <a:ea typeface="Yanone Kaffeesatz"/>
              <a:cs typeface="Yanone Kaffeesatz"/>
              <a:sym typeface="Yanone Kaffeesatz"/>
            </a:endParaRPr>
          </a:p>
        </p:txBody>
      </p:sp>
      <p:sp>
        <p:nvSpPr>
          <p:cNvPr id="235" name="Google Shape;235;p28"/>
          <p:cNvSpPr txBox="1"/>
          <p:nvPr/>
        </p:nvSpPr>
        <p:spPr>
          <a:xfrm>
            <a:off x="2077088" y="766594"/>
            <a:ext cx="6341700" cy="449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2400">
                <a:solidFill>
                  <a:schemeClr val="dk2"/>
                </a:solidFill>
                <a:latin typeface="Yanone Kaffeesatz"/>
                <a:ea typeface="Yanone Kaffeesatz"/>
                <a:cs typeface="Yanone Kaffeesatz"/>
                <a:sym typeface="Yanone Kaffeesatz"/>
              </a:rPr>
              <a:t>Digital Learning Designer + Instructional Coach</a:t>
            </a:r>
            <a:endParaRPr sz="2400">
              <a:solidFill>
                <a:schemeClr val="dk2"/>
              </a:solidFill>
              <a:latin typeface="Yanone Kaffeesatz"/>
              <a:ea typeface="Yanone Kaffeesatz"/>
              <a:cs typeface="Yanone Kaffeesatz"/>
              <a:sym typeface="Yanone Kaffeesatz"/>
            </a:endParaRPr>
          </a:p>
          <a:p>
            <a:pPr indent="0" lvl="0" marL="0" rtl="0" algn="l">
              <a:spcBef>
                <a:spcPts val="0"/>
              </a:spcBef>
              <a:spcAft>
                <a:spcPts val="0"/>
              </a:spcAft>
              <a:buNone/>
            </a:pPr>
            <a:r>
              <a:rPr lang="en" sz="2400">
                <a:solidFill>
                  <a:schemeClr val="dk2"/>
                </a:solidFill>
                <a:latin typeface="Yanone Kaffeesatz"/>
                <a:ea typeface="Yanone Kaffeesatz"/>
                <a:cs typeface="Yanone Kaffeesatz"/>
                <a:sym typeface="Yanone Kaffeesatz"/>
              </a:rPr>
              <a:t>Slayer of #Edtech Fears + Creator of #DigitalDoOvers</a:t>
            </a:r>
            <a:endParaRPr sz="2400">
              <a:solidFill>
                <a:schemeClr val="dk2"/>
              </a:solidFill>
              <a:latin typeface="Yanone Kaffeesatz"/>
              <a:ea typeface="Yanone Kaffeesatz"/>
              <a:cs typeface="Yanone Kaffeesatz"/>
              <a:sym typeface="Yanone Kaffeesatz"/>
            </a:endParaRPr>
          </a:p>
        </p:txBody>
      </p:sp>
      <p:sp>
        <p:nvSpPr>
          <p:cNvPr id="236" name="Google Shape;236;p28"/>
          <p:cNvSpPr/>
          <p:nvPr/>
        </p:nvSpPr>
        <p:spPr>
          <a:xfrm>
            <a:off x="1397591" y="4518709"/>
            <a:ext cx="6348900" cy="413400"/>
          </a:xfrm>
          <a:prstGeom prst="roundRect">
            <a:avLst>
              <a:gd fmla="val 16667" name="adj"/>
            </a:avLst>
          </a:prstGeom>
          <a:solidFill>
            <a:srgbClr val="FFFFFF"/>
          </a:solidFill>
          <a:ln cap="flat" cmpd="sng" w="38100">
            <a:solidFill>
              <a:srgbClr val="8A5C5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latin typeface="Yanone Kaffeesatz"/>
                <a:ea typeface="Yanone Kaffeesatz"/>
                <a:cs typeface="Yanone Kaffeesatz"/>
                <a:sym typeface="Yanone Kaffeesatz"/>
              </a:rPr>
              <a:t>#DistanceLearning</a:t>
            </a:r>
            <a:r>
              <a:rPr lang="en" sz="1600">
                <a:solidFill>
                  <a:srgbClr val="434343"/>
                </a:solidFill>
                <a:latin typeface="Yanone Kaffeesatz"/>
                <a:ea typeface="Yanone Kaffeesatz"/>
                <a:cs typeface="Yanone Kaffeesatz"/>
                <a:sym typeface="Yanone Kaffeesatz"/>
              </a:rPr>
              <a:t> is about </a:t>
            </a:r>
            <a:r>
              <a:rPr b="1" lang="en" sz="1600">
                <a:solidFill>
                  <a:srgbClr val="434343"/>
                </a:solidFill>
                <a:latin typeface="Yanone Kaffeesatz"/>
                <a:ea typeface="Yanone Kaffeesatz"/>
                <a:cs typeface="Yanone Kaffeesatz"/>
                <a:sym typeface="Yanone Kaffeesatz"/>
              </a:rPr>
              <a:t>#Flexibility</a:t>
            </a:r>
            <a:r>
              <a:rPr lang="en" sz="1600">
                <a:solidFill>
                  <a:srgbClr val="434343"/>
                </a:solidFill>
                <a:latin typeface="Yanone Kaffeesatz"/>
                <a:ea typeface="Yanone Kaffeesatz"/>
                <a:cs typeface="Yanone Kaffeesatz"/>
                <a:sym typeface="Yanone Kaffeesatz"/>
              </a:rPr>
              <a:t> | #StudentAgency | </a:t>
            </a:r>
            <a:r>
              <a:rPr b="1" lang="en" sz="1600">
                <a:solidFill>
                  <a:srgbClr val="434343"/>
                </a:solidFill>
                <a:latin typeface="Yanone Kaffeesatz"/>
                <a:ea typeface="Yanone Kaffeesatz"/>
                <a:cs typeface="Yanone Kaffeesatz"/>
                <a:sym typeface="Yanone Kaffeesatz"/>
              </a:rPr>
              <a:t>#Collaboration </a:t>
            </a:r>
            <a:r>
              <a:rPr lang="en" sz="1600">
                <a:solidFill>
                  <a:srgbClr val="434343"/>
                </a:solidFill>
                <a:latin typeface="Yanone Kaffeesatz"/>
                <a:ea typeface="Yanone Kaffeesatz"/>
                <a:cs typeface="Yanone Kaffeesatz"/>
                <a:sym typeface="Yanone Kaffeesatz"/>
              </a:rPr>
              <a:t>| #Creativity </a:t>
            </a:r>
            <a:endParaRPr sz="1600">
              <a:solidFill>
                <a:srgbClr val="434343"/>
              </a:solidFill>
              <a:latin typeface="Yanone Kaffeesatz"/>
              <a:ea typeface="Yanone Kaffeesatz"/>
              <a:cs typeface="Yanone Kaffeesatz"/>
              <a:sym typeface="Yanone Kaffeesatz"/>
            </a:endParaRPr>
          </a:p>
        </p:txBody>
      </p:sp>
      <p:pic>
        <p:nvPicPr>
          <p:cNvPr id="237" name="Google Shape;237;p28"/>
          <p:cNvPicPr preferRelativeResize="0"/>
          <p:nvPr/>
        </p:nvPicPr>
        <p:blipFill>
          <a:blip r:embed="rId4">
            <a:alphaModFix/>
          </a:blip>
          <a:stretch>
            <a:fillRect/>
          </a:stretch>
        </p:blipFill>
        <p:spPr>
          <a:xfrm>
            <a:off x="6455981" y="96356"/>
            <a:ext cx="2602293" cy="589462"/>
          </a:xfrm>
          <a:prstGeom prst="rect">
            <a:avLst/>
          </a:prstGeom>
          <a:noFill/>
          <a:ln>
            <a:noFill/>
          </a:ln>
        </p:spPr>
      </p:pic>
      <p:sp>
        <p:nvSpPr>
          <p:cNvPr id="238" name="Google Shape;238;p28"/>
          <p:cNvSpPr/>
          <p:nvPr/>
        </p:nvSpPr>
        <p:spPr>
          <a:xfrm>
            <a:off x="1789450" y="1799594"/>
            <a:ext cx="2695800" cy="2364600"/>
          </a:xfrm>
          <a:prstGeom prst="roundRect">
            <a:avLst>
              <a:gd fmla="val 16667" name="adj"/>
            </a:avLst>
          </a:prstGeom>
          <a:solidFill>
            <a:srgbClr val="B67A6B"/>
          </a:solidFill>
          <a:ln cap="flat" cmpd="sng" w="76200">
            <a:solidFill>
              <a:srgbClr val="8A5C5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rgbClr val="FFFFFF"/>
                </a:solidFill>
                <a:latin typeface="Yanone Kaffeesatz"/>
                <a:ea typeface="Yanone Kaffeesatz"/>
                <a:cs typeface="Yanone Kaffeesatz"/>
                <a:sym typeface="Yanone Kaffeesatz"/>
              </a:rPr>
              <a:t>SHARING IS CARING</a:t>
            </a:r>
            <a:endParaRPr sz="2000">
              <a:solidFill>
                <a:srgbClr val="FFFFFF"/>
              </a:solidFill>
              <a:latin typeface="Yanone Kaffeesatz"/>
              <a:ea typeface="Yanone Kaffeesatz"/>
              <a:cs typeface="Yanone Kaffeesatz"/>
              <a:sym typeface="Yanone Kaffeesatz"/>
            </a:endParaRPr>
          </a:p>
          <a:p>
            <a:pPr indent="0" lvl="0" marL="0" rtl="0" algn="just">
              <a:lnSpc>
                <a:spcPct val="115000"/>
              </a:lnSpc>
              <a:spcBef>
                <a:spcPts val="0"/>
              </a:spcBef>
              <a:spcAft>
                <a:spcPts val="0"/>
              </a:spcAft>
              <a:buNone/>
            </a:pPr>
            <a:r>
              <a:rPr lang="en">
                <a:solidFill>
                  <a:srgbClr val="FFFFFF"/>
                </a:solidFill>
                <a:latin typeface="Yanone Kaffeesatz"/>
                <a:ea typeface="Yanone Kaffeesatz"/>
                <a:cs typeface="Yanone Kaffeesatz"/>
                <a:sym typeface="Yanone Kaffeesatz"/>
              </a:rPr>
              <a:t>Please customize this template, but please also give credit to the original creator (and to those who inspired her!) when doing so and when posting to social media.  In others words, make sure everyone gets credit for building upon the ideas of others!</a:t>
            </a:r>
            <a:endParaRPr>
              <a:solidFill>
                <a:srgbClr val="FFFFFF"/>
              </a:solidFill>
              <a:latin typeface="Yanone Kaffeesatz"/>
              <a:ea typeface="Yanone Kaffeesatz"/>
              <a:cs typeface="Yanone Kaffeesatz"/>
              <a:sym typeface="Yanone Kaffeesatz"/>
            </a:endParaRPr>
          </a:p>
        </p:txBody>
      </p:sp>
      <p:sp>
        <p:nvSpPr>
          <p:cNvPr id="239" name="Google Shape;239;p28"/>
          <p:cNvSpPr/>
          <p:nvPr/>
        </p:nvSpPr>
        <p:spPr>
          <a:xfrm>
            <a:off x="4658753" y="1799594"/>
            <a:ext cx="2695800" cy="2364600"/>
          </a:xfrm>
          <a:prstGeom prst="roundRect">
            <a:avLst>
              <a:gd fmla="val 16667" name="adj"/>
            </a:avLst>
          </a:prstGeom>
          <a:solidFill>
            <a:srgbClr val="B67A6B"/>
          </a:solidFill>
          <a:ln cap="flat" cmpd="sng" w="76200">
            <a:solidFill>
              <a:srgbClr val="8A5C5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en" sz="2000">
                <a:solidFill>
                  <a:srgbClr val="FFFFFF"/>
                </a:solidFill>
                <a:latin typeface="Yanone Kaffeesatz"/>
                <a:ea typeface="Yanone Kaffeesatz"/>
                <a:cs typeface="Yanone Kaffeesatz"/>
                <a:sym typeface="Yanone Kaffeesatz"/>
              </a:rPr>
              <a:t>I  ❤️ WHAT I DO</a:t>
            </a:r>
            <a:endParaRPr sz="2000">
              <a:solidFill>
                <a:srgbClr val="FFFFFF"/>
              </a:solidFill>
              <a:latin typeface="Yanone Kaffeesatz"/>
              <a:ea typeface="Yanone Kaffeesatz"/>
              <a:cs typeface="Yanone Kaffeesatz"/>
              <a:sym typeface="Yanone Kaffeesatz"/>
            </a:endParaRPr>
          </a:p>
          <a:p>
            <a:pPr indent="0" lvl="0" marL="0" rtl="0" algn="just">
              <a:lnSpc>
                <a:spcPct val="115000"/>
              </a:lnSpc>
              <a:spcBef>
                <a:spcPts val="0"/>
              </a:spcBef>
              <a:spcAft>
                <a:spcPts val="0"/>
              </a:spcAft>
              <a:buClr>
                <a:schemeClr val="accent5"/>
              </a:buClr>
              <a:buSzPts val="1100"/>
              <a:buFont typeface="Arial"/>
              <a:buNone/>
            </a:pPr>
            <a:r>
              <a:rPr lang="en" sz="1400">
                <a:solidFill>
                  <a:srgbClr val="FFFFFF"/>
                </a:solidFill>
                <a:latin typeface="Yanone Kaffeesatz"/>
                <a:ea typeface="Yanone Kaffeesatz"/>
                <a:cs typeface="Yanone Kaffeesatz"/>
                <a:sym typeface="Yanone Kaffeesatz"/>
              </a:rPr>
              <a:t>I'm often asked why I don't charge for my work. Honestly, I do what I do because I'm a happy creator and sharer. A grateful teacher offered to </a:t>
            </a:r>
            <a:r>
              <a:rPr b="1" lang="en" sz="1400" u="sng">
                <a:solidFill>
                  <a:srgbClr val="3F3F3F"/>
                </a:solidFill>
                <a:latin typeface="Yanone Kaffeesatz"/>
                <a:ea typeface="Yanone Kaffeesatz"/>
                <a:cs typeface="Yanone Kaffeesatz"/>
                <a:sym typeface="Yanone Kaffeesatz"/>
                <a:hlinkClick r:id="rId5">
                  <a:extLst>
                    <a:ext uri="{A12FA001-AC4F-418D-AE19-62706E023703}">
                      <ahyp:hlinkClr val="tx"/>
                    </a:ext>
                  </a:extLst>
                </a:hlinkClick>
              </a:rPr>
              <a:t>Buy Me a Coffee</a:t>
            </a:r>
            <a:r>
              <a:rPr lang="en" sz="1400">
                <a:solidFill>
                  <a:srgbClr val="3F3F3F"/>
                </a:solidFill>
                <a:latin typeface="Yanone Kaffeesatz"/>
                <a:ea typeface="Yanone Kaffeesatz"/>
                <a:cs typeface="Yanone Kaffeesatz"/>
                <a:sym typeface="Yanone Kaffeesatz"/>
              </a:rPr>
              <a:t> </a:t>
            </a:r>
            <a:r>
              <a:rPr lang="en" sz="1400">
                <a:solidFill>
                  <a:srgbClr val="FFFFFF"/>
                </a:solidFill>
                <a:latin typeface="Yanone Kaffeesatz"/>
                <a:ea typeface="Yanone Kaffeesatz"/>
                <a:cs typeface="Yanone Kaffeesatz"/>
                <a:sym typeface="Yanone Kaffeesatz"/>
              </a:rPr>
              <a:t> once, and so, while I don't require payment--I'm always up for supporting my caffeine habit! (But only if you want to!) </a:t>
            </a:r>
            <a:endParaRPr sz="2300">
              <a:solidFill>
                <a:srgbClr val="FFFFFF"/>
              </a:solidFill>
              <a:latin typeface="Yanone Kaffeesatz"/>
              <a:ea typeface="Yanone Kaffeesatz"/>
              <a:cs typeface="Yanone Kaffeesatz"/>
              <a:sym typeface="Yanone Kaffeesatz"/>
            </a:endParaRPr>
          </a:p>
        </p:txBody>
      </p:sp>
      <p:sp>
        <p:nvSpPr>
          <p:cNvPr id="240" name="Google Shape;240;p28">
            <a:hlinkClick r:id="rId6"/>
          </p:cNvPr>
          <p:cNvSpPr/>
          <p:nvPr/>
        </p:nvSpPr>
        <p:spPr>
          <a:xfrm>
            <a:off x="6562388" y="248306"/>
            <a:ext cx="520200" cy="3072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1" name="Google Shape;241;p28">
            <a:hlinkClick r:id="rId7"/>
          </p:cNvPr>
          <p:cNvSpPr/>
          <p:nvPr/>
        </p:nvSpPr>
        <p:spPr>
          <a:xfrm>
            <a:off x="7183163" y="206925"/>
            <a:ext cx="419700" cy="384300"/>
          </a:xfrm>
          <a:prstGeom prst="ellipse">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2" name="Google Shape;242;p28">
            <a:hlinkClick r:id="rId8"/>
          </p:cNvPr>
          <p:cNvSpPr/>
          <p:nvPr/>
        </p:nvSpPr>
        <p:spPr>
          <a:xfrm>
            <a:off x="7697513" y="230569"/>
            <a:ext cx="325200" cy="360600"/>
          </a:xfrm>
          <a:prstGeom prst="roundRect">
            <a:avLst>
              <a:gd fmla="val 16667" name="adj"/>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3" name="Google Shape;243;p28">
            <a:hlinkClick r:id="rId9"/>
          </p:cNvPr>
          <p:cNvSpPr/>
          <p:nvPr/>
        </p:nvSpPr>
        <p:spPr>
          <a:xfrm>
            <a:off x="8117269" y="218738"/>
            <a:ext cx="348600" cy="384300"/>
          </a:xfrm>
          <a:prstGeom prst="roundRect">
            <a:avLst>
              <a:gd fmla="val 16667" name="adj"/>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4" name="Google Shape;244;p28">
            <a:hlinkClick r:id="rId10"/>
          </p:cNvPr>
          <p:cNvSpPr/>
          <p:nvPr/>
        </p:nvSpPr>
        <p:spPr>
          <a:xfrm>
            <a:off x="8643450" y="230569"/>
            <a:ext cx="272100" cy="325200"/>
          </a:xfrm>
          <a:prstGeom prst="roundRect">
            <a:avLst>
              <a:gd fmla="val 16667" name="adj"/>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