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doTLmMbHgYOLusWpi+Vtyg" hashData="212InmxxS7xZBtQtm7571uVqfW4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373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28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338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475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54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78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893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648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716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337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143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292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03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499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884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561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08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04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7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54A3E-7CC6-B750-BB92-4764BCB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2743200"/>
            <a:ext cx="6815669" cy="1515533"/>
          </a:xfrm>
        </p:spPr>
        <p:txBody>
          <a:bodyPr/>
          <a:lstStyle/>
          <a:p>
            <a:r>
              <a:rPr lang="e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RURAL DEVELOPMENT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972800" y="5638800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47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4876800" cy="1303867"/>
          </a:xfrm>
        </p:spPr>
        <p:txBody>
          <a:bodyPr/>
          <a:lstStyle/>
          <a:p>
            <a:r>
              <a:rPr lang="en-US" b="1" dirty="0" smtClean="0"/>
              <a:t>Decentralization: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Providing administrative power and responsibility of developing village to people </a:t>
            </a:r>
          </a:p>
          <a:p>
            <a:pPr>
              <a:buNone/>
            </a:pPr>
            <a:r>
              <a:rPr lang="en-US" sz="3200" b="1" dirty="0" smtClean="0"/>
              <a:t>● Self-reliant, self-sufficient and prosperous villages can be developed.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  <p:pic>
        <p:nvPicPr>
          <p:cNvPr id="3075" name="Picture 3" descr="C:\Users\hp\AppData\Local\Microsoft\Windows\INetCache\IE\0Z6AHP0L\to-decentralisation-400px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685800"/>
            <a:ext cx="4267200" cy="1700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Power sharing people participation planning are the concept of </a:t>
            </a:r>
            <a:r>
              <a:rPr lang="en-US" sz="3200" b="1" dirty="0" err="1" smtClean="0"/>
              <a:t>grama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Swaraj</a:t>
            </a:r>
            <a:r>
              <a:rPr lang="en-US" sz="3200" b="1" dirty="0" smtClean="0"/>
              <a:t> of </a:t>
            </a:r>
            <a:r>
              <a:rPr lang="en-US" sz="3200" b="1" dirty="0" err="1" smtClean="0"/>
              <a:t>Gandhiji</a:t>
            </a:r>
            <a:r>
              <a:rPr lang="en-US" sz="3200" b="1" dirty="0" smtClean="0"/>
              <a:t> </a:t>
            </a:r>
          </a:p>
          <a:p>
            <a:pPr>
              <a:buNone/>
            </a:pPr>
            <a:r>
              <a:rPr lang="en-US" sz="3200" b="1" dirty="0" smtClean="0"/>
              <a:t>● Decentralization reduces exploitation uphold human dignity independence nurture human values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  <p:pic>
        <p:nvPicPr>
          <p:cNvPr id="4099" name="Picture 3" descr="C:\Users\hp\AppData\Local\Microsoft\Windows\INetCache\IE\MZV5BKTF\gandhi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85800"/>
            <a:ext cx="2448771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601196" cy="1303867"/>
          </a:xfrm>
        </p:spPr>
        <p:txBody>
          <a:bodyPr/>
          <a:lstStyle/>
          <a:p>
            <a:r>
              <a:rPr lang="en-US" b="1" dirty="0" err="1" smtClean="0"/>
              <a:t>Panchayat</a:t>
            </a:r>
            <a:r>
              <a:rPr lang="en-US" b="1" dirty="0" smtClean="0"/>
              <a:t> Raj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err="1" smtClean="0"/>
              <a:t>Panchayat</a:t>
            </a:r>
            <a:r>
              <a:rPr lang="en-US" sz="3200" b="1" dirty="0" smtClean="0"/>
              <a:t> Raj came to existence in 1993 according to the 73rd amendment of Indian Constitution. </a:t>
            </a:r>
          </a:p>
          <a:p>
            <a:pPr>
              <a:buNone/>
            </a:pPr>
            <a:r>
              <a:rPr lang="en-US" sz="3200" b="1" dirty="0" smtClean="0"/>
              <a:t>● As per the Amendment, three-tier system of </a:t>
            </a:r>
            <a:r>
              <a:rPr lang="en-US" sz="3200" b="1" dirty="0" err="1" smtClean="0"/>
              <a:t>panchayats</a:t>
            </a:r>
            <a:r>
              <a:rPr lang="en-US" sz="3200" b="1" dirty="0" smtClean="0"/>
              <a:t> came into existence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  <p:pic>
        <p:nvPicPr>
          <p:cNvPr id="5124" name="Picture 4" descr="C:\Users\hp\AppData\Local\Microsoft\Windows\INetCache\IE\0Z6AHP0L\ExtendedCommunityCircl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762000"/>
            <a:ext cx="4495800" cy="147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 of </a:t>
            </a:r>
            <a:r>
              <a:rPr lang="en-US" b="1" dirty="0" err="1" smtClean="0"/>
              <a:t>Panchayat</a:t>
            </a:r>
            <a:r>
              <a:rPr lang="en-US" b="1" dirty="0" smtClean="0"/>
              <a:t> Raj institutions in rural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● Plays a key role in enabling in the rural people to participate in rural development </a:t>
            </a:r>
          </a:p>
          <a:p>
            <a:pPr>
              <a:buNone/>
            </a:pPr>
            <a:r>
              <a:rPr lang="en-US" sz="3200" b="1" dirty="0" smtClean="0"/>
              <a:t>● Responsible for implementing various schemes related to poverty eradication security public amenity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9601196" cy="33189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‘Mahatma Gandhi National Rural Employment Guarantee Project’, (MGNREGP) ‘</a:t>
            </a:r>
            <a:r>
              <a:rPr lang="en-US" sz="3200" b="1" dirty="0" err="1" smtClean="0"/>
              <a:t>Swarnajayanti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Grama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swarajgar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Yojana</a:t>
            </a:r>
            <a:r>
              <a:rPr lang="en-US" sz="3200" b="1" dirty="0" smtClean="0"/>
              <a:t>’ (SGSY)’ etc. for generation of employment and alleviation of poverty can be implemented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9601196" cy="33189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They provide basic facility like roads drains water lights toilets School hospitals and market </a:t>
            </a:r>
          </a:p>
          <a:p>
            <a:pPr>
              <a:buNone/>
            </a:pPr>
            <a:r>
              <a:rPr lang="en-US" sz="3200" b="1" dirty="0" smtClean="0"/>
              <a:t>● Encourage adult education technical vocational training development of human resources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5122" name="Picture 2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1784909" cy="1822399"/>
          </a:xfrm>
          <a:prstGeom prst="rect">
            <a:avLst/>
          </a:prstGeom>
          <a:noFill/>
        </p:spPr>
      </p:pic>
      <p:pic>
        <p:nvPicPr>
          <p:cNvPr id="5123" name="Picture 3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762000"/>
            <a:ext cx="1805940" cy="1814170"/>
          </a:xfrm>
          <a:prstGeom prst="rect">
            <a:avLst/>
          </a:prstGeom>
          <a:noFill/>
        </p:spPr>
      </p:pic>
      <p:pic>
        <p:nvPicPr>
          <p:cNvPr id="6" name="Picture 5" descr="C:\Users\hp\Downloads\1679233880203.png"/>
          <p:cNvPicPr>
            <a:picLocks noChangeAspect="1" noChangeArrowheads="1"/>
          </p:cNvPicPr>
          <p:nvPr/>
        </p:nvPicPr>
        <p:blipFill>
          <a:blip r:embed="rId4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Housing </a:t>
            </a:r>
            <a:r>
              <a:rPr lang="en-US" sz="3200" b="1" dirty="0" err="1" smtClean="0"/>
              <a:t>programmes</a:t>
            </a:r>
            <a:r>
              <a:rPr lang="en-US" sz="3200" b="1" dirty="0" smtClean="0"/>
              <a:t>- ‘</a:t>
            </a:r>
            <a:r>
              <a:rPr lang="en-US" sz="3200" b="1" dirty="0" err="1" smtClean="0"/>
              <a:t>Indira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Awas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Yojana</a:t>
            </a:r>
            <a:r>
              <a:rPr lang="en-US" sz="3200" b="1" dirty="0" smtClean="0"/>
              <a:t> ,</a:t>
            </a:r>
            <a:r>
              <a:rPr lang="en-US" sz="3200" b="1" dirty="0" err="1" smtClean="0"/>
              <a:t>Yojana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Ambedkar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Valmiki</a:t>
            </a:r>
            <a:r>
              <a:rPr lang="en-US" sz="3200" b="1" dirty="0" smtClean="0"/>
              <a:t> housing program </a:t>
            </a:r>
            <a:r>
              <a:rPr lang="en-US" sz="3200" b="1" dirty="0" err="1" smtClean="0"/>
              <a:t>Ashraya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Yojna</a:t>
            </a:r>
            <a:r>
              <a:rPr lang="en-US" sz="3200" b="1" dirty="0" smtClean="0"/>
              <a:t> </a:t>
            </a:r>
          </a:p>
          <a:p>
            <a:pPr>
              <a:buNone/>
            </a:pPr>
            <a:r>
              <a:rPr lang="en-US" sz="3200" b="1" dirty="0" smtClean="0"/>
              <a:t>● ‘</a:t>
            </a:r>
            <a:r>
              <a:rPr lang="en-US" sz="3200" b="1" dirty="0" err="1" smtClean="0"/>
              <a:t>Swarnajayanti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Grama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swarajgar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Yojana</a:t>
            </a:r>
            <a:r>
              <a:rPr lang="en-US" sz="3200" b="1" dirty="0" smtClean="0"/>
              <a:t>’ (SGSY)’ </a:t>
            </a:r>
          </a:p>
          <a:p>
            <a:pPr>
              <a:buNone/>
            </a:pPr>
            <a:r>
              <a:rPr lang="en-US" sz="3200" b="1" dirty="0" smtClean="0"/>
              <a:t>● ‘</a:t>
            </a:r>
            <a:r>
              <a:rPr lang="en-US" sz="3200" b="1" dirty="0" err="1" smtClean="0"/>
              <a:t>Suvarna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Gramodaya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Yojana</a:t>
            </a:r>
            <a:r>
              <a:rPr lang="en-US" sz="3200" b="1" dirty="0" smtClean="0"/>
              <a:t>’, basic facilities can be enhanced.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098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1600200" cy="1601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85800"/>
            <a:ext cx="9601196" cy="33189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b="1" dirty="0" smtClean="0"/>
              <a:t>Productive activities like cattle rearing poultry fisheries nurtured </a:t>
            </a:r>
          </a:p>
          <a:p>
            <a:pPr>
              <a:buNone/>
            </a:pPr>
            <a:r>
              <a:rPr lang="en-US" sz="3200" dirty="0" smtClean="0"/>
              <a:t>● </a:t>
            </a:r>
            <a:r>
              <a:rPr lang="en-US" sz="3200" b="1" dirty="0" smtClean="0"/>
              <a:t>Social welfare programs for disabled, </a:t>
            </a:r>
            <a:r>
              <a:rPr lang="en-US" sz="3200" b="1" dirty="0" err="1" smtClean="0"/>
              <a:t>Windows,old,sick</a:t>
            </a:r>
            <a:r>
              <a:rPr lang="en-US" sz="3200" b="1" dirty="0" smtClean="0"/>
              <a:t>, mental retarded people 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  <p:pic>
        <p:nvPicPr>
          <p:cNvPr id="6146" name="Picture 2" descr="C:\Users\hp\AppData\Local\Microsoft\Windows\INetCache\IE\3YV9JXY0\handicapped-304424_64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657600"/>
            <a:ext cx="2057400" cy="2581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19400"/>
            <a:ext cx="9601196" cy="33189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Social and cultural activities can be encouraged through celebration of village fairs and festivals. Through such activities, village arts and crafts will get an impetus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  <p:pic>
        <p:nvPicPr>
          <p:cNvPr id="7170" name="Picture 2" descr="C:\Users\hp\AppData\Local\Microsoft\Windows\INetCache\IE\KVFSET03\37611061404_ecebaa50e2_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hp\AppData\Local\Microsoft\Windows\INetCache\IE\0VTVHH7G\hamburg_dom_fair_folk_festival_ferris_wheel_carnies_hamburger_dom_rides-5516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6096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hp\AppData\Local\Microsoft\Windows\INetCache\IE\0VTVHH7G\dussehra_23618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9600"/>
            <a:ext cx="3333750" cy="24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Women and rural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Every man’s life is shaped by a woman. She works not only in the house but also outside as a farmer, worker, employee, officer, businesswoman and lawmaker </a:t>
            </a:r>
          </a:p>
          <a:p>
            <a:pPr>
              <a:buNone/>
            </a:pPr>
            <a:r>
              <a:rPr lang="en-US" sz="2800" b="1" dirty="0" smtClean="0"/>
              <a:t> working in the areas of farming, cattle-rearing, fisheries, silkworm rearing, horticulture, floriculture and poultry </a:t>
            </a:r>
          </a:p>
          <a:p>
            <a:pPr>
              <a:buNone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DEEA-FF1B-79AD-2012-7C9FC7FF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 this chapter we will study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C8495E-959D-8043-E435-82EE11247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• </a:t>
            </a:r>
            <a:r>
              <a:rPr lang="en-US" sz="3200" b="1" i="1" dirty="0" smtClean="0"/>
              <a:t>The meaning and significance of rural development.</a:t>
            </a:r>
          </a:p>
          <a:p>
            <a:pPr>
              <a:buNone/>
            </a:pPr>
            <a:r>
              <a:rPr lang="en-US" sz="3200" b="1" dirty="0" smtClean="0"/>
              <a:t>• </a:t>
            </a:r>
            <a:r>
              <a:rPr lang="en-US" sz="3200" b="1" i="1" dirty="0" smtClean="0"/>
              <a:t>Rural development and decentralization.</a:t>
            </a:r>
          </a:p>
          <a:p>
            <a:pPr>
              <a:buNone/>
            </a:pPr>
            <a:r>
              <a:rPr lang="en-US" sz="3200" b="1" dirty="0" smtClean="0"/>
              <a:t>• </a:t>
            </a:r>
            <a:r>
              <a:rPr lang="en-US" sz="3200" b="1" i="1" dirty="0" smtClean="0"/>
              <a:t>Rural development and </a:t>
            </a:r>
            <a:r>
              <a:rPr lang="en-US" sz="3200" b="1" i="1" dirty="0" err="1" smtClean="0"/>
              <a:t>panchayat</a:t>
            </a:r>
            <a:r>
              <a:rPr lang="en-US" sz="3200" b="1" i="1" dirty="0" smtClean="0"/>
              <a:t> raj institutions.</a:t>
            </a:r>
          </a:p>
          <a:p>
            <a:pPr>
              <a:buNone/>
            </a:pPr>
            <a:r>
              <a:rPr lang="en-US" sz="3200" b="1" dirty="0" smtClean="0"/>
              <a:t>• </a:t>
            </a:r>
            <a:r>
              <a:rPr lang="en-US" sz="3200" b="1" i="1" dirty="0" smtClean="0"/>
              <a:t>Rural development and women	</a:t>
            </a:r>
          </a:p>
          <a:p>
            <a:pPr>
              <a:buNone/>
            </a:pPr>
            <a:r>
              <a:rPr lang="en-US" sz="3200" b="1" i="1" dirty="0" smtClean="0"/>
              <a:t>	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endParaRPr lang="en-US" sz="3200" b="1" dirty="0" smtClean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97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Women are rendering exceptional service in government offices, commercial establishments, educational institutions, hospitals, old age homes etc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102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1600200" cy="1633605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609600"/>
            <a:ext cx="1707185" cy="1824228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33400"/>
            <a:ext cx="1807769" cy="1913839"/>
          </a:xfrm>
          <a:prstGeom prst="rect">
            <a:avLst/>
          </a:prstGeom>
          <a:noFill/>
        </p:spPr>
      </p:pic>
      <p:pic>
        <p:nvPicPr>
          <p:cNvPr id="1029" name="Picture 5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609600"/>
            <a:ext cx="1450238" cy="1823314"/>
          </a:xfrm>
          <a:prstGeom prst="rect">
            <a:avLst/>
          </a:prstGeom>
          <a:noFill/>
        </p:spPr>
      </p:pic>
      <p:pic>
        <p:nvPicPr>
          <p:cNvPr id="1030" name="Picture 6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96400" y="609600"/>
            <a:ext cx="1905000" cy="1752600"/>
          </a:xfrm>
          <a:prstGeom prst="rect">
            <a:avLst/>
          </a:prstGeom>
          <a:noFill/>
        </p:spPr>
      </p:pic>
      <p:pic>
        <p:nvPicPr>
          <p:cNvPr id="8" name="Picture 7" descr="C:\Users\hp\Downloads\1679233880203.png"/>
          <p:cNvPicPr>
            <a:picLocks noChangeAspect="1" noChangeArrowheads="1"/>
          </p:cNvPicPr>
          <p:nvPr/>
        </p:nvPicPr>
        <p:blipFill>
          <a:blip r:embed="rId7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622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Starting from the gram </a:t>
            </a:r>
            <a:r>
              <a:rPr lang="en-US" sz="3200" b="1" dirty="0" err="1" smtClean="0"/>
              <a:t>panchayat</a:t>
            </a:r>
            <a:r>
              <a:rPr lang="en-US" sz="3200" b="1" dirty="0" smtClean="0"/>
              <a:t> to the position of a President, they are handling various responsibilities as political leaders </a:t>
            </a:r>
          </a:p>
          <a:p>
            <a:pPr>
              <a:buNone/>
            </a:pPr>
            <a:r>
              <a:rPr lang="en-US" sz="3200" b="1" dirty="0" smtClean="0"/>
              <a:t> A notable feature in Karnataka at present is that there are more than 50% women among the elected members of </a:t>
            </a:r>
            <a:r>
              <a:rPr lang="en-US" sz="3200" b="1" dirty="0" err="1" smtClean="0"/>
              <a:t>panchayat</a:t>
            </a:r>
            <a:r>
              <a:rPr lang="en-US" sz="3200" b="1" dirty="0" smtClean="0"/>
              <a:t> institutions 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Women self help groups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These have been playing a very significant role in organizing poor rural women and making them financially independent. </a:t>
            </a:r>
          </a:p>
          <a:p>
            <a:pPr>
              <a:buNone/>
            </a:pPr>
            <a:r>
              <a:rPr lang="en-US" sz="3200" b="1" dirty="0" smtClean="0"/>
              <a:t> Members can avail of loans easily and engage in productive activities 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Successful in mobilizing savings and in obtaining repayment of loans </a:t>
            </a:r>
          </a:p>
          <a:p>
            <a:pPr>
              <a:buNone/>
            </a:pPr>
            <a:endParaRPr lang="en-US" sz="3600" b="1" dirty="0"/>
          </a:p>
        </p:txBody>
      </p:sp>
      <p:pic>
        <p:nvPicPr>
          <p:cNvPr id="2053" name="Picture 5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914400"/>
            <a:ext cx="2515691" cy="2524736"/>
          </a:xfrm>
          <a:prstGeom prst="rect">
            <a:avLst/>
          </a:prstGeom>
          <a:noFill/>
        </p:spPr>
      </p:pic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Social evils like child marriage, dowry, caste system, superstitions, exploitation of women and children are still rampant. Through the self-help groups, alert women are able to get rid of such evils.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They are able to contribute towards building a clean and progressive society. </a:t>
            </a:r>
          </a:p>
        </p:txBody>
      </p:sp>
      <p:pic>
        <p:nvPicPr>
          <p:cNvPr id="3074" name="Picture 2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00" y="4419600"/>
            <a:ext cx="2035521" cy="1741969"/>
          </a:xfrm>
          <a:prstGeom prst="rect">
            <a:avLst/>
          </a:prstGeom>
          <a:noFill/>
        </p:spPr>
      </p:pic>
      <p:pic>
        <p:nvPicPr>
          <p:cNvPr id="3075" name="Picture 3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267200"/>
            <a:ext cx="1450238" cy="1823314"/>
          </a:xfrm>
          <a:prstGeom prst="rect">
            <a:avLst/>
          </a:prstGeom>
          <a:noFill/>
        </p:spPr>
      </p:pic>
      <p:sp>
        <p:nvSpPr>
          <p:cNvPr id="3077" name="Tree"/>
          <p:cNvSpPr>
            <a:spLocks noEditPoints="1" noChangeArrowheads="1"/>
          </p:cNvSpPr>
          <p:nvPr/>
        </p:nvSpPr>
        <p:spPr bwMode="auto">
          <a:xfrm>
            <a:off x="5638800" y="4267200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343400"/>
            <a:ext cx="1195121" cy="182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9601196" cy="1303867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8A4702B-FAAF-0CAD-7C27-D2D1E36B0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5549" y="4827991"/>
            <a:ext cx="794822" cy="928956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088B183-B5D7-830E-7CB3-31B2BF4F9BA9}"/>
              </a:ext>
            </a:extLst>
          </p:cNvPr>
          <p:cNvSpPr txBox="1"/>
          <p:nvPr/>
        </p:nvSpPr>
        <p:spPr>
          <a:xfrm>
            <a:off x="8236749" y="510780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dirty="0"/>
              <a:t>Prepared by:</a:t>
            </a:r>
          </a:p>
          <a:p>
            <a:pPr algn="l"/>
            <a:r>
              <a:rPr lang="en-IN" dirty="0"/>
              <a:t>Praveen </a:t>
            </a:r>
            <a:r>
              <a:rPr lang="en-IN" dirty="0" err="1"/>
              <a:t>Banakar</a:t>
            </a:r>
            <a:r>
              <a:rPr lang="en-IN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B335B2C-2C30-E8A1-5A5B-73DB684CD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5029200"/>
            <a:ext cx="7017549" cy="80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hp\Downloads\1679233880203.png"/>
          <p:cNvPicPr>
            <a:picLocks noChangeAspect="1" noChangeArrowheads="1"/>
          </p:cNvPicPr>
          <p:nvPr/>
        </p:nvPicPr>
        <p:blipFill>
          <a:blip r:embed="rId4" cstate="print">
            <a:lum bright="-2000"/>
          </a:blip>
          <a:srcRect/>
          <a:stretch>
            <a:fillRect/>
          </a:stretch>
        </p:blipFill>
        <p:spPr bwMode="auto">
          <a:xfrm>
            <a:off x="5410200" y="28956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CONDITION OF VILLAGES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● India is a land of villages 68.8 4 village population In India according to 2011 </a:t>
            </a:r>
          </a:p>
          <a:p>
            <a:pPr>
              <a:buNone/>
            </a:pPr>
            <a:r>
              <a:rPr lang="en-US" sz="2800" b="1" dirty="0" smtClean="0"/>
              <a:t>● ⅓ rural population lives in poverty. Programs plans are fail to improve rural places </a:t>
            </a:r>
          </a:p>
          <a:p>
            <a:pPr>
              <a:buNone/>
            </a:pPr>
            <a:r>
              <a:rPr lang="en-US" sz="2800" b="1" dirty="0" smtClean="0"/>
              <a:t>● Development of villages is the true development of India said by </a:t>
            </a:r>
            <a:r>
              <a:rPr lang="en-US" sz="2800" b="1" dirty="0" err="1" smtClean="0"/>
              <a:t>Gandhiji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● Rural Industries declining due to modern industries </a:t>
            </a:r>
          </a:p>
          <a:p>
            <a:pPr>
              <a:buNone/>
            </a:pPr>
            <a:endParaRPr lang="en-US" sz="28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● Rural people are migrating towards urban areas due to poverty </a:t>
            </a:r>
          </a:p>
          <a:p>
            <a:pPr>
              <a:buNone/>
            </a:pPr>
            <a:r>
              <a:rPr lang="en-US" sz="2800" b="1" dirty="0" smtClean="0"/>
              <a:t>● Liberalization globalization deepened the problems </a:t>
            </a:r>
          </a:p>
          <a:p>
            <a:pPr>
              <a:buNone/>
            </a:pPr>
            <a:r>
              <a:rPr lang="en-US" sz="2800" b="1" dirty="0" smtClean="0"/>
              <a:t>● Consequently poverty increasing. Agriculture contribution to National Income becomes less and widening the gap between rural and urban areas. </a:t>
            </a:r>
          </a:p>
          <a:p>
            <a:pPr>
              <a:buNone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Meaning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‘Rural Development is improvement of the social and economic status of the rural people by proper utilization of the locally available natural and human resources’. </a:t>
            </a: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Importance: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 Rural development occupies a very important place in the development of the Indian economy </a:t>
            </a:r>
          </a:p>
          <a:p>
            <a:pPr>
              <a:buNone/>
            </a:pPr>
            <a:r>
              <a:rPr lang="en-US" sz="3200" b="1" dirty="0" smtClean="0"/>
              <a:t> The majority of the population lives in the villages </a:t>
            </a:r>
          </a:p>
          <a:p>
            <a:pPr>
              <a:buNone/>
            </a:pPr>
            <a:r>
              <a:rPr lang="en-US" sz="3200" b="1" dirty="0" smtClean="0"/>
              <a:t> Various basic facilities like education, training, health, hygiene etc. should be provided to the rural people 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 A deplorable lack of basic amenities can be noticed in rural areas. The rural people should be provided with essential facilities </a:t>
            </a:r>
          </a:p>
          <a:p>
            <a:pPr>
              <a:buNone/>
            </a:pPr>
            <a:r>
              <a:rPr lang="en-US" sz="3200" b="1" dirty="0" smtClean="0"/>
              <a:t> Instead of sending the raw agricultural produce to the cities and selling them, they can be processed in the village itself and transformed into ready goods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2050" name="Picture 2" descr="C:\Users\hp\AppData\Local\Microsoft\Windows\INetCache\IE\0VTVHH7G\133636766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1447800" cy="1867125"/>
          </a:xfrm>
          <a:prstGeom prst="rect">
            <a:avLst/>
          </a:prstGeom>
          <a:noFill/>
        </p:spPr>
      </p:pic>
      <p:pic>
        <p:nvPicPr>
          <p:cNvPr id="2051" name="Picture 3" descr="C:\Users\hp\AppData\Local\Microsoft\Windows\INetCache\IE\3YV9JXY0\icon_491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33400"/>
            <a:ext cx="1905000" cy="1905000"/>
          </a:xfrm>
          <a:prstGeom prst="rect">
            <a:avLst/>
          </a:prstGeom>
          <a:noFill/>
        </p:spPr>
      </p:pic>
      <p:pic>
        <p:nvPicPr>
          <p:cNvPr id="2052" name="Picture 4" descr="C:\Users\hp\AppData\Local\Microsoft\Windows\INetCache\IE\KVFSET03\rodentia-icons_user-hom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"/>
            <a:ext cx="2286000" cy="2266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 Small-scale and cottage industries can be improved, thereby strengthening the rural economy. </a:t>
            </a:r>
          </a:p>
          <a:p>
            <a:pPr>
              <a:buNone/>
            </a:pPr>
            <a:r>
              <a:rPr lang="en-US" sz="3200" b="1" dirty="0" smtClean="0"/>
              <a:t> scheduled castes and scheduled tribes and other backward classes are assured of continued employment opportunities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1026" name="Picture 2" descr="C:\Users\hp\AppData\Local\Microsoft\Windows\INetCache\IE\MZV5BKTF\Economy_of_Puruli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248602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p\AppData\Local\Microsoft\Windows\INetCache\IE\KVFSET03\Cottage-Industries-Shaker-desk-se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09600"/>
            <a:ext cx="2590800" cy="204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The facilities and opportunities that are available to people in urban areas should be available to people in rural areas </a:t>
            </a:r>
          </a:p>
          <a:p>
            <a:pPr>
              <a:buNone/>
            </a:pPr>
            <a:r>
              <a:rPr lang="en-US" sz="3200" b="1" dirty="0" smtClean="0"/>
              <a:t> The villagers should be able to participate in the process of development.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363200" y="4953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805</Words>
  <Application>Microsoft Office PowerPoint</Application>
  <PresentationFormat>Custom</PresentationFormat>
  <Paragraphs>84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Organic</vt:lpstr>
      <vt:lpstr>RURAL DEVELOPMENT</vt:lpstr>
      <vt:lpstr>In this chapter we will study </vt:lpstr>
      <vt:lpstr>CONDITION OF VILLAGES</vt:lpstr>
      <vt:lpstr>Slide 4</vt:lpstr>
      <vt:lpstr>Meaning </vt:lpstr>
      <vt:lpstr>Importance: </vt:lpstr>
      <vt:lpstr>Slide 7</vt:lpstr>
      <vt:lpstr>Slide 8</vt:lpstr>
      <vt:lpstr>Slide 9</vt:lpstr>
      <vt:lpstr>Decentralization: </vt:lpstr>
      <vt:lpstr>Slide 11</vt:lpstr>
      <vt:lpstr>Panchayat Raj system </vt:lpstr>
      <vt:lpstr>Role of Panchayat Raj institutions in rural development </vt:lpstr>
      <vt:lpstr>Slide 14</vt:lpstr>
      <vt:lpstr>Slide 15</vt:lpstr>
      <vt:lpstr>Slide 16</vt:lpstr>
      <vt:lpstr>Slide 17</vt:lpstr>
      <vt:lpstr>Slide 18</vt:lpstr>
      <vt:lpstr>Women and rural development </vt:lpstr>
      <vt:lpstr>Slide 20</vt:lpstr>
      <vt:lpstr>Slide 21</vt:lpstr>
      <vt:lpstr>Women self help groups </vt:lpstr>
      <vt:lpstr>Slide 23</vt:lpstr>
      <vt:lpstr>Slide 24</vt:lpstr>
      <vt:lpstr>Slide 25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and religious reformers</dc:title>
  <dc:creator>Praveen Banakar</dc:creator>
  <cp:lastModifiedBy>hp</cp:lastModifiedBy>
  <cp:revision>29</cp:revision>
  <dcterms:created xsi:type="dcterms:W3CDTF">2023-02-27T13:47:24Z</dcterms:created>
  <dcterms:modified xsi:type="dcterms:W3CDTF">2023-03-20T09:15:37Z</dcterms:modified>
</cp:coreProperties>
</file>