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7023100" cy="9309100"/>
  <p:embeddedFontLs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gjp+MWcB2a0YilM+Pf9RAWr13v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italic.fntdata"/><Relationship Id="rId16" Type="http://schemas.openxmlformats.org/officeDocument/2006/relationships/slide" Target="slides/slide11.xml"/><Relationship Id="rId38" Type="http://schemas.openxmlformats.org/officeDocument/2006/relationships/font" Target="fonts/HelveticaNeue-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43343" cy="46545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3" cy="465455"/>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4"/>
            <a:ext cx="5618480" cy="418909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42029"/>
            <a:ext cx="3043343" cy="465455"/>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acttarget.org/library/new-era-hcv-management-innovations-primary-car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hiv/library/reports/hiv-surveillance.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hiv/library/reports/hiv-surveillance.html" TargetMode="External"/><Relationship Id="rId3" Type="http://schemas.openxmlformats.org/officeDocument/2006/relationships/hyperlink" Target="https://www.cdc.gov/hiv/library/reports/hiv-surveillance.html" TargetMode="External"/><Relationship Id="rId4" Type="http://schemas.openxmlformats.org/officeDocument/2006/relationships/hyperlink" Target="https://www.cdc.gov/hiv/library/reports/hiv-surveillance.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hiv/library/reports/hiv-surveillance.html"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hiv/library/reports/hiv-surveillance.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mmwr/volumes/69/rr/rr6902a1.htm" TargetMode="External"/><Relationship Id="rId3" Type="http://schemas.openxmlformats.org/officeDocument/2006/relationships/hyperlink" Target="https://www.cdc.gov/hepatitis" TargetMode="External"/><Relationship Id="rId4" Type="http://schemas.openxmlformats.org/officeDocument/2006/relationships/hyperlink" Target="https://www.cdc.gov/nchhstp"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s.milliman.com/insight/research/health/Consequences-of-Hepatitis-C-Virus-HCV-Costs-of-a-Baby-Boomer-Epidemic-of-Liver-Diseas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hepatitis" TargetMode="External"/><Relationship Id="rId3" Type="http://schemas.openxmlformats.org/officeDocument/2006/relationships/hyperlink" Target="https://www.cdc.gov/nchhst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3" name="Google Shape;63;p1: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702310" y="4421824"/>
            <a:ext cx="5618480"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Source: CDC, Nationally Notifiable Diseases Surveillance System.</a:t>
            </a:r>
            <a:endParaRPr/>
          </a:p>
          <a:p>
            <a:pPr indent="-228600" lvl="0" marL="457200" marR="0" rtl="0" algn="l">
              <a:lnSpc>
                <a:spcPct val="100000"/>
              </a:lnSpc>
              <a:spcBef>
                <a:spcPts val="0"/>
              </a:spcBef>
              <a:spcAft>
                <a:spcPts val="0"/>
              </a:spcAft>
              <a:buClr>
                <a:srgbClr val="000000"/>
              </a:buClr>
              <a:buSzPts val="1400"/>
              <a:buFont typeface="Arial"/>
              <a:buNone/>
            </a:pPr>
            <a:r>
              <a:rPr lang="en-US"/>
              <a:t>* Case reports with at least one of the following risk behaviors/ exposures reported 6 weeks to 6 months prior to symptom onset: 1) injection drug</a:t>
            </a:r>
            <a:endParaRPr/>
          </a:p>
          <a:p>
            <a:pPr indent="-228600" lvl="0" marL="457200" marR="0" rtl="0" algn="l">
              <a:lnSpc>
                <a:spcPct val="100000"/>
              </a:lnSpc>
              <a:spcBef>
                <a:spcPts val="0"/>
              </a:spcBef>
              <a:spcAft>
                <a:spcPts val="0"/>
              </a:spcAft>
              <a:buClr>
                <a:srgbClr val="000000"/>
              </a:buClr>
              <a:buSzPts val="1400"/>
              <a:buFont typeface="Arial"/>
              <a:buNone/>
            </a:pPr>
            <a:r>
              <a:rPr lang="en-US"/>
              <a:t>use; 2) sexual contact with suspected/confirmed hepatitis C patient; 3) men who have sex with men; 4) multiple sex partners; 5) occupational</a:t>
            </a:r>
            <a:endParaRPr/>
          </a:p>
          <a:p>
            <a:pPr indent="-228600" lvl="0" marL="457200" marR="0" rtl="0" algn="l">
              <a:lnSpc>
                <a:spcPct val="100000"/>
              </a:lnSpc>
              <a:spcBef>
                <a:spcPts val="0"/>
              </a:spcBef>
              <a:spcAft>
                <a:spcPts val="0"/>
              </a:spcAft>
              <a:buClr>
                <a:srgbClr val="000000"/>
              </a:buClr>
              <a:buSzPts val="1400"/>
              <a:buFont typeface="Arial"/>
              <a:buNone/>
            </a:pPr>
            <a:r>
              <a:rPr lang="en-US"/>
              <a:t>exposure to blood; 6) dialysis patient; 7) receive blood transfusion; and 8) underwent surgery.</a:t>
            </a:r>
            <a:endParaRPr/>
          </a:p>
          <a:p>
            <a:pPr indent="-228600" lvl="0" marL="457200" marR="0" rtl="0" algn="l">
              <a:lnSpc>
                <a:spcPct val="100000"/>
              </a:lnSpc>
              <a:spcBef>
                <a:spcPts val="0"/>
              </a:spcBef>
              <a:spcAft>
                <a:spcPts val="0"/>
              </a:spcAft>
              <a:buClr>
                <a:srgbClr val="000000"/>
              </a:buClr>
              <a:buSzPts val="1400"/>
              <a:buFont typeface="Arial"/>
              <a:buNone/>
            </a:pPr>
            <a:r>
              <a:rPr lang="en-US"/>
              <a:t>† Reported cases may include more than one risk behavior/exposure.</a:t>
            </a:r>
            <a:endParaRPr/>
          </a:p>
          <a:p>
            <a:pPr indent="-228600" lvl="0" marL="457200" marR="0" rtl="0" algn="l">
              <a:lnSpc>
                <a:spcPct val="100000"/>
              </a:lnSpc>
              <a:spcBef>
                <a:spcPts val="0"/>
              </a:spcBef>
              <a:spcAft>
                <a:spcPts val="0"/>
              </a:spcAft>
              <a:buClr>
                <a:srgbClr val="000000"/>
              </a:buClr>
              <a:buSzPts val="1400"/>
              <a:buFont typeface="Arial"/>
              <a:buNone/>
            </a:pPr>
            <a:r>
              <a:rPr lang="en-US"/>
              <a:t>§ Cases with more than one type of contact reported were categorized according to a hierarchy: (1) sexual contact; (2) household contact (non-sexual).</a:t>
            </a:r>
            <a:endParaRPr/>
          </a:p>
          <a:p>
            <a:pPr indent="-228600" lvl="0" marL="457200" marR="0" rtl="0" algn="l">
              <a:lnSpc>
                <a:spcPct val="100000"/>
              </a:lnSpc>
              <a:spcBef>
                <a:spcPts val="0"/>
              </a:spcBef>
              <a:spcAft>
                <a:spcPts val="0"/>
              </a:spcAft>
              <a:buClr>
                <a:srgbClr val="000000"/>
              </a:buClr>
              <a:buSzPts val="1400"/>
              <a:buFont typeface="Arial"/>
              <a:buNone/>
            </a:pPr>
            <a:r>
              <a:rPr lang="en-US"/>
              <a:t>¶ A total of 2,012 acute hepatitis C cases were reported among males in 2018.</a:t>
            </a:r>
            <a:endParaRPr/>
          </a:p>
        </p:txBody>
      </p:sp>
      <p:sp>
        <p:nvSpPr>
          <p:cNvPr id="195" name="Google Shape;195;p10: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This slide relies on CDC data. Other sources of data may give different estimates. Our understanding of HCV epidemiology is incomplete.</a:t>
            </a:r>
            <a:endParaRPr b="0" i="0" sz="1200" u="none" cap="none" strike="noStrike">
              <a:solidFill>
                <a:schemeClr val="dk1"/>
              </a:solidFill>
              <a:latin typeface="Calibri"/>
              <a:ea typeface="Calibri"/>
              <a:cs typeface="Calibri"/>
              <a:sym typeface="Calibri"/>
            </a:endParaRPr>
          </a:p>
        </p:txBody>
      </p:sp>
      <p:sp>
        <p:nvSpPr>
          <p:cNvPr id="204" name="Google Shape;204;p11: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2: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HIV-uninfected MSM</a:t>
            </a:r>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Amsterdam study: 0 cases/100 person years</a:t>
            </a:r>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UK study: 1.5 cases/1,000 person years </a:t>
            </a:r>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Studies in Canada, Argentina, Australia: no association with sexual transmission (if no IDU present)</a:t>
            </a:r>
            <a:endParaRPr/>
          </a:p>
          <a:p>
            <a:pPr indent="-152400" lvl="0" marL="22860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52400" lvl="0" marL="22860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Slide adapted from Haddad, M. New Era of HCV Management: Innovations in Primary Care. Sep 24, 2015. Presentation online: </a:t>
            </a:r>
            <a:r>
              <a:rPr b="0" i="0" lang="en-US" sz="1200" u="sng" cap="none" strike="noStrike">
                <a:solidFill>
                  <a:schemeClr val="hlink"/>
                </a:solidFill>
                <a:latin typeface="Calibri"/>
                <a:ea typeface="Calibri"/>
                <a:cs typeface="Calibri"/>
                <a:sym typeface="Calibri"/>
                <a:hlinkClick r:id="rId2"/>
              </a:rPr>
              <a:t>https://careacttarget.org/library/new-era-hcv-management-innovations-primary-care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2" name="Google Shape;212;p12: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171450" lvl="1" marL="1085850" rtl="0" algn="l">
              <a:lnSpc>
                <a:spcPct val="100000"/>
              </a:lnSpc>
              <a:spcBef>
                <a:spcPts val="480"/>
              </a:spcBef>
              <a:spcAft>
                <a:spcPts val="0"/>
              </a:spcAft>
              <a:buSzPts val="1400"/>
              <a:buChar char="•"/>
            </a:pPr>
            <a:r>
              <a:rPr lang="en-US"/>
              <a:t>Benova L, Mohamoud YA, Calvert C</a:t>
            </a:r>
            <a:r>
              <a:rPr b="0" i="0" lang="en-US" u="none" cap="none" strike="noStrike"/>
              <a:t>, </a:t>
            </a:r>
            <a:r>
              <a:rPr lang="en-US"/>
              <a:t>et al</a:t>
            </a:r>
            <a:r>
              <a:rPr b="0" i="0" lang="en-US" u="none" cap="none" strike="noStrike"/>
              <a:t>. </a:t>
            </a:r>
            <a:r>
              <a:rPr lang="en-US"/>
              <a:t>Vertical Transmission </a:t>
            </a:r>
            <a:r>
              <a:rPr b="0" i="0" lang="en-US" u="none" cap="none" strike="noStrike"/>
              <a:t>of </a:t>
            </a:r>
            <a:r>
              <a:rPr lang="en-US"/>
              <a:t>Hepatitis C Virus</a:t>
            </a:r>
            <a:r>
              <a:rPr b="0" i="0" lang="en-US" u="none" cap="none" strike="noStrike"/>
              <a:t>: </a:t>
            </a:r>
            <a:r>
              <a:rPr lang="en-US"/>
              <a:t>Systematic Review and Meta-analysis</a:t>
            </a:r>
            <a:r>
              <a:rPr b="0" i="0" lang="en-US" u="none" cap="none" strike="noStrike"/>
              <a:t>. </a:t>
            </a:r>
            <a:r>
              <a:rPr lang="en-US"/>
              <a:t>Clinical Infectious Diseases</a:t>
            </a:r>
            <a:r>
              <a:rPr b="0" i="0" lang="en-US" u="none" cap="none" strike="noStrike"/>
              <a:t>. </a:t>
            </a:r>
            <a:r>
              <a:rPr lang="en-US"/>
              <a:t>2014;59(6):765-73</a:t>
            </a:r>
            <a:r>
              <a:rPr b="0" i="0" lang="en-US" cap="none" strike="noStrike"/>
              <a:t>.</a:t>
            </a:r>
            <a:endParaRPr/>
          </a:p>
          <a:p>
            <a:pPr indent="0" lvl="0" marL="0" marR="0" rtl="0" algn="l">
              <a:lnSpc>
                <a:spcPct val="100000"/>
              </a:lnSpc>
              <a:spcBef>
                <a:spcPts val="0"/>
              </a:spcBef>
              <a:spcAft>
                <a:spcPts val="0"/>
              </a:spcAft>
              <a:buSzPts val="1200"/>
              <a:buFont typeface="Arial"/>
              <a:buNone/>
            </a:pPr>
            <a:r>
              <a:t/>
            </a:r>
            <a:endParaRPr b="0" i="0" sz="1200" u="sng"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0" name="Google Shape;220;p13: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In 2017, acute HCV incidence was greatest for persons aged 20</a:t>
            </a:r>
            <a:r>
              <a:rPr i="1" lang="en-US"/>
              <a:t>–</a:t>
            </a:r>
            <a:r>
              <a:rPr lang="en-US"/>
              <a:t>29 years (2.8) and 30</a:t>
            </a:r>
            <a:r>
              <a:rPr i="1" lang="en-US"/>
              <a:t>–</a:t>
            </a:r>
            <a:r>
              <a:rPr lang="en-US"/>
              <a:t>39 years (2.3) (</a:t>
            </a:r>
            <a:r>
              <a:rPr i="1" lang="en-US"/>
              <a:t>1</a:t>
            </a:r>
            <a:r>
              <a:rPr lang="en-US"/>
              <a:t>). Persons aged ≤19 years had the lowest incidence (0.1) (</a:t>
            </a:r>
            <a:r>
              <a:rPr i="1" lang="en-US"/>
              <a:t>1</a:t>
            </a:r>
            <a:r>
              <a:rPr lang="en-US"/>
              <a:t>). Incidence was slightly greater for males than females (1.2 cases and 0.9, respectively) (</a:t>
            </a:r>
            <a:r>
              <a:rPr i="1" lang="en-US"/>
              <a:t>1</a:t>
            </a:r>
            <a:r>
              <a:rPr lang="en-US"/>
              <a:t>). During 2006</a:t>
            </a:r>
            <a:r>
              <a:rPr i="1" lang="en-US"/>
              <a:t>–</a:t>
            </a:r>
            <a:r>
              <a:rPr lang="en-US"/>
              <a:t>2012, the combined incidence </a:t>
            </a:r>
            <a:r>
              <a:rPr b="0" i="0" lang="en-US" u="none" cap="none" strike="noStrike"/>
              <a:t>of </a:t>
            </a:r>
            <a:r>
              <a:rPr lang="en-US"/>
              <a:t>acute </a:t>
            </a:r>
            <a:r>
              <a:rPr b="0" i="0" lang="en-US" u="none" cap="none" strike="noStrike"/>
              <a:t>HCV </a:t>
            </a:r>
            <a:r>
              <a:rPr lang="en-US"/>
              <a:t>infection in four states (Kentucky, Tennessee, Virginia, and West Virginia) increased 364% among persons aged ≤30 years</a:t>
            </a:r>
            <a:r>
              <a:rPr b="0" i="0" lang="en-US" u="none" cap="none" strike="noStrike"/>
              <a:t>.</a:t>
            </a:r>
            <a:r>
              <a:rPr lang="en-US"/>
              <a:t> Among cases in these states with identified risk information, IDU was most commonly reported (73%). Those infected were primarily non-Hispanic white persons from nonurban areas (</a:t>
            </a:r>
            <a:r>
              <a:rPr i="1" lang="en-US"/>
              <a:t>8</a:t>
            </a:r>
            <a:r>
              <a:rPr lang="en-US"/>
              <a:t>). (ref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Overall, the number of inci-dent hepatitis C cases reported in the United States through the National Notifiable Diseases Surveillance System increased 38.8% from 2013 through 2016, most markedly among those 20-39 years old, although increases occurred among adults of all ages.(ref hofmeister)</a:t>
            </a:r>
            <a:endParaRPr/>
          </a:p>
        </p:txBody>
      </p:sp>
      <p:sp>
        <p:nvSpPr>
          <p:cNvPr id="228" name="Google Shape;228;p14: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In 2017, acute HCV incidence was greatest for persons aged 20</a:t>
            </a:r>
            <a:r>
              <a:rPr i="1" lang="en-US"/>
              <a:t>–</a:t>
            </a:r>
            <a:r>
              <a:rPr lang="en-US"/>
              <a:t>29 years (2.8) and 30</a:t>
            </a:r>
            <a:r>
              <a:rPr i="1" lang="en-US"/>
              <a:t>–</a:t>
            </a:r>
            <a:r>
              <a:rPr lang="en-US"/>
              <a:t>39 years (2.3) (</a:t>
            </a:r>
            <a:r>
              <a:rPr i="1" lang="en-US"/>
              <a:t>1</a:t>
            </a:r>
            <a:r>
              <a:rPr lang="en-US"/>
              <a:t>). Persons aged ≤19 years had the lowest incidence (0.1) (</a:t>
            </a:r>
            <a:r>
              <a:rPr i="1" lang="en-US"/>
              <a:t>1</a:t>
            </a:r>
            <a:r>
              <a:rPr lang="en-US"/>
              <a:t>). Incidence was slightly greater for males than females (1.2 cases and 0.9, respectively) (</a:t>
            </a:r>
            <a:r>
              <a:rPr i="1" lang="en-US"/>
              <a:t>1</a:t>
            </a:r>
            <a:r>
              <a:rPr lang="en-US"/>
              <a:t>). During 2006</a:t>
            </a:r>
            <a:r>
              <a:rPr i="1" lang="en-US"/>
              <a:t>–</a:t>
            </a:r>
            <a:r>
              <a:rPr lang="en-US"/>
              <a:t>2012, the combined incidence </a:t>
            </a:r>
            <a:r>
              <a:rPr b="0" i="0" lang="en-US" u="none" cap="none" strike="noStrike"/>
              <a:t>of </a:t>
            </a:r>
            <a:r>
              <a:rPr lang="en-US"/>
              <a:t>acute </a:t>
            </a:r>
            <a:r>
              <a:rPr b="0" i="0" lang="en-US" u="none" cap="none" strike="noStrike"/>
              <a:t>HCV </a:t>
            </a:r>
            <a:r>
              <a:rPr lang="en-US"/>
              <a:t>infection in four states (Kentucky, Tennessee, Virginia, and West Virginia) increased 364% among persons aged ≤30 years</a:t>
            </a:r>
            <a:r>
              <a:rPr b="0" i="0" lang="en-US" u="none" cap="none" strike="noStrike"/>
              <a:t>.</a:t>
            </a:r>
            <a:r>
              <a:rPr lang="en-US"/>
              <a:t> Among cases in these states with identified risk information, IDU was most commonly reported (73%). Those infected were primarily non-Hispanic white persons from nonurban areas (</a:t>
            </a:r>
            <a:r>
              <a:rPr i="1" lang="en-US"/>
              <a:t>8</a:t>
            </a:r>
            <a:r>
              <a:rPr lang="en-US"/>
              <a:t>). (ref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Overall, the number of inci-dent hepatitis C cases reported in the United States through the National Notifiable Diseases Surveillance System increased 38.8% from 2013 through 2016, most markedly among those 20-39 years old, although increases occurred among adults of all ages.(ref hofmeister)</a:t>
            </a:r>
            <a:endParaRPr/>
          </a:p>
        </p:txBody>
      </p:sp>
      <p:sp>
        <p:nvSpPr>
          <p:cNvPr id="238" name="Google Shape;238;p15: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6: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In 2017, acute HCV incidence was greatest for persons aged 20</a:t>
            </a:r>
            <a:r>
              <a:rPr i="1" lang="en-US"/>
              <a:t>–</a:t>
            </a:r>
            <a:r>
              <a:rPr lang="en-US"/>
              <a:t>29 years (2.8) and 30</a:t>
            </a:r>
            <a:r>
              <a:rPr i="1" lang="en-US"/>
              <a:t>–</a:t>
            </a:r>
            <a:r>
              <a:rPr lang="en-US"/>
              <a:t>39 years (2.3) (</a:t>
            </a:r>
            <a:r>
              <a:rPr i="1" lang="en-US"/>
              <a:t>1</a:t>
            </a:r>
            <a:r>
              <a:rPr lang="en-US"/>
              <a:t>). Persons aged ≤19 years had the lowest incidence (0.1) (</a:t>
            </a:r>
            <a:r>
              <a:rPr i="1" lang="en-US"/>
              <a:t>1</a:t>
            </a:r>
            <a:r>
              <a:rPr lang="en-US"/>
              <a:t>). Incidence was slightly greater for males than females (1.2 cases and 0.9, respectively) (</a:t>
            </a:r>
            <a:r>
              <a:rPr i="1" lang="en-US"/>
              <a:t>1</a:t>
            </a:r>
            <a:r>
              <a:rPr lang="en-US"/>
              <a:t>). During 2006</a:t>
            </a:r>
            <a:r>
              <a:rPr i="1" lang="en-US"/>
              <a:t>–</a:t>
            </a:r>
            <a:r>
              <a:rPr lang="en-US"/>
              <a:t>2012, the combined incidence </a:t>
            </a:r>
            <a:r>
              <a:rPr b="0" i="0" lang="en-US" u="none" cap="none" strike="noStrike"/>
              <a:t>of </a:t>
            </a:r>
            <a:r>
              <a:rPr lang="en-US"/>
              <a:t>acute </a:t>
            </a:r>
            <a:r>
              <a:rPr b="0" i="0" lang="en-US" u="none" cap="none" strike="noStrike"/>
              <a:t>HCV </a:t>
            </a:r>
            <a:r>
              <a:rPr lang="en-US"/>
              <a:t>infection in four states (Kentucky, Tennessee, Virginia, and West Virginia) increased 364% among persons aged ≤30 years</a:t>
            </a:r>
            <a:r>
              <a:rPr b="0" i="0" lang="en-US" u="none" cap="none" strike="noStrike"/>
              <a:t>.</a:t>
            </a:r>
            <a:r>
              <a:rPr lang="en-US"/>
              <a:t> Among cases in these states with identified risk information, IDU was most commonly reported (73%). Those infected were primarily non-Hispanic white persons from nonurban areas (</a:t>
            </a:r>
            <a:r>
              <a:rPr i="1" lang="en-US"/>
              <a:t>8</a:t>
            </a:r>
            <a:r>
              <a:rPr lang="en-US"/>
              <a:t>). (ref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Overall, the number of inci-dent hepatitis C cases reported in the United States through the National Notifiable Diseases Surveillance System increased 38.8% from 2013 through 2016, most markedly among those 20-39 years old, although increases occurred among adults of all ages.(ref hofmeister)</a:t>
            </a:r>
            <a:endParaRPr/>
          </a:p>
        </p:txBody>
      </p:sp>
      <p:sp>
        <p:nvSpPr>
          <p:cNvPr id="248" name="Google Shape;248;p16: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Seven studies of incarcerated persons reported HCV prevalence, with HCV antibody prevalence ranging from 11.9% to 20.6%. Of these, four studies reported HCV RNA prevalence ranging from 9.1% to 15.2%; for the other three studies, HCV RNA prevalence was calculated by multiplying the reported HCV antibody preva-lence by the 57.5% of HCV antibody–positive persons with HCV RNA from the 2013-2016 NHANES data (Table 3). The estimated mean HCV antibody prevalence was 16.1%, and the estimated mean HCV RNA prevalence was 10.7% (ref 5)</a:t>
            </a:r>
            <a:endParaRPr/>
          </a:p>
        </p:txBody>
      </p:sp>
      <p:sp>
        <p:nvSpPr>
          <p:cNvPr id="258" name="Google Shape;258;p17: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8: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Seven studies of incarcerated persons reported HCV prevalence, with HCV antibody prevalence ranging from 11.9% to 20.6%. Of these, four studies reported HCV RNA prevalence ranging from 9.1% to 15.2%; for the other three studies, HCV RNA prevalence was calculated by multiplying the reported HCV antibody preva-lence by the 57.5% of HCV antibody–positive persons with HCV RNA from the 2013-2016 NHANES data (Table 3). The estimated mean HCV antibody prevalence was 16.1%, and the estimated mean HCV RNA prevalence was 10.7% (ref 5)</a:t>
            </a:r>
            <a:endParaRPr/>
          </a:p>
        </p:txBody>
      </p:sp>
      <p:sp>
        <p:nvSpPr>
          <p:cNvPr id="266" name="Google Shape;266;p18: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9: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Without treatment, decompensated cirrhosis and HCC would rise into the 2020s.</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Projected number of cases by year of decompensated cirrhosis (</a:t>
            </a:r>
            <a:r>
              <a:rPr b="0" i="1" lang="en-US" sz="1200" u="none" cap="none" strike="noStrike">
                <a:solidFill>
                  <a:schemeClr val="dk1"/>
                </a:solidFill>
                <a:latin typeface="Calibri"/>
                <a:ea typeface="Calibri"/>
                <a:cs typeface="Calibri"/>
                <a:sym typeface="Calibri"/>
              </a:rPr>
              <a:t>purple</a:t>
            </a:r>
            <a:r>
              <a:rPr b="0" i="0" lang="en-US" sz="1200" u="none" cap="none" strike="noStrike">
                <a:solidFill>
                  <a:schemeClr val="dk1"/>
                </a:solidFill>
                <a:latin typeface="Calibri"/>
                <a:ea typeface="Calibri"/>
                <a:cs typeface="Calibri"/>
                <a:sym typeface="Calibri"/>
              </a:rPr>
              <a:t>) and hepatocellular carcinoma (</a:t>
            </a:r>
            <a:r>
              <a:rPr b="0" i="1" lang="en-US" sz="1200" u="none" cap="none" strike="noStrike">
                <a:solidFill>
                  <a:schemeClr val="dk1"/>
                </a:solidFill>
                <a:latin typeface="Calibri"/>
                <a:ea typeface="Calibri"/>
                <a:cs typeface="Calibri"/>
                <a:sym typeface="Calibri"/>
              </a:rPr>
              <a:t>green</a:t>
            </a:r>
            <a:r>
              <a:rPr b="0" i="0" lang="en-US" sz="1200" u="none" cap="none" strike="noStrike">
                <a:solidFill>
                  <a:schemeClr val="dk1"/>
                </a:solidFill>
                <a:latin typeface="Calibri"/>
                <a:ea typeface="Calibri"/>
                <a:cs typeface="Calibri"/>
                <a:sym typeface="Calibri"/>
              </a:rPr>
              <a:t>). The model assumes a first year mortality of 80% to 85%, so in contrast to the decompensated cirrhosis projection, the number of cases of hepatocellular carcinoma the prevalence demonstrated here closely resembles annual incidence of liver cancer.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Without the advantage of effective new treatments, decompensated cirrhosis cases will continue to increase through 2020-2030.</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Without the advantage of effective new treatments, hepatocellular carcinoma is expected to peak in 2019 at 14,000 cases.</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This slide does not reflect the impact of direct-acting antivirals for HCV infection.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Morbidity and mortality due to HCV infection are projected to rise into the 2020s as illness and deaths from decompensated cirrhosis and HCC peak among baby boomers, the generation with the highest infection rates</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delayed effect of morbidity and mortality following initial HCV infection reflects the long time period that usually passes between initial infection and the onset of severe hepatic illness</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Widespread treatment of HCV infection would diminish but not totally reverse this projected increase in mortality </a:t>
            </a:r>
            <a:endParaRPr b="0" i="0" sz="1200" u="none" cap="none" strike="noStrike">
              <a:solidFill>
                <a:schemeClr val="dk1"/>
              </a:solidFill>
              <a:latin typeface="Calibri"/>
              <a:ea typeface="Calibri"/>
              <a:cs typeface="Calibri"/>
              <a:sym typeface="Calibri"/>
            </a:endParaRPr>
          </a:p>
        </p:txBody>
      </p:sp>
      <p:sp>
        <p:nvSpPr>
          <p:cNvPr id="273" name="Google Shape;273;p19: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71" name="Google Shape;71;p2: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0: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SVR </a:t>
            </a:r>
            <a:r>
              <a:rPr lang="en-US"/>
              <a:t>= </a:t>
            </a:r>
            <a:r>
              <a:rPr b="0" i="0" lang="en-US" sz="1200" u="none" cap="none" strike="noStrike">
                <a:solidFill>
                  <a:schemeClr val="dk1"/>
                </a:solidFill>
                <a:latin typeface="Calibri"/>
                <a:ea typeface="Calibri"/>
                <a:cs typeface="Calibri"/>
                <a:sym typeface="Calibri"/>
              </a:rPr>
              <a:t>cure for HCV.</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From HCV Guidance:</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“Numerous studies have demonstrated that hepatitis C therapy and the achievement of an SVR in this population results in dramatic decreases in hepatic decompensation events, hepatocellular carcinoma, and liver-related mortality. (Morgan, 2013); (van der Meer, 2012); (Backus, 2011); (Dienstag, 2011); (Berenguer, 2009); (Mira, 2013) In the HALT-C study, patients with advanced fibrosis secondary to HCV infection who achieved an SVR, compared with patients with similarly advanced liver fibrosis who did not achieve an SVR, had a decreased need for liver transplantation (hazard ratio [HR], .17, 95% confidence interval [CI], .06–.46), development of liver-related morbidity and mortality (HR, .15, 95% CI, .06–.38) and hepatocellular carcinoma (HR, .19, 95% CI, .04–.80).”</a:t>
            </a:r>
            <a:endParaRPr b="0" i="0" sz="1200" u="none" cap="none" strike="noStrike">
              <a:solidFill>
                <a:schemeClr val="dk1"/>
              </a:solidFill>
              <a:latin typeface="Calibri"/>
              <a:ea typeface="Calibri"/>
              <a:cs typeface="Calibri"/>
              <a:sym typeface="Calibri"/>
            </a:endParaRPr>
          </a:p>
        </p:txBody>
      </p:sp>
      <p:sp>
        <p:nvSpPr>
          <p:cNvPr id="281" name="Google Shape;281;p20: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1: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960"/>
              <a:buFont typeface="Arial"/>
              <a:buNone/>
            </a:pPr>
            <a:r>
              <a:rPr b="0" i="0" lang="en-US" sz="1200" u="none" cap="none" strike="noStrike">
                <a:solidFill>
                  <a:schemeClr val="dk1"/>
                </a:solidFill>
                <a:latin typeface="Arial"/>
                <a:ea typeface="Arial"/>
                <a:cs typeface="Arial"/>
                <a:sym typeface="Arial"/>
              </a:rPr>
              <a:t>FIGURE. Annual age-adjusted mortality rates from hepatitis B and hepatitis C virus infections and HIV infections listed as causes of death in the United States between 1999 and 2007.</a:t>
            </a:r>
            <a:endParaRPr/>
          </a:p>
          <a:p>
            <a:pPr indent="0" lvl="0" marL="0" marR="0" rtl="0" algn="l">
              <a:lnSpc>
                <a:spcPct val="100000"/>
              </a:lnSpc>
              <a:spcBef>
                <a:spcPts val="0"/>
              </a:spcBef>
              <a:spcAft>
                <a:spcPts val="0"/>
              </a:spcAft>
              <a:buClr>
                <a:schemeClr val="dk1"/>
              </a:buClr>
              <a:buSzPts val="96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60"/>
              <a:buFont typeface="Arial"/>
              <a:buNone/>
            </a:pPr>
            <a:r>
              <a:rPr b="0" i="0" lang="en-US" sz="1200" u="none" cap="none" strike="noStrike">
                <a:solidFill>
                  <a:schemeClr val="dk1"/>
                </a:solidFill>
                <a:latin typeface="Arial"/>
                <a:ea typeface="Arial"/>
                <a:cs typeface="Arial"/>
                <a:sym typeface="Arial"/>
              </a:rPr>
              <a:t>In the United States, the annual number of deaths due to HCV infection are increasing, and have risen above that of HIV infection.</a:t>
            </a:r>
            <a:endParaRPr b="0" baseline="3000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Notes</a:t>
            </a:r>
            <a:endParaRPr/>
          </a:p>
          <a:p>
            <a:pPr indent="-171450" lvl="0" marL="171450" marR="0" rtl="0" algn="l">
              <a:lnSpc>
                <a:spcPct val="100000"/>
              </a:lnSpc>
              <a:spcBef>
                <a:spcPts val="0"/>
              </a:spcBef>
              <a:spcAft>
                <a:spcPts val="0"/>
              </a:spcAft>
              <a:buClr>
                <a:schemeClr val="dk1"/>
              </a:buClr>
              <a:buSzPts val="960"/>
              <a:buFont typeface="Arial"/>
              <a:buChar char="•"/>
            </a:pPr>
            <a:r>
              <a:rPr b="0" i="0" lang="en-US" sz="1200" u="none" cap="none" strike="noStrike">
                <a:solidFill>
                  <a:schemeClr val="dk1"/>
                </a:solidFill>
                <a:latin typeface="Arial"/>
                <a:ea typeface="Arial"/>
                <a:cs typeface="Arial"/>
                <a:sym typeface="Arial"/>
              </a:rPr>
              <a:t>In an analysis of ~22 million death certificates from 1999 to 2007, the mortality rate due to HCV infection increased to 15,106 in 2007. During the same timeframe, deaths due to HBV remained relatively constant (1815 deaths in 2007) and HIV-related deaths decreased slightly to 12,734.</a:t>
            </a:r>
            <a:r>
              <a:rPr b="0" baseline="30000" i="0" lang="en-US" sz="1200" u="none" cap="none" strike="noStrike">
                <a:solidFill>
                  <a:schemeClr val="dk1"/>
                </a:solidFill>
                <a:latin typeface="Arial"/>
                <a:ea typeface="Arial"/>
                <a:cs typeface="Arial"/>
                <a:sym typeface="Arial"/>
              </a:rPr>
              <a:t>1</a:t>
            </a:r>
            <a:endParaRPr/>
          </a:p>
          <a:p>
            <a:pPr indent="-171450" lvl="0" marL="171450" marR="0" rtl="0" algn="l">
              <a:lnSpc>
                <a:spcPct val="100000"/>
              </a:lnSpc>
              <a:spcBef>
                <a:spcPts val="0"/>
              </a:spcBef>
              <a:spcAft>
                <a:spcPts val="0"/>
              </a:spcAft>
              <a:buClr>
                <a:schemeClr val="dk1"/>
              </a:buClr>
              <a:buSzPts val="960"/>
              <a:buFont typeface="Arial"/>
              <a:buChar char="•"/>
            </a:pPr>
            <a:r>
              <a:rPr b="0" i="0" lang="en-US" sz="1200" u="none" cap="none" strike="noStrike">
                <a:solidFill>
                  <a:schemeClr val="dk1"/>
                </a:solidFill>
                <a:latin typeface="Arial"/>
                <a:ea typeface="Arial"/>
                <a:cs typeface="Arial"/>
                <a:sym typeface="Arial"/>
              </a:rPr>
              <a:t>During the study period, annual deaths due to HCV surpassed that of HIV infection.</a:t>
            </a:r>
            <a:r>
              <a:rPr b="0" baseline="30000" i="0" lang="en-US" sz="1200" u="none" cap="none" strike="noStrike">
                <a:solidFill>
                  <a:schemeClr val="dk1"/>
                </a:solidFill>
                <a:latin typeface="Arial"/>
                <a:ea typeface="Arial"/>
                <a:cs typeface="Arial"/>
                <a:sym typeface="Arial"/>
              </a:rPr>
              <a:t>1</a:t>
            </a:r>
            <a:endParaRPr/>
          </a:p>
          <a:p>
            <a:pPr indent="-171450" lvl="0" marL="171450" marR="0" rtl="0" algn="l">
              <a:lnSpc>
                <a:spcPct val="100000"/>
              </a:lnSpc>
              <a:spcBef>
                <a:spcPts val="0"/>
              </a:spcBef>
              <a:spcAft>
                <a:spcPts val="0"/>
              </a:spcAft>
              <a:buClr>
                <a:schemeClr val="dk1"/>
              </a:buClr>
              <a:buSzPts val="960"/>
              <a:buFont typeface="Arial"/>
              <a:buChar char="•"/>
            </a:pPr>
            <a:r>
              <a:rPr b="0" i="0" lang="en-US" sz="1200" u="none" cap="none" strike="noStrike">
                <a:solidFill>
                  <a:schemeClr val="dk1"/>
                </a:solidFill>
                <a:latin typeface="Arial"/>
                <a:ea typeface="Arial"/>
                <a:cs typeface="Arial"/>
                <a:sym typeface="Arial"/>
              </a:rPr>
              <a:t>While these data indicate the increasing mortality burden of chronic HCV infection, deaths due to HCV are frequently underreported; thus the accurate mortality is likely to be higher than is captured by death certificates.</a:t>
            </a:r>
            <a:r>
              <a:rPr b="0" baseline="30000" i="0" lang="en-US" sz="1200" u="none" cap="none" strike="noStrike">
                <a:solidFill>
                  <a:schemeClr val="dk1"/>
                </a:solidFill>
                <a:latin typeface="Arial"/>
                <a:ea typeface="Arial"/>
                <a:cs typeface="Arial"/>
                <a:sym typeface="Arial"/>
              </a:rPr>
              <a:t>1,2</a:t>
            </a:r>
            <a:endParaRPr/>
          </a:p>
          <a:p>
            <a:pPr indent="-171450" lvl="0" marL="171450" marR="0" rtl="0" algn="l">
              <a:lnSpc>
                <a:spcPct val="100000"/>
              </a:lnSpc>
              <a:spcBef>
                <a:spcPts val="0"/>
              </a:spcBef>
              <a:spcAft>
                <a:spcPts val="0"/>
              </a:spcAft>
              <a:buClr>
                <a:schemeClr val="dk1"/>
              </a:buClr>
              <a:buSzPts val="960"/>
              <a:buFont typeface="Arial"/>
              <a:buChar char="•"/>
            </a:pPr>
            <a:r>
              <a:rPr b="0" i="0" lang="en-US" sz="1200" u="none" cap="none" strike="noStrike">
                <a:solidFill>
                  <a:schemeClr val="dk1"/>
                </a:solidFill>
                <a:latin typeface="Arial"/>
                <a:ea typeface="Arial"/>
                <a:cs typeface="Arial"/>
                <a:sym typeface="Arial"/>
              </a:rPr>
              <a:t>Because a decedent can have multiple causes of death, a record listing more than 1 type of infection was counted for each type of infection.</a:t>
            </a:r>
            <a:endParaRPr b="0" i="0" sz="1200" u="none" cap="none" strike="noStrike">
              <a:solidFill>
                <a:schemeClr val="dk1"/>
              </a:solidFill>
              <a:latin typeface="Arial"/>
              <a:ea typeface="Arial"/>
              <a:cs typeface="Arial"/>
              <a:sym typeface="Arial"/>
            </a:endParaRPr>
          </a:p>
        </p:txBody>
      </p:sp>
      <p:sp>
        <p:nvSpPr>
          <p:cNvPr id="291" name="Google Shape;291;p21:notes"/>
          <p:cNvSpPr txBox="1"/>
          <p:nvPr>
            <p:ph idx="11" type="ftr"/>
          </p:nvPr>
        </p:nvSpPr>
        <p:spPr>
          <a:xfrm>
            <a:off x="1"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92" name="Google Shape;292;p21: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702310" y="4421824"/>
            <a:ext cx="5618480" cy="418909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702310" y="4421824"/>
            <a:ext cx="5618480" cy="418909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p:nvPr>
            <p:ph idx="2" type="sldImg"/>
          </p:nvPr>
        </p:nvSpPr>
        <p:spPr>
          <a:xfrm>
            <a:off x="407988" y="696913"/>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4: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rPr lang="en-US"/>
              <a:t>Left: This slide presents the percentage distribution of adults and adolescents with diagnosed HIV infection from 2010 through 2017, by transmission category, for the United States and 6 dependent areas.</a:t>
            </a:r>
            <a:endParaRPr/>
          </a:p>
          <a:p>
            <a:pPr indent="-228600" lvl="0" marL="4572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rPr lang="en-US"/>
              <a:t>The percentage of adults and adolescents with diagnosed HIV infection attributed to male-to-male sexual contact increased from 60% in 2010 to 66% in 2017. The percentages of diagnosed HIV infections attributed to injection drug use, male-to-male sexual contact </a:t>
            </a:r>
            <a:r>
              <a:rPr i="1" lang="en-US"/>
              <a:t>and</a:t>
            </a:r>
            <a:r>
              <a:rPr lang="en-US"/>
              <a:t> injection drug use, and heterosexual contact decreased from 2010 through 2017. The “Other” transmission category is not displayed as it comprises less than 1% of cases. The category includes hemophilia, blood transfusion, perinatal exposure, and risk factor not reported or not identified.</a:t>
            </a:r>
            <a:endParaRPr/>
          </a:p>
          <a:p>
            <a:pPr indent="-228600" lvl="0" marL="4572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rPr lang="en-US"/>
              <a:t>Data have been statistically adjusted to account for missing transmission category.</a:t>
            </a:r>
            <a:endParaRPr/>
          </a:p>
          <a:p>
            <a:pPr indent="-228600" lvl="0" marL="4572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rPr lang="en-US"/>
              <a:t>Heterosexual contact is with a person known to have, or to be at high risk for, HIV infection.</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Right: This slide presents estimated HIV incidence among men who have sex with men (MSM) aged ≥13 years, in the United States from 2010 though 2018, by race/ethnicity. </a:t>
            </a:r>
            <a:endParaRPr/>
          </a:p>
          <a:p>
            <a:pPr indent="-228600" lvl="0" marL="457200" marR="0" rtl="0" algn="l">
              <a:lnSpc>
                <a:spcPct val="100000"/>
              </a:lnSpc>
              <a:spcBef>
                <a:spcPts val="0"/>
              </a:spcBef>
              <a:spcAft>
                <a:spcPts val="0"/>
              </a:spcAft>
              <a:buClr>
                <a:srgbClr val="000000"/>
              </a:buClr>
              <a:buSzPts val="1400"/>
              <a:buFont typeface="Arial"/>
              <a:buNone/>
            </a:pPr>
            <a:r>
              <a:rPr lang="en-US"/>
              <a:t>The annual number of HIV infections in 2018, compared with 2010, increased among Hispanic/Latino MSM (23%), but decreased among white MSM (−26%). The number of infections remained stable among black/African American MSM. </a:t>
            </a:r>
            <a:endParaRPr/>
          </a:p>
          <a:p>
            <a:pPr indent="-228600" lvl="0" marL="457200" marR="0" rtl="0" algn="l">
              <a:lnSpc>
                <a:spcPct val="100000"/>
              </a:lnSpc>
              <a:spcBef>
                <a:spcPts val="0"/>
              </a:spcBef>
              <a:spcAft>
                <a:spcPts val="0"/>
              </a:spcAft>
              <a:buClr>
                <a:srgbClr val="000000"/>
              </a:buClr>
              <a:buSzPts val="1400"/>
              <a:buFont typeface="Arial"/>
              <a:buNone/>
            </a:pPr>
            <a:r>
              <a:rPr lang="en-US"/>
              <a:t>In 2018, black/African American MSM had the largest percentage (39%) of HIV infections among all MSM.  </a:t>
            </a:r>
            <a:endParaRPr/>
          </a:p>
          <a:p>
            <a:pPr indent="-228600" lvl="0" marL="457200" marR="0" rtl="0" algn="l">
              <a:lnSpc>
                <a:spcPct val="100000"/>
              </a:lnSpc>
              <a:spcBef>
                <a:spcPts val="0"/>
              </a:spcBef>
              <a:spcAft>
                <a:spcPts val="0"/>
              </a:spcAft>
              <a:buClr>
                <a:srgbClr val="000000"/>
              </a:buClr>
              <a:buSzPts val="1400"/>
              <a:buFont typeface="Arial"/>
              <a:buNone/>
            </a:pPr>
            <a:r>
              <a:rPr lang="en-US"/>
              <a:t>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a:t>
            </a:r>
            <a:endParaRPr/>
          </a:p>
          <a:p>
            <a:pPr indent="-228600" lvl="0" marL="4572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rPr lang="en-US"/>
              <a:t>Data on men who have sex with men do not include men with HIV infection attributed to male-to-male sexual contact </a:t>
            </a:r>
            <a:r>
              <a:rPr i="1" lang="en-US"/>
              <a:t>and</a:t>
            </a:r>
            <a:r>
              <a:rPr lang="en-US"/>
              <a:t> injection drug use. </a:t>
            </a:r>
            <a:endParaRPr/>
          </a:p>
          <a:p>
            <a:pPr indent="-228600" lvl="0" marL="457200" marR="0" rtl="0" algn="l">
              <a:lnSpc>
                <a:spcPct val="100000"/>
              </a:lnSpc>
              <a:spcBef>
                <a:spcPts val="0"/>
              </a:spcBef>
              <a:spcAft>
                <a:spcPts val="0"/>
              </a:spcAft>
              <a:buClr>
                <a:srgbClr val="000000"/>
              </a:buClr>
              <a:buSzPts val="1400"/>
              <a:buFont typeface="Arial"/>
              <a:buNone/>
            </a:pPr>
            <a:r>
              <a:rPr lang="en-US"/>
              <a:t>Hispanics/Latinos can be of any race. </a:t>
            </a:r>
            <a:endParaRPr/>
          </a:p>
          <a:p>
            <a:pPr indent="-228600" lvl="0" marL="457200" marR="0" rtl="0" algn="l">
              <a:lnSpc>
                <a:spcPct val="100000"/>
              </a:lnSpc>
              <a:spcBef>
                <a:spcPts val="0"/>
              </a:spcBef>
              <a:spcAft>
                <a:spcPts val="0"/>
              </a:spcAft>
              <a:buClr>
                <a:srgbClr val="000000"/>
              </a:buClr>
              <a:buSzPts val="1400"/>
              <a:buFont typeface="Arial"/>
              <a:buNone/>
            </a:pPr>
            <a:r>
              <a:rPr lang="en-US"/>
              <a:t>An asterisk (*) next to the trend line indicates that the difference in the estimate for 2018 from the 2010 estimate was deemed statistically significant (P &lt; .05). Differences that were not statistically significant were deemed ‘stable’.</a:t>
            </a:r>
            <a:endParaRPr/>
          </a:p>
          <a:p>
            <a:pPr indent="-228600" lvl="0" marL="457200" marR="0" rtl="0" algn="l">
              <a:lnSpc>
                <a:spcPct val="100000"/>
              </a:lnSpc>
              <a:spcBef>
                <a:spcPts val="0"/>
              </a:spcBef>
              <a:spcAft>
                <a:spcPts val="0"/>
              </a:spcAft>
              <a:buClr>
                <a:srgbClr val="000000"/>
              </a:buClr>
              <a:buSzPts val="1400"/>
              <a:buFont typeface="Arial"/>
              <a:buNone/>
            </a:pPr>
            <a:r>
              <a:rPr lang="en-US"/>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u="sng">
                <a:solidFill>
                  <a:schemeClr val="hlink"/>
                </a:solidFill>
                <a:hlinkClick r:id="rId2"/>
              </a:rPr>
              <a:t>https://www.cdc.gov/hiv/library/reports/hiv-surveillance.html</a:t>
            </a:r>
            <a:r>
              <a:rPr lang="en-US"/>
              <a:t>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0" name="Google Shape;320;p24: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5:notes"/>
          <p:cNvSpPr/>
          <p:nvPr>
            <p:ph idx="2" type="sldImg"/>
          </p:nvPr>
        </p:nvSpPr>
        <p:spPr>
          <a:xfrm>
            <a:off x="407988" y="696913"/>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5: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TThis </a:t>
            </a:r>
            <a:r>
              <a:rPr b="0" i="0" lang="en-US" u="none" cap="none" strike="noStrike"/>
              <a:t>slide presents </a:t>
            </a:r>
            <a:r>
              <a:rPr lang="en-US"/>
              <a:t>estimated </a:t>
            </a:r>
            <a:r>
              <a:rPr b="0" i="0" lang="en-US" u="none" cap="none" strike="noStrike"/>
              <a:t>HIV </a:t>
            </a:r>
            <a:r>
              <a:rPr lang="en-US"/>
              <a:t>incidence </a:t>
            </a:r>
            <a:r>
              <a:rPr b="0" i="0" lang="en-US" u="none" cap="none" strike="noStrike"/>
              <a:t>among </a:t>
            </a:r>
            <a:r>
              <a:rPr lang="en-US"/>
              <a:t>persons ≥13 years </a:t>
            </a:r>
            <a:r>
              <a:rPr b="0" i="0" lang="en-US" u="none" cap="none" strike="noStrike"/>
              <a:t>in the United States from 2010 through </a:t>
            </a:r>
            <a:r>
              <a:rPr lang="en-US"/>
              <a:t>2018, by age</a:t>
            </a:r>
            <a:r>
              <a:rPr b="0" i="0" lang="en-US" u="none" cap="none" strike="noStrike"/>
              <a:t>. </a:t>
            </a:r>
            <a:endParaRPr b="0" i="0" u="none" cap="none" strike="noStrike"/>
          </a:p>
          <a:p>
            <a:pPr indent="-228600" lvl="0" marL="457200" marR="0" rtl="0" algn="l">
              <a:lnSpc>
                <a:spcPct val="100000"/>
              </a:lnSpc>
              <a:spcBef>
                <a:spcPts val="0"/>
              </a:spcBef>
              <a:spcAft>
                <a:spcPts val="0"/>
              </a:spcAft>
              <a:buClr>
                <a:srgbClr val="000000"/>
              </a:buClr>
              <a:buSzPts val="1400"/>
              <a:buFont typeface="Arial"/>
              <a:buNone/>
            </a:pPr>
            <a:r>
              <a:rPr lang="en-US"/>
              <a:t>The annual number of HIV infections in 2018, compared with 2010, increased among persons aged 25–34 years (37%), but decreased among persons aged 13–24 years (−42%) and 45–54 years (−30%).  The number of infections in 2010 and 2018 remained stable among persons aged 35–44 and ≥55 years.</a:t>
            </a:r>
            <a:endParaRPr/>
          </a:p>
          <a:p>
            <a:pPr indent="-228600" lvl="0" marL="457200" marR="0" rtl="0" algn="l">
              <a:lnSpc>
                <a:spcPct val="100000"/>
              </a:lnSpc>
              <a:spcBef>
                <a:spcPts val="0"/>
              </a:spcBef>
              <a:spcAft>
                <a:spcPts val="0"/>
              </a:spcAft>
              <a:buClr>
                <a:srgbClr val="000000"/>
              </a:buClr>
              <a:buSzPts val="1400"/>
              <a:buFont typeface="Arial"/>
              <a:buNone/>
            </a:pPr>
            <a:r>
              <a:rPr lang="en-US"/>
              <a:t>In 2018, persons </a:t>
            </a:r>
            <a:r>
              <a:rPr b="0" i="0" lang="en-US" u="none" cap="none" strike="noStrike"/>
              <a:t>aged 25–34 years accounted for the </a:t>
            </a:r>
            <a:r>
              <a:rPr lang="en-US"/>
              <a:t>largest percentage (40%) </a:t>
            </a:r>
            <a:r>
              <a:rPr b="0" i="0" lang="en-US" u="none" cap="none" strike="noStrike"/>
              <a:t>of HIV </a:t>
            </a:r>
            <a:r>
              <a:rPr lang="en-US"/>
              <a:t>infections</a:t>
            </a:r>
            <a:r>
              <a:rPr b="0" i="0" lang="en-US" u="none" cap="none" strike="noStrike"/>
              <a:t>; whereas, persons aged ≥55 years accounted for the </a:t>
            </a:r>
            <a:r>
              <a:rPr lang="en-US"/>
              <a:t>smallest percentage (9%) </a:t>
            </a:r>
            <a:r>
              <a:rPr b="0" i="0" lang="en-US" u="none" cap="none" strike="noStrike"/>
              <a:t>of HIV </a:t>
            </a:r>
            <a:r>
              <a:rPr lang="en-US"/>
              <a:t>infections.</a:t>
            </a:r>
            <a:endParaRPr/>
          </a:p>
          <a:p>
            <a:pPr indent="-228600" lvl="0" marL="457200" marR="0" rtl="0" algn="l">
              <a:lnSpc>
                <a:spcPct val="100000"/>
              </a:lnSpc>
              <a:spcBef>
                <a:spcPts val="0"/>
              </a:spcBef>
              <a:spcAft>
                <a:spcPts val="0"/>
              </a:spcAft>
              <a:buClr>
                <a:srgbClr val="000000"/>
              </a:buClr>
              <a:buSzPts val="1400"/>
              <a:buFont typeface="Arial"/>
              <a:buNone/>
            </a:pPr>
            <a:r>
              <a:rPr lang="en-US"/>
              <a:t>Estimates were derived from a CD4 depletion model using HIV surveillance data. Estimates are rounded to the nearest 100 for estimates &gt;1,000 and to the nearest 10 for estimates ≤1,000 to reflect model uncertainty.</a:t>
            </a:r>
            <a:endParaRPr/>
          </a:p>
          <a:p>
            <a:pPr indent="-228600" lvl="0" marL="457200" marR="0" rtl="0" algn="l">
              <a:lnSpc>
                <a:spcPct val="100000"/>
              </a:lnSpc>
              <a:spcBef>
                <a:spcPts val="0"/>
              </a:spcBef>
              <a:spcAft>
                <a:spcPts val="0"/>
              </a:spcAft>
              <a:buClr>
                <a:srgbClr val="000000"/>
              </a:buClr>
              <a:buSzPts val="1400"/>
              <a:buFont typeface="Arial"/>
              <a:buNone/>
            </a:pPr>
            <a:r>
              <a:rPr lang="en-US"/>
              <a:t>An asterisk (*) next to the trend line indicates that the difference in the estimate for 2018 from the 2010 estimate was deemed statistically significant (P &lt; .05). Differences that were not statistically significant were deemed ‘stable’.</a:t>
            </a:r>
            <a:endParaRPr/>
          </a:p>
          <a:p>
            <a:pPr indent="-228600" lvl="0" marL="457200" marR="0" rtl="0" algn="l">
              <a:lnSpc>
                <a:spcPct val="100000"/>
              </a:lnSpc>
              <a:spcBef>
                <a:spcPts val="0"/>
              </a:spcBef>
              <a:spcAft>
                <a:spcPts val="0"/>
              </a:spcAft>
              <a:buClr>
                <a:srgbClr val="000000"/>
              </a:buClr>
              <a:buSzPts val="1400"/>
              <a:buFont typeface="Arial"/>
              <a:buNone/>
            </a:pPr>
            <a:r>
              <a:rPr lang="en-US"/>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u="sng">
                <a:solidFill>
                  <a:schemeClr val="hlink"/>
                </a:solidFill>
                <a:hlinkClick r:id="rId2"/>
              </a:rPr>
              <a:t>https://www.cdc.gov/hiv/library/reports/hiv-surveillance</a:t>
            </a:r>
            <a:r>
              <a:rPr b="0" i="0" lang="en-US" u="sng" cap="none" strike="noStrike">
                <a:solidFill>
                  <a:schemeClr val="hlink"/>
                </a:solidFill>
                <a:hlinkClick r:id="rId3"/>
              </a:rPr>
              <a:t>.</a:t>
            </a:r>
            <a:r>
              <a:rPr lang="en-US" u="sng">
                <a:solidFill>
                  <a:schemeClr val="hlink"/>
                </a:solidFill>
                <a:hlinkClick r:id="rId4"/>
              </a:rPr>
              <a:t>html</a:t>
            </a:r>
            <a:r>
              <a:rPr lang="en-US"/>
              <a:t>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From 2010 through 2014, rates of diagnoses of HIV infection remained stable among persons aged 13–24 years and 25–34 years. Decreases were seen in rates among persons aged 35–44 years (-21.0%), 45–54 years (-19.3%), and ≥55 years (-15.7).</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Data include persons with a diagnosis of HIV infection regardless of stage of disease at diagnosis. </a:t>
            </a:r>
            <a:endParaRPr b="0" i="0" sz="1200" u="none" cap="none" strike="noStrike">
              <a:solidFill>
                <a:schemeClr val="dk1"/>
              </a:solidFill>
              <a:latin typeface="Calibri"/>
              <a:ea typeface="Calibri"/>
              <a:cs typeface="Calibri"/>
              <a:sym typeface="Calibri"/>
            </a:endParaRPr>
          </a:p>
        </p:txBody>
      </p:sp>
      <p:sp>
        <p:nvSpPr>
          <p:cNvPr id="333" name="Google Shape;333;p25: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p:nvPr>
            <p:ph idx="2" type="sldImg"/>
          </p:nvPr>
        </p:nvSpPr>
        <p:spPr>
          <a:xfrm>
            <a:off x="407988" y="696913"/>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6: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presents estimated HIV incidence among persons ≥13 years in the United States from 2010 through 2018, by race/ethnicity. </a:t>
            </a:r>
            <a:endParaRPr/>
          </a:p>
          <a:p>
            <a:pPr indent="-228600" lvl="0" marL="457200" marR="0" rtl="0" algn="l">
              <a:lnSpc>
                <a:spcPct val="100000"/>
              </a:lnSpc>
              <a:spcBef>
                <a:spcPts val="0"/>
              </a:spcBef>
              <a:spcAft>
                <a:spcPts val="0"/>
              </a:spcAft>
              <a:buClr>
                <a:srgbClr val="000000"/>
              </a:buClr>
              <a:buSzPts val="1400"/>
              <a:buFont typeface="Arial"/>
              <a:buNone/>
            </a:pPr>
            <a:r>
              <a:rPr lang="en-US"/>
              <a:t>From 2010 through 2018, blacks/African Americans accounted for the highest number of HIV infections each year in the United States. </a:t>
            </a:r>
            <a:endParaRPr/>
          </a:p>
          <a:p>
            <a:pPr indent="-228600" lvl="0" marL="457200" marR="0" rtl="0" algn="l">
              <a:lnSpc>
                <a:spcPct val="100000"/>
              </a:lnSpc>
              <a:spcBef>
                <a:spcPts val="0"/>
              </a:spcBef>
              <a:spcAft>
                <a:spcPts val="0"/>
              </a:spcAft>
              <a:buClr>
                <a:srgbClr val="000000"/>
              </a:buClr>
              <a:buSzPts val="1400"/>
              <a:buFont typeface="Arial"/>
              <a:buNone/>
            </a:pPr>
            <a:r>
              <a:rPr lang="en-US"/>
              <a:t>The annual number of HIV infections in 2018, compared with 2010, decreased among blacks/African Americans (−12%), whites (−14%), and persons of multiple races (−49%). The annual number of infections remained stable for Hispanics/Latinos and Asians.</a:t>
            </a:r>
            <a:endParaRPr/>
          </a:p>
          <a:p>
            <a:pPr indent="-228600" lvl="0" marL="457200" marR="0" rtl="0" algn="l">
              <a:lnSpc>
                <a:spcPct val="100000"/>
              </a:lnSpc>
              <a:spcBef>
                <a:spcPts val="0"/>
              </a:spcBef>
              <a:spcAft>
                <a:spcPts val="0"/>
              </a:spcAft>
              <a:buClr>
                <a:srgbClr val="000000"/>
              </a:buClr>
              <a:buSzPts val="1400"/>
              <a:buFont typeface="Arial"/>
              <a:buNone/>
            </a:pPr>
            <a:r>
              <a:rPr lang="en-US"/>
              <a:t>In 2018, 42% of HIV infections were among blacks/African Americans, 28% among Hispanics/Latinos, 25% among whites, 3% among</a:t>
            </a:r>
            <a:r>
              <a:rPr b="1" lang="en-US"/>
              <a:t> </a:t>
            </a:r>
            <a:r>
              <a:rPr lang="en-US"/>
              <a:t>persons of multiple races</a:t>
            </a:r>
            <a:r>
              <a:rPr b="1" lang="en-US"/>
              <a:t>, </a:t>
            </a:r>
            <a:r>
              <a:rPr lang="en-US"/>
              <a:t>2% among Asians, and less than 1% for American Indians/Alaska Natives.</a:t>
            </a:r>
            <a:endParaRPr/>
          </a:p>
          <a:p>
            <a:pPr indent="-228600" lvl="0" marL="457200" marR="0" rtl="0" algn="l">
              <a:lnSpc>
                <a:spcPct val="100000"/>
              </a:lnSpc>
              <a:spcBef>
                <a:spcPts val="0"/>
              </a:spcBef>
              <a:spcAft>
                <a:spcPts val="0"/>
              </a:spcAft>
              <a:buClr>
                <a:srgbClr val="000000"/>
              </a:buClr>
              <a:buSzPts val="1400"/>
              <a:buFont typeface="Arial"/>
              <a:buNone/>
            </a:pPr>
            <a:r>
              <a:rPr lang="en-US"/>
              <a:t>Estimates were derived from a CD4 depletion model using HIV surveillance data. Estimates are rounded to the nearest 100 for estimates &gt;1,000 and to the nearest 10 for estimates ≤1,000 to reflect model uncertainty.</a:t>
            </a:r>
            <a:endParaRPr/>
          </a:p>
          <a:p>
            <a:pPr indent="-228600" lvl="0" marL="457200" marR="0" rtl="0" algn="l">
              <a:lnSpc>
                <a:spcPct val="100000"/>
              </a:lnSpc>
              <a:spcBef>
                <a:spcPts val="0"/>
              </a:spcBef>
              <a:spcAft>
                <a:spcPts val="0"/>
              </a:spcAft>
              <a:buClr>
                <a:srgbClr val="000000"/>
              </a:buClr>
              <a:buSzPts val="1400"/>
              <a:buFont typeface="Arial"/>
              <a:buNone/>
            </a:pPr>
            <a:r>
              <a:rPr lang="en-US"/>
              <a:t>Hispanics/Latinos can be of any race.</a:t>
            </a:r>
            <a:endParaRPr/>
          </a:p>
          <a:p>
            <a:pPr indent="-228600" lvl="0" marL="457200" marR="0" rtl="0" algn="l">
              <a:lnSpc>
                <a:spcPct val="100000"/>
              </a:lnSpc>
              <a:spcBef>
                <a:spcPts val="0"/>
              </a:spcBef>
              <a:spcAft>
                <a:spcPts val="0"/>
              </a:spcAft>
              <a:buClr>
                <a:srgbClr val="000000"/>
              </a:buClr>
              <a:buSzPts val="1400"/>
              <a:buFont typeface="Arial"/>
              <a:buNone/>
            </a:pPr>
            <a:r>
              <a:rPr lang="en-US"/>
              <a:t>An asterisk (*) next to the trend line indicates that the difference in the estimate for 2018 from the 2010 estimate was deemed statistically significant (P &lt; .05). Differences that were not statistically significant were deemed ‘stable’.</a:t>
            </a:r>
            <a:endParaRPr/>
          </a:p>
          <a:p>
            <a:pPr indent="-228600" lvl="0" marL="457200" marR="0" rtl="0" algn="l">
              <a:lnSpc>
                <a:spcPct val="100000"/>
              </a:lnSpc>
              <a:spcBef>
                <a:spcPts val="0"/>
              </a:spcBef>
              <a:spcAft>
                <a:spcPts val="0"/>
              </a:spcAft>
              <a:buClr>
                <a:srgbClr val="000000"/>
              </a:buClr>
              <a:buSzPts val="1400"/>
              <a:buFont typeface="Arial"/>
              <a:buNone/>
            </a:pPr>
            <a:r>
              <a:rPr lang="en-US"/>
              <a:t>Estimates for American Indians/Alaska Natives should be used with caution because the RSEs are 30%–50%.</a:t>
            </a:r>
            <a:endParaRPr/>
          </a:p>
          <a:p>
            <a:pPr indent="-228600" lvl="0" marL="457200" marR="0" rtl="0" algn="l">
              <a:lnSpc>
                <a:spcPct val="100000"/>
              </a:lnSpc>
              <a:spcBef>
                <a:spcPts val="0"/>
              </a:spcBef>
              <a:spcAft>
                <a:spcPts val="0"/>
              </a:spcAft>
              <a:buClr>
                <a:srgbClr val="000000"/>
              </a:buClr>
              <a:buSzPts val="1400"/>
              <a:buFont typeface="Arial"/>
              <a:buNone/>
            </a:pPr>
            <a:r>
              <a:rPr lang="en-US"/>
              <a:t>Estimates are not provided for Native Hawaiians/other Pacific Islanders because the RSEs are &gt;50%.</a:t>
            </a:r>
            <a:endParaRPr/>
          </a:p>
          <a:p>
            <a:pPr indent="-228600" lvl="0" marL="457200" marR="0" rtl="0" algn="l">
              <a:lnSpc>
                <a:spcPct val="100000"/>
              </a:lnSpc>
              <a:spcBef>
                <a:spcPts val="0"/>
              </a:spcBef>
              <a:spcAft>
                <a:spcPts val="0"/>
              </a:spcAft>
              <a:buClr>
                <a:srgbClr val="000000"/>
              </a:buClr>
              <a:buSzPts val="1400"/>
              <a:buFont typeface="Arial"/>
              <a:buNone/>
            </a:pPr>
            <a:r>
              <a:rPr lang="en-US"/>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u="sng">
                <a:solidFill>
                  <a:schemeClr val="hlink"/>
                </a:solidFill>
                <a:hlinkClick r:id="rId2"/>
              </a:rPr>
              <a:t>https://www.cdc.gov/hiv/library/reports/hiv-surveillance.html</a:t>
            </a:r>
            <a:r>
              <a:rPr lang="en-US"/>
              <a:t>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43" name="Google Shape;343;p26: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7:notes"/>
          <p:cNvSpPr/>
          <p:nvPr>
            <p:ph idx="2" type="sldImg"/>
          </p:nvPr>
        </p:nvSpPr>
        <p:spPr>
          <a:xfrm>
            <a:off x="407988" y="696913"/>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7: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presents estimated HIV incidence among persons ≥13 years in the United States from 2010 through 2018, by sex at birth. </a:t>
            </a:r>
            <a:endParaRPr/>
          </a:p>
          <a:p>
            <a:pPr indent="-228600" lvl="0" marL="457200" marR="0" rtl="0" algn="l">
              <a:lnSpc>
                <a:spcPct val="100000"/>
              </a:lnSpc>
              <a:spcBef>
                <a:spcPts val="0"/>
              </a:spcBef>
              <a:spcAft>
                <a:spcPts val="0"/>
              </a:spcAft>
              <a:buClr>
                <a:srgbClr val="000000"/>
              </a:buClr>
              <a:buSzPts val="1400"/>
              <a:buFont typeface="Arial"/>
              <a:buNone/>
            </a:pPr>
            <a:r>
              <a:rPr lang="en-US"/>
              <a:t>The annual number of HIV infections among persons aged ≥13 years in 2018, compared with 2010, decreased among females (−16%), but remained stable among males.  </a:t>
            </a:r>
            <a:endParaRPr/>
          </a:p>
          <a:p>
            <a:pPr indent="-228600" lvl="0" marL="457200" marR="0" rtl="0" algn="l">
              <a:lnSpc>
                <a:spcPct val="100000"/>
              </a:lnSpc>
              <a:spcBef>
                <a:spcPts val="0"/>
              </a:spcBef>
              <a:spcAft>
                <a:spcPts val="0"/>
              </a:spcAft>
              <a:buClr>
                <a:srgbClr val="000000"/>
              </a:buClr>
              <a:buSzPts val="1400"/>
              <a:buFont typeface="Arial"/>
              <a:buNone/>
            </a:pPr>
            <a:r>
              <a:rPr lang="en-US"/>
              <a:t>In 2018, of the estimated 36,400 HIV infections among persons aged ≥13 years, 82% were among males and 18% were among females. </a:t>
            </a:r>
            <a:endParaRPr/>
          </a:p>
          <a:p>
            <a:pPr indent="-228600" lvl="0" marL="4572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rPr lang="en-US"/>
              <a:t>Estimates were derived from a CD4 depletion model using HIV surveillance data. Estimates are rounded to the nearest 100 for estimates &gt;1,000 and to the nearest 10 for estimates ≤1,000 to reflect model uncertainty.</a:t>
            </a:r>
            <a:endParaRPr/>
          </a:p>
          <a:p>
            <a:pPr indent="-228600" lvl="0" marL="457200" marR="0" rtl="0" algn="l">
              <a:lnSpc>
                <a:spcPct val="100000"/>
              </a:lnSpc>
              <a:spcBef>
                <a:spcPts val="0"/>
              </a:spcBef>
              <a:spcAft>
                <a:spcPts val="0"/>
              </a:spcAft>
              <a:buClr>
                <a:srgbClr val="000000"/>
              </a:buClr>
              <a:buSzPts val="1400"/>
              <a:buFont typeface="Arial"/>
              <a:buNone/>
            </a:pPr>
            <a:r>
              <a:rPr lang="en-US"/>
              <a:t>An asterisk (*) next to the trend line indicates that the difference in the estimate for 2018 from the 2010 estimate was deemed statistically significant (P &lt; .05). Differences that were not statistically significant were deemed ‘stable’.</a:t>
            </a:r>
            <a:endParaRPr/>
          </a:p>
          <a:p>
            <a:pPr indent="-228600" lvl="0" marL="457200" marR="0" rtl="0" algn="l">
              <a:lnSpc>
                <a:spcPct val="100000"/>
              </a:lnSpc>
              <a:spcBef>
                <a:spcPts val="0"/>
              </a:spcBef>
              <a:spcAft>
                <a:spcPts val="0"/>
              </a:spcAft>
              <a:buClr>
                <a:srgbClr val="000000"/>
              </a:buClr>
              <a:buSzPts val="1400"/>
              <a:buFont typeface="Arial"/>
              <a:buNone/>
            </a:pPr>
            <a:r>
              <a:rPr lang="en-US"/>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u="sng">
                <a:solidFill>
                  <a:schemeClr val="hlink"/>
                </a:solidFill>
                <a:hlinkClick r:id="rId2"/>
              </a:rPr>
              <a:t>https://www.cdc.gov/hiv/library/reports/hiv-surveillance.html</a:t>
            </a:r>
            <a:r>
              <a:rPr lang="en-US"/>
              <a:t>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53" name="Google Shape;353;p27: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8:notes"/>
          <p:cNvSpPr txBox="1"/>
          <p:nvPr>
            <p:ph idx="1" type="body"/>
          </p:nvPr>
        </p:nvSpPr>
        <p:spPr>
          <a:xfrm>
            <a:off x="702310" y="4421824"/>
            <a:ext cx="5618480" cy="418909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9: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9: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76" name="Google Shape;376;p29: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rgbClr val="000000"/>
              </a:buClr>
              <a:buSzPts val="1100"/>
              <a:buFont typeface="Arial"/>
              <a:buNone/>
            </a:pPr>
            <a:r>
              <a:rPr lang="en-US"/>
              <a:t>HCV = Hepatitis C Virus</a:t>
            </a:r>
            <a:endParaRPr/>
          </a:p>
          <a:p>
            <a:pPr indent="0" lvl="0" marL="0" marR="0" rtl="0" algn="l">
              <a:lnSpc>
                <a:spcPct val="100000"/>
              </a:lnSpc>
              <a:spcBef>
                <a:spcPts val="0"/>
              </a:spcBef>
              <a:spcAft>
                <a:spcPts val="0"/>
              </a:spcAft>
              <a:buClr>
                <a:srgbClr val="000000"/>
              </a:buClr>
              <a:buSzPts val="1100"/>
              <a:buFont typeface="Arial"/>
              <a:buNone/>
            </a:pPr>
            <a:r>
              <a:rPr lang="en-US"/>
              <a:t>HIV = Human Immunodeficiency Virus</a:t>
            </a:r>
            <a:endParaRPr/>
          </a:p>
          <a:p>
            <a:pPr indent="0" lvl="0" marL="0" marR="0" rtl="0" algn="l">
              <a:lnSpc>
                <a:spcPct val="100000"/>
              </a:lnSpc>
              <a:spcBef>
                <a:spcPts val="0"/>
              </a:spcBef>
              <a:spcAft>
                <a:spcPts val="0"/>
              </a:spcAft>
              <a:buClr>
                <a:srgbClr val="000000"/>
              </a:buClr>
              <a:buSzPts val="1100"/>
              <a:buFont typeface="Arial"/>
              <a:buNone/>
            </a:pPr>
            <a:r>
              <a:rPr lang="en-US"/>
              <a:t>MSM = Men who have Sex with Men</a:t>
            </a:r>
            <a:endParaRPr/>
          </a:p>
          <a:p>
            <a:pPr indent="0" lvl="0" marL="0" marR="0" rtl="0" algn="l">
              <a:lnSpc>
                <a:spcPct val="100000"/>
              </a:lnSpc>
              <a:spcBef>
                <a:spcPts val="0"/>
              </a:spcBef>
              <a:spcAft>
                <a:spcPts val="0"/>
              </a:spcAft>
              <a:buSzPts val="1100"/>
              <a:buNone/>
            </a:pPr>
            <a:r>
              <a:rPr lang="en-US"/>
              <a:t>PWID = People Who Inject Drugs</a:t>
            </a:r>
            <a:endParaRPr/>
          </a:p>
        </p:txBody>
      </p:sp>
      <p:sp>
        <p:nvSpPr>
          <p:cNvPr id="78" name="Google Shape;78;p3: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0:notes"/>
          <p:cNvSpPr txBox="1"/>
          <p:nvPr>
            <p:ph idx="1" type="body"/>
          </p:nvPr>
        </p:nvSpPr>
        <p:spPr>
          <a:xfrm>
            <a:off x="702310" y="4421824"/>
            <a:ext cx="5618480" cy="418909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txBox="1"/>
          <p:nvPr>
            <p:ph idx="1" type="body"/>
          </p:nvPr>
        </p:nvSpPr>
        <p:spPr>
          <a:xfrm>
            <a:off x="702310" y="4421824"/>
            <a:ext cx="5618480" cy="418909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4" name="Google Shape;84;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4: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228600" lvl="0" marL="457200" rtl="0" algn="l">
              <a:lnSpc>
                <a:spcPct val="100000"/>
              </a:lnSpc>
              <a:spcBef>
                <a:spcPts val="0"/>
              </a:spcBef>
              <a:spcAft>
                <a:spcPts val="0"/>
              </a:spcAft>
              <a:buClr>
                <a:schemeClr val="dk1"/>
              </a:buClr>
              <a:buSzPts val="1200"/>
              <a:buNone/>
            </a:pPr>
            <a:r>
              <a:rPr lang="en-US" u="sng">
                <a:solidFill>
                  <a:schemeClr val="hlink"/>
                </a:solidFill>
                <a:hlinkClick r:id="rId2"/>
              </a:rPr>
              <a:t>CDC Recommendations for Hepatitis C Screening Among Adults – United States, 2020</a:t>
            </a:r>
            <a:endParaRPr/>
          </a:p>
          <a:p>
            <a:pPr indent="-152400" lvl="0" marL="228600" rtl="0" algn="l">
              <a:lnSpc>
                <a:spcPct val="100000"/>
              </a:lnSpc>
              <a:spcBef>
                <a:spcPts val="0"/>
              </a:spcBef>
              <a:spcAft>
                <a:spcPts val="0"/>
              </a:spcAft>
              <a:buClr>
                <a:schemeClr val="dk1"/>
              </a:buClr>
              <a:buSzPts val="1200"/>
              <a:buNone/>
            </a:pPr>
            <a:r>
              <a:rPr lang="en-US"/>
              <a:t> MMWR 2020 (RR 69)</a:t>
            </a:r>
            <a:endParaRPr/>
          </a:p>
          <a:p>
            <a:pPr indent="-152400" lvl="0" marL="228600" rtl="0" algn="l">
              <a:lnSpc>
                <a:spcPct val="100000"/>
              </a:lnSpc>
              <a:spcBef>
                <a:spcPts val="0"/>
              </a:spcBef>
              <a:spcAft>
                <a:spcPts val="0"/>
              </a:spcAft>
              <a:buClr>
                <a:schemeClr val="dk1"/>
              </a:buClr>
              <a:buSzPts val="1200"/>
              <a:buNone/>
            </a:pPr>
            <a:r>
              <a:rPr lang="en-US"/>
              <a:t>Hofmeister M, et al. Hepatology 2019</a:t>
            </a:r>
            <a:endParaRPr/>
          </a:p>
          <a:p>
            <a:pPr indent="-152400" lvl="0" marL="228600" rtl="0" algn="l">
              <a:lnSpc>
                <a:spcPct val="100000"/>
              </a:lnSpc>
              <a:spcBef>
                <a:spcPts val="0"/>
              </a:spcBef>
              <a:spcAft>
                <a:spcPts val="0"/>
              </a:spcAft>
              <a:buClr>
                <a:schemeClr val="dk1"/>
              </a:buClr>
              <a:buSzPts val="1200"/>
              <a:buNone/>
            </a:pPr>
            <a:r>
              <a:t/>
            </a:r>
            <a:endParaRPr/>
          </a:p>
          <a:p>
            <a:pPr indent="-152400" lvl="0" marL="228600" rtl="0" algn="l">
              <a:lnSpc>
                <a:spcPct val="100000"/>
              </a:lnSpc>
              <a:spcBef>
                <a:spcPts val="0"/>
              </a:spcBef>
              <a:spcAft>
                <a:spcPts val="0"/>
              </a:spcAft>
              <a:buClr>
                <a:schemeClr val="dk1"/>
              </a:buClr>
              <a:buSzPts val="1200"/>
              <a:buNone/>
            </a:pPr>
            <a:r>
              <a:rPr lang="en-US"/>
              <a:t>National Notifiable Diseases Surveillance System–Acute hepatitis C trends, 2009–2018–Newly reported chronic hepatitis C, 2018</a:t>
            </a:r>
            <a:endParaRPr/>
          </a:p>
          <a:p>
            <a:pPr indent="-152400" lvl="0" marL="228600" rtl="0" algn="l">
              <a:lnSpc>
                <a:spcPct val="100000"/>
              </a:lnSpc>
              <a:spcBef>
                <a:spcPts val="0"/>
              </a:spcBef>
              <a:spcAft>
                <a:spcPts val="0"/>
              </a:spcAft>
              <a:buClr>
                <a:schemeClr val="dk1"/>
              </a:buClr>
              <a:buSzPts val="1200"/>
              <a:buNone/>
            </a:pPr>
            <a:r>
              <a:t/>
            </a:r>
            <a:endParaRPr/>
          </a:p>
          <a:p>
            <a:pPr indent="-152400" lvl="0" marL="228600" rtl="0" algn="l">
              <a:lnSpc>
                <a:spcPct val="100000"/>
              </a:lnSpc>
              <a:spcBef>
                <a:spcPts val="0"/>
              </a:spcBef>
              <a:spcAft>
                <a:spcPts val="0"/>
              </a:spcAft>
              <a:buClr>
                <a:schemeClr val="dk1"/>
              </a:buClr>
              <a:buSzPts val="1200"/>
              <a:buNone/>
            </a:pPr>
            <a:r>
              <a:rPr lang="en-US" u="sng">
                <a:solidFill>
                  <a:schemeClr val="hlink"/>
                </a:solidFill>
                <a:hlinkClick r:id="rId3"/>
              </a:rPr>
              <a:t>Division of Viral Hepatitis</a:t>
            </a:r>
            <a:r>
              <a:rPr lang="en-US"/>
              <a:t>, </a:t>
            </a:r>
            <a:r>
              <a:rPr lang="en-US" u="sng">
                <a:solidFill>
                  <a:schemeClr val="hlink"/>
                </a:solidFill>
                <a:hlinkClick r:id="rId4"/>
              </a:rPr>
              <a:t>National Center for HIV/AIDS, Viral Hepatitis, STD, and TB Prevention</a:t>
            </a:r>
            <a:r>
              <a:rPr lang="en-US"/>
              <a:t>, VIRAL HEPATITIS SURVEILLANCE UNITED STATES, 2018. Published July 2020.  https://www.cdc.gov/hepatitis/statistics/2018surveillance/pdfs/2018HepSurveillanceRpt.pdf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Baby boomers (born 1945-65) account for &gt;75% of HCV infections in the United States</a:t>
            </a:r>
            <a:r>
              <a:rPr b="0" baseline="30000" i="0" lang="en-US" sz="1200" u="none" cap="none" strike="noStrike">
                <a:solidFill>
                  <a:schemeClr val="dk1"/>
                </a:solidFill>
                <a:latin typeface="Calibri"/>
                <a:ea typeface="Calibri"/>
                <a:cs typeface="Calibri"/>
                <a:sym typeface="Calibri"/>
              </a:rPr>
              <a:t>6-7 </a:t>
            </a:r>
            <a:r>
              <a:rPr b="0" i="0" lang="en-US" sz="1200" u="none" cap="none" strike="noStrike">
                <a:solidFill>
                  <a:schemeClr val="dk1"/>
                </a:solidFill>
                <a:latin typeface="Calibri"/>
                <a:ea typeface="Calibri"/>
                <a:cs typeface="Calibri"/>
                <a:sym typeface="Calibri"/>
              </a:rPr>
              <a:t>HCV is unusual in that it disproportionately affects baby boomers -- 82% of people infected with HCV were born from 1945 through 1965 (Figure). A majority of these people acquired HCV in the 1960s through 1980s, so they have lived with HCV for 20 to 40 years. The risk of cirrhosis, liver failure and liver cancer increases with longer duration of infection. In fact, HCV-related cirrhosis is projected to increase from 25% to 37% over the next decade, peaking at over 1 million cases by 2020 if there are no changes in screening, diagnosis, and treatment</a:t>
            </a:r>
            <a:r>
              <a:rPr baseline="30000" lang="en-US"/>
              <a:t>6 </a:t>
            </a:r>
            <a:r>
              <a:rPr lang="en-US"/>
              <a: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333333"/>
              </a:buClr>
              <a:buSzPts val="1200"/>
              <a:buFont typeface="Helvetica Neue"/>
              <a:buNone/>
            </a:pPr>
            <a:r>
              <a:rPr b="0" i="0" lang="en-US" sz="1200" u="none" cap="none" strike="noStrike">
                <a:solidFill>
                  <a:srgbClr val="333333"/>
                </a:solidFill>
                <a:latin typeface="Helvetica Neue"/>
                <a:ea typeface="Helvetica Neue"/>
                <a:cs typeface="Helvetica Neue"/>
                <a:sym typeface="Helvetica Neue"/>
              </a:rPr>
              <a:t>Pyenson B, Fitch KV, Iwasaki K. </a:t>
            </a:r>
            <a:r>
              <a:rPr b="0" i="0" lang="en-US" sz="1200" u="sng" cap="none" strike="noStrike">
                <a:solidFill>
                  <a:schemeClr val="hlink"/>
                </a:solidFill>
                <a:latin typeface="Helvetica Neue"/>
                <a:ea typeface="Helvetica Neue"/>
                <a:cs typeface="Helvetica Neue"/>
                <a:sym typeface="Helvetica Neue"/>
                <a:hlinkClick r:id="rId2"/>
              </a:rPr>
              <a:t>Consequences of Hepatitis C Virus (HCV): Costs of a baby boomer Epidemic of Liver Disease</a:t>
            </a:r>
            <a:r>
              <a:rPr b="0" i="0" lang="en-US" sz="1200" u="none" cap="none" strike="noStrike">
                <a:solidFill>
                  <a:srgbClr val="333333"/>
                </a:solidFill>
                <a:latin typeface="Helvetica Neue"/>
                <a:ea typeface="Helvetica Neue"/>
                <a:cs typeface="Helvetica Neue"/>
                <a:sym typeface="Helvetica Neue"/>
              </a:rPr>
              <a:t>. New York, NY: Milliman, Inc; May 2009.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4" name="Google Shape;94;p5: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702310" y="4421824"/>
            <a:ext cx="5618480"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graphic represents the estimated number of new hepatitis C infections per year in the United States.</a:t>
            </a:r>
            <a:endParaRPr/>
          </a:p>
          <a:p>
            <a:pPr indent="-228600" lvl="0" marL="457200" marR="0" rtl="0" algn="l">
              <a:lnSpc>
                <a:spcPct val="100000"/>
              </a:lnSpc>
              <a:spcBef>
                <a:spcPts val="0"/>
              </a:spcBef>
              <a:spcAft>
                <a:spcPts val="0"/>
              </a:spcAft>
              <a:buClr>
                <a:srgbClr val="000000"/>
              </a:buClr>
              <a:buSzPts val="1400"/>
              <a:buFont typeface="Arial"/>
              <a:buNone/>
            </a:pPr>
            <a:r>
              <a:rPr lang="en-US"/>
              <a:t>•HCV incidence peaked in the late 1980s and early 1990s at about 230,000 new infections per year7. </a:t>
            </a:r>
            <a:endParaRPr/>
          </a:p>
          <a:p>
            <a:pPr indent="-228600" lvl="0" marL="457200" marR="0" rtl="0" algn="l">
              <a:lnSpc>
                <a:spcPct val="100000"/>
              </a:lnSpc>
              <a:spcBef>
                <a:spcPts val="0"/>
              </a:spcBef>
              <a:spcAft>
                <a:spcPts val="0"/>
              </a:spcAft>
              <a:buClr>
                <a:srgbClr val="000000"/>
              </a:buClr>
              <a:buSzPts val="1400"/>
              <a:buFont typeface="Arial"/>
              <a:buNone/>
            </a:pPr>
            <a:r>
              <a:rPr lang="en-US"/>
              <a:t>•After that, rates dropped, first among recipients of blood, blood products, and organs (d/t screening of blood supply), and then among PWID.</a:t>
            </a:r>
            <a:endParaRPr/>
          </a:p>
          <a:p>
            <a:pPr indent="-228600" lvl="0" marL="457200" marR="0" rtl="0" algn="l">
              <a:lnSpc>
                <a:spcPct val="100000"/>
              </a:lnSpc>
              <a:spcBef>
                <a:spcPts val="0"/>
              </a:spcBef>
              <a:spcAft>
                <a:spcPts val="0"/>
              </a:spcAft>
              <a:buClr>
                <a:srgbClr val="000000"/>
              </a:buClr>
              <a:buSzPts val="1400"/>
              <a:buFont typeface="Arial"/>
              <a:buNone/>
            </a:pPr>
            <a:r>
              <a:rPr lang="en-US"/>
              <a:t>•note increasing infections beginning after 2012</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8" name="Google Shape;158;p6: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Increasing rated of acute HCV in recent years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graphic represents the estimated number of new hepatitis C infections per year in the United States. Note how the actual REPORTED number of acute HCV cases markedly differs from the ESTIMATED number of cases annually per the CDC.</a:t>
            </a:r>
            <a:endParaRPr/>
          </a:p>
          <a:p>
            <a:pPr indent="-170815" lvl="0" marL="170815" rtl="0" algn="l">
              <a:lnSpc>
                <a:spcPct val="100000"/>
              </a:lnSpc>
              <a:spcBef>
                <a:spcPts val="0"/>
              </a:spcBef>
              <a:spcAft>
                <a:spcPts val="0"/>
              </a:spcAft>
              <a:buSzPts val="1400"/>
              <a:buFont typeface="Arial"/>
              <a:buChar char="•"/>
            </a:pPr>
            <a:r>
              <a:rPr lang="en-US"/>
              <a:t>The definition of acute HCV, along with the natural history of the disease (where many persons are asymptomatic after infection), make the epidemiology of acute HCV difficult to accurately grasp.</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Char char="•"/>
            </a:pPr>
            <a:r>
              <a:rPr lang="en-US"/>
              <a:t>HCV incidence peaked </a:t>
            </a:r>
            <a:r>
              <a:rPr b="0" i="0" lang="en-US" u="none" cap="none" strike="noStrike"/>
              <a:t>in </a:t>
            </a:r>
            <a:r>
              <a:rPr lang="en-US"/>
              <a:t>the late 1980s and early 1990s at about 230,000 new infections per year. </a:t>
            </a:r>
            <a:endParaRPr/>
          </a:p>
          <a:p>
            <a:pPr indent="-171450" lvl="0" marL="171450" rtl="0" algn="l">
              <a:lnSpc>
                <a:spcPct val="100000"/>
              </a:lnSpc>
              <a:spcBef>
                <a:spcPts val="0"/>
              </a:spcBef>
              <a:spcAft>
                <a:spcPts val="0"/>
              </a:spcAft>
              <a:buSzPts val="1400"/>
              <a:buChar char="•"/>
            </a:pPr>
            <a:r>
              <a:rPr lang="en-US"/>
              <a:t>After that, rates dropped, first among recipients of blood</a:t>
            </a:r>
            <a:r>
              <a:rPr b="0" i="0" lang="en-US" u="none" cap="none" strike="noStrike"/>
              <a:t>, </a:t>
            </a:r>
            <a:r>
              <a:rPr lang="en-US"/>
              <a:t>blood products</a:t>
            </a:r>
            <a:r>
              <a:rPr b="0" i="0" lang="en-US" u="none" cap="none" strike="noStrike"/>
              <a:t>, </a:t>
            </a:r>
            <a:r>
              <a:rPr lang="en-US"/>
              <a:t>and organs</a:t>
            </a:r>
            <a:r>
              <a:rPr b="0" i="0" lang="en-US" u="none" cap="none" strike="noStrike"/>
              <a:t>, and </a:t>
            </a:r>
            <a:r>
              <a:rPr lang="en-US"/>
              <a:t>then </a:t>
            </a:r>
            <a:r>
              <a:rPr b="0" i="0" lang="en-US" u="none" cap="none" strike="noStrike"/>
              <a:t>among </a:t>
            </a:r>
            <a:r>
              <a:rPr lang="en-US"/>
              <a:t>PWID</a:t>
            </a:r>
            <a:r>
              <a:rPr b="0" i="0" lang="en-US" u="none" cap="none" strike="noStrike"/>
              <a:t>.</a:t>
            </a:r>
            <a:endParaRPr/>
          </a:p>
          <a:p>
            <a:pPr indent="-171450" lvl="0" marL="171450" rtl="0" algn="l">
              <a:lnSpc>
                <a:spcPct val="100000"/>
              </a:lnSpc>
              <a:spcBef>
                <a:spcPts val="0"/>
              </a:spcBef>
              <a:spcAft>
                <a:spcPts val="0"/>
              </a:spcAft>
              <a:buSzPts val="1400"/>
              <a:buChar char="•"/>
            </a:pPr>
            <a:r>
              <a:rPr lang="en-US"/>
              <a:t>Since about 2005, the incidence has beenincreasing, in nearly all demographic groups</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6" name="Google Shape;166;p7: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702310" y="4421824"/>
            <a:ext cx="5618480"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Division of Viral Hepatitis</a:t>
            </a:r>
            <a:r>
              <a:rPr lang="en-US"/>
              <a:t>, </a:t>
            </a:r>
            <a:r>
              <a:rPr lang="en-US" u="sng">
                <a:solidFill>
                  <a:schemeClr val="hlink"/>
                </a:solidFill>
                <a:hlinkClick r:id="rId3"/>
              </a:rPr>
              <a:t>National Center for HIV/AIDS, Viral Hepatitis, STD, and TB Prevention</a:t>
            </a:r>
            <a:r>
              <a:rPr lang="en-US"/>
              <a:t>, VIRAL HEPATITIS SURVEILLANCE UNITED STATES, 2018. Published July 2020.  https://www.cdc.gov/hepatitis/statistics/2018surveillance/pdfs/2018HepSurveillanceRpt.pdf</a:t>
            </a:r>
            <a:endParaRPr/>
          </a:p>
        </p:txBody>
      </p:sp>
      <p:sp>
        <p:nvSpPr>
          <p:cNvPr id="178" name="Google Shape;178;p8: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702310" y="4421824"/>
            <a:ext cx="5618480" cy="4189095"/>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US"/>
              <a:t>PWID = People Who Inject Drugs</a:t>
            </a:r>
            <a:endParaRPr/>
          </a:p>
          <a:p>
            <a:pPr indent="0" lvl="0" marL="0" marR="0" rtl="0" algn="l">
              <a:lnSpc>
                <a:spcPct val="100000"/>
              </a:lnSpc>
              <a:spcBef>
                <a:spcPts val="0"/>
              </a:spcBef>
              <a:spcAft>
                <a:spcPts val="0"/>
              </a:spcAft>
              <a:buClr>
                <a:srgbClr val="000000"/>
              </a:buClr>
              <a:buSzPts val="1100"/>
              <a:buFont typeface="Arial"/>
              <a:buNone/>
            </a:pPr>
            <a:r>
              <a:rPr lang="en-US"/>
              <a:t>MSM = Men who have Sex with Men</a:t>
            </a:r>
            <a:endParaRPr/>
          </a:p>
          <a:p>
            <a:pPr indent="0" lvl="0" marL="0" marR="0" rtl="0" algn="l">
              <a:lnSpc>
                <a:spcPct val="100000"/>
              </a:lnSpc>
              <a:spcBef>
                <a:spcPts val="0"/>
              </a:spcBef>
              <a:spcAft>
                <a:spcPts val="0"/>
              </a:spcAft>
              <a:buSzPts val="1400"/>
              <a:buNone/>
            </a:pPr>
            <a:r>
              <a:t/>
            </a:r>
            <a:endParaRPr/>
          </a:p>
        </p:txBody>
      </p:sp>
      <p:sp>
        <p:nvSpPr>
          <p:cNvPr id="188" name="Google Shape;188;p9:notes"/>
          <p:cNvSpPr txBox="1"/>
          <p:nvPr>
            <p:ph idx="12" type="sldNum"/>
          </p:nvPr>
        </p:nvSpPr>
        <p:spPr>
          <a:xfrm>
            <a:off x="3978133"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 name="Shape 13"/>
        <p:cNvGrpSpPr/>
        <p:nvPr/>
      </p:nvGrpSpPr>
      <p:grpSpPr>
        <a:xfrm>
          <a:off x="0" y="0"/>
          <a:ext cx="0" cy="0"/>
          <a:chOff x="0" y="0"/>
          <a:chExt cx="0" cy="0"/>
        </a:xfrm>
      </p:grpSpPr>
      <p:sp>
        <p:nvSpPr>
          <p:cNvPr id="14" name="Google Shape;14;p34"/>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4"/>
          <p:cNvSpPr txBox="1"/>
          <p:nvPr>
            <p:ph idx="1" type="body"/>
          </p:nvPr>
        </p:nvSpPr>
        <p:spPr>
          <a:xfrm>
            <a:off x="2948888" y="4401202"/>
            <a:ext cx="6957016" cy="495641"/>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480"/>
              </a:spcBef>
              <a:spcAft>
                <a:spcPts val="0"/>
              </a:spcAft>
              <a:buClr>
                <a:srgbClr val="7F7F7F"/>
              </a:buClr>
              <a:buSzPts val="2399"/>
              <a:buFont typeface="Arial"/>
              <a:buNone/>
              <a:defRPr b="0" i="0" sz="2399" u="none" cap="none" strike="noStrike">
                <a:solidFill>
                  <a:srgbClr val="7F7F7F"/>
                </a:solidFill>
                <a:latin typeface="Arial"/>
                <a:ea typeface="Arial"/>
                <a:cs typeface="Arial"/>
                <a:sym typeface="Arial"/>
              </a:defRPr>
            </a:lvl1pPr>
            <a:lvl2pPr indent="-465582" lvl="1" marL="914400" marR="0" rtl="0" algn="l">
              <a:spcBef>
                <a:spcPts val="746"/>
              </a:spcBef>
              <a:spcAft>
                <a:spcPts val="0"/>
              </a:spcAft>
              <a:buClr>
                <a:schemeClr val="dk1"/>
              </a:buClr>
              <a:buSzPts val="3732"/>
              <a:buFont typeface="Arial"/>
              <a:buChar char="–"/>
              <a:defRPr b="0" i="0" sz="3732" u="none" cap="none" strike="noStrike">
                <a:solidFill>
                  <a:schemeClr val="dk1"/>
                </a:solidFill>
                <a:latin typeface="Calibri"/>
                <a:ea typeface="Calibri"/>
                <a:cs typeface="Calibri"/>
                <a:sym typeface="Calibri"/>
              </a:defRPr>
            </a:lvl2pPr>
            <a:lvl3pPr indent="-431736" lvl="2" marL="1371600" marR="0" rtl="0" algn="l">
              <a:spcBef>
                <a:spcPts val="640"/>
              </a:spcBef>
              <a:spcAft>
                <a:spcPts val="0"/>
              </a:spcAft>
              <a:buClr>
                <a:schemeClr val="dk1"/>
              </a:buClr>
              <a:buSzPts val="3199"/>
              <a:buFont typeface="Arial"/>
              <a:buChar char="•"/>
              <a:defRPr b="0" i="0" sz="3199" u="none" cap="none" strike="noStrike">
                <a:solidFill>
                  <a:schemeClr val="dk1"/>
                </a:solidFill>
                <a:latin typeface="Calibri"/>
                <a:ea typeface="Calibri"/>
                <a:cs typeface="Calibri"/>
                <a:sym typeface="Calibri"/>
              </a:defRPr>
            </a:lvl3pPr>
            <a:lvl4pPr indent="-397891" lvl="3" marL="1828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4pPr>
            <a:lvl5pPr indent="-397891" lvl="4" marL="22860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5pPr>
            <a:lvl6pPr indent="-397891" lvl="5" marL="27432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9pPr>
          </a:lstStyle>
          <a:p/>
        </p:txBody>
      </p:sp>
      <p:sp>
        <p:nvSpPr>
          <p:cNvPr id="16" name="Google Shape;16;p34"/>
          <p:cNvSpPr txBox="1"/>
          <p:nvPr>
            <p:ph idx="2" type="body"/>
          </p:nvPr>
        </p:nvSpPr>
        <p:spPr>
          <a:xfrm>
            <a:off x="2948888" y="4896843"/>
            <a:ext cx="6957016" cy="495641"/>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480"/>
              </a:spcBef>
              <a:spcAft>
                <a:spcPts val="0"/>
              </a:spcAft>
              <a:buClr>
                <a:srgbClr val="8096B6"/>
              </a:buClr>
              <a:buSzPts val="2399"/>
              <a:buFont typeface="Arial"/>
              <a:buNone/>
              <a:defRPr b="0" i="0" sz="2399" u="none" cap="none" strike="noStrike">
                <a:solidFill>
                  <a:srgbClr val="8096B6"/>
                </a:solidFill>
                <a:latin typeface="Arial"/>
                <a:ea typeface="Arial"/>
                <a:cs typeface="Arial"/>
                <a:sym typeface="Arial"/>
              </a:defRPr>
            </a:lvl1pPr>
            <a:lvl2pPr indent="-465582" lvl="1" marL="914400" marR="0" rtl="0" algn="l">
              <a:spcBef>
                <a:spcPts val="746"/>
              </a:spcBef>
              <a:spcAft>
                <a:spcPts val="0"/>
              </a:spcAft>
              <a:buClr>
                <a:schemeClr val="dk1"/>
              </a:buClr>
              <a:buSzPts val="3732"/>
              <a:buFont typeface="Arial"/>
              <a:buChar char="–"/>
              <a:defRPr b="0" i="0" sz="3732" u="none" cap="none" strike="noStrike">
                <a:solidFill>
                  <a:schemeClr val="dk1"/>
                </a:solidFill>
                <a:latin typeface="Calibri"/>
                <a:ea typeface="Calibri"/>
                <a:cs typeface="Calibri"/>
                <a:sym typeface="Calibri"/>
              </a:defRPr>
            </a:lvl2pPr>
            <a:lvl3pPr indent="-431736" lvl="2" marL="1371600" marR="0" rtl="0" algn="l">
              <a:spcBef>
                <a:spcPts val="640"/>
              </a:spcBef>
              <a:spcAft>
                <a:spcPts val="0"/>
              </a:spcAft>
              <a:buClr>
                <a:schemeClr val="dk1"/>
              </a:buClr>
              <a:buSzPts val="3199"/>
              <a:buFont typeface="Arial"/>
              <a:buChar char="•"/>
              <a:defRPr b="0" i="0" sz="3199" u="none" cap="none" strike="noStrike">
                <a:solidFill>
                  <a:schemeClr val="dk1"/>
                </a:solidFill>
                <a:latin typeface="Calibri"/>
                <a:ea typeface="Calibri"/>
                <a:cs typeface="Calibri"/>
                <a:sym typeface="Calibri"/>
              </a:defRPr>
            </a:lvl3pPr>
            <a:lvl4pPr indent="-397891" lvl="3" marL="1828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4pPr>
            <a:lvl5pPr indent="-397891" lvl="4" marL="22860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5pPr>
            <a:lvl6pPr indent="-397891" lvl="5" marL="27432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9pPr>
          </a:lstStyle>
          <a:p/>
        </p:txBody>
      </p:sp>
      <p:sp>
        <p:nvSpPr>
          <p:cNvPr id="17" name="Google Shape;17;p34"/>
          <p:cNvSpPr/>
          <p:nvPr/>
        </p:nvSpPr>
        <p:spPr>
          <a:xfrm>
            <a:off x="2948888" y="4097068"/>
            <a:ext cx="8534401" cy="60943"/>
          </a:xfrm>
          <a:prstGeom prst="rect">
            <a:avLst/>
          </a:prstGeom>
          <a:solidFill>
            <a:schemeClr val="accent6"/>
          </a:solidFill>
          <a:ln>
            <a:noFill/>
          </a:ln>
        </p:spPr>
        <p:txBody>
          <a:bodyPr anchorCtr="0" anchor="ctr" bIns="60925" lIns="121875" spcFirstLastPara="1" rIns="121875" wrap="square" tIns="60925">
            <a:noAutofit/>
          </a:bodyPr>
          <a:lstStyle/>
          <a:p>
            <a:pPr indent="0" lvl="0" marL="0" marR="0" rtl="0" algn="l">
              <a:lnSpc>
                <a:spcPct val="100000"/>
              </a:lnSpc>
              <a:spcBef>
                <a:spcPts val="0"/>
              </a:spcBef>
              <a:spcAft>
                <a:spcPts val="0"/>
              </a:spcAft>
              <a:buNone/>
            </a:pPr>
            <a:r>
              <a:t/>
            </a:r>
            <a:endParaRPr b="0" i="0" sz="2487" u="none" cap="none" strike="noStrik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and Bullets">
  <p:cSld name="Paragraph and Bullets">
    <p:spTree>
      <p:nvGrpSpPr>
        <p:cNvPr id="25" name="Shape 25"/>
        <p:cNvGrpSpPr/>
        <p:nvPr/>
      </p:nvGrpSpPr>
      <p:grpSpPr>
        <a:xfrm>
          <a:off x="0" y="0"/>
          <a:ext cx="0" cy="0"/>
          <a:chOff x="0" y="0"/>
          <a:chExt cx="0" cy="0"/>
        </a:xfrm>
      </p:grpSpPr>
      <p:sp>
        <p:nvSpPr>
          <p:cNvPr id="26" name="Google Shape;26;p3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6"/>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1pPr>
            <a:lvl2pPr indent="-381000" lvl="1" marL="914400" marR="0" rtl="0" algn="l">
              <a:spcBef>
                <a:spcPts val="12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spcBef>
                <a:spcPts val="6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6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6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28" name="Google Shape;28;p36"/>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9" name="Shape 29"/>
        <p:cNvGrpSpPr/>
        <p:nvPr/>
      </p:nvGrpSpPr>
      <p:grpSpPr>
        <a:xfrm>
          <a:off x="0" y="0"/>
          <a:ext cx="0" cy="0"/>
          <a:chOff x="0" y="0"/>
          <a:chExt cx="0" cy="0"/>
        </a:xfrm>
      </p:grpSpPr>
      <p:sp>
        <p:nvSpPr>
          <p:cNvPr id="30" name="Google Shape;30;p37"/>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7"/>
          <p:cNvSpPr txBox="1"/>
          <p:nvPr>
            <p:ph idx="1" type="body"/>
          </p:nvPr>
        </p:nvSpPr>
        <p:spPr>
          <a:xfrm>
            <a:off x="624051" y="2049030"/>
            <a:ext cx="5172786" cy="2986087"/>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1pPr>
            <a:lvl2pPr indent="-368300" lvl="1" marL="9144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2pPr>
            <a:lvl3pPr indent="-368300" lvl="2" marL="13716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l">
              <a:spcBef>
                <a:spcPts val="8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2" name="Google Shape;32;p37"/>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1pPr>
            <a:lvl2pPr indent="-368300" lvl="1" marL="9144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2pPr>
            <a:lvl3pPr indent="-368300" lvl="2" marL="13716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l">
              <a:spcBef>
                <a:spcPts val="8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3" name="Google Shape;33;p37"/>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 Text and Picture">
  <p:cSld name="1 Col Text and Picture">
    <p:spTree>
      <p:nvGrpSpPr>
        <p:cNvPr id="34" name="Shape 34"/>
        <p:cNvGrpSpPr/>
        <p:nvPr/>
      </p:nvGrpSpPr>
      <p:grpSpPr>
        <a:xfrm>
          <a:off x="0" y="0"/>
          <a:ext cx="0" cy="0"/>
          <a:chOff x="0" y="0"/>
          <a:chExt cx="0" cy="0"/>
        </a:xfrm>
      </p:grpSpPr>
      <p:sp>
        <p:nvSpPr>
          <p:cNvPr id="35" name="Google Shape;35;p38"/>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8"/>
          <p:cNvSpPr txBox="1"/>
          <p:nvPr>
            <p:ph idx="1" type="body"/>
          </p:nvPr>
        </p:nvSpPr>
        <p:spPr>
          <a:xfrm>
            <a:off x="624052" y="2040641"/>
            <a:ext cx="5249959" cy="298608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1pPr>
            <a:lvl2pPr indent="-381000" lvl="1" marL="914400" marR="0" rtl="0" algn="l">
              <a:spcBef>
                <a:spcPts val="80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2pPr>
            <a:lvl3pPr indent="-381000" lvl="2" marL="1371600" marR="0" rtl="0" algn="l">
              <a:spcBef>
                <a:spcPts val="8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8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4pPr>
            <a:lvl5pPr indent="-381000" lvl="4" marL="2286000" marR="0" rtl="0" algn="l">
              <a:spcBef>
                <a:spcPts val="8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7" name="Google Shape;37;p38"/>
          <p:cNvSpPr/>
          <p:nvPr>
            <p:ph idx="2" type="pic"/>
          </p:nvPr>
        </p:nvSpPr>
        <p:spPr>
          <a:xfrm>
            <a:off x="6096001" y="2042458"/>
            <a:ext cx="5043213" cy="2987675"/>
          </a:xfrm>
          <a:prstGeom prst="rect">
            <a:avLst/>
          </a:prstGeom>
          <a:noFill/>
          <a:ln>
            <a:noFill/>
          </a:ln>
        </p:spPr>
        <p:txBody>
          <a:bodyPr anchorCtr="0" anchor="ctr" bIns="45700" lIns="91425" spcFirstLastPara="1" rIns="91425" wrap="square" tIns="45700">
            <a:noAutofit/>
          </a:bodyPr>
          <a:lstStyle>
            <a:lvl1pPr lvl="0" marR="0" rtl="0" algn="ctr">
              <a:spcBef>
                <a:spcPts val="280"/>
              </a:spcBef>
              <a:spcAft>
                <a:spcPts val="0"/>
              </a:spcAft>
              <a:buClr>
                <a:schemeClr val="accent6"/>
              </a:buClr>
              <a:buSzPts val="1400"/>
              <a:buFont typeface="Arial"/>
              <a:buNone/>
              <a:defRPr b="0" i="0" sz="1400" u="none" cap="none" strike="noStrike">
                <a:solidFill>
                  <a:schemeClr val="accent6"/>
                </a:solidFill>
                <a:latin typeface="Arial"/>
                <a:ea typeface="Arial"/>
                <a:cs typeface="Arial"/>
                <a:sym typeface="Arial"/>
              </a:defRPr>
            </a:lvl1pPr>
            <a:lvl2pPr lvl="1" marR="0" rtl="0" algn="l">
              <a:spcBef>
                <a:spcPts val="520"/>
              </a:spcBef>
              <a:spcAft>
                <a:spcPts val="0"/>
              </a:spcAft>
              <a:buClr>
                <a:schemeClr val="accent6"/>
              </a:buClr>
              <a:buSzPts val="2600"/>
              <a:buFont typeface="Noto Sans Symbols"/>
              <a:buChar char="▪"/>
              <a:defRPr b="0" i="0" sz="2600" u="none" cap="none" strike="noStrike">
                <a:solidFill>
                  <a:schemeClr val="dk1"/>
                </a:solidFill>
                <a:latin typeface="Arial"/>
                <a:ea typeface="Arial"/>
                <a:cs typeface="Arial"/>
                <a:sym typeface="Arial"/>
              </a:defRPr>
            </a:lvl2pPr>
            <a:lvl3pPr lvl="2" marR="0" rtl="0" algn="l">
              <a:spcBef>
                <a:spcPts val="520"/>
              </a:spcBef>
              <a:spcAft>
                <a:spcPts val="0"/>
              </a:spcAft>
              <a:buClr>
                <a:schemeClr val="accent6"/>
              </a:buClr>
              <a:buSzPts val="2600"/>
              <a:buFont typeface="Arial"/>
              <a:buChar char="⎯"/>
              <a:defRPr b="0" i="0" sz="2600" u="none" cap="none" strike="noStrike">
                <a:solidFill>
                  <a:schemeClr val="dk1"/>
                </a:solidFill>
                <a:latin typeface="Arial"/>
                <a:ea typeface="Arial"/>
                <a:cs typeface="Arial"/>
                <a:sym typeface="Arial"/>
              </a:defRPr>
            </a:lvl3pPr>
            <a:lvl4pPr lvl="3"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4pPr>
            <a:lvl5pPr lvl="4"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5pPr>
            <a:lvl6pPr lvl="5"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lvl="6"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lvl="7"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lvl="8"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8" name="Google Shape;38;p38"/>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cSld name="3-column">
    <p:spTree>
      <p:nvGrpSpPr>
        <p:cNvPr id="39" name="Shape 39"/>
        <p:cNvGrpSpPr/>
        <p:nvPr/>
      </p:nvGrpSpPr>
      <p:grpSpPr>
        <a:xfrm>
          <a:off x="0" y="0"/>
          <a:ext cx="0" cy="0"/>
          <a:chOff x="0" y="0"/>
          <a:chExt cx="0" cy="0"/>
        </a:xfrm>
      </p:grpSpPr>
      <p:sp>
        <p:nvSpPr>
          <p:cNvPr id="40" name="Google Shape;40;p39"/>
          <p:cNvSpPr txBox="1"/>
          <p:nvPr>
            <p:ph type="title"/>
          </p:nvPr>
        </p:nvSpPr>
        <p:spPr>
          <a:xfrm>
            <a:off x="623460" y="1137403"/>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9"/>
          <p:cNvSpPr txBox="1"/>
          <p:nvPr>
            <p:ph idx="1" type="body"/>
          </p:nvPr>
        </p:nvSpPr>
        <p:spPr>
          <a:xfrm>
            <a:off x="623459" y="2085597"/>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2" name="Google Shape;42;p39"/>
          <p:cNvSpPr txBox="1"/>
          <p:nvPr>
            <p:ph idx="2" type="body"/>
          </p:nvPr>
        </p:nvSpPr>
        <p:spPr>
          <a:xfrm>
            <a:off x="4238855" y="2085597"/>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3" name="Google Shape;43;p39"/>
          <p:cNvSpPr txBox="1"/>
          <p:nvPr>
            <p:ph idx="3" type="body"/>
          </p:nvPr>
        </p:nvSpPr>
        <p:spPr>
          <a:xfrm>
            <a:off x="7854250" y="2078952"/>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4" name="Google Shape;44;p39"/>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45" name="Shape 45"/>
        <p:cNvGrpSpPr/>
        <p:nvPr/>
      </p:nvGrpSpPr>
      <p:grpSpPr>
        <a:xfrm>
          <a:off x="0" y="0"/>
          <a:ext cx="0" cy="0"/>
          <a:chOff x="0" y="0"/>
          <a:chExt cx="0" cy="0"/>
        </a:xfrm>
      </p:grpSpPr>
      <p:sp>
        <p:nvSpPr>
          <p:cNvPr id="46" name="Google Shape;46;p40"/>
          <p:cNvSpPr txBox="1"/>
          <p:nvPr>
            <p:ph type="title"/>
          </p:nvPr>
        </p:nvSpPr>
        <p:spPr>
          <a:xfrm>
            <a:off x="623460" y="1170959"/>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0"/>
          <p:cNvSpPr txBox="1"/>
          <p:nvPr>
            <p:ph idx="1" type="body"/>
          </p:nvPr>
        </p:nvSpPr>
        <p:spPr>
          <a:xfrm>
            <a:off x="623459" y="2052044"/>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8" name="Google Shape;48;p40"/>
          <p:cNvSpPr txBox="1"/>
          <p:nvPr>
            <p:ph idx="2" type="body"/>
          </p:nvPr>
        </p:nvSpPr>
        <p:spPr>
          <a:xfrm>
            <a:off x="3427871" y="2052042"/>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9" name="Google Shape;49;p40"/>
          <p:cNvSpPr txBox="1"/>
          <p:nvPr>
            <p:ph idx="3" type="body"/>
          </p:nvPr>
        </p:nvSpPr>
        <p:spPr>
          <a:xfrm>
            <a:off x="6232284" y="2048314"/>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0" name="Google Shape;50;p40"/>
          <p:cNvSpPr txBox="1"/>
          <p:nvPr>
            <p:ph idx="4" type="body"/>
          </p:nvPr>
        </p:nvSpPr>
        <p:spPr>
          <a:xfrm>
            <a:off x="9036696" y="2056886"/>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1" name="Google Shape;51;p40"/>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52" name="Shape 52"/>
        <p:cNvGrpSpPr/>
        <p:nvPr/>
      </p:nvGrpSpPr>
      <p:grpSpPr>
        <a:xfrm>
          <a:off x="0" y="0"/>
          <a:ext cx="0" cy="0"/>
          <a:chOff x="0" y="0"/>
          <a:chExt cx="0" cy="0"/>
        </a:xfrm>
      </p:grpSpPr>
      <p:sp>
        <p:nvSpPr>
          <p:cNvPr id="53" name="Google Shape;53;p41"/>
          <p:cNvSpPr txBox="1"/>
          <p:nvPr>
            <p:ph type="title"/>
          </p:nvPr>
        </p:nvSpPr>
        <p:spPr>
          <a:xfrm>
            <a:off x="623459" y="1136035"/>
            <a:ext cx="10797792"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1"/>
          <p:cNvSpPr/>
          <p:nvPr>
            <p:ph idx="2" type="pic"/>
          </p:nvPr>
        </p:nvSpPr>
        <p:spPr>
          <a:xfrm>
            <a:off x="623460" y="1371601"/>
            <a:ext cx="10941633" cy="4246879"/>
          </a:xfrm>
          <a:prstGeom prst="rect">
            <a:avLst/>
          </a:prstGeom>
          <a:noFill/>
          <a:ln>
            <a:noFill/>
          </a:ln>
        </p:spPr>
        <p:txBody>
          <a:bodyPr anchorCtr="0" anchor="ctr" bIns="45700" lIns="91425" spcFirstLastPara="1" rIns="91425" wrap="square" tIns="45700">
            <a:noAutofit/>
          </a:bodyPr>
          <a:lstStyle>
            <a:lvl1pPr lvl="0" marR="0" rtl="0" algn="ctr">
              <a:spcBef>
                <a:spcPts val="280"/>
              </a:spcBef>
              <a:spcAft>
                <a:spcPts val="0"/>
              </a:spcAft>
              <a:buClr>
                <a:schemeClr val="accent6"/>
              </a:buClr>
              <a:buSzPts val="1400"/>
              <a:buFont typeface="Arial"/>
              <a:buNone/>
              <a:defRPr b="0" i="0" sz="1400" u="none" cap="none" strike="noStrike">
                <a:solidFill>
                  <a:schemeClr val="accent6"/>
                </a:solidFill>
                <a:latin typeface="Arial"/>
                <a:ea typeface="Arial"/>
                <a:cs typeface="Arial"/>
                <a:sym typeface="Arial"/>
              </a:defRPr>
            </a:lvl1pPr>
            <a:lvl2pPr lvl="1" marR="0" rtl="0" algn="l">
              <a:spcBef>
                <a:spcPts val="520"/>
              </a:spcBef>
              <a:spcAft>
                <a:spcPts val="0"/>
              </a:spcAft>
              <a:buClr>
                <a:schemeClr val="accent6"/>
              </a:buClr>
              <a:buSzPts val="2600"/>
              <a:buFont typeface="Noto Sans Symbols"/>
              <a:buChar char="▪"/>
              <a:defRPr b="0" i="0" sz="2600" u="none" cap="none" strike="noStrike">
                <a:solidFill>
                  <a:schemeClr val="dk1"/>
                </a:solidFill>
                <a:latin typeface="Arial"/>
                <a:ea typeface="Arial"/>
                <a:cs typeface="Arial"/>
                <a:sym typeface="Arial"/>
              </a:defRPr>
            </a:lvl2pPr>
            <a:lvl3pPr lvl="2" marR="0" rtl="0" algn="l">
              <a:spcBef>
                <a:spcPts val="520"/>
              </a:spcBef>
              <a:spcAft>
                <a:spcPts val="0"/>
              </a:spcAft>
              <a:buClr>
                <a:schemeClr val="accent6"/>
              </a:buClr>
              <a:buSzPts val="2600"/>
              <a:buFont typeface="Arial"/>
              <a:buChar char="⎯"/>
              <a:defRPr b="0" i="0" sz="2600" u="none" cap="none" strike="noStrike">
                <a:solidFill>
                  <a:schemeClr val="dk1"/>
                </a:solidFill>
                <a:latin typeface="Arial"/>
                <a:ea typeface="Arial"/>
                <a:cs typeface="Arial"/>
                <a:sym typeface="Arial"/>
              </a:defRPr>
            </a:lvl3pPr>
            <a:lvl4pPr lvl="3"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4pPr>
            <a:lvl5pPr lvl="4"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5pPr>
            <a:lvl6pPr lvl="5"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lvl="6"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lvl="7"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lvl="8"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5" name="Google Shape;55;p41"/>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aragraphs and bullets">
  <p:cSld name="1 column paragraphs and bullets">
    <p:spTree>
      <p:nvGrpSpPr>
        <p:cNvPr id="56" name="Shape 56"/>
        <p:cNvGrpSpPr/>
        <p:nvPr/>
      </p:nvGrpSpPr>
      <p:grpSpPr>
        <a:xfrm>
          <a:off x="0" y="0"/>
          <a:ext cx="0" cy="0"/>
          <a:chOff x="0" y="0"/>
          <a:chExt cx="0" cy="0"/>
        </a:xfrm>
      </p:grpSpPr>
      <p:sp>
        <p:nvSpPr>
          <p:cNvPr id="57" name="Google Shape;57;p42"/>
          <p:cNvSpPr txBox="1"/>
          <p:nvPr>
            <p:ph type="title"/>
          </p:nvPr>
        </p:nvSpPr>
        <p:spPr>
          <a:xfrm>
            <a:off x="623460" y="1145792"/>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2"/>
          <p:cNvSpPr txBox="1"/>
          <p:nvPr>
            <p:ph idx="1" type="body"/>
          </p:nvPr>
        </p:nvSpPr>
        <p:spPr>
          <a:xfrm>
            <a:off x="624052" y="2032252"/>
            <a:ext cx="9605131"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400"/>
              <a:buFont typeface="Noto Sans Symbols"/>
              <a:buNone/>
              <a:defRPr b="0" i="0" sz="24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accent6"/>
              </a:buClr>
              <a:buSzPts val="2200"/>
              <a:buFont typeface="Noto Sans Symbols"/>
              <a:buNone/>
              <a:defRPr b="0" i="0" sz="22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3pPr>
            <a:lvl4pPr indent="-228600" lvl="3" marL="18288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4pPr>
            <a:lvl5pPr indent="-228600" lvl="4" marL="22860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9" name="Google Shape;59;p42"/>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CD3"/>
            </a:gs>
            <a:gs pos="99000">
              <a:srgbClr val="F8F6F0"/>
            </a:gs>
            <a:gs pos="100000">
              <a:srgbClr val="F8F6F0"/>
            </a:gs>
          </a:gsLst>
          <a:lin ang="0" scaled="0"/>
        </a:gra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accent1"/>
              </a:buClr>
              <a:buSzPts val="4200"/>
              <a:buFont typeface="Arial"/>
              <a:buNone/>
              <a:defRPr b="0" i="0" sz="4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 name="Google Shape;11;p33"/>
          <p:cNvPicPr preferRelativeResize="0"/>
          <p:nvPr/>
        </p:nvPicPr>
        <p:blipFill rotWithShape="1">
          <a:blip r:embed="rId1">
            <a:alphaModFix amt="26000"/>
          </a:blip>
          <a:srcRect b="0" l="0" r="0" t="0"/>
          <a:stretch/>
        </p:blipFill>
        <p:spPr>
          <a:xfrm>
            <a:off x="264849" y="0"/>
            <a:ext cx="1262984" cy="6858000"/>
          </a:xfrm>
          <a:prstGeom prst="rect">
            <a:avLst/>
          </a:prstGeom>
          <a:noFill/>
          <a:ln>
            <a:noFill/>
          </a:ln>
        </p:spPr>
      </p:pic>
      <p:pic>
        <p:nvPicPr>
          <p:cNvPr descr="A picture containing icon&#10;&#10;Description automatically generated" id="12" name="Google Shape;12;p33"/>
          <p:cNvPicPr preferRelativeResize="0"/>
          <p:nvPr/>
        </p:nvPicPr>
        <p:blipFill rotWithShape="1">
          <a:blip r:embed="rId2">
            <a:alphaModFix/>
          </a:blip>
          <a:srcRect b="0" l="0" r="0" t="0"/>
          <a:stretch/>
        </p:blipFill>
        <p:spPr>
          <a:xfrm>
            <a:off x="7967791" y="5995243"/>
            <a:ext cx="3515497" cy="615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35"/>
          <p:cNvSpPr txBox="1"/>
          <p:nvPr>
            <p:ph type="title"/>
          </p:nvPr>
        </p:nvSpPr>
        <p:spPr>
          <a:xfrm>
            <a:off x="623459" y="1136035"/>
            <a:ext cx="10797792" cy="64891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6"/>
              </a:buClr>
              <a:buSzPts val="3600"/>
              <a:buFont typeface="Arial"/>
              <a:buNone/>
              <a:defRPr b="0" i="0" sz="36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5"/>
          <p:cNvSpPr/>
          <p:nvPr/>
        </p:nvSpPr>
        <p:spPr>
          <a:xfrm>
            <a:off x="1" y="1"/>
            <a:ext cx="12192000" cy="728547"/>
          </a:xfrm>
          <a:prstGeom prst="rect">
            <a:avLst/>
          </a:prstGeom>
          <a:gradFill>
            <a:gsLst>
              <a:gs pos="0">
                <a:srgbClr val="15294E"/>
              </a:gs>
              <a:gs pos="23000">
                <a:srgbClr val="15294E"/>
              </a:gs>
              <a:gs pos="100000">
                <a:schemeClr val="accent4"/>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399" u="none" cap="none" strike="noStrike">
              <a:solidFill>
                <a:schemeClr val="lt1"/>
              </a:solidFill>
              <a:latin typeface="Arial"/>
              <a:ea typeface="Arial"/>
              <a:cs typeface="Arial"/>
              <a:sym typeface="Arial"/>
            </a:endParaRPr>
          </a:p>
        </p:txBody>
      </p:sp>
      <p:sp>
        <p:nvSpPr>
          <p:cNvPr id="21" name="Google Shape;21;p35"/>
          <p:cNvSpPr/>
          <p:nvPr/>
        </p:nvSpPr>
        <p:spPr>
          <a:xfrm>
            <a:off x="11616593" y="220765"/>
            <a:ext cx="307776" cy="307696"/>
          </a:xfrm>
          <a:prstGeom prst="ellipse">
            <a:avLst/>
          </a:prstGeom>
          <a:solidFill>
            <a:schemeClr val="accent6"/>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None/>
            </a:pPr>
            <a:r>
              <a:t/>
            </a:r>
            <a:endParaRPr b="0" i="0" sz="2487" u="none" cap="none" strike="noStrike">
              <a:solidFill>
                <a:schemeClr val="lt1"/>
              </a:solidFill>
              <a:latin typeface="Arial"/>
              <a:ea typeface="Arial"/>
              <a:cs typeface="Arial"/>
              <a:sym typeface="Arial"/>
            </a:endParaRPr>
          </a:p>
        </p:txBody>
      </p:sp>
      <p:sp>
        <p:nvSpPr>
          <p:cNvPr id="22" name="Google Shape;22;p35"/>
          <p:cNvSpPr txBox="1"/>
          <p:nvPr/>
        </p:nvSpPr>
        <p:spPr>
          <a:xfrm>
            <a:off x="11568525" y="247655"/>
            <a:ext cx="403913"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fld id="{00000000-1234-1234-1234-123412341234}" type="slidenum">
              <a:rPr b="1" i="0" lang="en-US" sz="1050" u="none" cap="none" strike="noStrike">
                <a:solidFill>
                  <a:schemeClr val="lt1"/>
                </a:solidFill>
                <a:latin typeface="Arial"/>
                <a:ea typeface="Arial"/>
                <a:cs typeface="Arial"/>
                <a:sym typeface="Arial"/>
              </a:rPr>
              <a:t>‹#›</a:t>
            </a:fld>
            <a:endParaRPr b="1" i="0" sz="1050" u="none" cap="none" strike="noStrike">
              <a:solidFill>
                <a:schemeClr val="lt1"/>
              </a:solidFill>
              <a:latin typeface="Arial"/>
              <a:ea typeface="Arial"/>
              <a:cs typeface="Arial"/>
              <a:sym typeface="Arial"/>
            </a:endParaRPr>
          </a:p>
        </p:txBody>
      </p:sp>
      <p:sp>
        <p:nvSpPr>
          <p:cNvPr id="23" name="Google Shape;23;p35"/>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descr="A picture containing icon&#10;&#10;Description automatically generated" id="24" name="Google Shape;24;p35"/>
          <p:cNvPicPr preferRelativeResize="0"/>
          <p:nvPr/>
        </p:nvPicPr>
        <p:blipFill rotWithShape="1">
          <a:blip r:embed="rId1">
            <a:alphaModFix/>
          </a:blip>
          <a:srcRect b="0" l="0" r="0" t="0"/>
          <a:stretch/>
        </p:blipFill>
        <p:spPr>
          <a:xfrm>
            <a:off x="9429088" y="6173508"/>
            <a:ext cx="2495281" cy="4368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aidsetc.org/hivhc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cdc.gov/mmwr/volumes/69/rr/rr6902a1.htm" TargetMode="External"/><Relationship Id="rId4" Type="http://schemas.openxmlformats.org/officeDocument/2006/relationships/hyperlink" Target="https://www.cdc.gov/mmwr/volumes/69/rr/rr6902a1.htm#T1_down" TargetMode="External"/><Relationship Id="rId5" Type="http://schemas.openxmlformats.org/officeDocument/2006/relationships/hyperlink" Target="https://www.cdc.gov/hepatitis/statistics/SurveillanceRpts.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4200"/>
              <a:buFont typeface="Arial"/>
              <a:buNone/>
            </a:pPr>
            <a:r>
              <a:rPr lang="en-US"/>
              <a:t>Lesson 1: Epidemiology</a:t>
            </a:r>
            <a:endParaRPr/>
          </a:p>
        </p:txBody>
      </p:sp>
      <p:sp>
        <p:nvSpPr>
          <p:cNvPr id="66" name="Google Shape;66;p1"/>
          <p:cNvSpPr txBox="1"/>
          <p:nvPr>
            <p:ph idx="1" type="body"/>
          </p:nvPr>
        </p:nvSpPr>
        <p:spPr>
          <a:xfrm>
            <a:off x="2948888" y="4401202"/>
            <a:ext cx="6957016" cy="49564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7F7F7F"/>
              </a:buClr>
              <a:buSzPts val="2300"/>
              <a:buNone/>
            </a:pPr>
            <a:r>
              <a:rPr lang="en-US"/>
              <a:t>Section</a:t>
            </a:r>
            <a:r>
              <a:rPr lang="en-US"/>
              <a:t> 1: Epidemiologic Background of HIV/HCV Co-infection in the United States</a:t>
            </a:r>
            <a:endParaRPr/>
          </a:p>
        </p:txBody>
      </p:sp>
      <p:sp>
        <p:nvSpPr>
          <p:cNvPr id="67" name="Google Shape;67;p1"/>
          <p:cNvSpPr txBox="1"/>
          <p:nvPr>
            <p:ph idx="2" type="body"/>
          </p:nvPr>
        </p:nvSpPr>
        <p:spPr>
          <a:xfrm>
            <a:off x="2948888" y="5144663"/>
            <a:ext cx="6957016" cy="49564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096B6"/>
              </a:buClr>
              <a:buSzPts val="2300"/>
              <a:buNone/>
            </a:pPr>
            <a:r>
              <a:rPr lang="en-US"/>
              <a:t>July 2017, updated September 2020</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Reported Risks for Acute HCV Cases, 2018 </a:t>
            </a:r>
            <a:endParaRPr/>
          </a:p>
        </p:txBody>
      </p:sp>
      <p:sp>
        <p:nvSpPr>
          <p:cNvPr id="198" name="Google Shape;198;p10"/>
          <p:cNvSpPr txBox="1"/>
          <p:nvPr>
            <p:ph idx="1" type="body"/>
          </p:nvPr>
        </p:nvSpPr>
        <p:spPr>
          <a:xfrm>
            <a:off x="624051" y="2049030"/>
            <a:ext cx="5172786"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49% no data on risks</a:t>
            </a:r>
            <a:endParaRPr/>
          </a:p>
          <a:p>
            <a:pPr indent="-342900" lvl="0" marL="342900" rtl="0" algn="l">
              <a:spcBef>
                <a:spcPts val="800"/>
              </a:spcBef>
              <a:spcAft>
                <a:spcPts val="0"/>
              </a:spcAft>
              <a:buClr>
                <a:schemeClr val="accent6"/>
              </a:buClr>
              <a:buSzPts val="2200"/>
              <a:buFont typeface="Noto Sans Symbols"/>
              <a:buChar char="▪"/>
            </a:pPr>
            <a:r>
              <a:rPr lang="en-US"/>
              <a:t>14% no risk factors identified</a:t>
            </a:r>
            <a:endParaRPr/>
          </a:p>
          <a:p>
            <a:pPr indent="-206375" lvl="1" marL="514350" rtl="0" algn="l">
              <a:spcBef>
                <a:spcPts val="800"/>
              </a:spcBef>
              <a:spcAft>
                <a:spcPts val="0"/>
              </a:spcAft>
              <a:buSzPts val="2200"/>
              <a:buNone/>
            </a:pPr>
            <a:r>
              <a:t/>
            </a:r>
            <a:endParaRPr/>
          </a:p>
        </p:txBody>
      </p:sp>
      <p:sp>
        <p:nvSpPr>
          <p:cNvPr id="199" name="Google Shape;199;p10"/>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37% risk identified (may have more than 1 risk):</a:t>
            </a:r>
            <a:endParaRPr/>
          </a:p>
          <a:p>
            <a:pPr indent="-346075" lvl="1" marL="514350" rtl="0" algn="l">
              <a:spcBef>
                <a:spcPts val="800"/>
              </a:spcBef>
              <a:spcAft>
                <a:spcPts val="0"/>
              </a:spcAft>
              <a:buSzPts val="2200"/>
              <a:buChar char="•"/>
            </a:pPr>
            <a:r>
              <a:rPr lang="en-US"/>
              <a:t>82% IDU </a:t>
            </a:r>
            <a:endParaRPr/>
          </a:p>
          <a:p>
            <a:pPr indent="-346075" lvl="1" marL="514350" rtl="0" algn="l">
              <a:spcBef>
                <a:spcPts val="800"/>
              </a:spcBef>
              <a:spcAft>
                <a:spcPts val="0"/>
              </a:spcAft>
              <a:buSzPts val="2200"/>
              <a:buChar char="•"/>
            </a:pPr>
            <a:r>
              <a:rPr lang="en-US"/>
              <a:t>16% multiple sex partners</a:t>
            </a:r>
            <a:endParaRPr/>
          </a:p>
          <a:p>
            <a:pPr indent="-346075" lvl="1" marL="514350" rtl="0" algn="l">
              <a:spcBef>
                <a:spcPts val="800"/>
              </a:spcBef>
              <a:spcAft>
                <a:spcPts val="0"/>
              </a:spcAft>
              <a:buSzPts val="2200"/>
              <a:buChar char="•"/>
            </a:pPr>
            <a:r>
              <a:rPr lang="en-US"/>
              <a:t>9.2% surgery</a:t>
            </a:r>
            <a:endParaRPr/>
          </a:p>
          <a:p>
            <a:pPr indent="-346075" lvl="1" marL="514350" rtl="0" algn="l">
              <a:spcBef>
                <a:spcPts val="800"/>
              </a:spcBef>
              <a:spcAft>
                <a:spcPts val="0"/>
              </a:spcAft>
              <a:buSzPts val="2200"/>
              <a:buChar char="•"/>
            </a:pPr>
            <a:r>
              <a:rPr lang="en-US"/>
              <a:t>7.8% sexual contact</a:t>
            </a:r>
            <a:endParaRPr/>
          </a:p>
          <a:p>
            <a:pPr indent="-346075" lvl="1" marL="514350" rtl="0" algn="l">
              <a:spcBef>
                <a:spcPts val="800"/>
              </a:spcBef>
              <a:spcAft>
                <a:spcPts val="0"/>
              </a:spcAft>
              <a:buSzPts val="2200"/>
              <a:buChar char="•"/>
            </a:pPr>
            <a:r>
              <a:rPr lang="en-US"/>
              <a:t>6.7% needlestick</a:t>
            </a:r>
            <a:endParaRPr/>
          </a:p>
          <a:p>
            <a:pPr indent="-346075" lvl="1" marL="514350" rtl="0" algn="l">
              <a:spcBef>
                <a:spcPts val="800"/>
              </a:spcBef>
              <a:spcAft>
                <a:spcPts val="0"/>
              </a:spcAft>
              <a:buSzPts val="2200"/>
              <a:buChar char="•"/>
            </a:pPr>
            <a:r>
              <a:rPr lang="en-US"/>
              <a:t>2.4% MSM</a:t>
            </a:r>
            <a:endParaRPr/>
          </a:p>
          <a:p>
            <a:pPr indent="-346075" lvl="1" marL="514350" rtl="0" algn="l">
              <a:spcBef>
                <a:spcPts val="800"/>
              </a:spcBef>
              <a:spcAft>
                <a:spcPts val="0"/>
              </a:spcAft>
              <a:buSzPts val="2200"/>
              <a:buChar char="•"/>
            </a:pPr>
            <a:r>
              <a:rPr lang="en-US"/>
              <a:t>≤2%: household contact, dialysis, occupational, transfusion</a:t>
            </a:r>
            <a:endParaRPr/>
          </a:p>
        </p:txBody>
      </p:sp>
      <p:sp>
        <p:nvSpPr>
          <p:cNvPr id="200" name="Google Shape;200;p10"/>
          <p:cNvSpPr txBox="1"/>
          <p:nvPr/>
        </p:nvSpPr>
        <p:spPr>
          <a:xfrm>
            <a:off x="115614" y="6427785"/>
            <a:ext cx="127175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CDC, 2018​</a:t>
            </a:r>
            <a:endParaRPr b="0" i="0" sz="1400" u="none" cap="none" strike="noStrike">
              <a:solidFill>
                <a:schemeClr val="dk1"/>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Percutaneous Transmission of HCV</a:t>
            </a:r>
            <a:endParaRPr/>
          </a:p>
        </p:txBody>
      </p:sp>
      <p:sp>
        <p:nvSpPr>
          <p:cNvPr id="207" name="Google Shape;207;p11"/>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Injection drug use (IDU) is most common means of HCV transmission in the U.S.</a:t>
            </a:r>
            <a:endParaRPr/>
          </a:p>
          <a:p>
            <a:pPr indent="-347472" lvl="1" marL="685800" rtl="0" algn="l">
              <a:spcBef>
                <a:spcPts val="1200"/>
              </a:spcBef>
              <a:spcAft>
                <a:spcPts val="0"/>
              </a:spcAft>
              <a:buSzPts val="2400"/>
              <a:buChar char="•"/>
            </a:pPr>
            <a:r>
              <a:rPr lang="en-US"/>
              <a:t>~72% of new HCV cases in 2018 reported IDU</a:t>
            </a:r>
            <a:endParaRPr/>
          </a:p>
          <a:p>
            <a:pPr indent="-347472" lvl="1" marL="685800" rtl="0" algn="l">
              <a:spcBef>
                <a:spcPts val="600"/>
              </a:spcBef>
              <a:spcAft>
                <a:spcPts val="0"/>
              </a:spcAft>
              <a:buSzPts val="2400"/>
              <a:buChar char="•"/>
            </a:pPr>
            <a:r>
              <a:rPr lang="en-US"/>
              <a:t>~54% of PWID have positive HCV Ab</a:t>
            </a:r>
            <a:endParaRPr/>
          </a:p>
          <a:p>
            <a:pPr indent="-347472" lvl="2" marL="1024128" rtl="0" algn="l">
              <a:spcBef>
                <a:spcPts val="600"/>
              </a:spcBef>
              <a:spcAft>
                <a:spcPts val="0"/>
              </a:spcAft>
              <a:buSzPts val="2400"/>
              <a:buChar char="–"/>
            </a:pPr>
            <a:r>
              <a:rPr lang="en-US"/>
              <a:t>~74% of these have active infection</a:t>
            </a:r>
            <a:endParaRPr/>
          </a:p>
          <a:p>
            <a:pPr indent="-347472" lvl="1" marL="685800" rtl="0" algn="l">
              <a:spcBef>
                <a:spcPts val="600"/>
              </a:spcBef>
              <a:spcAft>
                <a:spcPts val="0"/>
              </a:spcAft>
              <a:buSzPts val="2400"/>
              <a:buChar char="•"/>
            </a:pPr>
            <a:r>
              <a:rPr lang="en-US"/>
              <a:t> ~33% of PWID aged 18-30 have HCV; these rates are increasing</a:t>
            </a:r>
            <a:endParaRPr/>
          </a:p>
          <a:p>
            <a:pPr indent="-347472" lvl="1" marL="685800" rtl="0" algn="l">
              <a:spcBef>
                <a:spcPts val="600"/>
              </a:spcBef>
              <a:spcAft>
                <a:spcPts val="0"/>
              </a:spcAft>
              <a:buSzPts val="2400"/>
              <a:buChar char="•"/>
            </a:pPr>
            <a:r>
              <a:rPr lang="en-US"/>
              <a:t>~70-90% of older PWID have HCV</a:t>
            </a:r>
            <a:endParaRPr/>
          </a:p>
          <a:p>
            <a:pPr indent="-342900" lvl="0" marL="342900" rtl="0" algn="l">
              <a:spcBef>
                <a:spcPts val="600"/>
              </a:spcBef>
              <a:spcAft>
                <a:spcPts val="0"/>
              </a:spcAft>
              <a:buClr>
                <a:schemeClr val="accent6"/>
              </a:buClr>
              <a:buSzPts val="2400"/>
              <a:buFont typeface="Noto Sans Symbols"/>
              <a:buChar char="▪"/>
            </a:pPr>
            <a:r>
              <a:rPr lang="en-US"/>
              <a:t>Intranasal drug use is also a risk factor</a:t>
            </a:r>
            <a:endParaRPr/>
          </a:p>
        </p:txBody>
      </p:sp>
      <p:sp>
        <p:nvSpPr>
          <p:cNvPr id="208" name="Google Shape;208;p11"/>
          <p:cNvSpPr txBox="1"/>
          <p:nvPr/>
        </p:nvSpPr>
        <p:spPr>
          <a:xfrm>
            <a:off x="623460" y="6305550"/>
            <a:ext cx="3871209" cy="605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CDC, </a:t>
            </a:r>
            <a:r>
              <a:rPr b="0" i="0" lang="en-US" sz="1200" u="none" cap="none" strike="noStrike">
                <a:solidFill>
                  <a:srgbClr val="000000"/>
                </a:solidFill>
                <a:latin typeface="Arial"/>
                <a:ea typeface="Arial"/>
                <a:cs typeface="Arial"/>
                <a:sym typeface="Arial"/>
              </a:rPr>
              <a:t>2018</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Haddad, 2015</a:t>
            </a:r>
            <a:endParaRPr b="0" i="0" sz="1200" u="none" cap="none" strike="noStrike">
              <a:solidFill>
                <a:schemeClr val="dk1"/>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Sexual Transmission of HCV </a:t>
            </a:r>
            <a:endParaRPr/>
          </a:p>
        </p:txBody>
      </p:sp>
      <p:sp>
        <p:nvSpPr>
          <p:cNvPr id="215" name="Google Shape;215;p12"/>
          <p:cNvSpPr txBox="1"/>
          <p:nvPr>
            <p:ph idx="1" type="body"/>
          </p:nvPr>
        </p:nvSpPr>
        <p:spPr>
          <a:xfrm>
            <a:off x="624051" y="2141308"/>
            <a:ext cx="10317218"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Since 2000, increased incidence of sexually-acquired HCV, especially in MSM with HIV</a:t>
            </a:r>
            <a:endParaRPr/>
          </a:p>
          <a:p>
            <a:pPr indent="-347472" lvl="1" marL="685800" rtl="0" algn="l">
              <a:spcBef>
                <a:spcPts val="1200"/>
              </a:spcBef>
              <a:spcAft>
                <a:spcPts val="0"/>
              </a:spcAft>
              <a:buSzPts val="2400"/>
              <a:buChar char="•"/>
            </a:pPr>
            <a:r>
              <a:rPr lang="en-US"/>
              <a:t>Risks: anal receptive sex (condomless)</a:t>
            </a:r>
            <a:endParaRPr/>
          </a:p>
          <a:p>
            <a:pPr indent="-347472" lvl="2" marL="1024128" rtl="0" algn="l">
              <a:spcBef>
                <a:spcPts val="600"/>
              </a:spcBef>
              <a:spcAft>
                <a:spcPts val="0"/>
              </a:spcAft>
              <a:buSzPts val="2400"/>
              <a:buChar char="–"/>
            </a:pPr>
            <a:r>
              <a:rPr lang="en-US"/>
              <a:t>Higher rates in MSM with HIV</a:t>
            </a:r>
            <a:endParaRPr/>
          </a:p>
          <a:p>
            <a:pPr indent="-347472" lvl="2" marL="1024128" rtl="0" algn="l">
              <a:spcBef>
                <a:spcPts val="600"/>
              </a:spcBef>
              <a:spcAft>
                <a:spcPts val="0"/>
              </a:spcAft>
              <a:buSzPts val="2400"/>
              <a:buChar char="–"/>
            </a:pPr>
            <a:r>
              <a:rPr lang="en-US"/>
              <a:t>Less frequent in MSM w/o HIV</a:t>
            </a:r>
            <a:endParaRPr/>
          </a:p>
          <a:p>
            <a:pPr indent="-347472" lvl="2" marL="1024128" rtl="0" algn="l">
              <a:spcBef>
                <a:spcPts val="600"/>
              </a:spcBef>
              <a:spcAft>
                <a:spcPts val="0"/>
              </a:spcAft>
              <a:buSzPts val="2400"/>
              <a:buChar char="–"/>
            </a:pPr>
            <a:r>
              <a:rPr lang="en-US"/>
              <a:t>Recreational drug use (non-IDU), concurrent STIs, use of sex toys</a:t>
            </a:r>
            <a:endParaRPr/>
          </a:p>
          <a:p>
            <a:pPr indent="-342900" lvl="0" marL="342900" rtl="0" algn="l">
              <a:spcBef>
                <a:spcPts val="600"/>
              </a:spcBef>
              <a:spcAft>
                <a:spcPts val="0"/>
              </a:spcAft>
              <a:buClr>
                <a:schemeClr val="accent6"/>
              </a:buClr>
              <a:buSzPts val="2400"/>
              <a:buFont typeface="Noto Sans Symbols"/>
              <a:buChar char="▪"/>
            </a:pPr>
            <a:r>
              <a:rPr lang="en-US"/>
              <a:t>Sexual transmission of HCV in heterosexual couples appears to be rare </a:t>
            </a:r>
            <a:endParaRPr/>
          </a:p>
          <a:p>
            <a:pPr indent="-195072" lvl="1" marL="685800" rtl="0" algn="l">
              <a:spcBef>
                <a:spcPts val="1200"/>
              </a:spcBef>
              <a:spcAft>
                <a:spcPts val="0"/>
              </a:spcAft>
              <a:buSzPts val="2400"/>
              <a:buNone/>
            </a:pPr>
            <a:r>
              <a:t/>
            </a:r>
            <a:endParaRPr/>
          </a:p>
          <a:p>
            <a:pPr indent="-195072" lvl="1" marL="685800" rtl="0" algn="l">
              <a:spcBef>
                <a:spcPts val="600"/>
              </a:spcBef>
              <a:spcAft>
                <a:spcPts val="0"/>
              </a:spcAft>
              <a:buSzPts val="2400"/>
              <a:buNone/>
            </a:pPr>
            <a:r>
              <a:t/>
            </a:r>
            <a:endParaRPr/>
          </a:p>
          <a:p>
            <a:pPr indent="-190500" lvl="0" marL="342900" rtl="0" algn="l">
              <a:spcBef>
                <a:spcPts val="6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a:p>
            <a:pPr indent="-195072" lvl="1" marL="685800" rtl="0" algn="l">
              <a:spcBef>
                <a:spcPts val="1200"/>
              </a:spcBef>
              <a:spcAft>
                <a:spcPts val="0"/>
              </a:spcAft>
              <a:buSzPts val="2400"/>
              <a:buNone/>
            </a:pPr>
            <a:r>
              <a:t/>
            </a:r>
            <a:endParaRPr/>
          </a:p>
        </p:txBody>
      </p:sp>
      <p:sp>
        <p:nvSpPr>
          <p:cNvPr id="216" name="Google Shape;216;p12"/>
          <p:cNvSpPr txBox="1"/>
          <p:nvPr/>
        </p:nvSpPr>
        <p:spPr>
          <a:xfrm>
            <a:off x="623460" y="5908983"/>
            <a:ext cx="3393509" cy="9490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Hagan. AIDS, 2015</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Jordan. </a:t>
            </a:r>
            <a:r>
              <a:rPr b="0" i="0" lang="en-US" sz="1200" u="none" cap="none" strike="noStrike">
                <a:solidFill>
                  <a:srgbClr val="000000"/>
                </a:solidFill>
                <a:latin typeface="Arial"/>
                <a:ea typeface="Arial"/>
                <a:cs typeface="Arial"/>
                <a:sym typeface="Arial"/>
              </a:rPr>
              <a:t>Int J STD AIDS, 2017</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Vandelli. </a:t>
            </a:r>
            <a:r>
              <a:rPr b="0" i="0" lang="en-US" sz="1200" u="none" cap="none" strike="noStrike">
                <a:solidFill>
                  <a:srgbClr val="000000"/>
                </a:solidFill>
                <a:latin typeface="Arial"/>
                <a:ea typeface="Arial"/>
                <a:cs typeface="Arial"/>
                <a:sym typeface="Arial"/>
              </a:rPr>
              <a:t>AmJ Gastroenterol, 2004</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AASLD-IDSA Guidelines</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Perinatal Transmission of HCV </a:t>
            </a:r>
            <a:endParaRPr/>
          </a:p>
        </p:txBody>
      </p:sp>
      <p:sp>
        <p:nvSpPr>
          <p:cNvPr id="223" name="Google Shape;223;p13"/>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HCV mono-infected pregnant woman: rate of perinatal transmission ~4%-8% per pregnancy  </a:t>
            </a:r>
            <a:endParaRPr/>
          </a:p>
          <a:p>
            <a:pPr indent="-342900" lvl="0" marL="342900" rtl="0" algn="l">
              <a:spcBef>
                <a:spcPts val="1200"/>
              </a:spcBef>
              <a:spcAft>
                <a:spcPts val="0"/>
              </a:spcAft>
              <a:buClr>
                <a:schemeClr val="accent6"/>
              </a:buClr>
              <a:buSzPts val="2400"/>
              <a:buFont typeface="Noto Sans Symbols"/>
              <a:buChar char="▪"/>
            </a:pPr>
            <a:r>
              <a:rPr lang="en-US"/>
              <a:t>Higher risk if HIV/HCV infection: 10%-15% </a:t>
            </a:r>
            <a:endParaRPr/>
          </a:p>
          <a:p>
            <a:pPr indent="-342900" lvl="0" marL="342900" rtl="0" algn="l">
              <a:spcBef>
                <a:spcPts val="1200"/>
              </a:spcBef>
              <a:spcAft>
                <a:spcPts val="0"/>
              </a:spcAft>
              <a:buClr>
                <a:schemeClr val="accent6"/>
              </a:buClr>
              <a:buSzPts val="2400"/>
              <a:buFont typeface="Noto Sans Symbols"/>
              <a:buChar char="▪"/>
            </a:pPr>
            <a:r>
              <a:rPr lang="en-US"/>
              <a:t>Transmission may occur during pregnancy or childbirth</a:t>
            </a:r>
            <a:endParaRPr/>
          </a:p>
          <a:p>
            <a:pPr indent="-342900" lvl="0" marL="342900" rtl="0" algn="l">
              <a:spcBef>
                <a:spcPts val="1200"/>
              </a:spcBef>
              <a:spcAft>
                <a:spcPts val="0"/>
              </a:spcAft>
              <a:buClr>
                <a:schemeClr val="accent6"/>
              </a:buClr>
              <a:buSzPts val="2400"/>
              <a:buFont typeface="Noto Sans Symbols"/>
              <a:buChar char="▪"/>
            </a:pPr>
            <a:r>
              <a:rPr lang="en-US"/>
              <a:t>No prophylaxis is available </a:t>
            </a:r>
            <a:endParaRPr/>
          </a:p>
        </p:txBody>
      </p:sp>
      <p:sp>
        <p:nvSpPr>
          <p:cNvPr id="224" name="Google Shape;224;p13"/>
          <p:cNvSpPr txBox="1"/>
          <p:nvPr/>
        </p:nvSpPr>
        <p:spPr>
          <a:xfrm>
            <a:off x="624051" y="6299119"/>
            <a:ext cx="1520252" cy="4308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Benova, CID,2014</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HCV Incidence by Age</a:t>
            </a:r>
            <a:endParaRPr/>
          </a:p>
        </p:txBody>
      </p:sp>
      <p:sp>
        <p:nvSpPr>
          <p:cNvPr id="231" name="Google Shape;231;p14"/>
          <p:cNvSpPr txBox="1"/>
          <p:nvPr>
            <p:ph idx="1" type="body"/>
          </p:nvPr>
        </p:nvSpPr>
        <p:spPr>
          <a:xfrm>
            <a:off x="624050" y="2049030"/>
            <a:ext cx="7422669" cy="29860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rPr lang="en-US"/>
              <a:t>Rates of reported acute hepatitis C, </a:t>
            </a:r>
            <a:br>
              <a:rPr lang="en-US"/>
            </a:br>
            <a:r>
              <a:rPr lang="en-US"/>
              <a:t>by age group —U.S., 2003–2018</a:t>
            </a:r>
            <a:endParaRPr/>
          </a:p>
        </p:txBody>
      </p:sp>
      <p:sp>
        <p:nvSpPr>
          <p:cNvPr id="232" name="Google Shape;232;p14"/>
          <p:cNvSpPr txBox="1"/>
          <p:nvPr>
            <p:ph idx="2" type="body"/>
          </p:nvPr>
        </p:nvSpPr>
        <p:spPr>
          <a:xfrm>
            <a:off x="8586951" y="3033313"/>
            <a:ext cx="3499946" cy="20018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000"/>
              <a:buFont typeface="Noto Sans Symbols"/>
              <a:buChar char="▪"/>
            </a:pPr>
            <a:r>
              <a:rPr lang="en-US" sz="2000"/>
              <a:t>Highest rates of new HCV infections: age 20-39</a:t>
            </a:r>
            <a:endParaRPr/>
          </a:p>
          <a:p>
            <a:pPr indent="-342900" lvl="0" marL="342900" rtl="0" algn="l">
              <a:spcBef>
                <a:spcPts val="800"/>
              </a:spcBef>
              <a:spcAft>
                <a:spcPts val="0"/>
              </a:spcAft>
              <a:buClr>
                <a:schemeClr val="accent6"/>
              </a:buClr>
              <a:buSzPts val="2000"/>
              <a:buFont typeface="Noto Sans Symbols"/>
              <a:buChar char="▪"/>
            </a:pPr>
            <a:r>
              <a:rPr lang="en-US" sz="2000"/>
              <a:t>67% of reported acute HCV in 2018</a:t>
            </a:r>
            <a:endParaRPr/>
          </a:p>
        </p:txBody>
      </p:sp>
      <p:sp>
        <p:nvSpPr>
          <p:cNvPr id="233" name="Google Shape;233;p14"/>
          <p:cNvSpPr txBox="1"/>
          <p:nvPr/>
        </p:nvSpPr>
        <p:spPr>
          <a:xfrm>
            <a:off x="9574923" y="5666315"/>
            <a:ext cx="2345165" cy="39611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CDC, 2020</a:t>
            </a:r>
            <a:endParaRPr b="0" i="0" sz="1600" u="none" cap="none" strike="noStrike">
              <a:solidFill>
                <a:srgbClr val="000000"/>
              </a:solidFill>
              <a:latin typeface="Arial"/>
              <a:ea typeface="Arial"/>
              <a:cs typeface="Arial"/>
              <a:sym typeface="Arial"/>
            </a:endParaRPr>
          </a:p>
        </p:txBody>
      </p:sp>
      <p:pic>
        <p:nvPicPr>
          <p:cNvPr descr="Chart, line chart&#10;&#10;Description automatically generated" id="234" name="Google Shape;234;p14"/>
          <p:cNvPicPr preferRelativeResize="0"/>
          <p:nvPr/>
        </p:nvPicPr>
        <p:blipFill rotWithShape="1">
          <a:blip r:embed="rId3">
            <a:alphaModFix/>
          </a:blip>
          <a:srcRect b="0" l="0" r="0" t="0"/>
          <a:stretch/>
        </p:blipFill>
        <p:spPr>
          <a:xfrm>
            <a:off x="623460" y="3033313"/>
            <a:ext cx="7423260" cy="369236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HCV Incidence by Race and Ethnicity</a:t>
            </a:r>
            <a:endParaRPr/>
          </a:p>
        </p:txBody>
      </p:sp>
      <p:sp>
        <p:nvSpPr>
          <p:cNvPr id="241" name="Google Shape;241;p15"/>
          <p:cNvSpPr txBox="1"/>
          <p:nvPr>
            <p:ph idx="1" type="body"/>
          </p:nvPr>
        </p:nvSpPr>
        <p:spPr>
          <a:xfrm>
            <a:off x="624051" y="2049030"/>
            <a:ext cx="6952346" cy="29860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rPr lang="en-US"/>
              <a:t>Rates of reported acute HCV 2003–2018</a:t>
            </a:r>
            <a:endParaRPr/>
          </a:p>
        </p:txBody>
      </p:sp>
      <p:sp>
        <p:nvSpPr>
          <p:cNvPr id="242" name="Google Shape;242;p15"/>
          <p:cNvSpPr txBox="1"/>
          <p:nvPr>
            <p:ph idx="2" type="body"/>
          </p:nvPr>
        </p:nvSpPr>
        <p:spPr>
          <a:xfrm>
            <a:off x="7777654" y="2768298"/>
            <a:ext cx="4414346" cy="22668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000"/>
              <a:buFont typeface="Noto Sans Symbols"/>
              <a:buChar char="▪"/>
            </a:pPr>
            <a:r>
              <a:rPr lang="en-US" sz="2000"/>
              <a:t>Reported acute HCV in 2018:</a:t>
            </a:r>
            <a:endParaRPr/>
          </a:p>
          <a:p>
            <a:pPr indent="-346075" lvl="1" marL="514350" rtl="0" algn="l">
              <a:spcBef>
                <a:spcPts val="800"/>
              </a:spcBef>
              <a:spcAft>
                <a:spcPts val="0"/>
              </a:spcAft>
              <a:buSzPts val="2000"/>
              <a:buChar char="•"/>
            </a:pPr>
            <a:r>
              <a:rPr lang="en-US" sz="2000"/>
              <a:t>66% were white non-Hispanics </a:t>
            </a:r>
            <a:endParaRPr/>
          </a:p>
          <a:p>
            <a:pPr indent="-346075" lvl="1" marL="514350" rtl="0" algn="l">
              <a:spcBef>
                <a:spcPts val="800"/>
              </a:spcBef>
              <a:spcAft>
                <a:spcPts val="0"/>
              </a:spcAft>
              <a:buSzPts val="2000"/>
              <a:buChar char="•"/>
            </a:pPr>
            <a:r>
              <a:rPr lang="en-US" sz="2000"/>
              <a:t>Highest rate: Native Americans</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243" name="Google Shape;243;p15"/>
          <p:cNvSpPr txBox="1"/>
          <p:nvPr/>
        </p:nvSpPr>
        <p:spPr>
          <a:xfrm>
            <a:off x="624050" y="6461882"/>
            <a:ext cx="4226427" cy="3961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CDC, 2020</a:t>
            </a:r>
            <a:endParaRPr b="0" i="0" sz="1400" u="none" cap="none" strike="noStrike">
              <a:solidFill>
                <a:srgbClr val="000000"/>
              </a:solidFill>
              <a:latin typeface="Arial"/>
              <a:ea typeface="Arial"/>
              <a:cs typeface="Arial"/>
              <a:sym typeface="Arial"/>
            </a:endParaRPr>
          </a:p>
        </p:txBody>
      </p:sp>
      <p:pic>
        <p:nvPicPr>
          <p:cNvPr descr="Chart, line chart&#10;&#10;Description automatically generated" id="244" name="Google Shape;244;p15"/>
          <p:cNvPicPr preferRelativeResize="0"/>
          <p:nvPr/>
        </p:nvPicPr>
        <p:blipFill rotWithShape="1">
          <a:blip r:embed="rId3">
            <a:alphaModFix/>
          </a:blip>
          <a:srcRect b="0" l="0" r="0" t="0"/>
          <a:stretch/>
        </p:blipFill>
        <p:spPr>
          <a:xfrm>
            <a:off x="623460" y="2768298"/>
            <a:ext cx="6952937" cy="363870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HCV Incidence by Sex</a:t>
            </a:r>
            <a:endParaRPr/>
          </a:p>
        </p:txBody>
      </p:sp>
      <p:sp>
        <p:nvSpPr>
          <p:cNvPr id="251" name="Google Shape;251;p16"/>
          <p:cNvSpPr txBox="1"/>
          <p:nvPr>
            <p:ph idx="1" type="body"/>
          </p:nvPr>
        </p:nvSpPr>
        <p:spPr>
          <a:xfrm>
            <a:off x="624051" y="2049030"/>
            <a:ext cx="7189690" cy="29860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rPr lang="en-US"/>
              <a:t>Rates of reported acute HCV, by sex, 2003-2018</a:t>
            </a:r>
            <a:endParaRPr/>
          </a:p>
        </p:txBody>
      </p:sp>
      <p:sp>
        <p:nvSpPr>
          <p:cNvPr id="252" name="Google Shape;252;p16"/>
          <p:cNvSpPr txBox="1"/>
          <p:nvPr>
            <p:ph idx="2" type="body"/>
          </p:nvPr>
        </p:nvSpPr>
        <p:spPr>
          <a:xfrm>
            <a:off x="8450317" y="2662413"/>
            <a:ext cx="3331780" cy="2372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000"/>
              <a:buFont typeface="Noto Sans Symbols"/>
              <a:buChar char="▪"/>
            </a:pPr>
            <a:r>
              <a:rPr lang="en-US" sz="2000"/>
              <a:t>Reported acute HCV in 2018:</a:t>
            </a:r>
            <a:endParaRPr/>
          </a:p>
          <a:p>
            <a:pPr indent="-346075" lvl="1" marL="514350" rtl="0" algn="l">
              <a:spcBef>
                <a:spcPts val="800"/>
              </a:spcBef>
              <a:spcAft>
                <a:spcPts val="0"/>
              </a:spcAft>
              <a:buSzPts val="2000"/>
              <a:buChar char="•"/>
            </a:pPr>
            <a:r>
              <a:rPr lang="en-US" sz="2000"/>
              <a:t>56% male</a:t>
            </a:r>
            <a:endParaRPr/>
          </a:p>
          <a:p>
            <a:pPr indent="-346075" lvl="1" marL="514350" rtl="0" algn="l">
              <a:spcBef>
                <a:spcPts val="800"/>
              </a:spcBef>
              <a:spcAft>
                <a:spcPts val="0"/>
              </a:spcAft>
              <a:buSzPts val="2000"/>
              <a:buChar char="•"/>
            </a:pPr>
            <a:r>
              <a:rPr lang="en-US" sz="2000"/>
              <a:t>44% female</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253" name="Google Shape;253;p16"/>
          <p:cNvSpPr txBox="1"/>
          <p:nvPr/>
        </p:nvSpPr>
        <p:spPr>
          <a:xfrm>
            <a:off x="623460" y="6490636"/>
            <a:ext cx="4077844" cy="3673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CDC, 2020</a:t>
            </a:r>
            <a:endParaRPr b="0" i="0" sz="1400" u="none" cap="none" strike="noStrike">
              <a:solidFill>
                <a:srgbClr val="000000"/>
              </a:solidFill>
              <a:latin typeface="Arial"/>
              <a:ea typeface="Arial"/>
              <a:cs typeface="Arial"/>
              <a:sym typeface="Arial"/>
            </a:endParaRPr>
          </a:p>
        </p:txBody>
      </p:sp>
      <p:pic>
        <p:nvPicPr>
          <p:cNvPr descr="Chart, line chart&#10;&#10;Description automatically generated" id="254" name="Google Shape;254;p16"/>
          <p:cNvPicPr preferRelativeResize="0"/>
          <p:nvPr/>
        </p:nvPicPr>
        <p:blipFill rotWithShape="1">
          <a:blip r:embed="rId3">
            <a:alphaModFix/>
          </a:blip>
          <a:srcRect b="0" l="0" r="0" t="0"/>
          <a:stretch/>
        </p:blipFill>
        <p:spPr>
          <a:xfrm>
            <a:off x="623460" y="2662413"/>
            <a:ext cx="7190281" cy="3763619"/>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Infection and Incarceration</a:t>
            </a:r>
            <a:endParaRPr/>
          </a:p>
        </p:txBody>
      </p:sp>
      <p:sp>
        <p:nvSpPr>
          <p:cNvPr id="261" name="Google Shape;261;p17"/>
          <p:cNvSpPr txBox="1"/>
          <p:nvPr>
            <p:ph idx="1" type="body"/>
          </p:nvPr>
        </p:nvSpPr>
        <p:spPr>
          <a:xfrm>
            <a:off x="624051" y="2141308"/>
            <a:ext cx="783677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An estimated 11% of incarcerated persons in the United States are living with HCV</a:t>
            </a:r>
            <a:r>
              <a:rPr baseline="30000" lang="en-US"/>
              <a:t>2</a:t>
            </a:r>
            <a:r>
              <a:rPr lang="en-US"/>
              <a:t> </a:t>
            </a:r>
            <a:endParaRPr/>
          </a:p>
          <a:p>
            <a:pPr indent="-342900" lvl="0" marL="342900" rtl="0" algn="l">
              <a:spcBef>
                <a:spcPts val="1200"/>
              </a:spcBef>
              <a:spcAft>
                <a:spcPts val="0"/>
              </a:spcAft>
              <a:buClr>
                <a:schemeClr val="accent6"/>
              </a:buClr>
              <a:buSzPts val="2400"/>
              <a:buFont typeface="Noto Sans Symbols"/>
              <a:buChar char="▪"/>
            </a:pPr>
            <a:r>
              <a:rPr lang="en-US"/>
              <a:t>Treatment in correctional settings would offer significant health benefits to inmates and the communities to which they will return</a:t>
            </a:r>
            <a:endParaRPr/>
          </a:p>
        </p:txBody>
      </p:sp>
      <p:pic>
        <p:nvPicPr>
          <p:cNvPr descr="Photo of modern prison" id="262" name="Google Shape;262;p17" title="Prison"/>
          <p:cNvPicPr preferRelativeResize="0"/>
          <p:nvPr/>
        </p:nvPicPr>
        <p:blipFill rotWithShape="1">
          <a:blip r:embed="rId3">
            <a:alphaModFix/>
          </a:blip>
          <a:srcRect b="0" l="75585" r="0" t="0"/>
          <a:stretch/>
        </p:blipFill>
        <p:spPr>
          <a:xfrm>
            <a:off x="9928872" y="1851289"/>
            <a:ext cx="1639077" cy="3990549"/>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8"/>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Infection and Homelessness</a:t>
            </a:r>
            <a:endParaRPr/>
          </a:p>
        </p:txBody>
      </p:sp>
      <p:sp>
        <p:nvSpPr>
          <p:cNvPr id="269" name="Google Shape;269;p18"/>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An estimated 11% of unsheltered homeless people in the United States are living with HCV</a:t>
            </a:r>
            <a:endParaRPr/>
          </a:p>
          <a:p>
            <a:pPr indent="-190500" lvl="0" marL="342900" rtl="0" algn="l">
              <a:spcBef>
                <a:spcPts val="12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Projected HCV Morbidity and Mortality without HCV Treatment (HCV monoinfection)</a:t>
            </a:r>
            <a:endParaRPr/>
          </a:p>
        </p:txBody>
      </p:sp>
      <p:pic>
        <p:nvPicPr>
          <p:cNvPr descr="Figure 4. Projected number of cases by year of decompensated cirrhosis (black) and hepatocellular carcinoma (gray). The model assumes a first year mortality of 80% to 85%, so in contrast to the decompensated cirrhosis projection, the number of cases of hepatocellular carcinoma the prevalence demonstrated here closely resembles annual incidence of liver cancer." id="276" name="Google Shape;276;p19"/>
          <p:cNvPicPr preferRelativeResize="0"/>
          <p:nvPr>
            <p:ph idx="1" type="body"/>
          </p:nvPr>
        </p:nvPicPr>
        <p:blipFill rotWithShape="1">
          <a:blip r:embed="rId3">
            <a:alphaModFix/>
          </a:blip>
          <a:srcRect b="5917" l="11830" r="5662" t="11293"/>
          <a:stretch/>
        </p:blipFill>
        <p:spPr>
          <a:xfrm>
            <a:off x="935421" y="2279650"/>
            <a:ext cx="5541963" cy="4506913"/>
          </a:xfrm>
          <a:prstGeom prst="rect">
            <a:avLst/>
          </a:prstGeom>
          <a:noFill/>
          <a:ln>
            <a:noFill/>
          </a:ln>
        </p:spPr>
      </p:pic>
      <p:sp>
        <p:nvSpPr>
          <p:cNvPr id="277" name="Google Shape;277;p19"/>
          <p:cNvSpPr txBox="1"/>
          <p:nvPr/>
        </p:nvSpPr>
        <p:spPr>
          <a:xfrm>
            <a:off x="623460" y="6406446"/>
            <a:ext cx="38862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Davis, Gastroenterology, 2010</a:t>
            </a:r>
            <a:endParaRPr b="0" i="0" sz="1200" u="none" cap="none" strike="noStrike">
              <a:solidFill>
                <a:schemeClr val="dk1"/>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Authors and Funders</a:t>
            </a:r>
            <a:endParaRPr/>
          </a:p>
        </p:txBody>
      </p:sp>
      <p:sp>
        <p:nvSpPr>
          <p:cNvPr id="74" name="Google Shape;74;p2"/>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This presentation was prepared by Francine Cournos, MD, (Northeast/Caribbean AETC) for the AETC National Coordinating Resource Center in July 2017 and updated by the NCRC in September 2020.</a:t>
            </a:r>
            <a:endParaRPr/>
          </a:p>
          <a:p>
            <a:pPr indent="-342900" lvl="0" marL="342900" rtl="0" algn="l">
              <a:spcBef>
                <a:spcPts val="1200"/>
              </a:spcBef>
              <a:spcAft>
                <a:spcPts val="0"/>
              </a:spcAft>
              <a:buClr>
                <a:schemeClr val="accent6"/>
              </a:buClr>
              <a:buSzPts val="2400"/>
              <a:buFont typeface="Noto Sans Symbols"/>
              <a:buChar char="▪"/>
            </a:pPr>
            <a:r>
              <a:rPr lang="en-US"/>
              <a:t>This presentation is part of a curriculum developed by the AETC Program for the project: Jurisdictional Approach to Curing Hepatitis C among HIV/HCV Co-infected People of Color (HRSA 16-189), funded by the Secretary's Minority AIDS Initiative through the Health Resources and Services Administration HIV/AIDS Bureau. </a:t>
            </a:r>
            <a:endParaRPr/>
          </a:p>
          <a:p>
            <a:pPr indent="-190500" lvl="0" marL="342900" rtl="0" algn="l">
              <a:spcBef>
                <a:spcPts val="12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Effective Treatment Will Significantly Reduce Mortality from HCV Infection</a:t>
            </a:r>
            <a:endParaRPr/>
          </a:p>
        </p:txBody>
      </p:sp>
      <p:sp>
        <p:nvSpPr>
          <p:cNvPr id="284" name="Google Shape;284;p20"/>
          <p:cNvSpPr txBox="1"/>
          <p:nvPr>
            <p:ph idx="1" type="body"/>
          </p:nvPr>
        </p:nvSpPr>
        <p:spPr>
          <a:xfrm>
            <a:off x="624051" y="2617076"/>
            <a:ext cx="5172786" cy="241804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HCV monoinfection; few data on HIV/HCV coinfection </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285" name="Google Shape;285;p20"/>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p>
            <a:pPr indent="-203200" lvl="0" marL="342900" rtl="0" algn="l">
              <a:spcBef>
                <a:spcPts val="0"/>
              </a:spcBef>
              <a:spcAft>
                <a:spcPts val="0"/>
              </a:spcAft>
              <a:buClr>
                <a:schemeClr val="accent6"/>
              </a:buClr>
              <a:buSzPts val="2200"/>
              <a:buFont typeface="Noto Sans Symbols"/>
              <a:buNone/>
            </a:pPr>
            <a:r>
              <a:t/>
            </a:r>
            <a:endParaRPr/>
          </a:p>
        </p:txBody>
      </p:sp>
      <p:pic>
        <p:nvPicPr>
          <p:cNvPr id="286" name="Google Shape;286;p20"/>
          <p:cNvPicPr preferRelativeResize="0"/>
          <p:nvPr>
            <p:ph idx="1" type="body"/>
          </p:nvPr>
        </p:nvPicPr>
        <p:blipFill rotWithShape="1">
          <a:blip r:embed="rId3">
            <a:alphaModFix/>
          </a:blip>
          <a:srcRect b="0" l="0" r="0" t="0"/>
          <a:stretch/>
        </p:blipFill>
        <p:spPr>
          <a:xfrm>
            <a:off x="5375275" y="1903413"/>
            <a:ext cx="6816725" cy="4697412"/>
          </a:xfrm>
          <a:prstGeom prst="rect">
            <a:avLst/>
          </a:prstGeom>
          <a:noFill/>
          <a:ln>
            <a:noFill/>
          </a:ln>
        </p:spPr>
      </p:pic>
      <p:sp>
        <p:nvSpPr>
          <p:cNvPr id="287" name="Google Shape;287;p20"/>
          <p:cNvSpPr txBox="1"/>
          <p:nvPr/>
        </p:nvSpPr>
        <p:spPr>
          <a:xfrm>
            <a:off x="6816673" y="6600897"/>
            <a:ext cx="35127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van der Meer AJ et al. JAMA. 2012</a:t>
            </a:r>
            <a:endParaRPr b="0" i="0" sz="1200" u="none" cap="none" strike="noStrike">
              <a:solidFill>
                <a:schemeClr val="dk1"/>
              </a:solidFill>
              <a:latin typeface="Arial"/>
              <a:ea typeface="Arial"/>
              <a:cs typeface="Arial"/>
              <a:sym typeface="A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1"/>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Deaths Surpassed HIV Deaths in 2006-7</a:t>
            </a:r>
            <a:endParaRPr/>
          </a:p>
        </p:txBody>
      </p:sp>
      <p:pic>
        <p:nvPicPr>
          <p:cNvPr id="295" name="Google Shape;295;p21"/>
          <p:cNvPicPr preferRelativeResize="0"/>
          <p:nvPr>
            <p:ph idx="1" type="body"/>
          </p:nvPr>
        </p:nvPicPr>
        <p:blipFill rotWithShape="1">
          <a:blip r:embed="rId3">
            <a:alphaModFix/>
          </a:blip>
          <a:srcRect b="7524" l="2566" r="4535" t="13808"/>
          <a:stretch/>
        </p:blipFill>
        <p:spPr>
          <a:xfrm>
            <a:off x="623460" y="2141538"/>
            <a:ext cx="8016875" cy="4652962"/>
          </a:xfrm>
          <a:prstGeom prst="rect">
            <a:avLst/>
          </a:prstGeom>
          <a:noFill/>
          <a:ln>
            <a:noFill/>
          </a:ln>
        </p:spPr>
      </p:pic>
      <p:sp>
        <p:nvSpPr>
          <p:cNvPr id="296" name="Google Shape;296;p21"/>
          <p:cNvSpPr txBox="1"/>
          <p:nvPr/>
        </p:nvSpPr>
        <p:spPr>
          <a:xfrm>
            <a:off x="7321348" y="3899337"/>
            <a:ext cx="1143000" cy="2123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12,734</a:t>
            </a:r>
            <a:endParaRPr b="0" i="0" sz="1400" u="none" cap="none" strike="noStrike">
              <a:solidFill>
                <a:srgbClr val="000000"/>
              </a:solidFill>
              <a:latin typeface="Arial"/>
              <a:ea typeface="Arial"/>
              <a:cs typeface="Arial"/>
              <a:sym typeface="Arial"/>
            </a:endParaRPr>
          </a:p>
        </p:txBody>
      </p:sp>
      <p:sp>
        <p:nvSpPr>
          <p:cNvPr id="297" name="Google Shape;297;p21"/>
          <p:cNvSpPr txBox="1"/>
          <p:nvPr/>
        </p:nvSpPr>
        <p:spPr>
          <a:xfrm>
            <a:off x="7325193" y="3082846"/>
            <a:ext cx="1371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15,106</a:t>
            </a:r>
            <a:endParaRPr b="0" i="0" sz="1400" u="none" cap="none" strike="noStrike">
              <a:solidFill>
                <a:srgbClr val="000000"/>
              </a:solidFill>
              <a:latin typeface="Arial"/>
              <a:ea typeface="Arial"/>
              <a:cs typeface="Arial"/>
              <a:sym typeface="Arial"/>
            </a:endParaRPr>
          </a:p>
        </p:txBody>
      </p:sp>
      <p:sp>
        <p:nvSpPr>
          <p:cNvPr id="298" name="Google Shape;298;p21"/>
          <p:cNvSpPr txBox="1"/>
          <p:nvPr/>
        </p:nvSpPr>
        <p:spPr>
          <a:xfrm>
            <a:off x="9438290" y="5625935"/>
            <a:ext cx="238584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Ly KN et al., 2012</a:t>
            </a:r>
            <a:endParaRPr b="0" i="0" sz="1400" u="none" cap="none" strike="noStrike">
              <a:solidFill>
                <a:schemeClr val="dk1"/>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Epidemiology of HIV in the United States</a:t>
            </a:r>
            <a:endParaRPr/>
          </a:p>
        </p:txBody>
      </p:sp>
      <p:sp>
        <p:nvSpPr>
          <p:cNvPr id="304" name="Google Shape;304;p22"/>
          <p:cNvSpPr txBox="1"/>
          <p:nvPr>
            <p:ph idx="1" type="body"/>
          </p:nvPr>
        </p:nvSpPr>
        <p:spPr>
          <a:xfrm>
            <a:off x="624051" y="2049030"/>
            <a:ext cx="4291128"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Estimated 1.2 million people with HIV in the U.S. (2018) (~0.5% of the U.S. population)</a:t>
            </a:r>
            <a:r>
              <a:rPr baseline="30000" lang="en-US"/>
              <a:t>1</a:t>
            </a:r>
            <a:endParaRPr/>
          </a:p>
          <a:p>
            <a:pPr indent="-346075" lvl="1" marL="514350" rtl="0" algn="l">
              <a:spcBef>
                <a:spcPts val="800"/>
              </a:spcBef>
              <a:spcAft>
                <a:spcPts val="0"/>
              </a:spcAft>
              <a:buSzPts val="2200"/>
              <a:buChar char="•"/>
            </a:pPr>
            <a:r>
              <a:rPr lang="en-US"/>
              <a:t>14% undiagnosed</a:t>
            </a:r>
            <a:endParaRPr/>
          </a:p>
          <a:p>
            <a:pPr indent="0" lvl="1" marL="168275" rtl="0" algn="l">
              <a:spcBef>
                <a:spcPts val="800"/>
              </a:spcBef>
              <a:spcAft>
                <a:spcPts val="0"/>
              </a:spcAft>
              <a:buSzPts val="2200"/>
              <a:buNone/>
            </a:pPr>
            <a:r>
              <a:t/>
            </a:r>
            <a:endParaRPr/>
          </a:p>
        </p:txBody>
      </p:sp>
      <p:sp>
        <p:nvSpPr>
          <p:cNvPr id="305" name="Google Shape;305;p22"/>
          <p:cNvSpPr txBox="1"/>
          <p:nvPr>
            <p:ph idx="2" type="body"/>
          </p:nvPr>
        </p:nvSpPr>
        <p:spPr>
          <a:xfrm>
            <a:off x="6016605" y="2049029"/>
            <a:ext cx="5551344"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~38,000-40,000 new infections/yr - decreasing in some areas and populations, flat or increasing in some</a:t>
            </a:r>
            <a:endParaRPr/>
          </a:p>
          <a:p>
            <a:pPr indent="0" lvl="0" marL="0" rtl="0" algn="l">
              <a:spcBef>
                <a:spcPts val="800"/>
              </a:spcBef>
              <a:spcAft>
                <a:spcPts val="0"/>
              </a:spcAft>
              <a:buSzPts val="2200"/>
              <a:buNone/>
            </a:pPr>
            <a:r>
              <a:t/>
            </a:r>
            <a:endParaRPr/>
          </a:p>
        </p:txBody>
      </p:sp>
      <p:pic>
        <p:nvPicPr>
          <p:cNvPr descr="Chart, scatter chart&#10;&#10;Description automatically generated" id="306" name="Google Shape;306;p22"/>
          <p:cNvPicPr preferRelativeResize="0"/>
          <p:nvPr/>
        </p:nvPicPr>
        <p:blipFill rotWithShape="1">
          <a:blip r:embed="rId3">
            <a:alphaModFix/>
          </a:blip>
          <a:srcRect b="0" l="0" r="0" t="0"/>
          <a:stretch/>
        </p:blipFill>
        <p:spPr>
          <a:xfrm>
            <a:off x="4291927" y="3342290"/>
            <a:ext cx="7639000" cy="3402350"/>
          </a:xfrm>
          <a:prstGeom prst="rect">
            <a:avLst/>
          </a:prstGeom>
          <a:noFill/>
          <a:ln>
            <a:noFill/>
          </a:ln>
        </p:spPr>
      </p:pic>
      <p:sp>
        <p:nvSpPr>
          <p:cNvPr id="307" name="Google Shape;307;p22"/>
          <p:cNvSpPr txBox="1"/>
          <p:nvPr/>
        </p:nvSpPr>
        <p:spPr>
          <a:xfrm>
            <a:off x="549789" y="6304935"/>
            <a:ext cx="32032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CDC, 2020</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Epidemiology of HIV in the United States</a:t>
            </a:r>
            <a:endParaRPr/>
          </a:p>
        </p:txBody>
      </p:sp>
      <p:sp>
        <p:nvSpPr>
          <p:cNvPr id="313" name="Google Shape;313;p23"/>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~38,000-40,000 new infections/yr - decreasing in some areas and populations, flat or increasing in some</a:t>
            </a:r>
            <a:endParaRPr/>
          </a:p>
          <a:p>
            <a:pPr indent="-195072" lvl="1" marL="685800" rtl="0" algn="l">
              <a:spcBef>
                <a:spcPts val="1200"/>
              </a:spcBef>
              <a:spcAft>
                <a:spcPts val="0"/>
              </a:spcAft>
              <a:buSzPts val="2400"/>
              <a:buNone/>
            </a:pPr>
            <a:r>
              <a:t/>
            </a:r>
            <a:endParaRPr/>
          </a:p>
        </p:txBody>
      </p:sp>
      <p:sp>
        <p:nvSpPr>
          <p:cNvPr id="314" name="Google Shape;314;p23"/>
          <p:cNvSpPr txBox="1"/>
          <p:nvPr/>
        </p:nvSpPr>
        <p:spPr>
          <a:xfrm>
            <a:off x="624051" y="6569224"/>
            <a:ext cx="40515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CDC, 2018 and 2020</a:t>
            </a:r>
            <a:endParaRPr/>
          </a:p>
        </p:txBody>
      </p:sp>
      <p:pic>
        <p:nvPicPr>
          <p:cNvPr descr="Timeline&#10;&#10;Description automatically generated" id="315" name="Google Shape;315;p23"/>
          <p:cNvPicPr preferRelativeResize="0"/>
          <p:nvPr/>
        </p:nvPicPr>
        <p:blipFill rotWithShape="1">
          <a:blip r:embed="rId3">
            <a:alphaModFix/>
          </a:blip>
          <a:srcRect b="0" l="0" r="0" t="0"/>
          <a:stretch/>
        </p:blipFill>
        <p:spPr>
          <a:xfrm>
            <a:off x="943153" y="3066260"/>
            <a:ext cx="4264495" cy="3502964"/>
          </a:xfrm>
          <a:prstGeom prst="rect">
            <a:avLst/>
          </a:prstGeom>
          <a:noFill/>
          <a:ln>
            <a:noFill/>
          </a:ln>
        </p:spPr>
      </p:pic>
      <p:pic>
        <p:nvPicPr>
          <p:cNvPr descr="Timeline&#10;&#10;Description automatically generated" id="316" name="Google Shape;316;p23"/>
          <p:cNvPicPr preferRelativeResize="0"/>
          <p:nvPr/>
        </p:nvPicPr>
        <p:blipFill rotWithShape="1">
          <a:blip r:embed="rId4">
            <a:alphaModFix/>
          </a:blip>
          <a:srcRect b="0" l="0" r="0" t="0"/>
          <a:stretch/>
        </p:blipFill>
        <p:spPr>
          <a:xfrm>
            <a:off x="6369513" y="3060096"/>
            <a:ext cx="4334351" cy="3509127"/>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HIV Incidence by Transmission Category</a:t>
            </a:r>
            <a:endParaRPr/>
          </a:p>
        </p:txBody>
      </p:sp>
      <p:sp>
        <p:nvSpPr>
          <p:cNvPr id="323" name="Google Shape;323;p24"/>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Sex between men is the predominant mode of HIV transmission</a:t>
            </a:r>
            <a:endParaRPr/>
          </a:p>
          <a:p>
            <a:pPr indent="-342900" lvl="0" marL="342900" rtl="0" algn="l">
              <a:spcBef>
                <a:spcPts val="1200"/>
              </a:spcBef>
              <a:spcAft>
                <a:spcPts val="0"/>
              </a:spcAft>
              <a:buClr>
                <a:schemeClr val="accent6"/>
              </a:buClr>
              <a:buSzPts val="2400"/>
              <a:buFont typeface="Noto Sans Symbols"/>
              <a:buChar char="▪"/>
            </a:pPr>
            <a:r>
              <a:rPr lang="en-US"/>
              <a:t>Blacks and Latinx/Hispanics are more likely to be infected</a:t>
            </a:r>
            <a:endParaRPr/>
          </a:p>
          <a:p>
            <a:pPr indent="-190500" lvl="0" marL="342900" rtl="0" algn="l">
              <a:spcBef>
                <a:spcPts val="1200"/>
              </a:spcBef>
              <a:spcAft>
                <a:spcPts val="0"/>
              </a:spcAft>
              <a:buClr>
                <a:schemeClr val="accent6"/>
              </a:buClr>
              <a:buSzPts val="2400"/>
              <a:buFont typeface="Noto Sans Symbols"/>
              <a:buNone/>
            </a:pPr>
            <a:r>
              <a:t/>
            </a:r>
            <a:endParaRPr/>
          </a:p>
        </p:txBody>
      </p:sp>
      <p:sp>
        <p:nvSpPr>
          <p:cNvPr id="324" name="Google Shape;324;p24"/>
          <p:cNvSpPr txBox="1"/>
          <p:nvPr/>
        </p:nvSpPr>
        <p:spPr>
          <a:xfrm>
            <a:off x="447870" y="6305910"/>
            <a:ext cx="791112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Estimates were derived from a CD4 depletion model using HIV surveillance data.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Difference from the 2010 estimate was deemed statistically significant (P &lt; .05).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24"/>
          <p:cNvSpPr txBox="1"/>
          <p:nvPr/>
        </p:nvSpPr>
        <p:spPr>
          <a:xfrm>
            <a:off x="7283668" y="3306530"/>
            <a:ext cx="490833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HIV Incidence in MSM by Race/Ethnicity</a:t>
            </a:r>
            <a:endParaRPr/>
          </a:p>
        </p:txBody>
      </p:sp>
      <p:pic>
        <p:nvPicPr>
          <p:cNvPr descr="A picture containing graphical user interface&#10;&#10;Description automatically generated" id="326" name="Google Shape;326;p24"/>
          <p:cNvPicPr preferRelativeResize="0"/>
          <p:nvPr/>
        </p:nvPicPr>
        <p:blipFill rotWithShape="1">
          <a:blip r:embed="rId3">
            <a:alphaModFix/>
          </a:blip>
          <a:srcRect b="0" l="0" r="0" t="0"/>
          <a:stretch/>
        </p:blipFill>
        <p:spPr>
          <a:xfrm>
            <a:off x="218885" y="3664641"/>
            <a:ext cx="6269047" cy="2446053"/>
          </a:xfrm>
          <a:prstGeom prst="rect">
            <a:avLst/>
          </a:prstGeom>
          <a:noFill/>
          <a:ln>
            <a:noFill/>
          </a:ln>
        </p:spPr>
      </p:pic>
      <p:pic>
        <p:nvPicPr>
          <p:cNvPr descr="Chart, line chart&#10;&#10;Description automatically generated" id="327" name="Google Shape;327;p24"/>
          <p:cNvPicPr preferRelativeResize="0"/>
          <p:nvPr/>
        </p:nvPicPr>
        <p:blipFill rotWithShape="1">
          <a:blip r:embed="rId4">
            <a:alphaModFix/>
          </a:blip>
          <a:srcRect b="0" l="0" r="0" t="0"/>
          <a:stretch/>
        </p:blipFill>
        <p:spPr>
          <a:xfrm>
            <a:off x="6774093" y="3754861"/>
            <a:ext cx="5460520" cy="2521306"/>
          </a:xfrm>
          <a:prstGeom prst="rect">
            <a:avLst/>
          </a:prstGeom>
          <a:noFill/>
          <a:ln>
            <a:noFill/>
          </a:ln>
        </p:spPr>
      </p:pic>
      <p:sp>
        <p:nvSpPr>
          <p:cNvPr id="328" name="Google Shape;328;p24"/>
          <p:cNvSpPr txBox="1"/>
          <p:nvPr/>
        </p:nvSpPr>
        <p:spPr>
          <a:xfrm>
            <a:off x="977462" y="3271271"/>
            <a:ext cx="56481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HIV Incidence by Transmission Category</a:t>
            </a:r>
            <a:endParaRPr b="0" i="0" sz="1800" u="none" cap="none" strike="noStrike">
              <a:solidFill>
                <a:srgbClr val="000000"/>
              </a:solidFill>
              <a:latin typeface="Arial"/>
              <a:ea typeface="Arial"/>
              <a:cs typeface="Arial"/>
              <a:sym typeface="Arial"/>
            </a:endParaRPr>
          </a:p>
        </p:txBody>
      </p:sp>
      <p:sp>
        <p:nvSpPr>
          <p:cNvPr id="329" name="Google Shape;329;p24"/>
          <p:cNvSpPr txBox="1"/>
          <p:nvPr/>
        </p:nvSpPr>
        <p:spPr>
          <a:xfrm>
            <a:off x="7818145" y="6226911"/>
            <a:ext cx="4299210" cy="58275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CDC, 2018 and 2019</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HIV Incidence by Age </a:t>
            </a:r>
            <a:endParaRPr/>
          </a:p>
        </p:txBody>
      </p:sp>
      <p:sp>
        <p:nvSpPr>
          <p:cNvPr id="336" name="Google Shape;336;p25"/>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accent6"/>
              </a:buClr>
              <a:buSzPts val="2400"/>
              <a:buFont typeface="Noto Sans Symbols"/>
              <a:buNone/>
            </a:pPr>
            <a:r>
              <a:t/>
            </a:r>
            <a:endParaRPr/>
          </a:p>
        </p:txBody>
      </p:sp>
      <p:sp>
        <p:nvSpPr>
          <p:cNvPr id="337" name="Google Shape;337;p25"/>
          <p:cNvSpPr txBox="1"/>
          <p:nvPr/>
        </p:nvSpPr>
        <p:spPr>
          <a:xfrm>
            <a:off x="8655283" y="5437541"/>
            <a:ext cx="1586205" cy="5378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CDC, 2019</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Chart, line chart&#10;&#10;Description automatically generated" id="338" name="Google Shape;338;p25"/>
          <p:cNvPicPr preferRelativeResize="0"/>
          <p:nvPr/>
        </p:nvPicPr>
        <p:blipFill rotWithShape="1">
          <a:blip r:embed="rId3">
            <a:alphaModFix/>
          </a:blip>
          <a:srcRect b="0" l="0" r="0" t="0"/>
          <a:stretch/>
        </p:blipFill>
        <p:spPr>
          <a:xfrm>
            <a:off x="624051" y="2141307"/>
            <a:ext cx="7838756" cy="4007565"/>
          </a:xfrm>
          <a:prstGeom prst="rect">
            <a:avLst/>
          </a:prstGeom>
          <a:noFill/>
          <a:ln>
            <a:noFill/>
          </a:ln>
        </p:spPr>
      </p:pic>
      <p:sp>
        <p:nvSpPr>
          <p:cNvPr id="339" name="Google Shape;339;p25"/>
          <p:cNvSpPr txBox="1"/>
          <p:nvPr/>
        </p:nvSpPr>
        <p:spPr>
          <a:xfrm>
            <a:off x="477387" y="6222352"/>
            <a:ext cx="738708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Estimates were derived from a CD4 depletion model using HIV surveillance data.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Difference from the 2010 estimate was deemed statistically significant (P &lt; .05).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HIV Incidence by Race/Ethnicity </a:t>
            </a:r>
            <a:endParaRPr/>
          </a:p>
        </p:txBody>
      </p:sp>
      <p:sp>
        <p:nvSpPr>
          <p:cNvPr id="346" name="Google Shape;346;p26"/>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accent6"/>
              </a:buClr>
              <a:buSzPts val="2400"/>
              <a:buFont typeface="Noto Sans Symbols"/>
              <a:buNone/>
            </a:pPr>
            <a:r>
              <a:t/>
            </a:r>
            <a:endParaRPr/>
          </a:p>
        </p:txBody>
      </p:sp>
      <p:sp>
        <p:nvSpPr>
          <p:cNvPr id="347" name="Google Shape;347;p26"/>
          <p:cNvSpPr txBox="1"/>
          <p:nvPr/>
        </p:nvSpPr>
        <p:spPr>
          <a:xfrm>
            <a:off x="10132592" y="5261585"/>
            <a:ext cx="1649504" cy="3940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CDC, 2019</a:t>
            </a:r>
            <a:endParaRPr/>
          </a:p>
        </p:txBody>
      </p:sp>
      <p:sp>
        <p:nvSpPr>
          <p:cNvPr id="348" name="Google Shape;348;p26"/>
          <p:cNvSpPr txBox="1"/>
          <p:nvPr/>
        </p:nvSpPr>
        <p:spPr>
          <a:xfrm>
            <a:off x="534751" y="6305910"/>
            <a:ext cx="738708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Estimates were derived from a CD4 depletion model using HIV surveillance data.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Difference from the 2010 estimate was deemed statistically significant (P &lt; .05).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picture containing line chart&#10;&#10;Description automatically generated" id="349" name="Google Shape;349;p26"/>
          <p:cNvPicPr preferRelativeResize="0"/>
          <p:nvPr/>
        </p:nvPicPr>
        <p:blipFill rotWithShape="1">
          <a:blip r:embed="rId3">
            <a:alphaModFix/>
          </a:blip>
          <a:srcRect b="0" l="0" r="0" t="0"/>
          <a:stretch/>
        </p:blipFill>
        <p:spPr>
          <a:xfrm>
            <a:off x="624051" y="1984241"/>
            <a:ext cx="9089860" cy="4241192"/>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Trends in HIV Incidence by Sex at Birth</a:t>
            </a:r>
            <a:endParaRPr/>
          </a:p>
        </p:txBody>
      </p:sp>
      <p:sp>
        <p:nvSpPr>
          <p:cNvPr id="356" name="Google Shape;356;p27"/>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accent6"/>
              </a:buClr>
              <a:buSzPts val="2400"/>
              <a:buFont typeface="Noto Sans Symbols"/>
              <a:buNone/>
            </a:pPr>
            <a:r>
              <a:t/>
            </a:r>
            <a:endParaRPr/>
          </a:p>
        </p:txBody>
      </p:sp>
      <p:sp>
        <p:nvSpPr>
          <p:cNvPr id="357" name="Google Shape;357;p27"/>
          <p:cNvSpPr txBox="1"/>
          <p:nvPr/>
        </p:nvSpPr>
        <p:spPr>
          <a:xfrm>
            <a:off x="10241488" y="5440167"/>
            <a:ext cx="1845409" cy="4946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CDC, 2018</a:t>
            </a:r>
            <a:endParaRPr/>
          </a:p>
        </p:txBody>
      </p:sp>
      <p:sp>
        <p:nvSpPr>
          <p:cNvPr id="358" name="Google Shape;358;p27"/>
          <p:cNvSpPr txBox="1"/>
          <p:nvPr/>
        </p:nvSpPr>
        <p:spPr>
          <a:xfrm>
            <a:off x="547367" y="6242089"/>
            <a:ext cx="738708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Estimates were derived from a CD4 depletion model using HIV surveillance data.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Difference from the 2010 estimate was deemed statistically significant (P &lt; .05).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hart&#10;&#10;Description automatically generated" id="359" name="Google Shape;359;p27"/>
          <p:cNvPicPr preferRelativeResize="0"/>
          <p:nvPr/>
        </p:nvPicPr>
        <p:blipFill rotWithShape="1">
          <a:blip r:embed="rId3">
            <a:alphaModFix/>
          </a:blip>
          <a:srcRect b="0" l="0" r="2580" t="9415"/>
          <a:stretch/>
        </p:blipFill>
        <p:spPr>
          <a:xfrm>
            <a:off x="547367" y="2102301"/>
            <a:ext cx="8905218" cy="3946901"/>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8"/>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HIV/HCV Coinfection</a:t>
            </a:r>
            <a:endParaRPr/>
          </a:p>
        </p:txBody>
      </p:sp>
      <p:sp>
        <p:nvSpPr>
          <p:cNvPr id="365" name="Google Shape;365;p28"/>
          <p:cNvSpPr txBox="1"/>
          <p:nvPr>
            <p:ph idx="1" type="body"/>
          </p:nvPr>
        </p:nvSpPr>
        <p:spPr>
          <a:xfrm>
            <a:off x="624051" y="2141308"/>
            <a:ext cx="4654562"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About 25% of PWH in the U.S. also have current or past HCV infection (HCV Ab+)</a:t>
            </a:r>
            <a:endParaRPr/>
          </a:p>
          <a:p>
            <a:pPr indent="-347472" lvl="1" marL="685800" rtl="0" algn="l">
              <a:spcBef>
                <a:spcPts val="1200"/>
              </a:spcBef>
              <a:spcAft>
                <a:spcPts val="0"/>
              </a:spcAft>
              <a:buSzPts val="2400"/>
              <a:buChar char="•"/>
            </a:pPr>
            <a:r>
              <a:rPr lang="en-US"/>
              <a:t>Higher in some HIV+ groups </a:t>
            </a:r>
            <a:br>
              <a:rPr lang="en-US"/>
            </a:br>
            <a:r>
              <a:rPr lang="en-US"/>
              <a:t>(e.g., IDU – 60-80%)</a:t>
            </a:r>
            <a:endParaRPr/>
          </a:p>
          <a:p>
            <a:pPr indent="-342900" lvl="0" marL="342900" rtl="0" algn="l">
              <a:spcBef>
                <a:spcPts val="600"/>
              </a:spcBef>
              <a:spcAft>
                <a:spcPts val="0"/>
              </a:spcAft>
              <a:buClr>
                <a:schemeClr val="accent6"/>
              </a:buClr>
              <a:buSzPts val="2400"/>
              <a:buFont typeface="Noto Sans Symbols"/>
              <a:buChar char="▪"/>
            </a:pPr>
            <a:r>
              <a:rPr lang="en-US"/>
              <a:t>Overlapping risk factors </a:t>
            </a:r>
            <a:br>
              <a:rPr lang="en-US"/>
            </a:br>
            <a:r>
              <a:rPr lang="en-US"/>
              <a:t>(e.g., IDU, MSM)</a:t>
            </a:r>
            <a:endParaRPr/>
          </a:p>
        </p:txBody>
      </p:sp>
      <p:sp>
        <p:nvSpPr>
          <p:cNvPr id="366" name="Google Shape;366;p28"/>
          <p:cNvSpPr/>
          <p:nvPr/>
        </p:nvSpPr>
        <p:spPr>
          <a:xfrm>
            <a:off x="5393989" y="2150278"/>
            <a:ext cx="2600499" cy="2557442"/>
          </a:xfrm>
          <a:prstGeom prst="ellipse">
            <a:avLst/>
          </a:prstGeom>
          <a:solidFill>
            <a:srgbClr val="002060">
              <a:alpha val="72941"/>
            </a:srgbClr>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367" name="Google Shape;367;p28"/>
          <p:cNvSpPr txBox="1"/>
          <p:nvPr/>
        </p:nvSpPr>
        <p:spPr>
          <a:xfrm>
            <a:off x="5903146" y="2993527"/>
            <a:ext cx="89916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HIV</a:t>
            </a:r>
            <a:endParaRPr b="1"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1.2M</a:t>
            </a:r>
            <a:br>
              <a:rPr b="1" i="0" lang="en-US" sz="2400" u="none" cap="none" strike="noStrike">
                <a:solidFill>
                  <a:schemeClr val="lt1"/>
                </a:solidFill>
                <a:latin typeface="Arial"/>
                <a:ea typeface="Arial"/>
                <a:cs typeface="Arial"/>
                <a:sym typeface="Arial"/>
              </a:rPr>
            </a:br>
            <a:endParaRPr b="1" i="0" sz="2400" u="none" cap="none" strike="noStrike">
              <a:solidFill>
                <a:schemeClr val="lt1"/>
              </a:solidFill>
              <a:latin typeface="Arial"/>
              <a:ea typeface="Arial"/>
              <a:cs typeface="Arial"/>
              <a:sym typeface="Arial"/>
            </a:endParaRPr>
          </a:p>
        </p:txBody>
      </p:sp>
      <p:sp>
        <p:nvSpPr>
          <p:cNvPr id="368" name="Google Shape;368;p28"/>
          <p:cNvSpPr/>
          <p:nvPr/>
        </p:nvSpPr>
        <p:spPr>
          <a:xfrm>
            <a:off x="7054999" y="1502920"/>
            <a:ext cx="3941580" cy="3852159"/>
          </a:xfrm>
          <a:prstGeom prst="ellipse">
            <a:avLst/>
          </a:prstGeom>
          <a:solidFill>
            <a:srgbClr val="FF0000">
              <a:alpha val="65882"/>
            </a:srgbClr>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600" u="none" cap="none" strike="noStrike">
              <a:solidFill>
                <a:srgbClr val="FFFF00"/>
              </a:solidFill>
              <a:latin typeface="Arial"/>
              <a:ea typeface="Arial"/>
              <a:cs typeface="Arial"/>
              <a:sym typeface="Arial"/>
            </a:endParaRPr>
          </a:p>
        </p:txBody>
      </p:sp>
      <p:sp>
        <p:nvSpPr>
          <p:cNvPr id="369" name="Google Shape;369;p28"/>
          <p:cNvSpPr/>
          <p:nvPr/>
        </p:nvSpPr>
        <p:spPr>
          <a:xfrm>
            <a:off x="8335807" y="3070794"/>
            <a:ext cx="1776743" cy="126188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4400" u="none" cap="none" strike="noStrike">
                <a:solidFill>
                  <a:schemeClr val="lt1"/>
                </a:solidFill>
                <a:latin typeface="Arial"/>
                <a:ea typeface="Arial"/>
                <a:cs typeface="Arial"/>
                <a:sym typeface="Arial"/>
              </a:rPr>
              <a:t>HCV</a:t>
            </a:r>
            <a:endParaRPr b="1"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US" sz="3200" u="none" cap="none" strike="noStrike">
                <a:solidFill>
                  <a:schemeClr val="lt1"/>
                </a:solidFill>
                <a:latin typeface="Arial"/>
                <a:ea typeface="Arial"/>
                <a:cs typeface="Arial"/>
                <a:sym typeface="Arial"/>
              </a:rPr>
              <a:t>3.4M</a:t>
            </a:r>
            <a:endParaRPr b="0" i="0" sz="3200" u="none" cap="none" strike="noStrike">
              <a:solidFill>
                <a:schemeClr val="lt1"/>
              </a:solidFill>
              <a:latin typeface="Arial"/>
              <a:ea typeface="Arial"/>
              <a:cs typeface="Arial"/>
              <a:sym typeface="Arial"/>
            </a:endParaRPr>
          </a:p>
        </p:txBody>
      </p:sp>
      <p:sp>
        <p:nvSpPr>
          <p:cNvPr id="370" name="Google Shape;370;p28"/>
          <p:cNvSpPr txBox="1"/>
          <p:nvPr/>
        </p:nvSpPr>
        <p:spPr>
          <a:xfrm>
            <a:off x="7070485" y="2751986"/>
            <a:ext cx="808627"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HIV</a:t>
            </a:r>
            <a:br>
              <a:rPr b="1" i="0" lang="en-US" sz="2000" u="none" cap="none" strike="noStrike">
                <a:solidFill>
                  <a:schemeClr val="lt1"/>
                </a:solidFill>
                <a:latin typeface="Arial"/>
                <a:ea typeface="Arial"/>
                <a:cs typeface="Arial"/>
                <a:sym typeface="Arial"/>
              </a:rPr>
            </a:br>
            <a:r>
              <a:rPr b="1" i="0" lang="en-US" sz="2000" u="none" cap="none" strike="noStrike">
                <a:solidFill>
                  <a:schemeClr val="lt1"/>
                </a:solidFill>
                <a:latin typeface="Arial"/>
                <a:ea typeface="Arial"/>
                <a:cs typeface="Arial"/>
                <a:sym typeface="Arial"/>
              </a:rPr>
              <a:t>300K</a:t>
            </a:r>
            <a:br>
              <a:rPr b="1" i="0" lang="en-US" sz="2000" u="none" cap="none" strike="noStrike">
                <a:solidFill>
                  <a:schemeClr val="lt1"/>
                </a:solidFill>
                <a:latin typeface="Arial"/>
                <a:ea typeface="Arial"/>
                <a:cs typeface="Arial"/>
                <a:sym typeface="Arial"/>
              </a:rPr>
            </a:br>
            <a:r>
              <a:rPr b="1" i="0" lang="en-US" sz="2000" u="none" cap="none" strike="noStrike">
                <a:solidFill>
                  <a:schemeClr val="lt1"/>
                </a:solidFill>
                <a:latin typeface="Arial"/>
                <a:ea typeface="Arial"/>
                <a:cs typeface="Arial"/>
                <a:sym typeface="Arial"/>
              </a:rPr>
              <a:t>HCV</a:t>
            </a:r>
            <a:endParaRPr b="1" i="0" sz="2000" u="none" cap="none" strike="noStrike">
              <a:solidFill>
                <a:schemeClr val="lt1"/>
              </a:solidFill>
              <a:latin typeface="Arial"/>
              <a:ea typeface="Arial"/>
              <a:cs typeface="Arial"/>
              <a:sym typeface="Arial"/>
            </a:endParaRPr>
          </a:p>
        </p:txBody>
      </p:sp>
      <p:pic>
        <p:nvPicPr>
          <p:cNvPr descr="HCV virus" id="371" name="Google Shape;371;p28" title="Illustration "/>
          <p:cNvPicPr preferRelativeResize="0"/>
          <p:nvPr/>
        </p:nvPicPr>
        <p:blipFill rotWithShape="1">
          <a:blip r:embed="rId3">
            <a:alphaModFix/>
          </a:blip>
          <a:srcRect b="5000" l="20833" r="19165" t="6250"/>
          <a:stretch/>
        </p:blipFill>
        <p:spPr>
          <a:xfrm>
            <a:off x="10316527" y="3767649"/>
            <a:ext cx="1513906" cy="1492880"/>
          </a:xfrm>
          <a:prstGeom prst="rect">
            <a:avLst/>
          </a:prstGeom>
          <a:noFill/>
          <a:ln>
            <a:noFill/>
          </a:ln>
        </p:spPr>
      </p:pic>
      <p:pic>
        <p:nvPicPr>
          <p:cNvPr descr="HIV Virus" id="372" name="Google Shape;372;p28" title="illustration"/>
          <p:cNvPicPr preferRelativeResize="0"/>
          <p:nvPr/>
        </p:nvPicPr>
        <p:blipFill rotWithShape="1">
          <a:blip r:embed="rId4">
            <a:alphaModFix/>
          </a:blip>
          <a:srcRect b="0" l="0" r="0" t="0"/>
          <a:stretch/>
        </p:blipFill>
        <p:spPr>
          <a:xfrm>
            <a:off x="4960481" y="4017004"/>
            <a:ext cx="1764189" cy="1586147"/>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9"/>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Disclaimer and Permissions</a:t>
            </a:r>
            <a:endParaRPr/>
          </a:p>
        </p:txBody>
      </p:sp>
      <p:sp>
        <p:nvSpPr>
          <p:cNvPr id="379" name="Google Shape;379;p29"/>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Users are cautioned that because of the rapidly changing medical field, information could become out of date quickly.  </a:t>
            </a:r>
            <a:endParaRPr/>
          </a:p>
          <a:p>
            <a:pPr indent="-342900" lvl="0" marL="342900" rtl="0" algn="l">
              <a:spcBef>
                <a:spcPts val="1200"/>
              </a:spcBef>
              <a:spcAft>
                <a:spcPts val="0"/>
              </a:spcAft>
              <a:buClr>
                <a:schemeClr val="accent6"/>
              </a:buClr>
              <a:buSzPts val="2400"/>
              <a:buFont typeface="Noto Sans Symbols"/>
              <a:buChar char="▪"/>
            </a:pPr>
            <a:r>
              <a:rPr lang="en-US"/>
              <a:t>You may use or present this slide set and other material in its entirely or incorporate into another presentation if you credit the author and/or source of the materials.</a:t>
            </a:r>
            <a:endParaRPr/>
          </a:p>
          <a:p>
            <a:pPr indent="-342900" lvl="0" marL="342900" rtl="0" algn="l">
              <a:spcBef>
                <a:spcPts val="1200"/>
              </a:spcBef>
              <a:spcAft>
                <a:spcPts val="0"/>
              </a:spcAft>
              <a:buClr>
                <a:schemeClr val="accent6"/>
              </a:buClr>
              <a:buSzPts val="2400"/>
              <a:buFont typeface="Noto Sans Symbols"/>
              <a:buChar char="▪"/>
            </a:pPr>
            <a:r>
              <a:rPr lang="en-US"/>
              <a:t>The complete HIV/HCV Co-infection: An AETC National Curriculum is available at: </a:t>
            </a:r>
            <a:r>
              <a:rPr lang="en-US" u="sng">
                <a:solidFill>
                  <a:schemeClr val="hlink"/>
                </a:solidFill>
                <a:hlinkClick r:id="rId3"/>
              </a:rPr>
              <a:t>https://aidsetc.org/hivhcv</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Lesson Objectives </a:t>
            </a:r>
            <a:endParaRPr/>
          </a:p>
        </p:txBody>
      </p:sp>
      <p:sp>
        <p:nvSpPr>
          <p:cNvPr id="81" name="Google Shape;81;p3"/>
          <p:cNvSpPr txBox="1"/>
          <p:nvPr>
            <p:ph idx="1" type="body"/>
          </p:nvPr>
        </p:nvSpPr>
        <p:spPr>
          <a:xfrm>
            <a:off x="624052" y="2141308"/>
            <a:ext cx="9224142"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Identify and understand epidemiologic trends in HCV in the United States</a:t>
            </a:r>
            <a:endParaRPr/>
          </a:p>
          <a:p>
            <a:pPr indent="-342900" lvl="0" marL="342900" rtl="0" algn="l">
              <a:spcBef>
                <a:spcPts val="1200"/>
              </a:spcBef>
              <a:spcAft>
                <a:spcPts val="0"/>
              </a:spcAft>
              <a:buClr>
                <a:schemeClr val="accent6"/>
              </a:buClr>
              <a:buSzPts val="2400"/>
              <a:buFont typeface="Noto Sans Symbols"/>
              <a:buChar char="▪"/>
            </a:pPr>
            <a:r>
              <a:rPr lang="en-US"/>
              <a:t>Review the available data on epidemiologic trends in HIV/HCV co-infection in the United States</a:t>
            </a:r>
            <a:endParaRPr/>
          </a:p>
          <a:p>
            <a:pPr indent="-342900" lvl="0" marL="342900" rtl="0" algn="l">
              <a:spcBef>
                <a:spcPts val="1200"/>
              </a:spcBef>
              <a:spcAft>
                <a:spcPts val="0"/>
              </a:spcAft>
              <a:buClr>
                <a:schemeClr val="accent6"/>
              </a:buClr>
              <a:buSzPts val="2400"/>
              <a:buFont typeface="Noto Sans Symbols"/>
              <a:buChar char="▪"/>
            </a:pPr>
            <a:r>
              <a:rPr lang="en-US"/>
              <a:t>Identify how epidemiologic trends in the United States apply to men who have sex with men (MSM), people who inject drugs (PWID), and how they vary by gender, age, race, and ethnicity</a:t>
            </a: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References </a:t>
            </a:r>
            <a:r>
              <a:rPr lang="en-US" sz="2400"/>
              <a:t>(1)</a:t>
            </a:r>
            <a:endParaRPr/>
          </a:p>
        </p:txBody>
      </p:sp>
      <p:sp>
        <p:nvSpPr>
          <p:cNvPr id="385" name="Google Shape;385;p30"/>
          <p:cNvSpPr txBox="1"/>
          <p:nvPr>
            <p:ph idx="1" type="body"/>
          </p:nvPr>
        </p:nvSpPr>
        <p:spPr>
          <a:xfrm>
            <a:off x="624051" y="1988908"/>
            <a:ext cx="11094900" cy="29862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100"/>
              <a:buFont typeface="Arial"/>
              <a:buAutoNum type="arabicPeriod"/>
            </a:pPr>
            <a:r>
              <a:rPr lang="en-US" sz="1100"/>
              <a:t>Schillie S, Wester C. Osborne, M et al, </a:t>
            </a:r>
            <a:r>
              <a:rPr lang="en-US" sz="1100" u="sng">
                <a:solidFill>
                  <a:schemeClr val="hlink"/>
                </a:solidFill>
                <a:hlinkClick r:id="rId3"/>
              </a:rPr>
              <a:t>CDC Recommendations for Hepatitis C Screening Among Adults – United States, 2020</a:t>
            </a:r>
            <a:r>
              <a:rPr lang="en-US" sz="1100"/>
              <a:t>. MMWR 2020 (RR 69). </a:t>
            </a:r>
            <a:r>
              <a:rPr lang="en-US" sz="1100" u="sng">
                <a:solidFill>
                  <a:schemeClr val="hlink"/>
                </a:solidFill>
                <a:hlinkClick r:id="rId4"/>
              </a:rPr>
              <a:t>https://www.cdc.gov/mmwr/volumes/69/rr/rr6902a1.htm#T1_down</a:t>
            </a:r>
            <a:endParaRPr sz="1100"/>
          </a:p>
          <a:p>
            <a:pPr indent="-228600" lvl="0" marL="228600" rtl="0" algn="l">
              <a:spcBef>
                <a:spcPts val="300"/>
              </a:spcBef>
              <a:spcAft>
                <a:spcPts val="0"/>
              </a:spcAft>
              <a:buSzPts val="1100"/>
              <a:buFont typeface="Arial"/>
              <a:buAutoNum type="arabicPeriod"/>
            </a:pPr>
            <a:r>
              <a:rPr lang="en-US" sz="1100"/>
              <a:t>Hofmeister MG, Rosenthal EM, Barker LK, et al. Estimating Prevalence of Hepatitis C Virus Infection in the United States, 2013‐2016. Hepatology Volume 69, Issue 3 March 2019. 1020-1031.</a:t>
            </a:r>
            <a:endParaRPr/>
          </a:p>
          <a:p>
            <a:pPr indent="-228600" lvl="0" marL="228600" rtl="0" algn="l">
              <a:spcBef>
                <a:spcPts val="300"/>
              </a:spcBef>
              <a:spcAft>
                <a:spcPts val="0"/>
              </a:spcAft>
              <a:buSzPts val="1100"/>
              <a:buFont typeface="Arial"/>
              <a:buAutoNum type="arabicPeriod"/>
            </a:pPr>
            <a:r>
              <a:rPr lang="en-US" sz="1100"/>
              <a:t>Centers for Disease Control and Prevention. Viral Hepatitis Surveillance — United States, 2018. </a:t>
            </a:r>
            <a:r>
              <a:rPr lang="en-US" sz="1100" u="sng">
                <a:solidFill>
                  <a:schemeClr val="hlink"/>
                </a:solidFill>
                <a:hlinkClick r:id="rId5"/>
              </a:rPr>
              <a:t>https://www.cdc.gov/hepatitis/statistics/SurveillanceRpts.htm</a:t>
            </a:r>
            <a:r>
              <a:rPr lang="en-US" sz="1100"/>
              <a:t>. Published July 2020. Accessed September 2020. </a:t>
            </a:r>
            <a:endParaRPr/>
          </a:p>
          <a:p>
            <a:pPr indent="-228600" lvl="0" marL="228600" rtl="0" algn="l">
              <a:spcBef>
                <a:spcPts val="300"/>
              </a:spcBef>
              <a:spcAft>
                <a:spcPts val="0"/>
              </a:spcAft>
              <a:buSzPts val="1100"/>
              <a:buFont typeface="Arial"/>
              <a:buAutoNum type="arabicPeriod"/>
            </a:pPr>
            <a:r>
              <a:rPr lang="en-US" sz="1100"/>
              <a:t>Ly KN, Xing J, Klevens M et al. The increasing burden of mortality from viral hepatitis in the United Status between 1999 and 2007. Ann Intern Med. 2012; 156: 271-278. </a:t>
            </a:r>
            <a:endParaRPr/>
          </a:p>
          <a:p>
            <a:pPr indent="-228600" lvl="0" marL="228600" rtl="0" algn="l">
              <a:spcBef>
                <a:spcPts val="300"/>
              </a:spcBef>
              <a:spcAft>
                <a:spcPts val="0"/>
              </a:spcAft>
              <a:buSzPts val="1100"/>
              <a:buFont typeface="Arial"/>
              <a:buAutoNum type="arabicPeriod"/>
            </a:pPr>
            <a:r>
              <a:rPr lang="en-US" sz="1100"/>
              <a:t>Hagan H, Jordan AE, Neurer J, et al. Incidence of sexually transmitted hepatitis C virus infection in HIV-positive MSM: a systematic review and meta-analysis. AIDS. 2015;29:2335–2345. </a:t>
            </a:r>
            <a:endParaRPr/>
          </a:p>
          <a:p>
            <a:pPr indent="-228600" lvl="0" marL="228600" rtl="0" algn="l">
              <a:spcBef>
                <a:spcPts val="300"/>
              </a:spcBef>
              <a:spcAft>
                <a:spcPts val="0"/>
              </a:spcAft>
              <a:buSzPts val="1100"/>
              <a:buFont typeface="Arial"/>
              <a:buAutoNum type="arabicPeriod"/>
            </a:pPr>
            <a:r>
              <a:rPr lang="en-US" sz="1100"/>
              <a:t>Jordan AE, Perlman DC, Neurer J, et al. Prevalence of hepatitis C virus infection among HIV+ men who have sex with men: a systematic review and meta-analysis. Int J STD AIDS. 2017 Feb; 28(2): 145–159.  PMID: 26826159</a:t>
            </a:r>
            <a:endParaRPr/>
          </a:p>
          <a:p>
            <a:pPr indent="-228600" lvl="0" marL="228600" rtl="0" algn="l">
              <a:spcBef>
                <a:spcPts val="300"/>
              </a:spcBef>
              <a:spcAft>
                <a:spcPts val="0"/>
              </a:spcAft>
              <a:buSzPts val="1100"/>
              <a:buFont typeface="Arial"/>
              <a:buAutoNum type="arabicPeriod"/>
            </a:pPr>
            <a:r>
              <a:rPr lang="en-US" sz="1100"/>
              <a:t>Vandelli C, Renzo F, Romano L, et al. Lack of evidence of sexual transmission of hepatitis C among monogamous couples: results of a 10-year prospective follow-up study. AmJ Gastroenterol. 2004;99:855–859.</a:t>
            </a:r>
            <a:endParaRPr/>
          </a:p>
          <a:p>
            <a:pPr indent="-228600" lvl="0" marL="228600" rtl="0" algn="l">
              <a:spcBef>
                <a:spcPts val="300"/>
              </a:spcBef>
              <a:spcAft>
                <a:spcPts val="0"/>
              </a:spcAft>
              <a:buSzPts val="1100"/>
              <a:buFont typeface="Arial"/>
              <a:buAutoNum type="arabicPeriod"/>
            </a:pPr>
            <a:r>
              <a:rPr lang="en-US" sz="1100"/>
              <a:t>Yehia BR, Schranz AJ, Umscheid CA, et al. The treatment cascade for chronic hepatitis C virus infection in the United States: a systematic review and meta‐analysis. PLoS One 2014;9:e101554.</a:t>
            </a:r>
            <a:endParaRPr/>
          </a:p>
          <a:p>
            <a:pPr indent="-228600" lvl="0" marL="228600" rtl="0" algn="l">
              <a:spcBef>
                <a:spcPts val="300"/>
              </a:spcBef>
              <a:spcAft>
                <a:spcPts val="0"/>
              </a:spcAft>
              <a:buSzPts val="1100"/>
              <a:buFont typeface="Arial"/>
              <a:buAutoNum type="arabicPeriod"/>
            </a:pPr>
            <a:r>
              <a:rPr lang="en-US" sz="1100"/>
              <a:t>Degenhardt L, Peacock A, Colledge S, et al. Global prevalence of injecting drug use and sociodemographic characteristics and prevalence of HIV, HBV, and HCV in people who inject drugs: a multistage systematic review. Lancet Global Health. 2017;5(12):e1192-1207.</a:t>
            </a:r>
            <a:endParaRPr/>
          </a:p>
          <a:p>
            <a:pPr indent="-228600" lvl="0" marL="228600" rtl="0" algn="l">
              <a:spcBef>
                <a:spcPts val="300"/>
              </a:spcBef>
              <a:spcAft>
                <a:spcPts val="0"/>
              </a:spcAft>
              <a:buSzPts val="1100"/>
              <a:buFont typeface="Arial"/>
              <a:buAutoNum type="arabicPeriod"/>
            </a:pPr>
            <a:r>
              <a:rPr lang="en-US" sz="1100"/>
              <a:t>Armstrong GL, Wasley A, Simard EP, et al. The prevalence of hepatitis C virus infection in the United States, 1999 through 2002. Ann Intern Med. 2006 May 16;144(10):705-14. PubMed PMID: 16702586 </a:t>
            </a:r>
            <a:endParaRPr/>
          </a:p>
          <a:p>
            <a:pPr indent="-228600" lvl="0" marL="228600" rtl="0" algn="l">
              <a:spcBef>
                <a:spcPts val="300"/>
              </a:spcBef>
              <a:spcAft>
                <a:spcPts val="0"/>
              </a:spcAft>
              <a:buSzPts val="1100"/>
              <a:buFont typeface="Arial"/>
              <a:buAutoNum type="arabicPeriod"/>
            </a:pPr>
            <a:r>
              <a:rPr lang="en-US" sz="1100"/>
              <a:t>Edlin BR, Eckhardt BJ, Shu MA, et al. Toward a more accurate estimate of the prevalence of hepatitis C in the United States. Hepatology. 2015 Nov;62(5):1353- 63. </a:t>
            </a:r>
            <a:endParaRPr/>
          </a:p>
          <a:p>
            <a:pPr indent="-228600" lvl="0" marL="228600" rtl="0" algn="l">
              <a:spcBef>
                <a:spcPts val="300"/>
              </a:spcBef>
              <a:spcAft>
                <a:spcPts val="0"/>
              </a:spcAft>
              <a:buSzPts val="1100"/>
              <a:buFont typeface="Arial"/>
              <a:buAutoNum type="arabicPeriod"/>
            </a:pPr>
            <a:r>
              <a:rPr lang="en-US" sz="1100"/>
              <a:t>Centers for Disease Control and Prevention. Hepatitis C virus infection among adolescents and young adults: Massachusetts, 2002-2009. MMWR. </a:t>
            </a:r>
            <a:endParaRPr/>
          </a:p>
          <a:p>
            <a:pPr indent="-228600" lvl="0" marL="228600" rtl="0" algn="l">
              <a:spcBef>
                <a:spcPts val="300"/>
              </a:spcBef>
              <a:spcAft>
                <a:spcPts val="0"/>
              </a:spcAft>
              <a:buSzPts val="1100"/>
              <a:buFont typeface="Arial"/>
              <a:buAutoNum type="arabicPeriod"/>
            </a:pPr>
            <a:r>
              <a:rPr lang="en-US" sz="1100"/>
              <a:t>Denniston MM, Klevens RM, McQuillan GM, Jiles RB. Awareness of infection, knowledge of hepatitis C, and medical follow-up among </a:t>
            </a:r>
            <a:br>
              <a:rPr lang="en-US" sz="1100"/>
            </a:br>
            <a:r>
              <a:rPr lang="en-US" sz="1100"/>
              <a:t>individuals testing positive for hepatitis C: National Health and Nutrition Examination Survey 2001-2008. Hepatology. </a:t>
            </a:r>
            <a:br>
              <a:rPr lang="en-US" sz="1100"/>
            </a:br>
            <a:r>
              <a:rPr lang="en-US" sz="1100"/>
              <a:t>2012 Jun;55(6):1652-61. PubMed PMID: 22213025 </a:t>
            </a:r>
            <a:endParaRPr/>
          </a:p>
          <a:p>
            <a:pPr indent="-93979" lvl="0" marL="182880" rtl="0" algn="l">
              <a:spcBef>
                <a:spcPts val="300"/>
              </a:spcBef>
              <a:spcAft>
                <a:spcPts val="0"/>
              </a:spcAft>
              <a:buSzPts val="1400"/>
              <a:buNone/>
            </a:pPr>
            <a:r>
              <a:t/>
            </a:r>
            <a:endParaRPr sz="1400"/>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References </a:t>
            </a:r>
            <a:r>
              <a:rPr lang="en-US" sz="2400"/>
              <a:t>(2)</a:t>
            </a:r>
            <a:endParaRPr/>
          </a:p>
        </p:txBody>
      </p:sp>
      <p:sp>
        <p:nvSpPr>
          <p:cNvPr id="391" name="Google Shape;391;p31"/>
          <p:cNvSpPr txBox="1"/>
          <p:nvPr>
            <p:ph idx="1" type="body"/>
          </p:nvPr>
        </p:nvSpPr>
        <p:spPr>
          <a:xfrm>
            <a:off x="624051" y="2141308"/>
            <a:ext cx="10937328"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100"/>
              <a:buFont typeface="Arial"/>
              <a:buAutoNum type="arabicPeriod" startAt="14"/>
            </a:pPr>
            <a:r>
              <a:rPr lang="en-US" sz="1100"/>
              <a:t>Smith BD, Morgan RL, Beckett GA, et al; Centers for Disease Control and Prevention. Recommendations for the identification of chronic hepatitis C virus infection among persons born during 1945-1965. MMWR Recomm Rep. 2012 Aug 17;61(RR-4):1-32. Erratum in: MMWR Recomm Rep. 2012 Nov 2;61(43):886. PubMed PMID: 22895429. </a:t>
            </a:r>
            <a:endParaRPr/>
          </a:p>
          <a:p>
            <a:pPr indent="-342900" lvl="0" marL="342900" rtl="0" algn="l">
              <a:spcBef>
                <a:spcPts val="600"/>
              </a:spcBef>
              <a:spcAft>
                <a:spcPts val="0"/>
              </a:spcAft>
              <a:buSzPts val="1100"/>
              <a:buFont typeface="Arial"/>
              <a:buAutoNum type="arabicPeriod" startAt="14"/>
            </a:pPr>
            <a:r>
              <a:rPr lang="en-US" sz="1100"/>
              <a:t>Centers for Disease Control and Prevention. Recommendations for prevention and control of hepatitis C virus (HCV) infection and HCV-related chronic disease. MMWR 1998;47(No. RR-19):[i1-54]. </a:t>
            </a:r>
            <a:endParaRPr/>
          </a:p>
          <a:p>
            <a:pPr indent="-342900" lvl="0" marL="342900" rtl="0" algn="l">
              <a:spcBef>
                <a:spcPts val="600"/>
              </a:spcBef>
              <a:spcAft>
                <a:spcPts val="0"/>
              </a:spcAft>
              <a:buSzPts val="1100"/>
              <a:buFont typeface="Arial"/>
              <a:buAutoNum type="arabicPeriod" startAt="14"/>
            </a:pPr>
            <a:r>
              <a:rPr lang="en-US" sz="1100"/>
              <a:t>Wejnert C, Hess KL, Hall HI, et al. Vital Signs: Trends in HIV Diagnoses, Risk Behaviors, and Prevention Among Persons Who Inject Drugs — United States. MMWR Morb Mortal Wkly Rep 2016;65:1336–1342. </a:t>
            </a:r>
            <a:endParaRPr/>
          </a:p>
          <a:p>
            <a:pPr indent="-342900" lvl="0" marL="342900" rtl="0" algn="l">
              <a:spcBef>
                <a:spcPts val="600"/>
              </a:spcBef>
              <a:spcAft>
                <a:spcPts val="0"/>
              </a:spcAft>
              <a:buSzPts val="1100"/>
              <a:buFont typeface="Arial"/>
              <a:buAutoNum type="arabicPeriod" startAt="14"/>
            </a:pPr>
            <a:r>
              <a:rPr lang="en-US" sz="1100"/>
              <a:t>Tohme RA, Holmberg SD. Is sexual contact a major mode of hepatitis C virus transmission? Hepatology. 2010 Oct;52(4):1497-505. PubMed PMID: 20635398. </a:t>
            </a:r>
            <a:endParaRPr/>
          </a:p>
          <a:p>
            <a:pPr indent="-342900" lvl="0" marL="342900" rtl="0" algn="l">
              <a:spcBef>
                <a:spcPts val="600"/>
              </a:spcBef>
              <a:spcAft>
                <a:spcPts val="0"/>
              </a:spcAft>
              <a:buSzPts val="1100"/>
              <a:buFont typeface="Arial"/>
              <a:buAutoNum type="arabicPeriod" startAt="14"/>
            </a:pPr>
            <a:r>
              <a:rPr lang="en-US" sz="1100"/>
              <a:t>Terrault NA, Dodge JL, Murphy EL, et al. Sexual transmission of hepatitis C virus among monogamous heterosexual couples: the HCV partners study. Hepatology. 2013 Mar;57(3):881-9. PubMed PMID: 23175457 </a:t>
            </a:r>
            <a:endParaRPr/>
          </a:p>
          <a:p>
            <a:pPr indent="-342900" lvl="0" marL="342900" rtl="0" algn="l">
              <a:spcBef>
                <a:spcPts val="600"/>
              </a:spcBef>
              <a:spcAft>
                <a:spcPts val="0"/>
              </a:spcAft>
              <a:buSzPts val="1100"/>
              <a:buFont typeface="Arial"/>
              <a:buAutoNum type="arabicPeriod" startAt="14"/>
            </a:pPr>
            <a:r>
              <a:rPr lang="en-US" sz="1100"/>
              <a:t>McFaul K, Maghlaoui A, Nzuruba M, et al. Acute hepatitis C infection in HIV-negative men who have sex with men. J Viral Hepat. 2015 Jun;22(6):535-8. PubMed PMID: 25412826. </a:t>
            </a:r>
            <a:endParaRPr/>
          </a:p>
          <a:p>
            <a:pPr indent="-342900" lvl="0" marL="342900" rtl="0" algn="l">
              <a:spcBef>
                <a:spcPts val="600"/>
              </a:spcBef>
              <a:spcAft>
                <a:spcPts val="0"/>
              </a:spcAft>
              <a:buSzPts val="1100"/>
              <a:buFont typeface="Arial"/>
              <a:buAutoNum type="arabicPeriod" startAt="14"/>
            </a:pPr>
            <a:r>
              <a:rPr lang="en-US" sz="1100"/>
              <a:t>Van der Meer AJ, Veldt BJ, et al. Association between sustained virological response and all-cause mortality among patients with chronic hepatitis C and advanced hepatic fibrosis. JAMA. 2012 Dec 26;308(24):2584-93. PubMed PMID: 23268517. </a:t>
            </a:r>
            <a:endParaRPr/>
          </a:p>
          <a:p>
            <a:pPr indent="-342900" lvl="0" marL="342900" rtl="0" algn="l">
              <a:spcBef>
                <a:spcPts val="600"/>
              </a:spcBef>
              <a:spcAft>
                <a:spcPts val="0"/>
              </a:spcAft>
              <a:buSzPts val="1100"/>
              <a:buFont typeface="Arial"/>
              <a:buAutoNum type="arabicPeriod" startAt="14"/>
            </a:pPr>
            <a:r>
              <a:rPr lang="en-US" sz="1100"/>
              <a:t>Ly KN, Xing J, Klevens M et al. The increasing burden of mortality from viral hepatitis in the United Status between 1999 and 2007. Ann Intern Med. 2012; 156: 271-278. </a:t>
            </a:r>
            <a:endParaRPr/>
          </a:p>
          <a:p>
            <a:pPr indent="-342900" lvl="0" marL="342900" rtl="0" algn="l">
              <a:spcBef>
                <a:spcPts val="600"/>
              </a:spcBef>
              <a:spcAft>
                <a:spcPts val="0"/>
              </a:spcAft>
              <a:buSzPts val="1100"/>
              <a:buFont typeface="Arial"/>
              <a:buAutoNum type="arabicPeriod" startAt="14"/>
            </a:pPr>
            <a:r>
              <a:rPr lang="en-US" sz="1100"/>
              <a:t>Centers for Disease Control and Prevention. HIV Surveillance Report, 2018; vol. 31. Published 2020.</a:t>
            </a:r>
            <a:endParaRPr/>
          </a:p>
          <a:p>
            <a:pPr indent="-342900" lvl="0" marL="342900" rtl="0" algn="l">
              <a:spcBef>
                <a:spcPts val="600"/>
              </a:spcBef>
              <a:spcAft>
                <a:spcPts val="0"/>
              </a:spcAft>
              <a:buSzPts val="1100"/>
              <a:buFont typeface="Arial"/>
              <a:buAutoNum type="arabicPeriod" startAt="14"/>
            </a:pPr>
            <a:r>
              <a:rPr lang="en-US" sz="1100"/>
              <a:t>Graham C. Hepatitis C: A New Look at the Affected Population. Physician’s Office Resource. Medical Education Resources, LLC. 2012 Apr 5. </a:t>
            </a:r>
            <a:endParaRPr/>
          </a:p>
          <a:p>
            <a:pPr indent="-342900" lvl="0" marL="342900" rtl="0" algn="l">
              <a:spcBef>
                <a:spcPts val="600"/>
              </a:spcBef>
              <a:spcAft>
                <a:spcPts val="0"/>
              </a:spcAft>
              <a:buSzPts val="1100"/>
              <a:buFont typeface="Arial"/>
              <a:buAutoNum type="arabicPeriod" startAt="14"/>
            </a:pPr>
            <a:r>
              <a:rPr lang="en-US" sz="1100"/>
              <a:t>Division of Viral Hepatitis and National Center for HIV/AIDS, Viral Hepatitis, STD, and TB Prevention. Centers for Disease Control and Prevention. </a:t>
            </a:r>
            <a:br>
              <a:rPr lang="en-US" sz="1100"/>
            </a:br>
            <a:r>
              <a:rPr lang="en-US" sz="1100"/>
              <a:t>Statistics and Surveillance. Accessed 9/9/20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Epidemiology of HCV in the United States</a:t>
            </a:r>
            <a:endParaRPr/>
          </a:p>
        </p:txBody>
      </p:sp>
      <p:sp>
        <p:nvSpPr>
          <p:cNvPr id="88" name="Google Shape;88;p4"/>
          <p:cNvSpPr txBox="1"/>
          <p:nvPr>
            <p:ph idx="1" type="body"/>
          </p:nvPr>
        </p:nvSpPr>
        <p:spPr>
          <a:xfrm>
            <a:off x="624051" y="2049030"/>
            <a:ext cx="5172786"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HCV is the most common chronic blood borne infection </a:t>
            </a:r>
            <a:endParaRPr/>
          </a:p>
          <a:p>
            <a:pPr indent="-342900" lvl="0" marL="342900" rtl="0" algn="l">
              <a:spcBef>
                <a:spcPts val="800"/>
              </a:spcBef>
              <a:spcAft>
                <a:spcPts val="0"/>
              </a:spcAft>
              <a:buClr>
                <a:schemeClr val="accent6"/>
              </a:buClr>
              <a:buSzPts val="2200"/>
              <a:buFont typeface="Noto Sans Symbols"/>
              <a:buChar char="▪"/>
            </a:pPr>
            <a:r>
              <a:rPr lang="en-US"/>
              <a:t>Up to half may be unaware that they are infected</a:t>
            </a:r>
            <a:endParaRPr/>
          </a:p>
          <a:p>
            <a:pPr indent="-342900" lvl="0" marL="342900" rtl="0" algn="l">
              <a:spcBef>
                <a:spcPts val="800"/>
              </a:spcBef>
              <a:spcAft>
                <a:spcPts val="0"/>
              </a:spcAft>
              <a:buClr>
                <a:schemeClr val="accent6"/>
              </a:buClr>
              <a:buSzPts val="2200"/>
              <a:buFont typeface="Noto Sans Symbols"/>
              <a:buChar char="▪"/>
            </a:pPr>
            <a:r>
              <a:rPr lang="en-US"/>
              <a:t>About 2.4 million people had active HCV infection, as of 2016 (~1% of the U.S. population)</a:t>
            </a:r>
            <a:endParaRPr/>
          </a:p>
          <a:p>
            <a:pPr indent="-346075" lvl="1" marL="514350" rtl="0" algn="l">
              <a:spcBef>
                <a:spcPts val="800"/>
              </a:spcBef>
              <a:spcAft>
                <a:spcPts val="0"/>
              </a:spcAft>
              <a:buSzPts val="2200"/>
              <a:buChar char="•"/>
            </a:pPr>
            <a:r>
              <a:rPr lang="en-US"/>
              <a:t>4.1 million had positive HCV Ab, indicating past or current infection</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89" name="Google Shape;89;p4"/>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p>
            <a:pPr indent="-346075" lvl="1" marL="514350" rtl="0" algn="l">
              <a:spcBef>
                <a:spcPts val="0"/>
              </a:spcBef>
              <a:spcAft>
                <a:spcPts val="0"/>
              </a:spcAft>
              <a:buSzPts val="2200"/>
              <a:buChar char="•"/>
            </a:pPr>
            <a:r>
              <a:rPr lang="en-US"/>
              <a:t>Divergent trends in HCV epi:</a:t>
            </a:r>
            <a:endParaRPr/>
          </a:p>
          <a:p>
            <a:pPr indent="-285750" lvl="2" marL="685800" rtl="0" algn="l">
              <a:spcBef>
                <a:spcPts val="800"/>
              </a:spcBef>
              <a:spcAft>
                <a:spcPts val="0"/>
              </a:spcAft>
              <a:buSzPts val="2200"/>
              <a:buChar char="̶"/>
            </a:pPr>
            <a:r>
              <a:rPr lang="en-US"/>
              <a:t>Effective HCV treatment has decreased the overall number of people with active infection in the U.S in the past 10 years</a:t>
            </a:r>
            <a:endParaRPr/>
          </a:p>
          <a:p>
            <a:pPr indent="-285750" lvl="2" marL="685800" rtl="0" algn="l">
              <a:spcBef>
                <a:spcPts val="800"/>
              </a:spcBef>
              <a:spcAft>
                <a:spcPts val="0"/>
              </a:spcAft>
              <a:buSzPts val="2200"/>
              <a:buChar char="̶"/>
            </a:pPr>
            <a:r>
              <a:rPr lang="en-US"/>
              <a:t>Large increases in new HCV infections, driven by the opioid crisis, have occurred in some populations</a:t>
            </a:r>
            <a:endParaRPr/>
          </a:p>
          <a:p>
            <a:pPr indent="-346075" lvl="1" marL="514350" rtl="0" algn="l">
              <a:spcBef>
                <a:spcPts val="800"/>
              </a:spcBef>
              <a:spcAft>
                <a:spcPts val="0"/>
              </a:spcAft>
              <a:buSzPts val="2200"/>
              <a:buChar char="•"/>
            </a:pPr>
            <a:r>
              <a:rPr lang="en-US"/>
              <a:t>Prevalence varies widely by state</a:t>
            </a:r>
            <a:endParaRPr/>
          </a:p>
        </p:txBody>
      </p:sp>
      <p:sp>
        <p:nvSpPr>
          <p:cNvPr id="90" name="Google Shape;90;p4"/>
          <p:cNvSpPr txBox="1"/>
          <p:nvPr/>
        </p:nvSpPr>
        <p:spPr>
          <a:xfrm>
            <a:off x="623460" y="5961340"/>
            <a:ext cx="959360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CDC. Viral Hepatitis Surveillance 2018, 2020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Hofmeister. Hepatology, 2019</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AASLD-IDSA. Hepatology, 2020</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Estimated HCV Prevalence by Decade of Birth</a:t>
            </a:r>
            <a:endParaRPr/>
          </a:p>
        </p:txBody>
      </p:sp>
      <p:sp>
        <p:nvSpPr>
          <p:cNvPr id="97" name="Google Shape;97;p5"/>
          <p:cNvSpPr txBox="1"/>
          <p:nvPr>
            <p:ph idx="1" type="body"/>
          </p:nvPr>
        </p:nvSpPr>
        <p:spPr>
          <a:xfrm>
            <a:off x="624053" y="2040641"/>
            <a:ext cx="3447708"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The majority of active HCV infections are in individuals born between 1945 and 1965, but increasing numbers of infections in younger persons</a:t>
            </a:r>
            <a:endParaRPr/>
          </a:p>
        </p:txBody>
      </p:sp>
      <p:sp>
        <p:nvSpPr>
          <p:cNvPr id="98" name="Google Shape;98;p5"/>
          <p:cNvSpPr txBox="1"/>
          <p:nvPr/>
        </p:nvSpPr>
        <p:spPr>
          <a:xfrm>
            <a:off x="623460" y="6348718"/>
            <a:ext cx="402068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Graham, 2012. Adapted from Pyenson, 2009.</a:t>
            </a:r>
            <a:endParaRPr b="0" i="0" sz="1400" u="none" cap="none" strike="noStrike">
              <a:solidFill>
                <a:schemeClr val="dk1"/>
              </a:solidFill>
              <a:latin typeface="Arial"/>
              <a:ea typeface="Arial"/>
              <a:cs typeface="Arial"/>
              <a:sym typeface="Arial"/>
            </a:endParaRPr>
          </a:p>
        </p:txBody>
      </p:sp>
      <p:grpSp>
        <p:nvGrpSpPr>
          <p:cNvPr descr="Bar chart highlights that HCV prevalence is high in the Baby boomers born in the twenty years after world war II between 1945 and 1965." id="99" name="Google Shape;99;p5" title="Bar chart"/>
          <p:cNvGrpSpPr/>
          <p:nvPr/>
        </p:nvGrpSpPr>
        <p:grpSpPr>
          <a:xfrm>
            <a:off x="4321822" y="1861040"/>
            <a:ext cx="7415156" cy="4161388"/>
            <a:chOff x="880320" y="1424814"/>
            <a:chExt cx="7232301" cy="3386055"/>
          </a:xfrm>
        </p:grpSpPr>
        <p:grpSp>
          <p:nvGrpSpPr>
            <p:cNvPr id="100" name="Google Shape;100;p5"/>
            <p:cNvGrpSpPr/>
            <p:nvPr/>
          </p:nvGrpSpPr>
          <p:grpSpPr>
            <a:xfrm>
              <a:off x="1029147" y="1424814"/>
              <a:ext cx="7083474" cy="3386055"/>
              <a:chOff x="1029147" y="1424814"/>
              <a:chExt cx="7083474" cy="3386055"/>
            </a:xfrm>
          </p:grpSpPr>
          <p:grpSp>
            <p:nvGrpSpPr>
              <p:cNvPr id="101" name="Google Shape;101;p5"/>
              <p:cNvGrpSpPr/>
              <p:nvPr/>
            </p:nvGrpSpPr>
            <p:grpSpPr>
              <a:xfrm>
                <a:off x="1773660" y="2050480"/>
                <a:ext cx="6158135" cy="2359670"/>
                <a:chOff x="0" y="0"/>
                <a:chExt cx="690" cy="265"/>
              </a:xfrm>
            </p:grpSpPr>
            <p:sp>
              <p:nvSpPr>
                <p:cNvPr id="102" name="Google Shape;102;p5"/>
                <p:cNvSpPr/>
                <p:nvPr/>
              </p:nvSpPr>
              <p:spPr>
                <a:xfrm>
                  <a:off x="403" y="115"/>
                  <a:ext cx="48" cy="149"/>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3" name="Google Shape;103;p5"/>
                <p:cNvSpPr/>
                <p:nvPr/>
              </p:nvSpPr>
              <p:spPr>
                <a:xfrm>
                  <a:off x="484" y="222"/>
                  <a:ext cx="48" cy="42"/>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4" name="Google Shape;104;p5"/>
                <p:cNvSpPr/>
                <p:nvPr/>
              </p:nvSpPr>
              <p:spPr>
                <a:xfrm>
                  <a:off x="0" y="258"/>
                  <a:ext cx="47" cy="6"/>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5" name="Google Shape;105;p5"/>
                <p:cNvSpPr/>
                <p:nvPr/>
              </p:nvSpPr>
              <p:spPr>
                <a:xfrm>
                  <a:off x="80" y="257"/>
                  <a:ext cx="48" cy="7"/>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6" name="Google Shape;106;p5"/>
                <p:cNvSpPr/>
                <p:nvPr/>
              </p:nvSpPr>
              <p:spPr>
                <a:xfrm>
                  <a:off x="161" y="247"/>
                  <a:ext cx="48" cy="17"/>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7" name="Google Shape;107;p5"/>
                <p:cNvSpPr/>
                <p:nvPr/>
              </p:nvSpPr>
              <p:spPr>
                <a:xfrm>
                  <a:off x="242" y="209"/>
                  <a:ext cx="47" cy="55"/>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8" name="Google Shape;108;p5"/>
                <p:cNvSpPr/>
                <p:nvPr/>
              </p:nvSpPr>
              <p:spPr>
                <a:xfrm>
                  <a:off x="323" y="0"/>
                  <a:ext cx="47" cy="264"/>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09" name="Google Shape;109;p5"/>
                <p:cNvSpPr/>
                <p:nvPr/>
              </p:nvSpPr>
              <p:spPr>
                <a:xfrm>
                  <a:off x="565" y="258"/>
                  <a:ext cx="48" cy="6"/>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10" name="Google Shape;110;p5"/>
                <p:cNvSpPr/>
                <p:nvPr/>
              </p:nvSpPr>
              <p:spPr>
                <a:xfrm>
                  <a:off x="643" y="252"/>
                  <a:ext cx="47" cy="13"/>
                </a:xfrm>
                <a:prstGeom prst="rect">
                  <a:avLst/>
                </a:prstGeom>
                <a:solidFill>
                  <a:schemeClr val="accent3"/>
                </a:solidFill>
                <a:ln>
                  <a:noFill/>
                </a:ln>
              </p:spPr>
              <p:txBody>
                <a:bodyPr anchorCtr="0" anchor="ctr" bIns="72225" lIns="72225" spcFirstLastPara="1" rIns="72225" wrap="square" tIns="7222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grpSp>
          <p:grpSp>
            <p:nvGrpSpPr>
              <p:cNvPr id="111" name="Google Shape;111;p5"/>
              <p:cNvGrpSpPr/>
              <p:nvPr/>
            </p:nvGrpSpPr>
            <p:grpSpPr>
              <a:xfrm>
                <a:off x="1029147" y="1424814"/>
                <a:ext cx="7083474" cy="3386055"/>
                <a:chOff x="1029147" y="1339982"/>
                <a:chExt cx="7083474" cy="3386055"/>
              </a:xfrm>
            </p:grpSpPr>
            <p:sp>
              <p:nvSpPr>
                <p:cNvPr id="112" name="Google Shape;112;p5"/>
                <p:cNvSpPr/>
                <p:nvPr/>
              </p:nvSpPr>
              <p:spPr>
                <a:xfrm>
                  <a:off x="3339484" y="1845096"/>
                  <a:ext cx="2924473" cy="2544961"/>
                </a:xfrm>
                <a:custGeom>
                  <a:rect b="b" l="l" r="r" t="t"/>
                  <a:pathLst>
                    <a:path extrusionOk="0" h="120000" w="120000">
                      <a:moveTo>
                        <a:pt x="0" y="59994"/>
                      </a:moveTo>
                      <a:cubicBezTo>
                        <a:pt x="0" y="26861"/>
                        <a:pt x="26861" y="0"/>
                        <a:pt x="60000" y="0"/>
                      </a:cubicBezTo>
                      <a:cubicBezTo>
                        <a:pt x="93133" y="0"/>
                        <a:pt x="120000" y="26861"/>
                        <a:pt x="120000" y="59994"/>
                      </a:cubicBezTo>
                      <a:cubicBezTo>
                        <a:pt x="120000" y="60000"/>
                        <a:pt x="120000" y="60000"/>
                        <a:pt x="120000" y="60000"/>
                      </a:cubicBezTo>
                      <a:cubicBezTo>
                        <a:pt x="120000" y="93133"/>
                        <a:pt x="93133" y="120000"/>
                        <a:pt x="60000" y="120000"/>
                      </a:cubicBezTo>
                      <a:cubicBezTo>
                        <a:pt x="60000" y="120000"/>
                        <a:pt x="60000" y="120000"/>
                        <a:pt x="60000" y="120000"/>
                      </a:cubicBezTo>
                      <a:lnTo>
                        <a:pt x="60000" y="119994"/>
                      </a:lnTo>
                      <a:cubicBezTo>
                        <a:pt x="26861" y="119994"/>
                        <a:pt x="0" y="93133"/>
                        <a:pt x="0" y="60000"/>
                      </a:cubicBezTo>
                      <a:cubicBezTo>
                        <a:pt x="0" y="59994"/>
                        <a:pt x="0" y="59994"/>
                        <a:pt x="0" y="59994"/>
                      </a:cubicBezTo>
                      <a:close/>
                    </a:path>
                  </a:pathLst>
                </a:custGeom>
                <a:solidFill>
                  <a:srgbClr val="FCECD1">
                    <a:alpha val="49019"/>
                  </a:srgbClr>
                </a:solidFill>
                <a:ln cap="flat" cmpd="sng" w="27075">
                  <a:solidFill>
                    <a:schemeClr val="accent6"/>
                  </a:solidFill>
                  <a:prstDash val="dot"/>
                  <a:miter lim="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grpSp>
              <p:nvGrpSpPr>
                <p:cNvPr id="113" name="Google Shape;113;p5"/>
                <p:cNvGrpSpPr/>
                <p:nvPr/>
              </p:nvGrpSpPr>
              <p:grpSpPr>
                <a:xfrm>
                  <a:off x="1504653" y="1670968"/>
                  <a:ext cx="6605736" cy="2781598"/>
                  <a:chOff x="0" y="0"/>
                  <a:chExt cx="740" cy="312"/>
                </a:xfrm>
              </p:grpSpPr>
              <p:cxnSp>
                <p:nvCxnSpPr>
                  <p:cNvPr id="114" name="Google Shape;114;p5"/>
                  <p:cNvCxnSpPr/>
                  <p:nvPr/>
                </p:nvCxnSpPr>
                <p:spPr>
                  <a:xfrm>
                    <a:off x="11" y="0"/>
                    <a:ext cx="1" cy="312"/>
                  </a:xfrm>
                  <a:prstGeom prst="straightConnector1">
                    <a:avLst/>
                  </a:prstGeom>
                  <a:noFill/>
                  <a:ln cap="flat" cmpd="sng" w="18050">
                    <a:solidFill>
                      <a:srgbClr val="808080"/>
                    </a:solidFill>
                    <a:prstDash val="solid"/>
                    <a:round/>
                    <a:headEnd len="sm" w="sm" type="none"/>
                    <a:tailEnd len="sm" w="sm" type="none"/>
                  </a:ln>
                </p:spPr>
              </p:cxnSp>
              <p:cxnSp>
                <p:nvCxnSpPr>
                  <p:cNvPr id="115" name="Google Shape;115;p5"/>
                  <p:cNvCxnSpPr/>
                  <p:nvPr/>
                </p:nvCxnSpPr>
                <p:spPr>
                  <a:xfrm>
                    <a:off x="0" y="0"/>
                    <a:ext cx="12" cy="1"/>
                  </a:xfrm>
                  <a:prstGeom prst="straightConnector1">
                    <a:avLst/>
                  </a:prstGeom>
                  <a:noFill/>
                  <a:ln cap="flat" cmpd="sng" w="18050">
                    <a:solidFill>
                      <a:srgbClr val="808080"/>
                    </a:solidFill>
                    <a:prstDash val="solid"/>
                    <a:round/>
                    <a:headEnd len="sm" w="sm" type="none"/>
                    <a:tailEnd len="sm" w="sm" type="none"/>
                  </a:ln>
                </p:spPr>
              </p:cxnSp>
              <p:cxnSp>
                <p:nvCxnSpPr>
                  <p:cNvPr id="116" name="Google Shape;116;p5"/>
                  <p:cNvCxnSpPr/>
                  <p:nvPr/>
                </p:nvCxnSpPr>
                <p:spPr>
                  <a:xfrm>
                    <a:off x="0" y="36"/>
                    <a:ext cx="12" cy="2"/>
                  </a:xfrm>
                  <a:prstGeom prst="straightConnector1">
                    <a:avLst/>
                  </a:prstGeom>
                  <a:noFill/>
                  <a:ln cap="flat" cmpd="sng" w="18050">
                    <a:solidFill>
                      <a:srgbClr val="808080"/>
                    </a:solidFill>
                    <a:prstDash val="solid"/>
                    <a:round/>
                    <a:headEnd len="sm" w="sm" type="none"/>
                    <a:tailEnd len="sm" w="sm" type="none"/>
                  </a:ln>
                </p:spPr>
              </p:cxnSp>
              <p:cxnSp>
                <p:nvCxnSpPr>
                  <p:cNvPr id="117" name="Google Shape;117;p5"/>
                  <p:cNvCxnSpPr/>
                  <p:nvPr/>
                </p:nvCxnSpPr>
                <p:spPr>
                  <a:xfrm>
                    <a:off x="0" y="76"/>
                    <a:ext cx="12" cy="1"/>
                  </a:xfrm>
                  <a:prstGeom prst="straightConnector1">
                    <a:avLst/>
                  </a:prstGeom>
                  <a:noFill/>
                  <a:ln cap="flat" cmpd="sng" w="18050">
                    <a:solidFill>
                      <a:srgbClr val="808080"/>
                    </a:solidFill>
                    <a:prstDash val="solid"/>
                    <a:round/>
                    <a:headEnd len="sm" w="sm" type="none"/>
                    <a:tailEnd len="sm" w="sm" type="none"/>
                  </a:ln>
                </p:spPr>
              </p:cxnSp>
              <p:cxnSp>
                <p:nvCxnSpPr>
                  <p:cNvPr id="118" name="Google Shape;118;p5"/>
                  <p:cNvCxnSpPr/>
                  <p:nvPr/>
                </p:nvCxnSpPr>
                <p:spPr>
                  <a:xfrm>
                    <a:off x="0" y="113"/>
                    <a:ext cx="12" cy="1"/>
                  </a:xfrm>
                  <a:prstGeom prst="straightConnector1">
                    <a:avLst/>
                  </a:prstGeom>
                  <a:noFill/>
                  <a:ln cap="flat" cmpd="sng" w="18050">
                    <a:solidFill>
                      <a:srgbClr val="808080"/>
                    </a:solidFill>
                    <a:prstDash val="solid"/>
                    <a:round/>
                    <a:headEnd len="sm" w="sm" type="none"/>
                    <a:tailEnd len="sm" w="sm" type="none"/>
                  </a:ln>
                </p:spPr>
              </p:cxnSp>
              <p:cxnSp>
                <p:nvCxnSpPr>
                  <p:cNvPr id="119" name="Google Shape;119;p5"/>
                  <p:cNvCxnSpPr/>
                  <p:nvPr/>
                </p:nvCxnSpPr>
                <p:spPr>
                  <a:xfrm>
                    <a:off x="0" y="151"/>
                    <a:ext cx="12" cy="1"/>
                  </a:xfrm>
                  <a:prstGeom prst="straightConnector1">
                    <a:avLst/>
                  </a:prstGeom>
                  <a:noFill/>
                  <a:ln cap="flat" cmpd="sng" w="18050">
                    <a:solidFill>
                      <a:srgbClr val="808080"/>
                    </a:solidFill>
                    <a:prstDash val="solid"/>
                    <a:round/>
                    <a:headEnd len="sm" w="sm" type="none"/>
                    <a:tailEnd len="sm" w="sm" type="none"/>
                  </a:ln>
                </p:spPr>
              </p:cxnSp>
              <p:cxnSp>
                <p:nvCxnSpPr>
                  <p:cNvPr id="120" name="Google Shape;120;p5"/>
                  <p:cNvCxnSpPr/>
                  <p:nvPr/>
                </p:nvCxnSpPr>
                <p:spPr>
                  <a:xfrm>
                    <a:off x="0" y="190"/>
                    <a:ext cx="12" cy="1"/>
                  </a:xfrm>
                  <a:prstGeom prst="straightConnector1">
                    <a:avLst/>
                  </a:prstGeom>
                  <a:noFill/>
                  <a:ln cap="flat" cmpd="sng" w="18050">
                    <a:solidFill>
                      <a:srgbClr val="808080"/>
                    </a:solidFill>
                    <a:prstDash val="solid"/>
                    <a:round/>
                    <a:headEnd len="sm" w="sm" type="none"/>
                    <a:tailEnd len="sm" w="sm" type="none"/>
                  </a:ln>
                </p:spPr>
              </p:cxnSp>
              <p:cxnSp>
                <p:nvCxnSpPr>
                  <p:cNvPr id="121" name="Google Shape;121;p5"/>
                  <p:cNvCxnSpPr/>
                  <p:nvPr/>
                </p:nvCxnSpPr>
                <p:spPr>
                  <a:xfrm>
                    <a:off x="0" y="228"/>
                    <a:ext cx="12" cy="1"/>
                  </a:xfrm>
                  <a:prstGeom prst="straightConnector1">
                    <a:avLst/>
                  </a:prstGeom>
                  <a:noFill/>
                  <a:ln cap="flat" cmpd="sng" w="18050">
                    <a:solidFill>
                      <a:srgbClr val="808080"/>
                    </a:solidFill>
                    <a:prstDash val="solid"/>
                    <a:round/>
                    <a:headEnd len="sm" w="sm" type="none"/>
                    <a:tailEnd len="sm" w="sm" type="none"/>
                  </a:ln>
                </p:spPr>
              </p:cxnSp>
              <p:cxnSp>
                <p:nvCxnSpPr>
                  <p:cNvPr id="122" name="Google Shape;122;p5"/>
                  <p:cNvCxnSpPr/>
                  <p:nvPr/>
                </p:nvCxnSpPr>
                <p:spPr>
                  <a:xfrm>
                    <a:off x="0" y="266"/>
                    <a:ext cx="12" cy="1"/>
                  </a:xfrm>
                  <a:prstGeom prst="straightConnector1">
                    <a:avLst/>
                  </a:prstGeom>
                  <a:noFill/>
                  <a:ln cap="flat" cmpd="sng" w="18050">
                    <a:solidFill>
                      <a:srgbClr val="808080"/>
                    </a:solidFill>
                    <a:prstDash val="solid"/>
                    <a:round/>
                    <a:headEnd len="sm" w="sm" type="none"/>
                    <a:tailEnd len="sm" w="sm" type="none"/>
                  </a:ln>
                </p:spPr>
              </p:cxnSp>
              <p:cxnSp>
                <p:nvCxnSpPr>
                  <p:cNvPr id="123" name="Google Shape;123;p5"/>
                  <p:cNvCxnSpPr/>
                  <p:nvPr/>
                </p:nvCxnSpPr>
                <p:spPr>
                  <a:xfrm>
                    <a:off x="92" y="305"/>
                    <a:ext cx="1" cy="7"/>
                  </a:xfrm>
                  <a:prstGeom prst="straightConnector1">
                    <a:avLst/>
                  </a:prstGeom>
                  <a:noFill/>
                  <a:ln cap="flat" cmpd="sng" w="18050">
                    <a:solidFill>
                      <a:srgbClr val="808080"/>
                    </a:solidFill>
                    <a:prstDash val="solid"/>
                    <a:round/>
                    <a:headEnd len="sm" w="sm" type="none"/>
                    <a:tailEnd len="sm" w="sm" type="none"/>
                  </a:ln>
                </p:spPr>
              </p:cxnSp>
              <p:cxnSp>
                <p:nvCxnSpPr>
                  <p:cNvPr id="124" name="Google Shape;124;p5"/>
                  <p:cNvCxnSpPr/>
                  <p:nvPr/>
                </p:nvCxnSpPr>
                <p:spPr>
                  <a:xfrm>
                    <a:off x="173" y="305"/>
                    <a:ext cx="1" cy="7"/>
                  </a:xfrm>
                  <a:prstGeom prst="straightConnector1">
                    <a:avLst/>
                  </a:prstGeom>
                  <a:noFill/>
                  <a:ln cap="flat" cmpd="sng" w="18050">
                    <a:solidFill>
                      <a:srgbClr val="808080"/>
                    </a:solidFill>
                    <a:prstDash val="solid"/>
                    <a:round/>
                    <a:headEnd len="sm" w="sm" type="none"/>
                    <a:tailEnd len="sm" w="sm" type="none"/>
                  </a:ln>
                </p:spPr>
              </p:cxnSp>
              <p:cxnSp>
                <p:nvCxnSpPr>
                  <p:cNvPr id="125" name="Google Shape;125;p5"/>
                  <p:cNvCxnSpPr/>
                  <p:nvPr/>
                </p:nvCxnSpPr>
                <p:spPr>
                  <a:xfrm>
                    <a:off x="253" y="305"/>
                    <a:ext cx="1" cy="7"/>
                  </a:xfrm>
                  <a:prstGeom prst="straightConnector1">
                    <a:avLst/>
                  </a:prstGeom>
                  <a:noFill/>
                  <a:ln cap="flat" cmpd="sng" w="18050">
                    <a:solidFill>
                      <a:srgbClr val="808080"/>
                    </a:solidFill>
                    <a:prstDash val="solid"/>
                    <a:round/>
                    <a:headEnd len="sm" w="sm" type="none"/>
                    <a:tailEnd len="sm" w="sm" type="none"/>
                  </a:ln>
                </p:spPr>
              </p:cxnSp>
              <p:cxnSp>
                <p:nvCxnSpPr>
                  <p:cNvPr id="126" name="Google Shape;126;p5"/>
                  <p:cNvCxnSpPr/>
                  <p:nvPr/>
                </p:nvCxnSpPr>
                <p:spPr>
                  <a:xfrm>
                    <a:off x="334" y="305"/>
                    <a:ext cx="1" cy="7"/>
                  </a:xfrm>
                  <a:prstGeom prst="straightConnector1">
                    <a:avLst/>
                  </a:prstGeom>
                  <a:noFill/>
                  <a:ln cap="flat" cmpd="sng" w="18050">
                    <a:solidFill>
                      <a:srgbClr val="808080"/>
                    </a:solidFill>
                    <a:prstDash val="solid"/>
                    <a:round/>
                    <a:headEnd len="sm" w="sm" type="none"/>
                    <a:tailEnd len="sm" w="sm" type="none"/>
                  </a:ln>
                </p:spPr>
              </p:cxnSp>
              <p:cxnSp>
                <p:nvCxnSpPr>
                  <p:cNvPr id="127" name="Google Shape;127;p5"/>
                  <p:cNvCxnSpPr/>
                  <p:nvPr/>
                </p:nvCxnSpPr>
                <p:spPr>
                  <a:xfrm>
                    <a:off x="415" y="305"/>
                    <a:ext cx="2" cy="7"/>
                  </a:xfrm>
                  <a:prstGeom prst="straightConnector1">
                    <a:avLst/>
                  </a:prstGeom>
                  <a:noFill/>
                  <a:ln cap="flat" cmpd="sng" w="18050">
                    <a:solidFill>
                      <a:srgbClr val="808080"/>
                    </a:solidFill>
                    <a:prstDash val="solid"/>
                    <a:round/>
                    <a:headEnd len="sm" w="sm" type="none"/>
                    <a:tailEnd len="sm" w="sm" type="none"/>
                  </a:ln>
                </p:spPr>
              </p:cxnSp>
              <p:cxnSp>
                <p:nvCxnSpPr>
                  <p:cNvPr id="128" name="Google Shape;128;p5"/>
                  <p:cNvCxnSpPr/>
                  <p:nvPr/>
                </p:nvCxnSpPr>
                <p:spPr>
                  <a:xfrm>
                    <a:off x="497" y="305"/>
                    <a:ext cx="1" cy="7"/>
                  </a:xfrm>
                  <a:prstGeom prst="straightConnector1">
                    <a:avLst/>
                  </a:prstGeom>
                  <a:noFill/>
                  <a:ln cap="flat" cmpd="sng" w="18050">
                    <a:solidFill>
                      <a:srgbClr val="808080"/>
                    </a:solidFill>
                    <a:prstDash val="solid"/>
                    <a:round/>
                    <a:headEnd len="sm" w="sm" type="none"/>
                    <a:tailEnd len="sm" w="sm" type="none"/>
                  </a:ln>
                </p:spPr>
              </p:cxnSp>
              <p:cxnSp>
                <p:nvCxnSpPr>
                  <p:cNvPr id="129" name="Google Shape;129;p5"/>
                  <p:cNvCxnSpPr/>
                  <p:nvPr/>
                </p:nvCxnSpPr>
                <p:spPr>
                  <a:xfrm>
                    <a:off x="576" y="305"/>
                    <a:ext cx="1" cy="7"/>
                  </a:xfrm>
                  <a:prstGeom prst="straightConnector1">
                    <a:avLst/>
                  </a:prstGeom>
                  <a:noFill/>
                  <a:ln cap="flat" cmpd="sng" w="18050">
                    <a:solidFill>
                      <a:srgbClr val="808080"/>
                    </a:solidFill>
                    <a:prstDash val="solid"/>
                    <a:round/>
                    <a:headEnd len="sm" w="sm" type="none"/>
                    <a:tailEnd len="sm" w="sm" type="none"/>
                  </a:ln>
                </p:spPr>
              </p:cxnSp>
              <p:cxnSp>
                <p:nvCxnSpPr>
                  <p:cNvPr id="130" name="Google Shape;130;p5"/>
                  <p:cNvCxnSpPr/>
                  <p:nvPr/>
                </p:nvCxnSpPr>
                <p:spPr>
                  <a:xfrm>
                    <a:off x="657" y="305"/>
                    <a:ext cx="1" cy="7"/>
                  </a:xfrm>
                  <a:prstGeom prst="straightConnector1">
                    <a:avLst/>
                  </a:prstGeom>
                  <a:noFill/>
                  <a:ln cap="flat" cmpd="sng" w="18050">
                    <a:solidFill>
                      <a:srgbClr val="808080"/>
                    </a:solidFill>
                    <a:prstDash val="solid"/>
                    <a:round/>
                    <a:headEnd len="sm" w="sm" type="none"/>
                    <a:tailEnd len="sm" w="sm" type="none"/>
                  </a:ln>
                </p:spPr>
              </p:cxnSp>
              <p:cxnSp>
                <p:nvCxnSpPr>
                  <p:cNvPr id="131" name="Google Shape;131;p5"/>
                  <p:cNvCxnSpPr/>
                  <p:nvPr/>
                </p:nvCxnSpPr>
                <p:spPr>
                  <a:xfrm>
                    <a:off x="738" y="305"/>
                    <a:ext cx="2" cy="7"/>
                  </a:xfrm>
                  <a:prstGeom prst="straightConnector1">
                    <a:avLst/>
                  </a:prstGeom>
                  <a:noFill/>
                  <a:ln cap="flat" cmpd="sng" w="18050">
                    <a:solidFill>
                      <a:srgbClr val="808080"/>
                    </a:solidFill>
                    <a:prstDash val="solid"/>
                    <a:round/>
                    <a:headEnd len="sm" w="sm" type="none"/>
                    <a:tailEnd len="sm" w="sm" type="none"/>
                  </a:ln>
                </p:spPr>
              </p:cxnSp>
              <p:cxnSp>
                <p:nvCxnSpPr>
                  <p:cNvPr id="132" name="Google Shape;132;p5"/>
                  <p:cNvCxnSpPr/>
                  <p:nvPr/>
                </p:nvCxnSpPr>
                <p:spPr>
                  <a:xfrm>
                    <a:off x="3" y="305"/>
                    <a:ext cx="737" cy="1"/>
                  </a:xfrm>
                  <a:prstGeom prst="straightConnector1">
                    <a:avLst/>
                  </a:prstGeom>
                  <a:noFill/>
                  <a:ln cap="flat" cmpd="sng" w="18050">
                    <a:solidFill>
                      <a:srgbClr val="808080"/>
                    </a:solidFill>
                    <a:prstDash val="solid"/>
                    <a:round/>
                    <a:headEnd len="sm" w="sm" type="none"/>
                    <a:tailEnd len="sm" w="sm" type="none"/>
                  </a:ln>
                </p:spPr>
              </p:cxnSp>
            </p:grpSp>
            <p:sp>
              <p:nvSpPr>
                <p:cNvPr id="133" name="Google Shape;133;p5"/>
                <p:cNvSpPr/>
                <p:nvPr/>
              </p:nvSpPr>
              <p:spPr>
                <a:xfrm>
                  <a:off x="1500283" y="1339982"/>
                  <a:ext cx="6478979" cy="32543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grpSp>
              <p:nvGrpSpPr>
                <p:cNvPr id="134" name="Google Shape;134;p5"/>
                <p:cNvGrpSpPr/>
                <p:nvPr/>
              </p:nvGrpSpPr>
              <p:grpSpPr>
                <a:xfrm>
                  <a:off x="1029147" y="1523628"/>
                  <a:ext cx="533549" cy="3053953"/>
                  <a:chOff x="0" y="0"/>
                  <a:chExt cx="60" cy="342"/>
                </a:xfrm>
              </p:grpSpPr>
              <p:sp>
                <p:nvSpPr>
                  <p:cNvPr id="135" name="Google Shape;135;p5"/>
                  <p:cNvSpPr/>
                  <p:nvPr/>
                </p:nvSpPr>
                <p:spPr>
                  <a:xfrm>
                    <a:off x="0" y="306"/>
                    <a:ext cx="60" cy="36"/>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0</a:t>
                    </a:r>
                    <a:endParaRPr b="0" i="0" sz="2400" u="none" cap="none" strike="noStrike">
                      <a:solidFill>
                        <a:srgbClr val="FFFFFF"/>
                      </a:solidFill>
                      <a:latin typeface="Arial"/>
                      <a:ea typeface="Arial"/>
                      <a:cs typeface="Arial"/>
                      <a:sym typeface="Arial"/>
                    </a:endParaRPr>
                  </a:p>
                </p:txBody>
              </p:sp>
              <p:sp>
                <p:nvSpPr>
                  <p:cNvPr id="136" name="Google Shape;136;p5"/>
                  <p:cNvSpPr/>
                  <p:nvPr/>
                </p:nvSpPr>
                <p:spPr>
                  <a:xfrm>
                    <a:off x="0" y="0"/>
                    <a:ext cx="60" cy="36"/>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1.6</a:t>
                    </a:r>
                    <a:endParaRPr b="0" i="0" sz="2400" u="none" cap="none" strike="noStrike">
                      <a:solidFill>
                        <a:srgbClr val="FFFFFF"/>
                      </a:solidFill>
                      <a:latin typeface="Arial"/>
                      <a:ea typeface="Arial"/>
                      <a:cs typeface="Arial"/>
                      <a:sym typeface="Arial"/>
                    </a:endParaRPr>
                  </a:p>
                </p:txBody>
              </p:sp>
              <p:sp>
                <p:nvSpPr>
                  <p:cNvPr id="137" name="Google Shape;137;p5"/>
                  <p:cNvSpPr/>
                  <p:nvPr/>
                </p:nvSpPr>
                <p:spPr>
                  <a:xfrm>
                    <a:off x="0" y="38"/>
                    <a:ext cx="60" cy="36"/>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1.4</a:t>
                    </a:r>
                    <a:endParaRPr b="0" i="0" sz="2400" u="none" cap="none" strike="noStrike">
                      <a:solidFill>
                        <a:srgbClr val="FFFFFF"/>
                      </a:solidFill>
                      <a:latin typeface="Arial"/>
                      <a:ea typeface="Arial"/>
                      <a:cs typeface="Arial"/>
                      <a:sym typeface="Arial"/>
                    </a:endParaRPr>
                  </a:p>
                </p:txBody>
              </p:sp>
              <p:sp>
                <p:nvSpPr>
                  <p:cNvPr id="138" name="Google Shape;138;p5"/>
                  <p:cNvSpPr/>
                  <p:nvPr/>
                </p:nvSpPr>
                <p:spPr>
                  <a:xfrm>
                    <a:off x="0" y="76"/>
                    <a:ext cx="60" cy="37"/>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1.2</a:t>
                    </a:r>
                    <a:endParaRPr b="0" i="0" sz="2400" u="none" cap="none" strike="noStrike">
                      <a:solidFill>
                        <a:srgbClr val="FFFFFF"/>
                      </a:solidFill>
                      <a:latin typeface="Arial"/>
                      <a:ea typeface="Arial"/>
                      <a:cs typeface="Arial"/>
                      <a:sym typeface="Arial"/>
                    </a:endParaRPr>
                  </a:p>
                </p:txBody>
              </p:sp>
              <p:sp>
                <p:nvSpPr>
                  <p:cNvPr id="139" name="Google Shape;139;p5"/>
                  <p:cNvSpPr/>
                  <p:nvPr/>
                </p:nvSpPr>
                <p:spPr>
                  <a:xfrm>
                    <a:off x="0" y="114"/>
                    <a:ext cx="60" cy="37"/>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1.0</a:t>
                    </a:r>
                    <a:endParaRPr b="0" i="0" sz="2400" u="none" cap="none" strike="noStrike">
                      <a:solidFill>
                        <a:srgbClr val="FFFFFF"/>
                      </a:solidFill>
                      <a:latin typeface="Arial"/>
                      <a:ea typeface="Arial"/>
                      <a:cs typeface="Arial"/>
                      <a:sym typeface="Arial"/>
                    </a:endParaRPr>
                  </a:p>
                </p:txBody>
              </p:sp>
              <p:sp>
                <p:nvSpPr>
                  <p:cNvPr id="140" name="Google Shape;140;p5"/>
                  <p:cNvSpPr/>
                  <p:nvPr/>
                </p:nvSpPr>
                <p:spPr>
                  <a:xfrm>
                    <a:off x="0" y="153"/>
                    <a:ext cx="60" cy="36"/>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0.8</a:t>
                    </a:r>
                    <a:endParaRPr b="0" i="0" sz="2400" u="none" cap="none" strike="noStrike">
                      <a:solidFill>
                        <a:srgbClr val="FFFFFF"/>
                      </a:solidFill>
                      <a:latin typeface="Arial"/>
                      <a:ea typeface="Arial"/>
                      <a:cs typeface="Arial"/>
                      <a:sym typeface="Arial"/>
                    </a:endParaRPr>
                  </a:p>
                </p:txBody>
              </p:sp>
              <p:sp>
                <p:nvSpPr>
                  <p:cNvPr id="141" name="Google Shape;141;p5"/>
                  <p:cNvSpPr/>
                  <p:nvPr/>
                </p:nvSpPr>
                <p:spPr>
                  <a:xfrm>
                    <a:off x="0" y="191"/>
                    <a:ext cx="60" cy="37"/>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0.6</a:t>
                    </a:r>
                    <a:endParaRPr b="0" i="0" sz="2400" u="none" cap="none" strike="noStrike">
                      <a:solidFill>
                        <a:srgbClr val="FFFFFF"/>
                      </a:solidFill>
                      <a:latin typeface="Arial"/>
                      <a:ea typeface="Arial"/>
                      <a:cs typeface="Arial"/>
                      <a:sym typeface="Arial"/>
                    </a:endParaRPr>
                  </a:p>
                </p:txBody>
              </p:sp>
              <p:sp>
                <p:nvSpPr>
                  <p:cNvPr id="142" name="Google Shape;142;p5"/>
                  <p:cNvSpPr/>
                  <p:nvPr/>
                </p:nvSpPr>
                <p:spPr>
                  <a:xfrm>
                    <a:off x="0" y="229"/>
                    <a:ext cx="60" cy="37"/>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0.4</a:t>
                    </a:r>
                    <a:endParaRPr b="0" i="0" sz="2400" u="none" cap="none" strike="noStrike">
                      <a:solidFill>
                        <a:srgbClr val="FFFFFF"/>
                      </a:solidFill>
                      <a:latin typeface="Arial"/>
                      <a:ea typeface="Arial"/>
                      <a:cs typeface="Arial"/>
                      <a:sym typeface="Arial"/>
                    </a:endParaRPr>
                  </a:p>
                </p:txBody>
              </p:sp>
              <p:sp>
                <p:nvSpPr>
                  <p:cNvPr id="143" name="Google Shape;143;p5"/>
                  <p:cNvSpPr/>
                  <p:nvPr/>
                </p:nvSpPr>
                <p:spPr>
                  <a:xfrm>
                    <a:off x="0" y="268"/>
                    <a:ext cx="60" cy="36"/>
                  </a:xfrm>
                  <a:prstGeom prst="rect">
                    <a:avLst/>
                  </a:prstGeom>
                  <a:noFill/>
                  <a:ln>
                    <a:noFill/>
                  </a:ln>
                </p:spPr>
                <p:txBody>
                  <a:bodyPr anchorCtr="0" anchor="t" bIns="72225" lIns="126425" spcFirstLastPara="1" rIns="126425" wrap="square" tIns="72225">
                    <a:noAutofit/>
                  </a:bodyPr>
                  <a:lstStyle/>
                  <a:p>
                    <a:pPr indent="0" lvl="0" marL="0" marR="0" rtl="0" algn="r">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0.2</a:t>
                    </a:r>
                    <a:endParaRPr b="0" i="0" sz="2400" u="none" cap="none" strike="noStrike">
                      <a:solidFill>
                        <a:srgbClr val="FFFFFF"/>
                      </a:solidFill>
                      <a:latin typeface="Arial"/>
                      <a:ea typeface="Arial"/>
                      <a:cs typeface="Arial"/>
                      <a:sym typeface="Arial"/>
                    </a:endParaRPr>
                  </a:p>
                </p:txBody>
              </p:sp>
            </p:grpSp>
            <p:grpSp>
              <p:nvGrpSpPr>
                <p:cNvPr id="144" name="Google Shape;144;p5"/>
                <p:cNvGrpSpPr/>
                <p:nvPr/>
              </p:nvGrpSpPr>
              <p:grpSpPr>
                <a:xfrm>
                  <a:off x="1628552" y="4409033"/>
                  <a:ext cx="6484069" cy="317004"/>
                  <a:chOff x="0" y="0"/>
                  <a:chExt cx="727" cy="36"/>
                </a:xfrm>
              </p:grpSpPr>
              <p:sp>
                <p:nvSpPr>
                  <p:cNvPr id="145" name="Google Shape;145;p5"/>
                  <p:cNvSpPr/>
                  <p:nvPr/>
                </p:nvSpPr>
                <p:spPr>
                  <a:xfrm>
                    <a:off x="646" y="0"/>
                    <a:ext cx="81"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1990+</a:t>
                    </a:r>
                    <a:endParaRPr b="0" i="0" sz="2400" u="none" cap="none" strike="noStrike">
                      <a:solidFill>
                        <a:srgbClr val="FFFFFF"/>
                      </a:solidFill>
                      <a:latin typeface="Arial"/>
                      <a:ea typeface="Arial"/>
                      <a:cs typeface="Arial"/>
                      <a:sym typeface="Arial"/>
                    </a:endParaRPr>
                  </a:p>
                </p:txBody>
              </p:sp>
              <p:sp>
                <p:nvSpPr>
                  <p:cNvPr id="146" name="Google Shape;146;p5"/>
                  <p:cNvSpPr/>
                  <p:nvPr/>
                </p:nvSpPr>
                <p:spPr>
                  <a:xfrm>
                    <a:off x="562" y="0"/>
                    <a:ext cx="81"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1980s</a:t>
                    </a:r>
                    <a:endParaRPr b="0" i="0" sz="2400" u="none" cap="none" strike="noStrike">
                      <a:solidFill>
                        <a:srgbClr val="FFFFFF"/>
                      </a:solidFill>
                      <a:latin typeface="Arial"/>
                      <a:ea typeface="Arial"/>
                      <a:cs typeface="Arial"/>
                      <a:sym typeface="Arial"/>
                    </a:endParaRPr>
                  </a:p>
                </p:txBody>
              </p:sp>
              <p:sp>
                <p:nvSpPr>
                  <p:cNvPr id="147" name="Google Shape;147;p5"/>
                  <p:cNvSpPr/>
                  <p:nvPr/>
                </p:nvSpPr>
                <p:spPr>
                  <a:xfrm>
                    <a:off x="483" y="0"/>
                    <a:ext cx="80"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1970s</a:t>
                    </a:r>
                    <a:endParaRPr b="0" i="0" sz="2400" u="none" cap="none" strike="noStrike">
                      <a:solidFill>
                        <a:srgbClr val="FFFFFF"/>
                      </a:solidFill>
                      <a:latin typeface="Arial"/>
                      <a:ea typeface="Arial"/>
                      <a:cs typeface="Arial"/>
                      <a:sym typeface="Arial"/>
                    </a:endParaRPr>
                  </a:p>
                </p:txBody>
              </p:sp>
              <p:sp>
                <p:nvSpPr>
                  <p:cNvPr id="148" name="Google Shape;148;p5"/>
                  <p:cNvSpPr/>
                  <p:nvPr/>
                </p:nvSpPr>
                <p:spPr>
                  <a:xfrm>
                    <a:off x="402" y="0"/>
                    <a:ext cx="80"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1960s</a:t>
                    </a:r>
                    <a:endParaRPr b="0" i="0" sz="2400" u="none" cap="none" strike="noStrike">
                      <a:solidFill>
                        <a:srgbClr val="FFFFFF"/>
                      </a:solidFill>
                      <a:latin typeface="Arial"/>
                      <a:ea typeface="Arial"/>
                      <a:cs typeface="Arial"/>
                      <a:sym typeface="Arial"/>
                    </a:endParaRPr>
                  </a:p>
                </p:txBody>
              </p:sp>
              <p:sp>
                <p:nvSpPr>
                  <p:cNvPr id="149" name="Google Shape;149;p5"/>
                  <p:cNvSpPr/>
                  <p:nvPr/>
                </p:nvSpPr>
                <p:spPr>
                  <a:xfrm>
                    <a:off x="321" y="0"/>
                    <a:ext cx="81"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1950s</a:t>
                    </a:r>
                    <a:endParaRPr b="0" i="0" sz="2400" u="none" cap="none" strike="noStrike">
                      <a:solidFill>
                        <a:srgbClr val="FFFFFF"/>
                      </a:solidFill>
                      <a:latin typeface="Arial"/>
                      <a:ea typeface="Arial"/>
                      <a:cs typeface="Arial"/>
                      <a:sym typeface="Arial"/>
                    </a:endParaRPr>
                  </a:p>
                </p:txBody>
              </p:sp>
              <p:sp>
                <p:nvSpPr>
                  <p:cNvPr id="150" name="Google Shape;150;p5"/>
                  <p:cNvSpPr/>
                  <p:nvPr/>
                </p:nvSpPr>
                <p:spPr>
                  <a:xfrm>
                    <a:off x="241" y="0"/>
                    <a:ext cx="81"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1940s</a:t>
                    </a:r>
                    <a:endParaRPr b="0" i="0" sz="2400" u="none" cap="none" strike="noStrike">
                      <a:solidFill>
                        <a:srgbClr val="FFFFFF"/>
                      </a:solidFill>
                      <a:latin typeface="Arial"/>
                      <a:ea typeface="Arial"/>
                      <a:cs typeface="Arial"/>
                      <a:sym typeface="Arial"/>
                    </a:endParaRPr>
                  </a:p>
                </p:txBody>
              </p:sp>
              <p:sp>
                <p:nvSpPr>
                  <p:cNvPr id="151" name="Google Shape;151;p5"/>
                  <p:cNvSpPr/>
                  <p:nvPr/>
                </p:nvSpPr>
                <p:spPr>
                  <a:xfrm>
                    <a:off x="160" y="0"/>
                    <a:ext cx="80"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1930s</a:t>
                    </a:r>
                    <a:endParaRPr b="0" i="0" sz="2400" u="none" cap="none" strike="noStrike">
                      <a:solidFill>
                        <a:srgbClr val="FFFFFF"/>
                      </a:solidFill>
                      <a:latin typeface="Arial"/>
                      <a:ea typeface="Arial"/>
                      <a:cs typeface="Arial"/>
                      <a:sym typeface="Arial"/>
                    </a:endParaRPr>
                  </a:p>
                </p:txBody>
              </p:sp>
              <p:sp>
                <p:nvSpPr>
                  <p:cNvPr id="152" name="Google Shape;152;p5"/>
                  <p:cNvSpPr/>
                  <p:nvPr/>
                </p:nvSpPr>
                <p:spPr>
                  <a:xfrm>
                    <a:off x="79" y="0"/>
                    <a:ext cx="81"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1920s</a:t>
                    </a:r>
                    <a:endParaRPr b="0" i="0" sz="2400" u="none" cap="none" strike="noStrike">
                      <a:solidFill>
                        <a:srgbClr val="FFFFFF"/>
                      </a:solidFill>
                      <a:latin typeface="Arial"/>
                      <a:ea typeface="Arial"/>
                      <a:cs typeface="Arial"/>
                      <a:sym typeface="Arial"/>
                    </a:endParaRPr>
                  </a:p>
                </p:txBody>
              </p:sp>
              <p:sp>
                <p:nvSpPr>
                  <p:cNvPr id="153" name="Google Shape;153;p5"/>
                  <p:cNvSpPr/>
                  <p:nvPr/>
                </p:nvSpPr>
                <p:spPr>
                  <a:xfrm>
                    <a:off x="0" y="0"/>
                    <a:ext cx="80" cy="36"/>
                  </a:xfrm>
                  <a:prstGeom prst="rect">
                    <a:avLst/>
                  </a:prstGeom>
                  <a:noFill/>
                  <a:ln>
                    <a:noFill/>
                  </a:ln>
                </p:spPr>
                <p:txBody>
                  <a:bodyPr anchorCtr="0" anchor="t" bIns="72225" lIns="126425" spcFirstLastPara="1" rIns="126425" wrap="square" tIns="72225">
                    <a:noAutofit/>
                  </a:bodyPr>
                  <a:lstStyle/>
                  <a:p>
                    <a:pPr indent="0" lvl="0" marL="0" marR="0" rtl="0" algn="l">
                      <a:lnSpc>
                        <a:spcPct val="100000"/>
                      </a:lnSpc>
                      <a:spcBef>
                        <a:spcPts val="0"/>
                      </a:spcBef>
                      <a:spcAft>
                        <a:spcPts val="0"/>
                      </a:spcAft>
                      <a:buNone/>
                    </a:pPr>
                    <a:r>
                      <a:rPr b="0" i="0" lang="en-US" sz="1300" u="none" cap="none" strike="noStrike">
                        <a:solidFill>
                          <a:srgbClr val="333333"/>
                        </a:solidFill>
                        <a:latin typeface="Helvetica Neue"/>
                        <a:ea typeface="Helvetica Neue"/>
                        <a:cs typeface="Helvetica Neue"/>
                        <a:sym typeface="Helvetica Neue"/>
                      </a:rPr>
                      <a:t>&lt;1920</a:t>
                    </a:r>
                    <a:endParaRPr b="0" i="0" sz="2400" u="none" cap="none" strike="noStrike">
                      <a:solidFill>
                        <a:srgbClr val="FFFFFF"/>
                      </a:solidFill>
                      <a:latin typeface="Arial"/>
                      <a:ea typeface="Arial"/>
                      <a:cs typeface="Arial"/>
                      <a:sym typeface="Arial"/>
                    </a:endParaRPr>
                  </a:p>
                </p:txBody>
              </p:sp>
            </p:grpSp>
          </p:grpSp>
        </p:grpSp>
        <p:sp>
          <p:nvSpPr>
            <p:cNvPr id="154" name="Google Shape;154;p5"/>
            <p:cNvSpPr txBox="1"/>
            <p:nvPr/>
          </p:nvSpPr>
          <p:spPr>
            <a:xfrm flipH="1" rot="-5400000">
              <a:off x="-537230" y="2842364"/>
              <a:ext cx="3132753" cy="2976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Number with chronic HCV (millions)</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Estimated Incidence of HCV, 1982-2014 </a:t>
            </a:r>
            <a:endParaRPr/>
          </a:p>
        </p:txBody>
      </p:sp>
      <p:pic>
        <p:nvPicPr>
          <p:cNvPr descr="Chart, line chart&#10;&#10;Description automatically generated" id="161" name="Google Shape;161;p6"/>
          <p:cNvPicPr preferRelativeResize="0"/>
          <p:nvPr/>
        </p:nvPicPr>
        <p:blipFill rotWithShape="1">
          <a:blip r:embed="rId3">
            <a:alphaModFix/>
          </a:blip>
          <a:srcRect b="0" l="0" r="0" t="0"/>
          <a:stretch/>
        </p:blipFill>
        <p:spPr>
          <a:xfrm>
            <a:off x="1022604" y="2094928"/>
            <a:ext cx="8157972" cy="4453182"/>
          </a:xfrm>
          <a:prstGeom prst="rect">
            <a:avLst/>
          </a:prstGeom>
          <a:noFill/>
          <a:ln>
            <a:noFill/>
          </a:ln>
        </p:spPr>
      </p:pic>
      <p:sp>
        <p:nvSpPr>
          <p:cNvPr id="162" name="Google Shape;162;p6"/>
          <p:cNvSpPr txBox="1"/>
          <p:nvPr/>
        </p:nvSpPr>
        <p:spPr>
          <a:xfrm>
            <a:off x="152400" y="6337340"/>
            <a:ext cx="132080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CDC, 2015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Increasing HCV Infections in Recent Years:</a:t>
            </a:r>
            <a:br>
              <a:rPr lang="en-US" sz="3240"/>
            </a:br>
            <a:r>
              <a:rPr lang="en-US" sz="3240"/>
              <a:t>Estimated Incidence of HCV Infection 2000-2018</a:t>
            </a:r>
            <a:endParaRPr/>
          </a:p>
        </p:txBody>
      </p:sp>
      <p:sp>
        <p:nvSpPr>
          <p:cNvPr id="169" name="Google Shape;169;p7"/>
          <p:cNvSpPr txBox="1"/>
          <p:nvPr>
            <p:ph idx="1" type="body"/>
          </p:nvPr>
        </p:nvSpPr>
        <p:spPr>
          <a:xfrm>
            <a:off x="624051" y="2345542"/>
            <a:ext cx="5172786" cy="268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2000"/>
              <a:t>Number of reported acute HCV cases and estimated infections — U.S.,  2011–2018</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170" name="Google Shape;170;p7"/>
          <p:cNvSpPr txBox="1"/>
          <p:nvPr>
            <p:ph idx="2" type="body"/>
          </p:nvPr>
        </p:nvSpPr>
        <p:spPr>
          <a:xfrm>
            <a:off x="6016605" y="2345541"/>
            <a:ext cx="5172786" cy="268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2000"/>
              <a:t>Incidence rates* of reported acute HCV cases ── US, 2000–2017 </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171" name="Google Shape;171;p7"/>
          <p:cNvSpPr txBox="1"/>
          <p:nvPr/>
        </p:nvSpPr>
        <p:spPr>
          <a:xfrm>
            <a:off x="603721" y="6365961"/>
            <a:ext cx="4369663" cy="27913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CDC, National Notifiable Diseases Surveillance System. 2020</a:t>
            </a:r>
            <a:endParaRPr b="0" i="0" sz="1400" u="none" cap="none" strike="noStrike">
              <a:solidFill>
                <a:srgbClr val="000000"/>
              </a:solidFill>
              <a:latin typeface="Arial"/>
              <a:ea typeface="Arial"/>
              <a:cs typeface="Arial"/>
              <a:sym typeface="Arial"/>
            </a:endParaRPr>
          </a:p>
        </p:txBody>
      </p:sp>
      <p:pic>
        <p:nvPicPr>
          <p:cNvPr descr="Chart, bar chart, histogram&#10;&#10;Description automatically generated" id="172" name="Google Shape;172;p7"/>
          <p:cNvPicPr preferRelativeResize="0"/>
          <p:nvPr/>
        </p:nvPicPr>
        <p:blipFill rotWithShape="1">
          <a:blip r:embed="rId3">
            <a:alphaModFix/>
          </a:blip>
          <a:srcRect b="0" l="0" r="0" t="0"/>
          <a:stretch/>
        </p:blipFill>
        <p:spPr>
          <a:xfrm>
            <a:off x="624051" y="3508177"/>
            <a:ext cx="5129997" cy="2689575"/>
          </a:xfrm>
          <a:prstGeom prst="rect">
            <a:avLst/>
          </a:prstGeom>
          <a:noFill/>
          <a:ln>
            <a:noFill/>
          </a:ln>
        </p:spPr>
      </p:pic>
      <p:pic>
        <p:nvPicPr>
          <p:cNvPr descr="Chart, line chart&#10;&#10;Description automatically generated" id="173" name="Google Shape;173;p7"/>
          <p:cNvPicPr preferRelativeResize="0"/>
          <p:nvPr/>
        </p:nvPicPr>
        <p:blipFill rotWithShape="1">
          <a:blip r:embed="rId4">
            <a:alphaModFix/>
          </a:blip>
          <a:srcRect b="0" l="0" r="0" t="0"/>
          <a:stretch/>
        </p:blipFill>
        <p:spPr>
          <a:xfrm>
            <a:off x="6095999" y="3221355"/>
            <a:ext cx="5971485" cy="3478362"/>
          </a:xfrm>
          <a:prstGeom prst="rect">
            <a:avLst/>
          </a:prstGeom>
          <a:noFill/>
          <a:ln>
            <a:noFill/>
          </a:ln>
        </p:spPr>
      </p:pic>
      <p:sp>
        <p:nvSpPr>
          <p:cNvPr id="174" name="Google Shape;174;p7"/>
          <p:cNvSpPr txBox="1"/>
          <p:nvPr/>
        </p:nvSpPr>
        <p:spPr>
          <a:xfrm>
            <a:off x="4724400" y="3200400"/>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New Chronic HCV in the United States </a:t>
            </a:r>
            <a:endParaRPr/>
          </a:p>
        </p:txBody>
      </p:sp>
      <p:sp>
        <p:nvSpPr>
          <p:cNvPr id="181" name="Google Shape;181;p8"/>
          <p:cNvSpPr txBox="1"/>
          <p:nvPr>
            <p:ph idx="1" type="body"/>
          </p:nvPr>
        </p:nvSpPr>
        <p:spPr>
          <a:xfrm>
            <a:off x="624051" y="3016469"/>
            <a:ext cx="4179177" cy="201864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In recent years, bimodal age distribution of newly-reported chronic HCV</a:t>
            </a:r>
            <a:endParaRPr/>
          </a:p>
          <a:p>
            <a:pPr indent="-342900" lvl="0" marL="342900" rtl="0" algn="l">
              <a:spcBef>
                <a:spcPts val="800"/>
              </a:spcBef>
              <a:spcAft>
                <a:spcPts val="0"/>
              </a:spcAft>
              <a:buClr>
                <a:schemeClr val="accent6"/>
              </a:buClr>
              <a:buSzPts val="2200"/>
              <a:buFont typeface="Noto Sans Symbols"/>
              <a:buChar char="▪"/>
            </a:pPr>
            <a:r>
              <a:rPr lang="en-US"/>
              <a:t>Highest rates of new chronic HCV in age 20-39</a:t>
            </a:r>
            <a:endParaRPr/>
          </a:p>
          <a:p>
            <a:pPr indent="-203200" lvl="0" marL="342900" rtl="0" algn="l">
              <a:spcBef>
                <a:spcPts val="800"/>
              </a:spcBef>
              <a:spcAft>
                <a:spcPts val="0"/>
              </a:spcAft>
              <a:buClr>
                <a:schemeClr val="accent6"/>
              </a:buClr>
              <a:buSzPts val="2200"/>
              <a:buFont typeface="Noto Sans Symbols"/>
              <a:buNone/>
            </a:pPr>
            <a:r>
              <a:t/>
            </a:r>
            <a:endParaRPr/>
          </a:p>
          <a:p>
            <a:pPr indent="-203200" lvl="0" marL="342900" rtl="0" algn="l">
              <a:spcBef>
                <a:spcPts val="800"/>
              </a:spcBef>
              <a:spcAft>
                <a:spcPts val="0"/>
              </a:spcAft>
              <a:buClr>
                <a:schemeClr val="accent6"/>
              </a:buClr>
              <a:buSzPts val="2200"/>
              <a:buFont typeface="Noto Sans Symbols"/>
              <a:buNone/>
            </a:pPr>
            <a:r>
              <a:t/>
            </a:r>
            <a:endParaRPr/>
          </a:p>
        </p:txBody>
      </p:sp>
      <p:sp>
        <p:nvSpPr>
          <p:cNvPr id="182" name="Google Shape;182;p8"/>
          <p:cNvSpPr txBox="1"/>
          <p:nvPr>
            <p:ph idx="2" type="body"/>
          </p:nvPr>
        </p:nvSpPr>
        <p:spPr>
          <a:xfrm>
            <a:off x="5633545" y="2049030"/>
            <a:ext cx="6348248" cy="26597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rPr lang="en-US"/>
              <a:t>Number of newly reported </a:t>
            </a:r>
            <a:br>
              <a:rPr lang="en-US"/>
            </a:br>
            <a:r>
              <a:rPr lang="en-US"/>
              <a:t>chronic HCV cases, 2018</a:t>
            </a:r>
            <a:endParaRPr/>
          </a:p>
        </p:txBody>
      </p:sp>
      <p:pic>
        <p:nvPicPr>
          <p:cNvPr id="183" name="Google Shape;183;p8"/>
          <p:cNvPicPr preferRelativeResize="0"/>
          <p:nvPr/>
        </p:nvPicPr>
        <p:blipFill rotWithShape="1">
          <a:blip r:embed="rId3">
            <a:alphaModFix/>
          </a:blip>
          <a:srcRect b="0" l="0" r="0" t="0"/>
          <a:stretch/>
        </p:blipFill>
        <p:spPr>
          <a:xfrm>
            <a:off x="5015579" y="2806262"/>
            <a:ext cx="7176422" cy="4051738"/>
          </a:xfrm>
          <a:prstGeom prst="rect">
            <a:avLst/>
          </a:prstGeom>
          <a:noFill/>
          <a:ln>
            <a:noFill/>
          </a:ln>
        </p:spPr>
      </p:pic>
      <p:sp>
        <p:nvSpPr>
          <p:cNvPr id="184" name="Google Shape;184;p8"/>
          <p:cNvSpPr txBox="1"/>
          <p:nvPr/>
        </p:nvSpPr>
        <p:spPr>
          <a:xfrm>
            <a:off x="596114" y="6484839"/>
            <a:ext cx="52702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CDC, Viral Hepatitis Surveillance United States, 2018</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People at Risk of HCV Infection</a:t>
            </a:r>
            <a:endParaRPr/>
          </a:p>
        </p:txBody>
      </p:sp>
      <p:sp>
        <p:nvSpPr>
          <p:cNvPr id="191" name="Google Shape;191;p9"/>
          <p:cNvSpPr txBox="1"/>
          <p:nvPr>
            <p:ph idx="1" type="body"/>
          </p:nvPr>
        </p:nvSpPr>
        <p:spPr>
          <a:xfrm>
            <a:off x="624051" y="2141308"/>
            <a:ext cx="9875783"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Current or former injection drug use (with sharing of equipment)</a:t>
            </a:r>
            <a:endParaRPr/>
          </a:p>
          <a:p>
            <a:pPr indent="-342900" lvl="0" marL="342900" rtl="0" algn="l">
              <a:spcBef>
                <a:spcPts val="1200"/>
              </a:spcBef>
              <a:spcAft>
                <a:spcPts val="0"/>
              </a:spcAft>
              <a:buClr>
                <a:schemeClr val="accent6"/>
              </a:buClr>
              <a:buSzPts val="2400"/>
              <a:buFont typeface="Noto Sans Symbols"/>
              <a:buChar char="▪"/>
            </a:pPr>
            <a:r>
              <a:rPr lang="en-US"/>
              <a:t>Recipients of clotting factor concentrates before 1987 </a:t>
            </a:r>
            <a:endParaRPr/>
          </a:p>
          <a:p>
            <a:pPr indent="-342900" lvl="0" marL="342900" rtl="0" algn="l">
              <a:spcBef>
                <a:spcPts val="1200"/>
              </a:spcBef>
              <a:spcAft>
                <a:spcPts val="0"/>
              </a:spcAft>
              <a:buClr>
                <a:schemeClr val="accent6"/>
              </a:buClr>
              <a:buSzPts val="2400"/>
              <a:buFont typeface="Noto Sans Symbols"/>
              <a:buChar char="▪"/>
            </a:pPr>
            <a:r>
              <a:rPr lang="en-US"/>
              <a:t>Recipients of blood transfusions or organ transplant before July 1992</a:t>
            </a:r>
            <a:endParaRPr/>
          </a:p>
          <a:p>
            <a:pPr indent="-342900" lvl="0" marL="342900" rtl="0" algn="l">
              <a:spcBef>
                <a:spcPts val="1200"/>
              </a:spcBef>
              <a:spcAft>
                <a:spcPts val="0"/>
              </a:spcAft>
              <a:buClr>
                <a:schemeClr val="accent6"/>
              </a:buClr>
              <a:buSzPts val="2400"/>
              <a:buFont typeface="Noto Sans Symbols"/>
              <a:buChar char="▪"/>
            </a:pPr>
            <a:r>
              <a:rPr lang="en-US"/>
              <a:t>Recipient of maintenance hemodialysis </a:t>
            </a:r>
            <a:endParaRPr/>
          </a:p>
          <a:p>
            <a:pPr indent="-342900" lvl="0" marL="342900" rtl="0" algn="l">
              <a:spcBef>
                <a:spcPts val="1200"/>
              </a:spcBef>
              <a:spcAft>
                <a:spcPts val="0"/>
              </a:spcAft>
              <a:buClr>
                <a:schemeClr val="accent6"/>
              </a:buClr>
              <a:buSzPts val="2400"/>
              <a:buFont typeface="Noto Sans Symbols"/>
              <a:buChar char="▪"/>
            </a:pPr>
            <a:r>
              <a:rPr lang="en-US"/>
              <a:t>PWH (primarily PWID and MSM)</a:t>
            </a:r>
            <a:endParaRPr/>
          </a:p>
          <a:p>
            <a:pPr indent="-342900" lvl="0" marL="342900" rtl="0" algn="l">
              <a:spcBef>
                <a:spcPts val="1200"/>
              </a:spcBef>
              <a:spcAft>
                <a:spcPts val="0"/>
              </a:spcAft>
              <a:buClr>
                <a:schemeClr val="accent6"/>
              </a:buClr>
              <a:buSzPts val="2400"/>
              <a:buFont typeface="Noto Sans Symbols"/>
              <a:buChar char="▪"/>
            </a:pPr>
            <a:r>
              <a:rPr lang="en-US"/>
              <a:t>Infants born to HCV-infected mothers</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3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0x0101001BE52367AE689248AFFD0091572BDB88</vt:lpwstr>
  </property>
</Properties>
</file>