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6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7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8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4"/>
    <p:sldMasterId id="2147483743" r:id="rId5"/>
    <p:sldMasterId id="2147483697" r:id="rId6"/>
    <p:sldMasterId id="2147483711" r:id="rId7"/>
    <p:sldMasterId id="2147483720" r:id="rId8"/>
    <p:sldMasterId id="2147483756" r:id="rId9"/>
    <p:sldMasterId id="2147483770" r:id="rId10"/>
    <p:sldMasterId id="2147483781" r:id="rId11"/>
    <p:sldMasterId id="2147483793" r:id="rId12"/>
  </p:sldMasterIdLst>
  <p:notesMasterIdLst>
    <p:notesMasterId r:id="rId77"/>
  </p:notesMasterIdLst>
  <p:sldIdLst>
    <p:sldId id="1043" r:id="rId13"/>
    <p:sldId id="1029" r:id="rId14"/>
    <p:sldId id="1030" r:id="rId15"/>
    <p:sldId id="847" r:id="rId16"/>
    <p:sldId id="1053" r:id="rId17"/>
    <p:sldId id="799" r:id="rId18"/>
    <p:sldId id="841" r:id="rId19"/>
    <p:sldId id="779" r:id="rId20"/>
    <p:sldId id="1098" r:id="rId21"/>
    <p:sldId id="845" r:id="rId22"/>
    <p:sldId id="1163" r:id="rId23"/>
    <p:sldId id="1034" r:id="rId24"/>
    <p:sldId id="1054" r:id="rId25"/>
    <p:sldId id="1035" r:id="rId26"/>
    <p:sldId id="1095" r:id="rId27"/>
    <p:sldId id="1093" r:id="rId28"/>
    <p:sldId id="1096" r:id="rId29"/>
    <p:sldId id="955" r:id="rId30"/>
    <p:sldId id="800" r:id="rId31"/>
    <p:sldId id="814" r:id="rId32"/>
    <p:sldId id="849" r:id="rId33"/>
    <p:sldId id="1055" r:id="rId34"/>
    <p:sldId id="1078" r:id="rId35"/>
    <p:sldId id="680" r:id="rId36"/>
    <p:sldId id="1056" r:id="rId37"/>
    <p:sldId id="1080" r:id="rId38"/>
    <p:sldId id="1081" r:id="rId39"/>
    <p:sldId id="1079" r:id="rId40"/>
    <p:sldId id="1061" r:id="rId41"/>
    <p:sldId id="1060" r:id="rId42"/>
    <p:sldId id="1104" r:id="rId43"/>
    <p:sldId id="1162" r:id="rId44"/>
    <p:sldId id="1155" r:id="rId45"/>
    <p:sldId id="1144" r:id="rId46"/>
    <p:sldId id="1145" r:id="rId47"/>
    <p:sldId id="1146" r:id="rId48"/>
    <p:sldId id="1147" r:id="rId49"/>
    <p:sldId id="1148" r:id="rId50"/>
    <p:sldId id="1149" r:id="rId51"/>
    <p:sldId id="1150" r:id="rId52"/>
    <p:sldId id="1152" r:id="rId53"/>
    <p:sldId id="1153" r:id="rId54"/>
    <p:sldId id="1154" r:id="rId55"/>
    <p:sldId id="1040" r:id="rId56"/>
    <p:sldId id="1082" r:id="rId57"/>
    <p:sldId id="805" r:id="rId58"/>
    <p:sldId id="653" r:id="rId59"/>
    <p:sldId id="1097" r:id="rId60"/>
    <p:sldId id="717" r:id="rId61"/>
    <p:sldId id="1041" r:id="rId62"/>
    <p:sldId id="1143" r:id="rId63"/>
    <p:sldId id="1099" r:id="rId64"/>
    <p:sldId id="1064" r:id="rId65"/>
    <p:sldId id="1065" r:id="rId66"/>
    <p:sldId id="1156" r:id="rId67"/>
    <p:sldId id="1157" r:id="rId68"/>
    <p:sldId id="1158" r:id="rId69"/>
    <p:sldId id="1159" r:id="rId70"/>
    <p:sldId id="1160" r:id="rId71"/>
    <p:sldId id="1161" r:id="rId72"/>
    <p:sldId id="1101" r:id="rId73"/>
    <p:sldId id="838" r:id="rId74"/>
    <p:sldId id="840" r:id="rId75"/>
    <p:sldId id="646" r:id="rId76"/>
  </p:sldIdLst>
  <p:sldSz cx="9144000" cy="6858000" type="screen4x3"/>
  <p:notesSz cx="6735763" cy="9866313"/>
  <p:embeddedFontLst>
    <p:embeddedFont>
      <p:font typeface="Bahnschrift SemiBold SemiConden" panose="020B0502040204020203" pitchFamily="34" charset="0"/>
      <p:bold r:id="rId78"/>
    </p:embeddedFont>
    <p:embeddedFont>
      <p:font typeface="Century Gothic" panose="020B0502020202020204" pitchFamily="34" charset="0"/>
      <p:regular r:id="rId79"/>
      <p:bold r:id="rId80"/>
      <p:italic r:id="rId81"/>
      <p:boldItalic r:id="rId82"/>
    </p:embeddedFont>
    <p:embeddedFont>
      <p:font typeface="Dosis" pitchFamily="2" charset="0"/>
      <p:regular r:id="rId83"/>
      <p:bold r:id="rId84"/>
    </p:embeddedFont>
    <p:embeddedFont>
      <p:font typeface="Dosis ExtraBold" pitchFamily="2" charset="0"/>
      <p:bold r:id="rId85"/>
    </p:embeddedFont>
    <p:embeddedFont>
      <p:font typeface="Dosis Medium" pitchFamily="2" charset="0"/>
      <p:regular r:id="rId86"/>
      <p:bold r:id="rId87"/>
    </p:embeddedFont>
    <p:embeddedFont>
      <p:font typeface="Dosis SemiBold" pitchFamily="2" charset="0"/>
      <p:regular r:id="rId88"/>
      <p:bold r:id="rId89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BE3F1"/>
    <a:srgbClr val="00ACA4"/>
    <a:srgbClr val="565F88"/>
    <a:srgbClr val="31859B"/>
    <a:srgbClr val="424D7B"/>
    <a:srgbClr val="FCFFFD"/>
    <a:srgbClr val="EAF8FE"/>
    <a:srgbClr val="E7E6E6"/>
    <a:srgbClr val="9EE0F4"/>
    <a:srgbClr val="F265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832" autoAdjust="0"/>
    <p:restoredTop sz="87607" autoAdjust="0"/>
  </p:normalViewPr>
  <p:slideViewPr>
    <p:cSldViewPr snapToGrid="0">
      <p:cViewPr varScale="1">
        <p:scale>
          <a:sx n="77" d="100"/>
          <a:sy n="77" d="100"/>
        </p:scale>
        <p:origin x="547" y="45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slide" Target="slides/slide27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63" Type="http://schemas.openxmlformats.org/officeDocument/2006/relationships/slide" Target="slides/slide51.xml"/><Relationship Id="rId68" Type="http://schemas.openxmlformats.org/officeDocument/2006/relationships/slide" Target="slides/slide56.xml"/><Relationship Id="rId76" Type="http://schemas.openxmlformats.org/officeDocument/2006/relationships/slide" Target="slides/slide64.xml"/><Relationship Id="rId84" Type="http://schemas.openxmlformats.org/officeDocument/2006/relationships/font" Target="fonts/font7.fntdata"/><Relationship Id="rId89" Type="http://schemas.openxmlformats.org/officeDocument/2006/relationships/font" Target="fonts/font12.fntdata"/><Relationship Id="rId7" Type="http://schemas.openxmlformats.org/officeDocument/2006/relationships/slideMaster" Target="slideMasters/slideMaster4.xml"/><Relationship Id="rId71" Type="http://schemas.openxmlformats.org/officeDocument/2006/relationships/slide" Target="slides/slide59.xml"/><Relationship Id="rId92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9" Type="http://schemas.openxmlformats.org/officeDocument/2006/relationships/slide" Target="slides/slide17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66" Type="http://schemas.openxmlformats.org/officeDocument/2006/relationships/slide" Target="slides/slide54.xml"/><Relationship Id="rId74" Type="http://schemas.openxmlformats.org/officeDocument/2006/relationships/slide" Target="slides/slide62.xml"/><Relationship Id="rId79" Type="http://schemas.openxmlformats.org/officeDocument/2006/relationships/font" Target="fonts/font2.fntdata"/><Relationship Id="rId87" Type="http://schemas.openxmlformats.org/officeDocument/2006/relationships/font" Target="fonts/font10.fntdata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49.xml"/><Relationship Id="rId82" Type="http://schemas.openxmlformats.org/officeDocument/2006/relationships/font" Target="fonts/font5.fntdata"/><Relationship Id="rId90" Type="http://schemas.openxmlformats.org/officeDocument/2006/relationships/presProps" Target="presProps.xml"/><Relationship Id="rId95" Type="http://schemas.microsoft.com/office/2018/10/relationships/authors" Target="authors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56" Type="http://schemas.openxmlformats.org/officeDocument/2006/relationships/slide" Target="slides/slide44.xml"/><Relationship Id="rId64" Type="http://schemas.openxmlformats.org/officeDocument/2006/relationships/slide" Target="slides/slide52.xml"/><Relationship Id="rId69" Type="http://schemas.openxmlformats.org/officeDocument/2006/relationships/slide" Target="slides/slide57.xml"/><Relationship Id="rId77" Type="http://schemas.openxmlformats.org/officeDocument/2006/relationships/notesMaster" Target="notesMasters/notesMaster1.xml"/><Relationship Id="rId8" Type="http://schemas.openxmlformats.org/officeDocument/2006/relationships/slideMaster" Target="slideMasters/slideMaster5.xml"/><Relationship Id="rId51" Type="http://schemas.openxmlformats.org/officeDocument/2006/relationships/slide" Target="slides/slide39.xml"/><Relationship Id="rId72" Type="http://schemas.openxmlformats.org/officeDocument/2006/relationships/slide" Target="slides/slide60.xml"/><Relationship Id="rId80" Type="http://schemas.openxmlformats.org/officeDocument/2006/relationships/font" Target="fonts/font3.fntdata"/><Relationship Id="rId85" Type="http://schemas.openxmlformats.org/officeDocument/2006/relationships/font" Target="fonts/font8.fntdata"/><Relationship Id="rId93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46" Type="http://schemas.openxmlformats.org/officeDocument/2006/relationships/slide" Target="slides/slide34.xml"/><Relationship Id="rId59" Type="http://schemas.openxmlformats.org/officeDocument/2006/relationships/slide" Target="slides/slide47.xml"/><Relationship Id="rId67" Type="http://schemas.openxmlformats.org/officeDocument/2006/relationships/slide" Target="slides/slide55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54" Type="http://schemas.openxmlformats.org/officeDocument/2006/relationships/slide" Target="slides/slide42.xml"/><Relationship Id="rId62" Type="http://schemas.openxmlformats.org/officeDocument/2006/relationships/slide" Target="slides/slide50.xml"/><Relationship Id="rId70" Type="http://schemas.openxmlformats.org/officeDocument/2006/relationships/slide" Target="slides/slide58.xml"/><Relationship Id="rId75" Type="http://schemas.openxmlformats.org/officeDocument/2006/relationships/slide" Target="slides/slide63.xml"/><Relationship Id="rId83" Type="http://schemas.openxmlformats.org/officeDocument/2006/relationships/font" Target="fonts/font6.fntdata"/><Relationship Id="rId88" Type="http://schemas.openxmlformats.org/officeDocument/2006/relationships/font" Target="fonts/font11.fntdata"/><Relationship Id="rId9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slide" Target="slides/slide45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slide" Target="slides/slide48.xml"/><Relationship Id="rId65" Type="http://schemas.openxmlformats.org/officeDocument/2006/relationships/slide" Target="slides/slide53.xml"/><Relationship Id="rId73" Type="http://schemas.openxmlformats.org/officeDocument/2006/relationships/slide" Target="slides/slide61.xml"/><Relationship Id="rId78" Type="http://schemas.openxmlformats.org/officeDocument/2006/relationships/font" Target="fonts/font1.fntdata"/><Relationship Id="rId81" Type="http://schemas.openxmlformats.org/officeDocument/2006/relationships/font" Target="fonts/font4.fntdata"/><Relationship Id="rId86" Type="http://schemas.openxmlformats.org/officeDocument/2006/relationships/font" Target="fonts/font9.fntdata"/><Relationship Id="rId94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MIAE BEZZAZ" userId="f9bc3cc0-8e1c-4944-afa8-b4b36bbf20e1" providerId="ADAL" clId="{044A72BF-25EB-4EB2-837A-53393664E012}"/>
    <pc:docChg chg="custSel modSld">
      <pc:chgData name="LAMIAE BEZZAZ" userId="f9bc3cc0-8e1c-4944-afa8-b4b36bbf20e1" providerId="ADAL" clId="{044A72BF-25EB-4EB2-837A-53393664E012}" dt="2026-05-12T14:48:37.538" v="16" actId="1076"/>
      <pc:docMkLst>
        <pc:docMk/>
      </pc:docMkLst>
      <pc:sldChg chg="addSp delSp modSp">
        <pc:chgData name="LAMIAE BEZZAZ" userId="f9bc3cc0-8e1c-4944-afa8-b4b36bbf20e1" providerId="ADAL" clId="{044A72BF-25EB-4EB2-837A-53393664E012}" dt="2026-05-12T14:48:37.538" v="16" actId="1076"/>
        <pc:sldMkLst>
          <pc:docMk/>
          <pc:sldMk cId="1058971113" sldId="1082"/>
        </pc:sldMkLst>
        <pc:grpChg chg="add mod">
          <ac:chgData name="LAMIAE BEZZAZ" userId="f9bc3cc0-8e1c-4944-afa8-b4b36bbf20e1" providerId="ADAL" clId="{044A72BF-25EB-4EB2-837A-53393664E012}" dt="2026-05-12T14:48:37.538" v="16" actId="1076"/>
          <ac:grpSpMkLst>
            <pc:docMk/>
            <pc:sldMk cId="1058971113" sldId="1082"/>
            <ac:grpSpMk id="2" creationId="{E74D31A2-7B43-48A4-8EBB-7D2CAD7A6C38}"/>
          </ac:grpSpMkLst>
        </pc:grpChg>
        <pc:grpChg chg="del">
          <ac:chgData name="LAMIAE BEZZAZ" userId="f9bc3cc0-8e1c-4944-afa8-b4b36bbf20e1" providerId="ADAL" clId="{044A72BF-25EB-4EB2-837A-53393664E012}" dt="2026-05-12T14:47:19.980" v="0" actId="478"/>
          <ac:grpSpMkLst>
            <pc:docMk/>
            <pc:sldMk cId="1058971113" sldId="1082"/>
            <ac:grpSpMk id="6" creationId="{4A7B20E1-6D85-4FD2-9167-993A131153B3}"/>
          </ac:grpSpMkLst>
        </pc:grpChg>
        <pc:grpChg chg="add del">
          <ac:chgData name="LAMIAE BEZZAZ" userId="f9bc3cc0-8e1c-4944-afa8-b4b36bbf20e1" providerId="ADAL" clId="{044A72BF-25EB-4EB2-837A-53393664E012}" dt="2026-05-12T14:47:30.250" v="2" actId="165"/>
          <ac:grpSpMkLst>
            <pc:docMk/>
            <pc:sldMk cId="1058971113" sldId="1082"/>
            <ac:grpSpMk id="8" creationId="{6F849F79-BB82-4A23-8651-05ABE8C9E227}"/>
          </ac:grpSpMkLst>
        </pc:grpChg>
        <pc:picChg chg="mod topLvl modCrop">
          <ac:chgData name="LAMIAE BEZZAZ" userId="f9bc3cc0-8e1c-4944-afa8-b4b36bbf20e1" providerId="ADAL" clId="{044A72BF-25EB-4EB2-837A-53393664E012}" dt="2026-05-12T14:48:28.267" v="13" actId="164"/>
          <ac:picMkLst>
            <pc:docMk/>
            <pc:sldMk cId="1058971113" sldId="1082"/>
            <ac:picMk id="12" creationId="{5A3AF937-86A0-4B71-BD28-C8B3F3C2FA20}"/>
          </ac:picMkLst>
        </pc:picChg>
        <pc:picChg chg="mod topLvl modCrop">
          <ac:chgData name="LAMIAE BEZZAZ" userId="f9bc3cc0-8e1c-4944-afa8-b4b36bbf20e1" providerId="ADAL" clId="{044A72BF-25EB-4EB2-837A-53393664E012}" dt="2026-05-12T14:48:28.267" v="13" actId="164"/>
          <ac:picMkLst>
            <pc:docMk/>
            <pc:sldMk cId="1058971113" sldId="1082"/>
            <ac:picMk id="13" creationId="{C6A5B9BD-A028-432C-A15E-F898907E695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6EDB43-C08F-5A9F-58AA-CD49FF461B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5F0882B-9291-AB2A-801A-817F5A60D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49BBDB7-6031-443D-FEF6-E72DA1437E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321CF19-702B-68EC-982E-5BC14DBED5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6E571-1CA0-4C8D-985D-594239BEC5F6}" type="slidenum">
              <a:rPr lang="fr-MA" smtClean="0"/>
              <a:t>4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18503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8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Relationship Id="rId9" Type="http://schemas.microsoft.com/office/2007/relationships/hdphoto" Target="../media/hdphoto4.wdp"/></Relationships>
</file>

<file path=ppt/slideLayouts/_rels/slideLayout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microsoft.com/office/2007/relationships/hdphoto" Target="../media/hdphoto2.wdp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470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Large Vidé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F10C282A-CDCD-9D0F-0138-0DFBC95D78F6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525454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Voc_Act_01_Mascot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6BF5EC8E-33C0-8CD1-4178-A27468FE217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38580" y="722982"/>
            <a:ext cx="828000" cy="828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8240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038860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97983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1337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02193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144600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05698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85852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4976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78403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1991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627301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5451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80847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475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43701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19328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66505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03577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 dirty="0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939244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583796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08854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38628743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4914333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525684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11684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696897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9925533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20378659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36997473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266926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74519770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E446E-CF94-41C8-8416-A422A7E8EBB5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4791421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4912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742291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70027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Dialogue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82543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89008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165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8757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8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7.jp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10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7.jpg"/><Relationship Id="rId5" Type="http://schemas.openxmlformats.org/officeDocument/2006/relationships/slideLayout" Target="../slideLayouts/slideLayout2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image" Target="../media/image10.png"/><Relationship Id="rId2" Type="http://schemas.openxmlformats.org/officeDocument/2006/relationships/slideLayout" Target="../slideLayouts/slideLayout34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image" Target="../media/image8.png"/><Relationship Id="rId10" Type="http://schemas.openxmlformats.org/officeDocument/2006/relationships/slideLayout" Target="../slideLayouts/slideLayout42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11.jp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7.jp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62.xml"/><Relationship Id="rId10" Type="http://schemas.openxmlformats.org/officeDocument/2006/relationships/image" Target="../media/image7.jpg"/><Relationship Id="rId4" Type="http://schemas.openxmlformats.org/officeDocument/2006/relationships/slideLayout" Target="../slideLayouts/slideLayout61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67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theme" Target="../theme/theme9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5" Type="http://schemas.openxmlformats.org/officeDocument/2006/relationships/slideLayout" Target="../slideLayouts/slideLayout81.xml"/><Relationship Id="rId4" Type="http://schemas.openxmlformats.org/officeDocument/2006/relationships/slideLayout" Target="../slideLayouts/slideLayout80.xml"/><Relationship Id="rId9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Acte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  <p:sldLayoutId id="2147483752" r:id="rId14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801" r:id="rId10"/>
    <p:sldLayoutId id="2147483802" r:id="rId11"/>
    <p:sldLayoutId id="2147483803" r:id="rId12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8604010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0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Acte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418089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5E446E-CF94-41C8-8416-A422A7E8EBB5}" type="datetimeFigureOut">
              <a:rPr lang="fr-MA" smtClean="0"/>
              <a:t>18/05/2026</a:t>
            </a:fld>
            <a:endParaRPr lang="fr-M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M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0EA70C-D858-421F-9F61-000EB1465D64}" type="slidenum">
              <a:rPr lang="fr-MA" smtClean="0"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630897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8106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1.gif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image" Target="../media/image43.png"/><Relationship Id="rId5" Type="http://schemas.openxmlformats.org/officeDocument/2006/relationships/image" Target="../media/image31.gif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microsoft.com/office/2007/relationships/media" Target="../media/media6.mp4"/><Relationship Id="rId7" Type="http://schemas.openxmlformats.org/officeDocument/2006/relationships/image" Target="../media/image43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29.png"/><Relationship Id="rId5" Type="http://schemas.openxmlformats.org/officeDocument/2006/relationships/slideLayout" Target="../slideLayouts/slideLayout24.xml"/><Relationship Id="rId4" Type="http://schemas.openxmlformats.org/officeDocument/2006/relationships/video" Target="../media/media6.mp4"/><Relationship Id="rId9" Type="http://schemas.openxmlformats.org/officeDocument/2006/relationships/image" Target="../media/image31.gif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2.xml"/><Relationship Id="rId4" Type="http://schemas.openxmlformats.org/officeDocument/2006/relationships/image" Target="../media/image2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8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8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8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8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3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41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52.png"/><Relationship Id="rId4" Type="http://schemas.openxmlformats.org/officeDocument/2006/relationships/image" Target="../media/image4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2.xml"/><Relationship Id="rId7" Type="http://schemas.openxmlformats.org/officeDocument/2006/relationships/image" Target="../media/image41.png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5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microsoft.com/office/2007/relationships/media" Target="../media/media9.mp4"/><Relationship Id="rId7" Type="http://schemas.openxmlformats.org/officeDocument/2006/relationships/image" Target="../media/image25.png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44.xml"/><Relationship Id="rId4" Type="http://schemas.openxmlformats.org/officeDocument/2006/relationships/video" Target="../media/media9.mp4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microsoft.com/office/2007/relationships/media" Target="../media/media2.mp4"/><Relationship Id="rId7" Type="http://schemas.openxmlformats.org/officeDocument/2006/relationships/image" Target="../media/image2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4.png"/><Relationship Id="rId5" Type="http://schemas.openxmlformats.org/officeDocument/2006/relationships/slideLayout" Target="../slideLayouts/slideLayout46.xml"/><Relationship Id="rId4" Type="http://schemas.openxmlformats.org/officeDocument/2006/relationships/video" Target="../media/media2.mp4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6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31.gif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45F52B9-7A1A-453F-8301-AB8B3D861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17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016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72DCCB-B05A-3DBF-6661-9F39A3388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D71EE1-67AE-DDA3-BDD1-3A249435EF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On va écouter le dialogue une deuxième fois. Écoutez bien. </a:t>
            </a:r>
            <a:endParaRPr lang="fr-FR" dirty="0">
              <a:latin typeface="Dosis Medium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CB4B14-ADAC-F981-A1A7-941544B09CB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D7546A2-6A2F-6DC2-6760-96D5E09FC0C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6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5EBD1AF4-DD06-E766-C7CC-79D0A30DFB7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C7BCD1EA-5B1E-6A6E-C3F9-66B6F66D4F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927" y="2136809"/>
            <a:ext cx="3104146" cy="3104146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8997473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24">
            <a:extLst>
              <a:ext uri="{FF2B5EF4-FFF2-40B4-BE49-F238E27FC236}">
                <a16:creationId xmlns:a16="http://schemas.microsoft.com/office/drawing/2014/main" id="{3C9128EC-596A-5D55-F708-0BE0F251E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Lecture de la vidéo.</a:t>
            </a:r>
            <a:endParaRPr lang="fr-MA" i="1" dirty="0">
              <a:solidFill>
                <a:srgbClr val="FF0000"/>
              </a:solidFill>
              <a:latin typeface="Dosis Medium" pitchFamily="2" charset="0"/>
            </a:endParaRPr>
          </a:p>
        </p:txBody>
      </p:sp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/>
      </p:pic>
      <p:pic>
        <p:nvPicPr>
          <p:cNvPr id="4" name="A290B377">
            <a:hlinkClick r:id="" action="ppaction://media"/>
            <a:extLst>
              <a:ext uri="{FF2B5EF4-FFF2-40B4-BE49-F238E27FC236}">
                <a16:creationId xmlns:a16="http://schemas.microsoft.com/office/drawing/2014/main" id="{B859CDD4-6835-46E2-B023-6F8ADE0011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0499" y="2303929"/>
            <a:ext cx="7803001" cy="3182472"/>
          </a:xfrm>
          <a:prstGeom prst="rect">
            <a:avLst/>
          </a:prstGeom>
        </p:spPr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428B486-A31A-452E-3C7D-B935E436ED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627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3066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Maintenant, on va répéter le dialogue ensemble. </a:t>
            </a: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Je vais lire chaque réplique et vous allez répéter après moi.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6C985FBD-D045-4DFE-B2D2-2D78B9705C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2000" y="1615550"/>
            <a:ext cx="5821568" cy="477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47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B3552A-4E49-C10F-3BEB-A162488D0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21B7EA-6949-E0AE-9CBD-4FE56863F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88341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continue à répéter ensemble le dialogue. </a:t>
            </a:r>
            <a:endParaRPr lang="fr-MA" dirty="0">
              <a:latin typeface="Dosis Medium" pitchFamily="2" charset="0"/>
            </a:endParaRPr>
          </a:p>
        </p:txBody>
      </p:sp>
      <p:grpSp>
        <p:nvGrpSpPr>
          <p:cNvPr id="103" name="Groupe 102">
            <a:extLst>
              <a:ext uri="{FF2B5EF4-FFF2-40B4-BE49-F238E27FC236}">
                <a16:creationId xmlns:a16="http://schemas.microsoft.com/office/drawing/2014/main" id="{2C02B349-EA09-65EB-DAC8-1BFFB84191EE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04" name="Image 103">
              <a:extLst>
                <a:ext uri="{FF2B5EF4-FFF2-40B4-BE49-F238E27FC236}">
                  <a16:creationId xmlns:a16="http://schemas.microsoft.com/office/drawing/2014/main" id="{7CDEECE6-32D4-64F3-9FB4-A133BF13B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05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9AED3023-86F7-3D9D-D31C-8DA56B42CB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09FE1FA2-BC2E-4F3E-BB73-842FADC5E7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214" y="2115671"/>
            <a:ext cx="7625572" cy="3873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348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4">
            <a:extLst>
              <a:ext uri="{FF2B5EF4-FFF2-40B4-BE49-F238E27FC236}">
                <a16:creationId xmlns:a16="http://schemas.microsoft.com/office/drawing/2014/main" id="{70164774-03F3-418B-57F7-4B560CF47D7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276281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utoShape 2" descr="Image générée">
            <a:extLst>
              <a:ext uri="{FF2B5EF4-FFF2-40B4-BE49-F238E27FC236}">
                <a16:creationId xmlns:a16="http://schemas.microsoft.com/office/drawing/2014/main" id="{876B3385-7A26-22CD-1C22-0AE3F8E7492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67618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CBFFA25-75E1-850C-695C-4E0218E43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jouer ce dialogue. On va le faire en 3 étapes. Soyez attentifs.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2BCA87-853C-06BF-F7AB-353127E73C50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F5C0805-7518-F74A-3402-995D61E741FA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1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4ADA36-CFCC-3F4A-8D00-4A2871191804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985EE4D-E13D-381C-4EF4-FBCF81FD0ABA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912AF2D-1E8F-437F-53F6-E42FBC0AE779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D923892-5F71-B9EE-2AE4-3CE7076BAE64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3</a:t>
            </a: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1E512B1-87F1-1A65-1255-378BA46718B5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45E27493-3451-34CF-1067-E97C686867C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3C18AA11-F36F-F524-1C78-9DE2F0037E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1694B43D-875E-4198-B9C9-C7504E0092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983" y="2915211"/>
            <a:ext cx="4336755" cy="347064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033DCAF-790F-4BB7-8007-658D8E13422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868555" y="2092025"/>
            <a:ext cx="1383692" cy="122418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52B8C928-9195-4E34-A256-EF93CFD83658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 flipH="1">
            <a:off x="5812492" y="2092026"/>
            <a:ext cx="1383692" cy="1224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6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559B8-1412-5C86-3CF7-8D847DD98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4">
            <a:extLst>
              <a:ext uri="{FF2B5EF4-FFF2-40B4-BE49-F238E27FC236}">
                <a16:creationId xmlns:a16="http://schemas.microsoft.com/office/drawing/2014/main" id="{1BF20CDB-F92A-FC8F-7EFF-CB749D15B6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63416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utoShape 2" descr="Image générée">
            <a:extLst>
              <a:ext uri="{FF2B5EF4-FFF2-40B4-BE49-F238E27FC236}">
                <a16:creationId xmlns:a16="http://schemas.microsoft.com/office/drawing/2014/main" id="{1A4856DD-28E1-3E8D-1E06-00226C3FBB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54753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2C1A806-B3FF-0AB6-5250-D04ADDC0D351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227AB3D3-CE32-9E8D-B92E-E50E8F35952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77261446-C4C0-32A5-208E-D5ED92F249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5" name="Titre 8">
            <a:extLst>
              <a:ext uri="{FF2B5EF4-FFF2-40B4-BE49-F238E27FC236}">
                <a16:creationId xmlns:a16="http://schemas.microsoft.com/office/drawing/2014/main" id="{5B3469A4-4A57-A1D3-2C98-9B4CC88EE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1. Je vais vous expliquer la situation.  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BEAA426-6A2F-DE87-40A6-5A05B0C6FC8A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1A22F44B-AEFA-F771-8411-5A245B859677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3838ECA-F305-205C-9746-0ACE9A693112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D39D383-7957-D3AA-F529-14D7A2296D90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40EF6708-615A-1DB5-D0C6-BE5EF5565242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149445CF-F532-6B4F-5A9E-65E01921B50E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D442DA45-ECA5-64BF-EF8D-30BA06464382}"/>
              </a:ext>
            </a:extLst>
          </p:cNvPr>
          <p:cNvSpPr txBox="1"/>
          <p:nvPr/>
        </p:nvSpPr>
        <p:spPr>
          <a:xfrm>
            <a:off x="1560395" y="2165639"/>
            <a:ext cx="5853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Les deux amis se rencontrent chez le médecin de l’école. Chacun pose à l’autre les questions suivantes :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F359D52-21CA-C7DC-90E5-2802F9DD7357}"/>
              </a:ext>
            </a:extLst>
          </p:cNvPr>
          <p:cNvSpPr txBox="1"/>
          <p:nvPr/>
        </p:nvSpPr>
        <p:spPr>
          <a:xfrm>
            <a:off x="4118897" y="3059269"/>
            <a:ext cx="4542881" cy="280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Comment ça va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Qu’est-ce que tu fais le matin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aimes faire à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après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Tu _______ avec quoi ? 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Tu as mal où ?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50C21E6-2E1E-4798-AE47-F3D91FE81C3F}"/>
              </a:ext>
            </a:extLst>
          </p:cNvPr>
          <p:cNvGrpSpPr/>
          <p:nvPr/>
        </p:nvGrpSpPr>
        <p:grpSpPr>
          <a:xfrm>
            <a:off x="781312" y="3059269"/>
            <a:ext cx="3276000" cy="2343600"/>
            <a:chOff x="1868555" y="2092025"/>
            <a:chExt cx="5327629" cy="4293827"/>
          </a:xfrm>
        </p:grpSpPr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39525828-8F44-4BFC-86D7-70332F8C80C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7983" y="2915211"/>
              <a:ext cx="4336755" cy="347064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14A92A4C-53CB-4D34-8E1B-5D451FD3CE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868555" y="2092025"/>
              <a:ext cx="1383692" cy="1224189"/>
            </a:xfrm>
            <a:prstGeom prst="rect">
              <a:avLst/>
            </a:prstGeom>
          </p:spPr>
        </p:pic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4681E8A6-AB8E-49E8-BBD8-7AC2BB29C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flipH="1">
              <a:off x="5812492" y="2092026"/>
              <a:ext cx="1383692" cy="12241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058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9E1DB-B39E-5CA1-69E8-76DFC53C3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4">
            <a:extLst>
              <a:ext uri="{FF2B5EF4-FFF2-40B4-BE49-F238E27FC236}">
                <a16:creationId xmlns:a16="http://schemas.microsoft.com/office/drawing/2014/main" id="{74301A54-E135-EE35-089E-D4AF9883C0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63416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34501382-7268-0A65-5383-AE1653682E8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59F40C8C-1951-513F-C6FA-92CD5E2356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9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16A14A93-5E16-2AC2-0BE4-3754A74333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sp>
        <p:nvSpPr>
          <p:cNvPr id="29" name="Titre 8">
            <a:extLst>
              <a:ext uri="{FF2B5EF4-FFF2-40B4-BE49-F238E27FC236}">
                <a16:creationId xmlns:a16="http://schemas.microsoft.com/office/drawing/2014/main" id="{9DA65CFE-877A-7837-775B-987689F54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7120924" cy="612000"/>
          </a:xfrm>
        </p:spPr>
        <p:txBody>
          <a:bodyPr>
            <a:normAutofit/>
          </a:bodyPr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2. Chacun réfléchit silencieusement à ce qu’il va dire dans le dialogue.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3AEBC696-CD67-66F7-CF14-3E2FAAF8CBFB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A5CD0790-81B5-0D74-4BC3-13785760D29B}"/>
              </a:ext>
            </a:extLst>
          </p:cNvPr>
          <p:cNvSpPr txBox="1"/>
          <p:nvPr/>
        </p:nvSpPr>
        <p:spPr>
          <a:xfrm>
            <a:off x="2353195" y="165190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400C1542-F397-5F66-3076-572AB7D7A8E9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828A7943-AED7-C289-4277-0E7DCE5969E6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3E62121F-181C-1AC4-49F1-E88CDF4646F0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3F76E41A-55BC-42B4-7E91-627E42F604BA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CB66C5B-378D-4E05-87AA-14EE3A1BF701}"/>
              </a:ext>
            </a:extLst>
          </p:cNvPr>
          <p:cNvGrpSpPr/>
          <p:nvPr/>
        </p:nvGrpSpPr>
        <p:grpSpPr>
          <a:xfrm>
            <a:off x="781312" y="3059269"/>
            <a:ext cx="3276000" cy="2343600"/>
            <a:chOff x="1868555" y="2092025"/>
            <a:chExt cx="5327629" cy="4293827"/>
          </a:xfrm>
        </p:grpSpPr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B3D4A972-773A-47E1-9FDC-1FE35E1CD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7983" y="2915211"/>
              <a:ext cx="4336755" cy="347064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36" name="Image 35">
              <a:extLst>
                <a:ext uri="{FF2B5EF4-FFF2-40B4-BE49-F238E27FC236}">
                  <a16:creationId xmlns:a16="http://schemas.microsoft.com/office/drawing/2014/main" id="{A5788AF7-6E00-4418-920A-AE1AAAED902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868555" y="2092025"/>
              <a:ext cx="1383692" cy="1224189"/>
            </a:xfrm>
            <a:prstGeom prst="rect">
              <a:avLst/>
            </a:prstGeom>
          </p:spPr>
        </p:pic>
        <p:pic>
          <p:nvPicPr>
            <p:cNvPr id="37" name="Image 36">
              <a:extLst>
                <a:ext uri="{FF2B5EF4-FFF2-40B4-BE49-F238E27FC236}">
                  <a16:creationId xmlns:a16="http://schemas.microsoft.com/office/drawing/2014/main" id="{BCD701ED-FEEC-4792-ABF7-6CABC5450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flipH="1">
              <a:off x="5812492" y="2092026"/>
              <a:ext cx="1383692" cy="1224189"/>
            </a:xfrm>
            <a:prstGeom prst="rect">
              <a:avLst/>
            </a:prstGeom>
          </p:spPr>
        </p:pic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EDF115D2-556C-4C1F-A61F-1A084C4C476F}"/>
              </a:ext>
            </a:extLst>
          </p:cNvPr>
          <p:cNvSpPr txBox="1"/>
          <p:nvPr/>
        </p:nvSpPr>
        <p:spPr>
          <a:xfrm>
            <a:off x="1560395" y="2165639"/>
            <a:ext cx="5853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Les deux amis se rencontrent chez le médecin de l’école. Chacun pose à l’autre les questions suivantes :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DE9A50B9-FB78-49B8-AE48-D6A3B9BF000C}"/>
              </a:ext>
            </a:extLst>
          </p:cNvPr>
          <p:cNvSpPr txBox="1"/>
          <p:nvPr/>
        </p:nvSpPr>
        <p:spPr>
          <a:xfrm>
            <a:off x="4118897" y="3059269"/>
            <a:ext cx="4542881" cy="280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Comment ça va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Qu’est-ce que tu fais le matin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aimes faire à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après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Tu _______ avec quoi ? 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Tu as mal où ?</a:t>
            </a:r>
          </a:p>
        </p:txBody>
      </p:sp>
    </p:spTree>
    <p:extLst>
      <p:ext uri="{BB962C8B-B14F-4D97-AF65-F5344CB8AC3E}">
        <p14:creationId xmlns:p14="http://schemas.microsoft.com/office/powerpoint/2010/main" val="249806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432ED-7FE2-A732-08E0-2B1F9820D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AutoShape 4">
            <a:extLst>
              <a:ext uri="{FF2B5EF4-FFF2-40B4-BE49-F238E27FC236}">
                <a16:creationId xmlns:a16="http://schemas.microsoft.com/office/drawing/2014/main" id="{7D5E9897-7EEA-B2ED-F5DE-F360C866CAF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86977" y="363416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AutoShape 2" descr="Image générée">
            <a:extLst>
              <a:ext uri="{FF2B5EF4-FFF2-40B4-BE49-F238E27FC236}">
                <a16:creationId xmlns:a16="http://schemas.microsoft.com/office/drawing/2014/main" id="{804F7253-8E0C-DB38-91D8-501878BF0E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54753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 dirty="0"/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F6FAF955-7EF4-C8BB-F753-C15A271F64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algn="l"/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Étape 3. Maintenant, vous allez jouer le dialogue. Qui veut passer au tableau ? 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81531A9-3F60-7FBC-2395-87E2DF62C7B1}"/>
              </a:ext>
            </a:extLst>
          </p:cNvPr>
          <p:cNvSpPr/>
          <p:nvPr/>
        </p:nvSpPr>
        <p:spPr>
          <a:xfrm>
            <a:off x="2112377" y="164300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FB90071-1724-3083-0CCA-CE8ED9F0E602}"/>
              </a:ext>
            </a:extLst>
          </p:cNvPr>
          <p:cNvSpPr txBox="1"/>
          <p:nvPr/>
        </p:nvSpPr>
        <p:spPr>
          <a:xfrm>
            <a:off x="2371047" y="1637595"/>
            <a:ext cx="903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  <a:latin typeface="Calibri" panose="020F0502020204030204"/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550DE099-2B50-B734-C09E-AEEF4D05102C}"/>
              </a:ext>
            </a:extLst>
          </p:cNvPr>
          <p:cNvSpPr/>
          <p:nvPr/>
        </p:nvSpPr>
        <p:spPr>
          <a:xfrm>
            <a:off x="3832400" y="1638321"/>
            <a:ext cx="1388084" cy="368606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0E141B5-CDB6-843F-A8AC-A90FAEB22D22}"/>
              </a:ext>
            </a:extLst>
          </p:cNvPr>
          <p:cNvSpPr txBox="1"/>
          <p:nvPr/>
        </p:nvSpPr>
        <p:spPr>
          <a:xfrm>
            <a:off x="4073218" y="1627970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Étape 2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DAE0955-3CF5-AC10-23FB-5507C01EE0A1}"/>
              </a:ext>
            </a:extLst>
          </p:cNvPr>
          <p:cNvSpPr/>
          <p:nvPr/>
        </p:nvSpPr>
        <p:spPr>
          <a:xfrm>
            <a:off x="5571674" y="1648672"/>
            <a:ext cx="1388084" cy="368606"/>
          </a:xfrm>
          <a:prstGeom prst="round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918980D-0521-0D85-C00E-7D933C9E9244}"/>
              </a:ext>
            </a:extLst>
          </p:cNvPr>
          <p:cNvSpPr txBox="1"/>
          <p:nvPr/>
        </p:nvSpPr>
        <p:spPr>
          <a:xfrm>
            <a:off x="5812492" y="1638321"/>
            <a:ext cx="8939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fr-MA" b="1" dirty="0">
                <a:solidFill>
                  <a:prstClr val="white">
                    <a:lumMod val="95000"/>
                  </a:prstClr>
                </a:solidFill>
              </a:rPr>
              <a:t>É</a:t>
            </a:r>
            <a:r>
              <a:rPr lang="fr-FR" b="1" dirty="0">
                <a:solidFill>
                  <a:prstClr val="white">
                    <a:lumMod val="95000"/>
                  </a:prstClr>
                </a:solidFill>
              </a:rPr>
              <a:t>tape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pic>
        <p:nvPicPr>
          <p:cNvPr id="25" name="Espace réservé pour une image  6" descr="Une image contenant habits, sourir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CEC34192-92C2-4476-95C4-23E94528B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934" b="22113"/>
          <a:stretch>
            <a:fillRect/>
          </a:stretch>
        </p:blipFill>
        <p:spPr>
          <a:xfrm>
            <a:off x="74356" y="625643"/>
            <a:ext cx="1250140" cy="987542"/>
          </a:xfrm>
          <a:prstGeom prst="ellipse">
            <a:avLst/>
          </a:prstGeom>
        </p:spPr>
      </p:pic>
      <p:grpSp>
        <p:nvGrpSpPr>
          <p:cNvPr id="24" name="Groupe 23">
            <a:extLst>
              <a:ext uri="{FF2B5EF4-FFF2-40B4-BE49-F238E27FC236}">
                <a16:creationId xmlns:a16="http://schemas.microsoft.com/office/drawing/2014/main" id="{2C624EBA-32F3-4F43-A51B-CCA74C0DF0B9}"/>
              </a:ext>
            </a:extLst>
          </p:cNvPr>
          <p:cNvGrpSpPr/>
          <p:nvPr/>
        </p:nvGrpSpPr>
        <p:grpSpPr>
          <a:xfrm>
            <a:off x="781312" y="3059269"/>
            <a:ext cx="3276000" cy="2343600"/>
            <a:chOff x="1868555" y="2092025"/>
            <a:chExt cx="5327629" cy="4293827"/>
          </a:xfrm>
        </p:grpSpPr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087EC005-C02F-4731-AD9E-D1046ED0D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47983" y="2915211"/>
              <a:ext cx="4336755" cy="347064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3946D24F-9091-4166-9DC1-3174BCB4B9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1868555" y="2092025"/>
              <a:ext cx="1383692" cy="1224189"/>
            </a:xfrm>
            <a:prstGeom prst="rect">
              <a:avLst/>
            </a:prstGeom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1D0E323E-2076-43A9-8481-F7BE494121A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5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 flipH="1">
              <a:off x="5812492" y="2092026"/>
              <a:ext cx="1383692" cy="1224189"/>
            </a:xfrm>
            <a:prstGeom prst="rect">
              <a:avLst/>
            </a:prstGeom>
          </p:spPr>
        </p:pic>
      </p:grpSp>
      <p:sp>
        <p:nvSpPr>
          <p:cNvPr id="29" name="ZoneTexte 28">
            <a:extLst>
              <a:ext uri="{FF2B5EF4-FFF2-40B4-BE49-F238E27FC236}">
                <a16:creationId xmlns:a16="http://schemas.microsoft.com/office/drawing/2014/main" id="{BF0A9899-BB51-4C67-8741-16368364FF7A}"/>
              </a:ext>
            </a:extLst>
          </p:cNvPr>
          <p:cNvSpPr txBox="1"/>
          <p:nvPr/>
        </p:nvSpPr>
        <p:spPr>
          <a:xfrm>
            <a:off x="1560395" y="2165639"/>
            <a:ext cx="5853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Situation : </a:t>
            </a:r>
            <a:r>
              <a:rPr lang="fr-FR" sz="2000" dirty="0">
                <a:solidFill>
                  <a:srgbClr val="5B9BD5">
                    <a:lumMod val="50000"/>
                  </a:srgbClr>
                </a:solidFill>
                <a:latin typeface="Dosis Medium" pitchFamily="2" charset="0"/>
              </a:rPr>
              <a:t>Les deux amis se rencontrent chez le médecin de l’école. Chacun pose à l’autre les questions suivantes :</a:t>
            </a:r>
            <a:endParaRPr kumimoji="0" lang="fr-FR" sz="200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DD3F50F3-962C-46E0-B2AE-B03D40910C07}"/>
              </a:ext>
            </a:extLst>
          </p:cNvPr>
          <p:cNvSpPr txBox="1"/>
          <p:nvPr/>
        </p:nvSpPr>
        <p:spPr>
          <a:xfrm>
            <a:off x="4118897" y="3059269"/>
            <a:ext cx="4542881" cy="280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Comment ça va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Qu’est-ce que tu fais le matin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aimes faire à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après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Tu _______ avec quoi ? 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Tu as mal où ?</a:t>
            </a:r>
          </a:p>
        </p:txBody>
      </p:sp>
    </p:spTree>
    <p:extLst>
      <p:ext uri="{BB962C8B-B14F-4D97-AF65-F5344CB8AC3E}">
        <p14:creationId xmlns:p14="http://schemas.microsoft.com/office/powerpoint/2010/main" val="1728760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Jouez le dialogue avec votre voisin.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F8101D06-C9BD-61D1-43DE-E24671465688}"/>
              </a:ext>
            </a:extLst>
          </p:cNvPr>
          <p:cNvGrpSpPr/>
          <p:nvPr/>
        </p:nvGrpSpPr>
        <p:grpSpPr>
          <a:xfrm>
            <a:off x="96835" y="643220"/>
            <a:ext cx="1147140" cy="980797"/>
            <a:chOff x="113769" y="634753"/>
            <a:chExt cx="1147140" cy="980797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E8222056-859C-A805-976C-60F4994841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1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B150E6A0-24C2-DA6B-CF38-CB3D1B280D2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672923" y="2561922"/>
            <a:ext cx="3469578" cy="2313052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8D9ED48D-B738-4F19-8856-A6190C5AD04B}"/>
              </a:ext>
            </a:extLst>
          </p:cNvPr>
          <p:cNvSpPr txBox="1"/>
          <p:nvPr/>
        </p:nvSpPr>
        <p:spPr>
          <a:xfrm>
            <a:off x="3989119" y="2225552"/>
            <a:ext cx="4542881" cy="2804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Comment ça va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</a:rPr>
              <a:t>Qu’est-ce que tu fais le matin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aimes faire à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Qu’est-ce que tu fais après l’école ?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Tu _______ avec quoi ? </a:t>
            </a:r>
          </a:p>
          <a:p>
            <a:pPr marL="457200" lvl="0" indent="-457200">
              <a:lnSpc>
                <a:spcPct val="150000"/>
              </a:lnSpc>
              <a:buFont typeface="+mj-lt"/>
              <a:buAutoNum type="arabicPeriod"/>
              <a:defRPr/>
            </a:pPr>
            <a:r>
              <a:rPr lang="fr-FR" sz="2000" b="1" dirty="0">
                <a:solidFill>
                  <a:srgbClr val="5B9BD5">
                    <a:lumMod val="50000"/>
                  </a:srgbClr>
                </a:solidFill>
                <a:latin typeface="Dosis SemiBold" pitchFamily="2" charset="0"/>
              </a:rPr>
              <a:t>Tu as mal où ?</a:t>
            </a:r>
          </a:p>
        </p:txBody>
      </p:sp>
    </p:spTree>
    <p:extLst>
      <p:ext uri="{BB962C8B-B14F-4D97-AF65-F5344CB8AC3E}">
        <p14:creationId xmlns:p14="http://schemas.microsoft.com/office/powerpoint/2010/main" val="3450752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4960805" cy="756000"/>
          </a:xfrm>
        </p:spPr>
        <p:txBody>
          <a:bodyPr/>
          <a:lstStyle/>
          <a:p>
            <a:r>
              <a:rPr lang="fr-FR" dirty="0"/>
              <a:t>Dialogue  reprenant les actes de parole enseignés.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dirty="0"/>
              <a:t>Écriture de syllabes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68F620A-E896-6974-DDFE-A4D451AF6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4965" y="3515409"/>
            <a:ext cx="6254069" cy="1446177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201410" y="3605304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2.  Lecture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201410" y="4043366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Lecture de syllabes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82884" y="3457727"/>
            <a:ext cx="540000" cy="540000"/>
          </a:xfrm>
          <a:prstGeom prst="rect">
            <a:avLst/>
          </a:prstGeom>
        </p:spPr>
      </p:pic>
      <p:sp>
        <p:nvSpPr>
          <p:cNvPr id="9" name="Titre 8">
            <a:extLst>
              <a:ext uri="{FF2B5EF4-FFF2-40B4-BE49-F238E27FC236}">
                <a16:creationId xmlns:a16="http://schemas.microsoft.com/office/drawing/2014/main" id="{3640BCCD-5F8F-8C53-9438-B85E8E1FE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A2C1CCC-352A-AAE0-C5A5-13D328D3E59C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211B303-91C5-FCD8-563C-3237FA715DC9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2B2332C-957B-FE64-2A84-2C286A1F8A4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2FD8517B-345B-8F45-512B-FB7CB2E002C5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5336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4B0CC2-B73A-ED67-AA84-FA67AF3FD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on va faire de la lecture. On va apprendre à lire des syllabes avec les lettres j et z. </a:t>
            </a:r>
          </a:p>
        </p:txBody>
      </p:sp>
      <p:sp>
        <p:nvSpPr>
          <p:cNvPr id="11" name="AutoShape 4" descr="Image générée">
            <a:extLst>
              <a:ext uri="{FF2B5EF4-FFF2-40B4-BE49-F238E27FC236}">
                <a16:creationId xmlns:a16="http://schemas.microsoft.com/office/drawing/2014/main" id="{B79F80A6-92E7-243E-7A31-232301D140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C184FA88-9BB8-8063-151D-55920B36DC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5970" y="2261937"/>
            <a:ext cx="5052060" cy="336804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B5CF5E-92B8-8694-30FD-E77518C7AA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34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Aujourd’hui, nous allons apprendre à lire des syllabes avec les sons «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 » et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« z ».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15895FF-8CE3-CB65-AE8E-73734C49FA48}"/>
              </a:ext>
            </a:extLst>
          </p:cNvPr>
          <p:cNvSpPr txBox="1"/>
          <p:nvPr/>
        </p:nvSpPr>
        <p:spPr>
          <a:xfrm>
            <a:off x="1822621" y="2185981"/>
            <a:ext cx="549875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0" b="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Dosis SemiBold" pitchFamily="2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J</a:t>
            </a:r>
            <a:r>
              <a:rPr kumimoji="0" lang="pt-BR" sz="12000" b="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Bahnschrift SemiBold SemiConden" panose="020B0502040204020203" pitchFamily="34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   </a:t>
            </a:r>
            <a:r>
              <a:rPr kumimoji="0" lang="pt-BR" sz="12000" b="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Dosis SemiBold" pitchFamily="2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j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0" dirty="0">
                <a:ln w="0"/>
                <a:solidFill>
                  <a:srgbClr val="44546A"/>
                </a:solidFill>
                <a:latin typeface="Dosis SemiBold" pitchFamily="2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Z   z</a:t>
            </a:r>
            <a:endParaRPr kumimoji="0" lang="pt-BR" sz="12000" b="0" i="0" u="none" strike="noStrike" kern="1200" cap="none" spc="0" normalizeH="0" baseline="0" noProof="0" dirty="0">
              <a:ln w="0"/>
              <a:solidFill>
                <a:srgbClr val="44546A"/>
              </a:solidFill>
              <a:effectLst/>
              <a:uLnTx/>
              <a:uFillTx/>
              <a:latin typeface="Dosis SemiBold" pitchFamily="2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28103C-0D37-433C-BE6D-E34002E63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13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quelle lettre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15895FF-8CE3-CB65-AE8E-73734C49FA48}"/>
              </a:ext>
            </a:extLst>
          </p:cNvPr>
          <p:cNvSpPr txBox="1"/>
          <p:nvPr/>
        </p:nvSpPr>
        <p:spPr>
          <a:xfrm>
            <a:off x="2396283" y="2044725"/>
            <a:ext cx="435143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800" b="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Dosis SemiBold" pitchFamily="2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J</a:t>
            </a:r>
            <a:endParaRPr kumimoji="0" lang="pt-BR" sz="20800" b="0" i="0" u="none" strike="noStrike" kern="1200" cap="none" spc="0" normalizeH="0" baseline="0" noProof="0" dirty="0">
              <a:ln w="0"/>
              <a:solidFill>
                <a:srgbClr val="44546A"/>
              </a:solidFill>
              <a:effectLst/>
              <a:uLnTx/>
              <a:uFillTx/>
              <a:latin typeface="Dosis Medium" pitchFamily="2" charset="0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868F13-8D8A-47AF-9099-F829D3F1B5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02418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8B308-A008-E934-9775-B6FE633FD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672584-9850-CCA2-CA98-32D164738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quelle lettre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058E71F-9FE9-52B7-99A2-348EC8273CCD}"/>
              </a:ext>
            </a:extLst>
          </p:cNvPr>
          <p:cNvSpPr txBox="1"/>
          <p:nvPr/>
        </p:nvSpPr>
        <p:spPr>
          <a:xfrm>
            <a:off x="2514524" y="1782395"/>
            <a:ext cx="411495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800" b="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Dosis SemiBold" pitchFamily="2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j</a:t>
            </a:r>
            <a:endParaRPr kumimoji="0" lang="pt-BR" sz="20800" b="0" i="0" u="none" strike="noStrike" kern="1200" cap="none" spc="0" normalizeH="0" baseline="0" noProof="0" dirty="0">
              <a:ln w="0"/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81D9347-96B4-450B-A9E8-3CA6A72FC2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91171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4E7DDD-78AD-CD9A-C2BB-D518BCFD2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7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25BF17FD-7605-CDAE-E83A-26CA9F890B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9097F3F8-4432-36CD-4790-7E7F9D392D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6" name="3FC58B44">
            <a:hlinkClick r:id="" action="ppaction://media"/>
            <a:extLst>
              <a:ext uri="{FF2B5EF4-FFF2-40B4-BE49-F238E27FC236}">
                <a16:creationId xmlns:a16="http://schemas.microsoft.com/office/drawing/2014/main" id="{E6F85297-346E-44EE-91CB-26445367780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2677" y="2117557"/>
            <a:ext cx="7538645" cy="3994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084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6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0064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471871" y="2538196"/>
            <a:ext cx="6355614" cy="1889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a    &gt;      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2CFC0E3-A685-4945-B075-05D928F323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13917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027659" y="2494128"/>
            <a:ext cx="7088682" cy="1889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o    &gt;     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C15D212-7EE1-4CF2-B566-A67991E88A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86418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036041" y="2494128"/>
            <a:ext cx="7071917" cy="1889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u    &gt;     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20F0C03-BC1A-4D37-8F07-DB53842A34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53863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579142" y="2334384"/>
            <a:ext cx="5985715" cy="1889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i     &gt;      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i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78415C1-374D-455A-B801-F21FEABFF4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2632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482494" y="2494128"/>
            <a:ext cx="6179012" cy="1889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e    &gt;  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34A090B-4034-4260-B533-2C06A78568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8144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390533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19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576197" y="2433535"/>
            <a:ext cx="5991606" cy="1889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é    &gt;    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14966B1-E2C8-49C9-BC83-89315E3786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209192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245298" y="2494128"/>
            <a:ext cx="6653403" cy="186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ou  &gt;   </a:t>
            </a:r>
            <a:r>
              <a:rPr lang="fr-FR" sz="8800" b="1" dirty="0">
                <a:solidFill>
                  <a:srgbClr val="00ACA4"/>
                </a:solidFill>
                <a:latin typeface="Dosis SemiBold" pitchFamily="2" charset="0"/>
              </a:rPr>
              <a:t>j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ou  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14966B1-E2C8-49C9-BC83-89315E3786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833263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4B301-A87D-0986-80F8-A424338F3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990F467-0662-F626-63FC-787868291D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31B5AD6-B294-2F60-2070-20E069A4EAB2}"/>
              </a:ext>
            </a:extLst>
          </p:cNvPr>
          <p:cNvSpPr/>
          <p:nvPr/>
        </p:nvSpPr>
        <p:spPr>
          <a:xfrm>
            <a:off x="923933" y="2283962"/>
            <a:ext cx="7296133" cy="3208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   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   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    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i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            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       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   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j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ou</a:t>
            </a:r>
            <a:endParaRPr kumimoji="0" lang="fr-FR" sz="7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9A1C89-CF2E-E060-56BE-547C5FC98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330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apprendre à lire des syllabes avec le son « z ».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15895FF-8CE3-CB65-AE8E-73734C49FA48}"/>
              </a:ext>
            </a:extLst>
          </p:cNvPr>
          <p:cNvSpPr txBox="1"/>
          <p:nvPr/>
        </p:nvSpPr>
        <p:spPr>
          <a:xfrm>
            <a:off x="1822621" y="2185981"/>
            <a:ext cx="549875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800" dirty="0">
                <a:ln w="0"/>
                <a:solidFill>
                  <a:srgbClr val="44546A"/>
                </a:solidFill>
                <a:latin typeface="Dosis SemiBold" pitchFamily="2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Z   z</a:t>
            </a:r>
            <a:endParaRPr kumimoji="0" lang="pt-BR" sz="20800" b="0" i="0" u="none" strike="noStrike" kern="1200" cap="none" spc="0" normalizeH="0" baseline="0" noProof="0" dirty="0">
              <a:ln w="0"/>
              <a:solidFill>
                <a:srgbClr val="44546A"/>
              </a:solidFill>
              <a:effectLst/>
              <a:uLnTx/>
              <a:uFillTx/>
              <a:latin typeface="Dosis SemiBold" pitchFamily="2" charset="0"/>
              <a:ea typeface="Cascadia Mono SemiBold" panose="020B0609020000020004" pitchFamily="49" charset="0"/>
              <a:cs typeface="Cascadia Mono SemiBold" panose="020B0609020000020004" pitchFamily="49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28103C-0D37-433C-BE6D-E34002E63E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471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quelle lettre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15895FF-8CE3-CB65-AE8E-73734C49FA48}"/>
              </a:ext>
            </a:extLst>
          </p:cNvPr>
          <p:cNvSpPr txBox="1"/>
          <p:nvPr/>
        </p:nvSpPr>
        <p:spPr>
          <a:xfrm>
            <a:off x="2396283" y="2044725"/>
            <a:ext cx="435143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800" b="0" i="0" u="none" strike="noStrike" kern="1200" cap="none" spc="0" normalizeH="0" baseline="0" noProof="0" dirty="0">
                <a:ln w="0"/>
                <a:solidFill>
                  <a:srgbClr val="44546A"/>
                </a:solidFill>
                <a:effectLst/>
                <a:uLnTx/>
                <a:uFillTx/>
                <a:latin typeface="Dosis SemiBold" pitchFamily="2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Z</a:t>
            </a:r>
            <a:endParaRPr kumimoji="0" lang="pt-BR" sz="20800" b="0" i="0" u="none" strike="noStrike" kern="1200" cap="none" spc="0" normalizeH="0" baseline="0" noProof="0" dirty="0">
              <a:ln w="0"/>
              <a:solidFill>
                <a:srgbClr val="44546A"/>
              </a:solidFill>
              <a:effectLst/>
              <a:uLnTx/>
              <a:uFillTx/>
              <a:latin typeface="Dosis Medium" pitchFamily="2" charset="0"/>
              <a:ea typeface="+mn-ea"/>
              <a:cs typeface="Aharoni" panose="02010803020104030203" pitchFamily="2" charset="-79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868F13-8D8A-47AF-9099-F829D3F1B5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8250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08B308-A008-E934-9775-B6FE633FD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0672584-9850-CCA2-CA98-32D1647385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C’est quelle lettre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058E71F-9FE9-52B7-99A2-348EC8273CCD}"/>
              </a:ext>
            </a:extLst>
          </p:cNvPr>
          <p:cNvSpPr txBox="1"/>
          <p:nvPr/>
        </p:nvSpPr>
        <p:spPr>
          <a:xfrm>
            <a:off x="2514524" y="1782395"/>
            <a:ext cx="4114951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0800" dirty="0">
                <a:ln w="0"/>
                <a:solidFill>
                  <a:srgbClr val="44546A"/>
                </a:solidFill>
                <a:latin typeface="Dosis SemiBold" pitchFamily="2" charset="0"/>
                <a:ea typeface="Cascadia Mono SemiBold" panose="020B0609020000020004" pitchFamily="49" charset="0"/>
                <a:cs typeface="Cascadia Mono SemiBold" panose="020B0609020000020004" pitchFamily="49" charset="0"/>
              </a:rPr>
              <a:t>z</a:t>
            </a:r>
            <a:endParaRPr kumimoji="0" lang="pt-BR" sz="20800" b="0" i="0" u="none" strike="noStrike" kern="1200" cap="none" spc="0" normalizeH="0" baseline="0" noProof="0" dirty="0">
              <a:ln w="0"/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81D9347-96B4-450B-A9E8-3CA6A72FC2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07356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4E7DDD-78AD-CD9A-C2BB-D518BCFD2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i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Lecture de la vidéo.</a:t>
            </a:r>
          </a:p>
        </p:txBody>
      </p:sp>
      <p:pic>
        <p:nvPicPr>
          <p:cNvPr id="7" name="Espace réservé pour une image  11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25BF17FD-7605-CDAE-E83A-26CA9F890B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94184" y="792000"/>
            <a:ext cx="720000" cy="720000"/>
          </a:xfrm>
          <a:prstGeom prst="rect">
            <a:avLst/>
          </a:prstGeom>
        </p:spPr>
      </p:pic>
      <p:pic>
        <p:nvPicPr>
          <p:cNvPr id="4" name="993A8243">
            <a:hlinkClick r:id="" action="ppaction://media"/>
            <a:extLst>
              <a:ext uri="{FF2B5EF4-FFF2-40B4-BE49-F238E27FC236}">
                <a16:creationId xmlns:a16="http://schemas.microsoft.com/office/drawing/2014/main" id="{1EEBA17D-EEE1-4A33-B3FE-C68343E9DA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6395" y="1913640"/>
            <a:ext cx="7671209" cy="4315055"/>
          </a:xfrm>
          <a:prstGeom prst="rect">
            <a:avLst/>
          </a:prstGeom>
        </p:spPr>
      </p:pic>
      <p:pic>
        <p:nvPicPr>
          <p:cNvPr id="5" name="A8CAEA26">
            <a:hlinkClick r:id="" action="ppaction://media"/>
            <a:extLst>
              <a:ext uri="{FF2B5EF4-FFF2-40B4-BE49-F238E27FC236}">
                <a16:creationId xmlns:a16="http://schemas.microsoft.com/office/drawing/2014/main" id="{C3B246A7-C49A-4ED8-B5C9-848D9F5DFEA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36394" y="2059675"/>
            <a:ext cx="7671209" cy="4315055"/>
          </a:xfrm>
          <a:prstGeom prst="rect">
            <a:avLst/>
          </a:prstGeom>
        </p:spPr>
      </p:pic>
      <p:pic>
        <p:nvPicPr>
          <p:cNvPr id="3" name="Image 2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9097F3F8-4432-36CD-4790-7E7F9D392D3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613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50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8506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471871" y="2538196"/>
            <a:ext cx="6355614" cy="1889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z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a    &gt;      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z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2CFC0E3-A685-4945-B075-05D928F323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464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027659" y="2494128"/>
            <a:ext cx="7088682" cy="1889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z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o    &gt;     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z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C15D212-7EE1-4CF2-B566-A67991E88A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633195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036041" y="2494128"/>
            <a:ext cx="7071917" cy="1889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z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u    &gt;     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z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20F0C03-BC1A-4D37-8F07-DB53842A341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47278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23D50F-7CCD-D5E8-7AEF-7A166F1DE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234B80-2CF9-AC4E-219D-0333FBFCE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536717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DFD4E1-4E0E-1962-4D6A-CAA194C7938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8768EAC-AAE5-5AAF-67A5-EE315A59F0D0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C71E94-B8BD-4CD4-8E1B-35F71F26F0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0" name="Titre 53">
              <a:extLst>
                <a:ext uri="{FF2B5EF4-FFF2-40B4-BE49-F238E27FC236}">
                  <a16:creationId xmlns:a16="http://schemas.microsoft.com/office/drawing/2014/main" id="{DF1F6A5D-DBB2-615B-46CB-C38EB8ED173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2D62CAD3-70BF-4970-82C9-295EDBB349F7}"/>
              </a:ext>
            </a:extLst>
          </p:cNvPr>
          <p:cNvGrpSpPr/>
          <p:nvPr/>
        </p:nvGrpSpPr>
        <p:grpSpPr>
          <a:xfrm>
            <a:off x="3120265" y="2709000"/>
            <a:ext cx="2857040" cy="2332954"/>
            <a:chOff x="-361290" y="182880"/>
            <a:chExt cx="8924765" cy="68580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E8386678-EE4C-4F3A-AB7F-4C9599CAEC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61290" y="182880"/>
              <a:ext cx="4471068" cy="6858000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516D701D-8893-43B0-941A-8E68629B58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2407" y="182880"/>
              <a:ext cx="4471068" cy="6858000"/>
            </a:xfrm>
            <a:prstGeom prst="rect">
              <a:avLst/>
            </a:prstGeom>
          </p:spPr>
        </p:pic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C4B236E9-F8F8-4008-B0FC-5C9AC50E682F}"/>
              </a:ext>
            </a:extLst>
          </p:cNvPr>
          <p:cNvGrpSpPr/>
          <p:nvPr/>
        </p:nvGrpSpPr>
        <p:grpSpPr>
          <a:xfrm>
            <a:off x="5957330" y="2709000"/>
            <a:ext cx="2842168" cy="2332954"/>
            <a:chOff x="-1274641" y="320159"/>
            <a:chExt cx="8878307" cy="6858000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6C546235-28EF-4ADB-ABA7-2DE00D1FA1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74641" y="320159"/>
              <a:ext cx="4471068" cy="6858000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B95C47DF-03B8-4A07-820E-103B4B65D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2598" y="320159"/>
              <a:ext cx="4471068" cy="6858000"/>
            </a:xfrm>
            <a:prstGeom prst="rect">
              <a:avLst/>
            </a:prstGeom>
          </p:spPr>
        </p:pic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86B1C0A-C01C-4645-A961-330AC2C00A11}"/>
              </a:ext>
            </a:extLst>
          </p:cNvPr>
          <p:cNvGrpSpPr/>
          <p:nvPr/>
        </p:nvGrpSpPr>
        <p:grpSpPr>
          <a:xfrm>
            <a:off x="265098" y="2709000"/>
            <a:ext cx="2855167" cy="2332954"/>
            <a:chOff x="-3955014" y="182880"/>
            <a:chExt cx="8918914" cy="6858000"/>
          </a:xfrm>
        </p:grpSpPr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B914A132-370E-451F-AAC0-D4BF169C3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955014" y="182880"/>
              <a:ext cx="4471068" cy="6858000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9E389278-BD52-447E-B050-658A0DBD44B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832" y="182880"/>
              <a:ext cx="4471068" cy="685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5613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579142" y="2334384"/>
            <a:ext cx="5985715" cy="1889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z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i     &gt;      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z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i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78415C1-374D-455A-B801-F21FEABFF4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578411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576197" y="2433535"/>
            <a:ext cx="5991606" cy="1889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z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é    &gt;    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z</a:t>
            </a: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14966B1-E2C8-49C9-BC83-89315E3786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180933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Qui veut lire ?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1245298" y="2494128"/>
            <a:ext cx="6653403" cy="18697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z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ou  &gt;    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z</a:t>
            </a: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ou  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14966B1-E2C8-49C9-BC83-89315E3786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2961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1C93A7-269B-87D7-E92B-0FDB69070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D5629D-9478-9A1C-04E7-C9B880BD0C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Répétons ensemble.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1DE93E8-122F-4E3B-BA88-9009A519AFE9}"/>
              </a:ext>
            </a:extLst>
          </p:cNvPr>
          <p:cNvSpPr/>
          <p:nvPr/>
        </p:nvSpPr>
        <p:spPr>
          <a:xfrm>
            <a:off x="923933" y="2283962"/>
            <a:ext cx="7296133" cy="3208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z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a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   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z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   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z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u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    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z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i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                  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z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      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z</a:t>
            </a:r>
            <a:r>
              <a:rPr kumimoji="0" lang="fr-FR" sz="72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50000"/>
                  </a:srgb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ou</a:t>
            </a:r>
            <a:endParaRPr kumimoji="0" lang="fr-FR" sz="7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EE0B382-6458-480D-9750-D657DE5C5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954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C83C5-4C02-5461-1545-B18C67797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e 7">
            <a:extLst>
              <a:ext uri="{FF2B5EF4-FFF2-40B4-BE49-F238E27FC236}">
                <a16:creationId xmlns:a16="http://schemas.microsoft.com/office/drawing/2014/main" id="{65693E1C-3000-4284-881C-AF3405374C05}"/>
              </a:ext>
            </a:extLst>
          </p:cNvPr>
          <p:cNvGrpSpPr/>
          <p:nvPr/>
        </p:nvGrpSpPr>
        <p:grpSpPr>
          <a:xfrm>
            <a:off x="1546058" y="1812972"/>
            <a:ext cx="6051884" cy="4635955"/>
            <a:chOff x="-361290" y="182880"/>
            <a:chExt cx="8924765" cy="6858000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55D4C7B7-75EA-4CC1-98FD-11F157926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361290" y="182880"/>
              <a:ext cx="4471068" cy="6858000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ED21ABA4-3DDC-45AF-A06A-72E1B8B4406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92407" y="182880"/>
              <a:ext cx="4471068" cy="6858000"/>
            </a:xfrm>
            <a:prstGeom prst="rect">
              <a:avLst/>
            </a:prstGeom>
          </p:spPr>
        </p:pic>
      </p:grpSp>
      <p:sp>
        <p:nvSpPr>
          <p:cNvPr id="9" name="Titre 1">
            <a:extLst>
              <a:ext uri="{FF2B5EF4-FFF2-40B4-BE49-F238E27FC236}">
                <a16:creationId xmlns:a16="http://schemas.microsoft.com/office/drawing/2014/main" id="{A2E396AE-D924-900E-3056-8C6FD4D8A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999" y="756000"/>
            <a:ext cx="7033359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aux pages 114 et 115. Avec votre voisin, vous allez faire les activités 3.</a:t>
            </a:r>
            <a:endParaRPr lang="fr-MA" dirty="0">
              <a:latin typeface="Dosis Medium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3A24742-00A0-4A47-911A-65D85A044611}"/>
              </a:ext>
            </a:extLst>
          </p:cNvPr>
          <p:cNvSpPr/>
          <p:nvPr/>
        </p:nvSpPr>
        <p:spPr>
          <a:xfrm>
            <a:off x="1839172" y="3731039"/>
            <a:ext cx="5477435" cy="99737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E0FC17B-C118-4BB3-8D5C-A722F83450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64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C83C5-4C02-5461-1545-B18C67797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A2E396AE-D924-900E-3056-8C6FD4D8A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vous allez lire à votre voisin. À tour de rôle. </a:t>
            </a:r>
            <a:endParaRPr lang="fr-MA" dirty="0">
              <a:latin typeface="Dosis Medium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A5A271B-4903-4F44-83B4-DF3A06B556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59"/>
          <a:stretch>
            <a:fillRect/>
          </a:stretch>
        </p:blipFill>
        <p:spPr>
          <a:xfrm>
            <a:off x="5338825" y="2706156"/>
            <a:ext cx="2794359" cy="214293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DFD3DE6-AB25-4C79-8BB0-C4440192FC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E74D31A2-7B43-48A4-8EBB-7D2CAD7A6C38}"/>
              </a:ext>
            </a:extLst>
          </p:cNvPr>
          <p:cNvGrpSpPr/>
          <p:nvPr/>
        </p:nvGrpSpPr>
        <p:grpSpPr>
          <a:xfrm>
            <a:off x="499471" y="3075750"/>
            <a:ext cx="4610412" cy="1463700"/>
            <a:chOff x="472576" y="3356282"/>
            <a:chExt cx="4957929" cy="1048058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5A3AF937-86A0-4B71-BD28-C8B3F3C2FA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833" t="41917" r="11726" b="39906"/>
            <a:stretch/>
          </p:blipFill>
          <p:spPr>
            <a:xfrm>
              <a:off x="472576" y="3356282"/>
              <a:ext cx="2438847" cy="104805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6A5B9BD-A028-432C-A15E-F898907E69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4" t="42884" r="16718" b="34509"/>
            <a:stretch/>
          </p:blipFill>
          <p:spPr>
            <a:xfrm>
              <a:off x="2911423" y="3356283"/>
              <a:ext cx="2519082" cy="10480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897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DF529A6-1347-FB72-5BFD-8EC521307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5046063"/>
            <a:ext cx="6254069" cy="1446177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Lecture de syllabes.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fr-FR" dirty="0"/>
              <a:t>Dialogue  reprenant les actes de parole enseignés.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Écriture de syllabes.</a:t>
            </a:r>
          </a:p>
        </p:txBody>
      </p:sp>
      <p:sp>
        <p:nvSpPr>
          <p:cNvPr id="2" name="Titre 8">
            <a:extLst>
              <a:ext uri="{FF2B5EF4-FFF2-40B4-BE49-F238E27FC236}">
                <a16:creationId xmlns:a16="http://schemas.microsoft.com/office/drawing/2014/main" id="{F233C408-C6D8-5C60-2BD5-2FE2E2352B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308899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3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238BBA-D138-755B-1A77-2E9D9A23D81F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01F26A5-CBE3-A661-8F3C-8CF478B397F7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re 53">
            <a:extLst>
              <a:ext uri="{FF2B5EF4-FFF2-40B4-BE49-F238E27FC236}">
                <a16:creationId xmlns:a16="http://schemas.microsoft.com/office/drawing/2014/main" id="{A0D9B483-3558-FA52-16BB-E39D33E373BD}"/>
              </a:ext>
            </a:extLst>
          </p:cNvPr>
          <p:cNvSpPr txBox="1">
            <a:spLocks/>
          </p:cNvSpPr>
          <p:nvPr/>
        </p:nvSpPr>
        <p:spPr>
          <a:xfrm>
            <a:off x="3072140" y="472434"/>
            <a:ext cx="2660360" cy="612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rgbClr val="474F71"/>
                </a:solidFill>
                <a:latin typeface="Dosis" pitchFamily="2" charset="0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1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j-ea"/>
                <a:cs typeface="+mj-cs"/>
              </a:rPr>
              <a:t>Réservé à l’enseignant</a:t>
            </a:r>
          </a:p>
        </p:txBody>
      </p:sp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32404"/>
            <a:ext cx="540000" cy="540000"/>
          </a:xfr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FAA7A477-A2B7-ADC2-7A0A-5E1DF9F5D0CD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10C76CD-B1C9-606E-1246-9536536016FA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1F1AC3D-5B94-8695-9183-F6DEDD91D30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4C0022FD-C4D6-219E-0D3F-9BA5ACBA65D8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2CA4F8F1-79CC-39F6-DDC1-62CAEBB8FC57}"/>
              </a:ext>
            </a:extLst>
          </p:cNvPr>
          <p:cNvSpPr txBox="1"/>
          <p:nvPr/>
        </p:nvSpPr>
        <p:spPr>
          <a:xfrm>
            <a:off x="2305735" y="5178813"/>
            <a:ext cx="13991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3.  Écriture </a:t>
            </a:r>
          </a:p>
        </p:txBody>
      </p:sp>
    </p:spTree>
    <p:extLst>
      <p:ext uri="{BB962C8B-B14F-4D97-AF65-F5344CB8AC3E}">
        <p14:creationId xmlns:p14="http://schemas.microsoft.com/office/powerpoint/2010/main" val="211226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276C99-220B-4BBF-8FEB-E110392C0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9118" y="756000"/>
            <a:ext cx="6872882" cy="612000"/>
          </a:xfrm>
        </p:spPr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nous allons faire de l’écriture. </a:t>
            </a:r>
          </a:p>
        </p:txBody>
      </p:sp>
      <p:sp>
        <p:nvSpPr>
          <p:cNvPr id="9" name="AutoShape 2" descr="Image générée">
            <a:extLst>
              <a:ext uri="{FF2B5EF4-FFF2-40B4-BE49-F238E27FC236}">
                <a16:creationId xmlns:a16="http://schemas.microsoft.com/office/drawing/2014/main" id="{05B5DE3C-90D7-7064-B314-3869E4D1FDA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731A13A-F831-DDB5-A255-292E62BCD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4635" y="2184935"/>
            <a:ext cx="4907681" cy="327178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28CF04A-FDC4-34DA-05A3-B72CD610CB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247C3-17E5-D9A2-934F-BBC6216E6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E09B17E5-EB2E-B258-8FBA-6101E10FD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1267" y="775249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Je vais écrire la syllabe « 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ja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 sur le tableau. Regardez comment je fais.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CEFDE4C7-B2BC-4EB0-8627-EEEE329470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18DC2F7-040E-4F1D-8DA6-0CCE104BF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733" y="1945129"/>
            <a:ext cx="3869267" cy="3869267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098DB0CF-085D-4557-B009-8F37AF2700BF}"/>
              </a:ext>
            </a:extLst>
          </p:cNvPr>
          <p:cNvGrpSpPr/>
          <p:nvPr/>
        </p:nvGrpSpPr>
        <p:grpSpPr>
          <a:xfrm>
            <a:off x="4572000" y="2073898"/>
            <a:ext cx="3382645" cy="2915788"/>
            <a:chOff x="1783244" y="2205318"/>
            <a:chExt cx="3382645" cy="3331121"/>
          </a:xfrm>
        </p:grpSpPr>
        <p:pic>
          <p:nvPicPr>
            <p:cNvPr id="7" name="Picture 2" descr="Une image contenant texte, ligne, reçu&#10;&#10;Description générée automatiquement">
              <a:extLst>
                <a:ext uri="{FF2B5EF4-FFF2-40B4-BE49-F238E27FC236}">
                  <a16:creationId xmlns:a16="http://schemas.microsoft.com/office/drawing/2014/main" id="{E198C23D-B25D-4355-AEC2-D7662ADAE1C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081" t="26506" r="54610" b="48323"/>
            <a:stretch/>
          </p:blipFill>
          <p:spPr bwMode="auto">
            <a:xfrm>
              <a:off x="1783244" y="2205318"/>
              <a:ext cx="3382645" cy="33311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41E39A0-CDDE-4025-A55C-CC996958507B}"/>
                </a:ext>
              </a:extLst>
            </p:cNvPr>
            <p:cNvSpPr/>
            <p:nvPr/>
          </p:nvSpPr>
          <p:spPr>
            <a:xfrm>
              <a:off x="2371953" y="2915351"/>
              <a:ext cx="1035861" cy="213607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8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Dosis SemiBold" pitchFamily="2" charset="0"/>
                  <a:ea typeface="Cambria" panose="02040503050406030204" pitchFamily="18" charset="0"/>
                  <a:cs typeface="Aharoni" panose="02010803020104030203" pitchFamily="2" charset="-79"/>
                </a:rPr>
                <a:t>j</a:t>
              </a:r>
              <a:r>
                <a:rPr kumimoji="0" lang="fr-FR" sz="7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565F88"/>
                  </a:solidFill>
                  <a:effectLst/>
                  <a:uLnTx/>
                  <a:uFillTx/>
                  <a:latin typeface="Century Gothic" panose="020B0502020202020204" pitchFamily="34" charset="0"/>
                  <a:ea typeface="Cambria" panose="02040503050406030204" pitchFamily="18" charset="0"/>
                  <a:cs typeface="Aharoni" panose="02010803020104030203" pitchFamily="2" charset="-79"/>
                </a:rPr>
                <a:t>a</a:t>
              </a:r>
              <a:endParaRPr kumimoji="0" lang="fr-FR" sz="115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Calibri Light" panose="020F0302020204030204" pitchFamily="34" charset="0"/>
                <a:cs typeface="Calibri Light" panose="020F03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2685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ardoises. </a:t>
            </a:r>
          </a:p>
        </p:txBody>
      </p: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748013" y="1808942"/>
            <a:ext cx="3647973" cy="364797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4DAD2C4-0027-4E9E-921B-5FA0502235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07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7617E146-871E-4678-A075-541072E5B3C7}"/>
              </a:ext>
            </a:extLst>
          </p:cNvPr>
          <p:cNvSpPr/>
          <p:nvPr/>
        </p:nvSpPr>
        <p:spPr>
          <a:xfrm>
            <a:off x="4698708" y="2211316"/>
            <a:ext cx="3816642" cy="1080000"/>
          </a:xfrm>
          <a:prstGeom prst="roundRect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9" name="Organigramme : Terminateur 28">
            <a:extLst>
              <a:ext uri="{FF2B5EF4-FFF2-40B4-BE49-F238E27FC236}">
                <a16:creationId xmlns:a16="http://schemas.microsoft.com/office/drawing/2014/main" id="{7F8C4AE6-ED26-6D41-62BB-D7AE99EB8BE9}"/>
              </a:ext>
            </a:extLst>
          </p:cNvPr>
          <p:cNvSpPr/>
          <p:nvPr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3D279E9D-C5A9-D30C-FA1B-0FC486A422DB}"/>
              </a:ext>
            </a:extLst>
          </p:cNvPr>
          <p:cNvSpPr/>
          <p:nvPr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F2B7B868-01C2-8E49-B5D9-036A577FEC59}"/>
              </a:ext>
            </a:extLst>
          </p:cNvPr>
          <p:cNvSpPr/>
          <p:nvPr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E9B49C-543A-2A09-D889-7ABBE2AD2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219" y="106713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Organisation de la semaine</a:t>
            </a:r>
          </a:p>
        </p:txBody>
      </p:sp>
      <p:sp>
        <p:nvSpPr>
          <p:cNvPr id="56" name="Espace réservé du texte 55">
            <a:extLst>
              <a:ext uri="{FF2B5EF4-FFF2-40B4-BE49-F238E27FC236}">
                <a16:creationId xmlns:a16="http://schemas.microsoft.com/office/drawing/2014/main" id="{FB0F2F3E-CA2F-B476-F947-B346215F42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Présentation du vocabulaire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Exploitation du vocabulaire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Activités de vocabulaire sur livret</a:t>
            </a:r>
          </a:p>
        </p:txBody>
      </p:sp>
      <p:sp>
        <p:nvSpPr>
          <p:cNvPr id="58" name="Espace réservé du texte 57">
            <a:extLst>
              <a:ext uri="{FF2B5EF4-FFF2-40B4-BE49-F238E27FC236}">
                <a16:creationId xmlns:a16="http://schemas.microsoft.com/office/drawing/2014/main" id="{83C28088-0DA7-C997-EDDA-2D9D922584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Oral – Acte de parole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Lecture – Lettre J - j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>
                <a:sym typeface="Wingdings" panose="05000000000000000000" pitchFamily="2" charset="2"/>
              </a:rPr>
              <a:t>Écriture - Lettre J - j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62C06DA7-2D2D-B997-D56D-159384BF002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60" name="Espace réservé du texte 59">
            <a:extLst>
              <a:ext uri="{FF2B5EF4-FFF2-40B4-BE49-F238E27FC236}">
                <a16:creationId xmlns:a16="http://schemas.microsoft.com/office/drawing/2014/main" id="{E01761FA-4738-FF05-AF27-755A5F2593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Oral  - Acte de parole 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Lecture  -Lettre Z - z</a:t>
            </a:r>
          </a:p>
          <a:p>
            <a: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Écriture - Lettre Z - z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72C28A1-74AE-AA79-017C-AEC6B83D3AF9}"/>
              </a:ext>
            </a:extLst>
          </p:cNvPr>
          <p:cNvSpPr txBox="1">
            <a:spLocks/>
          </p:cNvSpPr>
          <p:nvPr/>
        </p:nvSpPr>
        <p:spPr>
          <a:xfrm>
            <a:off x="4951350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0018BFEA-5391-DF2D-65A5-7815BAF0E488}"/>
              </a:ext>
            </a:extLst>
          </p:cNvPr>
          <p:cNvSpPr txBox="1">
            <a:spLocks/>
          </p:cNvSpPr>
          <p:nvPr/>
        </p:nvSpPr>
        <p:spPr>
          <a:xfrm>
            <a:off x="4909142" y="2369507"/>
            <a:ext cx="3420000" cy="792000"/>
          </a:xfrm>
          <a:prstGeom prst="roundRect">
            <a:avLst/>
          </a:prstGeom>
          <a:solidFill>
            <a:srgbClr val="EAF8FE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indent="-269875"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Oral – Dialogue</a:t>
            </a:r>
          </a:p>
          <a:p>
            <a:pPr marL="269875" indent="-269875"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Lecture – Lettres : J – j /  Z - z</a:t>
            </a:r>
          </a:p>
          <a:p>
            <a:pPr marL="269875" indent="-269875">
              <a:buFont typeface="Wingdings" panose="05000000000000000000" pitchFamily="2" charset="2"/>
              <a:buChar char=""/>
            </a:pPr>
            <a:r>
              <a:rPr lang="fr-FR" dirty="0">
                <a:solidFill>
                  <a:srgbClr val="474F71"/>
                </a:solidFill>
              </a:rPr>
              <a:t>Écriture – Lettres : J – j / Z - z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F4C33C7C-984C-F250-FB5E-05D2C11BE132}"/>
              </a:ext>
            </a:extLst>
          </p:cNvPr>
          <p:cNvSpPr txBox="1">
            <a:spLocks/>
          </p:cNvSpPr>
          <p:nvPr/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Oral – Dialogue</a:t>
            </a:r>
          </a:p>
          <a:p>
            <a:r>
              <a:rPr lang="fr-FR" dirty="0"/>
              <a:t>Lecture – Lettres : J – j /  Z - z</a:t>
            </a:r>
          </a:p>
          <a:p>
            <a:r>
              <a:rPr lang="fr-FR" dirty="0"/>
              <a:t>Écriture – Lettres : J – j / Z - z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BE8055-3621-8E52-FFB2-32EA386CB33F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AAC5277-5879-61F4-F272-1A8C05125D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D6CCFA5-EA11-EB72-828A-D58DD947D0E2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A97448F6-EC1E-84D7-2391-D7C3A442515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sp>
        <p:nvSpPr>
          <p:cNvPr id="22" name="Organigramme : Terminateur 21">
            <a:extLst>
              <a:ext uri="{FF2B5EF4-FFF2-40B4-BE49-F238E27FC236}">
                <a16:creationId xmlns:a16="http://schemas.microsoft.com/office/drawing/2014/main" id="{A967DBC7-F85E-427C-89CA-CB7A63843E39}"/>
              </a:ext>
            </a:extLst>
          </p:cNvPr>
          <p:cNvSpPr/>
          <p:nvPr/>
        </p:nvSpPr>
        <p:spPr>
          <a:xfrm>
            <a:off x="4951350" y="1935918"/>
            <a:ext cx="1260000" cy="360000"/>
          </a:xfrm>
          <a:prstGeom prst="flowChartTerminator">
            <a:avLst/>
          </a:prstGeom>
          <a:solidFill>
            <a:srgbClr val="9EE0F4"/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24D7B"/>
                </a:solidFill>
                <a:latin typeface="Dosis ExtraBold" pitchFamily="2" charset="0"/>
              </a:rPr>
              <a:t>Séance 4</a:t>
            </a:r>
          </a:p>
        </p:txBody>
      </p:sp>
    </p:spTree>
    <p:extLst>
      <p:ext uri="{BB962C8B-B14F-4D97-AF65-F5344CB8AC3E}">
        <p14:creationId xmlns:p14="http://schemas.microsoft.com/office/powerpoint/2010/main" val="71957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</a:t>
            </a:r>
            <a:r>
              <a:rPr lang="fr-MA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ja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</a:p>
        </p:txBody>
      </p:sp>
      <p:pic>
        <p:nvPicPr>
          <p:cNvPr id="11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394DC002-8901-3D30-17B2-B7450EA5DF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379" y="691832"/>
            <a:ext cx="900958" cy="900958"/>
          </a:xfrm>
          <a:prstGeom prst="rect">
            <a:avLst/>
          </a:prstGeom>
        </p:spPr>
      </p:pic>
      <p:pic>
        <p:nvPicPr>
          <p:cNvPr id="6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744EBECD-F84B-49B9-A57C-DE181EAA30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2790334" y="2111606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CD59C47-5E33-4D7B-8E0C-59FB83D95A23}"/>
              </a:ext>
            </a:extLst>
          </p:cNvPr>
          <p:cNvSpPr/>
          <p:nvPr/>
        </p:nvSpPr>
        <p:spPr>
          <a:xfrm>
            <a:off x="3379043" y="2733110"/>
            <a:ext cx="1035861" cy="18697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fr-FR" sz="8800" b="1" dirty="0" err="1">
                <a:solidFill>
                  <a:srgbClr val="565F88"/>
                </a:solidFill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j</a:t>
            </a:r>
            <a:r>
              <a:rPr lang="fr-FR" sz="7200" b="1" dirty="0" err="1">
                <a:solidFill>
                  <a:srgbClr val="565F88"/>
                </a:solidFill>
                <a:latin typeface="Century Gothic" panose="020B05020202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a</a:t>
            </a:r>
            <a:endParaRPr lang="fr-FR" sz="11500" b="1" dirty="0">
              <a:solidFill>
                <a:srgbClr val="565F88"/>
              </a:solidFill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152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64561A-8ABE-64FD-5FF5-533E4ED7F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B1BDC993-CD21-8787-AA67-7F3EE68A1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3B94D98-195C-4EE4-A21E-0010B6CD3D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7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1981F134-8085-4835-AC46-EC3DDB6519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2790334" y="2111606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0B9226E-B086-43DD-8714-08673FE5BA46}"/>
              </a:ext>
            </a:extLst>
          </p:cNvPr>
          <p:cNvSpPr/>
          <p:nvPr/>
        </p:nvSpPr>
        <p:spPr>
          <a:xfrm>
            <a:off x="3379043" y="2733110"/>
            <a:ext cx="1035861" cy="18697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fr-FR" sz="8800" b="1" dirty="0" err="1">
                <a:solidFill>
                  <a:srgbClr val="565F88"/>
                </a:solidFill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j</a:t>
            </a:r>
            <a:r>
              <a:rPr lang="fr-FR" sz="7200" b="1" dirty="0" err="1">
                <a:solidFill>
                  <a:srgbClr val="565F88"/>
                </a:solidFill>
                <a:latin typeface="Century Gothic" panose="020B05020202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a</a:t>
            </a:r>
            <a:endParaRPr lang="fr-FR" sz="11500" b="1" dirty="0">
              <a:solidFill>
                <a:srgbClr val="565F88"/>
              </a:solidFill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93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247C3-17E5-D9A2-934F-BBC6216E60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E09B17E5-EB2E-B258-8FBA-6101E10FD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4819" y="775249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je vais écrire la syllabe « 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ju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 sur le tableau. Regardez comment je fais.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B42259ED-AC5F-4675-BEB1-540F713C17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87E6884-C9BA-4DC7-9657-B7F64ADEAB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287" y="1970835"/>
            <a:ext cx="3869267" cy="3869267"/>
          </a:xfrm>
          <a:prstGeom prst="rect">
            <a:avLst/>
          </a:prstGeom>
        </p:spPr>
      </p:pic>
      <p:pic>
        <p:nvPicPr>
          <p:cNvPr id="6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15FC8A09-5BE0-43AF-B7CA-0885739CFA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4692448" y="2234155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F24BAB2-03A9-4CF8-94D4-425D2EFCF726}"/>
              </a:ext>
            </a:extLst>
          </p:cNvPr>
          <p:cNvSpPr/>
          <p:nvPr/>
        </p:nvSpPr>
        <p:spPr>
          <a:xfrm>
            <a:off x="5281157" y="2855659"/>
            <a:ext cx="1018227" cy="18697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j</a:t>
            </a:r>
            <a:r>
              <a:rPr kumimoji="0" lang="fr-FR" sz="7200" b="1" i="0" u="none" strike="noStrike" kern="1200" cap="none" spc="0" normalizeH="0" baseline="0" noProof="0" dirty="0" err="1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Century Gothic" panose="020B0502020202020204" pitchFamily="34" charset="0"/>
                <a:ea typeface="Cambria" panose="02040503050406030204" pitchFamily="18" charset="0"/>
                <a:cs typeface="Aharoni" panose="02010803020104030203" pitchFamily="2" charset="-79"/>
              </a:rPr>
              <a:t>u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226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00A86E88-936D-9BAB-4944-1681CC7607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</a:t>
            </a:r>
            <a:r>
              <a:rPr lang="fr-MA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ju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sur vos ardoises.  </a:t>
            </a:r>
          </a:p>
        </p:txBody>
      </p: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957FA200-E9DF-DC60-E0BF-EB04D31617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379" y="691832"/>
            <a:ext cx="900958" cy="900958"/>
          </a:xfrm>
          <a:prstGeom prst="rect">
            <a:avLst/>
          </a:prstGeom>
        </p:spPr>
      </p:pic>
      <p:pic>
        <p:nvPicPr>
          <p:cNvPr id="5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1504D5CF-447F-4414-B8F2-B708EFAF8B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2665685" y="2168168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4D49E55-D49D-49E7-88EB-B0B452A649B9}"/>
              </a:ext>
            </a:extLst>
          </p:cNvPr>
          <p:cNvSpPr/>
          <p:nvPr/>
        </p:nvSpPr>
        <p:spPr>
          <a:xfrm>
            <a:off x="3254394" y="2789672"/>
            <a:ext cx="1005403" cy="18682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8800" b="1" dirty="0" err="1">
                <a:solidFill>
                  <a:srgbClr val="565F88"/>
                </a:solidFill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ju</a:t>
            </a:r>
            <a:endParaRPr lang="fr-FR" sz="11500" b="1" dirty="0">
              <a:solidFill>
                <a:srgbClr val="565F88"/>
              </a:solidFill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875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D07727-C3EC-3CB2-9259-818EEF4264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8E7DA5ED-B7C3-DE75-614A-6DD3D92A1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5A14C92-F8AB-4429-86E4-CC98300030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6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1BD486B4-C8B7-4CA8-9BFB-0289555C72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2665685" y="2168168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518A6C7-6516-4B71-9B4F-C85A2ECBB6E1}"/>
              </a:ext>
            </a:extLst>
          </p:cNvPr>
          <p:cNvSpPr/>
          <p:nvPr/>
        </p:nvSpPr>
        <p:spPr>
          <a:xfrm>
            <a:off x="3254394" y="2789672"/>
            <a:ext cx="1005403" cy="18682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ju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348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02D01-27D6-036A-3B26-89AC1662E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3545B502-4955-F700-FE2C-9FE538AC8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5106" y="775249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je vais écrire la syllabe « zou » sur le tableau. Regardez comment je fais.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BE429AA-1D2F-45F1-9D63-49C3C51A0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B542412-B505-492C-97AC-F4A61E4DB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466" y="2008670"/>
            <a:ext cx="3869267" cy="3869267"/>
          </a:xfrm>
          <a:prstGeom prst="rect">
            <a:avLst/>
          </a:prstGeom>
        </p:spPr>
      </p:pic>
      <p:pic>
        <p:nvPicPr>
          <p:cNvPr id="6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8C9750DD-EE99-4689-B70B-E6042CDD0E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4959721" y="2124635"/>
            <a:ext cx="3382645" cy="3065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FD2C2CE-6E44-402E-8A50-62BEA3C0722C}"/>
              </a:ext>
            </a:extLst>
          </p:cNvPr>
          <p:cNvSpPr/>
          <p:nvPr/>
        </p:nvSpPr>
        <p:spPr>
          <a:xfrm>
            <a:off x="5584525" y="2987014"/>
            <a:ext cx="1641796" cy="170681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zou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28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7BE79-1DEF-4EEC-1136-E72C2E2C5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9D4EF82E-4145-0F98-9E36-55EE2E13B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zou sur vos ardoises.    </a:t>
            </a:r>
          </a:p>
        </p:txBody>
      </p: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21E01824-A9F8-3DB2-C1D0-75EFC14000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379" y="691832"/>
            <a:ext cx="900958" cy="900958"/>
          </a:xfrm>
          <a:prstGeom prst="rect">
            <a:avLst/>
          </a:prstGeom>
        </p:spPr>
      </p:pic>
      <p:pic>
        <p:nvPicPr>
          <p:cNvPr id="5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71C0A014-4E37-46AD-A61D-870E8F0DDB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2697288" y="2290716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05E423A-3416-4DA0-ADD2-46BC647294CB}"/>
              </a:ext>
            </a:extLst>
          </p:cNvPr>
          <p:cNvSpPr/>
          <p:nvPr/>
        </p:nvSpPr>
        <p:spPr>
          <a:xfrm>
            <a:off x="3285997" y="2912220"/>
            <a:ext cx="1787669" cy="18682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zou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523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31B00-7818-16B2-15B8-651FDA38A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EF981E52-E98C-0BF1-86CF-FCBF1F92A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EF4C445-18A5-47D7-B75A-E6523508B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6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8691880C-E1C6-4576-B9AE-DE37AA50FA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2697288" y="2290716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E2E37FC-C67B-4BC1-9674-6C0DB20A2CE3}"/>
              </a:ext>
            </a:extLst>
          </p:cNvPr>
          <p:cNvSpPr/>
          <p:nvPr/>
        </p:nvSpPr>
        <p:spPr>
          <a:xfrm>
            <a:off x="3285997" y="2912220"/>
            <a:ext cx="1787669" cy="18682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zou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222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02D01-27D6-036A-3B26-89AC1662E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re 14">
            <a:extLst>
              <a:ext uri="{FF2B5EF4-FFF2-40B4-BE49-F238E27FC236}">
                <a16:creationId xmlns:a16="http://schemas.microsoft.com/office/drawing/2014/main" id="{3545B502-4955-F700-FE2C-9FE538AC8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5106" y="775249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je vais écrire la syllabe « </a:t>
            </a:r>
            <a:r>
              <a:rPr lang="fr-FR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zé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 » sur le tableau. Regardez comment je fais.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6BE429AA-1D2F-45F1-9D63-49C3C51A08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B542412-B505-492C-97AC-F4A61E4DB1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466" y="2008670"/>
            <a:ext cx="3869267" cy="3869267"/>
          </a:xfrm>
          <a:prstGeom prst="rect">
            <a:avLst/>
          </a:prstGeom>
        </p:spPr>
      </p:pic>
      <p:pic>
        <p:nvPicPr>
          <p:cNvPr id="6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8C9750DD-EE99-4689-B70B-E6042CDD0EB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4959721" y="2281289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FD2C2CE-6E44-402E-8A50-62BEA3C0722C}"/>
              </a:ext>
            </a:extLst>
          </p:cNvPr>
          <p:cNvSpPr/>
          <p:nvPr/>
        </p:nvSpPr>
        <p:spPr>
          <a:xfrm>
            <a:off x="5548430" y="2902793"/>
            <a:ext cx="1196161" cy="18682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zé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033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C7BE79-1DEF-4EEC-1136-E72C2E2C58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9D4EF82E-4145-0F98-9E36-55EE2E13B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Écrivez </a:t>
            </a:r>
            <a:r>
              <a:rPr lang="fr-MA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zé</a:t>
            </a:r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 sur vos ardoises.    </a:t>
            </a:r>
          </a:p>
        </p:txBody>
      </p:sp>
      <p:pic>
        <p:nvPicPr>
          <p:cNvPr id="12" name="Espace réservé pour une image  3" descr="Une image contenant capture d’écran, Rectangle, carré&#10;&#10;Le contenu généré par l’IA peut être incorrect.">
            <a:extLst>
              <a:ext uri="{FF2B5EF4-FFF2-40B4-BE49-F238E27FC236}">
                <a16:creationId xmlns:a16="http://schemas.microsoft.com/office/drawing/2014/main" id="{21E01824-A9F8-3DB2-C1D0-75EFC14000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12379" y="691832"/>
            <a:ext cx="900958" cy="900958"/>
          </a:xfrm>
          <a:prstGeom prst="rect">
            <a:avLst/>
          </a:prstGeom>
        </p:spPr>
      </p:pic>
      <p:pic>
        <p:nvPicPr>
          <p:cNvPr id="5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71C0A014-4E37-46AD-A61D-870E8F0DDB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2697288" y="2290716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05E423A-3416-4DA0-ADD2-46BC647294CB}"/>
              </a:ext>
            </a:extLst>
          </p:cNvPr>
          <p:cNvSpPr/>
          <p:nvPr/>
        </p:nvSpPr>
        <p:spPr>
          <a:xfrm>
            <a:off x="3285997" y="2912220"/>
            <a:ext cx="1196161" cy="18682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zé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923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24F372D9-322C-5D09-E289-7378717F0C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2" t="8381" r="3284" b="18195"/>
          <a:stretch>
            <a:fillRect/>
          </a:stretch>
        </p:blipFill>
        <p:spPr>
          <a:xfrm>
            <a:off x="1438977" y="2045581"/>
            <a:ext cx="6246795" cy="1349939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Lecture de syllabes</a:t>
            </a:r>
            <a:endParaRPr lang="fr-MA" dirty="0"/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dirty="0"/>
              <a:t>Écriture de syllabes</a:t>
            </a:r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245716" y="2156862"/>
            <a:ext cx="11079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424D7B"/>
                </a:solidFill>
                <a:latin typeface="Dosis ExtraBold" pitchFamily="2" charset="0"/>
              </a:rPr>
              <a:t>1.  Dialogue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221200" y="251686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Dialogue  reprenant les actes de parole enseignés.</a:t>
            </a:r>
          </a:p>
        </p:txBody>
      </p:sp>
      <p:sp>
        <p:nvSpPr>
          <p:cNvPr id="2" name="Titre 8">
            <a:extLst>
              <a:ext uri="{FF2B5EF4-FFF2-40B4-BE49-F238E27FC236}">
                <a16:creationId xmlns:a16="http://schemas.microsoft.com/office/drawing/2014/main" id="{FBDBFE65-F4C9-6FDF-25BC-CC094D414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772" y="1254325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4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6AC7BE4-DD51-D044-61FA-10D172ABB770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ABD516-1996-19C9-BBAB-D73765A0E1A8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E86C26F-C557-2C1B-6E2E-7A9D90E59D95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5FDA0A5-21B4-04C4-97DF-CB8AC3054075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EA226FB-5780-B7F4-2256-62C93B04369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CA965265-0FB9-E3FC-4908-A5790B00F17D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r>
                <a:rPr lang="fr-MA" sz="1800" i="1" dirty="0">
                  <a:solidFill>
                    <a:schemeClr val="accent5">
                      <a:lumMod val="50000"/>
                    </a:schemeClr>
                  </a:solidFill>
                </a:rPr>
                <a:t>Réservé à l’enseignant (e)</a:t>
              </a:r>
            </a:p>
          </p:txBody>
        </p:sp>
      </p:grpSp>
      <p:pic>
        <p:nvPicPr>
          <p:cNvPr id="3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4E4D1A0-1FA0-C1A4-D509-AE82A255C45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37610" y="1886862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61739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31B00-7818-16B2-15B8-651FDA38A5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re 13">
            <a:extLst>
              <a:ext uri="{FF2B5EF4-FFF2-40B4-BE49-F238E27FC236}">
                <a16:creationId xmlns:a16="http://schemas.microsoft.com/office/drawing/2014/main" id="{EF981E52-E98C-0BF1-86CF-FCBF1F92A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Levez les ardoises. Je vais vérifier votre écriture.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EF4C445-18A5-47D7-B75A-E6523508B0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6" name="Picture 2" descr="Une image contenant texte, ligne, reçu&#10;&#10;Description générée automatiquement">
            <a:extLst>
              <a:ext uri="{FF2B5EF4-FFF2-40B4-BE49-F238E27FC236}">
                <a16:creationId xmlns:a16="http://schemas.microsoft.com/office/drawing/2014/main" id="{8691880C-E1C6-4576-B9AE-DE37AA50FA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81" t="26506" r="54610" b="48323"/>
          <a:stretch/>
        </p:blipFill>
        <p:spPr bwMode="auto">
          <a:xfrm>
            <a:off x="2697288" y="2290716"/>
            <a:ext cx="3382645" cy="291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E2E37FC-C67B-4BC1-9674-6C0DB20A2CE3}"/>
              </a:ext>
            </a:extLst>
          </p:cNvPr>
          <p:cNvSpPr/>
          <p:nvPr/>
        </p:nvSpPr>
        <p:spPr>
          <a:xfrm>
            <a:off x="3285997" y="2912220"/>
            <a:ext cx="1196161" cy="186826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565F88"/>
                </a:solidFill>
                <a:effectLst/>
                <a:uLnTx/>
                <a:uFillTx/>
                <a:latin typeface="Dosis SemiBold" pitchFamily="2" charset="0"/>
                <a:ea typeface="Cambria" panose="02040503050406030204" pitchFamily="18" charset="0"/>
                <a:cs typeface="Aharoni" panose="02010803020104030203" pitchFamily="2" charset="-79"/>
              </a:rPr>
              <a:t>zé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rgbClr val="565F88"/>
              </a:solidFill>
              <a:effectLst/>
              <a:uLnTx/>
              <a:uFillTx/>
              <a:latin typeface="Century Gothic" panose="020B050202020202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542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656983-C333-2AE3-57DB-8D814E5543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e 8">
            <a:extLst>
              <a:ext uri="{FF2B5EF4-FFF2-40B4-BE49-F238E27FC236}">
                <a16:creationId xmlns:a16="http://schemas.microsoft.com/office/drawing/2014/main" id="{05069697-9098-4FD8-9EDD-5BD0CE6A7928}"/>
              </a:ext>
            </a:extLst>
          </p:cNvPr>
          <p:cNvGrpSpPr/>
          <p:nvPr/>
        </p:nvGrpSpPr>
        <p:grpSpPr>
          <a:xfrm>
            <a:off x="1493707" y="1623629"/>
            <a:ext cx="6156585" cy="4484799"/>
            <a:chOff x="-1274641" y="320159"/>
            <a:chExt cx="8878307" cy="6858000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ED2163C-0C28-4823-B80A-C9637A2B2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74641" y="320159"/>
              <a:ext cx="4471068" cy="6858000"/>
            </a:xfrm>
            <a:prstGeom prst="rect">
              <a:avLst/>
            </a:prstGeom>
          </p:spPr>
        </p:pic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75EF87D5-E96C-42E8-8D79-CA3657EAF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2598" y="320159"/>
              <a:ext cx="4471068" cy="6858000"/>
            </a:xfrm>
            <a:prstGeom prst="rect">
              <a:avLst/>
            </a:prstGeom>
          </p:spPr>
        </p:pic>
      </p:grpSp>
      <p:sp>
        <p:nvSpPr>
          <p:cNvPr id="13" name="Titre 5">
            <a:extLst>
              <a:ext uri="{FF2B5EF4-FFF2-40B4-BE49-F238E27FC236}">
                <a16:creationId xmlns:a16="http://schemas.microsoft.com/office/drawing/2014/main" id="{4CDD66ED-4C95-FB1D-57A1-15D932035699}"/>
              </a:ext>
            </a:extLst>
          </p:cNvPr>
          <p:cNvSpPr txBox="1">
            <a:spLocks/>
          </p:cNvSpPr>
          <p:nvPr/>
        </p:nvSpPr>
        <p:spPr>
          <a:xfrm>
            <a:off x="1826471" y="775249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lvl="0"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Prenez vos livrets aux pages 116 et 117. Vous allez faire les activités 2.</a:t>
            </a: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Dosis Medium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65F208B-6A31-4A3E-B220-70C0CA23AC33}"/>
              </a:ext>
            </a:extLst>
          </p:cNvPr>
          <p:cNvSpPr/>
          <p:nvPr/>
        </p:nvSpPr>
        <p:spPr>
          <a:xfrm>
            <a:off x="1626356" y="3080084"/>
            <a:ext cx="5847025" cy="874059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6C93478-DCCC-4620-A9E5-03D54A5A4F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622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7DE10-DC2F-9C28-0FEE-DDB222076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ABD90CA-840A-4FB2-A8F5-4CD7AA2F9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106" y="4102768"/>
            <a:ext cx="5084421" cy="118640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F05FABD-0667-4ED9-A113-DBB21A8B50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295" y="2454442"/>
            <a:ext cx="5050648" cy="164832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0C4B93D-3457-48A1-B526-A1FE0B0ED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522" y="4102768"/>
            <a:ext cx="5084421" cy="1186408"/>
          </a:xfrm>
          <a:prstGeom prst="rect">
            <a:avLst/>
          </a:prstGeom>
        </p:spPr>
      </p:pic>
      <p:sp>
        <p:nvSpPr>
          <p:cNvPr id="13" name="Titre 5">
            <a:extLst>
              <a:ext uri="{FF2B5EF4-FFF2-40B4-BE49-F238E27FC236}">
                <a16:creationId xmlns:a16="http://schemas.microsoft.com/office/drawing/2014/main" id="{0E93B0D7-2AE3-8044-B1F2-B19E8E489515}"/>
              </a:ext>
            </a:extLst>
          </p:cNvPr>
          <p:cNvSpPr txBox="1">
            <a:spLocks/>
          </p:cNvSpPr>
          <p:nvPr/>
        </p:nvSpPr>
        <p:spPr>
          <a:xfrm>
            <a:off x="1593388" y="775249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 dirty="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Écrivez les syllabes comme dans les exemples. Je vais circuler entre les rangs pour vous aider. 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1A1B7B-BC5F-F1A9-2BC0-1ED738363BEF}"/>
              </a:ext>
            </a:extLst>
          </p:cNvPr>
          <p:cNvSpPr/>
          <p:nvPr/>
        </p:nvSpPr>
        <p:spPr>
          <a:xfrm>
            <a:off x="331694" y="2366682"/>
            <a:ext cx="5351929" cy="2922494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23723B4-E44C-49F9-B923-593100B142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13F7141-0B92-44F4-8947-81FF7E2551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7035" y="2552949"/>
            <a:ext cx="2346353" cy="231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01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55E44-9504-828D-8884-9B6A6D6BF0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D1CE7426-7940-88AA-8163-4CC672C6C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9690" y="775249"/>
            <a:ext cx="6769188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la maison, vous aller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recopier les syllabes dans vos cahiers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5" name="majd_wave">
            <a:hlinkClick r:id="" action="ppaction://media"/>
            <a:extLst>
              <a:ext uri="{FF2B5EF4-FFF2-40B4-BE49-F238E27FC236}">
                <a16:creationId xmlns:a16="http://schemas.microsoft.com/office/drawing/2014/main" id="{FDB5D373-26B0-9CFF-E996-A94E4C5F80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81569" y="1945129"/>
            <a:ext cx="2192756" cy="3898900"/>
          </a:xfrm>
          <a:prstGeom prst="rect">
            <a:avLst/>
          </a:prstGeom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FC7CF21F-B7C2-4A25-B9A5-B5D1B521A615}"/>
              </a:ext>
            </a:extLst>
          </p:cNvPr>
          <p:cNvGrpSpPr/>
          <p:nvPr/>
        </p:nvGrpSpPr>
        <p:grpSpPr>
          <a:xfrm>
            <a:off x="3474324" y="2183851"/>
            <a:ext cx="5069107" cy="3898900"/>
            <a:chOff x="-1274641" y="320159"/>
            <a:chExt cx="8878307" cy="6858000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936978E5-B7B2-4A81-97F0-182F0051C20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74641" y="320159"/>
              <a:ext cx="4471068" cy="6858000"/>
            </a:xfrm>
            <a:prstGeom prst="rect">
              <a:avLst/>
            </a:prstGeom>
          </p:spPr>
        </p:pic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2A206184-A10F-45D7-B065-375F300B3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32598" y="320159"/>
              <a:ext cx="4471068" cy="6858000"/>
            </a:xfrm>
            <a:prstGeom prst="rect">
              <a:avLst/>
            </a:prstGeom>
          </p:spPr>
        </p:pic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9BD911BA-D534-CCCF-AC27-6E86502997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5FB09E5-B418-4DC0-A9C3-983C8600C521}"/>
              </a:ext>
            </a:extLst>
          </p:cNvPr>
          <p:cNvSpPr/>
          <p:nvPr/>
        </p:nvSpPr>
        <p:spPr>
          <a:xfrm>
            <a:off x="3474325" y="3429000"/>
            <a:ext cx="4929674" cy="802341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7044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7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467D0624-BFBC-12EC-0D36-530D60149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</a:t>
            </a:r>
            <a:r>
              <a:rPr lang="fr-FR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À bientôt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7" name="Nada-Wave">
            <a:hlinkClick r:id="" action="ppaction://media"/>
            <a:extLst>
              <a:ext uri="{FF2B5EF4-FFF2-40B4-BE49-F238E27FC236}">
                <a16:creationId xmlns:a16="http://schemas.microsoft.com/office/drawing/2014/main" id="{2848A6E2-01EF-BC7D-FB61-79C9611D607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85784" y="2002055"/>
            <a:ext cx="2345659" cy="3746052"/>
          </a:xfrm>
          <a:prstGeom prst="rect">
            <a:avLst/>
          </a:prstGeom>
        </p:spPr>
      </p:pic>
      <p:pic>
        <p:nvPicPr>
          <p:cNvPr id="8" name="majd_wave">
            <a:hlinkClick r:id="" action="ppaction://media"/>
            <a:extLst>
              <a:ext uri="{FF2B5EF4-FFF2-40B4-BE49-F238E27FC236}">
                <a16:creationId xmlns:a16="http://schemas.microsoft.com/office/drawing/2014/main" id="{B9F8C9D1-5D45-1D73-64F1-35EF3B2A2E90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2935"/>
          <a:stretch>
            <a:fillRect/>
          </a:stretch>
        </p:blipFill>
        <p:spPr>
          <a:xfrm>
            <a:off x="2469660" y="2079057"/>
            <a:ext cx="2063840" cy="3561347"/>
          </a:xfrm>
          <a:prstGeom prst="rect">
            <a:avLst/>
          </a:prstGeom>
        </p:spPr>
      </p:pic>
      <p:pic>
        <p:nvPicPr>
          <p:cNvPr id="3" name="Espace réservé pour une image  2" descr="Une image contenant habits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B5A621FD-8116-A62D-FE27-BD24614756C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62801" y="651192"/>
            <a:ext cx="1289783" cy="93697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21608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47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DAAC3880-ACFD-1EAF-0E3F-7FD9BAFCEA4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475746" y="2156059"/>
            <a:ext cx="2319092" cy="370362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CE04B758-F037-3B1D-FC03-4C6C58D84448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386"/>
          <a:stretch>
            <a:fillRect/>
          </a:stretch>
        </p:blipFill>
        <p:spPr>
          <a:xfrm>
            <a:off x="2459433" y="2156059"/>
            <a:ext cx="2112567" cy="3703624"/>
          </a:xfr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4BD154D0-F20A-AA4B-D921-885BB2E29FD8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83D3BEBF-1EEE-8D6F-B2DF-DD113FCE36C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3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D0572FB3-3F4F-6A79-98CB-B3104CE80A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94795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9901" y="756000"/>
            <a:ext cx="7205307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Aujourd’hui, nous allons apprendre un dialogue en français. Majd et Nada vont nous aider. Soyez attentifs.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7DBAF8FA-AA36-3FA4-436F-81C5962FB867}"/>
              </a:ext>
            </a:extLst>
          </p:cNvPr>
          <p:cNvGrpSpPr/>
          <p:nvPr/>
        </p:nvGrpSpPr>
        <p:grpSpPr>
          <a:xfrm>
            <a:off x="113769" y="634753"/>
            <a:ext cx="1147140" cy="980797"/>
            <a:chOff x="113769" y="634753"/>
            <a:chExt cx="1147140" cy="980797"/>
          </a:xfrm>
        </p:grpSpPr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E43A8CA6-BFCC-26B3-84B1-EF96FF3E8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8613" b="7585"/>
            <a:stretch>
              <a:fillRect/>
            </a:stretch>
          </p:blipFill>
          <p:spPr>
            <a:xfrm>
              <a:off x="442761" y="692504"/>
              <a:ext cx="818148" cy="923046"/>
            </a:xfrm>
            <a:prstGeom prst="ellipse">
              <a:avLst/>
            </a:prstGeom>
          </p:spPr>
        </p:pic>
        <p:pic>
          <p:nvPicPr>
            <p:cNvPr id="12" name="Espace réservé pour une image  5" descr="Une image contenant dessin humoristique, clipart, illustration, Dessin animé&#10;&#10;Le contenu généré par l’IA peut être incorrect.">
              <a:extLst>
                <a:ext uri="{FF2B5EF4-FFF2-40B4-BE49-F238E27FC236}">
                  <a16:creationId xmlns:a16="http://schemas.microsoft.com/office/drawing/2014/main" id="{61850772-3CC3-F34E-0BEC-3F59741119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6080" r="56840" b="22619"/>
            <a:stretch>
              <a:fillRect/>
            </a:stretch>
          </p:blipFill>
          <p:spPr>
            <a:xfrm>
              <a:off x="113769" y="634753"/>
              <a:ext cx="475067" cy="746575"/>
            </a:xfrm>
            <a:prstGeom prst="ellipse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2FD30CF4-E750-B782-63FD-4635F051CA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3956" y="2165682"/>
            <a:ext cx="4893931" cy="384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24">
            <a:extLst>
              <a:ext uri="{FF2B5EF4-FFF2-40B4-BE49-F238E27FC236}">
                <a16:creationId xmlns:a16="http://schemas.microsoft.com/office/drawing/2014/main" id="{3C9128EC-596A-5D55-F708-0BE0F251E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Dosis Medium" pitchFamily="2" charset="0"/>
              </a:rPr>
              <a:t>Lecture de la vidéo.</a:t>
            </a:r>
            <a:endParaRPr lang="fr-MA" i="1" dirty="0">
              <a:solidFill>
                <a:srgbClr val="FF0000"/>
              </a:solidFill>
              <a:latin typeface="Dosis Medium" pitchFamily="2" charset="0"/>
            </a:endParaRPr>
          </a:p>
        </p:txBody>
      </p:sp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/>
      </p:pic>
      <p:pic>
        <p:nvPicPr>
          <p:cNvPr id="4" name="A290B377">
            <a:hlinkClick r:id="" action="ppaction://media"/>
            <a:extLst>
              <a:ext uri="{FF2B5EF4-FFF2-40B4-BE49-F238E27FC236}">
                <a16:creationId xmlns:a16="http://schemas.microsoft.com/office/drawing/2014/main" id="{B859CDD4-6835-46E2-B023-6F8ADE00115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0499" y="2303928"/>
            <a:ext cx="7803001" cy="3215523"/>
          </a:xfrm>
          <a:prstGeom prst="rect">
            <a:avLst/>
          </a:prstGeom>
        </p:spPr>
      </p:pic>
      <p:pic>
        <p:nvPicPr>
          <p:cNvPr id="6" name="Image 5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B428B486-A31A-452E-3C7D-B935E436ED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04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0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3066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acte de paro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Vocab_02- Mémorisatio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hèm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9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E1CA3E4EEE7E478F0E6E453AD473F7" ma:contentTypeVersion="15" ma:contentTypeDescription="Crée un document." ma:contentTypeScope="" ma:versionID="d3d7f878dd25d3a7375944b495f62262">
  <xsd:schema xmlns:xsd="http://www.w3.org/2001/XMLSchema" xmlns:xs="http://www.w3.org/2001/XMLSchema" xmlns:p="http://schemas.microsoft.com/office/2006/metadata/properties" xmlns:ns3="202b3bc9-e036-45c7-aea0-06aec8cd7a40" xmlns:ns4="f0534ec5-868f-4ce6-85c7-99f0612daa52" targetNamespace="http://schemas.microsoft.com/office/2006/metadata/properties" ma:root="true" ma:fieldsID="0eff3b9393a2e0859b6a760e231ea323" ns3:_="" ns4:_="">
    <xsd:import namespace="202b3bc9-e036-45c7-aea0-06aec8cd7a40"/>
    <xsd:import namespace="f0534ec5-868f-4ce6-85c7-99f0612daa5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2b3bc9-e036-45c7-aea0-06aec8cd7a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8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534ec5-868f-4ce6-85c7-99f0612daa5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Partage du hachage d’indicateur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B63561-6816-4BE5-A827-0756B25BEE48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202b3bc9-e036-45c7-aea0-06aec8cd7a40"/>
    <ds:schemaRef ds:uri="f0534ec5-868f-4ce6-85c7-99f0612daa52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667CF218-787D-433E-962B-D50874CBB5F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8262C92-DB4C-4B79-B6C3-DBCCE50B5B9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02b3bc9-e036-45c7-aea0-06aec8cd7a40"/>
    <ds:schemaRef ds:uri="f0534ec5-868f-4ce6-85c7-99f0612daa5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9635</TotalTime>
  <Words>1104</Words>
  <PresentationFormat>Affichage à l'écran (4:3)</PresentationFormat>
  <Paragraphs>178</Paragraphs>
  <Slides>64</Slides>
  <Notes>2</Notes>
  <HiddenSlides>0</HiddenSlides>
  <MMClips>10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9</vt:i4>
      </vt:variant>
      <vt:variant>
        <vt:lpstr>Titres des diapositives</vt:lpstr>
      </vt:variant>
      <vt:variant>
        <vt:i4>64</vt:i4>
      </vt:variant>
    </vt:vector>
  </HeadingPairs>
  <TitlesOfParts>
    <vt:vector size="84" baseType="lpstr">
      <vt:lpstr>Dosis ExtraBold</vt:lpstr>
      <vt:lpstr>Century Gothic</vt:lpstr>
      <vt:lpstr>Bahnschrift SemiBold SemiConden</vt:lpstr>
      <vt:lpstr>Dosis Medium</vt:lpstr>
      <vt:lpstr>Aptos Display</vt:lpstr>
      <vt:lpstr>Aptos</vt:lpstr>
      <vt:lpstr>Wingdings</vt:lpstr>
      <vt:lpstr>Calibri</vt:lpstr>
      <vt:lpstr>Arial</vt:lpstr>
      <vt:lpstr>Dosis</vt:lpstr>
      <vt:lpstr>Dosis SemiBold</vt:lpstr>
      <vt:lpstr>2_Conception personnalisée</vt:lpstr>
      <vt:lpstr>00_Env-Enseignant</vt:lpstr>
      <vt:lpstr>Oral</vt:lpstr>
      <vt:lpstr>Lecture</vt:lpstr>
      <vt:lpstr>Ecriture</vt:lpstr>
      <vt:lpstr>acte de parole</vt:lpstr>
      <vt:lpstr>1_Vocab_02- Mémorisation</vt:lpstr>
      <vt:lpstr>Thème Office</vt:lpstr>
      <vt:lpstr>1_Env-Enseignant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4</vt:lpstr>
      <vt:lpstr>Bonjour les enfants ! La leçon de français commence maintenant.</vt:lpstr>
      <vt:lpstr>Aujourd’hui, nous allons apprendre un dialogue en français. Majd et Nada vont nous aider. Soyez attentifs.</vt:lpstr>
      <vt:lpstr>Lecture de la vidéo.</vt:lpstr>
      <vt:lpstr>On va écouter le dialogue une deuxième fois. Écoutez bien. </vt:lpstr>
      <vt:lpstr>Lecture de la vidéo.</vt:lpstr>
      <vt:lpstr>Maintenant, on va répéter le dialogue ensemble. Je vais lire chaque réplique et vous allez répéter après moi. </vt:lpstr>
      <vt:lpstr>On continue à répéter ensemble le dialogue. </vt:lpstr>
      <vt:lpstr>Maintenant, on va jouer ce dialogue. On va le faire en 3 étapes. Soyez attentifs. </vt:lpstr>
      <vt:lpstr>Étape 1. Je vais vous expliquer la situation.  </vt:lpstr>
      <vt:lpstr>Étape 2. Chacun réfléchit silencieusement à ce qu’il va dire dans le dialogue.</vt:lpstr>
      <vt:lpstr>Étape 3. Maintenant, vous allez jouer le dialogue. Qui veut passer au tableau ? </vt:lpstr>
      <vt:lpstr>Maintenant, tout le monde participe. Jouez le dialogue avec votre voisin.</vt:lpstr>
      <vt:lpstr>Plan de la séance 4</vt:lpstr>
      <vt:lpstr>Maintenant, on va faire de la lecture. On va apprendre à lire des syllabes avec les lettres j et z. </vt:lpstr>
      <vt:lpstr>Aujourd’hui, nous allons apprendre à lire des syllabes avec les sons « j » et « z ». </vt:lpstr>
      <vt:lpstr>C’est quelle lettre ? </vt:lpstr>
      <vt:lpstr>C’est quelle lettre ? </vt:lpstr>
      <vt:lpstr>Lecture de la vidéo.</vt:lpstr>
      <vt:lpstr>Qui veut lire ? </vt:lpstr>
      <vt:lpstr>Qui veut lire ? </vt:lpstr>
      <vt:lpstr>Qui veut lire ? </vt:lpstr>
      <vt:lpstr>Qui veut lire ?</vt:lpstr>
      <vt:lpstr>Qui veut lire ? </vt:lpstr>
      <vt:lpstr>Qui veut lire ? </vt:lpstr>
      <vt:lpstr>Qui veut lire ? </vt:lpstr>
      <vt:lpstr>Répétons ensemble. </vt:lpstr>
      <vt:lpstr>Maintenant, nous allons apprendre à lire des syllabes avec le son « z ». </vt:lpstr>
      <vt:lpstr>C’est quelle lettre ? </vt:lpstr>
      <vt:lpstr>C’est quelle lettre ? </vt:lpstr>
      <vt:lpstr>Lecture de la vidéo.</vt:lpstr>
      <vt:lpstr>Qui veut lire ? </vt:lpstr>
      <vt:lpstr>Qui veut lire ? </vt:lpstr>
      <vt:lpstr>Qui veut lire ? </vt:lpstr>
      <vt:lpstr>Qui veut lire ?</vt:lpstr>
      <vt:lpstr>Qui veut lire ? </vt:lpstr>
      <vt:lpstr>Qui veut lire ? </vt:lpstr>
      <vt:lpstr>Répétons ensemble. </vt:lpstr>
      <vt:lpstr>Prenez vos livrets aux pages 114 et 115. Avec votre voisin, vous allez faire les activités 3.</vt:lpstr>
      <vt:lpstr>Maintenant, vous allez lire à votre voisin. À tour de rôle. </vt:lpstr>
      <vt:lpstr>Plan de la séance 3</vt:lpstr>
      <vt:lpstr>Maintenant, nous allons faire de l’écriture. </vt:lpstr>
      <vt:lpstr>Je vais écrire la syllabe « ja » sur le tableau. Regardez comment je fais.</vt:lpstr>
      <vt:lpstr>Prenez vos ardoises. </vt:lpstr>
      <vt:lpstr>Écrivez ja. </vt:lpstr>
      <vt:lpstr>Levez les ardoises. Je vais vérifier votre écriture. </vt:lpstr>
      <vt:lpstr>Maintenant, je vais écrire la syllabe « ju » sur le tableau. Regardez comment je fais.</vt:lpstr>
      <vt:lpstr>Écrivez ju sur vos ardoises.  </vt:lpstr>
      <vt:lpstr>Levez les ardoises. Je vais vérifier votre écriture. </vt:lpstr>
      <vt:lpstr>Maintenant, je vais écrire la syllabe « zou » sur le tableau. Regardez comment je fais.</vt:lpstr>
      <vt:lpstr>Écrivez zou sur vos ardoises.    </vt:lpstr>
      <vt:lpstr>Levez les ardoises. Je vais vérifier votre écriture. </vt:lpstr>
      <vt:lpstr>Maintenant, je vais écrire la syllabe « zé » sur le tableau. Regardez comment je fais.</vt:lpstr>
      <vt:lpstr>Écrivez zé sur vos ardoises.    </vt:lpstr>
      <vt:lpstr>Levez les ardoises. Je vais vérifier votre écriture. </vt:lpstr>
      <vt:lpstr>Présentation PowerPoint</vt:lpstr>
      <vt:lpstr>Présentation PowerPoint</vt:lpstr>
      <vt:lpstr>À la maison, vous aller recopier les syllabes dans vos cahiers. </vt:lpstr>
      <vt:lpstr>La séance d’aujourd’hui est terminée. À bientôt.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2026-05-18T08:27:17Z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0x0101003BE1CA3E4EEE7E478F0E6E453AD473F7</vt:lpwstr>
  </property>
</Properties>
</file>