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0" r:id="rId10"/>
    <p:sldMasterId id="2147483781" r:id="rId11"/>
    <p:sldMasterId id="2147483793" r:id="rId12"/>
  </p:sldMasterIdLst>
  <p:notesMasterIdLst>
    <p:notesMasterId r:id="rId77"/>
  </p:notesMasterIdLst>
  <p:sldIdLst>
    <p:sldId id="1043" r:id="rId13"/>
    <p:sldId id="1029" r:id="rId14"/>
    <p:sldId id="1030" r:id="rId15"/>
    <p:sldId id="847" r:id="rId16"/>
    <p:sldId id="1053" r:id="rId17"/>
    <p:sldId id="799" r:id="rId18"/>
    <p:sldId id="841" r:id="rId19"/>
    <p:sldId id="779" r:id="rId20"/>
    <p:sldId id="1098" r:id="rId21"/>
    <p:sldId id="845" r:id="rId22"/>
    <p:sldId id="1163" r:id="rId23"/>
    <p:sldId id="1034" r:id="rId24"/>
    <p:sldId id="1054" r:id="rId25"/>
    <p:sldId id="1035" r:id="rId26"/>
    <p:sldId id="1095" r:id="rId27"/>
    <p:sldId id="1093" r:id="rId28"/>
    <p:sldId id="1096" r:id="rId29"/>
    <p:sldId id="955" r:id="rId30"/>
    <p:sldId id="800" r:id="rId31"/>
    <p:sldId id="814" r:id="rId32"/>
    <p:sldId id="849" r:id="rId33"/>
    <p:sldId id="1055" r:id="rId34"/>
    <p:sldId id="1078" r:id="rId35"/>
    <p:sldId id="680" r:id="rId36"/>
    <p:sldId id="1056" r:id="rId37"/>
    <p:sldId id="1080" r:id="rId38"/>
    <p:sldId id="1081" r:id="rId39"/>
    <p:sldId id="1079" r:id="rId40"/>
    <p:sldId id="1061" r:id="rId41"/>
    <p:sldId id="1060" r:id="rId42"/>
    <p:sldId id="1104" r:id="rId43"/>
    <p:sldId id="1162" r:id="rId44"/>
    <p:sldId id="1155" r:id="rId45"/>
    <p:sldId id="1144" r:id="rId46"/>
    <p:sldId id="1145" r:id="rId47"/>
    <p:sldId id="1146" r:id="rId48"/>
    <p:sldId id="1147" r:id="rId49"/>
    <p:sldId id="1148" r:id="rId50"/>
    <p:sldId id="1149" r:id="rId51"/>
    <p:sldId id="1150" r:id="rId52"/>
    <p:sldId id="1152" r:id="rId53"/>
    <p:sldId id="1153" r:id="rId54"/>
    <p:sldId id="1154" r:id="rId55"/>
    <p:sldId id="1040" r:id="rId56"/>
    <p:sldId id="1082" r:id="rId57"/>
    <p:sldId id="805" r:id="rId58"/>
    <p:sldId id="653" r:id="rId59"/>
    <p:sldId id="1097" r:id="rId60"/>
    <p:sldId id="717" r:id="rId61"/>
    <p:sldId id="1041" r:id="rId62"/>
    <p:sldId id="1143" r:id="rId63"/>
    <p:sldId id="1099" r:id="rId64"/>
    <p:sldId id="1064" r:id="rId65"/>
    <p:sldId id="1065" r:id="rId66"/>
    <p:sldId id="1156" r:id="rId67"/>
    <p:sldId id="1157" r:id="rId68"/>
    <p:sldId id="1158" r:id="rId69"/>
    <p:sldId id="1159" r:id="rId70"/>
    <p:sldId id="1160" r:id="rId71"/>
    <p:sldId id="1161" r:id="rId72"/>
    <p:sldId id="1101" r:id="rId73"/>
    <p:sldId id="838" r:id="rId74"/>
    <p:sldId id="840" r:id="rId75"/>
    <p:sldId id="646" r:id="rId76"/>
  </p:sldIdLst>
  <p:sldSz cx="9144000" cy="6858000" type="screen4x3"/>
  <p:notesSz cx="6735763" cy="9866313"/>
  <p:embeddedFontLst>
    <p:embeddedFont>
      <p:font typeface="Bahnschrift SemiBold SemiConden" panose="020B0502040204020203" pitchFamily="34" charset="0"/>
      <p:bold r:id="rId78"/>
    </p:embeddedFont>
    <p:embeddedFont>
      <p:font typeface="Century Gothic" panose="020B0502020202020204" pitchFamily="34" charset="0"/>
      <p:regular r:id="rId79"/>
      <p:bold r:id="rId80"/>
      <p:italic r:id="rId81"/>
      <p:boldItalic r:id="rId82"/>
    </p:embeddedFont>
    <p:embeddedFont>
      <p:font typeface="Dosis" pitchFamily="2" charset="0"/>
      <p:regular r:id="rId83"/>
      <p:bold r:id="rId84"/>
    </p:embeddedFont>
    <p:embeddedFont>
      <p:font typeface="Dosis ExtraBold" pitchFamily="2" charset="0"/>
      <p:bold r:id="rId85"/>
    </p:embeddedFont>
    <p:embeddedFont>
      <p:font typeface="Dosis Medium" pitchFamily="2" charset="0"/>
      <p:regular r:id="rId86"/>
      <p:bold r:id="rId87"/>
    </p:embeddedFont>
    <p:embeddedFont>
      <p:font typeface="Dosis SemiBold" pitchFamily="2" charset="0"/>
      <p:regular r:id="rId88"/>
      <p:bold r:id="rId8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3F1"/>
    <a:srgbClr val="00ACA4"/>
    <a:srgbClr val="565F88"/>
    <a:srgbClr val="31859B"/>
    <a:srgbClr val="424D7B"/>
    <a:srgbClr val="FCFFFD"/>
    <a:srgbClr val="EAF8FE"/>
    <a:srgbClr val="E7E6E6"/>
    <a:srgbClr val="9EE0F4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32" autoAdjust="0"/>
    <p:restoredTop sz="87607" autoAdjust="0"/>
  </p:normalViewPr>
  <p:slideViewPr>
    <p:cSldViewPr snapToGrid="0">
      <p:cViewPr varScale="1">
        <p:scale>
          <a:sx n="77" d="100"/>
          <a:sy n="77" d="100"/>
        </p:scale>
        <p:origin x="547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9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font" Target="fonts/font2.fntdata"/><Relationship Id="rId87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9.xml"/><Relationship Id="rId82" Type="http://schemas.openxmlformats.org/officeDocument/2006/relationships/font" Target="fonts/font5.fntdata"/><Relationship Id="rId90" Type="http://schemas.openxmlformats.org/officeDocument/2006/relationships/presProps" Target="presProps.xml"/><Relationship Id="rId95" Type="http://schemas.microsoft.com/office/2018/10/relationships/authors" Target="author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044A72BF-25EB-4EB2-837A-53393664E012}"/>
    <pc:docChg chg="custSel modSld">
      <pc:chgData name="LAMIAE BEZZAZ" userId="f9bc3cc0-8e1c-4944-afa8-b4b36bbf20e1" providerId="ADAL" clId="{044A72BF-25EB-4EB2-837A-53393664E012}" dt="2026-05-12T14:48:37.538" v="16" actId="1076"/>
      <pc:docMkLst>
        <pc:docMk/>
      </pc:docMkLst>
      <pc:sldChg chg="addSp delSp modSp">
        <pc:chgData name="LAMIAE BEZZAZ" userId="f9bc3cc0-8e1c-4944-afa8-b4b36bbf20e1" providerId="ADAL" clId="{044A72BF-25EB-4EB2-837A-53393664E012}" dt="2026-05-12T14:48:37.538" v="16" actId="1076"/>
        <pc:sldMkLst>
          <pc:docMk/>
          <pc:sldMk cId="1058971113" sldId="1082"/>
        </pc:sldMkLst>
        <pc:grpChg chg="add mod">
          <ac:chgData name="LAMIAE BEZZAZ" userId="f9bc3cc0-8e1c-4944-afa8-b4b36bbf20e1" providerId="ADAL" clId="{044A72BF-25EB-4EB2-837A-53393664E012}" dt="2026-05-12T14:48:37.538" v="16" actId="1076"/>
          <ac:grpSpMkLst>
            <pc:docMk/>
            <pc:sldMk cId="1058971113" sldId="1082"/>
            <ac:grpSpMk id="2" creationId="{E74D31A2-7B43-48A4-8EBB-7D2CAD7A6C38}"/>
          </ac:grpSpMkLst>
        </pc:grpChg>
        <pc:grpChg chg="del">
          <ac:chgData name="LAMIAE BEZZAZ" userId="f9bc3cc0-8e1c-4944-afa8-b4b36bbf20e1" providerId="ADAL" clId="{044A72BF-25EB-4EB2-837A-53393664E012}" dt="2026-05-12T14:47:19.980" v="0" actId="478"/>
          <ac:grpSpMkLst>
            <pc:docMk/>
            <pc:sldMk cId="1058971113" sldId="1082"/>
            <ac:grpSpMk id="6" creationId="{4A7B20E1-6D85-4FD2-9167-993A131153B3}"/>
          </ac:grpSpMkLst>
        </pc:grpChg>
        <pc:grpChg chg="add del">
          <ac:chgData name="LAMIAE BEZZAZ" userId="f9bc3cc0-8e1c-4944-afa8-b4b36bbf20e1" providerId="ADAL" clId="{044A72BF-25EB-4EB2-837A-53393664E012}" dt="2026-05-12T14:47:30.250" v="2" actId="165"/>
          <ac:grpSpMkLst>
            <pc:docMk/>
            <pc:sldMk cId="1058971113" sldId="1082"/>
            <ac:grpSpMk id="8" creationId="{6F849F79-BB82-4A23-8651-05ABE8C9E227}"/>
          </ac:grpSpMkLst>
        </pc:grpChg>
        <pc:picChg chg="mod topLvl modCrop">
          <ac:chgData name="LAMIAE BEZZAZ" userId="f9bc3cc0-8e1c-4944-afa8-b4b36bbf20e1" providerId="ADAL" clId="{044A72BF-25EB-4EB2-837A-53393664E012}" dt="2026-05-12T14:48:28.267" v="13" actId="164"/>
          <ac:picMkLst>
            <pc:docMk/>
            <pc:sldMk cId="1058971113" sldId="1082"/>
            <ac:picMk id="12" creationId="{5A3AF937-86A0-4B71-BD28-C8B3F3C2FA20}"/>
          </ac:picMkLst>
        </pc:picChg>
        <pc:picChg chg="mod topLvl modCrop">
          <ac:chgData name="LAMIAE BEZZAZ" userId="f9bc3cc0-8e1c-4944-afa8-b4b36bbf20e1" providerId="ADAL" clId="{044A72BF-25EB-4EB2-837A-53393664E012}" dt="2026-05-12T14:48:28.267" v="13" actId="164"/>
          <ac:picMkLst>
            <pc:docMk/>
            <pc:sldMk cId="1058971113" sldId="1082"/>
            <ac:picMk id="13" creationId="{C6A5B9BD-A028-432C-A15E-F898907E695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18/05/2026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7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54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4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8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98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33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21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6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56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58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97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4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99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73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45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8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7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5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35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9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7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88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2874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4333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2568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68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968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255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786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9747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6692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5197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18/05/2026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142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91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4229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70027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25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90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6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875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801" r:id="rId10"/>
    <p:sldLayoutId id="2147483802" r:id="rId11"/>
    <p:sldLayoutId id="2147483803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8604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808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18/05/2026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08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10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5" Type="http://schemas.openxmlformats.org/officeDocument/2006/relationships/image" Target="../media/image31.gif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6.mp4"/><Relationship Id="rId7" Type="http://schemas.openxmlformats.org/officeDocument/2006/relationships/image" Target="../media/image4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6.mp4"/><Relationship Id="rId9" Type="http://schemas.openxmlformats.org/officeDocument/2006/relationships/image" Target="../media/image31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2.png"/><Relationship Id="rId4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9.mp4"/><Relationship Id="rId7" Type="http://schemas.openxmlformats.org/officeDocument/2006/relationships/image" Target="../media/image2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44.xml"/><Relationship Id="rId4" Type="http://schemas.openxmlformats.org/officeDocument/2006/relationships/video" Target="../media/media9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46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5F52B9-7A1A-453F-8301-AB8B3D861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1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DCCB-B05A-3DBF-6661-9F39A33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D71EE1-67AE-DDA3-BDD1-3A24943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On va écouter le dialogue une deuxième fois. Écoutez bien.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B4B14-ADAC-F981-A1A7-941544B09CB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D7546A2-6A2F-6DC2-6760-96D5E09F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BD1AF4-DD06-E766-C7CC-79D0A30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7BCD1EA-5B1E-6A6E-C3F9-66B6F66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8997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4" name="A290B377">
            <a:hlinkClick r:id="" action="ppaction://media"/>
            <a:extLst>
              <a:ext uri="{FF2B5EF4-FFF2-40B4-BE49-F238E27FC236}">
                <a16:creationId xmlns:a16="http://schemas.microsoft.com/office/drawing/2014/main" id="{B859CDD4-6835-46E2-B023-6F8ADE0011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499" y="2303929"/>
            <a:ext cx="7803001" cy="3182472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6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C985FBD-D045-4DFE-B2D2-2D78B9705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000" y="1615550"/>
            <a:ext cx="5821568" cy="47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9FE1FA2-BC2E-4F3E-BB73-842FADC5E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14" y="2115671"/>
            <a:ext cx="7625572" cy="387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27628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76B3385-7A26-22CD-1C22-0AE3F8E749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6761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CBFFA25-75E1-850C-695C-4E0218E4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32BCA87-853C-06BF-F7AB-353127E73C5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5C0805-7518-F74A-3402-995D61E741FA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14ADA36-CFCC-3F4A-8D00-4A287119180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85EE4D-E13D-381C-4EF4-FBCF81FD0ABA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912AF2D-1E8F-437F-53F6-E42FBC0AE77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D923892-5F71-B9EE-2AE4-3CE7076BAE6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E512B1-87F1-1A65-1255-378BA46718B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5E27493-3451-34CF-1067-E97C6868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C18AA11-F36F-F524-1C78-9DE2F003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694B43D-875E-4198-B9C9-C7504E009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83" y="2915211"/>
            <a:ext cx="4336755" cy="3470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033DCAF-790F-4BB7-8007-658D8E1342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8555" y="2092025"/>
            <a:ext cx="1383692" cy="12241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2B8C928-9195-4E34-A256-EF93CFD8365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812492" y="2092026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59B8-1412-5C86-3CF7-8D847DD98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1BF20CDB-F92A-FC8F-7EFF-CB749D15B6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1A4856DD-28E1-3E8D-1E06-00226C3FB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2C1A806-B3FF-0AB6-5250-D04ADDC0D35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27AB3D3-CE32-9E8D-B92E-E50E8F3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7261446-C4C0-32A5-208E-D5ED92F24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8">
            <a:extLst>
              <a:ext uri="{FF2B5EF4-FFF2-40B4-BE49-F238E27FC236}">
                <a16:creationId xmlns:a16="http://schemas.microsoft.com/office/drawing/2014/main" id="{5B3469A4-4A57-A1D3-2C98-9B4CC88E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BEAA426-6A2F-DE87-40A6-5A05B0C6FC8A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22F44B-AEFA-F771-8411-5A245B85967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838ECA-F305-205C-9746-0ACE9A69311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D39D383-7957-D3AA-F529-14D7A2296D9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0EF6708-615A-1DB5-D0C6-BE5EF556524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49445CF-F532-6B4F-5A9E-65E01921B50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42DA45-ECA5-64BF-EF8D-30BA06464382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se rencontrent chez le médecin de l’école.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F359D52-21CA-C7DC-90E5-2802F9DD7357}"/>
              </a:ext>
            </a:extLst>
          </p:cNvPr>
          <p:cNvSpPr txBox="1"/>
          <p:nvPr/>
        </p:nvSpPr>
        <p:spPr>
          <a:xfrm>
            <a:off x="4118897" y="3059269"/>
            <a:ext cx="4542881" cy="280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_______ avec quoi ?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as mal où ?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50C21E6-2E1E-4798-AE47-F3D91FE81C3F}"/>
              </a:ext>
            </a:extLst>
          </p:cNvPr>
          <p:cNvGrpSpPr/>
          <p:nvPr/>
        </p:nvGrpSpPr>
        <p:grpSpPr>
          <a:xfrm>
            <a:off x="781312" y="3059269"/>
            <a:ext cx="3276000" cy="2343600"/>
            <a:chOff x="1868555" y="2092025"/>
            <a:chExt cx="5327629" cy="429382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9525828-8F44-4BFC-86D7-70332F8C8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983" y="2915211"/>
              <a:ext cx="4336755" cy="34706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4A92A4C-53CB-4D34-8E1B-5D451FD3C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4681E8A6-AB8E-49E8-BBD8-7AC2BB29C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5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9E1DB-B39E-5CA1-69E8-76DFC53C3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4301A54-E135-EE35-089E-D4AF9883C0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4501382-7268-0A65-5383-AE1653682E8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9F40C8C-1951-513F-C6FA-92CD5E235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6A14A93-5E16-2AC2-0BE4-3754A7433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9" name="Titre 8">
            <a:extLst>
              <a:ext uri="{FF2B5EF4-FFF2-40B4-BE49-F238E27FC236}">
                <a16:creationId xmlns:a16="http://schemas.microsoft.com/office/drawing/2014/main" id="{9DA65CFE-877A-7837-775B-987689F5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le dialogue.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3AEBC696-CD67-66F7-CF14-3E2FAAF8CBF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5CD0790-81B5-0D74-4BC3-13785760D29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00C1542-F397-5F66-3076-572AB7D7A8E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28A7943-AED7-C289-4277-0E7DCE5969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3E62121F-181C-1AC4-49F1-E88CDF4646F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F76E41A-55BC-42B4-7E91-627E42F604BA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CB66C5B-378D-4E05-87AA-14EE3A1BF701}"/>
              </a:ext>
            </a:extLst>
          </p:cNvPr>
          <p:cNvGrpSpPr/>
          <p:nvPr/>
        </p:nvGrpSpPr>
        <p:grpSpPr>
          <a:xfrm>
            <a:off x="781312" y="3059269"/>
            <a:ext cx="3276000" cy="2343600"/>
            <a:chOff x="1868555" y="2092025"/>
            <a:chExt cx="5327629" cy="4293827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B3D4A972-773A-47E1-9FDC-1FE35E1CD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983" y="2915211"/>
              <a:ext cx="4336755" cy="34706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A5788AF7-6E00-4418-920A-AE1AAAED9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BCD701ED-FEEC-4792-ABF7-6CABC5450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EDF115D2-556C-4C1F-A61F-1A084C4C476F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se rencontrent chez le médecin de l’école.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E9A50B9-FB78-49B8-AE48-D6A3B9BF000C}"/>
              </a:ext>
            </a:extLst>
          </p:cNvPr>
          <p:cNvSpPr txBox="1"/>
          <p:nvPr/>
        </p:nvSpPr>
        <p:spPr>
          <a:xfrm>
            <a:off x="4118897" y="3059269"/>
            <a:ext cx="4542881" cy="280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_______ avec quoi ?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as mal où ?</a:t>
            </a:r>
          </a:p>
        </p:txBody>
      </p:sp>
    </p:spTree>
    <p:extLst>
      <p:ext uri="{BB962C8B-B14F-4D97-AF65-F5344CB8AC3E}">
        <p14:creationId xmlns:p14="http://schemas.microsoft.com/office/powerpoint/2010/main" val="24980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432ED-7FE2-A732-08E0-2B1F9820D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D5E9897-7EEA-B2ED-F5DE-F360C866C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04F7253-8E0C-DB38-91D8-501878BF0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F6FAF955-7EF4-C8BB-F753-C15A271F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jouer le dialogue. Qui veut passer au tableau ?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1531A9-3F60-7FBC-2395-87E2DF62C7B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B90071-1724-3083-0CCA-CE8ED9F0E602}"/>
              </a:ext>
            </a:extLst>
          </p:cNvPr>
          <p:cNvSpPr txBox="1"/>
          <p:nvPr/>
        </p:nvSpPr>
        <p:spPr>
          <a:xfrm>
            <a:off x="2371047" y="1637595"/>
            <a:ext cx="90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50DE099-2B50-B734-C09E-AEEF4D05102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E141B5-CDB6-843F-A8AC-A90FAEB22D2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DAE0955-3CF5-AC10-23FB-5507C01EE0A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18980D-0521-0D85-C00E-7D933C9E924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EC34192-92C2-4476-95C4-23E94528B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2C624EBA-32F3-4F43-A51B-CCA74C0DF0B9}"/>
              </a:ext>
            </a:extLst>
          </p:cNvPr>
          <p:cNvGrpSpPr/>
          <p:nvPr/>
        </p:nvGrpSpPr>
        <p:grpSpPr>
          <a:xfrm>
            <a:off x="781312" y="3059269"/>
            <a:ext cx="3276000" cy="2343600"/>
            <a:chOff x="1868555" y="2092025"/>
            <a:chExt cx="5327629" cy="429382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87EC005-C02F-4731-AD9E-D1046ED0D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983" y="2915211"/>
              <a:ext cx="4336755" cy="34706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946D24F-9091-4166-9DC1-3174BCB4B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D0E323E-2076-43A9-8481-F7BE49412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F0A9899-BB51-4C67-8741-16368364FF7A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se rencontrent chez le médecin de l’école.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D3F50F3-962C-46E0-B2AE-B03D40910C07}"/>
              </a:ext>
            </a:extLst>
          </p:cNvPr>
          <p:cNvSpPr txBox="1"/>
          <p:nvPr/>
        </p:nvSpPr>
        <p:spPr>
          <a:xfrm>
            <a:off x="4118897" y="3059269"/>
            <a:ext cx="4542881" cy="280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_______ avec quoi ?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as mal où ?</a:t>
            </a:r>
          </a:p>
        </p:txBody>
      </p:sp>
    </p:spTree>
    <p:extLst>
      <p:ext uri="{BB962C8B-B14F-4D97-AF65-F5344CB8AC3E}">
        <p14:creationId xmlns:p14="http://schemas.microsoft.com/office/powerpoint/2010/main" val="17287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2923" y="2561922"/>
            <a:ext cx="3469578" cy="231305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ED48D-B738-4F19-8856-A6190C5AD04B}"/>
              </a:ext>
            </a:extLst>
          </p:cNvPr>
          <p:cNvSpPr txBox="1"/>
          <p:nvPr/>
        </p:nvSpPr>
        <p:spPr>
          <a:xfrm>
            <a:off x="3989119" y="2225552"/>
            <a:ext cx="4542881" cy="280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Comment ça va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_______ avec quoi ?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as mal où ?</a:t>
            </a:r>
          </a:p>
        </p:txBody>
      </p:sp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Écriture de syllabes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8F620A-E896-6974-DDFE-A4D451AF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65" y="3515409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4336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Lecture de syllabes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82884" y="3457727"/>
            <a:ext cx="540000" cy="5400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3640BCCD-5F8F-8C53-9438-B85E8E1F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A2C1CCC-352A-AAE0-C5A5-13D328D3E5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11B303-91C5-FCD8-563C-3237FA715DC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2332C-957B-FE64-2A84-2C286A1F8A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FD8517B-345B-8F45-512B-FB7CB2E002C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apprendre à lire des syllabes avec les lettres j et z. </a:t>
            </a:r>
          </a:p>
        </p:txBody>
      </p:sp>
      <p:sp>
        <p:nvSpPr>
          <p:cNvPr id="11" name="AutoShape 4" descr="Image générée">
            <a:extLst>
              <a:ext uri="{FF2B5EF4-FFF2-40B4-BE49-F238E27FC236}">
                <a16:creationId xmlns:a16="http://schemas.microsoft.com/office/drawing/2014/main" id="{B79F80A6-92E7-243E-7A31-232301D140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184FA88-9BB8-8063-151D-55920B36D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4B5CF5E-92B8-8694-30FD-E77518C7A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avec les sons «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 » et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z ».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5895FF-8CE3-CB65-AE8E-73734C49FA48}"/>
              </a:ext>
            </a:extLst>
          </p:cNvPr>
          <p:cNvSpPr txBox="1"/>
          <p:nvPr/>
        </p:nvSpPr>
        <p:spPr>
          <a:xfrm>
            <a:off x="1822621" y="2185981"/>
            <a:ext cx="54987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J</a:t>
            </a:r>
            <a:r>
              <a:rPr kumimoji="0" lang="pt-BR" sz="120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  </a:t>
            </a:r>
            <a:r>
              <a:rPr kumimoji="0" lang="pt-BR" sz="120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0" dirty="0">
                <a:ln w="0"/>
                <a:solidFill>
                  <a:srgbClr val="44546A"/>
                </a:solidFill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Z   z</a:t>
            </a:r>
            <a:endParaRPr kumimoji="0" lang="pt-BR" sz="120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Dosis SemiBold" pitchFamily="2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28103C-0D37-433C-BE6D-E34002E63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5895FF-8CE3-CB65-AE8E-73734C49FA48}"/>
              </a:ext>
            </a:extLst>
          </p:cNvPr>
          <p:cNvSpPr txBox="1"/>
          <p:nvPr/>
        </p:nvSpPr>
        <p:spPr>
          <a:xfrm>
            <a:off x="2396283" y="2044725"/>
            <a:ext cx="4351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J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Dosis Medium" pitchFamily="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868F13-8D8A-47AF-9099-F829D3F1B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0241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B308-A008-E934-9775-B6FE633F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72584-9850-CCA2-CA98-32D16473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58E71F-9FE9-52B7-99A2-348EC8273CCD}"/>
              </a:ext>
            </a:extLst>
          </p:cNvPr>
          <p:cNvSpPr txBox="1"/>
          <p:nvPr/>
        </p:nvSpPr>
        <p:spPr>
          <a:xfrm>
            <a:off x="2514524" y="1782395"/>
            <a:ext cx="41149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j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81D9347-96B4-450B-A9E8-3CA6A72FC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17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3FC58B44">
            <a:hlinkClick r:id="" action="ppaction://media"/>
            <a:extLst>
              <a:ext uri="{FF2B5EF4-FFF2-40B4-BE49-F238E27FC236}">
                <a16:creationId xmlns:a16="http://schemas.microsoft.com/office/drawing/2014/main" id="{E6F85297-346E-44EE-91CB-264453677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677" y="2117557"/>
            <a:ext cx="7538645" cy="39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6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471871" y="2538196"/>
            <a:ext cx="6355614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a    &gt;  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CFC0E3-A685-4945-B075-05D928F3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3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027659" y="2494128"/>
            <a:ext cx="7088682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o    &gt; 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15D212-7EE1-4CF2-B566-A67991E8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64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036041" y="2494128"/>
            <a:ext cx="7071917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u    &gt; 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0F0C03-BC1A-4D37-8F07-DB53842A3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38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579142" y="2334384"/>
            <a:ext cx="5985715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i     &gt;  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8415C1-374D-455A-B801-F21FEABFF4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63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482494" y="2494128"/>
            <a:ext cx="6179012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e    &gt;  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4A090B-4034-4260-B533-2C06A78568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144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576197" y="2433535"/>
            <a:ext cx="5991606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é    &gt;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4966B1-E2C8-49C9-BC83-89315E378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919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245298" y="2494128"/>
            <a:ext cx="6653403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ou  &gt;   </a:t>
            </a:r>
            <a:r>
              <a:rPr lang="fr-FR" sz="8800" b="1" dirty="0">
                <a:solidFill>
                  <a:srgbClr val="00ACA4"/>
                </a:solidFill>
                <a:latin typeface="Dosis SemiBold" pitchFamily="2" charset="0"/>
              </a:rPr>
              <a:t>j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  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4966B1-E2C8-49C9-BC83-89315E378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32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4B301-A87D-0986-80F8-A424338F3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0F467-0662-F626-63FC-78786829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1B5AD6-B294-2F60-2070-20E069A4EAB2}"/>
              </a:ext>
            </a:extLst>
          </p:cNvPr>
          <p:cNvSpPr/>
          <p:nvPr/>
        </p:nvSpPr>
        <p:spPr>
          <a:xfrm>
            <a:off x="923933" y="2283962"/>
            <a:ext cx="7296133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  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 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9A1C89-CF2E-E060-56BE-547C5FC98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lire des syllabes avec le son « z ».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5895FF-8CE3-CB65-AE8E-73734C49FA48}"/>
              </a:ext>
            </a:extLst>
          </p:cNvPr>
          <p:cNvSpPr txBox="1"/>
          <p:nvPr/>
        </p:nvSpPr>
        <p:spPr>
          <a:xfrm>
            <a:off x="1822621" y="2185981"/>
            <a:ext cx="54987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800" dirty="0">
                <a:ln w="0"/>
                <a:solidFill>
                  <a:srgbClr val="44546A"/>
                </a:solidFill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Z   z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Dosis SemiBold" pitchFamily="2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28103C-0D37-433C-BE6D-E34002E63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7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5895FF-8CE3-CB65-AE8E-73734C49FA48}"/>
              </a:ext>
            </a:extLst>
          </p:cNvPr>
          <p:cNvSpPr txBox="1"/>
          <p:nvPr/>
        </p:nvSpPr>
        <p:spPr>
          <a:xfrm>
            <a:off x="2396283" y="2044725"/>
            <a:ext cx="43514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800" b="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Z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Dosis Medium" pitchFamily="2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868F13-8D8A-47AF-9099-F829D3F1B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250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B308-A008-E934-9775-B6FE633F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72584-9850-CCA2-CA98-32D16473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58E71F-9FE9-52B7-99A2-348EC8273CCD}"/>
              </a:ext>
            </a:extLst>
          </p:cNvPr>
          <p:cNvSpPr txBox="1"/>
          <p:nvPr/>
        </p:nvSpPr>
        <p:spPr>
          <a:xfrm>
            <a:off x="2514524" y="1782395"/>
            <a:ext cx="41149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800" dirty="0">
                <a:ln w="0"/>
                <a:solidFill>
                  <a:srgbClr val="44546A"/>
                </a:solidFill>
                <a:latin typeface="Dosis SemiBold" pitchFamily="2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z</a:t>
            </a:r>
            <a:endParaRPr kumimoji="0" lang="pt-BR" sz="20800" b="0" i="0" u="none" strike="noStrike" kern="1200" cap="none" spc="0" normalizeH="0" baseline="0" noProof="0" dirty="0">
              <a:ln w="0"/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81D9347-96B4-450B-A9E8-3CA6A72FC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356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4" name="993A8243">
            <a:hlinkClick r:id="" action="ppaction://media"/>
            <a:extLst>
              <a:ext uri="{FF2B5EF4-FFF2-40B4-BE49-F238E27FC236}">
                <a16:creationId xmlns:a16="http://schemas.microsoft.com/office/drawing/2014/main" id="{1EEBA17D-EEE1-4A33-B3FE-C68343E9D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395" y="1913640"/>
            <a:ext cx="7671209" cy="4315055"/>
          </a:xfrm>
          <a:prstGeom prst="rect">
            <a:avLst/>
          </a:prstGeom>
        </p:spPr>
      </p:pic>
      <p:pic>
        <p:nvPicPr>
          <p:cNvPr id="5" name="A8CAEA26">
            <a:hlinkClick r:id="" action="ppaction://media"/>
            <a:extLst>
              <a:ext uri="{FF2B5EF4-FFF2-40B4-BE49-F238E27FC236}">
                <a16:creationId xmlns:a16="http://schemas.microsoft.com/office/drawing/2014/main" id="{C3B246A7-C49A-4ED8-B5C9-848D9F5DFE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6394" y="2059675"/>
            <a:ext cx="7671209" cy="4315055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1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5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471871" y="2538196"/>
            <a:ext cx="6355614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a    &gt;  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CFC0E3-A685-4945-B075-05D928F3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464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027659" y="2494128"/>
            <a:ext cx="7088682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o    &gt; 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15D212-7EE1-4CF2-B566-A67991E8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31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036041" y="2494128"/>
            <a:ext cx="7071917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u    &gt; 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20F0C03-BC1A-4D37-8F07-DB53842A3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72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6717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D62CAD3-70BF-4970-82C9-295EDBB349F7}"/>
              </a:ext>
            </a:extLst>
          </p:cNvPr>
          <p:cNvGrpSpPr/>
          <p:nvPr/>
        </p:nvGrpSpPr>
        <p:grpSpPr>
          <a:xfrm>
            <a:off x="3120265" y="2709000"/>
            <a:ext cx="2857040" cy="2332954"/>
            <a:chOff x="-361290" y="182880"/>
            <a:chExt cx="8924765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8386678-EE4C-4F3A-AB7F-4C9599CA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1290" y="182880"/>
              <a:ext cx="4471068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16D701D-8893-43B0-941A-8E68629B5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407" y="182880"/>
              <a:ext cx="4471068" cy="68580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4B236E9-F8F8-4008-B0FC-5C9AC50E682F}"/>
              </a:ext>
            </a:extLst>
          </p:cNvPr>
          <p:cNvGrpSpPr/>
          <p:nvPr/>
        </p:nvGrpSpPr>
        <p:grpSpPr>
          <a:xfrm>
            <a:off x="5957330" y="2709000"/>
            <a:ext cx="2842168" cy="2332954"/>
            <a:chOff x="-1274641" y="320159"/>
            <a:chExt cx="8878307" cy="6858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C546235-28EF-4ADB-ABA7-2DE00D1FA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4641" y="320159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95C47DF-03B8-4A07-820E-103B4B65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598" y="320159"/>
              <a:ext cx="4471068" cy="6858000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86B1C0A-C01C-4645-A961-330AC2C00A11}"/>
              </a:ext>
            </a:extLst>
          </p:cNvPr>
          <p:cNvGrpSpPr/>
          <p:nvPr/>
        </p:nvGrpSpPr>
        <p:grpSpPr>
          <a:xfrm>
            <a:off x="265098" y="2709000"/>
            <a:ext cx="2855167" cy="2332954"/>
            <a:chOff x="-3955014" y="182880"/>
            <a:chExt cx="8918914" cy="685800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914A132-370E-451F-AAC0-D4BF169C3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55014" y="182880"/>
              <a:ext cx="4471068" cy="6858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E389278-BD52-447E-B050-658A0DBD4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32" y="182880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579142" y="2334384"/>
            <a:ext cx="5985715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i     &gt;  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8415C1-374D-455A-B801-F21FEABFF4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784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576197" y="2433535"/>
            <a:ext cx="5991606" cy="188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é    &gt;    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</a:t>
            </a: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4966B1-E2C8-49C9-BC83-89315E378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093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1245298" y="2494128"/>
            <a:ext cx="6653403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ou  &gt;    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</a:t>
            </a: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  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4966B1-E2C8-49C9-BC83-89315E3786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96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E93E8-122F-4E3B-BA88-9009A519AFE9}"/>
              </a:ext>
            </a:extLst>
          </p:cNvPr>
          <p:cNvSpPr/>
          <p:nvPr/>
        </p:nvSpPr>
        <p:spPr>
          <a:xfrm>
            <a:off x="923933" y="2283962"/>
            <a:ext cx="7296133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       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z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E0B382-6458-480D-9750-D657DE5C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C83C5-4C02-5461-1545-B18C6779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65693E1C-3000-4284-881C-AF3405374C05}"/>
              </a:ext>
            </a:extLst>
          </p:cNvPr>
          <p:cNvGrpSpPr/>
          <p:nvPr/>
        </p:nvGrpSpPr>
        <p:grpSpPr>
          <a:xfrm>
            <a:off x="1546058" y="1812972"/>
            <a:ext cx="6051884" cy="4635955"/>
            <a:chOff x="-361290" y="182880"/>
            <a:chExt cx="8924765" cy="68580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5D4C7B7-75EA-4CC1-98FD-11F15792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1290" y="182880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D21ABA4-3DDC-45AF-A06A-72E1B8B44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2407" y="182880"/>
              <a:ext cx="4471068" cy="6858000"/>
            </a:xfrm>
            <a:prstGeom prst="rect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A2E396AE-D924-900E-3056-8C6FD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3335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aux pages 114 et 115. Avec votre voisin, vous allez faire les activités 3.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3A24742-00A0-4A47-911A-65D85A044611}"/>
              </a:ext>
            </a:extLst>
          </p:cNvPr>
          <p:cNvSpPr/>
          <p:nvPr/>
        </p:nvSpPr>
        <p:spPr>
          <a:xfrm>
            <a:off x="1839172" y="3731039"/>
            <a:ext cx="5477435" cy="9973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0FC17B-C118-4BB3-8D5C-A722F8345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C83C5-4C02-5461-1545-B18C6779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2E396AE-D924-900E-3056-8C6FD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lire à votre voisin. À tour de rôle.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A5A271B-4903-4F44-83B4-DF3A06B556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59"/>
          <a:stretch>
            <a:fillRect/>
          </a:stretch>
        </p:blipFill>
        <p:spPr>
          <a:xfrm>
            <a:off x="5338825" y="2706156"/>
            <a:ext cx="2794359" cy="21429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DFD3DE6-AB25-4C79-8BB0-C4440192F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74D31A2-7B43-48A4-8EBB-7D2CAD7A6C38}"/>
              </a:ext>
            </a:extLst>
          </p:cNvPr>
          <p:cNvGrpSpPr/>
          <p:nvPr/>
        </p:nvGrpSpPr>
        <p:grpSpPr>
          <a:xfrm>
            <a:off x="499471" y="3075750"/>
            <a:ext cx="4610412" cy="1463700"/>
            <a:chOff x="472576" y="3356282"/>
            <a:chExt cx="4957929" cy="104805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A3AF937-86A0-4B71-BD28-C8B3F3C2F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" t="41917" r="11726" b="39906"/>
            <a:stretch/>
          </p:blipFill>
          <p:spPr>
            <a:xfrm>
              <a:off x="472576" y="3356282"/>
              <a:ext cx="2438847" cy="104805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6A5B9BD-A028-432C-A15E-F898907E6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" t="42884" r="16718" b="34509"/>
            <a:stretch/>
          </p:blipFill>
          <p:spPr>
            <a:xfrm>
              <a:off x="2911423" y="3356283"/>
              <a:ext cx="2519082" cy="1048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89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F529A6-1347-FB72-5BFD-8EC52130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5046063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syllabes.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de syllabes.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308899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238BBA-D138-755B-1A77-2E9D9A23D81F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1F26A5-CBE3-A661-8F3C-8CF478B397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53">
            <a:extLst>
              <a:ext uri="{FF2B5EF4-FFF2-40B4-BE49-F238E27FC236}">
                <a16:creationId xmlns:a16="http://schemas.microsoft.com/office/drawing/2014/main" id="{A0D9B483-3558-FA52-16BB-E39D33E373BD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2404"/>
            <a:ext cx="540000" cy="54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AA7A477-A2B7-ADC2-7A0A-5E1DF9F5D0CD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0C76CD-B1C9-606E-1246-9536536016F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F1AC3D-5B94-8695-9183-F6DEDD91D30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4C0022FD-C4D6-219E-0D3F-9BA5ACBA65D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2CA4F8F1-79CC-39F6-DDC1-62CAEBB8FC57}"/>
              </a:ext>
            </a:extLst>
          </p:cNvPr>
          <p:cNvSpPr txBox="1"/>
          <p:nvPr/>
        </p:nvSpPr>
        <p:spPr>
          <a:xfrm>
            <a:off x="2305735" y="5178813"/>
            <a:ext cx="139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Écriture </a:t>
            </a: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118" y="756000"/>
            <a:ext cx="6872882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l’écriture. </a:t>
            </a:r>
          </a:p>
        </p:txBody>
      </p:sp>
      <p:sp>
        <p:nvSpPr>
          <p:cNvPr id="9" name="AutoShape 2" descr="Image générée">
            <a:extLst>
              <a:ext uri="{FF2B5EF4-FFF2-40B4-BE49-F238E27FC236}">
                <a16:creationId xmlns:a16="http://schemas.microsoft.com/office/drawing/2014/main" id="{05B5DE3C-90D7-7064-B314-3869E4D1FD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731A13A-F831-DDB5-A255-292E62BCD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8CF04A-FDC4-34DA-05A3-B72CD610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267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écrire la syllabe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EFDE4C7-B2BC-4EB0-8627-EEEE32947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18DC2F7-040E-4F1D-8DA6-0CCE104B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33" y="1945129"/>
            <a:ext cx="3869267" cy="386926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98DB0CF-085D-4557-B009-8F37AF2700BF}"/>
              </a:ext>
            </a:extLst>
          </p:cNvPr>
          <p:cNvGrpSpPr/>
          <p:nvPr/>
        </p:nvGrpSpPr>
        <p:grpSpPr>
          <a:xfrm>
            <a:off x="4572000" y="2073898"/>
            <a:ext cx="3382645" cy="2915788"/>
            <a:chOff x="1783244" y="2205318"/>
            <a:chExt cx="3382645" cy="3331121"/>
          </a:xfrm>
        </p:grpSpPr>
        <p:pic>
          <p:nvPicPr>
            <p:cNvPr id="7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E198C23D-B25D-4355-AEC2-D7662ADAE1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1" t="26506" r="54610" b="48323"/>
            <a:stretch/>
          </p:blipFill>
          <p:spPr bwMode="auto">
            <a:xfrm>
              <a:off x="1783244" y="2205318"/>
              <a:ext cx="3382645" cy="3331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1E39A0-CDDE-4025-A55C-CC996958507B}"/>
                </a:ext>
              </a:extLst>
            </p:cNvPr>
            <p:cNvSpPr/>
            <p:nvPr/>
          </p:nvSpPr>
          <p:spPr>
            <a:xfrm>
              <a:off x="2371953" y="2915351"/>
              <a:ext cx="1035861" cy="21360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Dosis SemiBold" pitchFamily="2" charset="0"/>
                  <a:ea typeface="Cambria" panose="02040503050406030204" pitchFamily="18" charset="0"/>
                  <a:cs typeface="Aharoni" panose="02010803020104030203" pitchFamily="2" charset="-79"/>
                </a:rPr>
                <a:t>j</a:t>
              </a:r>
              <a:r>
                <a:rPr kumimoji="0" lang="fr-FR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entury Gothic" panose="020B0502020202020204" pitchFamily="34" charset="0"/>
                  <a:ea typeface="Cambria" panose="02040503050406030204" pitchFamily="18" charset="0"/>
                  <a:cs typeface="Aharoni" panose="02010803020104030203" pitchFamily="2" charset="-79"/>
                </a:rPr>
                <a:t>a</a:t>
              </a:r>
              <a:endParaRPr kumimoji="0" lang="fr-FR" sz="115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6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DAD2C4-0027-4E9E-921B-5FA050223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4698708" y="2211316"/>
            <a:ext cx="3816642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Lecture – Lettre J - j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Écriture - Lettre J - j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Z - z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- Lettre Z - z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Dialogue</a:t>
            </a: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– Lettres : J – j /  Z - z</a:t>
            </a: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– Lettres : J – j / Z - z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– Lettres : J – j /  Z - z</a:t>
            </a:r>
          </a:p>
          <a:p>
            <a:r>
              <a:rPr lang="fr-FR" dirty="0"/>
              <a:t>Écriture – Lettres : J – j / Z - z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A967DBC7-F85E-427C-89CA-CB7A63843E39}"/>
              </a:ext>
            </a:extLst>
          </p:cNvPr>
          <p:cNvSpPr/>
          <p:nvPr/>
        </p:nvSpPr>
        <p:spPr>
          <a:xfrm>
            <a:off x="4951350" y="1935918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7195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ja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p:pic>
        <p:nvPicPr>
          <p:cNvPr id="11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94DC002-8901-3D30-17B2-B7450EA5D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744EBECD-F84B-49B9-A57C-DE181EAA3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790334" y="211160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D59C47-5E33-4D7B-8E0C-59FB83D95A23}"/>
              </a:ext>
            </a:extLst>
          </p:cNvPr>
          <p:cNvSpPr/>
          <p:nvPr/>
        </p:nvSpPr>
        <p:spPr>
          <a:xfrm>
            <a:off x="3379043" y="2733110"/>
            <a:ext cx="1035861" cy="1869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8800" b="1" dirty="0" err="1">
                <a:solidFill>
                  <a:srgbClr val="565F88"/>
                </a:solidFill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j</a:t>
            </a:r>
            <a:r>
              <a:rPr lang="fr-FR" sz="7200" b="1" dirty="0" err="1">
                <a:solidFill>
                  <a:srgbClr val="565F88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a</a:t>
            </a:r>
            <a:endParaRPr lang="fr-FR" sz="11500" b="1" dirty="0">
              <a:solidFill>
                <a:srgbClr val="565F88"/>
              </a:solidFill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4561A-8ABE-64FD-5FF5-533E4ED7F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1BDC993-CD21-8787-AA67-7F3EE68A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B94D98-195C-4EE4-A21E-0010B6CD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1981F134-8085-4835-AC46-EC3DDB651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790334" y="211160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B9226E-B086-43DD-8714-08673FE5BA46}"/>
              </a:ext>
            </a:extLst>
          </p:cNvPr>
          <p:cNvSpPr/>
          <p:nvPr/>
        </p:nvSpPr>
        <p:spPr>
          <a:xfrm>
            <a:off x="3379043" y="2733110"/>
            <a:ext cx="1035861" cy="1869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8800" b="1" dirty="0" err="1">
                <a:solidFill>
                  <a:srgbClr val="565F88"/>
                </a:solidFill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j</a:t>
            </a:r>
            <a:r>
              <a:rPr lang="fr-FR" sz="7200" b="1" dirty="0" err="1">
                <a:solidFill>
                  <a:srgbClr val="565F88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a</a:t>
            </a:r>
            <a:endParaRPr lang="fr-FR" sz="11500" b="1" dirty="0">
              <a:solidFill>
                <a:srgbClr val="565F88"/>
              </a:solidFill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93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819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ju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42259ED-AC5F-4675-BEB1-540F713C1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87E6884-C9BA-4DC7-9657-B7F64ADEA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87" y="1970835"/>
            <a:ext cx="3869267" cy="3869267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15FC8A09-5BE0-43AF-B7CA-0885739CF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4692448" y="2234155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4BAB2-03A9-4CF8-94D4-425D2EFCF726}"/>
              </a:ext>
            </a:extLst>
          </p:cNvPr>
          <p:cNvSpPr/>
          <p:nvPr/>
        </p:nvSpPr>
        <p:spPr>
          <a:xfrm>
            <a:off x="5281157" y="2855659"/>
            <a:ext cx="1018227" cy="1869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j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u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ju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sur vos ardoises.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5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1504D5CF-447F-4414-B8F2-B708EFAF8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65685" y="2168168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D49E55-D49D-49E7-88EB-B0B452A649B9}"/>
              </a:ext>
            </a:extLst>
          </p:cNvPr>
          <p:cNvSpPr/>
          <p:nvPr/>
        </p:nvSpPr>
        <p:spPr>
          <a:xfrm>
            <a:off x="3254394" y="2789672"/>
            <a:ext cx="1005403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8800" b="1" dirty="0" err="1">
                <a:solidFill>
                  <a:srgbClr val="565F88"/>
                </a:solidFill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ju</a:t>
            </a:r>
            <a:endParaRPr lang="fr-FR" sz="11500" b="1" dirty="0">
              <a:solidFill>
                <a:srgbClr val="565F88"/>
              </a:solidFill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A14C92-F8AB-4429-86E4-CC9830003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1BD486B4-C8B7-4CA8-9BFB-0289555C7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65685" y="2168168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18A6C7-6516-4B71-9B4F-C85A2ECBB6E1}"/>
              </a:ext>
            </a:extLst>
          </p:cNvPr>
          <p:cNvSpPr/>
          <p:nvPr/>
        </p:nvSpPr>
        <p:spPr>
          <a:xfrm>
            <a:off x="3254394" y="2789672"/>
            <a:ext cx="1005403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ju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02D01-27D6-036A-3B26-89AC1662E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3545B502-4955-F700-FE2C-9FE538AC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106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zou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BE429AA-1D2F-45F1-9D63-49C3C51A0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B542412-B505-492C-97AC-F4A61E4D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66" y="2008670"/>
            <a:ext cx="3869267" cy="3869267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8C9750DD-EE99-4689-B70B-E6042CDD0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4959721" y="2124635"/>
            <a:ext cx="3382645" cy="306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D2C2CE-6E44-402E-8A50-62BEA3C0722C}"/>
              </a:ext>
            </a:extLst>
          </p:cNvPr>
          <p:cNvSpPr/>
          <p:nvPr/>
        </p:nvSpPr>
        <p:spPr>
          <a:xfrm>
            <a:off x="5584525" y="2987014"/>
            <a:ext cx="1641796" cy="1706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zou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2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7BE79-1DEF-4EEC-1136-E72C2E2C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D4EF82E-4145-0F98-9E36-55EE2E13B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zou sur vos ardoises.  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E01824-A9F8-3DB2-C1D0-75EFC1400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5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71C0A014-4E37-46AD-A61D-870E8F0DD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97288" y="229071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E423A-3416-4DA0-ADD2-46BC647294CB}"/>
              </a:ext>
            </a:extLst>
          </p:cNvPr>
          <p:cNvSpPr/>
          <p:nvPr/>
        </p:nvSpPr>
        <p:spPr>
          <a:xfrm>
            <a:off x="3285997" y="2912220"/>
            <a:ext cx="1787669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zou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31B00-7818-16B2-15B8-651FDA38A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F981E52-E98C-0BF1-86CF-FCBF1F92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F4C445-18A5-47D7-B75A-E6523508B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8691880C-E1C6-4576-B9AE-DE37AA50F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97288" y="229071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2E37FC-C67B-4BC1-9674-6C0DB20A2CE3}"/>
              </a:ext>
            </a:extLst>
          </p:cNvPr>
          <p:cNvSpPr/>
          <p:nvPr/>
        </p:nvSpPr>
        <p:spPr>
          <a:xfrm>
            <a:off x="3285997" y="2912220"/>
            <a:ext cx="1787669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zou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02D01-27D6-036A-3B26-89AC1662E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3545B502-4955-F700-FE2C-9FE538AC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106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la syllabe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zé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BE429AA-1D2F-45F1-9D63-49C3C51A0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B542412-B505-492C-97AC-F4A61E4D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66" y="2008670"/>
            <a:ext cx="3869267" cy="3869267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8C9750DD-EE99-4689-B70B-E6042CDD0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4959721" y="2281289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D2C2CE-6E44-402E-8A50-62BEA3C0722C}"/>
              </a:ext>
            </a:extLst>
          </p:cNvPr>
          <p:cNvSpPr/>
          <p:nvPr/>
        </p:nvSpPr>
        <p:spPr>
          <a:xfrm>
            <a:off x="5548430" y="2902793"/>
            <a:ext cx="1196161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zé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3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7BE79-1DEF-4EEC-1136-E72C2E2C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D4EF82E-4145-0F98-9E36-55EE2E13B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zé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sur vos ardoises.  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E01824-A9F8-3DB2-C1D0-75EFC1400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5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71C0A014-4E37-46AD-A61D-870E8F0DD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97288" y="229071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E423A-3416-4DA0-ADD2-46BC647294CB}"/>
              </a:ext>
            </a:extLst>
          </p:cNvPr>
          <p:cNvSpPr/>
          <p:nvPr/>
        </p:nvSpPr>
        <p:spPr>
          <a:xfrm>
            <a:off x="3285997" y="2912220"/>
            <a:ext cx="1196161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zé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3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4F372D9-322C-5D09-E289-7378717F0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syllabes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Écriture de syllabes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E4D1A0-1FA0-C1A4-D509-AE82A255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37610" y="188686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31B00-7818-16B2-15B8-651FDA38A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F981E52-E98C-0BF1-86CF-FCBF1F92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F4C445-18A5-47D7-B75A-E6523508B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8691880C-E1C6-4576-B9AE-DE37AA50F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97288" y="229071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2E37FC-C67B-4BC1-9674-6C0DB20A2CE3}"/>
              </a:ext>
            </a:extLst>
          </p:cNvPr>
          <p:cNvSpPr/>
          <p:nvPr/>
        </p:nvSpPr>
        <p:spPr>
          <a:xfrm>
            <a:off x="3285997" y="2912220"/>
            <a:ext cx="1196161" cy="18682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zé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05069697-9098-4FD8-9EDD-5BD0CE6A7928}"/>
              </a:ext>
            </a:extLst>
          </p:cNvPr>
          <p:cNvGrpSpPr/>
          <p:nvPr/>
        </p:nvGrpSpPr>
        <p:grpSpPr>
          <a:xfrm>
            <a:off x="1493707" y="1623629"/>
            <a:ext cx="6156585" cy="4484799"/>
            <a:chOff x="-1274641" y="320159"/>
            <a:chExt cx="8878307" cy="68580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ED2163C-0C28-4823-B80A-C9637A2B2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4641" y="320159"/>
              <a:ext cx="4471068" cy="6858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5EF87D5-E96C-42E8-8D79-CA3657EAF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598" y="320159"/>
              <a:ext cx="4471068" cy="6858000"/>
            </a:xfrm>
            <a:prstGeom prst="rect">
              <a:avLst/>
            </a:prstGeom>
          </p:spPr>
        </p:pic>
      </p:grpSp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826471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Prenez vos livrets aux pages 116 et 117. Vous allez faire les activités 2.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65F208B-6A31-4A3E-B220-70C0CA23AC33}"/>
              </a:ext>
            </a:extLst>
          </p:cNvPr>
          <p:cNvSpPr/>
          <p:nvPr/>
        </p:nvSpPr>
        <p:spPr>
          <a:xfrm>
            <a:off x="1626356" y="3080084"/>
            <a:ext cx="5847025" cy="87405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6C93478-DCCC-4620-A9E5-03D54A5A4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ABD90CA-840A-4FB2-A8F5-4CD7AA2F9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06" y="4102768"/>
            <a:ext cx="5084421" cy="118640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05FABD-0667-4ED9-A113-DBB21A8B5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95" y="2454442"/>
            <a:ext cx="5050648" cy="16483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0C4B93D-3457-48A1-B526-A1FE0B0ED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22" y="4102768"/>
            <a:ext cx="5084421" cy="1186408"/>
          </a:xfrm>
          <a:prstGeom prst="rect">
            <a:avLst/>
          </a:prstGeom>
        </p:spPr>
      </p:pic>
      <p:sp>
        <p:nvSpPr>
          <p:cNvPr id="13" name="Titre 5">
            <a:extLst>
              <a:ext uri="{FF2B5EF4-FFF2-40B4-BE49-F238E27FC236}">
                <a16:creationId xmlns:a16="http://schemas.microsoft.com/office/drawing/2014/main" id="{0E93B0D7-2AE3-8044-B1F2-B19E8E489515}"/>
              </a:ext>
            </a:extLst>
          </p:cNvPr>
          <p:cNvSpPr txBox="1">
            <a:spLocks/>
          </p:cNvSpPr>
          <p:nvPr/>
        </p:nvSpPr>
        <p:spPr>
          <a:xfrm>
            <a:off x="1593388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Écrivez les syllabes comme dans les exemples. Je vais circuler entre les rangs pour vous aider.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81A1B7B-BC5F-F1A9-2BC0-1ED738363BEF}"/>
              </a:ext>
            </a:extLst>
          </p:cNvPr>
          <p:cNvSpPr/>
          <p:nvPr/>
        </p:nvSpPr>
        <p:spPr>
          <a:xfrm>
            <a:off x="331694" y="2366682"/>
            <a:ext cx="5351929" cy="292249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23723B4-E44C-49F9-B923-593100B14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13F7141-0B92-44F4-8947-81FF7E255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035" y="2552949"/>
            <a:ext cx="2346353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0" y="775249"/>
            <a:ext cx="676918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la maison, vous aller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recopier les syllabes dans vos cahiers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FDB5D373-26B0-9CFF-E996-A94E4C5F8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1569" y="1945129"/>
            <a:ext cx="2192756" cy="389890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FC7CF21F-B7C2-4A25-B9A5-B5D1B521A615}"/>
              </a:ext>
            </a:extLst>
          </p:cNvPr>
          <p:cNvGrpSpPr/>
          <p:nvPr/>
        </p:nvGrpSpPr>
        <p:grpSpPr>
          <a:xfrm>
            <a:off x="3474324" y="2183851"/>
            <a:ext cx="5069107" cy="3898900"/>
            <a:chOff x="-1274641" y="320159"/>
            <a:chExt cx="8878307" cy="685800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36978E5-B7B2-4A81-97F0-182F0051C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4641" y="320159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A206184-A10F-45D7-B065-375F300B3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598" y="320159"/>
              <a:ext cx="4471068" cy="6858000"/>
            </a:xfrm>
            <a:prstGeom prst="rect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9BD911BA-D534-CCCF-AC27-6E8650299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5FB09E5-B418-4DC0-A9C3-983C8600C521}"/>
              </a:ext>
            </a:extLst>
          </p:cNvPr>
          <p:cNvSpPr/>
          <p:nvPr/>
        </p:nvSpPr>
        <p:spPr>
          <a:xfrm>
            <a:off x="3474325" y="3429000"/>
            <a:ext cx="4929674" cy="802341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bientôt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5784" y="2002055"/>
            <a:ext cx="2345659" cy="3746052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B9F8C9D1-5D45-1D73-64F1-35EF3B2A2E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935"/>
          <a:stretch>
            <a:fillRect/>
          </a:stretch>
        </p:blipFill>
        <p:spPr>
          <a:xfrm>
            <a:off x="2469660" y="2079057"/>
            <a:ext cx="2063840" cy="3561347"/>
          </a:xfrm>
          <a:prstGeom prst="rect">
            <a:avLst/>
          </a:prstGeom>
        </p:spPr>
      </p:pic>
      <p:pic>
        <p:nvPicPr>
          <p:cNvPr id="3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5A621FD-8116-A62D-FE27-BD2461475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62801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60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BD154D0-F20A-AA4B-D921-885BB2E29F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3D3BEBF-1EEE-8D6F-B2DF-DD113FC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572FB3-3F4F-6A79-98CB-B3104CE80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901" y="756000"/>
            <a:ext cx="72053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français. Majd et Nada vont nous aider.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DBAF8FA-AA36-3FA4-436F-81C5962FB86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43A8CA6-BFCC-26B3-84B1-EF96FF3E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1850772-3CC3-F34E-0BEC-3F597411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4" name="A290B377">
            <a:hlinkClick r:id="" action="ppaction://media"/>
            <a:extLst>
              <a:ext uri="{FF2B5EF4-FFF2-40B4-BE49-F238E27FC236}">
                <a16:creationId xmlns:a16="http://schemas.microsoft.com/office/drawing/2014/main" id="{B859CDD4-6835-46E2-B023-6F8ADE0011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499" y="2303928"/>
            <a:ext cx="7803001" cy="3215523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6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B63561-6816-4BE5-A827-0756B25BEE4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202b3bc9-e036-45c7-aea0-06aec8cd7a40"/>
    <ds:schemaRef ds:uri="f0534ec5-868f-4ce6-85c7-99f0612daa52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67CF218-787D-433E-962B-D50874CBB5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262C92-DB4C-4B79-B6C3-DBCCE50B5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9635</TotalTime>
  <Words>1104</Words>
  <PresentationFormat>Affichage à l'écran (4:3)</PresentationFormat>
  <Paragraphs>178</Paragraphs>
  <Slides>64</Slides>
  <Notes>2</Notes>
  <HiddenSlides>0</HiddenSlides>
  <MMClips>10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64</vt:i4>
      </vt:variant>
    </vt:vector>
  </HeadingPairs>
  <TitlesOfParts>
    <vt:vector size="84" baseType="lpstr">
      <vt:lpstr>Dosis ExtraBold</vt:lpstr>
      <vt:lpstr>Century Gothic</vt:lpstr>
      <vt:lpstr>Bahnschrift SemiBold SemiConden</vt:lpstr>
      <vt:lpstr>Dosis Medium</vt:lpstr>
      <vt:lpstr>Aptos Display</vt:lpstr>
      <vt:lpstr>Aptos</vt:lpstr>
      <vt:lpstr>Wingdings</vt:lpstr>
      <vt:lpstr>Calibri</vt:lpstr>
      <vt:lpstr>Arial</vt:lpstr>
      <vt:lpstr>Dosis</vt:lpstr>
      <vt:lpstr>Dosis SemiBold</vt:lpstr>
      <vt:lpstr>2_Conception personnalisée</vt:lpstr>
      <vt:lpstr>00_Env-Enseignant</vt:lpstr>
      <vt:lpstr>Oral</vt:lpstr>
      <vt:lpstr>Lecture</vt:lpstr>
      <vt:lpstr>Ecriture</vt:lpstr>
      <vt:lpstr>acte de parole</vt:lpstr>
      <vt:lpstr>1_Vocab_02- Mémorisation</vt:lpstr>
      <vt:lpstr>Thème Office</vt:lpstr>
      <vt:lpstr>1_Env-Enseignant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La leçon de français commence maintenant.</vt:lpstr>
      <vt:lpstr>Aujourd’hui, nous allons apprendre un dialogue en français. Majd et Nada vont nous aider. Soyez attentifs.</vt:lpstr>
      <vt:lpstr>Lecture de la vidéo.</vt:lpstr>
      <vt:lpstr>On va écouter le dialogue une deuxième fois. Écoutez bien. 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Maintenant, on va jouer ce dialogue. On va le faire en 3 étapes. Soyez attentifs. </vt:lpstr>
      <vt:lpstr>Étape 1. Je vais vous expliquer la situation.  </vt:lpstr>
      <vt:lpstr>Étape 2. Chacun réfléchit silencieusement à ce qu’il va dire dans le dialogue.</vt:lpstr>
      <vt:lpstr>Étape 3. Maintenant, vous allez jouer le dialogue. Qui veut passer au tableau ? </vt:lpstr>
      <vt:lpstr>Maintenant, tout le monde participe. Jouez le dialogue avec votre voisin.</vt:lpstr>
      <vt:lpstr>Plan de la séance 4</vt:lpstr>
      <vt:lpstr>Maintenant, on va faire de la lecture. On va apprendre à lire des syllabes avec les lettres j et z. </vt:lpstr>
      <vt:lpstr>Aujourd’hui, nous allons apprendre à lire des syllabes avec les sons « j » et « z ». </vt:lpstr>
      <vt:lpstr>C’est quelle lettre ? </vt:lpstr>
      <vt:lpstr>C’est quelle lettre ? </vt:lpstr>
      <vt:lpstr>Lecture de la vidéo.</vt:lpstr>
      <vt:lpstr>Qui veut lire ? </vt:lpstr>
      <vt:lpstr>Qui veut lire ? </vt:lpstr>
      <vt:lpstr>Qui veut lire ? </vt:lpstr>
      <vt:lpstr>Qui veut lire ?</vt:lpstr>
      <vt:lpstr>Qui veut lire ? </vt:lpstr>
      <vt:lpstr>Qui veut lire ? </vt:lpstr>
      <vt:lpstr>Qui veut lire ? </vt:lpstr>
      <vt:lpstr>Répétons ensemble. </vt:lpstr>
      <vt:lpstr>Maintenant, nous allons apprendre à lire des syllabes avec le son « z ». </vt:lpstr>
      <vt:lpstr>C’est quelle lettre ? </vt:lpstr>
      <vt:lpstr>C’est quelle lettre ? </vt:lpstr>
      <vt:lpstr>Lecture de la vidéo.</vt:lpstr>
      <vt:lpstr>Qui veut lire ? </vt:lpstr>
      <vt:lpstr>Qui veut lire ? </vt:lpstr>
      <vt:lpstr>Qui veut lire ? </vt:lpstr>
      <vt:lpstr>Qui veut lire ?</vt:lpstr>
      <vt:lpstr>Qui veut lire ? </vt:lpstr>
      <vt:lpstr>Qui veut lire ? </vt:lpstr>
      <vt:lpstr>Répétons ensemble. </vt:lpstr>
      <vt:lpstr>Prenez vos livrets aux pages 114 et 115. Avec votre voisin, vous allez faire les activités 3.</vt:lpstr>
      <vt:lpstr>Maintenant, vous allez lire à votre voisin. À tour de rôle. </vt:lpstr>
      <vt:lpstr>Plan de la séance 3</vt:lpstr>
      <vt:lpstr>Maintenant, nous allons faire de l’écriture. </vt:lpstr>
      <vt:lpstr>Je vais écrire la syllabe « ja » sur le tableau. Regardez comment je fais.</vt:lpstr>
      <vt:lpstr>Prenez vos ardoises. </vt:lpstr>
      <vt:lpstr>Écrivez ja. </vt:lpstr>
      <vt:lpstr>Levez les ardoises. Je vais vérifier votre écriture. </vt:lpstr>
      <vt:lpstr>Maintenant, je vais écrire la syllabe « ju » sur le tableau. Regardez comment je fais.</vt:lpstr>
      <vt:lpstr>Écrivez ju sur vos ardoises.  </vt:lpstr>
      <vt:lpstr>Levez les ardoises. Je vais vérifier votre écriture. </vt:lpstr>
      <vt:lpstr>Maintenant, je vais écrire la syllabe « zou » sur le tableau. Regardez comment je fais.</vt:lpstr>
      <vt:lpstr>Écrivez zou sur vos ardoises.    </vt:lpstr>
      <vt:lpstr>Levez les ardoises. Je vais vérifier votre écriture. </vt:lpstr>
      <vt:lpstr>Maintenant, je vais écrire la syllabe « zé » sur le tableau. Regardez comment je fais.</vt:lpstr>
      <vt:lpstr>Écrivez zé sur vos ardoises.    </vt:lpstr>
      <vt:lpstr>Levez les ardoises. Je vais vérifier votre écriture. </vt:lpstr>
      <vt:lpstr>Présentation PowerPoint</vt:lpstr>
      <vt:lpstr>Présentation PowerPoint</vt:lpstr>
      <vt:lpstr>À la maison, vous aller recopier les syllabes dans vos cahiers. 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2026-05-18T08:27:17Z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