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332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>
            <a:extLst>
              <a:ext uri="{FF2B5EF4-FFF2-40B4-BE49-F238E27FC236}">
                <a16:creationId xmlns:a16="http://schemas.microsoft.com/office/drawing/2014/main" id="{A32A194A-C7E7-4AA6-8EC9-2F46979BCC4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729448" y="0"/>
            <a:ext cx="9873448" cy="148101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4367" y="1230198"/>
            <a:ext cx="770581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5200" b="1" dirty="0">
                <a:solidFill>
                  <a:srgbClr val="0B1F3A"/>
                </a:solidFill>
              </a:rPr>
              <a:t>R2 Padrão - TASCA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9676" y="3306045"/>
            <a:ext cx="7315200" cy="10972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2400" dirty="0">
                <a:solidFill>
                  <a:srgbClr val="5A5A5A"/>
                </a:solidFill>
              </a:rPr>
              <a:t>[NOME DO CLIENTE] • [DATA]</a:t>
            </a:r>
          </a:p>
        </p:txBody>
      </p:sp>
      <p:sp>
        <p:nvSpPr>
          <p:cNvPr id="4" name="Rectangle 3"/>
          <p:cNvSpPr/>
          <p:nvPr/>
        </p:nvSpPr>
        <p:spPr>
          <a:xfrm>
            <a:off x="3064276" y="2966019"/>
            <a:ext cx="2286000" cy="54864"/>
          </a:xfrm>
          <a:prstGeom prst="rect">
            <a:avLst/>
          </a:prstGeom>
          <a:solidFill>
            <a:srgbClr val="C8A8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EAC17ECF-9CC9-4C24-99E7-21C8AE8D8176}"/>
              </a:ext>
            </a:extLst>
          </p:cNvPr>
          <p:cNvSpPr txBox="1"/>
          <p:nvPr/>
        </p:nvSpPr>
        <p:spPr>
          <a:xfrm>
            <a:off x="1708212" y="3020883"/>
            <a:ext cx="49981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1" dirty="0">
                <a:solidFill>
                  <a:srgbClr val="0B1F3A"/>
                </a:solidFill>
              </a:rPr>
              <a:t>Estudo desenvolvido </a:t>
            </a:r>
            <a:r>
              <a:rPr lang="pt-BR" b="1" dirty="0">
                <a:solidFill>
                  <a:srgbClr val="0B1F3A"/>
                </a:solidFill>
              </a:rPr>
              <a:t>exclusivamente p</a:t>
            </a:r>
            <a:r>
              <a:rPr lang="pt-BR" sz="1800" b="1" dirty="0">
                <a:solidFill>
                  <a:srgbClr val="0B1F3A"/>
                </a:solidFill>
              </a:rPr>
              <a:t>ara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B1F3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640080" y="731520"/>
            <a:ext cx="7863840" cy="8229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400" b="1">
                <a:solidFill>
                  <a:srgbClr val="0B1F3A"/>
                </a:solidFill>
              </a:rPr>
              <a:t>Nota de Compliance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" y="1645920"/>
            <a:ext cx="7863840" cy="4114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000">
                <a:solidFill>
                  <a:srgbClr val="5A5A5A"/>
                </a:solidFill>
              </a:defRPr>
            </a:pPr>
            <a:r>
              <a:t>Material meramente informativo. Não constitui oferta, recomendação ou garantia de retorno. Avaliação de perfil e documentação conforme normas aplicáveis.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81161" y="589478"/>
            <a:ext cx="1691489" cy="61555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3400" b="1" dirty="0" err="1">
                <a:solidFill>
                  <a:srgbClr val="0B1F3A"/>
                </a:solidFill>
              </a:rPr>
              <a:t>Sumário</a:t>
            </a:r>
            <a:endParaRPr sz="3400" b="1" dirty="0">
              <a:solidFill>
                <a:srgbClr val="0B1F3A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0080" y="1645920"/>
            <a:ext cx="786384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000">
                <a:solidFill>
                  <a:srgbClr val="5A5A5A"/>
                </a:solidFill>
              </a:defRPr>
            </a:pPr>
            <a:r>
              <a:rPr dirty="0"/>
              <a:t>1. </a:t>
            </a:r>
            <a:r>
              <a:rPr dirty="0" err="1"/>
              <a:t>Objetivos</a:t>
            </a:r>
            <a:endParaRPr dirty="0"/>
          </a:p>
          <a:p>
            <a:pPr>
              <a:defRPr sz="2000">
                <a:solidFill>
                  <a:srgbClr val="5A5A5A"/>
                </a:solidFill>
              </a:defRPr>
            </a:pPr>
            <a:r>
              <a:rPr dirty="0"/>
              <a:t>2. Macro EUA</a:t>
            </a:r>
          </a:p>
          <a:p>
            <a:pPr>
              <a:defRPr sz="2000">
                <a:solidFill>
                  <a:srgbClr val="5A5A5A"/>
                </a:solidFill>
              </a:defRPr>
            </a:pPr>
            <a:r>
              <a:rPr dirty="0"/>
              <a:t>3. Macro </a:t>
            </a:r>
            <a:r>
              <a:rPr dirty="0" err="1"/>
              <a:t>Brasil</a:t>
            </a:r>
            <a:endParaRPr dirty="0"/>
          </a:p>
          <a:p>
            <a:pPr>
              <a:defRPr sz="2000">
                <a:solidFill>
                  <a:srgbClr val="5A5A5A"/>
                </a:solidFill>
              </a:defRPr>
            </a:pPr>
            <a:r>
              <a:rPr dirty="0"/>
              <a:t>4. </a:t>
            </a:r>
            <a:r>
              <a:rPr dirty="0" err="1"/>
              <a:t>Carteira</a:t>
            </a:r>
            <a:r>
              <a:rPr dirty="0"/>
              <a:t> </a:t>
            </a:r>
            <a:r>
              <a:rPr dirty="0" err="1"/>
              <a:t>Atual</a:t>
            </a:r>
            <a:endParaRPr dirty="0"/>
          </a:p>
          <a:p>
            <a:pPr>
              <a:defRPr sz="2000">
                <a:solidFill>
                  <a:srgbClr val="5A5A5A"/>
                </a:solidFill>
              </a:defRPr>
            </a:pPr>
            <a:r>
              <a:rPr dirty="0"/>
              <a:t>5. </a:t>
            </a:r>
            <a:r>
              <a:rPr dirty="0" err="1"/>
              <a:t>Proposta</a:t>
            </a:r>
            <a:r>
              <a:rPr dirty="0"/>
              <a:t> de </a:t>
            </a:r>
            <a:r>
              <a:rPr dirty="0" err="1"/>
              <a:t>Melhoria</a:t>
            </a:r>
            <a:endParaRPr dirty="0"/>
          </a:p>
          <a:p>
            <a:pPr>
              <a:defRPr sz="2000">
                <a:solidFill>
                  <a:srgbClr val="5A5A5A"/>
                </a:solidFill>
              </a:defRPr>
            </a:pPr>
            <a:r>
              <a:rPr lang="pt-BR" dirty="0"/>
              <a:t>6</a:t>
            </a:r>
            <a:r>
              <a:rPr dirty="0"/>
              <a:t>. Plano de </a:t>
            </a:r>
            <a:r>
              <a:rPr dirty="0" err="1"/>
              <a:t>Execução</a:t>
            </a:r>
            <a:endParaRPr dirty="0"/>
          </a:p>
          <a:p>
            <a:pPr>
              <a:defRPr sz="2000">
                <a:solidFill>
                  <a:srgbClr val="5A5A5A"/>
                </a:solidFill>
              </a:defRPr>
            </a:pPr>
            <a:r>
              <a:rPr lang="pt-BR" dirty="0"/>
              <a:t>7</a:t>
            </a:r>
            <a:r>
              <a:rPr dirty="0"/>
              <a:t>. </a:t>
            </a:r>
            <a:r>
              <a:rPr dirty="0" err="1"/>
              <a:t>Conclusão</a:t>
            </a:r>
            <a:r>
              <a:rPr dirty="0"/>
              <a:t> &amp; </a:t>
            </a:r>
            <a:r>
              <a:rPr dirty="0" err="1"/>
              <a:t>Próximos</a:t>
            </a:r>
            <a:r>
              <a:rPr dirty="0"/>
              <a:t> </a:t>
            </a:r>
            <a:r>
              <a:rPr dirty="0" err="1"/>
              <a:t>Passos</a:t>
            </a:r>
            <a:endParaRPr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4995532-9A4C-4585-A06F-04E363CBA18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 flipH="1">
            <a:off x="5671351" y="-692458"/>
            <a:ext cx="5252621" cy="787893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DC6D5765-6370-45B0-8CCD-62D98CC3EAA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457200"/>
            <a:ext cx="9601200" cy="6400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B1F3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640080" y="731520"/>
            <a:ext cx="7863840" cy="8229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400" b="1">
                <a:solidFill>
                  <a:srgbClr val="0B1F3A"/>
                </a:solidFill>
              </a:rPr>
              <a:t>Objetivos do Cliente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" y="1645920"/>
            <a:ext cx="7863840" cy="4114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000">
                <a:solidFill>
                  <a:srgbClr val="5A5A5A"/>
                </a:solidFill>
              </a:defRPr>
            </a:pPr>
            <a:r>
              <a:t>- Curto prazo: [ ]</a:t>
            </a:r>
          </a:p>
          <a:p>
            <a:pPr>
              <a:defRPr sz="2000">
                <a:solidFill>
                  <a:srgbClr val="5A5A5A"/>
                </a:solidFill>
              </a:defRPr>
            </a:pPr>
            <a:r>
              <a:t>- Médio prazo: [ ]</a:t>
            </a:r>
          </a:p>
          <a:p>
            <a:pPr>
              <a:defRPr sz="2000">
                <a:solidFill>
                  <a:srgbClr val="5A5A5A"/>
                </a:solidFill>
              </a:defRPr>
            </a:pPr>
            <a:r>
              <a:t>- Longo prazo: [ ]</a:t>
            </a:r>
          </a:p>
          <a:p>
            <a:pPr>
              <a:defRPr sz="2000">
                <a:solidFill>
                  <a:srgbClr val="5A5A5A"/>
                </a:solidFill>
              </a:defRPr>
            </a:pPr>
            <a:endParaRPr/>
          </a:p>
          <a:p>
            <a:pPr>
              <a:defRPr sz="2000">
                <a:solidFill>
                  <a:srgbClr val="5A5A5A"/>
                </a:solidFill>
              </a:defRPr>
            </a:pPr>
            <a:r>
              <a:t>Restrições: [liquidez, prazo, tributação, preferências]</a:t>
            </a:r>
          </a:p>
          <a:p>
            <a:pPr>
              <a:defRPr sz="2000">
                <a:solidFill>
                  <a:srgbClr val="5A5A5A"/>
                </a:solidFill>
              </a:defRPr>
            </a:pPr>
            <a:r>
              <a:t>Métrica de sucesso: [ex.: renda passiva R$ X/mês em Y anos]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4D3020C2-CD36-4E40-AB63-33618CA93F7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-1524000" y="457200"/>
            <a:ext cx="11379200" cy="6400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B1F3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640080" y="731520"/>
            <a:ext cx="7863840" cy="8229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400" b="1">
                <a:solidFill>
                  <a:srgbClr val="0B1F3A"/>
                </a:solidFill>
              </a:rPr>
              <a:t>Cenário Macro — EUA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" y="1645920"/>
            <a:ext cx="786384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000">
                <a:solidFill>
                  <a:srgbClr val="5A5A5A"/>
                </a:solidFill>
              </a:defRPr>
            </a:pPr>
            <a:r>
              <a:rPr lang="pt-BR" dirty="0"/>
              <a:t>Notícia Relevante</a:t>
            </a:r>
          </a:p>
          <a:p>
            <a:pPr>
              <a:defRPr sz="2000">
                <a:solidFill>
                  <a:srgbClr val="5A5A5A"/>
                </a:solidFill>
              </a:defRPr>
            </a:pPr>
            <a:r>
              <a:rPr dirty="0" err="1"/>
              <a:t>Crescimento</a:t>
            </a:r>
            <a:r>
              <a:rPr dirty="0"/>
              <a:t>/</a:t>
            </a:r>
            <a:r>
              <a:rPr dirty="0" err="1"/>
              <a:t>Inflação</a:t>
            </a:r>
            <a:r>
              <a:rPr dirty="0"/>
              <a:t>: [drivers]</a:t>
            </a:r>
          </a:p>
          <a:p>
            <a:pPr>
              <a:defRPr sz="2000">
                <a:solidFill>
                  <a:srgbClr val="5A5A5A"/>
                </a:solidFill>
              </a:defRPr>
            </a:pPr>
            <a:r>
              <a:rPr dirty="0" err="1"/>
              <a:t>Juros</a:t>
            </a:r>
            <a:r>
              <a:rPr dirty="0"/>
              <a:t>: [</a:t>
            </a:r>
            <a:r>
              <a:rPr dirty="0" err="1"/>
              <a:t>tendência</a:t>
            </a:r>
            <a:r>
              <a:rPr dirty="0"/>
              <a:t>]</a:t>
            </a:r>
          </a:p>
          <a:p>
            <a:pPr>
              <a:defRPr sz="2000">
                <a:solidFill>
                  <a:srgbClr val="5A5A5A"/>
                </a:solidFill>
              </a:defRPr>
            </a:pPr>
            <a:r>
              <a:rPr dirty="0" err="1"/>
              <a:t>Implicações</a:t>
            </a:r>
            <a:r>
              <a:rPr dirty="0"/>
              <a:t>: [</a:t>
            </a:r>
            <a:r>
              <a:rPr lang="pt-BR" dirty="0"/>
              <a:t>ETF</a:t>
            </a:r>
            <a:r>
              <a:rPr dirty="0"/>
              <a:t>, </a:t>
            </a:r>
            <a:r>
              <a:rPr dirty="0" err="1"/>
              <a:t>renda</a:t>
            </a:r>
            <a:r>
              <a:rPr dirty="0"/>
              <a:t> </a:t>
            </a:r>
            <a:r>
              <a:rPr dirty="0" err="1"/>
              <a:t>fixa</a:t>
            </a:r>
            <a:r>
              <a:rPr dirty="0"/>
              <a:t> global, </a:t>
            </a:r>
            <a:r>
              <a:rPr dirty="0" err="1"/>
              <a:t>bolsa</a:t>
            </a:r>
            <a:r>
              <a:rPr dirty="0"/>
              <a:t>]</a:t>
            </a:r>
          </a:p>
          <a:p>
            <a:pPr>
              <a:defRPr sz="2000">
                <a:solidFill>
                  <a:srgbClr val="5A5A5A"/>
                </a:solidFill>
              </a:defRPr>
            </a:pPr>
            <a:endParaRPr dirty="0"/>
          </a:p>
          <a:p>
            <a:pPr>
              <a:defRPr sz="2000">
                <a:solidFill>
                  <a:srgbClr val="5A5A5A"/>
                </a:solidFill>
              </a:defRPr>
            </a:pPr>
            <a:r>
              <a:rPr dirty="0" err="1"/>
              <a:t>Regra</a:t>
            </a:r>
            <a:r>
              <a:rPr dirty="0"/>
              <a:t> de </a:t>
            </a:r>
            <a:r>
              <a:rPr dirty="0" err="1"/>
              <a:t>bolso</a:t>
            </a:r>
            <a:r>
              <a:rPr dirty="0"/>
              <a:t>: [</a:t>
            </a:r>
            <a:r>
              <a:rPr dirty="0" err="1"/>
              <a:t>duas</a:t>
            </a:r>
            <a:r>
              <a:rPr dirty="0"/>
              <a:t> </a:t>
            </a:r>
            <a:r>
              <a:rPr dirty="0" err="1"/>
              <a:t>linhas</a:t>
            </a:r>
            <a:r>
              <a:rPr dirty="0"/>
              <a:t> </a:t>
            </a:r>
            <a:r>
              <a:rPr dirty="0" err="1"/>
              <a:t>úteis</a:t>
            </a:r>
            <a:r>
              <a:rPr dirty="0"/>
              <a:t>]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5CF034B8-089B-4A8D-9B7B-E6203F05960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-1020933" y="457201"/>
            <a:ext cx="12320325" cy="693346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B1F3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640080" y="731520"/>
            <a:ext cx="7863840" cy="8229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400" b="1">
                <a:solidFill>
                  <a:srgbClr val="0B1F3A"/>
                </a:solidFill>
              </a:rPr>
              <a:t>Cenário Macro — Brasil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" y="1645920"/>
            <a:ext cx="78638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000">
                <a:solidFill>
                  <a:srgbClr val="5A5A5A"/>
                </a:solidFill>
              </a:defRPr>
            </a:pPr>
            <a:r>
              <a:rPr dirty="0" err="1"/>
              <a:t>Atividade</a:t>
            </a:r>
            <a:r>
              <a:rPr dirty="0"/>
              <a:t>/</a:t>
            </a:r>
            <a:r>
              <a:rPr dirty="0" err="1"/>
              <a:t>Inflação</a:t>
            </a:r>
            <a:r>
              <a:rPr dirty="0"/>
              <a:t>: [</a:t>
            </a:r>
            <a:r>
              <a:rPr lang="pt-BR" dirty="0"/>
              <a:t>Boletim Focus</a:t>
            </a:r>
            <a:r>
              <a:rPr dirty="0"/>
              <a:t>]</a:t>
            </a:r>
          </a:p>
          <a:p>
            <a:pPr>
              <a:defRPr sz="2000">
                <a:solidFill>
                  <a:srgbClr val="5A5A5A"/>
                </a:solidFill>
              </a:defRPr>
            </a:pPr>
            <a:r>
              <a:rPr dirty="0" err="1"/>
              <a:t>Juros</a:t>
            </a:r>
            <a:r>
              <a:rPr dirty="0"/>
              <a:t>: [</a:t>
            </a:r>
            <a:r>
              <a:rPr dirty="0" err="1"/>
              <a:t>tendência</a:t>
            </a:r>
            <a:r>
              <a:rPr dirty="0"/>
              <a:t>]</a:t>
            </a:r>
          </a:p>
          <a:p>
            <a:pPr>
              <a:defRPr sz="2000">
                <a:solidFill>
                  <a:srgbClr val="5A5A5A"/>
                </a:solidFill>
              </a:defRPr>
            </a:pPr>
            <a:r>
              <a:rPr dirty="0" err="1"/>
              <a:t>Implicações</a:t>
            </a:r>
            <a:r>
              <a:rPr dirty="0"/>
              <a:t>: [</a:t>
            </a:r>
            <a:r>
              <a:rPr dirty="0" err="1"/>
              <a:t>prefixados</a:t>
            </a:r>
            <a:r>
              <a:rPr dirty="0"/>
              <a:t>, </a:t>
            </a:r>
            <a:r>
              <a:rPr dirty="0" err="1"/>
              <a:t>inflação</a:t>
            </a:r>
            <a:r>
              <a:rPr dirty="0"/>
              <a:t>, </a:t>
            </a:r>
            <a:r>
              <a:rPr dirty="0" err="1"/>
              <a:t>bolsa</a:t>
            </a:r>
            <a:r>
              <a:rPr dirty="0"/>
              <a:t> BR]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B1F3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640080" y="731520"/>
            <a:ext cx="7863840" cy="8229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400" b="1">
                <a:solidFill>
                  <a:srgbClr val="0B1F3A"/>
                </a:solidFill>
              </a:rPr>
              <a:t>Raio-X da Carteira Atual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" y="1645920"/>
            <a:ext cx="7863840" cy="4114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000">
                <a:solidFill>
                  <a:srgbClr val="5A5A5A"/>
                </a:solidFill>
              </a:defRPr>
            </a:pPr>
            <a:r>
              <a:t>Alocação: [pizza % por classe]</a:t>
            </a:r>
          </a:p>
          <a:p>
            <a:pPr>
              <a:defRPr sz="2000">
                <a:solidFill>
                  <a:srgbClr val="5A5A5A"/>
                </a:solidFill>
              </a:defRPr>
            </a:pPr>
            <a:r>
              <a:t>Custos/Tributação: [taxas, come-cotas]</a:t>
            </a:r>
          </a:p>
          <a:p>
            <a:pPr>
              <a:defRPr sz="2000">
                <a:solidFill>
                  <a:srgbClr val="5A5A5A"/>
                </a:solidFill>
              </a:defRPr>
            </a:pPr>
            <a:r>
              <a:t>Risco: [volatilidade, VaR simples]</a:t>
            </a:r>
          </a:p>
          <a:p>
            <a:pPr>
              <a:defRPr sz="2000">
                <a:solidFill>
                  <a:srgbClr val="5A5A5A"/>
                </a:solidFill>
              </a:defRPr>
            </a:pPr>
            <a:r>
              <a:t>Liquidez: [D+X]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2F5AB71-6608-44EE-9CAE-A55F5F42D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14" y="3301966"/>
            <a:ext cx="6968971" cy="2227732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C596370A-A802-48A3-A7FD-52D5EABEC7E1}"/>
              </a:ext>
            </a:extLst>
          </p:cNvPr>
          <p:cNvSpPr txBox="1"/>
          <p:nvPr/>
        </p:nvSpPr>
        <p:spPr>
          <a:xfrm>
            <a:off x="3585511" y="5505930"/>
            <a:ext cx="1032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i="1" dirty="0"/>
              <a:t>Exemplo.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B1F3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640080" y="731520"/>
            <a:ext cx="420179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400" b="1" dirty="0" err="1">
                <a:solidFill>
                  <a:srgbClr val="0B1F3A"/>
                </a:solidFill>
              </a:rPr>
              <a:t>Proposta</a:t>
            </a:r>
            <a:r>
              <a:rPr sz="3400" b="1" dirty="0">
                <a:solidFill>
                  <a:srgbClr val="0B1F3A"/>
                </a:solidFill>
              </a:rPr>
              <a:t> de </a:t>
            </a:r>
            <a:r>
              <a:rPr sz="3400" b="1" dirty="0" err="1">
                <a:solidFill>
                  <a:srgbClr val="0B1F3A"/>
                </a:solidFill>
              </a:rPr>
              <a:t>Melhoria</a:t>
            </a:r>
            <a:r>
              <a:rPr lang="pt-BR" sz="3400" b="1" dirty="0">
                <a:solidFill>
                  <a:srgbClr val="0B1F3A"/>
                </a:solidFill>
              </a:rPr>
              <a:t> </a:t>
            </a:r>
          </a:p>
          <a:p>
            <a:r>
              <a:rPr lang="pt-BR" sz="2000" b="1" dirty="0">
                <a:solidFill>
                  <a:srgbClr val="0B1F3A"/>
                </a:solidFill>
              </a:rPr>
              <a:t>(não entrar no </a:t>
            </a:r>
            <a:r>
              <a:rPr lang="pt-BR" sz="2000" b="1" dirty="0" err="1">
                <a:solidFill>
                  <a:srgbClr val="0B1F3A"/>
                </a:solidFill>
              </a:rPr>
              <a:t>asset</a:t>
            </a:r>
            <a:r>
              <a:rPr lang="pt-BR" sz="2000" b="1" dirty="0">
                <a:solidFill>
                  <a:srgbClr val="0B1F3A"/>
                </a:solidFill>
              </a:rPr>
              <a:t> </a:t>
            </a:r>
            <a:r>
              <a:rPr lang="pt-BR" sz="2000" b="1" dirty="0" err="1">
                <a:solidFill>
                  <a:srgbClr val="0B1F3A"/>
                </a:solidFill>
              </a:rPr>
              <a:t>allocation</a:t>
            </a:r>
            <a:r>
              <a:rPr lang="pt-BR" sz="2000" b="1" dirty="0">
                <a:solidFill>
                  <a:srgbClr val="0B1F3A"/>
                </a:solidFill>
              </a:rPr>
              <a:t> ainda)</a:t>
            </a:r>
            <a:endParaRPr sz="2000" b="1" dirty="0">
              <a:solidFill>
                <a:srgbClr val="0B1F3A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0080" y="2143725"/>
            <a:ext cx="7863840" cy="4114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000">
                <a:solidFill>
                  <a:srgbClr val="5A5A5A"/>
                </a:solidFill>
              </a:defRPr>
            </a:pPr>
            <a:r>
              <a:rPr dirty="0"/>
              <a:t>Nova </a:t>
            </a:r>
            <a:r>
              <a:rPr dirty="0" err="1"/>
              <a:t>alocação</a:t>
            </a:r>
            <a:r>
              <a:rPr dirty="0"/>
              <a:t>: [</a:t>
            </a:r>
            <a:r>
              <a:rPr dirty="0" err="1"/>
              <a:t>tabela</a:t>
            </a:r>
            <a:r>
              <a:rPr dirty="0"/>
              <a:t> % por </a:t>
            </a:r>
            <a:r>
              <a:rPr dirty="0" err="1"/>
              <a:t>classe</a:t>
            </a:r>
            <a:r>
              <a:rPr dirty="0"/>
              <a:t> e </a:t>
            </a:r>
            <a:r>
              <a:rPr dirty="0" err="1"/>
              <a:t>subclasse</a:t>
            </a:r>
            <a:r>
              <a:rPr dirty="0"/>
              <a:t>]</a:t>
            </a:r>
          </a:p>
          <a:p>
            <a:pPr>
              <a:defRPr sz="2000">
                <a:solidFill>
                  <a:srgbClr val="5A5A5A"/>
                </a:solidFill>
              </a:defRPr>
            </a:pPr>
            <a:r>
              <a:rPr dirty="0" err="1"/>
              <a:t>Racional</a:t>
            </a:r>
            <a:r>
              <a:rPr dirty="0"/>
              <a:t>: [3 bullets]</a:t>
            </a:r>
          </a:p>
          <a:p>
            <a:pPr>
              <a:defRPr sz="2000">
                <a:solidFill>
                  <a:srgbClr val="5A5A5A"/>
                </a:solidFill>
              </a:defRPr>
            </a:pPr>
            <a:r>
              <a:rPr dirty="0" err="1"/>
              <a:t>Comparativo</a:t>
            </a:r>
            <a:r>
              <a:rPr dirty="0"/>
              <a:t> Antes → </a:t>
            </a:r>
            <a:r>
              <a:rPr dirty="0" err="1"/>
              <a:t>Depois</a:t>
            </a:r>
            <a:r>
              <a:rPr dirty="0"/>
              <a:t>:</a:t>
            </a:r>
          </a:p>
          <a:p>
            <a:pPr>
              <a:defRPr sz="2000">
                <a:solidFill>
                  <a:srgbClr val="5A5A5A"/>
                </a:solidFill>
              </a:defRPr>
            </a:pPr>
            <a:r>
              <a:rPr dirty="0"/>
              <a:t>- </a:t>
            </a:r>
            <a:r>
              <a:rPr dirty="0" err="1"/>
              <a:t>Retorno</a:t>
            </a:r>
            <a:r>
              <a:rPr dirty="0"/>
              <a:t> </a:t>
            </a:r>
            <a:r>
              <a:rPr dirty="0" err="1"/>
              <a:t>esperado</a:t>
            </a:r>
            <a:r>
              <a:rPr dirty="0"/>
              <a:t>: [ ]</a:t>
            </a:r>
          </a:p>
          <a:p>
            <a:pPr>
              <a:defRPr sz="2000">
                <a:solidFill>
                  <a:srgbClr val="5A5A5A"/>
                </a:solidFill>
              </a:defRPr>
            </a:pPr>
            <a:r>
              <a:rPr dirty="0"/>
              <a:t>- </a:t>
            </a:r>
            <a:r>
              <a:rPr dirty="0" err="1"/>
              <a:t>Risco</a:t>
            </a:r>
            <a:r>
              <a:rPr dirty="0"/>
              <a:t>: [ ]</a:t>
            </a:r>
          </a:p>
          <a:p>
            <a:pPr>
              <a:defRPr sz="2000">
                <a:solidFill>
                  <a:srgbClr val="5A5A5A"/>
                </a:solidFill>
              </a:defRPr>
            </a:pPr>
            <a:r>
              <a:rPr dirty="0"/>
              <a:t>- </a:t>
            </a:r>
            <a:r>
              <a:rPr dirty="0" err="1"/>
              <a:t>Liquidez</a:t>
            </a:r>
            <a:r>
              <a:rPr dirty="0"/>
              <a:t>: [ ]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B1F3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640080" y="731520"/>
            <a:ext cx="3937103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400" b="1" dirty="0">
                <a:solidFill>
                  <a:srgbClr val="0B1F3A"/>
                </a:solidFill>
              </a:rPr>
              <a:t>Plano de </a:t>
            </a:r>
            <a:r>
              <a:rPr sz="3400" b="1" dirty="0" err="1">
                <a:solidFill>
                  <a:srgbClr val="0B1F3A"/>
                </a:solidFill>
              </a:rPr>
              <a:t>Execução</a:t>
            </a:r>
            <a:r>
              <a:rPr lang="pt-BR" sz="3400" b="1" dirty="0">
                <a:solidFill>
                  <a:srgbClr val="0B1F3A"/>
                </a:solidFill>
              </a:rPr>
              <a:t> – </a:t>
            </a:r>
          </a:p>
          <a:p>
            <a:r>
              <a:rPr lang="pt-BR" sz="1600" b="1" dirty="0">
                <a:solidFill>
                  <a:srgbClr val="0B1F3A"/>
                </a:solidFill>
              </a:rPr>
              <a:t>Entrar no detalhe de investimentos aqui, </a:t>
            </a:r>
          </a:p>
          <a:p>
            <a:r>
              <a:rPr lang="pt-BR" sz="1600" b="1" dirty="0">
                <a:solidFill>
                  <a:srgbClr val="0B1F3A"/>
                </a:solidFill>
              </a:rPr>
              <a:t>se necessário.</a:t>
            </a:r>
            <a:endParaRPr sz="1600" b="1" dirty="0">
              <a:solidFill>
                <a:srgbClr val="0B1F3A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0080" y="2061268"/>
            <a:ext cx="786384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000">
                <a:solidFill>
                  <a:srgbClr val="5A5A5A"/>
                </a:solidFill>
              </a:defRPr>
            </a:pPr>
            <a:r>
              <a:rPr dirty="0" err="1"/>
              <a:t>Etapas</a:t>
            </a:r>
            <a:r>
              <a:rPr dirty="0"/>
              <a:t>:</a:t>
            </a:r>
          </a:p>
          <a:p>
            <a:pPr>
              <a:defRPr sz="2000">
                <a:solidFill>
                  <a:srgbClr val="5A5A5A"/>
                </a:solidFill>
              </a:defRPr>
            </a:pPr>
            <a:r>
              <a:rPr dirty="0"/>
              <a:t>1) [</a:t>
            </a:r>
            <a:r>
              <a:rPr dirty="0" err="1"/>
              <a:t>Migrar</a:t>
            </a:r>
            <a:r>
              <a:rPr dirty="0"/>
              <a:t> A]</a:t>
            </a:r>
          </a:p>
          <a:p>
            <a:pPr>
              <a:defRPr sz="2000">
                <a:solidFill>
                  <a:srgbClr val="5A5A5A"/>
                </a:solidFill>
              </a:defRPr>
            </a:pPr>
            <a:r>
              <a:rPr dirty="0"/>
              <a:t>2) [</a:t>
            </a:r>
            <a:r>
              <a:rPr dirty="0" err="1"/>
              <a:t>Resgatar</a:t>
            </a:r>
            <a:r>
              <a:rPr dirty="0"/>
              <a:t> B]</a:t>
            </a:r>
          </a:p>
          <a:p>
            <a:pPr>
              <a:defRPr sz="2000">
                <a:solidFill>
                  <a:srgbClr val="5A5A5A"/>
                </a:solidFill>
              </a:defRPr>
            </a:pPr>
            <a:r>
              <a:rPr dirty="0"/>
              <a:t>3) [</a:t>
            </a:r>
            <a:r>
              <a:rPr dirty="0" err="1"/>
              <a:t>Aplicar</a:t>
            </a:r>
            <a:r>
              <a:rPr dirty="0"/>
              <a:t> C]</a:t>
            </a:r>
          </a:p>
          <a:p>
            <a:pPr>
              <a:defRPr sz="2000">
                <a:solidFill>
                  <a:srgbClr val="5A5A5A"/>
                </a:solidFill>
              </a:defRPr>
            </a:pPr>
            <a:endParaRPr dirty="0"/>
          </a:p>
          <a:p>
            <a:pPr>
              <a:defRPr sz="2000">
                <a:solidFill>
                  <a:srgbClr val="5A5A5A"/>
                </a:solidFill>
              </a:defRPr>
            </a:pPr>
            <a:r>
              <a:rPr dirty="0" err="1"/>
              <a:t>Prazos</a:t>
            </a:r>
            <a:r>
              <a:rPr dirty="0"/>
              <a:t>: [</a:t>
            </a:r>
            <a:r>
              <a:rPr dirty="0" err="1"/>
              <a:t>datas</a:t>
            </a:r>
            <a:r>
              <a:rPr dirty="0"/>
              <a:t>]</a:t>
            </a:r>
          </a:p>
          <a:p>
            <a:pPr>
              <a:defRPr sz="2000">
                <a:solidFill>
                  <a:srgbClr val="5A5A5A"/>
                </a:solidFill>
              </a:defRPr>
            </a:pPr>
            <a:r>
              <a:rPr dirty="0" err="1"/>
              <a:t>Responsáveis</a:t>
            </a:r>
            <a:r>
              <a:rPr dirty="0"/>
              <a:t>: [</a:t>
            </a:r>
            <a:r>
              <a:rPr dirty="0" err="1"/>
              <a:t>quem</a:t>
            </a:r>
            <a:r>
              <a:rPr dirty="0"/>
              <a:t> </a:t>
            </a:r>
            <a:r>
              <a:rPr dirty="0" err="1"/>
              <a:t>faz</a:t>
            </a:r>
            <a:r>
              <a:rPr dirty="0"/>
              <a:t> o </a:t>
            </a:r>
            <a:r>
              <a:rPr dirty="0" err="1"/>
              <a:t>quê</a:t>
            </a:r>
            <a:r>
              <a:rPr dirty="0"/>
              <a:t>]</a:t>
            </a:r>
          </a:p>
          <a:p>
            <a:pPr>
              <a:defRPr sz="2000">
                <a:solidFill>
                  <a:srgbClr val="5A5A5A"/>
                </a:solidFill>
              </a:defRPr>
            </a:pPr>
            <a:r>
              <a:rPr dirty="0" err="1"/>
              <a:t>Pré-requisitos</a:t>
            </a:r>
            <a:r>
              <a:rPr dirty="0"/>
              <a:t>: [</a:t>
            </a:r>
            <a:r>
              <a:rPr dirty="0" err="1"/>
              <a:t>documentos</a:t>
            </a:r>
            <a:r>
              <a:rPr dirty="0"/>
              <a:t>, </a:t>
            </a:r>
            <a:endParaRPr lang="pt-BR" dirty="0"/>
          </a:p>
          <a:p>
            <a:pPr>
              <a:defRPr sz="2000">
                <a:solidFill>
                  <a:srgbClr val="5A5A5A"/>
                </a:solidFill>
              </a:defRPr>
            </a:pPr>
            <a:r>
              <a:rPr dirty="0" err="1"/>
              <a:t>cadastros</a:t>
            </a:r>
            <a:r>
              <a:rPr dirty="0"/>
              <a:t>, </a:t>
            </a:r>
            <a:r>
              <a:rPr dirty="0" err="1"/>
              <a:t>autorizações</a:t>
            </a:r>
            <a:r>
              <a:rPr dirty="0"/>
              <a:t>]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F1666FA-B2A3-4CB2-86D6-EE570A2091E3}"/>
              </a:ext>
            </a:extLst>
          </p:cNvPr>
          <p:cNvSpPr txBox="1"/>
          <p:nvPr/>
        </p:nvSpPr>
        <p:spPr>
          <a:xfrm>
            <a:off x="402478" y="5102798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200" dirty="0"/>
              <a:t>DE -&gt; PARA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A7CAEED-A569-410B-B277-D55D20E43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4478" y="457200"/>
            <a:ext cx="4267532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B1F3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640080" y="731520"/>
            <a:ext cx="3158109" cy="113877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400" b="1" dirty="0" err="1">
                <a:solidFill>
                  <a:srgbClr val="0B1F3A"/>
                </a:solidFill>
              </a:rPr>
              <a:t>Conclusão</a:t>
            </a:r>
            <a:r>
              <a:rPr sz="3400" b="1" dirty="0">
                <a:solidFill>
                  <a:srgbClr val="0B1F3A"/>
                </a:solidFill>
              </a:rPr>
              <a:t> &amp; </a:t>
            </a:r>
            <a:endParaRPr lang="pt-BR" sz="3400" b="1" dirty="0">
              <a:solidFill>
                <a:srgbClr val="0B1F3A"/>
              </a:solidFill>
            </a:endParaRPr>
          </a:p>
          <a:p>
            <a:r>
              <a:rPr sz="3400" b="1" dirty="0" err="1">
                <a:solidFill>
                  <a:srgbClr val="0B1F3A"/>
                </a:solidFill>
              </a:rPr>
              <a:t>Próximos</a:t>
            </a:r>
            <a:r>
              <a:rPr sz="3400" b="1" dirty="0">
                <a:solidFill>
                  <a:srgbClr val="0B1F3A"/>
                </a:solidFill>
              </a:rPr>
              <a:t> </a:t>
            </a:r>
            <a:r>
              <a:rPr sz="3400" b="1" dirty="0" err="1">
                <a:solidFill>
                  <a:srgbClr val="0B1F3A"/>
                </a:solidFill>
              </a:rPr>
              <a:t>Passos</a:t>
            </a:r>
            <a:endParaRPr sz="3400" b="1" dirty="0">
              <a:solidFill>
                <a:srgbClr val="0B1F3A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0080" y="2286000"/>
            <a:ext cx="7863840" cy="4114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000">
                <a:solidFill>
                  <a:srgbClr val="5A5A5A"/>
                </a:solidFill>
              </a:defRPr>
            </a:pPr>
            <a:r>
              <a:rPr dirty="0"/>
              <a:t>Check-list:</a:t>
            </a:r>
          </a:p>
          <a:p>
            <a:pPr>
              <a:defRPr sz="2000">
                <a:solidFill>
                  <a:srgbClr val="5A5A5A"/>
                </a:solidFill>
              </a:defRPr>
            </a:pPr>
            <a:r>
              <a:rPr dirty="0"/>
              <a:t>[ ] [ ] [ ]</a:t>
            </a:r>
          </a:p>
          <a:p>
            <a:pPr>
              <a:defRPr sz="2000">
                <a:solidFill>
                  <a:srgbClr val="5A5A5A"/>
                </a:solidFill>
              </a:defRPr>
            </a:pPr>
            <a:endParaRPr dirty="0"/>
          </a:p>
          <a:p>
            <a:pPr>
              <a:defRPr sz="2000">
                <a:solidFill>
                  <a:srgbClr val="5A5A5A"/>
                </a:solidFill>
              </a:defRPr>
            </a:pPr>
            <a:r>
              <a:rPr dirty="0"/>
              <a:t>Agenda:</a:t>
            </a:r>
          </a:p>
          <a:p>
            <a:pPr>
              <a:defRPr sz="2000">
                <a:solidFill>
                  <a:srgbClr val="5A5A5A"/>
                </a:solidFill>
              </a:defRPr>
            </a:pPr>
            <a:r>
              <a:rPr dirty="0"/>
              <a:t>- [Data-1]</a:t>
            </a:r>
          </a:p>
          <a:p>
            <a:pPr>
              <a:defRPr sz="2000">
                <a:solidFill>
                  <a:srgbClr val="5A5A5A"/>
                </a:solidFill>
              </a:defRPr>
            </a:pPr>
            <a:r>
              <a:rPr dirty="0"/>
              <a:t>- [Data-2]</a:t>
            </a:r>
          </a:p>
          <a:p>
            <a:pPr>
              <a:defRPr sz="2000">
                <a:solidFill>
                  <a:srgbClr val="5A5A5A"/>
                </a:solidFill>
              </a:defRPr>
            </a:pPr>
            <a:endParaRPr dirty="0"/>
          </a:p>
          <a:p>
            <a:pPr>
              <a:defRPr sz="2000">
                <a:solidFill>
                  <a:srgbClr val="5A5A5A"/>
                </a:solidFill>
              </a:defRPr>
            </a:pPr>
            <a:r>
              <a:rPr dirty="0" err="1"/>
              <a:t>Contatos</a:t>
            </a:r>
            <a:r>
              <a:rPr dirty="0"/>
              <a:t>:</a:t>
            </a:r>
          </a:p>
          <a:p>
            <a:pPr>
              <a:defRPr sz="2000">
                <a:solidFill>
                  <a:srgbClr val="5A5A5A"/>
                </a:solidFill>
              </a:defRPr>
            </a:pPr>
            <a:r>
              <a:rPr dirty="0"/>
              <a:t>[</a:t>
            </a:r>
            <a:r>
              <a:rPr dirty="0" err="1"/>
              <a:t>Telefone</a:t>
            </a:r>
            <a:r>
              <a:rPr dirty="0"/>
              <a:t>] | [E-mail]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6648263-9C4F-4258-B85B-5A435F0B001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4966747" y="0"/>
            <a:ext cx="5371609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367</Words>
  <Application>Microsoft Office PowerPoint</Application>
  <PresentationFormat>Apresentação na tela (4:3)</PresentationFormat>
  <Paragraphs>69</Paragraphs>
  <Slides>10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/>
  <dc:creator/>
  <cp:keywords/>
  <dc:description>generated using python-pptx</dc:description>
  <cp:lastModifiedBy>Henrique Tedesco</cp:lastModifiedBy>
  <cp:revision>6</cp:revision>
  <dcterms:created xsi:type="dcterms:W3CDTF">2013-01-27T09:14:16Z</dcterms:created>
  <dcterms:modified xsi:type="dcterms:W3CDTF">2025-09-02T22:34:21Z</dcterms:modified>
  <cp:category/>
</cp:coreProperties>
</file>