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70" r:id="rId7"/>
    <p:sldMasterId id="2147483781" r:id="rId8"/>
  </p:sldMasterIdLst>
  <p:notesMasterIdLst>
    <p:notesMasterId r:id="rId42"/>
  </p:notesMasterIdLst>
  <p:sldIdLst>
    <p:sldId id="256" r:id="rId9"/>
    <p:sldId id="1029" r:id="rId10"/>
    <p:sldId id="1030" r:id="rId11"/>
    <p:sldId id="847" r:id="rId12"/>
    <p:sldId id="1032" r:id="rId13"/>
    <p:sldId id="799" r:id="rId14"/>
    <p:sldId id="841" r:id="rId15"/>
    <p:sldId id="779" r:id="rId16"/>
    <p:sldId id="784" r:id="rId17"/>
    <p:sldId id="845" r:id="rId18"/>
    <p:sldId id="1042" r:id="rId19"/>
    <p:sldId id="1034" r:id="rId20"/>
    <p:sldId id="1035" r:id="rId21"/>
    <p:sldId id="955" r:id="rId22"/>
    <p:sldId id="800" r:id="rId23"/>
    <p:sldId id="1036" r:id="rId24"/>
    <p:sldId id="849" r:id="rId25"/>
    <p:sldId id="1038" r:id="rId26"/>
    <p:sldId id="816" r:id="rId27"/>
    <p:sldId id="851" r:id="rId28"/>
    <p:sldId id="852" r:id="rId29"/>
    <p:sldId id="853" r:id="rId30"/>
    <p:sldId id="1039" r:id="rId31"/>
    <p:sldId id="1040" r:id="rId32"/>
    <p:sldId id="805" r:id="rId33"/>
    <p:sldId id="653" r:id="rId34"/>
    <p:sldId id="842" r:id="rId35"/>
    <p:sldId id="835" r:id="rId36"/>
    <p:sldId id="717" r:id="rId37"/>
    <p:sldId id="1041" r:id="rId38"/>
    <p:sldId id="837" r:id="rId39"/>
    <p:sldId id="838" r:id="rId40"/>
    <p:sldId id="679" r:id="rId41"/>
  </p:sldIdLst>
  <p:sldSz cx="9144000" cy="6858000" type="screen4x3"/>
  <p:notesSz cx="6735763" cy="9866313"/>
  <p:embeddedFontLst>
    <p:embeddedFont>
      <p:font typeface="Dosis" pitchFamily="2" charset="0"/>
      <p:regular r:id="rId43"/>
      <p:bold r:id="rId44"/>
    </p:embeddedFont>
    <p:embeddedFont>
      <p:font typeface="Dosis ExtraBold" pitchFamily="2" charset="0"/>
      <p:bold r:id="rId45"/>
    </p:embeddedFont>
    <p:embeddedFont>
      <p:font typeface="Dosis Medium" pitchFamily="2" charset="0"/>
      <p:regular r:id="rId46"/>
    </p:embeddedFont>
    <p:embeddedFont>
      <p:font typeface="Dosis SemiBold" pitchFamily="2" charset="0"/>
      <p:bold r:id="rId4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00ACA4"/>
    <a:srgbClr val="EAF8FE"/>
    <a:srgbClr val="9EE0F4"/>
    <a:srgbClr val="F26553"/>
    <a:srgbClr val="E84234"/>
    <a:srgbClr val="2AB6D7"/>
    <a:srgbClr val="55B7DE"/>
    <a:srgbClr val="565F88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79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70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2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5.xml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7.xml"/><Relationship Id="rId7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0.png"/><Relationship Id="rId5" Type="http://schemas.openxmlformats.org/officeDocument/2006/relationships/customXml" Target="../ink/ink8.xml"/><Relationship Id="rId4" Type="http://schemas.openxmlformats.org/officeDocument/2006/relationships/image" Target="../media/image440.pn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6.mp4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5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CB12F5-88C8-1C09-2E16-A00DFD10E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 Ecoutez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CP_SM3_s4">
            <a:hlinkClick r:id="" action="ppaction://media"/>
            <a:extLst>
              <a:ext uri="{FF2B5EF4-FFF2-40B4-BE49-F238E27FC236}">
                <a16:creationId xmlns:a16="http://schemas.microsoft.com/office/drawing/2014/main" id="{F9525B08-497B-189B-CBCC-D30725E6F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4" y="2222937"/>
            <a:ext cx="8189544" cy="30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3CCC622-FEEF-2D12-8128-D5156B79A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232" y="1816705"/>
            <a:ext cx="5801535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F01CB53-9EFC-E01F-8EA8-FB0124111D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5420" y="3179127"/>
            <a:ext cx="4521869" cy="301457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9C7E567-50B6-5290-BECF-7FFB1875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le dialogue ? Utilisez votre véritable nom.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1674354" y="1772519"/>
            <a:ext cx="619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au parc.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Chacun  dit son nom et demande à l’autre son âge. 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2A118A7-1726-04DB-7AF6-F8BC9BFD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97312" y="2567033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C31E40-AEA4-4CCB-CC61-3F9C00F789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30373" y="2593118"/>
            <a:ext cx="1383692" cy="1224189"/>
          </a:xfrm>
          <a:prstGeom prst="rect">
            <a:avLst/>
          </a:prstGeom>
        </p:spPr>
      </p:pic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: « Tu as quel âge ? »    « J’ai …. ». 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o en majuscule.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la lettre   o -  O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2396283" y="2459504"/>
            <a:ext cx="4351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Medium" pitchFamily="2" charset="0"/>
                <a:ea typeface="+mn-ea"/>
                <a:cs typeface="Aharoni" panose="02010803020104030203" pitchFamily="2" charset="-79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8F804F-0312-7C14-287B-895B95355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Olive ». Dans le mot « olive », j’entends le son « o ».  « olive 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C8A4943-6620-6BBA-D013-4A5E9D2500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4DCFEC-2F8B-3A1B-A6A6-EF5519C7F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D8C3799-16C5-DB31-9D1E-5C1723243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31A7C81-68E9-AB31-F2A4-5879944FC5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  <p:pic>
        <p:nvPicPr>
          <p:cNvPr id="7" name="Image 6" descr="Une image contenant fruit, pomme&#10;&#10;Le contenu généré par l’IA peut être incorrect.">
            <a:extLst>
              <a:ext uri="{FF2B5EF4-FFF2-40B4-BE49-F238E27FC236}">
                <a16:creationId xmlns:a16="http://schemas.microsoft.com/office/drawing/2014/main" id="{87653A74-9A32-C9AC-F213-8517C3CA8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17" y="2387228"/>
            <a:ext cx="2175338" cy="27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1B9E206-E4CF-C19E-87E5-86A3979247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4F3A361-EFDA-C96C-2437-BBE7A5E7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1AB284-4DA3-6F4E-E18C-53F9A8840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100A1FE-CBCC-DAF9-2393-C4331F51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88ABD99-E4B2-78EE-9ACE-4465DC57AEA3}"/>
              </a:ext>
            </a:extLst>
          </p:cNvPr>
          <p:cNvSpPr txBox="1">
            <a:spLocks/>
          </p:cNvSpPr>
          <p:nvPr/>
        </p:nvSpPr>
        <p:spPr>
          <a:xfrm>
            <a:off x="1708385" y="78750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omme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 ». Dans le mot « pomme », j’entends le son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». « pomme ». </a:t>
            </a:r>
          </a:p>
        </p:txBody>
      </p:sp>
      <p:pic>
        <p:nvPicPr>
          <p:cNvPr id="10" name="Image 9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E51CD5E3-42C9-A742-394B-54D18E6CA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88" y="2513443"/>
            <a:ext cx="2256047" cy="28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CFCA-646C-3A9E-9EEB-F7631047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4DE34-B75A-87EE-C9D2-769D1CBC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écouter des mots. Je vais vous demander si vous entendez le son « o ».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97C902-8721-2492-36AE-4BF192A40C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949D344-8142-D51D-DB23-D76DA6D52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6876F2-1D38-16A5-92DE-DB86701EB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B0E992A-EBBC-AD5F-486B-2FFE1857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7066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70725-3069-DA66-E6B0-2B45CBD83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267A0-1B46-E967-5577-577B768F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 Ordinateur  ». Est-ce que vous entendez le son « o » dans « ordinateur 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CCC9B0-133A-B591-2629-504365E5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2F7C6B38-88BB-1D7C-C2DB-3CC4C6410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7" t="6400" r="10200" b="28949"/>
          <a:stretch>
            <a:fillRect/>
          </a:stretch>
        </p:blipFill>
        <p:spPr>
          <a:xfrm>
            <a:off x="3342289" y="2475186"/>
            <a:ext cx="2412125" cy="24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5890FD46-7809-853A-675A-9CEB05E7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Orange ». Est-ce que vous entendez le son « o » dans « orange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1184D4-9A41-6F86-89BD-892612F26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E7BCA8E2-A695-6B68-FF4F-26270D502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6163" r="9695" b="26900"/>
          <a:stretch>
            <a:fillRect/>
          </a:stretch>
        </p:blipFill>
        <p:spPr>
          <a:xfrm>
            <a:off x="3436882" y="2522483"/>
            <a:ext cx="2238703" cy="230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immeuble ». Est-ce que vous entendez le son « o » dans « immeuble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61F552-C788-5E20-0A04-5B94D2DC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1155DE-C020-ECBF-3382-C014D1D0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5377" r="9340" b="25946"/>
          <a:stretch>
            <a:fillRect/>
          </a:stretch>
        </p:blipFill>
        <p:spPr>
          <a:xfrm>
            <a:off x="3641833" y="2427890"/>
            <a:ext cx="1970691" cy="22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F529A6-1347-FB72-5BFD-8EC52130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5046063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la lettre   o -  O 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Dialogue  reprenant les actes de parole : « Tu as quel âge ? »    « J’ai …. ». 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Ecriture de la lettre o en majuscule.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308899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238BBA-D138-755B-1A77-2E9D9A23D81F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F26A5-CBE3-A661-8F3C-8CF478B397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53">
            <a:extLst>
              <a:ext uri="{FF2B5EF4-FFF2-40B4-BE49-F238E27FC236}">
                <a16:creationId xmlns:a16="http://schemas.microsoft.com/office/drawing/2014/main" id="{A0D9B483-3558-FA52-16BB-E39D33E373BD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2404"/>
            <a:ext cx="540000" cy="54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AA7A477-A2B7-ADC2-7A0A-5E1DF9F5D0C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0C76CD-B1C9-606E-1246-9536536016F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F1AC3D-5B94-8695-9183-F6DEDD91D30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C0022FD-C4D6-219E-0D3F-9BA5ACBA65D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CA4F8F1-79CC-39F6-DDC1-62CAEBB8FC57}"/>
              </a:ext>
            </a:extLst>
          </p:cNvPr>
          <p:cNvSpPr txBox="1"/>
          <p:nvPr/>
        </p:nvSpPr>
        <p:spPr>
          <a:xfrm>
            <a:off x="2305735" y="5178813"/>
            <a:ext cx="139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Écriture 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o majuscule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F2659266-404A-2CBA-62C0-C98ECCCEF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9E1664C-05FD-8CD6-8ED8-D17A6D8DB4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2347F79-73F9-49F9-DD5B-28BA6417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A0EF5F-0EF3-242D-1E3D-37B88F35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B837-C47E-A0AB-885C-D615FE397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P_Sem3_S4 O majuscule">
            <a:hlinkClick r:id="" action="ppaction://media"/>
            <a:extLst>
              <a:ext uri="{FF2B5EF4-FFF2-40B4-BE49-F238E27FC236}">
                <a16:creationId xmlns:a16="http://schemas.microsoft.com/office/drawing/2014/main" id="{FF002994-D9D7-B927-8A10-ED88A29117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331" y="2054951"/>
            <a:ext cx="6893301" cy="38774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00F8C2-7B88-45E4-8A59-FF5FDCCB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2A5D8AB-3BB7-0E2B-1D22-E20541704A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606D89-A0C5-5B7C-3094-3A0FD8BBE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4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on va tracer la lettre o majuscule 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BB6F74FE-8978-147E-F7FA-A721B6521005}"/>
              </a:ext>
            </a:extLst>
          </p:cNvPr>
          <p:cNvGrpSpPr/>
          <p:nvPr/>
        </p:nvGrpSpPr>
        <p:grpSpPr>
          <a:xfrm>
            <a:off x="834459" y="2068383"/>
            <a:ext cx="3512841" cy="3512841"/>
            <a:chOff x="645273" y="1646093"/>
            <a:chExt cx="3512841" cy="3512841"/>
          </a:xfrm>
        </p:grpSpPr>
        <p:pic>
          <p:nvPicPr>
            <p:cNvPr id="7" name="Espace réservé pour une image  21" descr="Une image contenant dessin humoristique, dessin, 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CF51557C-D3A6-1C99-DEF2-CB8F4942D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" b="27"/>
            <a:stretch/>
          </p:blipFill>
          <p:spPr>
            <a:xfrm>
              <a:off x="645273" y="1646093"/>
              <a:ext cx="3512841" cy="3512841"/>
            </a:xfrm>
            <a:prstGeom prst="round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FC59D4-44FF-4650-7A5A-CD32ED603113}"/>
                </a:ext>
              </a:extLst>
            </p:cNvPr>
            <p:cNvSpPr/>
            <p:nvPr/>
          </p:nvSpPr>
          <p:spPr>
            <a:xfrm rot="18849187">
              <a:off x="2865816" y="2275609"/>
              <a:ext cx="972258" cy="282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BCE2327-B48B-E452-7440-3810F575B8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885089"/>
            <a:ext cx="3340189" cy="24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Ecrivez la lettre i en majuscule.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274838"/>
            <a:ext cx="411495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535A7FD-F6F1-A1D6-A059-E01A0717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730" y="1624017"/>
            <a:ext cx="3288538" cy="47911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21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C927B2-B0A2-3979-3EEF-098652B22D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54E42F-FA80-920B-A6F2-ABD995F5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7DEA565-5874-AD28-AEE5-02A7517C6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4054B8C-1AD2-35C8-6BB1-FF483505000C}"/>
              </a:ext>
            </a:extLst>
          </p:cNvPr>
          <p:cNvSpPr/>
          <p:nvPr/>
        </p:nvSpPr>
        <p:spPr>
          <a:xfrm>
            <a:off x="3040089" y="5542589"/>
            <a:ext cx="2685449" cy="34213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DC08206-AC3E-D274-19FD-E5B52A15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7" y="2560666"/>
            <a:ext cx="5163489" cy="2212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la lettre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majuscule comme dans l’exemple.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21D4600-3EE6-7D6D-DD00-1A428F41AD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CD17292-7E41-36BA-4D3C-988585B5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DF5BBF-A938-3C09-A722-83C8E8B5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B111F3A-ED10-08C0-E60C-8A2B58345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82" y="1911841"/>
            <a:ext cx="3034318" cy="303431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81A1B7B-BC5F-F1A9-2BC0-1ED738363BEF}"/>
              </a:ext>
            </a:extLst>
          </p:cNvPr>
          <p:cNvSpPr/>
          <p:nvPr/>
        </p:nvSpPr>
        <p:spPr>
          <a:xfrm>
            <a:off x="547831" y="3292055"/>
            <a:ext cx="4949851" cy="52596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23EB48AF-EAED-E94A-23C6-A4FCF227B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5D4751D2-AD6B-9ED2-11BD-BF53AB6E89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 flipH="1">
            <a:off x="2144109" y="2156059"/>
            <a:ext cx="2065294" cy="370362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3B66FEA-8ECD-81C9-0D9B-CF651BCDF23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D06C41B-B807-C0C9-6A78-4E84CD1E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09560D-3AB2-4A67-C1B7-16E91DFC0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E8774C-BA9D-06A6-714C-4E24B2DE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8" y="2601310"/>
            <a:ext cx="2119441" cy="30454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7EA6B38-11A4-77E5-D8B4-A0F7FAB4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525" y="2601310"/>
            <a:ext cx="2139881" cy="30454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2F9DA1-AB6E-D28F-D55D-F0D5224F3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47" y="2601310"/>
            <a:ext cx="2132297" cy="304540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B22BF3-5260-FB37-1C25-264C5F7D0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2385" y="2601309"/>
            <a:ext cx="2090281" cy="30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50" y="1021551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872199" y="210022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5088199" y="18482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50" y="52964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50" y="50444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50" y="54960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 o - O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5052199" y="232903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40873D46-0ABF-89B0-B16C-070AFBBAACF3}"/>
              </a:ext>
            </a:extLst>
          </p:cNvPr>
          <p:cNvSpPr txBox="1">
            <a:spLocks/>
          </p:cNvSpPr>
          <p:nvPr/>
        </p:nvSpPr>
        <p:spPr>
          <a:xfrm>
            <a:off x="4896000" y="550716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 o - O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Travail sur livret</a:t>
              </a:r>
            </a:p>
          </p:txBody>
        </p:sp>
      </p:grp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5104291" y="183186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F7A7F-D863-7891-AF84-A6AD7E417C2A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53">
            <a:extLst>
              <a:ext uri="{FF2B5EF4-FFF2-40B4-BE49-F238E27FC236}">
                <a16:creationId xmlns:a16="http://schemas.microsoft.com/office/drawing/2014/main" id="{D5976CEC-90D0-02B3-0D46-2B32FD745055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575878B-C502-8156-3356-559E43523E01}"/>
              </a:ext>
            </a:extLst>
          </p:cNvPr>
          <p:cNvSpPr/>
          <p:nvPr/>
        </p:nvSpPr>
        <p:spPr>
          <a:xfrm>
            <a:off x="4872199" y="2083864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BB43D8D-6228-CF51-D82E-BB5F66C2FF25}"/>
              </a:ext>
            </a:extLst>
          </p:cNvPr>
          <p:cNvSpPr/>
          <p:nvPr/>
        </p:nvSpPr>
        <p:spPr>
          <a:xfrm>
            <a:off x="5101007" y="1830117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4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A1CADED-3706-E3AB-8954-BD394AC11531}"/>
              </a:ext>
            </a:extLst>
          </p:cNvPr>
          <p:cNvSpPr/>
          <p:nvPr/>
        </p:nvSpPr>
        <p:spPr>
          <a:xfrm>
            <a:off x="5071550" y="2296596"/>
            <a:ext cx="3412875" cy="78335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5A977776-ECC2-B5C1-B9F4-553F95DC8683}"/>
              </a:ext>
            </a:extLst>
          </p:cNvPr>
          <p:cNvSpPr txBox="1">
            <a:spLocks/>
          </p:cNvSpPr>
          <p:nvPr/>
        </p:nvSpPr>
        <p:spPr>
          <a:xfrm>
            <a:off x="5107550" y="228449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- Lettre o -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Ecriture - Lettre  o - 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881C5A-5D70-769A-EC8D-8279730FECE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8AE0FA-649B-0ADA-826E-2384FF6F8C4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737369-1FF9-00D9-2D56-89772A532E5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id="{B8C07436-6E8C-8407-4ABC-5A1FAE97C6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9F666D-F894-E385-F8A1-808EB3604CC5}"/>
              </a:ext>
            </a:extLst>
          </p:cNvPr>
          <p:cNvSpPr/>
          <p:nvPr/>
        </p:nvSpPr>
        <p:spPr>
          <a:xfrm>
            <a:off x="657202" y="3700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63C2A42D-47A6-DA20-FAB1-742628880A6E}"/>
              </a:ext>
            </a:extLst>
          </p:cNvPr>
          <p:cNvSpPr/>
          <p:nvPr/>
        </p:nvSpPr>
        <p:spPr>
          <a:xfrm>
            <a:off x="873202" y="3448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EDF84187-20F5-433B-AD60-2855AEECD2B6}"/>
              </a:ext>
            </a:extLst>
          </p:cNvPr>
          <p:cNvSpPr txBox="1">
            <a:spLocks/>
          </p:cNvSpPr>
          <p:nvPr/>
        </p:nvSpPr>
        <p:spPr>
          <a:xfrm>
            <a:off x="828000" y="3835642"/>
            <a:ext cx="3420000" cy="892566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o - O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</a:t>
            </a:r>
            <a:r>
              <a:rPr lang="fr-FR" dirty="0"/>
              <a:t> o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- O</a:t>
            </a:r>
          </a:p>
        </p:txBody>
      </p:sp>
    </p:spTree>
    <p:extLst>
      <p:ext uri="{BB962C8B-B14F-4D97-AF65-F5344CB8AC3E}">
        <p14:creationId xmlns:p14="http://schemas.microsoft.com/office/powerpoint/2010/main" val="33927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la lettre   o -  O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o en majuscule.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: « Tu as quel âge ? »    « J’ai …. ». 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 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CP_SM3_s4">
            <a:hlinkClick r:id="" action="ppaction://media"/>
            <a:extLst>
              <a:ext uri="{FF2B5EF4-FFF2-40B4-BE49-F238E27FC236}">
                <a16:creationId xmlns:a16="http://schemas.microsoft.com/office/drawing/2014/main" id="{F9525B08-497B-189B-CBCC-D30725E6F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4" y="2222937"/>
            <a:ext cx="8189544" cy="30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7557</TotalTime>
  <Words>651</Words>
  <PresentationFormat>Affichage à l'écran (4:3)</PresentationFormat>
  <Paragraphs>87</Paragraphs>
  <Slides>33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33</vt:i4>
      </vt:variant>
    </vt:vector>
  </HeadingPairs>
  <TitlesOfParts>
    <vt:vector size="51" baseType="lpstr">
      <vt:lpstr>Dosis SemiBold</vt:lpstr>
      <vt:lpstr>Times New Roman</vt:lpstr>
      <vt:lpstr>Aptos Display</vt:lpstr>
      <vt:lpstr>Calibri</vt:lpstr>
      <vt:lpstr>Dosis Medium</vt:lpstr>
      <vt:lpstr>Wingdings</vt:lpstr>
      <vt:lpstr>Dosis</vt:lpstr>
      <vt:lpstr>Aptos</vt:lpstr>
      <vt:lpstr>Arial</vt:lpstr>
      <vt:lpstr>Dosis ExtraBold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français. Majd et Nada vont nous aider. Soyez attentifs .</vt:lpstr>
      <vt:lpstr>Lecture de la vidéo.</vt:lpstr>
      <vt:lpstr>On va écouter le dialogue une deuxième fois.  Ecoutez bien. </vt:lpstr>
      <vt:lpstr>Lecture de la vidéo.</vt:lpstr>
      <vt:lpstr>Maintenant, on va répéter le dialogue ensemble. Je vais lire chaque réplique et vous allez répéter après moi. </vt:lpstr>
      <vt:lpstr>Qui veut passer au tableau pour jouer le dialogue ? Utilisez votre véritable nom. </vt:lpstr>
      <vt:lpstr>Maintenant, tout le monde participe. Jouez le dialogue avec votre voisin.</vt:lpstr>
      <vt:lpstr>Plan de la séance 4</vt:lpstr>
      <vt:lpstr>Maintenant, on va faire de la lecture. </vt:lpstr>
      <vt:lpstr>C’est quelle lettre ? </vt:lpstr>
      <vt:lpstr>C’est quelle lettre ? </vt:lpstr>
      <vt:lpstr>« Olive ». Dans le mot « olive », j’entends le son « o ».  « olive  ». </vt:lpstr>
      <vt:lpstr>Présentation PowerPoint</vt:lpstr>
      <vt:lpstr>Maintenant, vous allez écouter des mots. Je vais vous demander si vous entendez le son « o ». </vt:lpstr>
      <vt:lpstr>«  Ordinateur  ». Est-ce que vous entendez le son « o » dans « ordinateur  » ? </vt:lpstr>
      <vt:lpstr>« Orange ». Est-ce que vous entendez le son « o » dans « orange » ? </vt:lpstr>
      <vt:lpstr>« immeuble ». Est-ce que vous entendez le son « o » dans « immeuble » ? </vt:lpstr>
      <vt:lpstr>Plan de la séance 4</vt:lpstr>
      <vt:lpstr>Maintenant, nous allons apprendre à écrire la lettre o majuscule avec Nada. Soyez attentifs. </vt:lpstr>
      <vt:lpstr>Lecture de vidéo.</vt:lpstr>
      <vt:lpstr>Maintenant on va tracer la lettre o majuscule  en l’air avec le doigt.</vt:lpstr>
      <vt:lpstr>Prenez vos ardoises. Ecrivez la lettre i en majuscule.  </vt:lpstr>
      <vt:lpstr>Levez les ardoises. Je vais vérifier votre écriture. 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2025-11-13T18:39:15Z</dcterms:modified>
</cp:coreProperties>
</file>