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TT Firs Neue" charset="1" panose="02000503030000020004"/>
      <p:regular r:id="rId16"/>
    </p:embeddedFont>
    <p:embeddedFont>
      <p:font typeface="TT Firs Neue Bold" charset="1" panose="02000803030000020004"/>
      <p:regular r:id="rId17"/>
    </p:embeddedFont>
    <p:embeddedFont>
      <p:font typeface="Heading Now 71-78" charset="1" panose="00000000000000000000"/>
      <p:regular r:id="rId18"/>
    </p:embeddedFont>
    <p:embeddedFont>
      <p:font typeface="Heading Now 71-78 Bold" charset="1" panose="0000000000000000000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Relationship Id="rId5" Target="../media/image8.png" Type="http://schemas.openxmlformats.org/officeDocument/2006/relationships/image"/><Relationship Id="rId6" Target="../media/image2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2.pn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jpeg" Type="http://schemas.openxmlformats.org/officeDocument/2006/relationships/image"/><Relationship Id="rId4" Target="../media/image13.png" Type="http://schemas.openxmlformats.org/officeDocument/2006/relationships/image"/><Relationship Id="rId5" Target="../media/image14.pn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19.png" Type="http://schemas.openxmlformats.org/officeDocument/2006/relationships/image"/><Relationship Id="rId6" Target="../media/image20.png" Type="http://schemas.openxmlformats.org/officeDocument/2006/relationships/image"/><Relationship Id="rId7" Target="../media/image2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8.pn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Relationship Id="rId5" Target="../media/image26.png" Type="http://schemas.openxmlformats.org/officeDocument/2006/relationships/image"/><Relationship Id="rId6" Target="../media/image2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2.png" Type="http://schemas.openxmlformats.org/officeDocument/2006/relationships/image"/><Relationship Id="rId4" Target="../media/image2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0.jpe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3.png" Type="http://schemas.openxmlformats.org/officeDocument/2006/relationships/image"/><Relationship Id="rId7" Target="../media/image34.svg" Type="http://schemas.openxmlformats.org/officeDocument/2006/relationships/image"/><Relationship Id="rId8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1.png" Type="http://schemas.openxmlformats.org/officeDocument/2006/relationships/image"/><Relationship Id="rId5" Target="../media/image35.pn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Relationship Id="rId8" Target="../media/image36.png" Type="http://schemas.openxmlformats.org/officeDocument/2006/relationships/image"/><Relationship Id="rId9" Target="../media/image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227" t="-12792" r="-10398" b="-547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28750" y="2303559"/>
            <a:ext cx="15150544" cy="2066579"/>
            <a:chOff x="0" y="0"/>
            <a:chExt cx="3760647" cy="5129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60647" cy="512963"/>
            </a:xfrm>
            <a:custGeom>
              <a:avLst/>
              <a:gdLst/>
              <a:ahLst/>
              <a:cxnLst/>
              <a:rect r="r" b="b" t="t" l="l"/>
              <a:pathLst>
                <a:path h="512963" w="3760647">
                  <a:moveTo>
                    <a:pt x="17885" y="0"/>
                  </a:moveTo>
                  <a:lnTo>
                    <a:pt x="3742762" y="0"/>
                  </a:lnTo>
                  <a:cubicBezTo>
                    <a:pt x="3747506" y="0"/>
                    <a:pt x="3752055" y="1884"/>
                    <a:pt x="3755409" y="5238"/>
                  </a:cubicBezTo>
                  <a:cubicBezTo>
                    <a:pt x="3758763" y="8592"/>
                    <a:pt x="3760647" y="13142"/>
                    <a:pt x="3760647" y="17885"/>
                  </a:cubicBezTo>
                  <a:lnTo>
                    <a:pt x="3760647" y="495078"/>
                  </a:lnTo>
                  <a:cubicBezTo>
                    <a:pt x="3760647" y="504956"/>
                    <a:pt x="3752640" y="512963"/>
                    <a:pt x="3742762" y="512963"/>
                  </a:cubicBezTo>
                  <a:lnTo>
                    <a:pt x="17885" y="512963"/>
                  </a:lnTo>
                  <a:cubicBezTo>
                    <a:pt x="13142" y="512963"/>
                    <a:pt x="8592" y="511079"/>
                    <a:pt x="5238" y="507725"/>
                  </a:cubicBezTo>
                  <a:cubicBezTo>
                    <a:pt x="1884" y="504371"/>
                    <a:pt x="0" y="499822"/>
                    <a:pt x="0" y="495078"/>
                  </a:cubicBezTo>
                  <a:lnTo>
                    <a:pt x="0" y="17885"/>
                  </a:lnTo>
                  <a:cubicBezTo>
                    <a:pt x="0" y="13142"/>
                    <a:pt x="1884" y="8592"/>
                    <a:pt x="5238" y="5238"/>
                  </a:cubicBezTo>
                  <a:cubicBezTo>
                    <a:pt x="8592" y="1884"/>
                    <a:pt x="13142" y="0"/>
                    <a:pt x="17885" y="0"/>
                  </a:cubicBezTo>
                  <a:close/>
                </a:path>
              </a:pathLst>
            </a:custGeom>
            <a:solidFill>
              <a:srgbClr val="FFFFFF">
                <a:alpha val="67843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760647" cy="5605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4738542" y="3929879"/>
            <a:ext cx="3549458" cy="3993764"/>
          </a:xfrm>
          <a:custGeom>
            <a:avLst/>
            <a:gdLst/>
            <a:ahLst/>
            <a:cxnLst/>
            <a:rect r="r" b="b" t="t" l="l"/>
            <a:pathLst>
              <a:path h="3993764" w="3549458">
                <a:moveTo>
                  <a:pt x="0" y="0"/>
                </a:moveTo>
                <a:lnTo>
                  <a:pt x="3549458" y="0"/>
                </a:lnTo>
                <a:lnTo>
                  <a:pt x="3549458" y="3993764"/>
                </a:lnTo>
                <a:lnTo>
                  <a:pt x="0" y="3993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515224" y="3702949"/>
            <a:ext cx="9209367" cy="6009112"/>
          </a:xfrm>
          <a:custGeom>
            <a:avLst/>
            <a:gdLst/>
            <a:ahLst/>
            <a:cxnLst/>
            <a:rect r="r" b="b" t="t" l="l"/>
            <a:pathLst>
              <a:path h="6009112" w="9209367">
                <a:moveTo>
                  <a:pt x="0" y="0"/>
                </a:moveTo>
                <a:lnTo>
                  <a:pt x="9209367" y="0"/>
                </a:lnTo>
                <a:lnTo>
                  <a:pt x="9209367" y="6009112"/>
                </a:lnTo>
                <a:lnTo>
                  <a:pt x="0" y="60091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628750" y="7923643"/>
            <a:ext cx="4413263" cy="1428212"/>
            <a:chOff x="0" y="0"/>
            <a:chExt cx="1095454" cy="35450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95454" cy="354509"/>
            </a:xfrm>
            <a:custGeom>
              <a:avLst/>
              <a:gdLst/>
              <a:ahLst/>
              <a:cxnLst/>
              <a:rect r="r" b="b" t="t" l="l"/>
              <a:pathLst>
                <a:path h="354509" w="1095454">
                  <a:moveTo>
                    <a:pt x="61398" y="0"/>
                  </a:moveTo>
                  <a:lnTo>
                    <a:pt x="1034056" y="0"/>
                  </a:lnTo>
                  <a:cubicBezTo>
                    <a:pt x="1067965" y="0"/>
                    <a:pt x="1095454" y="27489"/>
                    <a:pt x="1095454" y="61398"/>
                  </a:cubicBezTo>
                  <a:lnTo>
                    <a:pt x="1095454" y="293111"/>
                  </a:lnTo>
                  <a:cubicBezTo>
                    <a:pt x="1095454" y="327020"/>
                    <a:pt x="1067965" y="354509"/>
                    <a:pt x="1034056" y="354509"/>
                  </a:cubicBezTo>
                  <a:lnTo>
                    <a:pt x="61398" y="354509"/>
                  </a:lnTo>
                  <a:cubicBezTo>
                    <a:pt x="27489" y="354509"/>
                    <a:pt x="0" y="327020"/>
                    <a:pt x="0" y="293111"/>
                  </a:cubicBezTo>
                  <a:lnTo>
                    <a:pt x="0" y="61398"/>
                  </a:lnTo>
                  <a:cubicBezTo>
                    <a:pt x="0" y="27489"/>
                    <a:pt x="27489" y="0"/>
                    <a:pt x="61398" y="0"/>
                  </a:cubicBezTo>
                  <a:close/>
                </a:path>
              </a:pathLst>
            </a:custGeom>
            <a:solidFill>
              <a:srgbClr val="FFFFFF">
                <a:alpha val="67843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1095454" cy="4021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374713" y="5275013"/>
            <a:ext cx="5232104" cy="2498330"/>
          </a:xfrm>
          <a:custGeom>
            <a:avLst/>
            <a:gdLst/>
            <a:ahLst/>
            <a:cxnLst/>
            <a:rect r="r" b="b" t="t" l="l"/>
            <a:pathLst>
              <a:path h="2498330" w="5232104">
                <a:moveTo>
                  <a:pt x="0" y="0"/>
                </a:moveTo>
                <a:lnTo>
                  <a:pt x="5232104" y="0"/>
                </a:lnTo>
                <a:lnTo>
                  <a:pt x="5232104" y="2498330"/>
                </a:lnTo>
                <a:lnTo>
                  <a:pt x="0" y="2498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002628" y="448013"/>
            <a:ext cx="4982393" cy="1331658"/>
          </a:xfrm>
          <a:custGeom>
            <a:avLst/>
            <a:gdLst/>
            <a:ahLst/>
            <a:cxnLst/>
            <a:rect r="r" b="b" t="t" l="l"/>
            <a:pathLst>
              <a:path h="1331658" w="4982393">
                <a:moveTo>
                  <a:pt x="0" y="0"/>
                </a:moveTo>
                <a:lnTo>
                  <a:pt x="4982393" y="0"/>
                </a:lnTo>
                <a:lnTo>
                  <a:pt x="4982393" y="1331657"/>
                </a:lnTo>
                <a:lnTo>
                  <a:pt x="0" y="13316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368349" y="8654951"/>
            <a:ext cx="6751558" cy="2253333"/>
          </a:xfrm>
          <a:custGeom>
            <a:avLst/>
            <a:gdLst/>
            <a:ahLst/>
            <a:cxnLst/>
            <a:rect r="r" b="b" t="t" l="l"/>
            <a:pathLst>
              <a:path h="2253333" w="6751558">
                <a:moveTo>
                  <a:pt x="0" y="0"/>
                </a:moveTo>
                <a:lnTo>
                  <a:pt x="6751558" y="0"/>
                </a:lnTo>
                <a:lnTo>
                  <a:pt x="6751558" y="2253333"/>
                </a:lnTo>
                <a:lnTo>
                  <a:pt x="0" y="22533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5000"/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939517" y="8607326"/>
            <a:ext cx="4102496" cy="349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TT Firs Neue"/>
                <a:ea typeface="TT Firs Neue"/>
                <a:cs typeface="TT Firs Neue"/>
                <a:sym typeface="TT Firs Neue"/>
              </a:rPr>
              <a:t>www.</a:t>
            </a:r>
            <a:r>
              <a:rPr lang="en-US" sz="2000">
                <a:solidFill>
                  <a:srgbClr val="000000"/>
                </a:solidFill>
                <a:latin typeface="TT Firs Neue"/>
                <a:ea typeface="TT Firs Neue"/>
                <a:cs typeface="TT Firs Neue"/>
                <a:sym typeface="TT Firs Neue"/>
              </a:rPr>
              <a:t>reallygreatsite.com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939517" y="8164248"/>
            <a:ext cx="2195335" cy="349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TT Firs Neue"/>
                <a:ea typeface="TT Firs Neue"/>
                <a:cs typeface="TT Firs Neue"/>
                <a:sym typeface="TT Firs Neue"/>
              </a:rPr>
              <a:t>P</a:t>
            </a:r>
            <a:r>
              <a:rPr lang="en-US" sz="2000">
                <a:solidFill>
                  <a:srgbClr val="000000"/>
                </a:solidFill>
                <a:latin typeface="TT Firs Neue"/>
                <a:ea typeface="TT Firs Neue"/>
                <a:cs typeface="TT Firs Neue"/>
                <a:sym typeface="TT Firs Neue"/>
              </a:rPr>
              <a:t>resented By: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807293" y="8164248"/>
            <a:ext cx="2195335" cy="349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true">
                <a:solidFill>
                  <a:srgbClr val="BD000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Helen</a:t>
            </a:r>
            <a:r>
              <a:rPr lang="en-US" sz="2000" b="true">
                <a:solidFill>
                  <a:srgbClr val="BD000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e Paquet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939517" y="2368179"/>
            <a:ext cx="9321624" cy="1068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sz="6800" spc="-374">
                <a:solidFill>
                  <a:srgbClr val="25572A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Creative Portfolio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939517" y="3703196"/>
            <a:ext cx="7021780" cy="4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359"/>
              </a:lnSpc>
              <a:spcBef>
                <a:spcPct val="0"/>
              </a:spcBef>
            </a:pPr>
            <a:r>
              <a:rPr lang="en-US" b="true" sz="2400" strike="noStrike" u="none">
                <a:solidFill>
                  <a:srgbClr val="BD000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Animation &amp; Character Designer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E59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08600" y="1028700"/>
            <a:ext cx="15270800" cy="5295117"/>
            <a:chOff x="0" y="0"/>
            <a:chExt cx="2558626" cy="88719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58626" cy="887198"/>
            </a:xfrm>
            <a:custGeom>
              <a:avLst/>
              <a:gdLst/>
              <a:ahLst/>
              <a:cxnLst/>
              <a:rect r="r" b="b" t="t" l="l"/>
              <a:pathLst>
                <a:path h="887198" w="2558626">
                  <a:moveTo>
                    <a:pt x="1103521" y="238261"/>
                  </a:moveTo>
                  <a:lnTo>
                    <a:pt x="1103521" y="106342"/>
                  </a:lnTo>
                  <a:cubicBezTo>
                    <a:pt x="1103521" y="78138"/>
                    <a:pt x="1092317" y="51090"/>
                    <a:pt x="1072374" y="31147"/>
                  </a:cubicBezTo>
                  <a:cubicBezTo>
                    <a:pt x="1052431" y="11204"/>
                    <a:pt x="1025382" y="0"/>
                    <a:pt x="997179" y="0"/>
                  </a:cubicBezTo>
                  <a:lnTo>
                    <a:pt x="106342" y="0"/>
                  </a:lnTo>
                  <a:cubicBezTo>
                    <a:pt x="47611" y="1"/>
                    <a:pt x="1" y="47611"/>
                    <a:pt x="0" y="106342"/>
                  </a:cubicBezTo>
                  <a:lnTo>
                    <a:pt x="0" y="416170"/>
                  </a:lnTo>
                  <a:cubicBezTo>
                    <a:pt x="1" y="474901"/>
                    <a:pt x="47611" y="522512"/>
                    <a:pt x="106342" y="522512"/>
                  </a:cubicBezTo>
                  <a:lnTo>
                    <a:pt x="376585" y="522512"/>
                  </a:lnTo>
                  <a:cubicBezTo>
                    <a:pt x="404789" y="522512"/>
                    <a:pt x="431838" y="533716"/>
                    <a:pt x="451781" y="553659"/>
                  </a:cubicBezTo>
                  <a:cubicBezTo>
                    <a:pt x="471724" y="573602"/>
                    <a:pt x="482928" y="600651"/>
                    <a:pt x="482928" y="628854"/>
                  </a:cubicBezTo>
                  <a:lnTo>
                    <a:pt x="482928" y="780856"/>
                  </a:lnTo>
                  <a:cubicBezTo>
                    <a:pt x="482928" y="839587"/>
                    <a:pt x="530539" y="887197"/>
                    <a:pt x="589270" y="887198"/>
                  </a:cubicBezTo>
                  <a:lnTo>
                    <a:pt x="2452283" y="887198"/>
                  </a:lnTo>
                  <a:cubicBezTo>
                    <a:pt x="2480487" y="887198"/>
                    <a:pt x="2507536" y="875994"/>
                    <a:pt x="2527479" y="856051"/>
                  </a:cubicBezTo>
                  <a:cubicBezTo>
                    <a:pt x="2547422" y="836108"/>
                    <a:pt x="2558626" y="809059"/>
                    <a:pt x="2558626" y="780856"/>
                  </a:cubicBezTo>
                  <a:lnTo>
                    <a:pt x="2558626" y="450945"/>
                  </a:lnTo>
                  <a:cubicBezTo>
                    <a:pt x="2558626" y="422742"/>
                    <a:pt x="2547422" y="395693"/>
                    <a:pt x="2527479" y="375750"/>
                  </a:cubicBezTo>
                  <a:cubicBezTo>
                    <a:pt x="2507536" y="355807"/>
                    <a:pt x="2480487" y="344603"/>
                    <a:pt x="2452283" y="344603"/>
                  </a:cubicBezTo>
                  <a:lnTo>
                    <a:pt x="1209863" y="344603"/>
                  </a:lnTo>
                  <a:cubicBezTo>
                    <a:pt x="1151132" y="344603"/>
                    <a:pt x="1103521" y="296992"/>
                    <a:pt x="1103521" y="238261"/>
                  </a:cubicBezTo>
                  <a:close/>
                </a:path>
              </a:pathLst>
            </a:custGeom>
            <a:blipFill>
              <a:blip r:embed="rId2"/>
              <a:stretch>
                <a:fillRect l="-5676" t="-49254" r="-4009" b="-22283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-2700000">
            <a:off x="2199587" y="4706975"/>
            <a:ext cx="1319820" cy="1319820"/>
          </a:xfrm>
          <a:custGeom>
            <a:avLst/>
            <a:gdLst/>
            <a:ahLst/>
            <a:cxnLst/>
            <a:rect r="r" b="b" t="t" l="l"/>
            <a:pathLst>
              <a:path h="1319820" w="1319820">
                <a:moveTo>
                  <a:pt x="0" y="0"/>
                </a:moveTo>
                <a:lnTo>
                  <a:pt x="1319820" y="0"/>
                </a:lnTo>
                <a:lnTo>
                  <a:pt x="1319820" y="1319820"/>
                </a:lnTo>
                <a:lnTo>
                  <a:pt x="0" y="13198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498297" y="5850732"/>
            <a:ext cx="5106638" cy="2758405"/>
            <a:chOff x="0" y="0"/>
            <a:chExt cx="1267563" cy="6846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67563" cy="684687"/>
            </a:xfrm>
            <a:custGeom>
              <a:avLst/>
              <a:gdLst/>
              <a:ahLst/>
              <a:cxnLst/>
              <a:rect r="r" b="b" t="t" l="l"/>
              <a:pathLst>
                <a:path h="684687" w="1267563">
                  <a:moveTo>
                    <a:pt x="53062" y="0"/>
                  </a:moveTo>
                  <a:lnTo>
                    <a:pt x="1214501" y="0"/>
                  </a:lnTo>
                  <a:cubicBezTo>
                    <a:pt x="1243806" y="0"/>
                    <a:pt x="1267563" y="23757"/>
                    <a:pt x="1267563" y="53062"/>
                  </a:cubicBezTo>
                  <a:lnTo>
                    <a:pt x="1267563" y="631626"/>
                  </a:lnTo>
                  <a:cubicBezTo>
                    <a:pt x="1267563" y="660931"/>
                    <a:pt x="1243806" y="684687"/>
                    <a:pt x="1214501" y="684687"/>
                  </a:cubicBezTo>
                  <a:lnTo>
                    <a:pt x="53062" y="684687"/>
                  </a:lnTo>
                  <a:cubicBezTo>
                    <a:pt x="38989" y="684687"/>
                    <a:pt x="25492" y="679097"/>
                    <a:pt x="15541" y="669146"/>
                  </a:cubicBezTo>
                  <a:cubicBezTo>
                    <a:pt x="5590" y="659195"/>
                    <a:pt x="0" y="645699"/>
                    <a:pt x="0" y="631626"/>
                  </a:cubicBezTo>
                  <a:lnTo>
                    <a:pt x="0" y="53062"/>
                  </a:lnTo>
                  <a:cubicBezTo>
                    <a:pt x="0" y="23757"/>
                    <a:pt x="23757" y="0"/>
                    <a:pt x="53062" y="0"/>
                  </a:cubicBezTo>
                  <a:close/>
                </a:path>
              </a:pathLst>
            </a:custGeom>
            <a:solidFill>
              <a:srgbClr val="BD0000"/>
            </a:solidFill>
            <a:ln cap="rnd">
              <a:noFill/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1267563" cy="7323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8912559" y="2093845"/>
            <a:ext cx="7866841" cy="3717082"/>
          </a:xfrm>
          <a:custGeom>
            <a:avLst/>
            <a:gdLst/>
            <a:ahLst/>
            <a:cxnLst/>
            <a:rect r="r" b="b" t="t" l="l"/>
            <a:pathLst>
              <a:path h="3717082" w="7866841">
                <a:moveTo>
                  <a:pt x="0" y="0"/>
                </a:moveTo>
                <a:lnTo>
                  <a:pt x="7866841" y="0"/>
                </a:lnTo>
                <a:lnTo>
                  <a:pt x="7866841" y="3717082"/>
                </a:lnTo>
                <a:lnTo>
                  <a:pt x="0" y="37170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12136" y="386673"/>
            <a:ext cx="7886161" cy="3588203"/>
          </a:xfrm>
          <a:custGeom>
            <a:avLst/>
            <a:gdLst/>
            <a:ahLst/>
            <a:cxnLst/>
            <a:rect r="r" b="b" t="t" l="l"/>
            <a:pathLst>
              <a:path h="3588203" w="7886161">
                <a:moveTo>
                  <a:pt x="0" y="0"/>
                </a:moveTo>
                <a:lnTo>
                  <a:pt x="7886161" y="0"/>
                </a:lnTo>
                <a:lnTo>
                  <a:pt x="7886161" y="3588203"/>
                </a:lnTo>
                <a:lnTo>
                  <a:pt x="0" y="35882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2434957" y="1867150"/>
            <a:ext cx="3658477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b="true" sz="2400">
                <a:solidFill>
                  <a:srgbClr val="25572A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Howard Ong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947310" y="6840823"/>
            <a:ext cx="6278221" cy="192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sz="6800" spc="-374">
                <a:solidFill>
                  <a:srgbClr val="BD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Let’s Collaborate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264196" y="8314369"/>
            <a:ext cx="2515204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true">
                <a:solidFill>
                  <a:srgbClr val="BD000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@reallygreatsite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000368" y="6326647"/>
            <a:ext cx="4102496" cy="1758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I’m open t</a:t>
            </a:r>
            <a:r>
              <a:rPr lang="en-US" sz="2000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o projects in product design, UX consultation, and interface systems. Let’s create digital experiences that simply make sense. Thank you.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227" t="-12792" r="-10398" b="-547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436321" y="523992"/>
            <a:ext cx="8552807" cy="4041201"/>
          </a:xfrm>
          <a:custGeom>
            <a:avLst/>
            <a:gdLst/>
            <a:ahLst/>
            <a:cxnLst/>
            <a:rect r="r" b="b" t="t" l="l"/>
            <a:pathLst>
              <a:path h="4041201" w="8552807">
                <a:moveTo>
                  <a:pt x="0" y="0"/>
                </a:moveTo>
                <a:lnTo>
                  <a:pt x="8552807" y="0"/>
                </a:lnTo>
                <a:lnTo>
                  <a:pt x="8552807" y="4041202"/>
                </a:lnTo>
                <a:lnTo>
                  <a:pt x="0" y="4041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6981265" y="1441294"/>
            <a:ext cx="3115503" cy="3505488"/>
          </a:xfrm>
          <a:custGeom>
            <a:avLst/>
            <a:gdLst/>
            <a:ahLst/>
            <a:cxnLst/>
            <a:rect r="r" b="b" t="t" l="l"/>
            <a:pathLst>
              <a:path h="3505488" w="3115503">
                <a:moveTo>
                  <a:pt x="3115503" y="0"/>
                </a:moveTo>
                <a:lnTo>
                  <a:pt x="0" y="0"/>
                </a:lnTo>
                <a:lnTo>
                  <a:pt x="0" y="3505488"/>
                </a:lnTo>
                <a:lnTo>
                  <a:pt x="3115503" y="3505488"/>
                </a:lnTo>
                <a:lnTo>
                  <a:pt x="3115503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98872" y="3484929"/>
            <a:ext cx="15690256" cy="3537440"/>
          </a:xfrm>
          <a:custGeom>
            <a:avLst/>
            <a:gdLst/>
            <a:ahLst/>
            <a:cxnLst/>
            <a:rect r="r" b="b" t="t" l="l"/>
            <a:pathLst>
              <a:path h="3537440" w="15690256">
                <a:moveTo>
                  <a:pt x="0" y="0"/>
                </a:moveTo>
                <a:lnTo>
                  <a:pt x="15690256" y="0"/>
                </a:lnTo>
                <a:lnTo>
                  <a:pt x="15690256" y="3537439"/>
                </a:lnTo>
                <a:lnTo>
                  <a:pt x="0" y="35374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298872" y="5679619"/>
            <a:ext cx="15690256" cy="3914680"/>
            <a:chOff x="0" y="0"/>
            <a:chExt cx="4132413" cy="103102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132413" cy="1031027"/>
            </a:xfrm>
            <a:custGeom>
              <a:avLst/>
              <a:gdLst/>
              <a:ahLst/>
              <a:cxnLst/>
              <a:rect r="r" b="b" t="t" l="l"/>
              <a:pathLst>
                <a:path h="1031027" w="4132413">
                  <a:moveTo>
                    <a:pt x="25165" y="0"/>
                  </a:moveTo>
                  <a:lnTo>
                    <a:pt x="4107249" y="0"/>
                  </a:lnTo>
                  <a:cubicBezTo>
                    <a:pt x="4113923" y="0"/>
                    <a:pt x="4120323" y="2651"/>
                    <a:pt x="4125043" y="7371"/>
                  </a:cubicBezTo>
                  <a:cubicBezTo>
                    <a:pt x="4129762" y="12090"/>
                    <a:pt x="4132413" y="18490"/>
                    <a:pt x="4132413" y="25165"/>
                  </a:cubicBezTo>
                  <a:lnTo>
                    <a:pt x="4132413" y="1005862"/>
                  </a:lnTo>
                  <a:cubicBezTo>
                    <a:pt x="4132413" y="1012536"/>
                    <a:pt x="4129762" y="1018937"/>
                    <a:pt x="4125043" y="1023656"/>
                  </a:cubicBezTo>
                  <a:cubicBezTo>
                    <a:pt x="4120323" y="1028376"/>
                    <a:pt x="4113923" y="1031027"/>
                    <a:pt x="4107249" y="1031027"/>
                  </a:cubicBezTo>
                  <a:lnTo>
                    <a:pt x="25165" y="1031027"/>
                  </a:lnTo>
                  <a:cubicBezTo>
                    <a:pt x="18490" y="1031027"/>
                    <a:pt x="12090" y="1028376"/>
                    <a:pt x="7371" y="1023656"/>
                  </a:cubicBezTo>
                  <a:cubicBezTo>
                    <a:pt x="2651" y="1018937"/>
                    <a:pt x="0" y="1012536"/>
                    <a:pt x="0" y="1005862"/>
                  </a:cubicBezTo>
                  <a:lnTo>
                    <a:pt x="0" y="25165"/>
                  </a:lnTo>
                  <a:cubicBezTo>
                    <a:pt x="0" y="18490"/>
                    <a:pt x="2651" y="12090"/>
                    <a:pt x="7371" y="7371"/>
                  </a:cubicBezTo>
                  <a:cubicBezTo>
                    <a:pt x="12090" y="2651"/>
                    <a:pt x="18490" y="0"/>
                    <a:pt x="25165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4132413" cy="10786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663413" y="6493620"/>
            <a:ext cx="564359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b="true" sz="2400" spc="-132">
                <a:solidFill>
                  <a:srgbClr val="25572A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01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63413" y="8262887"/>
            <a:ext cx="564359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b="true" sz="2400" spc="-132">
                <a:solidFill>
                  <a:srgbClr val="25572A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02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673897" y="6493620"/>
            <a:ext cx="564359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b="true" sz="2400" spc="-132">
                <a:solidFill>
                  <a:srgbClr val="25572A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03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673897" y="8262887"/>
            <a:ext cx="564359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b="true" sz="2400" spc="-132">
                <a:solidFill>
                  <a:srgbClr val="25572A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04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722669" y="6493620"/>
            <a:ext cx="564359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b="true" sz="2400" spc="-132">
                <a:solidFill>
                  <a:srgbClr val="25572A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05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722669" y="8262887"/>
            <a:ext cx="564359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b="true" sz="2400" spc="-132">
                <a:solidFill>
                  <a:srgbClr val="25572A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06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963559" y="6493620"/>
            <a:ext cx="564359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b="true" sz="2400" spc="-132">
                <a:solidFill>
                  <a:srgbClr val="25572A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07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326689" y="6493620"/>
            <a:ext cx="564359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b="true" sz="2400" spc="-132">
                <a:solidFill>
                  <a:srgbClr val="25572A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09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963559" y="8262887"/>
            <a:ext cx="564359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b="true" sz="2400" spc="-132">
                <a:solidFill>
                  <a:srgbClr val="25572A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08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326689" y="8262887"/>
            <a:ext cx="564359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b="true" sz="2400" spc="-132">
                <a:solidFill>
                  <a:srgbClr val="25572A"/>
                </a:solidFill>
                <a:latin typeface="Heading Now 71-78 Bold"/>
                <a:ea typeface="Heading Now 71-78 Bold"/>
                <a:cs typeface="Heading Now 71-78 Bold"/>
                <a:sym typeface="Heading Now 71-78 Bold"/>
              </a:rPr>
              <a:t>10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77065" y="6455520"/>
            <a:ext cx="1461990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BD0000"/>
                </a:solidFill>
                <a:latin typeface="TT Firs Neue"/>
                <a:ea typeface="TT Firs Neue"/>
                <a:cs typeface="TT Firs Neue"/>
                <a:sym typeface="TT Firs Neue"/>
              </a:rPr>
              <a:t>Cover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377065" y="8224787"/>
            <a:ext cx="1461990" cy="701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strike="noStrike" u="none">
                <a:solidFill>
                  <a:srgbClr val="BD0000"/>
                </a:solidFill>
                <a:latin typeface="TT Firs Neue"/>
                <a:ea typeface="TT Firs Neue"/>
                <a:cs typeface="TT Firs Neue"/>
                <a:sym typeface="TT Firs Neue"/>
              </a:rPr>
              <a:t>Table of Contents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387549" y="6455520"/>
            <a:ext cx="1496920" cy="349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strike="noStrike" u="none">
                <a:solidFill>
                  <a:srgbClr val="BD0000"/>
                </a:solidFill>
                <a:latin typeface="TT Firs Neue"/>
                <a:ea typeface="TT Firs Neue"/>
                <a:cs typeface="TT Firs Neue"/>
                <a:sym typeface="TT Firs Neue"/>
              </a:rPr>
              <a:t>Introduction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387549" y="8224787"/>
            <a:ext cx="1496920" cy="701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strike="noStrike" u="none">
                <a:solidFill>
                  <a:srgbClr val="BD0000"/>
                </a:solidFill>
                <a:latin typeface="TT Firs Neue"/>
                <a:ea typeface="TT Firs Neue"/>
                <a:cs typeface="TT Firs Neue"/>
                <a:sym typeface="TT Firs Neue"/>
              </a:rPr>
              <a:t>Creative Focus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436321" y="6455520"/>
            <a:ext cx="1584246" cy="701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strike="noStrike" u="none">
                <a:solidFill>
                  <a:srgbClr val="BD0000"/>
                </a:solidFill>
                <a:latin typeface="TT Firs Neue"/>
                <a:ea typeface="TT Firs Neue"/>
                <a:cs typeface="TT Firs Neue"/>
                <a:sym typeface="TT Firs Neue"/>
              </a:rPr>
              <a:t>Signature Style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436321" y="8224787"/>
            <a:ext cx="1689038" cy="701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strike="noStrike" u="none">
                <a:solidFill>
                  <a:srgbClr val="BD0000"/>
                </a:solidFill>
                <a:latin typeface="TT Firs Neue"/>
                <a:ea typeface="TT Firs Neue"/>
                <a:cs typeface="TT Firs Neue"/>
                <a:sym typeface="TT Firs Neue"/>
              </a:rPr>
              <a:t>Process Highlights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677211" y="6455520"/>
            <a:ext cx="1584246" cy="349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strike="noStrike" u="none">
                <a:solidFill>
                  <a:srgbClr val="BD0000"/>
                </a:solidFill>
                <a:latin typeface="TT Firs Neue"/>
                <a:ea typeface="TT Firs Neue"/>
                <a:cs typeface="TT Firs Neue"/>
                <a:sym typeface="TT Firs Neue"/>
              </a:rPr>
              <a:t>Project-1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5040341" y="6455520"/>
            <a:ext cx="1584246" cy="701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strike="noStrike" u="none">
                <a:solidFill>
                  <a:srgbClr val="BD0000"/>
                </a:solidFill>
                <a:latin typeface="TT Firs Neue"/>
                <a:ea typeface="TT Firs Neue"/>
                <a:cs typeface="TT Firs Neue"/>
                <a:sym typeface="TT Firs Neue"/>
              </a:rPr>
              <a:t>Design Philosophy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1677211" y="8224787"/>
            <a:ext cx="1706503" cy="349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strike="noStrike" u="none">
                <a:solidFill>
                  <a:srgbClr val="BD0000"/>
                </a:solidFill>
                <a:latin typeface="TT Firs Neue"/>
                <a:ea typeface="TT Firs Neue"/>
                <a:cs typeface="TT Firs Neue"/>
                <a:sym typeface="TT Firs Neue"/>
              </a:rPr>
              <a:t>Project-2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5040341" y="8224787"/>
            <a:ext cx="1584246" cy="701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 strike="noStrike" u="none">
                <a:solidFill>
                  <a:srgbClr val="BD0000"/>
                </a:solidFill>
                <a:latin typeface="TT Firs Neue"/>
                <a:ea typeface="TT Firs Neue"/>
                <a:cs typeface="TT Firs Neue"/>
                <a:sym typeface="TT Firs Neue"/>
              </a:rPr>
              <a:t>Let’s Collaborate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663413" y="1635809"/>
            <a:ext cx="5437149" cy="192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800"/>
              </a:lnSpc>
              <a:spcBef>
                <a:spcPct val="0"/>
              </a:spcBef>
            </a:pPr>
            <a:r>
              <a:rPr lang="en-US" sz="6800" spc="-374" strike="noStrike" u="none">
                <a:solidFill>
                  <a:srgbClr val="BD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Table of Contents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127" t="0" r="-2980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002292" y="1401604"/>
            <a:ext cx="6733392" cy="7483792"/>
            <a:chOff x="0" y="0"/>
            <a:chExt cx="2917656" cy="324281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917656" cy="3242814"/>
            </a:xfrm>
            <a:custGeom>
              <a:avLst/>
              <a:gdLst/>
              <a:ahLst/>
              <a:cxnLst/>
              <a:rect r="r" b="b" t="t" l="l"/>
              <a:pathLst>
                <a:path h="3242814" w="2917656">
                  <a:moveTo>
                    <a:pt x="2503394" y="38122"/>
                  </a:moveTo>
                  <a:cubicBezTo>
                    <a:pt x="2481694" y="13865"/>
                    <a:pt x="2450689" y="0"/>
                    <a:pt x="2090453" y="0"/>
                  </a:cubicBezTo>
                  <a:lnTo>
                    <a:pt x="528968" y="0"/>
                  </a:lnTo>
                  <a:cubicBezTo>
                    <a:pt x="465795" y="0"/>
                    <a:pt x="414584" y="51211"/>
                    <a:pt x="414584" y="114384"/>
                  </a:cubicBezTo>
                  <a:lnTo>
                    <a:pt x="414584" y="386829"/>
                  </a:lnTo>
                  <a:cubicBezTo>
                    <a:pt x="414584" y="417166"/>
                    <a:pt x="402533" y="446260"/>
                    <a:pt x="381081" y="467712"/>
                  </a:cubicBezTo>
                  <a:cubicBezTo>
                    <a:pt x="359630" y="489163"/>
                    <a:pt x="330536" y="501214"/>
                    <a:pt x="300199" y="501214"/>
                  </a:cubicBezTo>
                  <a:lnTo>
                    <a:pt x="114384" y="501214"/>
                  </a:lnTo>
                  <a:cubicBezTo>
                    <a:pt x="84047" y="501214"/>
                    <a:pt x="54953" y="513266"/>
                    <a:pt x="33502" y="534717"/>
                  </a:cubicBezTo>
                  <a:cubicBezTo>
                    <a:pt x="12051" y="556168"/>
                    <a:pt x="0" y="585262"/>
                    <a:pt x="0" y="615598"/>
                  </a:cubicBezTo>
                  <a:lnTo>
                    <a:pt x="0" y="2632040"/>
                  </a:lnTo>
                  <a:cubicBezTo>
                    <a:pt x="0" y="2660179"/>
                    <a:pt x="10372" y="2687331"/>
                    <a:pt x="29133" y="2708303"/>
                  </a:cubicBezTo>
                  <a:lnTo>
                    <a:pt x="248999" y="2954086"/>
                  </a:lnTo>
                  <a:cubicBezTo>
                    <a:pt x="270698" y="2978343"/>
                    <a:pt x="301704" y="2992207"/>
                    <a:pt x="334250" y="2992207"/>
                  </a:cubicBezTo>
                  <a:lnTo>
                    <a:pt x="587615" y="2992207"/>
                  </a:lnTo>
                  <a:cubicBezTo>
                    <a:pt x="620162" y="2992207"/>
                    <a:pt x="651168" y="3006073"/>
                    <a:pt x="672868" y="3030330"/>
                  </a:cubicBezTo>
                  <a:lnTo>
                    <a:pt x="828844" y="3204692"/>
                  </a:lnTo>
                  <a:cubicBezTo>
                    <a:pt x="850543" y="3228949"/>
                    <a:pt x="881549" y="3242814"/>
                    <a:pt x="914095" y="3242814"/>
                  </a:cubicBezTo>
                  <a:lnTo>
                    <a:pt x="2803271" y="3242814"/>
                  </a:lnTo>
                  <a:cubicBezTo>
                    <a:pt x="2833608" y="3242814"/>
                    <a:pt x="2862702" y="3230763"/>
                    <a:pt x="2884154" y="3209312"/>
                  </a:cubicBezTo>
                  <a:cubicBezTo>
                    <a:pt x="2905605" y="3187861"/>
                    <a:pt x="2917656" y="3158767"/>
                    <a:pt x="2917656" y="3128430"/>
                  </a:cubicBezTo>
                  <a:moveTo>
                    <a:pt x="2917656" y="2992207"/>
                  </a:moveTo>
                  <a:lnTo>
                    <a:pt x="2917656" y="567445"/>
                  </a:lnTo>
                  <a:cubicBezTo>
                    <a:pt x="2917656" y="524794"/>
                    <a:pt x="2901935" y="483639"/>
                    <a:pt x="2873499" y="451851"/>
                  </a:cubicBezTo>
                  <a:lnTo>
                    <a:pt x="2503394" y="38122"/>
                  </a:lnTo>
                  <a:close/>
                </a:path>
              </a:pathLst>
            </a:custGeom>
            <a:blipFill>
              <a:blip r:embed="rId3"/>
              <a:stretch>
                <a:fillRect l="0" t="-17418" r="0" b="-17418"/>
              </a:stretch>
            </a:blipFill>
            <a:ln w="381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9852018" y="5851422"/>
            <a:ext cx="5507141" cy="2758405"/>
            <a:chOff x="0" y="0"/>
            <a:chExt cx="1366975" cy="6846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66975" cy="684687"/>
            </a:xfrm>
            <a:custGeom>
              <a:avLst/>
              <a:gdLst/>
              <a:ahLst/>
              <a:cxnLst/>
              <a:rect r="r" b="b" t="t" l="l"/>
              <a:pathLst>
                <a:path h="684687" w="1366975">
                  <a:moveTo>
                    <a:pt x="49203" y="0"/>
                  </a:moveTo>
                  <a:lnTo>
                    <a:pt x="1317772" y="0"/>
                  </a:lnTo>
                  <a:cubicBezTo>
                    <a:pt x="1330822" y="0"/>
                    <a:pt x="1343337" y="5184"/>
                    <a:pt x="1352564" y="14411"/>
                  </a:cubicBezTo>
                  <a:cubicBezTo>
                    <a:pt x="1361791" y="23639"/>
                    <a:pt x="1366975" y="36153"/>
                    <a:pt x="1366975" y="49203"/>
                  </a:cubicBezTo>
                  <a:lnTo>
                    <a:pt x="1366975" y="635485"/>
                  </a:lnTo>
                  <a:cubicBezTo>
                    <a:pt x="1366975" y="648534"/>
                    <a:pt x="1361791" y="661049"/>
                    <a:pt x="1352564" y="670276"/>
                  </a:cubicBezTo>
                  <a:cubicBezTo>
                    <a:pt x="1343337" y="679504"/>
                    <a:pt x="1330822" y="684687"/>
                    <a:pt x="1317772" y="684687"/>
                  </a:cubicBezTo>
                  <a:lnTo>
                    <a:pt x="49203" y="684687"/>
                  </a:lnTo>
                  <a:cubicBezTo>
                    <a:pt x="36153" y="684687"/>
                    <a:pt x="23639" y="679504"/>
                    <a:pt x="14411" y="670276"/>
                  </a:cubicBezTo>
                  <a:cubicBezTo>
                    <a:pt x="5184" y="661049"/>
                    <a:pt x="0" y="648534"/>
                    <a:pt x="0" y="635485"/>
                  </a:cubicBezTo>
                  <a:lnTo>
                    <a:pt x="0" y="49203"/>
                  </a:lnTo>
                  <a:cubicBezTo>
                    <a:pt x="0" y="36153"/>
                    <a:pt x="5184" y="23639"/>
                    <a:pt x="14411" y="14411"/>
                  </a:cubicBezTo>
                  <a:cubicBezTo>
                    <a:pt x="23639" y="5184"/>
                    <a:pt x="36153" y="0"/>
                    <a:pt x="49203" y="0"/>
                  </a:cubicBezTo>
                  <a:close/>
                </a:path>
              </a:pathLst>
            </a:custGeom>
            <a:solidFill>
              <a:srgbClr val="E0E59E">
                <a:alpha val="72941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1366975" cy="7323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726511" y="1943350"/>
            <a:ext cx="5632648" cy="671850"/>
            <a:chOff x="0" y="0"/>
            <a:chExt cx="1398128" cy="16676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98128" cy="166766"/>
            </a:xfrm>
            <a:custGeom>
              <a:avLst/>
              <a:gdLst/>
              <a:ahLst/>
              <a:cxnLst/>
              <a:rect r="r" b="b" t="t" l="l"/>
              <a:pathLst>
                <a:path h="166766" w="1398128">
                  <a:moveTo>
                    <a:pt x="48107" y="0"/>
                  </a:moveTo>
                  <a:lnTo>
                    <a:pt x="1350022" y="0"/>
                  </a:lnTo>
                  <a:cubicBezTo>
                    <a:pt x="1362780" y="0"/>
                    <a:pt x="1375016" y="5068"/>
                    <a:pt x="1384038" y="14090"/>
                  </a:cubicBezTo>
                  <a:cubicBezTo>
                    <a:pt x="1393060" y="23112"/>
                    <a:pt x="1398128" y="35348"/>
                    <a:pt x="1398128" y="48107"/>
                  </a:cubicBezTo>
                  <a:lnTo>
                    <a:pt x="1398128" y="118659"/>
                  </a:lnTo>
                  <a:cubicBezTo>
                    <a:pt x="1398128" y="131418"/>
                    <a:pt x="1393060" y="143654"/>
                    <a:pt x="1384038" y="152676"/>
                  </a:cubicBezTo>
                  <a:cubicBezTo>
                    <a:pt x="1375016" y="161697"/>
                    <a:pt x="1362780" y="166766"/>
                    <a:pt x="1350022" y="166766"/>
                  </a:cubicBezTo>
                  <a:lnTo>
                    <a:pt x="48107" y="166766"/>
                  </a:lnTo>
                  <a:cubicBezTo>
                    <a:pt x="21538" y="166766"/>
                    <a:pt x="0" y="145228"/>
                    <a:pt x="0" y="118659"/>
                  </a:cubicBezTo>
                  <a:lnTo>
                    <a:pt x="0" y="48107"/>
                  </a:lnTo>
                  <a:cubicBezTo>
                    <a:pt x="0" y="35348"/>
                    <a:pt x="5068" y="23112"/>
                    <a:pt x="14090" y="14090"/>
                  </a:cubicBezTo>
                  <a:cubicBezTo>
                    <a:pt x="23112" y="5068"/>
                    <a:pt x="35348" y="0"/>
                    <a:pt x="48107" y="0"/>
                  </a:cubicBezTo>
                  <a:close/>
                </a:path>
              </a:pathLst>
            </a:custGeom>
            <a:solidFill>
              <a:srgbClr val="E0E59E">
                <a:alpha val="72941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1398128" cy="2143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6460215" y="5260586"/>
            <a:ext cx="3842174" cy="3893273"/>
          </a:xfrm>
          <a:custGeom>
            <a:avLst/>
            <a:gdLst/>
            <a:ahLst/>
            <a:cxnLst/>
            <a:rect r="r" b="b" t="t" l="l"/>
            <a:pathLst>
              <a:path h="3893273" w="3842174">
                <a:moveTo>
                  <a:pt x="0" y="0"/>
                </a:moveTo>
                <a:lnTo>
                  <a:pt x="3842174" y="0"/>
                </a:lnTo>
                <a:lnTo>
                  <a:pt x="3842174" y="3893273"/>
                </a:lnTo>
                <a:lnTo>
                  <a:pt x="0" y="3893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239720" y="7126184"/>
            <a:ext cx="1860392" cy="2027675"/>
          </a:xfrm>
          <a:custGeom>
            <a:avLst/>
            <a:gdLst/>
            <a:ahLst/>
            <a:cxnLst/>
            <a:rect r="r" b="b" t="t" l="l"/>
            <a:pathLst>
              <a:path h="2027675" w="1860392">
                <a:moveTo>
                  <a:pt x="0" y="0"/>
                </a:moveTo>
                <a:lnTo>
                  <a:pt x="1860392" y="0"/>
                </a:lnTo>
                <a:lnTo>
                  <a:pt x="1860392" y="2027675"/>
                </a:lnTo>
                <a:lnTo>
                  <a:pt x="0" y="20276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285708" y="417170"/>
            <a:ext cx="2427292" cy="8841130"/>
          </a:xfrm>
          <a:custGeom>
            <a:avLst/>
            <a:gdLst/>
            <a:ahLst/>
            <a:cxnLst/>
            <a:rect r="r" b="b" t="t" l="l"/>
            <a:pathLst>
              <a:path h="8841130" w="2427292">
                <a:moveTo>
                  <a:pt x="0" y="0"/>
                </a:moveTo>
                <a:lnTo>
                  <a:pt x="2427292" y="0"/>
                </a:lnTo>
                <a:lnTo>
                  <a:pt x="2427292" y="8841130"/>
                </a:lnTo>
                <a:lnTo>
                  <a:pt x="0" y="88411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007487" y="3306691"/>
            <a:ext cx="6278221" cy="1068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sz="6800" spc="-374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Introduction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007487" y="2052592"/>
            <a:ext cx="5803538" cy="4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BD000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Animation &amp; Character Designer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302389" y="6150976"/>
            <a:ext cx="4606399" cy="21116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B</a:t>
            </a:r>
            <a:r>
              <a:rPr lang="en-US" sz="200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onjour! I’m Helene. I bring characters to life through expressive, playful designs and hand-crafted 2D animation. My work blends European cartoon charm with vibrant storytelling.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227" t="-12792" r="-10398" b="-547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577774" y="4032366"/>
            <a:ext cx="5901726" cy="2222534"/>
            <a:chOff x="0" y="0"/>
            <a:chExt cx="1554364" cy="58535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554364" cy="585359"/>
            </a:xfrm>
            <a:custGeom>
              <a:avLst/>
              <a:gdLst/>
              <a:ahLst/>
              <a:cxnLst/>
              <a:rect r="r" b="b" t="t" l="l"/>
              <a:pathLst>
                <a:path h="585359" w="1554364">
                  <a:moveTo>
                    <a:pt x="45913" y="0"/>
                  </a:moveTo>
                  <a:lnTo>
                    <a:pt x="1508451" y="0"/>
                  </a:lnTo>
                  <a:cubicBezTo>
                    <a:pt x="1520628" y="0"/>
                    <a:pt x="1532306" y="4837"/>
                    <a:pt x="1540916" y="13448"/>
                  </a:cubicBezTo>
                  <a:cubicBezTo>
                    <a:pt x="1549527" y="22058"/>
                    <a:pt x="1554364" y="33736"/>
                    <a:pt x="1554364" y="45913"/>
                  </a:cubicBezTo>
                  <a:lnTo>
                    <a:pt x="1554364" y="539446"/>
                  </a:lnTo>
                  <a:cubicBezTo>
                    <a:pt x="1554364" y="564803"/>
                    <a:pt x="1533808" y="585359"/>
                    <a:pt x="1508451" y="585359"/>
                  </a:cubicBezTo>
                  <a:lnTo>
                    <a:pt x="45913" y="585359"/>
                  </a:lnTo>
                  <a:cubicBezTo>
                    <a:pt x="33736" y="585359"/>
                    <a:pt x="22058" y="580522"/>
                    <a:pt x="13448" y="571911"/>
                  </a:cubicBezTo>
                  <a:cubicBezTo>
                    <a:pt x="4837" y="563301"/>
                    <a:pt x="0" y="551623"/>
                    <a:pt x="0" y="539446"/>
                  </a:cubicBezTo>
                  <a:lnTo>
                    <a:pt x="0" y="45913"/>
                  </a:lnTo>
                  <a:cubicBezTo>
                    <a:pt x="0" y="33736"/>
                    <a:pt x="4837" y="22058"/>
                    <a:pt x="13448" y="13448"/>
                  </a:cubicBezTo>
                  <a:cubicBezTo>
                    <a:pt x="22058" y="4837"/>
                    <a:pt x="33736" y="0"/>
                    <a:pt x="45913" y="0"/>
                  </a:cubicBezTo>
                  <a:close/>
                </a:path>
              </a:pathLst>
            </a:custGeom>
            <a:solidFill>
              <a:srgbClr val="25572A">
                <a:alpha val="56863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1554364" cy="6329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28700" y="1495507"/>
            <a:ext cx="15450800" cy="2222534"/>
            <a:chOff x="0" y="0"/>
            <a:chExt cx="4069347" cy="58535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069347" cy="585359"/>
            </a:xfrm>
            <a:custGeom>
              <a:avLst/>
              <a:gdLst/>
              <a:ahLst/>
              <a:cxnLst/>
              <a:rect r="r" b="b" t="t" l="l"/>
              <a:pathLst>
                <a:path h="585359" w="4069347">
                  <a:moveTo>
                    <a:pt x="17537" y="0"/>
                  </a:moveTo>
                  <a:lnTo>
                    <a:pt x="4051809" y="0"/>
                  </a:lnTo>
                  <a:cubicBezTo>
                    <a:pt x="4056461" y="0"/>
                    <a:pt x="4060921" y="1848"/>
                    <a:pt x="4064210" y="5137"/>
                  </a:cubicBezTo>
                  <a:cubicBezTo>
                    <a:pt x="4067499" y="8425"/>
                    <a:pt x="4069347" y="12886"/>
                    <a:pt x="4069347" y="17537"/>
                  </a:cubicBezTo>
                  <a:lnTo>
                    <a:pt x="4069347" y="567821"/>
                  </a:lnTo>
                  <a:cubicBezTo>
                    <a:pt x="4069347" y="577507"/>
                    <a:pt x="4061495" y="585359"/>
                    <a:pt x="4051809" y="585359"/>
                  </a:cubicBezTo>
                  <a:lnTo>
                    <a:pt x="17537" y="585359"/>
                  </a:lnTo>
                  <a:cubicBezTo>
                    <a:pt x="12886" y="585359"/>
                    <a:pt x="8425" y="583511"/>
                    <a:pt x="5137" y="580222"/>
                  </a:cubicBezTo>
                  <a:cubicBezTo>
                    <a:pt x="1848" y="576933"/>
                    <a:pt x="0" y="572473"/>
                    <a:pt x="0" y="567821"/>
                  </a:cubicBezTo>
                  <a:lnTo>
                    <a:pt x="0" y="17537"/>
                  </a:lnTo>
                  <a:cubicBezTo>
                    <a:pt x="0" y="12886"/>
                    <a:pt x="1848" y="8425"/>
                    <a:pt x="5137" y="5137"/>
                  </a:cubicBezTo>
                  <a:cubicBezTo>
                    <a:pt x="8425" y="1848"/>
                    <a:pt x="12886" y="0"/>
                    <a:pt x="17537" y="0"/>
                  </a:cubicBezTo>
                  <a:close/>
                </a:path>
              </a:pathLst>
            </a:custGeom>
            <a:solidFill>
              <a:srgbClr val="25572A">
                <a:alpha val="56863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4069347" cy="6329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577774" y="6568959"/>
            <a:ext cx="5901726" cy="2222534"/>
            <a:chOff x="0" y="0"/>
            <a:chExt cx="1554364" cy="58535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554364" cy="585359"/>
            </a:xfrm>
            <a:custGeom>
              <a:avLst/>
              <a:gdLst/>
              <a:ahLst/>
              <a:cxnLst/>
              <a:rect r="r" b="b" t="t" l="l"/>
              <a:pathLst>
                <a:path h="585359" w="1554364">
                  <a:moveTo>
                    <a:pt x="45913" y="0"/>
                  </a:moveTo>
                  <a:lnTo>
                    <a:pt x="1508451" y="0"/>
                  </a:lnTo>
                  <a:cubicBezTo>
                    <a:pt x="1520628" y="0"/>
                    <a:pt x="1532306" y="4837"/>
                    <a:pt x="1540916" y="13448"/>
                  </a:cubicBezTo>
                  <a:cubicBezTo>
                    <a:pt x="1549527" y="22058"/>
                    <a:pt x="1554364" y="33736"/>
                    <a:pt x="1554364" y="45913"/>
                  </a:cubicBezTo>
                  <a:lnTo>
                    <a:pt x="1554364" y="539446"/>
                  </a:lnTo>
                  <a:cubicBezTo>
                    <a:pt x="1554364" y="564803"/>
                    <a:pt x="1533808" y="585359"/>
                    <a:pt x="1508451" y="585359"/>
                  </a:cubicBezTo>
                  <a:lnTo>
                    <a:pt x="45913" y="585359"/>
                  </a:lnTo>
                  <a:cubicBezTo>
                    <a:pt x="33736" y="585359"/>
                    <a:pt x="22058" y="580522"/>
                    <a:pt x="13448" y="571911"/>
                  </a:cubicBezTo>
                  <a:cubicBezTo>
                    <a:pt x="4837" y="563301"/>
                    <a:pt x="0" y="551623"/>
                    <a:pt x="0" y="539446"/>
                  </a:cubicBezTo>
                  <a:lnTo>
                    <a:pt x="0" y="45913"/>
                  </a:lnTo>
                  <a:cubicBezTo>
                    <a:pt x="0" y="33736"/>
                    <a:pt x="4837" y="22058"/>
                    <a:pt x="13448" y="13448"/>
                  </a:cubicBezTo>
                  <a:cubicBezTo>
                    <a:pt x="22058" y="4837"/>
                    <a:pt x="33736" y="0"/>
                    <a:pt x="45913" y="0"/>
                  </a:cubicBezTo>
                  <a:close/>
                </a:path>
              </a:pathLst>
            </a:custGeom>
            <a:solidFill>
              <a:srgbClr val="25572A">
                <a:alpha val="56863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1554364" cy="6329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1081545" y="4661538"/>
            <a:ext cx="821282" cy="821282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E59E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1294486" y="4874479"/>
            <a:ext cx="395400" cy="395400"/>
          </a:xfrm>
          <a:custGeom>
            <a:avLst/>
            <a:gdLst/>
            <a:ahLst/>
            <a:cxnLst/>
            <a:rect r="r" b="b" t="t" l="l"/>
            <a:pathLst>
              <a:path h="395400" w="395400">
                <a:moveTo>
                  <a:pt x="0" y="0"/>
                </a:moveTo>
                <a:lnTo>
                  <a:pt x="395400" y="0"/>
                </a:lnTo>
                <a:lnTo>
                  <a:pt x="395400" y="395400"/>
                </a:lnTo>
                <a:lnTo>
                  <a:pt x="0" y="395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6" id="16"/>
          <p:cNvGrpSpPr/>
          <p:nvPr/>
        </p:nvGrpSpPr>
        <p:grpSpPr>
          <a:xfrm rot="0">
            <a:off x="11081545" y="2124678"/>
            <a:ext cx="821282" cy="821282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E59E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1294486" y="2337620"/>
            <a:ext cx="395400" cy="395400"/>
          </a:xfrm>
          <a:custGeom>
            <a:avLst/>
            <a:gdLst/>
            <a:ahLst/>
            <a:cxnLst/>
            <a:rect r="r" b="b" t="t" l="l"/>
            <a:pathLst>
              <a:path h="395400" w="395400">
                <a:moveTo>
                  <a:pt x="0" y="0"/>
                </a:moveTo>
                <a:lnTo>
                  <a:pt x="395400" y="0"/>
                </a:lnTo>
                <a:lnTo>
                  <a:pt x="395400" y="395399"/>
                </a:lnTo>
                <a:lnTo>
                  <a:pt x="0" y="3953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1081545" y="7198130"/>
            <a:ext cx="821282" cy="821282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E59E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11294486" y="7411071"/>
            <a:ext cx="395400" cy="395400"/>
          </a:xfrm>
          <a:custGeom>
            <a:avLst/>
            <a:gdLst/>
            <a:ahLst/>
            <a:cxnLst/>
            <a:rect r="r" b="b" t="t" l="l"/>
            <a:pathLst>
              <a:path h="395400" w="395400">
                <a:moveTo>
                  <a:pt x="0" y="0"/>
                </a:moveTo>
                <a:lnTo>
                  <a:pt x="395400" y="0"/>
                </a:lnTo>
                <a:lnTo>
                  <a:pt x="395400" y="395400"/>
                </a:lnTo>
                <a:lnTo>
                  <a:pt x="0" y="395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4" id="24"/>
          <p:cNvSpPr/>
          <p:nvPr/>
        </p:nvSpPr>
        <p:spPr>
          <a:xfrm flipH="false" flipV="false" rot="0">
            <a:off x="-331993" y="3022274"/>
            <a:ext cx="6380396" cy="6465253"/>
          </a:xfrm>
          <a:custGeom>
            <a:avLst/>
            <a:gdLst/>
            <a:ahLst/>
            <a:cxnLst/>
            <a:rect r="r" b="b" t="t" l="l"/>
            <a:pathLst>
              <a:path h="6465253" w="6380396">
                <a:moveTo>
                  <a:pt x="0" y="0"/>
                </a:moveTo>
                <a:lnTo>
                  <a:pt x="6380396" y="0"/>
                </a:lnTo>
                <a:lnTo>
                  <a:pt x="6380396" y="6465253"/>
                </a:lnTo>
                <a:lnTo>
                  <a:pt x="0" y="64652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2301644" y="5978205"/>
            <a:ext cx="8061872" cy="3668152"/>
          </a:xfrm>
          <a:custGeom>
            <a:avLst/>
            <a:gdLst/>
            <a:ahLst/>
            <a:cxnLst/>
            <a:rect r="r" b="b" t="t" l="l"/>
            <a:pathLst>
              <a:path h="3668152" w="8061872">
                <a:moveTo>
                  <a:pt x="0" y="0"/>
                </a:moveTo>
                <a:lnTo>
                  <a:pt x="8061872" y="0"/>
                </a:lnTo>
                <a:lnTo>
                  <a:pt x="8061872" y="3668151"/>
                </a:lnTo>
                <a:lnTo>
                  <a:pt x="0" y="36681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-331993" y="4661538"/>
            <a:ext cx="3360095" cy="4825989"/>
          </a:xfrm>
          <a:custGeom>
            <a:avLst/>
            <a:gdLst/>
            <a:ahLst/>
            <a:cxnLst/>
            <a:rect r="r" b="b" t="t" l="l"/>
            <a:pathLst>
              <a:path h="4825989" w="3360095">
                <a:moveTo>
                  <a:pt x="0" y="0"/>
                </a:moveTo>
                <a:lnTo>
                  <a:pt x="3360095" y="0"/>
                </a:lnTo>
                <a:lnTo>
                  <a:pt x="3360095" y="4825989"/>
                </a:lnTo>
                <a:lnTo>
                  <a:pt x="0" y="48259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657833" y="1670071"/>
            <a:ext cx="6658648" cy="1068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sz="6800" spc="-374">
                <a:solidFill>
                  <a:srgbClr val="FFFFFF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Creative Focus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264571" y="4697612"/>
            <a:ext cx="3924084" cy="701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true" sz="2000">
                <a:solidFill>
                  <a:srgbClr val="E0E59E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2D animation for series, short films, and</a:t>
            </a:r>
            <a:r>
              <a:rPr lang="en-US" b="true" sz="2000">
                <a:solidFill>
                  <a:srgbClr val="E0E59E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 digital content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264571" y="2160753"/>
            <a:ext cx="3924084" cy="701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true" sz="2000">
                <a:solidFill>
                  <a:srgbClr val="E0E59E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Character design for animation</a:t>
            </a:r>
            <a:r>
              <a:rPr lang="en-US" b="true" sz="2000">
                <a:solidFill>
                  <a:srgbClr val="E0E59E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 and illustration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2264571" y="7234205"/>
            <a:ext cx="3924084" cy="701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true" sz="2000">
                <a:solidFill>
                  <a:srgbClr val="E0E59E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Visual story</a:t>
            </a:r>
            <a:r>
              <a:rPr lang="en-US" b="true" sz="2000">
                <a:solidFill>
                  <a:srgbClr val="E0E59E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telling through pose, shape, and timing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227" t="-12792" r="-10398" b="-547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68728" y="1399765"/>
            <a:ext cx="15290515" cy="10713309"/>
            <a:chOff x="0" y="0"/>
            <a:chExt cx="3795391" cy="265924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95390" cy="2659243"/>
            </a:xfrm>
            <a:custGeom>
              <a:avLst/>
              <a:gdLst/>
              <a:ahLst/>
              <a:cxnLst/>
              <a:rect r="r" b="b" t="t" l="l"/>
              <a:pathLst>
                <a:path h="2659243" w="3795390">
                  <a:moveTo>
                    <a:pt x="17721" y="0"/>
                  </a:moveTo>
                  <a:lnTo>
                    <a:pt x="3777669" y="0"/>
                  </a:lnTo>
                  <a:cubicBezTo>
                    <a:pt x="3787456" y="0"/>
                    <a:pt x="3795390" y="7934"/>
                    <a:pt x="3795390" y="17721"/>
                  </a:cubicBezTo>
                  <a:lnTo>
                    <a:pt x="3795390" y="2641522"/>
                  </a:lnTo>
                  <a:cubicBezTo>
                    <a:pt x="3795390" y="2651309"/>
                    <a:pt x="3787456" y="2659243"/>
                    <a:pt x="3777669" y="2659243"/>
                  </a:cubicBezTo>
                  <a:lnTo>
                    <a:pt x="17721" y="2659243"/>
                  </a:lnTo>
                  <a:cubicBezTo>
                    <a:pt x="13021" y="2659243"/>
                    <a:pt x="8514" y="2657376"/>
                    <a:pt x="5190" y="2654053"/>
                  </a:cubicBezTo>
                  <a:cubicBezTo>
                    <a:pt x="1867" y="2650729"/>
                    <a:pt x="0" y="2646222"/>
                    <a:pt x="0" y="2641522"/>
                  </a:cubicBezTo>
                  <a:lnTo>
                    <a:pt x="0" y="17721"/>
                  </a:lnTo>
                  <a:cubicBezTo>
                    <a:pt x="0" y="7934"/>
                    <a:pt x="7934" y="0"/>
                    <a:pt x="17721" y="0"/>
                  </a:cubicBezTo>
                  <a:close/>
                </a:path>
              </a:pathLst>
            </a:custGeom>
            <a:solidFill>
              <a:srgbClr val="E0E59E">
                <a:alpha val="72941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795391" cy="27068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6809259" y="5356675"/>
            <a:ext cx="12315789" cy="4161365"/>
            <a:chOff x="0" y="0"/>
            <a:chExt cx="3057008" cy="10329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057008" cy="1032928"/>
            </a:xfrm>
            <a:custGeom>
              <a:avLst/>
              <a:gdLst/>
              <a:ahLst/>
              <a:cxnLst/>
              <a:rect r="r" b="b" t="t" l="l"/>
              <a:pathLst>
                <a:path h="1032928" w="3057008">
                  <a:moveTo>
                    <a:pt x="22002" y="0"/>
                  </a:moveTo>
                  <a:lnTo>
                    <a:pt x="3035007" y="0"/>
                  </a:lnTo>
                  <a:cubicBezTo>
                    <a:pt x="3047158" y="0"/>
                    <a:pt x="3057008" y="9850"/>
                    <a:pt x="3057008" y="22002"/>
                  </a:cubicBezTo>
                  <a:lnTo>
                    <a:pt x="3057008" y="1010927"/>
                  </a:lnTo>
                  <a:cubicBezTo>
                    <a:pt x="3057008" y="1023078"/>
                    <a:pt x="3047158" y="1032928"/>
                    <a:pt x="3035007" y="1032928"/>
                  </a:cubicBezTo>
                  <a:lnTo>
                    <a:pt x="22002" y="1032928"/>
                  </a:lnTo>
                  <a:cubicBezTo>
                    <a:pt x="9850" y="1032928"/>
                    <a:pt x="0" y="1023078"/>
                    <a:pt x="0" y="1010927"/>
                  </a:cubicBezTo>
                  <a:lnTo>
                    <a:pt x="0" y="22002"/>
                  </a:lnTo>
                  <a:cubicBezTo>
                    <a:pt x="0" y="9850"/>
                    <a:pt x="9850" y="0"/>
                    <a:pt x="22002" y="0"/>
                  </a:cubicBezTo>
                  <a:close/>
                </a:path>
              </a:pathLst>
            </a:custGeom>
            <a:solidFill>
              <a:srgbClr val="25572A"/>
            </a:solidFill>
            <a:ln cap="rnd">
              <a:noFill/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3057008" cy="10805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166465" y="5717480"/>
            <a:ext cx="5618987" cy="3439755"/>
            <a:chOff x="0" y="0"/>
            <a:chExt cx="870528" cy="53290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70528" cy="532908"/>
            </a:xfrm>
            <a:custGeom>
              <a:avLst/>
              <a:gdLst/>
              <a:ahLst/>
              <a:cxnLst/>
              <a:rect r="r" b="b" t="t" l="l"/>
              <a:pathLst>
                <a:path h="532908" w="870528">
                  <a:moveTo>
                    <a:pt x="48223" y="0"/>
                  </a:moveTo>
                  <a:lnTo>
                    <a:pt x="822305" y="0"/>
                  </a:lnTo>
                  <a:cubicBezTo>
                    <a:pt x="835094" y="0"/>
                    <a:pt x="847360" y="5081"/>
                    <a:pt x="856404" y="14124"/>
                  </a:cubicBezTo>
                  <a:cubicBezTo>
                    <a:pt x="865447" y="23168"/>
                    <a:pt x="870528" y="35434"/>
                    <a:pt x="870528" y="48223"/>
                  </a:cubicBezTo>
                  <a:lnTo>
                    <a:pt x="870528" y="484685"/>
                  </a:lnTo>
                  <a:cubicBezTo>
                    <a:pt x="870528" y="511318"/>
                    <a:pt x="848938" y="532908"/>
                    <a:pt x="822305" y="532908"/>
                  </a:cubicBezTo>
                  <a:lnTo>
                    <a:pt x="48223" y="532908"/>
                  </a:lnTo>
                  <a:cubicBezTo>
                    <a:pt x="21590" y="532908"/>
                    <a:pt x="0" y="511318"/>
                    <a:pt x="0" y="484685"/>
                  </a:cubicBezTo>
                  <a:lnTo>
                    <a:pt x="0" y="48223"/>
                  </a:lnTo>
                  <a:cubicBezTo>
                    <a:pt x="0" y="21590"/>
                    <a:pt x="21590" y="0"/>
                    <a:pt x="48223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3294" r="0" b="-3294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939517" y="2810882"/>
            <a:ext cx="5226948" cy="192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sz="6800" spc="-374">
                <a:solidFill>
                  <a:srgbClr val="BD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Signature Style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3148854" y="5717480"/>
            <a:ext cx="5618987" cy="3439755"/>
            <a:chOff x="0" y="0"/>
            <a:chExt cx="870528" cy="53290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70528" cy="532908"/>
            </a:xfrm>
            <a:custGeom>
              <a:avLst/>
              <a:gdLst/>
              <a:ahLst/>
              <a:cxnLst/>
              <a:rect r="r" b="b" t="t" l="l"/>
              <a:pathLst>
                <a:path h="532908" w="870528">
                  <a:moveTo>
                    <a:pt x="48223" y="0"/>
                  </a:moveTo>
                  <a:lnTo>
                    <a:pt x="822305" y="0"/>
                  </a:lnTo>
                  <a:cubicBezTo>
                    <a:pt x="835094" y="0"/>
                    <a:pt x="847360" y="5081"/>
                    <a:pt x="856404" y="14124"/>
                  </a:cubicBezTo>
                  <a:cubicBezTo>
                    <a:pt x="865447" y="23168"/>
                    <a:pt x="870528" y="35434"/>
                    <a:pt x="870528" y="48223"/>
                  </a:cubicBezTo>
                  <a:lnTo>
                    <a:pt x="870528" y="484685"/>
                  </a:lnTo>
                  <a:cubicBezTo>
                    <a:pt x="870528" y="511318"/>
                    <a:pt x="848938" y="532908"/>
                    <a:pt x="822305" y="532908"/>
                  </a:cubicBezTo>
                  <a:lnTo>
                    <a:pt x="48223" y="532908"/>
                  </a:lnTo>
                  <a:cubicBezTo>
                    <a:pt x="21590" y="532908"/>
                    <a:pt x="0" y="511318"/>
                    <a:pt x="0" y="484685"/>
                  </a:cubicBezTo>
                  <a:lnTo>
                    <a:pt x="0" y="48223"/>
                  </a:lnTo>
                  <a:cubicBezTo>
                    <a:pt x="0" y="21590"/>
                    <a:pt x="21590" y="0"/>
                    <a:pt x="48223" y="0"/>
                  </a:cubicBezTo>
                  <a:close/>
                </a:path>
              </a:pathLst>
            </a:custGeom>
            <a:blipFill>
              <a:blip r:embed="rId4"/>
              <a:stretch>
                <a:fillRect l="0" t="0" r="-29559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-2700000">
            <a:off x="6694987" y="2878486"/>
            <a:ext cx="942956" cy="942956"/>
          </a:xfrm>
          <a:custGeom>
            <a:avLst/>
            <a:gdLst/>
            <a:ahLst/>
            <a:cxnLst/>
            <a:rect r="r" b="b" t="t" l="l"/>
            <a:pathLst>
              <a:path h="942956" w="942956">
                <a:moveTo>
                  <a:pt x="0" y="0"/>
                </a:moveTo>
                <a:lnTo>
                  <a:pt x="942956" y="0"/>
                </a:lnTo>
                <a:lnTo>
                  <a:pt x="942956" y="942956"/>
                </a:lnTo>
                <a:lnTo>
                  <a:pt x="0" y="9429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939517" y="6860922"/>
            <a:ext cx="4075421" cy="21116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25572A"/>
                </a:solidFill>
                <a:latin typeface="TT Firs Neue"/>
                <a:ea typeface="TT Firs Neue"/>
                <a:cs typeface="TT Firs Neue"/>
                <a:sym typeface="TT Firs Neue"/>
              </a:rPr>
              <a:t>Wh</a:t>
            </a:r>
            <a:r>
              <a:rPr lang="en-US" sz="2000">
                <a:solidFill>
                  <a:srgbClr val="25572A"/>
                </a:solidFill>
                <a:latin typeface="TT Firs Neue"/>
                <a:ea typeface="TT Firs Neue"/>
                <a:cs typeface="TT Firs Neue"/>
                <a:sym typeface="TT Firs Neue"/>
              </a:rPr>
              <a:t>imsical, expressive, and cartoon-European. I love crafting quirky, loveable characters with big personalities and emotional range. From sketches to full-motion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939517" y="1708318"/>
            <a:ext cx="7590094" cy="4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25572A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Animati</a:t>
            </a:r>
            <a:r>
              <a:rPr lang="en-US" sz="2400" b="true">
                <a:solidFill>
                  <a:srgbClr val="25572A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on &amp; Character Designer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976703" y="1708318"/>
            <a:ext cx="3528024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b="true" sz="2000">
                <a:solidFill>
                  <a:srgbClr val="25572A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www.reallygreatsite.com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79810" t="0" r="-16125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181733" y="4985682"/>
            <a:ext cx="21672443" cy="3624852"/>
            <a:chOff x="0" y="0"/>
            <a:chExt cx="5379504" cy="89975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379504" cy="899756"/>
            </a:xfrm>
            <a:custGeom>
              <a:avLst/>
              <a:gdLst/>
              <a:ahLst/>
              <a:cxnLst/>
              <a:rect r="r" b="b" t="t" l="l"/>
              <a:pathLst>
                <a:path h="899756" w="5379504">
                  <a:moveTo>
                    <a:pt x="12503" y="0"/>
                  </a:moveTo>
                  <a:lnTo>
                    <a:pt x="5367001" y="0"/>
                  </a:lnTo>
                  <a:cubicBezTo>
                    <a:pt x="5373906" y="0"/>
                    <a:pt x="5379504" y="5598"/>
                    <a:pt x="5379504" y="12503"/>
                  </a:cubicBezTo>
                  <a:lnTo>
                    <a:pt x="5379504" y="887253"/>
                  </a:lnTo>
                  <a:cubicBezTo>
                    <a:pt x="5379504" y="890569"/>
                    <a:pt x="5378187" y="893749"/>
                    <a:pt x="5375842" y="896094"/>
                  </a:cubicBezTo>
                  <a:cubicBezTo>
                    <a:pt x="5373498" y="898439"/>
                    <a:pt x="5370317" y="899756"/>
                    <a:pt x="5367001" y="899756"/>
                  </a:cubicBezTo>
                  <a:lnTo>
                    <a:pt x="12503" y="899756"/>
                  </a:lnTo>
                  <a:cubicBezTo>
                    <a:pt x="5598" y="899756"/>
                    <a:pt x="0" y="894158"/>
                    <a:pt x="0" y="887253"/>
                  </a:cubicBezTo>
                  <a:lnTo>
                    <a:pt x="0" y="12503"/>
                  </a:lnTo>
                  <a:cubicBezTo>
                    <a:pt x="0" y="5598"/>
                    <a:pt x="5598" y="0"/>
                    <a:pt x="12503" y="0"/>
                  </a:cubicBezTo>
                  <a:close/>
                </a:path>
              </a:pathLst>
            </a:custGeom>
            <a:solidFill>
              <a:srgbClr val="E0E59E">
                <a:alpha val="72941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5379504" cy="9473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907039" y="5542536"/>
            <a:ext cx="821282" cy="821282"/>
            <a:chOff x="0" y="0"/>
            <a:chExt cx="1095043" cy="1095043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1095043" cy="1095043"/>
              <a:chOff x="0" y="0"/>
              <a:chExt cx="812800" cy="8128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5572A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39"/>
                  </a:lnSpc>
                </a:pPr>
              </a:p>
            </p:txBody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283922" y="283922"/>
              <a:ext cx="527200" cy="527200"/>
            </a:xfrm>
            <a:custGeom>
              <a:avLst/>
              <a:gdLst/>
              <a:ahLst/>
              <a:cxnLst/>
              <a:rect r="r" b="b" t="t" l="l"/>
              <a:pathLst>
                <a:path h="527200" w="527200">
                  <a:moveTo>
                    <a:pt x="0" y="0"/>
                  </a:moveTo>
                  <a:lnTo>
                    <a:pt x="527199" y="0"/>
                  </a:lnTo>
                  <a:lnTo>
                    <a:pt x="527199" y="527199"/>
                  </a:lnTo>
                  <a:lnTo>
                    <a:pt x="0" y="527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7653155" y="5542536"/>
            <a:ext cx="821282" cy="821282"/>
            <a:chOff x="0" y="0"/>
            <a:chExt cx="1095043" cy="1095043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1095043" cy="1095043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5572A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39"/>
                  </a:lnSpc>
                </a:pPr>
              </a:p>
            </p:txBody>
          </p:sp>
        </p:grpSp>
        <p:sp>
          <p:nvSpPr>
            <p:cNvPr name="Freeform 15" id="15"/>
            <p:cNvSpPr/>
            <p:nvPr/>
          </p:nvSpPr>
          <p:spPr>
            <a:xfrm flipH="false" flipV="false" rot="0">
              <a:off x="283922" y="283922"/>
              <a:ext cx="527200" cy="527200"/>
            </a:xfrm>
            <a:custGeom>
              <a:avLst/>
              <a:gdLst/>
              <a:ahLst/>
              <a:cxnLst/>
              <a:rect r="r" b="b" t="t" l="l"/>
              <a:pathLst>
                <a:path h="527200" w="527200">
                  <a:moveTo>
                    <a:pt x="0" y="0"/>
                  </a:moveTo>
                  <a:lnTo>
                    <a:pt x="527199" y="0"/>
                  </a:lnTo>
                  <a:lnTo>
                    <a:pt x="527199" y="527199"/>
                  </a:lnTo>
                  <a:lnTo>
                    <a:pt x="0" y="527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907039" y="7098776"/>
            <a:ext cx="821282" cy="821282"/>
            <a:chOff x="0" y="0"/>
            <a:chExt cx="1095043" cy="1095043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1095043" cy="1095043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5572A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3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283922" y="283922"/>
              <a:ext cx="527200" cy="527200"/>
            </a:xfrm>
            <a:custGeom>
              <a:avLst/>
              <a:gdLst/>
              <a:ahLst/>
              <a:cxnLst/>
              <a:rect r="r" b="b" t="t" l="l"/>
              <a:pathLst>
                <a:path h="527200" w="527200">
                  <a:moveTo>
                    <a:pt x="0" y="0"/>
                  </a:moveTo>
                  <a:lnTo>
                    <a:pt x="527199" y="0"/>
                  </a:lnTo>
                  <a:lnTo>
                    <a:pt x="527199" y="527199"/>
                  </a:lnTo>
                  <a:lnTo>
                    <a:pt x="0" y="527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7653155" y="7098776"/>
            <a:ext cx="821282" cy="821282"/>
            <a:chOff x="0" y="0"/>
            <a:chExt cx="1095043" cy="1095043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0" y="0"/>
              <a:ext cx="1095043" cy="1095043"/>
              <a:chOff x="0" y="0"/>
              <a:chExt cx="812800" cy="8128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5572A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39"/>
                  </a:lnSpc>
                </a:pPr>
              </a:p>
            </p:txBody>
          </p:sp>
        </p:grpSp>
        <p:sp>
          <p:nvSpPr>
            <p:cNvPr name="Freeform 25" id="25"/>
            <p:cNvSpPr/>
            <p:nvPr/>
          </p:nvSpPr>
          <p:spPr>
            <a:xfrm flipH="false" flipV="false" rot="0">
              <a:off x="283922" y="283922"/>
              <a:ext cx="527200" cy="527200"/>
            </a:xfrm>
            <a:custGeom>
              <a:avLst/>
              <a:gdLst/>
              <a:ahLst/>
              <a:cxnLst/>
              <a:rect r="r" b="b" t="t" l="l"/>
              <a:pathLst>
                <a:path h="527200" w="527200">
                  <a:moveTo>
                    <a:pt x="0" y="0"/>
                  </a:moveTo>
                  <a:lnTo>
                    <a:pt x="527199" y="0"/>
                  </a:lnTo>
                  <a:lnTo>
                    <a:pt x="527199" y="527199"/>
                  </a:lnTo>
                  <a:lnTo>
                    <a:pt x="0" y="527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6" id="26"/>
          <p:cNvSpPr/>
          <p:nvPr/>
        </p:nvSpPr>
        <p:spPr>
          <a:xfrm flipH="false" flipV="false" rot="0">
            <a:off x="10485967" y="1028700"/>
            <a:ext cx="6773333" cy="4114800"/>
          </a:xfrm>
          <a:custGeom>
            <a:avLst/>
            <a:gdLst/>
            <a:ahLst/>
            <a:cxnLst/>
            <a:rect r="r" b="b" t="t" l="l"/>
            <a:pathLst>
              <a:path h="4114800" w="6773333">
                <a:moveTo>
                  <a:pt x="0" y="0"/>
                </a:moveTo>
                <a:lnTo>
                  <a:pt x="6773333" y="0"/>
                </a:lnTo>
                <a:lnTo>
                  <a:pt x="67733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6672482" y="2928670"/>
            <a:ext cx="4763076" cy="2214830"/>
          </a:xfrm>
          <a:custGeom>
            <a:avLst/>
            <a:gdLst/>
            <a:ahLst/>
            <a:cxnLst/>
            <a:rect r="r" b="b" t="t" l="l"/>
            <a:pathLst>
              <a:path h="2214830" w="4763076">
                <a:moveTo>
                  <a:pt x="0" y="0"/>
                </a:moveTo>
                <a:lnTo>
                  <a:pt x="4763075" y="0"/>
                </a:lnTo>
                <a:lnTo>
                  <a:pt x="4763075" y="2214830"/>
                </a:lnTo>
                <a:lnTo>
                  <a:pt x="0" y="22148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3078593" y="5599686"/>
            <a:ext cx="3977622" cy="701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true" sz="2000">
                <a:solidFill>
                  <a:srgbClr val="0B0A0A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Visual re</a:t>
            </a:r>
            <a:r>
              <a:rPr lang="en-US" b="true" sz="2000">
                <a:solidFill>
                  <a:srgbClr val="0B0A0A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search and style exploration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8824710" y="5599686"/>
            <a:ext cx="3977622" cy="701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true" sz="2000">
                <a:solidFill>
                  <a:srgbClr val="0B0A0A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Turnarounds, rigs, and animation-</a:t>
            </a:r>
            <a:r>
              <a:rPr lang="en-US" b="true" sz="2000">
                <a:solidFill>
                  <a:srgbClr val="0B0A0A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ready designs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3078593" y="7155926"/>
            <a:ext cx="3977622" cy="701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true" sz="2000">
                <a:solidFill>
                  <a:srgbClr val="0B0A0A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Sketches, shape languag</a:t>
            </a:r>
            <a:r>
              <a:rPr lang="en-US" b="true" sz="2000">
                <a:solidFill>
                  <a:srgbClr val="0B0A0A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e, and expression sheets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8824710" y="7155926"/>
            <a:ext cx="3977622" cy="701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true" sz="2000">
                <a:solidFill>
                  <a:srgbClr val="0B0A0A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Final 2D animation wi</a:t>
            </a:r>
            <a:r>
              <a:rPr lang="en-US" b="true" sz="2000">
                <a:solidFill>
                  <a:srgbClr val="0B0A0A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th story-driven movement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E59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5330495"/>
            <a:chOff x="0" y="0"/>
            <a:chExt cx="2833290" cy="8258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3290" cy="825833"/>
            </a:xfrm>
            <a:custGeom>
              <a:avLst/>
              <a:gdLst/>
              <a:ahLst/>
              <a:cxnLst/>
              <a:rect r="r" b="b" t="t" l="l"/>
              <a:pathLst>
                <a:path h="825833" w="2833290">
                  <a:moveTo>
                    <a:pt x="0" y="0"/>
                  </a:moveTo>
                  <a:lnTo>
                    <a:pt x="2833290" y="0"/>
                  </a:lnTo>
                  <a:lnTo>
                    <a:pt x="2833290" y="825833"/>
                  </a:lnTo>
                  <a:lnTo>
                    <a:pt x="0" y="825833"/>
                  </a:lnTo>
                  <a:close/>
                </a:path>
              </a:pathLst>
            </a:custGeom>
            <a:blipFill>
              <a:blip r:embed="rId2"/>
              <a:stretch>
                <a:fillRect l="0" t="-111390" r="0" b="-3291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4589215" y="3094808"/>
            <a:ext cx="2985405" cy="3359105"/>
          </a:xfrm>
          <a:custGeom>
            <a:avLst/>
            <a:gdLst/>
            <a:ahLst/>
            <a:cxnLst/>
            <a:rect r="r" b="b" t="t" l="l"/>
            <a:pathLst>
              <a:path h="3359105" w="2985405">
                <a:moveTo>
                  <a:pt x="0" y="0"/>
                </a:moveTo>
                <a:lnTo>
                  <a:pt x="2985405" y="0"/>
                </a:lnTo>
                <a:lnTo>
                  <a:pt x="2985405" y="3359106"/>
                </a:lnTo>
                <a:lnTo>
                  <a:pt x="0" y="33591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387268" y="6297486"/>
            <a:ext cx="6363380" cy="2211959"/>
            <a:chOff x="0" y="0"/>
            <a:chExt cx="1579509" cy="54904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79509" cy="549049"/>
            </a:xfrm>
            <a:custGeom>
              <a:avLst/>
              <a:gdLst/>
              <a:ahLst/>
              <a:cxnLst/>
              <a:rect r="r" b="b" t="t" l="l"/>
              <a:pathLst>
                <a:path h="549049" w="1579509">
                  <a:moveTo>
                    <a:pt x="42582" y="0"/>
                  </a:moveTo>
                  <a:lnTo>
                    <a:pt x="1536927" y="0"/>
                  </a:lnTo>
                  <a:cubicBezTo>
                    <a:pt x="1560445" y="0"/>
                    <a:pt x="1579509" y="19065"/>
                    <a:pt x="1579509" y="42582"/>
                  </a:cubicBezTo>
                  <a:lnTo>
                    <a:pt x="1579509" y="506467"/>
                  </a:lnTo>
                  <a:cubicBezTo>
                    <a:pt x="1579509" y="529985"/>
                    <a:pt x="1560445" y="549049"/>
                    <a:pt x="1536927" y="549049"/>
                  </a:cubicBezTo>
                  <a:lnTo>
                    <a:pt x="42582" y="549049"/>
                  </a:lnTo>
                  <a:cubicBezTo>
                    <a:pt x="19065" y="549049"/>
                    <a:pt x="0" y="529985"/>
                    <a:pt x="0" y="506467"/>
                  </a:cubicBezTo>
                  <a:lnTo>
                    <a:pt x="0" y="42582"/>
                  </a:lnTo>
                  <a:cubicBezTo>
                    <a:pt x="0" y="19065"/>
                    <a:pt x="19065" y="0"/>
                    <a:pt x="42582" y="0"/>
                  </a:cubicBezTo>
                  <a:close/>
                </a:path>
              </a:pathLst>
            </a:custGeom>
            <a:solidFill>
              <a:srgbClr val="25572A">
                <a:alpha val="63922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1579509" cy="5966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8687128" y="790922"/>
            <a:ext cx="6546812" cy="5662992"/>
          </a:xfrm>
          <a:custGeom>
            <a:avLst/>
            <a:gdLst/>
            <a:ahLst/>
            <a:cxnLst/>
            <a:rect r="r" b="b" t="t" l="l"/>
            <a:pathLst>
              <a:path h="5662992" w="6546812">
                <a:moveTo>
                  <a:pt x="0" y="0"/>
                </a:moveTo>
                <a:lnTo>
                  <a:pt x="6546811" y="0"/>
                </a:lnTo>
                <a:lnTo>
                  <a:pt x="6546811" y="5662992"/>
                </a:lnTo>
                <a:lnTo>
                  <a:pt x="0" y="56629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102548" y="6917708"/>
            <a:ext cx="6829010" cy="192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sz="6800" spc="-374">
                <a:solidFill>
                  <a:srgbClr val="BD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Project – “Milo’s Wild Train”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102548" y="6249861"/>
            <a:ext cx="7564453" cy="4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437547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Animati</a:t>
            </a:r>
            <a:r>
              <a:rPr lang="en-US" sz="2400" b="true">
                <a:solidFill>
                  <a:srgbClr val="437547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on &amp; Character Designer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499136" y="8909050"/>
            <a:ext cx="3760164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true">
                <a:solidFill>
                  <a:srgbClr val="231F2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www.reallygreatsite.com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641381" y="6520589"/>
            <a:ext cx="5969300" cy="1759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“Mil</a:t>
            </a:r>
            <a:r>
              <a:rPr lang="en-US" sz="2000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o’s Wild Train” is an animated pilot about a curious raccoon explorer. I handled all character designs, key animations, and promotional visuals, developing a playful and dynamic motion language for young audiences.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E59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61967" y="6451798"/>
            <a:ext cx="21209812" cy="11501727"/>
          </a:xfrm>
          <a:custGeom>
            <a:avLst/>
            <a:gdLst/>
            <a:ahLst/>
            <a:cxnLst/>
            <a:rect r="r" b="b" t="t" l="l"/>
            <a:pathLst>
              <a:path h="11501727" w="21209812">
                <a:moveTo>
                  <a:pt x="0" y="0"/>
                </a:moveTo>
                <a:lnTo>
                  <a:pt x="21209813" y="0"/>
                </a:lnTo>
                <a:lnTo>
                  <a:pt x="21209813" y="11501727"/>
                </a:lnTo>
                <a:lnTo>
                  <a:pt x="0" y="115017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84985" y="1518500"/>
            <a:ext cx="6926271" cy="7353975"/>
            <a:chOff x="0" y="0"/>
            <a:chExt cx="1874335" cy="199007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74335" cy="1990077"/>
            </a:xfrm>
            <a:custGeom>
              <a:avLst/>
              <a:gdLst/>
              <a:ahLst/>
              <a:cxnLst/>
              <a:rect r="r" b="b" t="t" l="l"/>
              <a:pathLst>
                <a:path h="1990077" w="1874335">
                  <a:moveTo>
                    <a:pt x="465531" y="1990077"/>
                  </a:moveTo>
                  <a:lnTo>
                    <a:pt x="1745667" y="1990077"/>
                  </a:lnTo>
                  <a:cubicBezTo>
                    <a:pt x="1816728" y="1990076"/>
                    <a:pt x="1874334" y="1932470"/>
                    <a:pt x="1874335" y="1861410"/>
                  </a:cubicBezTo>
                  <a:lnTo>
                    <a:pt x="1874335" y="584899"/>
                  </a:lnTo>
                  <a:cubicBezTo>
                    <a:pt x="1874335" y="513837"/>
                    <a:pt x="1816729" y="456231"/>
                    <a:pt x="1745667" y="456231"/>
                  </a:cubicBezTo>
                  <a:lnTo>
                    <a:pt x="864274" y="456231"/>
                  </a:lnTo>
                  <a:cubicBezTo>
                    <a:pt x="830150" y="456231"/>
                    <a:pt x="797423" y="442675"/>
                    <a:pt x="773293" y="418545"/>
                  </a:cubicBezTo>
                  <a:cubicBezTo>
                    <a:pt x="749163" y="394415"/>
                    <a:pt x="735607" y="361688"/>
                    <a:pt x="735607" y="327563"/>
                  </a:cubicBezTo>
                  <a:lnTo>
                    <a:pt x="735607" y="128668"/>
                  </a:lnTo>
                  <a:cubicBezTo>
                    <a:pt x="735607" y="57606"/>
                    <a:pt x="678000" y="0"/>
                    <a:pt x="606939" y="0"/>
                  </a:cubicBezTo>
                  <a:lnTo>
                    <a:pt x="128668" y="0"/>
                  </a:lnTo>
                  <a:cubicBezTo>
                    <a:pt x="57606" y="0"/>
                    <a:pt x="0" y="57606"/>
                    <a:pt x="0" y="128668"/>
                  </a:cubicBezTo>
                  <a:lnTo>
                    <a:pt x="0" y="1484838"/>
                  </a:lnTo>
                  <a:cubicBezTo>
                    <a:pt x="-1" y="1516490"/>
                    <a:pt x="11664" y="1547031"/>
                    <a:pt x="32766" y="1570623"/>
                  </a:cubicBezTo>
                  <a:lnTo>
                    <a:pt x="369633" y="1947194"/>
                  </a:lnTo>
                  <a:cubicBezTo>
                    <a:pt x="394042" y="1974481"/>
                    <a:pt x="428920" y="1990078"/>
                    <a:pt x="465531" y="1990077"/>
                  </a:cubicBezTo>
                  <a:close/>
                </a:path>
              </a:pathLst>
            </a:custGeom>
            <a:blipFill>
              <a:blip r:embed="rId3"/>
              <a:stretch>
                <a:fillRect l="-44492" t="0" r="-44492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9491403" y="5238284"/>
            <a:ext cx="7091453" cy="2427029"/>
            <a:chOff x="0" y="0"/>
            <a:chExt cx="1760231" cy="60243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60231" cy="602434"/>
            </a:xfrm>
            <a:custGeom>
              <a:avLst/>
              <a:gdLst/>
              <a:ahLst/>
              <a:cxnLst/>
              <a:rect r="r" b="b" t="t" l="l"/>
              <a:pathLst>
                <a:path h="602434" w="1760231">
                  <a:moveTo>
                    <a:pt x="38210" y="0"/>
                  </a:moveTo>
                  <a:lnTo>
                    <a:pt x="1722020" y="0"/>
                  </a:lnTo>
                  <a:cubicBezTo>
                    <a:pt x="1732154" y="0"/>
                    <a:pt x="1741873" y="4026"/>
                    <a:pt x="1749039" y="11192"/>
                  </a:cubicBezTo>
                  <a:cubicBezTo>
                    <a:pt x="1756205" y="18357"/>
                    <a:pt x="1760231" y="28076"/>
                    <a:pt x="1760231" y="38210"/>
                  </a:cubicBezTo>
                  <a:lnTo>
                    <a:pt x="1760231" y="564224"/>
                  </a:lnTo>
                  <a:cubicBezTo>
                    <a:pt x="1760231" y="574358"/>
                    <a:pt x="1756205" y="584077"/>
                    <a:pt x="1749039" y="591242"/>
                  </a:cubicBezTo>
                  <a:cubicBezTo>
                    <a:pt x="1741873" y="598408"/>
                    <a:pt x="1732154" y="602434"/>
                    <a:pt x="1722020" y="602434"/>
                  </a:cubicBezTo>
                  <a:lnTo>
                    <a:pt x="38210" y="602434"/>
                  </a:lnTo>
                  <a:cubicBezTo>
                    <a:pt x="28076" y="602434"/>
                    <a:pt x="18357" y="598408"/>
                    <a:pt x="11192" y="591242"/>
                  </a:cubicBezTo>
                  <a:cubicBezTo>
                    <a:pt x="4026" y="584077"/>
                    <a:pt x="0" y="574358"/>
                    <a:pt x="0" y="564224"/>
                  </a:cubicBezTo>
                  <a:lnTo>
                    <a:pt x="0" y="38210"/>
                  </a:lnTo>
                  <a:cubicBezTo>
                    <a:pt x="0" y="28076"/>
                    <a:pt x="4026" y="18357"/>
                    <a:pt x="11192" y="11192"/>
                  </a:cubicBezTo>
                  <a:cubicBezTo>
                    <a:pt x="18357" y="4026"/>
                    <a:pt x="28076" y="0"/>
                    <a:pt x="3821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1760231" cy="6500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9942939" y="5665762"/>
            <a:ext cx="501992" cy="501992"/>
          </a:xfrm>
          <a:custGeom>
            <a:avLst/>
            <a:gdLst/>
            <a:ahLst/>
            <a:cxnLst/>
            <a:rect r="r" b="b" t="t" l="l"/>
            <a:pathLst>
              <a:path h="501992" w="501992">
                <a:moveTo>
                  <a:pt x="0" y="0"/>
                </a:moveTo>
                <a:lnTo>
                  <a:pt x="501992" y="0"/>
                </a:lnTo>
                <a:lnTo>
                  <a:pt x="501992" y="501992"/>
                </a:lnTo>
                <a:lnTo>
                  <a:pt x="0" y="5019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9491403" y="1518500"/>
            <a:ext cx="7091453" cy="631066"/>
            <a:chOff x="0" y="0"/>
            <a:chExt cx="1760231" cy="15664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760231" cy="156642"/>
            </a:xfrm>
            <a:custGeom>
              <a:avLst/>
              <a:gdLst/>
              <a:ahLst/>
              <a:cxnLst/>
              <a:rect r="r" b="b" t="t" l="l"/>
              <a:pathLst>
                <a:path h="156642" w="1760231">
                  <a:moveTo>
                    <a:pt x="38210" y="0"/>
                  </a:moveTo>
                  <a:lnTo>
                    <a:pt x="1722020" y="0"/>
                  </a:lnTo>
                  <a:cubicBezTo>
                    <a:pt x="1732154" y="0"/>
                    <a:pt x="1741873" y="4026"/>
                    <a:pt x="1749039" y="11192"/>
                  </a:cubicBezTo>
                  <a:cubicBezTo>
                    <a:pt x="1756205" y="18357"/>
                    <a:pt x="1760231" y="28076"/>
                    <a:pt x="1760231" y="38210"/>
                  </a:cubicBezTo>
                  <a:lnTo>
                    <a:pt x="1760231" y="118432"/>
                  </a:lnTo>
                  <a:cubicBezTo>
                    <a:pt x="1760231" y="128566"/>
                    <a:pt x="1756205" y="138285"/>
                    <a:pt x="1749039" y="145451"/>
                  </a:cubicBezTo>
                  <a:cubicBezTo>
                    <a:pt x="1741873" y="152617"/>
                    <a:pt x="1732154" y="156642"/>
                    <a:pt x="1722020" y="156642"/>
                  </a:cubicBezTo>
                  <a:lnTo>
                    <a:pt x="38210" y="156642"/>
                  </a:lnTo>
                  <a:cubicBezTo>
                    <a:pt x="28076" y="156642"/>
                    <a:pt x="18357" y="152617"/>
                    <a:pt x="11192" y="145451"/>
                  </a:cubicBezTo>
                  <a:cubicBezTo>
                    <a:pt x="4026" y="138285"/>
                    <a:pt x="0" y="128566"/>
                    <a:pt x="0" y="118432"/>
                  </a:cubicBezTo>
                  <a:lnTo>
                    <a:pt x="0" y="38210"/>
                  </a:lnTo>
                  <a:cubicBezTo>
                    <a:pt x="0" y="28076"/>
                    <a:pt x="4026" y="18357"/>
                    <a:pt x="11192" y="11192"/>
                  </a:cubicBezTo>
                  <a:cubicBezTo>
                    <a:pt x="18357" y="4026"/>
                    <a:pt x="28076" y="0"/>
                    <a:pt x="38210" y="0"/>
                  </a:cubicBezTo>
                  <a:close/>
                </a:path>
              </a:pathLst>
            </a:custGeom>
            <a:solidFill>
              <a:srgbClr val="25572A"/>
            </a:solidFill>
            <a:ln cap="rnd">
              <a:noFill/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1760231" cy="2042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5980757" y="8099919"/>
            <a:ext cx="602099" cy="602099"/>
          </a:xfrm>
          <a:custGeom>
            <a:avLst/>
            <a:gdLst/>
            <a:ahLst/>
            <a:cxnLst/>
            <a:rect r="r" b="b" t="t" l="l"/>
            <a:pathLst>
              <a:path h="602099" w="602099">
                <a:moveTo>
                  <a:pt x="0" y="0"/>
                </a:moveTo>
                <a:lnTo>
                  <a:pt x="602099" y="0"/>
                </a:lnTo>
                <a:lnTo>
                  <a:pt x="602099" y="602099"/>
                </a:lnTo>
                <a:lnTo>
                  <a:pt x="0" y="6020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0" y="5665762"/>
            <a:ext cx="8552807" cy="4041201"/>
          </a:xfrm>
          <a:custGeom>
            <a:avLst/>
            <a:gdLst/>
            <a:ahLst/>
            <a:cxnLst/>
            <a:rect r="r" b="b" t="t" l="l"/>
            <a:pathLst>
              <a:path h="4041201" w="8552807">
                <a:moveTo>
                  <a:pt x="0" y="0"/>
                </a:moveTo>
                <a:lnTo>
                  <a:pt x="8552807" y="0"/>
                </a:lnTo>
                <a:lnTo>
                  <a:pt x="8552807" y="4041202"/>
                </a:lnTo>
                <a:lnTo>
                  <a:pt x="0" y="40412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737377" y="5548387"/>
            <a:ext cx="5188929" cy="1759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25572A"/>
                </a:solidFill>
                <a:latin typeface="TT Firs Neue"/>
                <a:ea typeface="TT Firs Neue"/>
                <a:cs typeface="TT Firs Neue"/>
                <a:sym typeface="TT Firs Neue"/>
              </a:rPr>
              <a:t>“</a:t>
            </a:r>
            <a:r>
              <a:rPr lang="en-US" sz="2000">
                <a:solidFill>
                  <a:srgbClr val="25572A"/>
                </a:solidFill>
                <a:latin typeface="TT Firs Neue"/>
                <a:ea typeface="TT Firs Neue"/>
                <a:cs typeface="TT Firs Neue"/>
                <a:sym typeface="TT Firs Neue"/>
              </a:rPr>
              <a:t>Little Soup Tales” is a short animated web series with a cozy, heartwarming tone. I designed unique characters for each episode, creating subtle and emotional animations that connect with all ages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491403" y="2892516"/>
            <a:ext cx="6550405" cy="192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sz="6800" spc="-374">
                <a:solidFill>
                  <a:srgbClr val="25572A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Project – “Little Soup Tales”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731402" y="1607350"/>
            <a:ext cx="6550405" cy="4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Animati</a:t>
            </a:r>
            <a:r>
              <a:rPr lang="en-US" sz="2400" b="true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on &amp; Character Designer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491403" y="8202531"/>
            <a:ext cx="2491947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true">
                <a:solidFill>
                  <a:srgbClr val="25572A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@reallygreatsite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E59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939517" y="2810882"/>
            <a:ext cx="6297107" cy="192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sz="6800" spc="-374">
                <a:solidFill>
                  <a:srgbClr val="BD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Design Philosophy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2700000">
            <a:off x="6990781" y="2662190"/>
            <a:ext cx="786231" cy="786231"/>
          </a:xfrm>
          <a:custGeom>
            <a:avLst/>
            <a:gdLst/>
            <a:ahLst/>
            <a:cxnLst/>
            <a:rect r="r" b="b" t="t" l="l"/>
            <a:pathLst>
              <a:path h="786231" w="786231">
                <a:moveTo>
                  <a:pt x="0" y="0"/>
                </a:moveTo>
                <a:lnTo>
                  <a:pt x="786232" y="0"/>
                </a:lnTo>
                <a:lnTo>
                  <a:pt x="786232" y="786232"/>
                </a:lnTo>
                <a:lnTo>
                  <a:pt x="0" y="786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536590" y="5423972"/>
            <a:ext cx="8298683" cy="3834328"/>
            <a:chOff x="0" y="0"/>
            <a:chExt cx="991966" cy="45832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91966" cy="458329"/>
            </a:xfrm>
            <a:custGeom>
              <a:avLst/>
              <a:gdLst/>
              <a:ahLst/>
              <a:cxnLst/>
              <a:rect r="r" b="b" t="t" l="l"/>
              <a:pathLst>
                <a:path h="458329" w="991966">
                  <a:moveTo>
                    <a:pt x="32652" y="0"/>
                  </a:moveTo>
                  <a:lnTo>
                    <a:pt x="959314" y="0"/>
                  </a:lnTo>
                  <a:cubicBezTo>
                    <a:pt x="977347" y="0"/>
                    <a:pt x="991966" y="14619"/>
                    <a:pt x="991966" y="32652"/>
                  </a:cubicBezTo>
                  <a:lnTo>
                    <a:pt x="991966" y="425677"/>
                  </a:lnTo>
                  <a:cubicBezTo>
                    <a:pt x="991966" y="443710"/>
                    <a:pt x="977347" y="458329"/>
                    <a:pt x="959314" y="458329"/>
                  </a:cubicBezTo>
                  <a:lnTo>
                    <a:pt x="32652" y="458329"/>
                  </a:lnTo>
                  <a:cubicBezTo>
                    <a:pt x="14619" y="458329"/>
                    <a:pt x="0" y="443710"/>
                    <a:pt x="0" y="425677"/>
                  </a:cubicBezTo>
                  <a:lnTo>
                    <a:pt x="0" y="32652"/>
                  </a:lnTo>
                  <a:cubicBezTo>
                    <a:pt x="0" y="14619"/>
                    <a:pt x="14619" y="0"/>
                    <a:pt x="32652" y="0"/>
                  </a:cubicBezTo>
                  <a:close/>
                </a:path>
              </a:pathLst>
            </a:custGeom>
            <a:blipFill>
              <a:blip r:embed="rId4"/>
              <a:stretch>
                <a:fillRect l="-8607" t="0" r="-5155" b="-3352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0410387" y="5423972"/>
            <a:ext cx="6341024" cy="3834328"/>
            <a:chOff x="0" y="0"/>
            <a:chExt cx="757961" cy="45832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57961" cy="458329"/>
            </a:xfrm>
            <a:custGeom>
              <a:avLst/>
              <a:gdLst/>
              <a:ahLst/>
              <a:cxnLst/>
              <a:rect r="r" b="b" t="t" l="l"/>
              <a:pathLst>
                <a:path h="458329" w="757961">
                  <a:moveTo>
                    <a:pt x="42732" y="0"/>
                  </a:moveTo>
                  <a:lnTo>
                    <a:pt x="715229" y="0"/>
                  </a:lnTo>
                  <a:cubicBezTo>
                    <a:pt x="726562" y="0"/>
                    <a:pt x="737431" y="4502"/>
                    <a:pt x="745445" y="12516"/>
                  </a:cubicBezTo>
                  <a:cubicBezTo>
                    <a:pt x="753459" y="20530"/>
                    <a:pt x="757961" y="31399"/>
                    <a:pt x="757961" y="42732"/>
                  </a:cubicBezTo>
                  <a:lnTo>
                    <a:pt x="757961" y="415596"/>
                  </a:lnTo>
                  <a:cubicBezTo>
                    <a:pt x="757961" y="426930"/>
                    <a:pt x="753459" y="437799"/>
                    <a:pt x="745445" y="445813"/>
                  </a:cubicBezTo>
                  <a:cubicBezTo>
                    <a:pt x="737431" y="453826"/>
                    <a:pt x="726562" y="458329"/>
                    <a:pt x="715229" y="458329"/>
                  </a:cubicBezTo>
                  <a:lnTo>
                    <a:pt x="42732" y="458329"/>
                  </a:lnTo>
                  <a:cubicBezTo>
                    <a:pt x="31399" y="458329"/>
                    <a:pt x="20530" y="453826"/>
                    <a:pt x="12516" y="445813"/>
                  </a:cubicBezTo>
                  <a:cubicBezTo>
                    <a:pt x="4502" y="437799"/>
                    <a:pt x="0" y="426930"/>
                    <a:pt x="0" y="415596"/>
                  </a:cubicBezTo>
                  <a:lnTo>
                    <a:pt x="0" y="42732"/>
                  </a:lnTo>
                  <a:cubicBezTo>
                    <a:pt x="0" y="31399"/>
                    <a:pt x="4502" y="20530"/>
                    <a:pt x="12516" y="12516"/>
                  </a:cubicBezTo>
                  <a:cubicBezTo>
                    <a:pt x="20530" y="4502"/>
                    <a:pt x="31399" y="0"/>
                    <a:pt x="42732" y="0"/>
                  </a:cubicBezTo>
                  <a:close/>
                </a:path>
              </a:pathLst>
            </a:custGeom>
            <a:blipFill>
              <a:blip r:embed="rId5"/>
              <a:stretch>
                <a:fillRect l="-97886" t="0" r="-12744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5821423" y="2499357"/>
            <a:ext cx="1938280" cy="7059960"/>
          </a:xfrm>
          <a:custGeom>
            <a:avLst/>
            <a:gdLst/>
            <a:ahLst/>
            <a:cxnLst/>
            <a:rect r="r" b="b" t="t" l="l"/>
            <a:pathLst>
              <a:path h="7059960" w="1938280">
                <a:moveTo>
                  <a:pt x="0" y="0"/>
                </a:moveTo>
                <a:lnTo>
                  <a:pt x="1938280" y="0"/>
                </a:lnTo>
                <a:lnTo>
                  <a:pt x="1938280" y="7059960"/>
                </a:lnTo>
                <a:lnTo>
                  <a:pt x="0" y="70599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835272" y="5423972"/>
            <a:ext cx="4746820" cy="4551014"/>
          </a:xfrm>
          <a:custGeom>
            <a:avLst/>
            <a:gdLst/>
            <a:ahLst/>
            <a:cxnLst/>
            <a:rect r="r" b="b" t="t" l="l"/>
            <a:pathLst>
              <a:path h="4551014" w="4746820">
                <a:moveTo>
                  <a:pt x="0" y="0"/>
                </a:moveTo>
                <a:lnTo>
                  <a:pt x="4746820" y="0"/>
                </a:lnTo>
                <a:lnTo>
                  <a:pt x="4746820" y="4551014"/>
                </a:lnTo>
                <a:lnTo>
                  <a:pt x="0" y="45510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97604" y="4988423"/>
            <a:ext cx="7642242" cy="4986563"/>
          </a:xfrm>
          <a:custGeom>
            <a:avLst/>
            <a:gdLst/>
            <a:ahLst/>
            <a:cxnLst/>
            <a:rect r="r" b="b" t="t" l="l"/>
            <a:pathLst>
              <a:path h="4986563" w="7642242">
                <a:moveTo>
                  <a:pt x="0" y="0"/>
                </a:moveTo>
                <a:lnTo>
                  <a:pt x="7642242" y="0"/>
                </a:lnTo>
                <a:lnTo>
                  <a:pt x="7642242" y="4986563"/>
                </a:lnTo>
                <a:lnTo>
                  <a:pt x="0" y="49865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861395" y="1439503"/>
            <a:ext cx="7482365" cy="4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25572A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Animati</a:t>
            </a:r>
            <a:r>
              <a:rPr lang="en-US" sz="2400" b="true">
                <a:solidFill>
                  <a:srgbClr val="25572A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on &amp; Character Designer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898581" y="1439503"/>
            <a:ext cx="3528024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b="true" sz="2000">
                <a:solidFill>
                  <a:srgbClr val="25572A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www.reallygreatsite.com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835272" y="3329479"/>
            <a:ext cx="5110391" cy="1406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25572A"/>
                </a:solidFill>
                <a:latin typeface="TT Firs Neue"/>
                <a:ea typeface="TT Firs Neue"/>
                <a:cs typeface="TT Firs Neue"/>
                <a:sym typeface="TT Firs Neue"/>
              </a:rPr>
              <a:t>I beli</a:t>
            </a:r>
            <a:r>
              <a:rPr lang="en-US" sz="2000">
                <a:solidFill>
                  <a:srgbClr val="25572A"/>
                </a:solidFill>
                <a:latin typeface="TT Firs Neue"/>
                <a:ea typeface="TT Firs Neue"/>
                <a:cs typeface="TT Firs Neue"/>
                <a:sym typeface="TT Firs Neue"/>
              </a:rPr>
              <a:t>eve in clarity-driven design. Good UX should feel invisible — it works when users don’t notice it. My role is to architect that flow with precision and empathy.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DAHF-pQl8VU</dc:identifier>
  <dcterms:modified xsi:type="dcterms:W3CDTF">2011-08-01T06:04:30Z</dcterms:modified>
  <cp:revision>1</cp:revision>
  <dc:title>Green and Orange Illustrated Wildlife Creative Portfolio Presentation</dc:title>
</cp:coreProperties>
</file>