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Comic Neue" panose="020B0604020202020204" charset="0"/>
      <p:regular r:id="rId15"/>
      <p:bold r:id="rId16"/>
    </p:embeddedFont>
    <p:embeddedFont>
      <p:font typeface="Knewave" panose="020B0604020202020204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8" d="100"/>
          <a:sy n="138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71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20YCn1X"/>
          <p:cNvSpPr/>
          <p:nvPr/>
        </p:nvSpPr>
        <p:spPr>
          <a:xfrm>
            <a:off x="274320" y="347152"/>
            <a:ext cx="4023360" cy="4594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HACKEO Y CIBERSEGURIDAD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78717E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Comprendiendo los riesgos, actores y defensas en el mundo digital.</a:t>
            </a:r>
            <a:endParaRPr lang="en-US" sz="3240" dirty="0"/>
          </a:p>
        </p:txBody>
      </p:sp>
      <p:pic>
        <p:nvPicPr>
          <p:cNvPr id="3" name="imghackcov" descr="/home/forge/chalkie-production-workers-3/releases/78652159/backend/storage/app/render-specs/f197169b-0260-48bf-9170-f60eb4476511/img_692f2b137fa5375f796f98be8e9d50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4255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alert1" descr="/home/forge/chalkie-production-workers-3/releases/78652159/backend/storage/app/render-specs/f197169b-0260-48bf-9170-f60eb4476511/img_fdc757ce2923fbec619a2c37a0cc217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5143500"/>
          </a:xfrm>
          <a:prstGeom prst="rect">
            <a:avLst/>
          </a:prstGeom>
        </p:spPr>
      </p:pic>
      <p:sp>
        <p:nvSpPr>
          <p:cNvPr id="3" name="JAq4mOTA"/>
          <p:cNvSpPr/>
          <p:nvPr/>
        </p:nvSpPr>
        <p:spPr>
          <a:xfrm>
            <a:off x="4023360" y="819531"/>
            <a:ext cx="1611630" cy="262890"/>
          </a:xfrm>
          <a:prstGeom prst="roundRect">
            <a:avLst>
              <a:gd name="adj" fmla="val 17391"/>
            </a:avLst>
          </a:prstGeom>
          <a:solidFill>
            <a:srgbClr val="DB9D47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PUNTO DE PARTIDA</a:t>
            </a:r>
            <a:endParaRPr lang="en-US" sz="1080" dirty="0"/>
          </a:p>
        </p:txBody>
      </p:sp>
      <p:sp>
        <p:nvSpPr>
          <p:cNvPr id="4" name="sIv2Pc4v"/>
          <p:cNvSpPr/>
          <p:nvPr/>
        </p:nvSpPr>
        <p:spPr>
          <a:xfrm>
            <a:off x="4023360" y="1333470"/>
            <a:ext cx="484632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¿Tu cuenta está a salvo?</a:t>
            </a:r>
            <a:endParaRPr lang="en-US" sz="2880" dirty="0"/>
          </a:p>
        </p:txBody>
      </p:sp>
      <p:sp>
        <p:nvSpPr>
          <p:cNvPr id="5" name="0wrlVrEk"/>
          <p:cNvSpPr/>
          <p:nvPr/>
        </p:nvSpPr>
        <p:spPr>
          <a:xfrm>
            <a:off x="4023360" y="1963102"/>
            <a:ext cx="4846320" cy="2251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Imagina abrir tu red social favorita y descubrir que tus mensajes fueron cambiados y tu clave ya no funciona.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Cada segundo ocurren miles de intentos de intromisión en el mundo. El </a:t>
            </a: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hackeo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no es magia de película: es la explotación metódica de debilidades en sistemas digitales cotidianos.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netflow" descr="/home/forge/chalkie-production-workers-3/releases/78652159/backend/storage/app/render-specs/f197169b-0260-48bf-9170-f60eb4476511/img_9c288ec7f1a3a6fa41670c24aba772f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86000"/>
          </a:xfrm>
          <a:prstGeom prst="rect">
            <a:avLst/>
          </a:prstGeom>
        </p:spPr>
      </p:pic>
      <p:sp>
        <p:nvSpPr>
          <p:cNvPr id="3" name="q9z61T0V"/>
          <p:cNvSpPr/>
          <p:nvPr/>
        </p:nvSpPr>
        <p:spPr>
          <a:xfrm>
            <a:off x="274320" y="25564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¿Qué es realmente el hackeo?</a:t>
            </a:r>
            <a:endParaRPr lang="en-US" sz="2880" dirty="0"/>
          </a:p>
        </p:txBody>
      </p:sp>
      <p:sp>
        <p:nvSpPr>
          <p:cNvPr id="4" name="y49wNxJY"/>
          <p:cNvSpPr/>
          <p:nvPr/>
        </p:nvSpPr>
        <p:spPr>
          <a:xfrm>
            <a:off x="274320" y="3140393"/>
            <a:ext cx="8595360" cy="13830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 ciberseguridad, </a:t>
            </a: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hackear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implica identificar fallos o vulnerabilidades técnicas en software o redes informáticas para alterar su comportamiento original o acceder sin autorización.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Vulnerabilidad: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Un fallo o descuido en la programación del sistema.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Amenaza digital: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La acción deliberada de aprovechar esa debilidad para sustraer datos.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oJFyJVv"/>
          <p:cNvSpPr/>
          <p:nvPr/>
        </p:nvSpPr>
        <p:spPr>
          <a:xfrm>
            <a:off x="274320" y="24762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Tipos de hackers: los sombreros</a:t>
            </a:r>
            <a:endParaRPr lang="en-US" sz="2880" dirty="0"/>
          </a:p>
        </p:txBody>
      </p:sp>
      <p:pic>
        <p:nvPicPr>
          <p:cNvPr id="3" name="imghatwhite" descr="/home/forge/chalkie-production-workers-3/releases/78652159/backend/storage/app/render-specs/f197169b-0260-48bf-9170-f60eb4476511/img_303fe860d99eae7a523bcb607046713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8115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wSzR7dW3"/>
          <p:cNvSpPr/>
          <p:nvPr/>
        </p:nvSpPr>
        <p:spPr>
          <a:xfrm>
            <a:off x="274320" y="2974635"/>
            <a:ext cx="2811780" cy="16459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Sombrero Blanco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Éticos y autorizados.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Buscan fallos con permiso oficial para repararlos antes de que causen daños a la comunidad.</a:t>
            </a:r>
            <a:endParaRPr lang="en-US" sz="2160" dirty="0"/>
          </a:p>
        </p:txBody>
      </p:sp>
      <p:pic>
        <p:nvPicPr>
          <p:cNvPr id="5" name="imghatgrey" descr="/home/forge/chalkie-production-workers-3/releases/78652159/backend/storage/app/render-specs/f197169b-0260-48bf-9170-f60eb4476511/img_2f0a985cb54eb4a66c01bf2d5b4bc4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110" y="8115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veZwudYy"/>
          <p:cNvSpPr/>
          <p:nvPr/>
        </p:nvSpPr>
        <p:spPr>
          <a:xfrm>
            <a:off x="3166110" y="2974635"/>
            <a:ext cx="2811780" cy="16459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Sombrero Gris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Límites ambiguos.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Acceden a redes ajenas sin permiso pero sin intención maliciosa, avisando luego a los dueños.</a:t>
            </a:r>
            <a:endParaRPr lang="en-US" sz="2160" dirty="0"/>
          </a:p>
        </p:txBody>
      </p:sp>
      <p:pic>
        <p:nvPicPr>
          <p:cNvPr id="7" name="imghatblack" descr="/home/forge/chalkie-production-workers-3/releases/78652159/backend/storage/app/render-specs/f197169b-0260-48bf-9170-f60eb4476511/img_f6cc3f23517c6eb20b4954f4d1989fd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330" y="8115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1QbHoqj0"/>
          <p:cNvSpPr/>
          <p:nvPr/>
        </p:nvSpPr>
        <p:spPr>
          <a:xfrm>
            <a:off x="6069330" y="2974635"/>
            <a:ext cx="2811780" cy="16459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Sombrero Negro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Ciberdelincuentes.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Violan sistemas ilegalmente para robar dinero, extorsionar o dañar infraestructura crítica.</a:t>
            </a:r>
            <a:endParaRPr lang="en-US" sz="2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IeGBMB"/>
          <p:cNvSpPr/>
          <p:nvPr/>
        </p:nvSpPr>
        <p:spPr>
          <a:xfrm>
            <a:off x="274320" y="24762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Vectores de ataque habituales</a:t>
            </a:r>
            <a:endParaRPr lang="en-US" sz="2880" dirty="0"/>
          </a:p>
        </p:txBody>
      </p:sp>
      <p:sp>
        <p:nvSpPr>
          <p:cNvPr id="3" name="7n8kL2nX"/>
          <p:cNvSpPr/>
          <p:nvPr/>
        </p:nvSpPr>
        <p:spPr>
          <a:xfrm>
            <a:off x="274320" y="902970"/>
            <a:ext cx="4206240" cy="1920240"/>
          </a:xfrm>
          <a:prstGeom prst="roundRect">
            <a:avLst>
              <a:gd name="adj" fmla="val 714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C6C3C8"/>
            </a:solidFill>
            <a:prstDash val="solid"/>
          </a:ln>
        </p:spPr>
      </p:sp>
      <p:pic>
        <p:nvPicPr>
          <p:cNvPr id="4" name="icnphish" descr="/home/forge/chalkie-production-workers-3/releases/78652159/backend/storage/app/render-specs/f197169b-0260-48bf-9170-f60eb4476511/img_4704adaa95fdcaa6b0b32789bdbfb96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" y="1051560"/>
            <a:ext cx="594360" cy="594360"/>
          </a:xfrm>
          <a:prstGeom prst="rect">
            <a:avLst/>
          </a:prstGeom>
        </p:spPr>
      </p:pic>
      <p:sp>
        <p:nvSpPr>
          <p:cNvPr id="5" name="KJjLTPfs"/>
          <p:cNvSpPr/>
          <p:nvPr/>
        </p:nvSpPr>
        <p:spPr>
          <a:xfrm>
            <a:off x="1154430" y="1100115"/>
            <a:ext cx="3177540" cy="1623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Phishing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Correos o enlaces falsos que fingen ser empresas o bancos para engañarte y robar tus claves personales.</a:t>
            </a:r>
            <a:endParaRPr lang="en-US" sz="2160" dirty="0"/>
          </a:p>
        </p:txBody>
      </p:sp>
      <p:sp>
        <p:nvSpPr>
          <p:cNvPr id="6" name="pUMBh4th"/>
          <p:cNvSpPr/>
          <p:nvPr/>
        </p:nvSpPr>
        <p:spPr>
          <a:xfrm>
            <a:off x="4663440" y="902970"/>
            <a:ext cx="4206240" cy="1920240"/>
          </a:xfrm>
          <a:prstGeom prst="roundRect">
            <a:avLst>
              <a:gd name="adj" fmla="val 714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C6C3C8"/>
            </a:solidFill>
            <a:prstDash val="solid"/>
          </a:ln>
        </p:spPr>
      </p:sp>
      <p:pic>
        <p:nvPicPr>
          <p:cNvPr id="7" name="icnmalw" descr="/home/forge/chalkie-production-workers-3/releases/78652159/backend/storage/app/render-specs/f197169b-0260-48bf-9170-f60eb4476511/img_447e2d8155d315d9d51ee1e6f55410c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030" y="1051560"/>
            <a:ext cx="594360" cy="594360"/>
          </a:xfrm>
          <a:prstGeom prst="rect">
            <a:avLst/>
          </a:prstGeom>
        </p:spPr>
      </p:pic>
      <p:sp>
        <p:nvSpPr>
          <p:cNvPr id="8" name="vpF64Nnh"/>
          <p:cNvSpPr/>
          <p:nvPr/>
        </p:nvSpPr>
        <p:spPr>
          <a:xfrm>
            <a:off x="5543550" y="1100115"/>
            <a:ext cx="3177540" cy="1623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Malware y Virus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Programas espías camuflados en descargas que graban lo que escribes o bloquean tus archivos por completo.</a:t>
            </a:r>
            <a:endParaRPr lang="en-US" sz="2160" dirty="0"/>
          </a:p>
        </p:txBody>
      </p:sp>
      <p:sp>
        <p:nvSpPr>
          <p:cNvPr id="9" name="FX373Nap"/>
          <p:cNvSpPr/>
          <p:nvPr/>
        </p:nvSpPr>
        <p:spPr>
          <a:xfrm>
            <a:off x="274320" y="3006090"/>
            <a:ext cx="4206240" cy="1920240"/>
          </a:xfrm>
          <a:prstGeom prst="roundRect">
            <a:avLst>
              <a:gd name="adj" fmla="val 714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C6C3C8"/>
            </a:solidFill>
            <a:prstDash val="solid"/>
          </a:ln>
        </p:spPr>
      </p:sp>
      <p:pic>
        <p:nvPicPr>
          <p:cNvPr id="10" name="icnbrute" descr="/home/forge/chalkie-production-workers-3/releases/78652159/backend/storage/app/render-specs/f197169b-0260-48bf-9170-f60eb4476511/img_6378e5e18961b1bfddc7aef005ec7ba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10" y="3154680"/>
            <a:ext cx="594360" cy="594360"/>
          </a:xfrm>
          <a:prstGeom prst="rect">
            <a:avLst/>
          </a:prstGeom>
        </p:spPr>
      </p:pic>
      <p:sp>
        <p:nvSpPr>
          <p:cNvPr id="11" name="hYz9mzVN"/>
          <p:cNvSpPr/>
          <p:nvPr/>
        </p:nvSpPr>
        <p:spPr>
          <a:xfrm>
            <a:off x="1154430" y="3203235"/>
            <a:ext cx="3177540" cy="1623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Fuerza Bruta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Algoritmos que prueban millones de contraseñas por segundo contra contraseñas predecibles o cortas.</a:t>
            </a:r>
            <a:endParaRPr lang="en-US" sz="2160" dirty="0"/>
          </a:p>
        </p:txBody>
      </p:sp>
      <p:sp>
        <p:nvSpPr>
          <p:cNvPr id="12" name="zUtfwKlZ"/>
          <p:cNvSpPr/>
          <p:nvPr/>
        </p:nvSpPr>
        <p:spPr>
          <a:xfrm>
            <a:off x="4663440" y="3006090"/>
            <a:ext cx="4206240" cy="1920240"/>
          </a:xfrm>
          <a:prstGeom prst="roundRect">
            <a:avLst>
              <a:gd name="adj" fmla="val 714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C6C3C8"/>
            </a:solidFill>
            <a:prstDash val="solid"/>
          </a:ln>
        </p:spPr>
      </p:sp>
      <p:pic>
        <p:nvPicPr>
          <p:cNvPr id="13" name="icnsocial" descr="/home/forge/chalkie-production-workers-3/releases/78652159/backend/storage/app/render-specs/f197169b-0260-48bf-9170-f60eb4476511/img_ea10f9d75ace3d77e187720f5407035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030" y="3154680"/>
            <a:ext cx="594360" cy="594360"/>
          </a:xfrm>
          <a:prstGeom prst="rect">
            <a:avLst/>
          </a:prstGeom>
        </p:spPr>
      </p:pic>
      <p:sp>
        <p:nvSpPr>
          <p:cNvPr id="14" name="AO3Aeva0"/>
          <p:cNvSpPr/>
          <p:nvPr/>
        </p:nvSpPr>
        <p:spPr>
          <a:xfrm>
            <a:off x="5543550" y="3203235"/>
            <a:ext cx="3177540" cy="1623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Ingeniería Social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Manipulación psicológica que aprovecha la confianza o curiosidad de la víctima para que ceda sus accesos.</a:t>
            </a:r>
            <a:endParaRPr lang="en-US" sz="21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6x3MxJs"/>
          <p:cNvSpPr/>
          <p:nvPr/>
        </p:nvSpPr>
        <p:spPr>
          <a:xfrm>
            <a:off x="274320" y="247620"/>
            <a:ext cx="274320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Consecuencias legales</a:t>
            </a:r>
            <a:endParaRPr lang="en-US" sz="2880" dirty="0"/>
          </a:p>
        </p:txBody>
      </p:sp>
      <p:sp>
        <p:nvSpPr>
          <p:cNvPr id="3" name="XaqVhl8z"/>
          <p:cNvSpPr/>
          <p:nvPr/>
        </p:nvSpPr>
        <p:spPr>
          <a:xfrm>
            <a:off x="274320" y="1223010"/>
            <a:ext cx="2743200" cy="6057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78717E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 mundo virtual tiene fronteras y leyes estrictas.</a:t>
            </a:r>
            <a:endParaRPr lang="en-US" sz="1440" dirty="0"/>
          </a:p>
        </p:txBody>
      </p:sp>
      <p:pic>
        <p:nvPicPr>
          <p:cNvPr id="4" name="imglawgavel" descr="/home/forge/chalkie-production-workers-3/releases/78652159/backend/storage/app/render-specs/f197169b-0260-48bf-9170-f60eb4476511/img_18425bdc1ae5a0eb9fecec4cdd272cd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943100"/>
            <a:ext cx="2286000" cy="1828800"/>
          </a:xfrm>
          <a:prstGeom prst="rect">
            <a:avLst/>
          </a:prstGeom>
        </p:spPr>
      </p:pic>
      <p:sp>
        <p:nvSpPr>
          <p:cNvPr id="5" name="GbI4rcEk"/>
          <p:cNvSpPr/>
          <p:nvPr/>
        </p:nvSpPr>
        <p:spPr>
          <a:xfrm>
            <a:off x="3291840" y="157163"/>
            <a:ext cx="5577840" cy="2937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 Costa Rica y a nivel internacional, el hackeo no autorizado está tipificado como </a:t>
            </a: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delito informático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con serias consecuencias: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Pena de cárcel: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La Ley de Delitos Informáticos castiga la violación de comunicaciones y la suplantación de identidad.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Sanciones económicas: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Indemnización de daños a empresas e instituciones afectadas.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Historial judicial permanente: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Afecta oportunidades educativas y laborales de por vida.</a:t>
            </a:r>
            <a:endParaRPr lang="en-US" sz="1620" dirty="0"/>
          </a:p>
        </p:txBody>
      </p:sp>
      <p:sp>
        <p:nvSpPr>
          <p:cNvPr id="6" name="mBoA1Edy"/>
          <p:cNvSpPr/>
          <p:nvPr/>
        </p:nvSpPr>
        <p:spPr>
          <a:xfrm>
            <a:off x="3291840" y="3280410"/>
            <a:ext cx="5577840" cy="1177290"/>
          </a:xfrm>
          <a:prstGeom prst="roundRect">
            <a:avLst>
              <a:gd name="adj" fmla="val 7767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7" name="NYbk9oV9"/>
          <p:cNvSpPr/>
          <p:nvPr/>
        </p:nvSpPr>
        <p:spPr>
          <a:xfrm>
            <a:off x="3417570" y="3426714"/>
            <a:ext cx="3200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60606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⚠️</a:t>
            </a:r>
            <a:endParaRPr lang="en-US" sz="2160" dirty="0"/>
          </a:p>
        </p:txBody>
      </p:sp>
      <p:sp>
        <p:nvSpPr>
          <p:cNvPr id="8" name="bnWDKB6L"/>
          <p:cNvSpPr/>
          <p:nvPr/>
        </p:nvSpPr>
        <p:spPr>
          <a:xfrm>
            <a:off x="3829050" y="3383280"/>
            <a:ext cx="4914900" cy="9258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Atención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60606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Vulnerar la cuenta de un compañero de colegio o institución es ilegal, no una simple broma.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vCXDu"/>
          <p:cNvSpPr/>
          <p:nvPr/>
        </p:nvSpPr>
        <p:spPr>
          <a:xfrm>
            <a:off x="274320" y="24762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Ruta para blindar tus cuentas</a:t>
            </a:r>
            <a:endParaRPr lang="en-US" sz="2880" dirty="0"/>
          </a:p>
        </p:txBody>
      </p:sp>
      <p:pic>
        <p:nvPicPr>
          <p:cNvPr id="3" name="stppass1" descr="/home/forge/chalkie-production-workers-3/releases/78652159/backend/storage/app/render-specs/f197169b-0260-48bf-9170-f60eb4476511/img_6f64b39af183cdcc6f08ff936ea6ec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89154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stp2fa2" descr="/home/forge/chalkie-production-workers-3/releases/78652159/backend/storage/app/render-specs/f197169b-0260-48bf-9170-f60eb4476511/img_f9c93175df518ad0160e9bfb9eda6df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89154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stpupd3" descr="/home/forge/chalkie-production-workers-3/releases/78652159/backend/storage/app/render-specs/f197169b-0260-48bf-9170-f60eb4476511/img_b1a85bf47980808487d6ffb8e085c8c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89154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rMaEtjOS"/>
          <p:cNvSpPr/>
          <p:nvPr/>
        </p:nvSpPr>
        <p:spPr>
          <a:xfrm>
            <a:off x="182880" y="3063240"/>
            <a:ext cx="2926080" cy="400050"/>
          </a:xfrm>
          <a:prstGeom prst="chevron">
            <a:avLst/>
          </a:prstGeom>
          <a:solidFill>
            <a:srgbClr val="F0F0F1"/>
          </a:solidFill>
          <a:ln w="22860">
            <a:solidFill>
              <a:srgbClr val="DB9D47"/>
            </a:solidFill>
            <a:prstDash val="solid"/>
          </a:ln>
        </p:spPr>
      </p:sp>
      <p:sp>
        <p:nvSpPr>
          <p:cNvPr id="7" name="TEXMKGTW"/>
          <p:cNvSpPr/>
          <p:nvPr/>
        </p:nvSpPr>
        <p:spPr>
          <a:xfrm>
            <a:off x="3108960" y="3063240"/>
            <a:ext cx="2926080" cy="400050"/>
          </a:xfrm>
          <a:prstGeom prst="chevron">
            <a:avLst/>
          </a:prstGeom>
          <a:solidFill>
            <a:srgbClr val="F0F0F1"/>
          </a:solidFill>
          <a:ln w="22860">
            <a:solidFill>
              <a:srgbClr val="DB9D47"/>
            </a:solidFill>
            <a:prstDash val="solid"/>
          </a:ln>
        </p:spPr>
      </p:sp>
      <p:sp>
        <p:nvSpPr>
          <p:cNvPr id="8" name="MONegGQT"/>
          <p:cNvSpPr/>
          <p:nvPr/>
        </p:nvSpPr>
        <p:spPr>
          <a:xfrm>
            <a:off x="6035040" y="3063240"/>
            <a:ext cx="2926080" cy="400050"/>
          </a:xfrm>
          <a:prstGeom prst="chevron">
            <a:avLst/>
          </a:prstGeom>
          <a:solidFill>
            <a:srgbClr val="F0F0F1"/>
          </a:solidFill>
          <a:ln w="22860">
            <a:solidFill>
              <a:srgbClr val="DB9D47"/>
            </a:solidFill>
            <a:prstDash val="solid"/>
          </a:ln>
        </p:spPr>
      </p:sp>
      <p:sp>
        <p:nvSpPr>
          <p:cNvPr id="9" name="exRhRY2B"/>
          <p:cNvSpPr/>
          <p:nvPr/>
        </p:nvSpPr>
        <p:spPr>
          <a:xfrm>
            <a:off x="274320" y="3633528"/>
            <a:ext cx="2743200" cy="12115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1. Claves fuertes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Usa frases largas con números y signos. Nunca repitas la misma clave en varias cuentas.</a:t>
            </a:r>
            <a:endParaRPr lang="en-US" sz="1980" dirty="0"/>
          </a:p>
        </p:txBody>
      </p:sp>
      <p:sp>
        <p:nvSpPr>
          <p:cNvPr id="10" name="ZS1okjoX"/>
          <p:cNvSpPr/>
          <p:nvPr/>
        </p:nvSpPr>
        <p:spPr>
          <a:xfrm>
            <a:off x="3200400" y="3633528"/>
            <a:ext cx="2743200" cy="12115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2. Activar 2FA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Agrega el doble factor de autenticación; bloquea casi todo intento de acceso indebido.</a:t>
            </a:r>
            <a:endParaRPr lang="en-US" sz="1980" dirty="0"/>
          </a:p>
        </p:txBody>
      </p:sp>
      <p:sp>
        <p:nvSpPr>
          <p:cNvPr id="11" name="dBGCnHnk"/>
          <p:cNvSpPr/>
          <p:nvPr/>
        </p:nvSpPr>
        <p:spPr>
          <a:xfrm>
            <a:off x="6126480" y="3633528"/>
            <a:ext cx="2743200" cy="12115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A3042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3. Actualizar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Mantén aplicaciones y sistemas al día para cerrar huecos de seguridad detectados.</a:t>
            </a:r>
            <a:endParaRPr lang="en-US" sz="1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OgVcWBt"/>
          <p:cNvSpPr/>
          <p:nvPr/>
        </p:nvSpPr>
        <p:spPr>
          <a:xfrm>
            <a:off x="274320" y="24762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Hábitos de higiene cibernética</a:t>
            </a:r>
            <a:endParaRPr lang="en-US" sz="2880" dirty="0"/>
          </a:p>
        </p:txBody>
      </p:sp>
      <p:sp>
        <p:nvSpPr>
          <p:cNvPr id="3" name="laj8wyAk"/>
          <p:cNvSpPr/>
          <p:nvPr/>
        </p:nvSpPr>
        <p:spPr>
          <a:xfrm>
            <a:off x="274320" y="138303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DB9D47"/>
            </a:solidFill>
            <a:prstDash val="solid"/>
          </a:ln>
        </p:spPr>
      </p:sp>
      <p:sp>
        <p:nvSpPr>
          <p:cNvPr id="4" name="aV9y8NWc"/>
          <p:cNvSpPr/>
          <p:nvPr/>
        </p:nvSpPr>
        <p:spPr>
          <a:xfrm>
            <a:off x="468630" y="1615631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B9D4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Ron8kQVD"/>
          <p:cNvSpPr/>
          <p:nvPr/>
        </p:nvSpPr>
        <p:spPr>
          <a:xfrm>
            <a:off x="1108710" y="1460182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Desconfía de redes Wi-Fi públicas: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Evita ingresar a cuentas personales o bancarias conectado a redes abiertas sin cifrar.</a:t>
            </a:r>
            <a:endParaRPr lang="en-US" sz="1620" dirty="0"/>
          </a:p>
        </p:txBody>
      </p:sp>
      <p:sp>
        <p:nvSpPr>
          <p:cNvPr id="6" name="UTh0wpCY"/>
          <p:cNvSpPr/>
          <p:nvPr/>
        </p:nvSpPr>
        <p:spPr>
          <a:xfrm>
            <a:off x="274320" y="244602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DB9D47"/>
            </a:solidFill>
            <a:prstDash val="solid"/>
          </a:ln>
        </p:spPr>
      </p:sp>
      <p:sp>
        <p:nvSpPr>
          <p:cNvPr id="7" name="Rru7YXTx"/>
          <p:cNvSpPr/>
          <p:nvPr/>
        </p:nvSpPr>
        <p:spPr>
          <a:xfrm>
            <a:off x="468630" y="2678621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B9D4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Ns2pxwyK"/>
          <p:cNvSpPr/>
          <p:nvPr/>
        </p:nvSpPr>
        <p:spPr>
          <a:xfrm>
            <a:off x="1108710" y="2523173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Verifica enlaces y remitentes: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Revisa con calma la dirección web antes de introducir cualquier información sensible.</a:t>
            </a:r>
            <a:endParaRPr lang="en-US" sz="1620" dirty="0"/>
          </a:p>
        </p:txBody>
      </p:sp>
      <p:sp>
        <p:nvSpPr>
          <p:cNvPr id="9" name="fEBjbIe3"/>
          <p:cNvSpPr/>
          <p:nvPr/>
        </p:nvSpPr>
        <p:spPr>
          <a:xfrm>
            <a:off x="274320" y="350901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DB9D47"/>
            </a:solidFill>
            <a:prstDash val="solid"/>
          </a:ln>
        </p:spPr>
      </p:sp>
      <p:sp>
        <p:nvSpPr>
          <p:cNvPr id="10" name="MV4WU9lp"/>
          <p:cNvSpPr/>
          <p:nvPr/>
        </p:nvSpPr>
        <p:spPr>
          <a:xfrm>
            <a:off x="468630" y="374161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B9D4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8JkkiIFg"/>
          <p:cNvSpPr/>
          <p:nvPr/>
        </p:nvSpPr>
        <p:spPr>
          <a:xfrm>
            <a:off x="1108710" y="3586163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Respaldos regulares:</a:t>
            </a: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Guarda copias de seguridad de tus proyectos y documentos importantes en almacenamiento externo seguro.</a:t>
            </a:r>
            <a:endParaRPr lang="en-US" sz="1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9cf7b39-722b-4d72-a5ce-e0a9ed2b6e47"/>
          <p:cNvSpPr/>
          <p:nvPr/>
        </p:nvSpPr>
        <p:spPr>
          <a:xfrm>
            <a:off x="285750" y="23619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Comprueba lo aprendido</a:t>
            </a:r>
            <a:endParaRPr lang="en-US" sz="2880" dirty="0"/>
          </a:p>
        </p:txBody>
      </p:sp>
      <p:sp>
        <p:nvSpPr>
          <p:cNvPr id="3" name="44f11e35-43db-4b9a-9acf-b738112ac835"/>
          <p:cNvSpPr/>
          <p:nvPr/>
        </p:nvSpPr>
        <p:spPr>
          <a:xfrm>
            <a:off x="285750" y="680657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¿Cuál es el rol principal de un hacker de sombrero blanco en la ciberseguridad?</a:t>
            </a:r>
            <a:endParaRPr lang="en-US" sz="1620" dirty="0"/>
          </a:p>
        </p:txBody>
      </p:sp>
      <p:sp>
        <p:nvSpPr>
          <p:cNvPr id="4" name="31c3e4bb-7abf-4ef8-a591-0cc620a68f1b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bc238aae-24cf-41e5-a0da-277733a4b490"/>
          <p:cNvSpPr/>
          <p:nvPr/>
        </p:nvSpPr>
        <p:spPr>
          <a:xfrm>
            <a:off x="857250" y="16522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Encontrar vulnerabilidades con autorización para que puedan repararse legalmente</a:t>
            </a:r>
            <a:endParaRPr lang="en-US" sz="1620" dirty="0"/>
          </a:p>
        </p:txBody>
      </p:sp>
      <p:sp>
        <p:nvSpPr>
          <p:cNvPr id="6" name="a90061ae-23b6-4e07-a725-da1c4ee1d485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5a9b2b36-3b0e-4b12-9393-f83ad2cb8b60"/>
          <p:cNvSpPr/>
          <p:nvPr/>
        </p:nvSpPr>
        <p:spPr>
          <a:xfrm>
            <a:off x="857250" y="25094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Vender información confidencial y contraseñas en foros de la dark web</a:t>
            </a:r>
            <a:endParaRPr lang="en-US" sz="1620" dirty="0"/>
          </a:p>
        </p:txBody>
      </p:sp>
      <p:sp>
        <p:nvSpPr>
          <p:cNvPr id="8" name="46ef7662-87c2-46ed-ab60-82776e22bc63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6ac735b2-91db-4551-8e95-ce0af04d5d7d"/>
          <p:cNvSpPr/>
          <p:nvPr/>
        </p:nvSpPr>
        <p:spPr>
          <a:xfrm>
            <a:off x="857250" y="33667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Ingresar en secreto a redes gubernamentales sin avisar a los administradores</a:t>
            </a:r>
            <a:endParaRPr lang="en-US" sz="1620" dirty="0"/>
          </a:p>
        </p:txBody>
      </p:sp>
      <p:sp>
        <p:nvSpPr>
          <p:cNvPr id="10" name="d4d25712-0db8-4eba-98de-75f8b10cf242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2096f187-cacb-4f97-b743-32cba630dc1e"/>
          <p:cNvSpPr/>
          <p:nvPr/>
        </p:nvSpPr>
        <p:spPr>
          <a:xfrm>
            <a:off x="857250" y="42239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Difundir software malicioso y programas de rescate en computadoras ajenas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9cf7b39-722b-4d72-a5ce-e0a9ed2b6e47"/>
          <p:cNvSpPr/>
          <p:nvPr/>
        </p:nvSpPr>
        <p:spPr>
          <a:xfrm>
            <a:off x="285750" y="23619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Comprueba lo aprendido</a:t>
            </a:r>
            <a:endParaRPr lang="en-US" sz="2880" dirty="0"/>
          </a:p>
        </p:txBody>
      </p:sp>
      <p:sp>
        <p:nvSpPr>
          <p:cNvPr id="3" name="44f11e35-43db-4b9a-9acf-b738112ac835"/>
          <p:cNvSpPr/>
          <p:nvPr/>
        </p:nvSpPr>
        <p:spPr>
          <a:xfrm>
            <a:off x="285750" y="680657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¿Cuál es el rol principal de un hacker de sombrero blanco en la ciberseguridad?</a:t>
            </a:r>
            <a:endParaRPr lang="en-US" sz="1620" dirty="0"/>
          </a:p>
        </p:txBody>
      </p:sp>
      <p:sp>
        <p:nvSpPr>
          <p:cNvPr id="4" name="31c3e4bb-7abf-4ef8-a591-0cc620a68f1b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bc238aae-24cf-41e5-a0da-277733a4b490"/>
          <p:cNvSpPr/>
          <p:nvPr/>
        </p:nvSpPr>
        <p:spPr>
          <a:xfrm>
            <a:off x="857250" y="16522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Encontrar vulnerabilidades con autorización para que puedan repararse legalmente</a:t>
            </a:r>
            <a:endParaRPr lang="en-US" sz="1620" dirty="0"/>
          </a:p>
        </p:txBody>
      </p:sp>
      <p:sp>
        <p:nvSpPr>
          <p:cNvPr id="6" name="a90061ae-23b6-4e07-a725-da1c4ee1d485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5a9b2b36-3b0e-4b12-9393-f83ad2cb8b60"/>
          <p:cNvSpPr/>
          <p:nvPr/>
        </p:nvSpPr>
        <p:spPr>
          <a:xfrm>
            <a:off x="857250" y="25094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Vender información confidencial y contraseñas en foros de la dark web</a:t>
            </a:r>
            <a:endParaRPr lang="en-US" sz="1620" dirty="0"/>
          </a:p>
        </p:txBody>
      </p:sp>
      <p:sp>
        <p:nvSpPr>
          <p:cNvPr id="8" name="46ef7662-87c2-46ed-ab60-82776e22bc63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6ac735b2-91db-4551-8e95-ce0af04d5d7d"/>
          <p:cNvSpPr/>
          <p:nvPr/>
        </p:nvSpPr>
        <p:spPr>
          <a:xfrm>
            <a:off x="857250" y="33667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Ingresar en secreto a redes gubernamentales sin avisar a los administradores</a:t>
            </a:r>
            <a:endParaRPr lang="en-US" sz="1620" dirty="0"/>
          </a:p>
        </p:txBody>
      </p:sp>
      <p:sp>
        <p:nvSpPr>
          <p:cNvPr id="10" name="d4d25712-0db8-4eba-98de-75f8b10cf242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2096f187-cacb-4f97-b743-32cba630dc1e"/>
          <p:cNvSpPr/>
          <p:nvPr/>
        </p:nvSpPr>
        <p:spPr>
          <a:xfrm>
            <a:off x="857250" y="42239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Difundir software malicioso y programas de rescate en computadoras ajenas</a:t>
            </a:r>
            <a:endParaRPr lang="en-US" sz="1620" dirty="0"/>
          </a:p>
        </p:txBody>
      </p:sp>
      <p:sp>
        <p:nvSpPr>
          <p:cNvPr id="12" name="9cbbd402-77b8-4fd7-ae5a-c9f7b4b38b8a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c01bdb5f-0b2e-4d70-be7b-2a6da589dc83"/>
          <p:cNvSpPr/>
          <p:nvPr/>
        </p:nvSpPr>
        <p:spPr>
          <a:xfrm>
            <a:off x="8721090" y="150161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bff6b7f-79a6-4fa1-8464-7a1ef1e740fc" descr="/home/forge/chalkie-production-workers-3/releases/78652159/backend/storage/app/render-specs/f197169b-0260-48bf-9170-f60eb4476511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e98c205d-a019-4d63-bd9f-953ccfcc7d06" descr="/home/forge/chalkie-production-workers-3/releases/78652159/backend/storage/app/render-specs/f197169b-0260-48bf-9170-f60eb4476511/img_00554103b3547d29a3419f6fb38037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3e4a7a62-41ff-4c32-a6da-cbbc78f679f7"/>
          <p:cNvSpPr/>
          <p:nvPr/>
        </p:nvSpPr>
        <p:spPr>
          <a:xfrm>
            <a:off x="285750" y="23619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Debate ético y preventivo</a:t>
            </a:r>
            <a:endParaRPr lang="en-US" sz="2880" dirty="0"/>
          </a:p>
        </p:txBody>
      </p:sp>
      <p:sp>
        <p:nvSpPr>
          <p:cNvPr id="5" name="75e08157-cb44-4711-8420-c2c55d0b510e"/>
          <p:cNvSpPr/>
          <p:nvPr/>
        </p:nvSpPr>
        <p:spPr>
          <a:xfrm>
            <a:off x="4297680" y="1823657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Si descubrieras una falla técnica en la plataforma del colegio que te permite cambiar notas o ver exámenes, ¿qué deberías hacer y qué implicaciones éticas y legales tendría tu decisión?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bff6b7f-79a6-4fa1-8464-7a1ef1e740fc" descr="/home/forge/chalkie-production-workers-3/releases/78652159/backend/storage/app/render-specs/f197169b-0260-48bf-9170-f60eb4476511/img_88f2cf22d50efe57d124336ea25cb3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3e4a7a62-41ff-4c32-a6da-cbbc78f679f7"/>
          <p:cNvSpPr/>
          <p:nvPr/>
        </p:nvSpPr>
        <p:spPr>
          <a:xfrm>
            <a:off x="285750" y="23619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0081AF"/>
                </a:solidFill>
                <a:latin typeface="Knewave" pitchFamily="34" charset="0"/>
                <a:ea typeface="Knewave" pitchFamily="34" charset="-122"/>
                <a:cs typeface="Knewave" pitchFamily="34" charset="-120"/>
              </a:rPr>
              <a:t>Debate ético y preventivo</a:t>
            </a:r>
            <a:endParaRPr lang="en-US" sz="2880" dirty="0"/>
          </a:p>
        </p:txBody>
      </p:sp>
      <p:sp>
        <p:nvSpPr>
          <p:cNvPr id="4" name="cd46b326-a300-42de-8408-58f7a87e0bd1"/>
          <p:cNvSpPr/>
          <p:nvPr/>
        </p:nvSpPr>
        <p:spPr>
          <a:xfrm>
            <a:off x="982980" y="1652207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Avisar de inmediato a la dirección o profesor sin compartir la falla con otros.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Acceder sin autorización o alterar datos es una infracción legal y falta grave.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postura responsable es actuar como hacker ético, protegiendo la comunidad.</a:t>
            </a:r>
            <a:endParaRPr lang="en-US" sz="1620" dirty="0"/>
          </a:p>
        </p:txBody>
      </p:sp>
      <p:sp>
        <p:nvSpPr>
          <p:cNvPr id="5" name="1e574895-2f5e-40de-a683-361edd741513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3A304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738</Words>
  <Application>Microsoft Office PowerPoint</Application>
  <PresentationFormat>Presentación en pantalla (16:9)</PresentationFormat>
  <Paragraphs>91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Knewave</vt:lpstr>
      <vt:lpstr>Comic Neue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HACKEO Y CIBERSEGURIDAD</dc:title>
  <dc:subject>PptxGenJS Presentation</dc:subject>
  <dc:creator>PptxGenJS</dc:creator>
  <cp:lastModifiedBy>Cristian Humberto Porras Rodriguez</cp:lastModifiedBy>
  <cp:revision>2</cp:revision>
  <dcterms:created xsi:type="dcterms:W3CDTF">2026-09-27T21:48:51Z</dcterms:created>
  <dcterms:modified xsi:type="dcterms:W3CDTF">2026-09-27T22:11:01Z</dcterms:modified>
</cp:coreProperties>
</file>