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9" r:id="rId2"/>
    <p:sldMasterId id="2147483672" r:id="rId3"/>
    <p:sldMasterId id="2147483695" r:id="rId4"/>
    <p:sldMasterId id="2147483713" r:id="rId5"/>
    <p:sldMasterId id="2147483736" r:id="rId6"/>
    <p:sldMasterId id="2147483778" r:id="rId7"/>
    <p:sldMasterId id="2147483795" r:id="rId8"/>
  </p:sldMasterIdLst>
  <p:notesMasterIdLst>
    <p:notesMasterId r:id="rId56"/>
  </p:notesMasterIdLst>
  <p:sldIdLst>
    <p:sldId id="2134806574" r:id="rId9"/>
    <p:sldId id="2147482608" r:id="rId10"/>
    <p:sldId id="2147482472" r:id="rId11"/>
    <p:sldId id="2147482632" r:id="rId12"/>
    <p:sldId id="2147482524" r:id="rId13"/>
    <p:sldId id="2134806141" r:id="rId14"/>
    <p:sldId id="2134806601" r:id="rId15"/>
    <p:sldId id="2147482625" r:id="rId16"/>
    <p:sldId id="2147482484" r:id="rId17"/>
    <p:sldId id="2147482485" r:id="rId18"/>
    <p:sldId id="2147482486" r:id="rId19"/>
    <p:sldId id="2147482475" r:id="rId20"/>
    <p:sldId id="2147482352" r:id="rId21"/>
    <p:sldId id="2134806952" r:id="rId22"/>
    <p:sldId id="2134806878" r:id="rId23"/>
    <p:sldId id="2134806886" r:id="rId24"/>
    <p:sldId id="2147482491" r:id="rId25"/>
    <p:sldId id="2147482493" r:id="rId26"/>
    <p:sldId id="2147482492" r:id="rId27"/>
    <p:sldId id="2147482343" r:id="rId28"/>
    <p:sldId id="2147482476" r:id="rId29"/>
    <p:sldId id="2147482351" r:id="rId30"/>
    <p:sldId id="2147482490" r:id="rId31"/>
    <p:sldId id="2147482488" r:id="rId32"/>
    <p:sldId id="2134806969" r:id="rId33"/>
    <p:sldId id="2147482367" r:id="rId34"/>
    <p:sldId id="2147482482" r:id="rId35"/>
    <p:sldId id="2147482483" r:id="rId36"/>
    <p:sldId id="2134806971" r:id="rId37"/>
    <p:sldId id="2147482364" r:id="rId38"/>
    <p:sldId id="2134806972" r:id="rId39"/>
    <p:sldId id="2134806973" r:id="rId40"/>
    <p:sldId id="2134806910" r:id="rId41"/>
    <p:sldId id="2147482370" r:id="rId42"/>
    <p:sldId id="2147482477" r:id="rId43"/>
    <p:sldId id="2134806689" r:id="rId44"/>
    <p:sldId id="2147482371" r:id="rId45"/>
    <p:sldId id="2134806873" r:id="rId46"/>
    <p:sldId id="2134806944" r:id="rId47"/>
    <p:sldId id="2134806956" r:id="rId48"/>
    <p:sldId id="2134806957" r:id="rId49"/>
    <p:sldId id="2147482528" r:id="rId50"/>
    <p:sldId id="2134806712" r:id="rId51"/>
    <p:sldId id="2147482374" r:id="rId52"/>
    <p:sldId id="2134806921" r:id="rId53"/>
    <p:sldId id="2147482634" r:id="rId54"/>
    <p:sldId id="2147482635" r:id="rId55"/>
  </p:sldIdLst>
  <p:sldSz cx="9144000" cy="6858000" type="screen4x3"/>
  <p:notesSz cx="6858000" cy="9144000"/>
  <p:embeddedFontLst>
    <p:embeddedFont>
      <p:font typeface="Dosis" pitchFamily="2" charset="0"/>
      <p:regular r:id="rId57"/>
      <p:bold r:id="rId58"/>
    </p:embeddedFont>
    <p:embeddedFont>
      <p:font typeface="Dosis ExtraBold" pitchFamily="2" charset="0"/>
      <p:bold r:id="rId59"/>
    </p:embeddedFont>
    <p:embeddedFont>
      <p:font typeface="Dosis Medium" pitchFamily="2" charset="0"/>
      <p:regular r:id="rId60"/>
    </p:embeddedFont>
    <p:embeddedFont>
      <p:font typeface="Dosis SemiBold" pitchFamily="2" charset="0"/>
      <p:regular r:id="rId61"/>
      <p:bold r:id="rId62"/>
    </p:embeddedFont>
    <p:embeddedFont>
      <p:font typeface="Microsoft Uighur" panose="02000000000000000000" pitchFamily="2" charset="-78"/>
      <p:regular r:id="rId63"/>
      <p:bold r:id="rId64"/>
    </p:embeddedFont>
    <p:embeddedFont>
      <p:font typeface="Modern Love" panose="04090805081005020601" pitchFamily="82" charset="0"/>
      <p:regular r:id="rId65"/>
    </p:embeddedFont>
    <p:embeddedFont>
      <p:font typeface="Roboto" panose="02000000000000000000" pitchFamily="2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97B2"/>
    <a:srgbClr val="106585"/>
    <a:srgbClr val="257390"/>
    <a:srgbClr val="0070C0"/>
    <a:srgbClr val="FCFDFD"/>
    <a:srgbClr val="F6F6F6"/>
    <a:srgbClr val="F9FCFC"/>
    <a:srgbClr val="498BA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0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1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29610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39834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902003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6126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207058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392721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741834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77371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19402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2186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559991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722428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28952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120402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714320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596307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55143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40829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29781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30429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769744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065166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669393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10117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56590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12941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01656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809780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2233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064163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2479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324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49591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98533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504190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648789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55958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5096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7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566487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09446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83767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42959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7308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2782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15217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494882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598359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35962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511376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67074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2968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555625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63162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89942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09811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74581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55379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21901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33889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92022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38085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222307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00248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23290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559485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779641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236134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50524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88715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829299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5458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0020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10601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886834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459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31811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67583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05068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129899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681271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969697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06423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22120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8895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8893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8292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430664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70565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699536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87329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320688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426481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18611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73712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86184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80068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84610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00391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55745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70849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78722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9754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51841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494983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880182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680127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9410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54645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26485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7815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368543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64184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634037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22269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8410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8135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97447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69972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9469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8260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80386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699523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64924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88622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0189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93" r:id="rId2"/>
    <p:sldLayoutId id="214748379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8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98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2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6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46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84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bin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42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11" Type="http://schemas.openxmlformats.org/officeDocument/2006/relationships/image" Target="../media/image38.jpeg"/><Relationship Id="rId5" Type="http://schemas.openxmlformats.org/officeDocument/2006/relationships/image" Target="../media/image31.png"/><Relationship Id="rId10" Type="http://schemas.openxmlformats.org/officeDocument/2006/relationships/image" Target="../media/image21.gif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22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2B60-D9D4-D8BB-D6A8-4940B0F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E3F9B14-D88E-A64F-97BE-64F3DEFC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: ..........................................................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2400" i="1" dirty="0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B08A441-4C12-7A01-70E8-67878CFC1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75611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4490E0-B86D-2D9B-3EB3-61336D862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ADD6D2-EBAC-3F1D-C586-3FB13172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692684-EAC5-CC12-3E84-9FC2E7F5B5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733073-5C6A-ED74-4C64-1ED1EC8769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6F511EF-25EB-648D-16A8-0DCB857ED1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920E9A-F3E9-DD01-E260-550315E15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0601FC-CE57-2106-23B9-E62206EC6FA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C2EF95-3731-DC57-7EB7-2B1B6289388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270A43-305A-93DE-D26E-DB025424655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0811D9-CA72-9232-40E7-92CBF584F10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44C557-32B3-EA61-4770-7DEBFC807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51" y="1882456"/>
            <a:ext cx="8010838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8847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E17E-D270-BECF-F7A1-E703E99F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C2C3513-8DEC-A6A3-9F9C-C29A11B0EC12}"/>
              </a:ext>
            </a:extLst>
          </p:cNvPr>
          <p:cNvSpPr txBox="1"/>
          <p:nvPr/>
        </p:nvSpPr>
        <p:spPr>
          <a:xfrm>
            <a:off x="3257752" y="1922569"/>
            <a:ext cx="2683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6586-78C4-2D4A-B070-B940D90E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085A0A-6FAD-FA8D-4CBE-5E575844E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97F904-C185-4E30-0ACF-36D955A0C0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CEBEE2-5BF8-76D9-84D7-F686E0BE9A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B7F24D6-F94C-F62E-7851-F1C67B439C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32667DE-8A54-7B58-DC25-080AA48A97F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8BB081B-843E-97B1-0E8F-E023E6E07E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4A449F-2873-10A1-B065-C008F76C96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9C6B7B-0D05-6978-4633-6EF436597CE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5269D3-DA6E-6ADC-4BEC-522A97B8590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9C667-AB52-DB15-EC14-85F3B3B55F4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1BF335FF-8303-5D75-3DB9-ADD88D67C4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724114" y="3140722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488377-C5CD-A491-8152-45D0D668F7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769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4B76AB8E-2B7A-DE5B-EFD3-38830F16A156}"/>
              </a:ext>
            </a:extLst>
          </p:cNvPr>
          <p:cNvSpPr txBox="1">
            <a:spLocks/>
          </p:cNvSpPr>
          <p:nvPr/>
        </p:nvSpPr>
        <p:spPr>
          <a:xfrm>
            <a:off x="1882949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ar-MA" dirty="0"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2928962"/>
            <a:ext cx="5607866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42935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 تثبيت وتوليف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4985445" y="3065606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2029" y="3141058"/>
            <a:ext cx="536339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26D9FD3E-B69A-ECD6-C15D-E2F4C9083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530872" y="2946734"/>
            <a:ext cx="468000" cy="468000"/>
          </a:xfrm>
          <a:prstGeom prst="rect">
            <a:avLst/>
          </a:prstGeom>
        </p:spPr>
      </p:pic>
      <p:sp>
        <p:nvSpPr>
          <p:cNvPr id="23" name="Titre 3">
            <a:extLst>
              <a:ext uri="{FF2B5EF4-FFF2-40B4-BE49-F238E27FC236}">
                <a16:creationId xmlns:a16="http://schemas.microsoft.com/office/drawing/2014/main" id="{5FBA0BFF-9984-62B0-1871-52D46251F3AF}"/>
              </a:ext>
            </a:extLst>
          </p:cNvPr>
          <p:cNvSpPr txBox="1">
            <a:spLocks/>
          </p:cNvSpPr>
          <p:nvPr/>
        </p:nvSpPr>
        <p:spPr>
          <a:xfrm>
            <a:off x="628650" y="1611899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استماع وتحدث</a:t>
            </a:r>
            <a:endParaRPr lang="ar-SA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71EFB4A-AA5A-BCC5-F95A-80974F5AF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5311" y="1758766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415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4E763-988B-0681-020A-219240012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3EE2CA2-BEAA-7F47-8383-64B8A24E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بالحكاية التي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تعرفناها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خلال هذا الأسبوع؟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BD93F5B-1857-8032-CEAB-ADF29F14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E00846-8DE1-466D-B9AF-DE3B5BB7E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1A8F6C-0494-6A89-85BA-24FCB3227F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77F2F0-19A0-555D-BB2D-155D003EA6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FC7A18-3102-2B5B-CBFF-271CB54FFA9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1DF54D-09D6-6FF3-377B-21F05FA63D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8FC5D1-8E0A-0258-488F-4A65348E893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75421-DFC7-23A8-2314-FDAEB065D70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7FFD28-272D-2081-F909-6D02FB5A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6695E8-CD48-34AA-BB26-A482C53089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579A1B0-71D8-4AE9-3B0D-53A4BA190A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CB5209-CA41-2300-529C-841B93C63746}"/>
              </a:ext>
            </a:extLst>
          </p:cNvPr>
          <p:cNvSpPr txBox="1"/>
          <p:nvPr/>
        </p:nvSpPr>
        <p:spPr>
          <a:xfrm>
            <a:off x="3816220" y="4590661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dirty="0">
                <a:solidFill>
                  <a:srgbClr val="FF0000"/>
                </a:solidFill>
                <a:cs typeface="Microsoft Uighur" panose="02000000000000000000" pitchFamily="2" charset="-78"/>
              </a:rPr>
              <a:t>؟</a:t>
            </a:r>
            <a:endParaRPr lang="fr-FR" sz="4400" dirty="0">
              <a:solidFill>
                <a:srgbClr val="FF0000"/>
              </a:solidFill>
            </a:endParaRPr>
          </a:p>
        </p:txBody>
      </p:sp>
      <p:pic>
        <p:nvPicPr>
          <p:cNvPr id="6" name="Espace réservé pour une image  26">
            <a:extLst>
              <a:ext uri="{FF2B5EF4-FFF2-40B4-BE49-F238E27FC236}">
                <a16:creationId xmlns:a16="http://schemas.microsoft.com/office/drawing/2014/main" id="{FBB378CB-11AC-49F8-C2DE-87416F32CD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09878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5190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8964D-EAD2-19AA-0C7B-7C383AFA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279D56-EDE7-214B-8F1D-A09730F8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سِرُّ ٱلصَّداقَةِ.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E05A13-5726-3049-E2E7-BA763BA7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434B7D-374E-821F-346F-1627BB5A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8F61B4-5EFB-4F28-ACA2-B194DFD0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D3E6E3-71D5-FA7B-BD31-B4414FB813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935A60-B13F-B440-0D33-D84405E0FFD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845CC-F2C7-482D-0747-1DDAF67293C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2004A9-59A0-7076-BD99-DAAA23AAE61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04877-389D-B04F-72FC-DD2AD8F8186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9F14615-30D3-9E46-C196-64ADE0CCF4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C6B878-C2DE-66EB-9F6F-921C85944C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6">
            <a:extLst>
              <a:ext uri="{FF2B5EF4-FFF2-40B4-BE49-F238E27FC236}">
                <a16:creationId xmlns:a16="http://schemas.microsoft.com/office/drawing/2014/main" id="{E55B96E2-9296-45B5-4A22-C15C8874C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098784"/>
            <a:ext cx="5400000" cy="3600000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31266A8-4E4C-9423-92B8-93A9639C36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03371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A40F-12A6-BBC3-02D7-F8DEAAAB3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794EEC5-559C-F14A-8D7C-7E7B4F98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سأطرح عليكم أسئلة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حول الحكاية  وتجيبون عنها. خذوا الألواح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271E1EB-38C8-A4F2-6386-A8AA137C71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6681"/>
          <a:stretch>
            <a:fillRect/>
          </a:stretch>
        </p:blipFill>
        <p:spPr>
          <a:xfrm>
            <a:off x="2882899" y="2388021"/>
            <a:ext cx="4092767" cy="2728511"/>
          </a:xfrm>
        </p:spPr>
      </p:pic>
      <p:pic>
        <p:nvPicPr>
          <p:cNvPr id="1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A09958-02B9-13A3-AF41-438E3DDE70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7B391B-BFB4-64FC-DFEB-A96F5F410B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C9910F-7549-3492-77C3-B997648B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E86928-5222-F370-2EA1-611E69F4DE5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778A37-97CE-089F-B3B8-092569F728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C16ED-7264-BF4A-593E-2B6428CFEC1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CB89F8-C023-B76D-4316-E26928A0C35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D1CEB-CD67-4B54-36D6-E56ACE68F9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385098-191C-FDF4-8E7A-259463E081D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2669AA-2734-80D3-A027-628E304E9E6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8395B5-A531-884D-36A7-28221122FDB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88078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D5C2-C8E0-6983-75E0-DC208AF70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57F2E598-C3B3-D641-9CCE-1A84F2E3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بمشكلة وليد؟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63B401-BA22-6682-CA0A-AA88CA10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79204C-F744-DE56-9528-12D2D6AC68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C26932-A238-DB27-077B-64BC3D3E81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56ABE3-6C67-E2FF-1D6C-DD8D55060F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4BCE1D-DF0A-8075-D119-12D93AE4D74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EB74C-A176-37DE-8188-14C4A185668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C4FF8-5DA2-9C7A-732A-2130CAFB4C4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4121D6-426B-4F61-356F-26F0EE4B0B5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E01A6E2-5871-47F6-5CAC-F94622A1F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74927E2-C797-7C70-E9B4-6F12FBC56A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11C99C8-C097-8B3B-DE09-1044DE170DA3}"/>
              </a:ext>
            </a:extLst>
          </p:cNvPr>
          <p:cNvSpPr txBox="1"/>
          <p:nvPr/>
        </p:nvSpPr>
        <p:spPr>
          <a:xfrm>
            <a:off x="3284237" y="1861421"/>
            <a:ext cx="2747651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يَخافُ مِنَ ٱلْمَلاكِ؛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9BA98A-9D2E-6B5B-23DC-4B49B110E077}"/>
              </a:ext>
            </a:extLst>
          </p:cNvPr>
          <p:cNvSpPr txBox="1"/>
          <p:nvPr/>
        </p:nvSpPr>
        <p:spPr>
          <a:xfrm>
            <a:off x="3284237" y="2716300"/>
            <a:ext cx="2747651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لَيْسَ لَهُ أَصْدِقاءُ؛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8DAD2E-FEB9-3FE6-1B93-58C26ACFA2C0}"/>
              </a:ext>
            </a:extLst>
          </p:cNvPr>
          <p:cNvSpPr txBox="1"/>
          <p:nvPr/>
        </p:nvSpPr>
        <p:spPr>
          <a:xfrm>
            <a:off x="3284237" y="3689621"/>
            <a:ext cx="2747651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3. يُسيءُ إِلَيْهِ زُمَلاؤُهُ؛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7ED4D2-C277-8EA2-E13D-AA3316A3A7D3}"/>
              </a:ext>
            </a:extLst>
          </p:cNvPr>
          <p:cNvSpPr txBox="1"/>
          <p:nvPr/>
        </p:nvSpPr>
        <p:spPr>
          <a:xfrm>
            <a:off x="3284237" y="4662942"/>
            <a:ext cx="2747652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4. لا يَفْهَمُ ٱلدُّروسَ جَيِّداً.</a:t>
            </a: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8">
            <a:extLst>
              <a:ext uri="{FF2B5EF4-FFF2-40B4-BE49-F238E27FC236}">
                <a16:creationId xmlns:a16="http://schemas.microsoft.com/office/drawing/2014/main" id="{101BC3F8-E3A1-C00F-87F9-3AF8EDE31B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45660776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54AB2-22A0-744F-8E0F-846F8B45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93007ABB-F905-C7C7-C9FC-D91BD9FE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وليد ليس له أصدقاء.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3BE51B-ECC3-F225-FEB1-72E92B348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3B5811-DAD7-B200-6B78-5CA9F819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AF383E-53FD-F44E-654C-01BDB60F3B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2A3B5-5188-D147-E7E1-B22B96D757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E91D0-59D8-9E12-345C-36548D815DF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898911-77AE-7CC9-DB34-81393D9A507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19DA18-7DA3-0CB9-CCDA-745F07D9391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ACE624-DEE6-F05C-E6B9-6D556A58EDF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CE288E98-25C9-0216-CDC7-EEBF7DBC10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194" y="684000"/>
            <a:ext cx="828000" cy="828000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2F8729F-7B49-9EF8-9EF9-FD57162D70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D18BA86-2512-A0D1-FE3E-825095B4EB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6C171A-4CB7-1D48-90E8-5E26D008F5F4}"/>
              </a:ext>
            </a:extLst>
          </p:cNvPr>
          <p:cNvSpPr txBox="1"/>
          <p:nvPr/>
        </p:nvSpPr>
        <p:spPr>
          <a:xfrm>
            <a:off x="3284237" y="1861421"/>
            <a:ext cx="2747651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يَخافُ مِنَ ٱلْمَلاكِ؛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C5DA1F-8D76-76EF-58AE-09B9B71EF56D}"/>
              </a:ext>
            </a:extLst>
          </p:cNvPr>
          <p:cNvSpPr txBox="1"/>
          <p:nvPr/>
        </p:nvSpPr>
        <p:spPr>
          <a:xfrm>
            <a:off x="3284237" y="2716300"/>
            <a:ext cx="2747651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لَيْسَ لَهُ أَصْدِقاءُ؛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E6ABAF-9FB0-9883-0FB2-F014C3CEF07C}"/>
              </a:ext>
            </a:extLst>
          </p:cNvPr>
          <p:cNvSpPr txBox="1"/>
          <p:nvPr/>
        </p:nvSpPr>
        <p:spPr>
          <a:xfrm>
            <a:off x="3284237" y="3689621"/>
            <a:ext cx="2747651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3. يُسيءُ إِلَيْهِ زُمَلاؤُهُ؛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27E0E1-6285-6465-27DD-8F07B3F78B1F}"/>
              </a:ext>
            </a:extLst>
          </p:cNvPr>
          <p:cNvSpPr txBox="1"/>
          <p:nvPr/>
        </p:nvSpPr>
        <p:spPr>
          <a:xfrm>
            <a:off x="3284237" y="4662942"/>
            <a:ext cx="2747652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4. لا يَفْهَمُ ٱلدُّروسَ جَيِّداً.</a:t>
            </a: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213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4149-E4AD-3726-638E-4743E3DE1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373064AE-5BF1-D229-04EB-C7747960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9. من يقرأ التعليمة رقم 2؟ أنجزوا فرديا. أمامكم ثلاث دقائق.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4C0D63-4C9D-76D1-259B-E04DC574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9B1EB0-E34D-1DE6-C8DA-9FC7C88383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7783B7-B832-C732-EE72-5AEC4FEC6A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A01E7F-AA85-36F4-2811-E1746F95D1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44CF23-9534-CCDB-7E01-0218C5088E1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211EF3-68AC-89B3-76D1-742DFBF6A6C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3AAF96-2E0B-1AA6-FD12-D797012A52C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9823F1-E0E1-6858-7C75-E2596750B2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178B98A-F3F9-420D-2B94-92833F55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35E1840-138C-016C-8F04-423B83B5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BDF10D-0164-69CC-579E-7E7069CE6C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04" y="2139391"/>
            <a:ext cx="8146971" cy="3456000"/>
          </a:xfrm>
          <a:prstGeom prst="rect">
            <a:avLst/>
          </a:prstGeom>
        </p:spPr>
      </p:pic>
      <p:pic>
        <p:nvPicPr>
          <p:cNvPr id="1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203909B-47BB-ACCF-1CB2-54BB1EB9D7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71591078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189C-FBAC-696F-2F14-239F9FEF1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D98F1E24-0324-6B67-29F6-7F5B860E5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465C94-3B2B-2836-FF7B-9458575DAE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C00097-81DC-4987-08A8-3B6271DF7D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2FCFCA-7612-5EB7-7AFA-EE412C7D10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C89A75-898F-1082-DD22-47B335FC0C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CA902-C81C-0FE5-FA50-DEBB3477C62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87F094-444E-3318-32F3-5C75FB563EC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B7A510-296B-99B8-859E-2CD80690319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30F671-61FD-093C-F701-D3C8FF2A7F7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D58066D-65D4-11E7-6B10-0CA7F75D83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3022E27-D8D2-6021-1B8A-4564AD8A4C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597867-7EB8-4EA3-8B86-80AB9BC23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04" y="2139391"/>
            <a:ext cx="8146971" cy="3456000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73F49AE6-67CF-FE8E-5A23-C87F05E86CBF}"/>
              </a:ext>
            </a:extLst>
          </p:cNvPr>
          <p:cNvSpPr/>
          <p:nvPr/>
        </p:nvSpPr>
        <p:spPr>
          <a:xfrm>
            <a:off x="5310092" y="3992459"/>
            <a:ext cx="311930" cy="3460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igne de multiplication 15">
            <a:extLst>
              <a:ext uri="{FF2B5EF4-FFF2-40B4-BE49-F238E27FC236}">
                <a16:creationId xmlns:a16="http://schemas.microsoft.com/office/drawing/2014/main" id="{6484DE14-C27C-01DB-3654-63CD8BD12FB4}"/>
              </a:ext>
            </a:extLst>
          </p:cNvPr>
          <p:cNvSpPr/>
          <p:nvPr/>
        </p:nvSpPr>
        <p:spPr>
          <a:xfrm>
            <a:off x="585692" y="3437389"/>
            <a:ext cx="311930" cy="3460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65D0118-A5AE-FD53-4A7B-6812E99100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746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تعيين تلميذ(ة) للإجابة</a:t>
            </a:r>
            <a:endParaRPr lang="fr-MA" sz="1800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توجيهات و شرح التعليمات</a:t>
            </a:r>
            <a:endParaRPr lang="fr-MA" sz="1800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عرض فيديو</a:t>
            </a:r>
            <a:endParaRPr lang="fr-MA" sz="1800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عمل في ثنائيات</a:t>
            </a:r>
            <a:endParaRPr lang="fr-MA" sz="1800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نهاية الشريط، المرور إلى الشريحة الموالية.</a:t>
            </a:r>
            <a:endParaRPr lang="fr-MA" sz="1800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C29CF-455E-A8E5-6DE3-EB49A201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66B8E8-5193-F9AB-4B13-A30CE56DFC8F}"/>
              </a:ext>
            </a:extLst>
          </p:cNvPr>
          <p:cNvSpPr/>
          <p:nvPr/>
        </p:nvSpPr>
        <p:spPr>
          <a:xfrm>
            <a:off x="1053046" y="3045542"/>
            <a:ext cx="7037908" cy="76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ٱلنِّهايَةِ ....................................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AA9D2F3-FED7-004F-9EB8-14FC475D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حل وليد مشكلته؟ من يسرد لنا نهاية الحكاية؟ </a:t>
            </a:r>
            <a:endParaRPr lang="fr-FR" sz="2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4F12BC-856F-5E90-740A-2E1486E9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54F91C-5811-6AAD-CBC2-80E6401C0A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FBD8E7-A8E2-F2CA-4D2D-FF07F18143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DC4FE-A02F-FC06-E068-65B38395D2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E2CF12-C5DA-AC2A-DA56-CF577169766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CC104-F219-724B-2A58-86BF1049370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A2A4-AE7B-E4AD-7DCD-33EFD0B1268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DB6BF-72A6-590C-7D5B-CF2C64800A5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F97A8FC-7F97-7F24-88AA-81A65EDE86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46CFE39-DE9C-6477-27D4-E68FFB6E81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8">
            <a:extLst>
              <a:ext uri="{FF2B5EF4-FFF2-40B4-BE49-F238E27FC236}">
                <a16:creationId xmlns:a16="http://schemas.microsoft.com/office/drawing/2014/main" id="{8367345C-B6B1-80FB-C4EF-4D868977B6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27691307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51" y="1348092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2874538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1855803" y="337492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>
                <a:cs typeface="Microsoft Uighur" panose="02000000000000000000" pitchFamily="2" charset="-78"/>
              </a:rPr>
              <a:t>قراءة: قراءات فردية و فهم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543291" y="3036349"/>
            <a:ext cx="85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03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2290BD-913C-7BA6-DB36-01C6E97A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0437" y="3086634"/>
            <a:ext cx="424748" cy="540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9F83D249-05F8-9205-9508-944E075EC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30872" y="2904203"/>
            <a:ext cx="468000" cy="46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E15F29-9155-CB6C-68F1-D044E87510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5888" y="1535500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73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A2EE-7D5F-914F-3C80-8A2776E3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953E811-CFA9-C241-AD71-00439515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اليوم نصا ونجيب عن أسئلة الفهم. افتحوا كراساتكم على الصفحة 18.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BB5CFA-4742-4EF9-D0E3-0D7AC307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D5C451-858A-F551-BBF0-E0D8E086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78C30-E794-46D5-9A74-7AE7259EE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A0E91A-6969-85A8-6129-0F02F51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F44EAE-0580-DF88-D9CF-2812CBB12B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6740-DA75-8C2C-B9DD-0F1EE03D28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80C6F-12EB-C416-5885-D3D03816847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299B5-A661-FB5B-693D-2B495D0770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4003D-4FA4-6E44-F6F5-D60B6CEFD07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02A1A-7993-74D4-2E17-6410586573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9298B2-777C-9B4B-D8EF-1078FFDCCC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52792" y="646891"/>
            <a:ext cx="808653" cy="808652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B08C39-29FD-C378-D457-371F06540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946" y="2238076"/>
            <a:ext cx="2658086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03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ACA9-EC53-2DC6-B2A0-96DEEDF8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4704E88-2098-7978-0C3E-E199DB81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سأقرأ النص تابعوا.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B72F21-CC08-509A-C57C-CFF7F4771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7EFB6F-2002-2197-18C4-0334F0CE6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378ACB-DEEA-E9FA-D705-96B0116E03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02A18C-80F1-BC48-8DAA-E53F7E5C8C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7BE3C4-7D2E-C302-3620-1CC271973B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7B8483-1C22-8979-3285-82C703208E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667E-1542-744D-169E-91C1E31D830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468B5-8C4B-7C6D-F1FD-867E9949F68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0EE3C-A258-043C-CD8F-34E07F47CCE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6F1BC9-8948-E69F-A63E-AD3E0209671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495C24-CC64-6530-8C39-3CB39F1FA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02" y="1980000"/>
            <a:ext cx="2655596" cy="3960000"/>
          </a:xfrm>
          <a:prstGeom prst="rect">
            <a:avLst/>
          </a:prstGeom>
        </p:spPr>
      </p:pic>
      <p:pic>
        <p:nvPicPr>
          <p:cNvPr id="1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6F1D69-96C0-BF6C-66B0-08BD05C4E6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24801" y="684213"/>
            <a:ext cx="836678" cy="836677"/>
          </a:xfrm>
        </p:spPr>
      </p:pic>
    </p:spTree>
    <p:extLst>
      <p:ext uri="{BB962C8B-B14F-4D97-AF65-F5344CB8AC3E}">
        <p14:creationId xmlns:p14="http://schemas.microsoft.com/office/powerpoint/2010/main" val="254048210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C21D-0B68-6E2D-201A-0B3AE5A2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92823E81-EC93-2566-DA1A-A143C1FF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دور فاطمة ؟ ومن يقرأ دور الأم؟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5B34AA-F5CD-9E8F-A627-CE308218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E6D8-E3A7-49AA-6265-BAA3FC5841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B4E3F5-CF28-2F5C-190C-B14065BCCF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389F52-DF66-B3FC-63E2-3708474C6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64979-090F-B7FA-4AF6-E8D68E9DD2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F71ECB-2CD0-D80C-DCBB-0C46370957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3D744-B594-44B7-BFC7-2CF1641E7C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9D4E29-6128-08DB-D3CE-D68EFD51D4C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9ED2A8-8302-B04F-A8E6-5231854A74D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D56C0-32EC-3247-230D-43D562334A4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9573446-31DB-5C70-FCA9-3C05ED0A7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39213B-99A1-8186-5808-DBB5415CC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02" y="1980000"/>
            <a:ext cx="265559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914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1B29-7434-5CF2-51F6-3682B8C7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940C2-74B0-C146-BE7E-3092F7C9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استخراج معلومات واردة في النص؟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0DF52B-DDCF-A3A1-A8D1-009D27C0C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2152AA-2D7D-0247-CC59-2E3E601D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6550A4-ACBD-CAB1-9213-96D879F9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E0C1C2-8EF4-8F29-FE6D-F908E142A5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2E0751-C07C-1407-845F-7ED6B1FF699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759EA-02F0-779D-4F0A-C38B3C157CD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D6E36-64A5-3E8C-037A-D500B3F7604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6CBA1-FF53-C95D-E471-FF182C7F6F3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31FADF-672E-1ACF-B1AD-1FEF71C74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013EB0-4C7E-9C47-02CD-47E88FDF3D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6">
            <a:extLst>
              <a:ext uri="{FF2B5EF4-FFF2-40B4-BE49-F238E27FC236}">
                <a16:creationId xmlns:a16="http://schemas.microsoft.com/office/drawing/2014/main" id="{DA8C1E3B-C16A-52CF-B4D9-86845956BB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318" y="1904668"/>
            <a:ext cx="3377365" cy="3377365"/>
          </a:xfrm>
          <a:prstGeom prst="rect">
            <a:avLst/>
          </a:prstGeom>
        </p:spPr>
      </p:pic>
      <p:pic>
        <p:nvPicPr>
          <p:cNvPr id="8" name="Espace réservé pour une image  17">
            <a:extLst>
              <a:ext uri="{FF2B5EF4-FFF2-40B4-BE49-F238E27FC236}">
                <a16:creationId xmlns:a16="http://schemas.microsoft.com/office/drawing/2014/main" id="{1B7BFD38-23E3-F405-2CDD-2248EEA8C9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21175313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5030-7CFF-613C-7BB9-AF111376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AA4B9-C5B8-1347-A91C-5540558C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 كراساتكم ص 18، من يقرأ التعليمة 1؟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6203B0-E175-E995-C438-14377C54F6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FBCF63-7294-2CBC-04AC-13A291E16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43DBCA-22D0-F75E-B49E-9928436CFF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7E596-410D-6EBD-70CF-70E769E4AB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D652FB-A138-F35E-BC9A-C364A4AE0E0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247B9-5E52-B7EE-163B-DCA787D1972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13214-8322-36A7-D585-A25184E184A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40985-D51E-C142-4070-FBF7AA7F898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56F34C0-E1F8-D867-D4C0-01177272F8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9C12D6E-700A-9E83-387F-75A4290BA7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C78541-E437-0EFD-35F1-570FD96FE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85" y="1668380"/>
            <a:ext cx="3436861" cy="4687242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BF872BA-3444-7342-43ED-837C16EB7A03}"/>
              </a:ext>
            </a:extLst>
          </p:cNvPr>
          <p:cNvSpPr/>
          <p:nvPr/>
        </p:nvSpPr>
        <p:spPr>
          <a:xfrm>
            <a:off x="2911151" y="3508310"/>
            <a:ext cx="3178561" cy="8397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D867E534-8029-D8D9-1409-4F8048742B11}"/>
              </a:ext>
            </a:extLst>
          </p:cNvPr>
          <p:cNvSpPr/>
          <p:nvPr/>
        </p:nvSpPr>
        <p:spPr>
          <a:xfrm>
            <a:off x="6089711" y="3802438"/>
            <a:ext cx="503853" cy="236454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Espace réservé pour une image  17">
            <a:extLst>
              <a:ext uri="{FF2B5EF4-FFF2-40B4-BE49-F238E27FC236}">
                <a16:creationId xmlns:a16="http://schemas.microsoft.com/office/drawing/2014/main" id="{691D0021-32BF-0B95-3A6A-853D544F5A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01449341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A3D7-8A00-CD50-E1AB-FA6206A4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D8112-8E90-B214-7B02-A77FC31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يوضح كيف سيجيب عن التمرين؟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80E3E4-8F1B-D2C6-8241-601D31E7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8AB0D-D228-4E30-783E-5E099F21EB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192CBC-D61D-FF6D-224E-FAA3C669DC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0D0000-DB35-FC56-9808-E691A3D38F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A14EE-159A-0B19-A23B-E72FECB233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30057-0A6C-041B-C1E4-56A17EBCA94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1C062-FD73-C40C-1275-8A2DE3EA3F3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8D93B0-B172-AA0C-CA64-AAD4B50EBF3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CADC466-B264-C013-9D9E-E4B7146D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41442B-F67A-DF33-FBC0-624972E6E2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394577-1452-53BD-6B1D-1807C8B14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85" y="1668380"/>
            <a:ext cx="3436861" cy="468724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393C1BC-BFB7-0BB9-D5FE-A50C96011ABA}"/>
              </a:ext>
            </a:extLst>
          </p:cNvPr>
          <p:cNvSpPr/>
          <p:nvPr/>
        </p:nvSpPr>
        <p:spPr>
          <a:xfrm>
            <a:off x="2911151" y="3508310"/>
            <a:ext cx="3178561" cy="8397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105CE298-8352-4EA7-1909-99B5CAB09A34}"/>
              </a:ext>
            </a:extLst>
          </p:cNvPr>
          <p:cNvSpPr/>
          <p:nvPr/>
        </p:nvSpPr>
        <p:spPr>
          <a:xfrm>
            <a:off x="6089711" y="3802438"/>
            <a:ext cx="503853" cy="236454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Espace réservé pour une image  17">
            <a:extLst>
              <a:ext uri="{FF2B5EF4-FFF2-40B4-BE49-F238E27FC236}">
                <a16:creationId xmlns:a16="http://schemas.microsoft.com/office/drawing/2014/main" id="{D1557791-237B-8381-4337-ED01C296E8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442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E9229-C001-58AA-0EF0-57317DA2C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18FB3-9DEB-5475-C994-89F2B965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أمسح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النص بعينيَّ ل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أجد الكلمة المطلوبة في النص- اشرعوا في الإنجاز.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D68FD3-A1B8-A1D4-FB4A-D4A95036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FAF61B-F08B-CDAB-5275-3EA928AE92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F56531-EB6C-9E47-E5E7-1DB52A1429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177CAF-FED1-0224-F701-7C96EE04A4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97CD28-E523-DE33-C637-ED6031F576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0A984-8C95-4C16-F030-5AF7E114FFD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A52278-C17E-DC26-60A5-D5424EB1364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AEB95-31C3-BBA2-DE78-E1A49F1D10D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A28BC70-1F45-BBAA-1FC4-A2DFF2BE10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810C2E-2F71-4E88-5C8B-3F73BFE8CB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3D2753-ED5D-73BB-71BE-A3DD1E5A6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85" y="1668380"/>
            <a:ext cx="3436861" cy="468724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C33748A-D339-805B-9462-E709F34DF603}"/>
              </a:ext>
            </a:extLst>
          </p:cNvPr>
          <p:cNvSpPr/>
          <p:nvPr/>
        </p:nvSpPr>
        <p:spPr>
          <a:xfrm>
            <a:off x="2911151" y="3508310"/>
            <a:ext cx="3178561" cy="8397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5A35D157-6258-0AE4-CE59-54BB00E1768F}"/>
              </a:ext>
            </a:extLst>
          </p:cNvPr>
          <p:cNvSpPr/>
          <p:nvPr/>
        </p:nvSpPr>
        <p:spPr>
          <a:xfrm>
            <a:off x="6089711" y="3802438"/>
            <a:ext cx="503853" cy="236454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904C03F-EA9F-52D7-0EB7-31402F325C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8009217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99456273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A4353-F097-B53F-2B71-3623CCA18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ED53C55-DC5D-7A4B-96F3-5BB23A61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الكلمة الأولى؟ ما ضدها في النص؟</a:t>
            </a:r>
            <a:endParaRPr lang="fr-FR" sz="24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8078E1-9470-7AF9-6DCF-4027A087CB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84EE4B-B8B0-6678-F04B-1DFC20E505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64BD00-9756-D0F3-AB6E-002C0F48C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91A6FE-F74F-12FE-FF59-F4365DBB73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41E07-1531-575E-FD55-9F31702A93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847434-CC0A-6A51-33EE-36CB7705509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C6441E-362D-693B-1EBC-A77E227D268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9062FF-B344-D015-9FC5-6FE62688011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7D642ED-FAFC-1F92-5688-A837535C49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5E4116-EB01-22E4-EEA4-A582445916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04EB665-2C52-13C6-4B07-70AC9D3376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67" y="2827248"/>
            <a:ext cx="8221312" cy="1688021"/>
          </a:xfrm>
          <a:prstGeom prst="rect">
            <a:avLst/>
          </a:prstGeom>
        </p:spPr>
      </p:pic>
      <p:pic>
        <p:nvPicPr>
          <p:cNvPr id="5" name="Espace réservé pour une image  17">
            <a:extLst>
              <a:ext uri="{FF2B5EF4-FFF2-40B4-BE49-F238E27FC236}">
                <a16:creationId xmlns:a16="http://schemas.microsoft.com/office/drawing/2014/main" id="{9D254B9E-48BE-43B8-5FF9-0D12A95A00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7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/>
              <a:t>تنظيم حصص الأسبوع</a:t>
            </a:r>
            <a:endParaRPr lang="fr-MA" sz="40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 (50د)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القراءة: الفهم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 تحدث: توليف (15د)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AFE1-7F6F-3279-0DFF-FFD30AFAD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6CF72C6-2E15-9D4E-ADDD-77D0DCF66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AE7538-062F-FB55-4204-854B1B436A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D5B4A3-BE20-AB6E-AB18-B6F9BED477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48C335-45CB-AB51-EF29-2487FF45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7E971B-F129-E8EC-D82C-7DC7F7C6F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B4B50-6A7E-15E5-4699-188C73EC96A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CC367-4CA1-C507-E4DD-ACA13665CC6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1F1251-1A6E-C5CD-2949-27BA8A16F09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4823B-7042-5CCC-6000-60A05353FA7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5E12849-12F4-27A0-3247-795740205D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38FF50E-9ED6-CF05-CC31-302B82069A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619DCDE-FEE1-E883-C653-AD641C3A9C56}"/>
              </a:ext>
            </a:extLst>
          </p:cNvPr>
          <p:cNvGrpSpPr/>
          <p:nvPr/>
        </p:nvGrpSpPr>
        <p:grpSpPr>
          <a:xfrm>
            <a:off x="490693" y="3191315"/>
            <a:ext cx="8273083" cy="1698651"/>
            <a:chOff x="490693" y="3191315"/>
            <a:chExt cx="8273083" cy="169865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994E55A-F669-EB07-61ED-BCE00612F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693" y="3191315"/>
              <a:ext cx="8273083" cy="1698651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EB83FE7-C11B-FB2A-B3B3-9B8817D3A204}"/>
                </a:ext>
              </a:extLst>
            </p:cNvPr>
            <p:cNvSpPr txBox="1"/>
            <p:nvPr/>
          </p:nvSpPr>
          <p:spPr>
            <a:xfrm>
              <a:off x="4680536" y="3679879"/>
              <a:ext cx="1134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اَلْقَديمَةُ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45C37DF-B52E-CE98-AFCA-11A26E152106}"/>
                </a:ext>
              </a:extLst>
            </p:cNvPr>
            <p:cNvSpPr txBox="1"/>
            <p:nvPr/>
          </p:nvSpPr>
          <p:spPr>
            <a:xfrm>
              <a:off x="2761947" y="3668006"/>
              <a:ext cx="1134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اَلْكَثيرُ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C5C8B8E-5D3C-CD03-A6BE-029F432BC6CE}"/>
                </a:ext>
              </a:extLst>
            </p:cNvPr>
            <p:cNvSpPr txBox="1"/>
            <p:nvPr/>
          </p:nvSpPr>
          <p:spPr>
            <a:xfrm>
              <a:off x="985689" y="3668006"/>
              <a:ext cx="1134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يَفوقُ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2D7EB2A-2C00-DDBE-9801-120BCD67E799}"/>
                </a:ext>
              </a:extLst>
            </p:cNvPr>
            <p:cNvSpPr txBox="1"/>
            <p:nvPr/>
          </p:nvSpPr>
          <p:spPr>
            <a:xfrm>
              <a:off x="4673030" y="4202348"/>
              <a:ext cx="1134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اَلشُّعوبُ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D8DDE88-A8EF-6667-E4A5-C91F99C6EC2C}"/>
                </a:ext>
              </a:extLst>
            </p:cNvPr>
            <p:cNvSpPr txBox="1"/>
            <p:nvPr/>
          </p:nvSpPr>
          <p:spPr>
            <a:xfrm>
              <a:off x="2850977" y="4167736"/>
              <a:ext cx="1134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اَلْأَسْواقُ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AE2F0CB-5E75-F98A-8D3B-6D9AB5F8E28A}"/>
                </a:ext>
              </a:extLst>
            </p:cNvPr>
            <p:cNvSpPr txBox="1"/>
            <p:nvPr/>
          </p:nvSpPr>
          <p:spPr>
            <a:xfrm>
              <a:off x="874803" y="4187119"/>
              <a:ext cx="1134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اَلْأَثْوابُ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pic>
        <p:nvPicPr>
          <p:cNvPr id="27" name="Espace réservé pour une image  24">
            <a:extLst>
              <a:ext uri="{FF2B5EF4-FFF2-40B4-BE49-F238E27FC236}">
                <a16:creationId xmlns:a16="http://schemas.microsoft.com/office/drawing/2014/main" id="{B1AB93C7-1B8B-6278-816F-624B86EB0C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77765880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46988-BFA9-DBA5-3ADA-EF443347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4FDF263-85AD-844A-A82F-51C34428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التعليمة؟  أمامكم 6 دقائق أجيبوا عن الأسئلة. </a:t>
            </a:r>
            <a:endParaRPr lang="fr-FR" sz="24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7FCC23-4A0F-21C7-0F51-740A1B02A8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2A6980-8CCE-1F33-CCBF-336325F8F7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D84B99-311A-823F-B3F2-4A4399842B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4B82DD-5D5A-465E-CD9D-E8A1EC1158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699E8B-799E-3647-4D49-240016C87DA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844BF2-28BD-37B2-BEC3-D5C87897647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998D98-B18A-E999-0384-C0FC71C33BB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C63307-0AAD-7A3F-E042-6AF765DD97F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51DE541-A2D4-277E-D826-0617249C2A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63223C-69BD-DFF0-2EF3-302336F5D3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E1B8934-1EA9-E37C-F8C1-0ED235B01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85" y="1629582"/>
            <a:ext cx="3352541" cy="4817871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799DE5C-08E8-19DE-3F73-3C3D2B10F1F8}"/>
              </a:ext>
            </a:extLst>
          </p:cNvPr>
          <p:cNvSpPr/>
          <p:nvPr/>
        </p:nvSpPr>
        <p:spPr>
          <a:xfrm>
            <a:off x="2929812" y="4351233"/>
            <a:ext cx="3137025" cy="161102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C968607E-985E-F768-9973-C1653A74C430}"/>
              </a:ext>
            </a:extLst>
          </p:cNvPr>
          <p:cNvSpPr/>
          <p:nvPr/>
        </p:nvSpPr>
        <p:spPr>
          <a:xfrm>
            <a:off x="6089711" y="4700061"/>
            <a:ext cx="503853" cy="236454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3301BF4-ABC9-4A63-48CF-78532D81D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8009217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78452848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7905-3F31-9109-D9B9-6CA9E014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CCC3082-4A75-1A4D-9014-549EDCDB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نصحح؛ من يقرأ العبارات؟ ما العبارة الصحيحة؟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821181-06EE-1E88-1D08-F825B5DC4D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CC52F6-D200-C9E5-8C36-AC696F7B66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3A2843-7CE5-0D4F-FB1C-B08AE1A3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3E4442-3BD5-4947-E759-A233D4AEBF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A590FA-DAD7-00A2-EAE1-97ECC8EEEE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8C429B-08A1-DBC5-E30B-A92977165B9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5FA0ED-F83A-690E-235D-FE8257EC6AB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CE24E-EE4A-CEA0-639E-BC7B3E6E17E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9DADCE1-B4F1-D668-8AD8-F34022C3DF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EA84F38-F8C6-34FF-6B67-09E5BFC048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E6203-D838-FB81-6889-1E21F50BE6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t="16467" r="392" b="23140"/>
          <a:stretch>
            <a:fillRect/>
          </a:stretch>
        </p:blipFill>
        <p:spPr>
          <a:xfrm>
            <a:off x="537634" y="2175935"/>
            <a:ext cx="7919606" cy="3959956"/>
          </a:xfrm>
          <a:prstGeom prst="rect">
            <a:avLst/>
          </a:prstGeom>
        </p:spPr>
      </p:pic>
      <p:pic>
        <p:nvPicPr>
          <p:cNvPr id="20" name="Espace réservé pour une image  17">
            <a:extLst>
              <a:ext uri="{FF2B5EF4-FFF2-40B4-BE49-F238E27FC236}">
                <a16:creationId xmlns:a16="http://schemas.microsoft.com/office/drawing/2014/main" id="{171A227E-00FE-648D-E4F6-37FFB02156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0CFBB557-B3D3-A3CD-661D-0164E801D051}"/>
              </a:ext>
            </a:extLst>
          </p:cNvPr>
          <p:cNvSpPr/>
          <p:nvPr/>
        </p:nvSpPr>
        <p:spPr>
          <a:xfrm>
            <a:off x="1898650" y="2980228"/>
            <a:ext cx="275166" cy="40640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9909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B526C-3A80-7991-79D3-B7C9747D6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23025-647E-054A-BEEB-C67B9148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يجيب؟ من يحدد ما يثبت ذلك في النص؟ 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11A0CB-A3B5-4F1F-03F0-44162961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9BD79F-6933-9C85-5250-5B47CE905B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770D54-E777-4163-3047-82D74ED1DC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920B21-A72E-D165-7628-F4EFB11AE8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1E6B3B-D86E-D53D-D950-11B67BAC4D7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78EADA-0D96-3C9A-B1A6-05ACD70A41D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B8569-2AD9-1906-2B1B-5DBFD50DCC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342C6-06E2-4A40-47EE-1348291989E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E7EAD5-8691-06B4-DC24-FEC81C12F7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466F8EE-88C2-B226-0CA1-1349DC94E8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B8A778-CA9E-27AF-84A2-5987F89C9E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175" y="2565000"/>
            <a:ext cx="8087517" cy="864000"/>
          </a:xfrm>
          <a:prstGeom prst="rect">
            <a:avLst/>
          </a:prstGeom>
        </p:spPr>
      </p:pic>
      <p:pic>
        <p:nvPicPr>
          <p:cNvPr id="12" name="Espace réservé pour une image  17">
            <a:extLst>
              <a:ext uri="{FF2B5EF4-FFF2-40B4-BE49-F238E27FC236}">
                <a16:creationId xmlns:a16="http://schemas.microsoft.com/office/drawing/2014/main" id="{2FCC1E4D-72C7-2B10-DF65-41880B2DB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349414-8BA5-36C1-245C-7929B44CD1D5}"/>
              </a:ext>
            </a:extLst>
          </p:cNvPr>
          <p:cNvSpPr txBox="1"/>
          <p:nvPr/>
        </p:nvSpPr>
        <p:spPr>
          <a:xfrm>
            <a:off x="556753" y="3310027"/>
            <a:ext cx="7721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توجَدُ في </a:t>
            </a:r>
            <a:r>
              <a:rPr lang="ar-M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أَ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سْواقِ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ٱلْمُدُنِ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ٱلْقَديمَةِ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،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ٱلْكَثيرُ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مِنَ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ٱلزَّرابِيِّ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وَٱلْأَثْوابِ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،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وَٱلْحَقائِبِ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ٱلْمَصْنوعَةِ</a:t>
            </a:r>
            <a:r>
              <a:rPr lang="ar-S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مِنَ </a:t>
            </a:r>
            <a:r>
              <a:rPr lang="ar-SA" sz="4400" b="1" kern="100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ٱلْجِلْدِ</a:t>
            </a:r>
            <a:r>
              <a:rPr lang="ar-MA" sz="4400" b="1" kern="1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.</a:t>
            </a:r>
            <a:endParaRPr lang="fr-MA" sz="44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3510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639A-A825-0B2D-5683-ECE1A3CB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D2BC1-5B44-1546-AB81-B7215446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dirty="0"/>
              <a:t>أنشدوا.</a:t>
            </a:r>
            <a:endParaRPr lang="fr-FR" sz="2400" dirty="0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0E6B85EF-9E88-7F99-2100-7A0F9491AA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583" y="658833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27A63F-689A-0A8A-E7FA-08AB86EC49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A567E7-3942-7FFE-C7EB-A2AF13DD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ED1EA3-4EA7-78A9-7CF9-B2E2C43E9C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88978-04E0-9419-31CC-E27530B863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91838A-CDBD-D848-34C2-405206312F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D89CB8-51BE-57F0-685A-5A9CD3EF92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3A3CD5-349F-5F83-988B-3A3EE01C023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BB3AE8-E0FB-1DF1-214C-DD92EC3E5CA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6D5EC4-442F-FB0A-4103-F1971ACCBFE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394F8E-7FA1-CC2E-DB52-D87A1B9D35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62D0F31-93E3-B17F-0845-9021AE7DAD09}"/>
              </a:ext>
            </a:extLst>
          </p:cNvPr>
          <p:cNvGrpSpPr/>
          <p:nvPr/>
        </p:nvGrpSpPr>
        <p:grpSpPr>
          <a:xfrm>
            <a:off x="1276050" y="1464359"/>
            <a:ext cx="6915892" cy="2356092"/>
            <a:chOff x="1628643" y="2668202"/>
            <a:chExt cx="6563746" cy="2356092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6AE9CC56-6AE0-825C-7BB0-1F410CED6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9356" y="2668202"/>
              <a:ext cx="3353033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7527D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مَنْبِت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لْأَحْرار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مُنْتَدى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سُّؤْدَدِ و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حِماهْ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A5D57B-3588-395E-FA94-050E5574D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643" y="2715970"/>
              <a:ext cx="3353033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مَشْرِق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أَنْوار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دُمْتَ مُنْتَداهْ وحِماهْ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B12B3D1-EA58-F9D1-4039-0B638A63D932}"/>
              </a:ext>
            </a:extLst>
          </p:cNvPr>
          <p:cNvGrpSpPr/>
          <p:nvPr/>
        </p:nvGrpSpPr>
        <p:grpSpPr>
          <a:xfrm>
            <a:off x="987396" y="4072071"/>
            <a:ext cx="7360791" cy="1646605"/>
            <a:chOff x="921007" y="2881901"/>
            <a:chExt cx="7360791" cy="164660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00215D-1AEF-D34C-753D-11113FB25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765" y="2881901"/>
              <a:ext cx="3353033" cy="164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عِشْتَ فِي 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لْأوْطان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مِلْءَ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كُلِّ جَنانْ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407DF6-E964-1411-B063-ECE3500C5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07" y="2881901"/>
              <a:ext cx="3353033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لِلْعُل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عُنْوان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ذِكْرَ كُلِّ لِسانْ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89248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69F0-A6A1-E6E2-4A5F-24B9FDE0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F18E04-4029-749C-A0A6-3904B57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16" y="1180312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إنتاج كتابي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99F0E1F-CB78-24C3-28CF-9B71F94E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76" y="2753002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E6A8247-6B5E-B488-E583-8301944C5F7A}"/>
              </a:ext>
            </a:extLst>
          </p:cNvPr>
          <p:cNvSpPr txBox="1">
            <a:spLocks/>
          </p:cNvSpPr>
          <p:nvPr/>
        </p:nvSpPr>
        <p:spPr>
          <a:xfrm>
            <a:off x="1897748" y="325339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>
                <a:cs typeface="Microsoft Uighur" panose="02000000000000000000" pitchFamily="2" charset="-78"/>
              </a:rPr>
              <a:t>توسيع فكرة (1)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B837DE-C6C3-6F62-BCB7-4666934BA84C}"/>
              </a:ext>
            </a:extLst>
          </p:cNvPr>
          <p:cNvSpPr txBox="1"/>
          <p:nvPr/>
        </p:nvSpPr>
        <p:spPr>
          <a:xfrm>
            <a:off x="5121968" y="2872868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04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BA2573-958B-AFE6-452E-A86958A2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563325" y="3003385"/>
            <a:ext cx="540000" cy="418526"/>
          </a:xfrm>
          <a:prstGeom prst="rect">
            <a:avLst/>
          </a:prstGeom>
        </p:spPr>
      </p:pic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05F6C3B5-0AE2-B313-DC23-A30CCC70B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70987" y="2757606"/>
            <a:ext cx="468000" cy="46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1AF46AF-E0D7-708D-5DD0-0360B47B76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882" y="1342553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428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24553CA-B98A-0A42-A753-1F04D6E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ستوظفون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إِسْتِراتيجيَّةَ تَوْسيعِ فِكْرَةٍ في وضعية جديدة. من يذكرنا بخطواتها؟ 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DD8E75E-4E94-4972-8F9F-1004619E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DFD032-5109-7B90-B3F2-B2EAB101CE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863C6A6-1BB5-18BD-44CC-AE090B51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24C703-F573-D8A4-5B8A-CB80799391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C2CFA-311F-A81A-7A10-0BA90685C0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818ACA-7DA3-70CB-F2A0-0C60BC467B9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D1F7CE-73F7-1474-B4BD-8255D9BA0EB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180DB8-F948-6B8E-C34A-2F51DB1A73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6D45DB-A105-3798-3533-C37DF96952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B2F093-DD50-DA0A-2A01-02E4AB2158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04B428-D9FD-D07C-D31C-89D2AC8E6D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47F401-C900-965F-3EC7-6DF6709F1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2491484"/>
            <a:ext cx="799864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CA529-ECF0-5EA4-8A52-5F2FA8F4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CEB6BBC-741A-3A42-A568-217685CB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الواجب المنزلي الذي طالبتكم بإنجازه. سنكتفي بالجمل الثلاث الأولى.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74459E-9D60-FB49-F1BF-DF45D316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835D35-AE52-5775-4C4D-B7ED82AC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5F6EE2-2F79-A8D5-99B1-C8D4F0B0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348F05-3220-DB89-1686-5CDFD166EA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DBFA-45FB-B4B5-73D4-EB274EE596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E6E77-0062-7C20-90A5-D222A3E6CAB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7F24C-EBF1-2E7A-DBE7-26A23DC97DE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5B20B-7553-5BA2-02BB-0267D384335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AAD0EE0-77E4-8161-7EDD-3FC3C40D54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99910A-4D55-9935-AE31-01D404C92F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AACA64-D8E8-1288-B15C-9FF5435B24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721" y="1814285"/>
            <a:ext cx="2933451" cy="4320000"/>
          </a:xfrm>
          <a:prstGeom prst="rect">
            <a:avLst/>
          </a:prstGeom>
        </p:spPr>
      </p:pic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CDF71B9E-52EC-53D1-262A-747520A1DBE6}"/>
              </a:ext>
            </a:extLst>
          </p:cNvPr>
          <p:cNvSpPr/>
          <p:nvPr/>
        </p:nvSpPr>
        <p:spPr>
          <a:xfrm>
            <a:off x="6355094" y="3150153"/>
            <a:ext cx="950275" cy="21926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0AC2B38-6A6F-B0D3-2854-8A090A125524}"/>
              </a:ext>
            </a:extLst>
          </p:cNvPr>
          <p:cNvSpPr/>
          <p:nvPr/>
        </p:nvSpPr>
        <p:spPr>
          <a:xfrm>
            <a:off x="3347207" y="2369975"/>
            <a:ext cx="2709644" cy="18664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12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68C741-6E14-152B-C7AD-1D29BD4165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27441855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E81CB-529E-CD94-4213-196E9C62A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B02DBAE7-0627-A07D-F6F5-0D9AEAA26BFD}"/>
              </a:ext>
            </a:extLst>
          </p:cNvPr>
          <p:cNvSpPr txBox="1"/>
          <p:nvPr/>
        </p:nvSpPr>
        <p:spPr>
          <a:xfrm>
            <a:off x="480429" y="1721883"/>
            <a:ext cx="7990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أُغْني ٱلْجُمَلَ بِتَوْظيفِ مَهارَةِ ٱلتَّوْسيعِ: أَسْتَعينُ بِٱلْأَسْئِلَةِ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ٱلْمُرْفَقَةِ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44985A3-15D6-9443-884E-20DB036E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الأولى؟ هل أجاب عن سؤال كيف؟ </a:t>
            </a:r>
            <a:endParaRPr lang="fr-FR" sz="24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9C2ED0-B6AE-F621-B792-FED85015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C5DAF3-9204-791C-0198-2B29FED894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55BDFF-45DF-C337-0837-EFF7CDEB64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C576BB-BF2A-8DFD-CDCB-C56961B7DF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EA7544-4FA2-D3CE-5E3A-227433C13C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78F169-277B-707F-AF94-F4510AAA967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02146-88A9-EF1D-A191-31AB7745EF8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EA30F3-C017-C339-71C2-0496FE3A603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6106D73-3886-ACE2-2055-8EEB99EECC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28BA82-64AB-AEAE-992B-DB19E6DB692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7D7033-1B80-F1F4-0729-3493DA4F8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4" y="2476800"/>
            <a:ext cx="7241010" cy="1166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524CCE-DF73-F14D-27CC-2F044732C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95" y="3726760"/>
            <a:ext cx="7241009" cy="1166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B3233E-CD1C-2061-B3A6-A733B17AE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94" y="4976720"/>
            <a:ext cx="7274595" cy="1166400"/>
          </a:xfrm>
          <a:prstGeom prst="rect">
            <a:avLst/>
          </a:prstGeom>
        </p:spPr>
      </p:pic>
      <p:pic>
        <p:nvPicPr>
          <p:cNvPr id="20" name="Espace réservé pour une image  17">
            <a:extLst>
              <a:ext uri="{FF2B5EF4-FFF2-40B4-BE49-F238E27FC236}">
                <a16:creationId xmlns:a16="http://schemas.microsoft.com/office/drawing/2014/main" id="{5C845B10-FA67-FF99-94A5-41E8D40213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8921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4CB21-6B4E-6BB5-0E77-409A4CA47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8B87FC35-FDDA-DFA0-978E-2517DD5DBA16}"/>
              </a:ext>
            </a:extLst>
          </p:cNvPr>
          <p:cNvSpPr txBox="1"/>
          <p:nvPr/>
        </p:nvSpPr>
        <p:spPr>
          <a:xfrm>
            <a:off x="259508" y="1509705"/>
            <a:ext cx="7990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أُغْني ٱلْجُمَلَ بِتَوْظيفِ مَهارَةِ ٱلتَّوْسيعِ: أَسْتَعينُ بِٱلْأَسْئِلَةِ ٱلْمُرافِقَةِ.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26FF46-9422-B944-B299-D29459D8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أجوبة أخرى. من يقرأ؟  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F24F71-8E52-2F8B-E009-B7A1972E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D35AE2-B1F9-1964-8F90-F9105D14EE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90BD97-EEF1-88F0-A630-FFE4A1D8A2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803F0B-8B38-49BF-829A-AD6BB80D57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D18A7-D35B-559D-9FCE-2CD21E2FE31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3CF89-041C-37F2-FBD2-41B0F645E21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6EE5E-EEE2-EC7C-475E-5715D73BF68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42C415-182F-5C4A-0DA8-D0C2543EFF1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CA42F9F-F567-8C7F-0F89-FB93E2567D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A6A4C4-4F9C-55D1-276C-E27CF04E3B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07CBA4-5653-29A5-B455-F5A844A63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4" y="2476800"/>
            <a:ext cx="7241010" cy="1166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B90B93-2DEA-FF0F-8073-C439DF849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95" y="3726760"/>
            <a:ext cx="7241009" cy="1166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207B3D-FFC3-9A9D-61C0-9F889132F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94" y="4976720"/>
            <a:ext cx="7274595" cy="11664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D825CAD-BBD8-8D19-1A7C-9B0B2A79B135}"/>
              </a:ext>
            </a:extLst>
          </p:cNvPr>
          <p:cNvSpPr txBox="1"/>
          <p:nvPr/>
        </p:nvSpPr>
        <p:spPr>
          <a:xfrm>
            <a:off x="952189" y="2995350"/>
            <a:ext cx="4031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ذَكِيّاً جَديداً.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F051AC-BAAD-DB99-583E-B55BDDC96004}"/>
              </a:ext>
            </a:extLst>
          </p:cNvPr>
          <p:cNvSpPr txBox="1"/>
          <p:nvPr/>
        </p:nvSpPr>
        <p:spPr>
          <a:xfrm>
            <a:off x="772080" y="4231768"/>
            <a:ext cx="4031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ٱلشِّتاءِ.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95BC23C-5A56-D9A2-D597-289EF0D6D6D3}"/>
              </a:ext>
            </a:extLst>
          </p:cNvPr>
          <p:cNvSpPr txBox="1"/>
          <p:nvPr/>
        </p:nvSpPr>
        <p:spPr>
          <a:xfrm>
            <a:off x="1117520" y="5487216"/>
            <a:ext cx="4031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بَيْنَ أَحْضانِ ٱلطَّبيعَةِ.</a:t>
            </a: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1158F0-2496-25A6-CA62-797D1343F0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721116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18880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طلاقة</a:t>
            </a: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233090" y="1532644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الاستماع و  التحدث: تثبيت وتوليف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413299" y="2790288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5881" y="265383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قراءة: قراءات فردية و فهم.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792628" y="4102846"/>
            <a:ext cx="81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توسيع فكرة (1)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630495" y="5392733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- 04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lang="f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310E7-D709-2C1A-8569-2CE86066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5B642-ECE5-9D45-AA9D-0EB58408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كراساتكم، أنجزوا بشكل فردي التمرين الرابع على الصفحة 19.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347738-25D3-0847-9DC1-017E8BA2C4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8357BB-336E-F9E5-5844-56EAA787A0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627960-3B5E-6754-8955-573C47E0D0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5715C0-C571-9C5D-BECB-AFAC1B50E3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EE068A-A066-8056-C18F-8B1CB07D087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59790-4BE2-C7A5-5824-EAE877FED01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19DDB2-E087-10AC-CEA7-B18267D8466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7F391-153C-4D63-B5DA-5387429608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60FFB9-623C-5292-5B0A-EDB65CA3A8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D96FF5-02E4-AE2F-2DC0-98896D4B59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44C5ED-8475-4718-FB80-3253B3057E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1233" y="1583950"/>
            <a:ext cx="3697462" cy="4882163"/>
          </a:xfrm>
          <a:prstGeom prst="rect">
            <a:avLst/>
          </a:prstGeom>
        </p:spPr>
      </p:pic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6332C1B4-0568-2148-E309-6FC073CB47AD}"/>
              </a:ext>
            </a:extLst>
          </p:cNvPr>
          <p:cNvSpPr/>
          <p:nvPr/>
        </p:nvSpPr>
        <p:spPr>
          <a:xfrm>
            <a:off x="6317201" y="5406202"/>
            <a:ext cx="579126" cy="236454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026ED90-D934-00B4-59F5-F31D94E1F3A4}"/>
              </a:ext>
            </a:extLst>
          </p:cNvPr>
          <p:cNvSpPr/>
          <p:nvPr/>
        </p:nvSpPr>
        <p:spPr>
          <a:xfrm>
            <a:off x="2960273" y="5197151"/>
            <a:ext cx="3039382" cy="817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Espace réservé pour une image  11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A2DAE9B-7A92-30AC-F0C6-E3EAC5BA8A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036637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EB9DA-05ED-45D5-3189-93F1F10DA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AE3B4-9AD2-D44C-9D33-0F5F59BC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881F64-732D-F1D7-E2C5-48B11639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49355D-4DBC-788E-0D97-D8C8D859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4ADE6-61C4-18F4-14C6-5C53071B1C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CC41E-E2EC-7386-95CE-F77A09B293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5F46F8-427B-CD0E-BE86-B05829631AA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B75E77-F75F-2879-10BD-0C353A14615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75A224-5EDF-16A4-67C6-55DB069C431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FFAC60-D6FD-A70F-DEDC-128604A6AA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135A61-4191-EC12-8E8A-DF801CC6CA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D171862-0121-9862-5A41-F9759F7504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695" y="1392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36A7B9-B174-0965-8E84-FA495836A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448" y="2530433"/>
            <a:ext cx="8169105" cy="234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DD2B9B-E034-4CBD-C6DF-B370803F523E}"/>
              </a:ext>
            </a:extLst>
          </p:cNvPr>
          <p:cNvSpPr txBox="1"/>
          <p:nvPr/>
        </p:nvSpPr>
        <p:spPr>
          <a:xfrm>
            <a:off x="3504980" y="3123970"/>
            <a:ext cx="1959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مَعَ عَمَّتِها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فاطِمَةَ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3F3FA1-BCF7-3F68-4DA2-2C14FDC3755E}"/>
              </a:ext>
            </a:extLst>
          </p:cNvPr>
          <p:cNvSpPr txBox="1"/>
          <p:nvPr/>
        </p:nvSpPr>
        <p:spPr>
          <a:xfrm>
            <a:off x="3193356" y="3694827"/>
            <a:ext cx="1248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بِبَراعَةٍ.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684B8F-7AC4-E2AE-EB97-20A868CA053C}"/>
              </a:ext>
            </a:extLst>
          </p:cNvPr>
          <p:cNvSpPr txBox="1"/>
          <p:nvPr/>
        </p:nvSpPr>
        <p:spPr>
          <a:xfrm>
            <a:off x="1974319" y="4285180"/>
            <a:ext cx="2772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لِلتَّعَرُّفِ عَلى مَرافِقِه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279042-B194-574C-F486-84CD1F74B7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946875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A5E64-4E46-844B-A7E9-0F211C4E6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8C0C9114-4AB6-BDF3-0819-4566DEAE788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32BEDC-048D-7042-BA31-098EAEA852F4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F495AE-D6B6-4B2A-DFAE-9A32AE7D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Autofit/>
          </a:bodyPr>
          <a:lstStyle/>
          <a:p>
            <a:r>
              <a:rPr lang="ar-MA" sz="4800" dirty="0">
                <a:solidFill>
                  <a:srgbClr val="424D7B"/>
                </a:solidFill>
              </a:rPr>
              <a:t>اختتام الحصة</a:t>
            </a:r>
            <a:endParaRPr lang="fr-MA" sz="4800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603C26B-A314-208D-7BDA-E1DA6DBA453A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  <a:p>
            <a:pPr marL="0" lvl="0" indent="0" algn="r" defTabSz="457200" rtl="1">
              <a:spcBef>
                <a:spcPts val="0"/>
              </a:spcBef>
              <a:buNone/>
              <a:defRPr/>
            </a:pPr>
            <a:r>
              <a:rPr lang="ar-MA" sz="24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0DAA81-5E5C-DDDF-23DA-5BD9840D6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361E6C-6D66-DB76-3623-95A0ADF7E8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604" y="1512534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360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>
            <a:extLst>
              <a:ext uri="{FF2B5EF4-FFF2-40B4-BE49-F238E27FC236}">
                <a16:creationId xmlns:a16="http://schemas.microsoft.com/office/drawing/2014/main" id="{29E0379B-FF5E-00FA-4BED-161CF6D4B07E}"/>
              </a:ext>
            </a:extLst>
          </p:cNvPr>
          <p:cNvSpPr/>
          <p:nvPr/>
        </p:nvSpPr>
        <p:spPr>
          <a:xfrm>
            <a:off x="3724613" y="2438902"/>
            <a:ext cx="1980000" cy="1980000"/>
          </a:xfrm>
          <a:prstGeom prst="ellipse">
            <a:avLst/>
          </a:prstGeom>
          <a:solidFill>
            <a:srgbClr val="106585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في هَذِهِ </a:t>
            </a:r>
            <a:r>
              <a:rPr lang="ar-M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D589A6D-BD9B-1D41-A852-9D14F100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 في هَذِهِ ٱلْحِصَّةِ؟</a:t>
            </a:r>
            <a:endParaRPr lang="fr-FR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7DCE136-B285-2456-13DD-0660FDB892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A291AC-745E-9E61-32E4-DA73D3A09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7553D6-89F2-115D-5012-A1D8428D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B7B4C4-41AB-2717-9C13-E9648653B2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D48A6-3475-DE31-DED0-2ABA77975D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120971-014E-8B88-F703-4B89DF8559D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1D4ED0-7A43-8606-BE10-05D3C0C76C0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CD726-84BF-0A46-4FE2-C154A7A3F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9F5F53-773D-BC30-53E7-923A2240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681155-84B9-8E8D-6059-B7CE19C6CF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id="{8A5CEA21-0393-6CEF-C997-1FE93FACCC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570F3-517C-44F3-99F0-00D026B9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8D2CCD7-0907-7782-552D-8BAB4AA8F988}"/>
              </a:ext>
            </a:extLst>
          </p:cNvPr>
          <p:cNvSpPr/>
          <p:nvPr/>
        </p:nvSpPr>
        <p:spPr>
          <a:xfrm>
            <a:off x="528514" y="3693616"/>
            <a:ext cx="2880000" cy="158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تَدَرَّبْتُ عَلى 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تَوْسيع</a:t>
            </a: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ِ فِكْرَةٍ بِٱسْتِعْمالِ أَدَواتِ ٱلْاِسْتِفْهامِ.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0EC42B-E644-3DA4-EDC4-C9BA13E45A48}"/>
              </a:ext>
            </a:extLst>
          </p:cNvPr>
          <p:cNvSpPr/>
          <p:nvPr/>
        </p:nvSpPr>
        <p:spPr>
          <a:xfrm>
            <a:off x="3582000" y="1449000"/>
            <a:ext cx="1980000" cy="1980000"/>
          </a:xfrm>
          <a:prstGeom prst="ellipse">
            <a:avLst/>
          </a:prstGeom>
          <a:solidFill>
            <a:srgbClr val="106585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في هَذِهِ ٱلْحِصَّةِ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A807C3A-F80D-1467-1C4F-0785020773D6}"/>
              </a:ext>
            </a:extLst>
          </p:cNvPr>
          <p:cNvCxnSpPr>
            <a:cxnSpLocks/>
            <a:stCxn id="11" idx="6"/>
            <a:endCxn id="21" idx="0"/>
          </p:cNvCxnSpPr>
          <p:nvPr/>
        </p:nvCxnSpPr>
        <p:spPr>
          <a:xfrm>
            <a:off x="5562000" y="2439000"/>
            <a:ext cx="1660935" cy="1254616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B97C6D2-14AC-F0DE-D6F8-92756AB1E1BF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 flipH="1">
            <a:off x="1968514" y="2439000"/>
            <a:ext cx="1613486" cy="1254616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03DA79A-9B8C-48EC-67D1-CFF7D5419143}"/>
              </a:ext>
            </a:extLst>
          </p:cNvPr>
          <p:cNvSpPr/>
          <p:nvPr/>
        </p:nvSpPr>
        <p:spPr>
          <a:xfrm>
            <a:off x="5782935" y="3693616"/>
            <a:ext cx="2880000" cy="158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تَدَرَّبْتُ عَلى قِراءَةِ فِقْرَةٍ </a:t>
            </a:r>
            <a:r>
              <a:rPr lang="ar-MA" sz="24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بٱسْتِرْسالٍ</a:t>
            </a: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وَأَجَبْتُ عَنْ أَسْئِلَةِ </a:t>
            </a:r>
            <a:r>
              <a:rPr lang="ar-MA" sz="24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ٱلْفَهْمِ</a:t>
            </a:r>
            <a:endParaRPr lang="ar-MA" sz="24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EC7E866-F68F-794E-BCA4-E717739A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 في هَذِهِ ٱلْحِصَّةِ؟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B006D6-7765-AB4B-4EE4-5727515C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D97928-907F-ED79-125E-769D551F9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D6A2C6-4A4F-0137-7436-0CF492D7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11DF0-C6FD-A041-0C49-256A3F5D3F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11872-5E04-DFA1-C18A-41593F3E82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862B3-D0C0-B31C-522F-0094CDACE7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E18CF8-7F86-E5A9-936B-0425C08739E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D4F51A-F9BC-629D-06AE-2DFF32F7A1A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1E68282-5469-1D1E-B85B-6D5CFF1BE5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C73931-0EE0-75EF-5332-8EEB8957C8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FDF27804-F92C-133F-326C-7580467DAE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784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6295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123-D085-9CDB-EAB6-A158E1AE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F4D9B7-B683-864F-907A-8E57D754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10، ضعوا العلامة أمام الواجب المنزلي. سنصححه في الحصة القادمة.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EDB9009-BA14-F51E-EA53-D97A40B6D0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362DB9-FE73-5969-7D15-313F6A87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641FFE-3DA6-C9B6-340A-BDA5BB0F36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ADA036-AF81-65DB-678A-84A2A6F6DB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28D96-3B61-6992-957C-485A76B425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F27B7E-3B9F-8DE7-04D1-A047D4322C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64168-4A73-57F8-DFF6-0964EFC22A3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707DA-9D88-3505-8F5A-830A34BFB9E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47BE3-2215-709F-01A3-85D03FA0800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C119A47-85D9-96BB-7302-A5B13C590D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8D0A87-B51F-E93B-16F8-5ABD592593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4F1071-3F03-6F04-5835-461E79806D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6879" y="1560354"/>
            <a:ext cx="3130242" cy="4716000"/>
          </a:xfrm>
          <a:prstGeom prst="rect">
            <a:avLst/>
          </a:prstGeom>
        </p:spPr>
      </p:pic>
      <p:grpSp>
        <p:nvGrpSpPr>
          <p:cNvPr id="19" name="Google Shape;2778;p84">
            <a:extLst>
              <a:ext uri="{FF2B5EF4-FFF2-40B4-BE49-F238E27FC236}">
                <a16:creationId xmlns:a16="http://schemas.microsoft.com/office/drawing/2014/main" id="{9039F48D-B798-A463-B5FE-D54EC520E4D9}"/>
              </a:ext>
            </a:extLst>
          </p:cNvPr>
          <p:cNvGrpSpPr/>
          <p:nvPr/>
        </p:nvGrpSpPr>
        <p:grpSpPr>
          <a:xfrm>
            <a:off x="5864052" y="4194749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20" name="Google Shape;2779;p84">
              <a:extLst>
                <a:ext uri="{FF2B5EF4-FFF2-40B4-BE49-F238E27FC236}">
                  <a16:creationId xmlns:a16="http://schemas.microsoft.com/office/drawing/2014/main" id="{00864C6B-4796-66F4-D68E-17998FF06D98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780;p84">
              <a:extLst>
                <a:ext uri="{FF2B5EF4-FFF2-40B4-BE49-F238E27FC236}">
                  <a16:creationId xmlns:a16="http://schemas.microsoft.com/office/drawing/2014/main" id="{F2B71F52-F0AA-73BF-67D1-859F93B4C8C6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84850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C24265F0-4568-E216-7D9D-3CED71470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24" y="1089000"/>
            <a:ext cx="79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2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67929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الفهم العام للحكاية: الفهم الصريح والضمني.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76318"/>
              <a:ext cx="49347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والإجابة عن أسئلة الفهم.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76318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توسيع فكرة في الإنتاج الكتابي.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2E3D6D-0B62-2B4E-A6D5-559583D9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92FF3C0-FC3F-0EAA-26D8-F45F76EFEC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76270" y="692602"/>
            <a:ext cx="828000" cy="82946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DAB962-E5E7-C090-5C6D-9CDA8384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44EBFC-E096-BE4C-9DD5-B567D28938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197F8-47BC-87E6-CCB8-EFCB28765F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430701-8EF4-78CF-AFFB-D552C0FDEAA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74F156-1297-0A7F-82ED-5A41BA1B9F2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56328D-DD80-C9AA-FD89-3DED8562AB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DA6F9-F1F0-C0F4-AC1A-05A244A6048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97807-E007-82DA-B7AB-51303157488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098C5-47CC-8042-7DF1-933E012749F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3F268-B5EB-B1A2-4698-C2138F13A8C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53B5851-ACEF-1307-6C9D-B51531EE33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CEB55C38-D60D-7C23-9E1C-BF0FB4186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5F57944F-A8CA-AEEB-4949-5538BD7282F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C578F4-C6F7-1746-B858-F018A63F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ضعوا اللوحة والكراسة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969382-1DE0-666D-7659-C63B1B8BD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CB7CB2-60E3-CBD6-2B96-D0B591A2FB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FF1E12-98F4-711D-A8CD-73164FFBA9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B23517-4115-6F36-2337-E8EC19AA62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3A0E02-BAE4-7074-DBDF-58A5D2647AF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4399B-A5CE-94AF-9709-35C6A057F8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DC6D6-6713-4A53-F53F-E526A2EDB58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6B6DC-C137-C5FB-E625-8AA12D081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3350FC-FE39-AFA0-D90F-5DE71F468A2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0420D-14C2-6206-F731-A30E4F34DDF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47682632-8912-D5A3-25B3-FF1AE90A9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4B7F68-ED9E-9D37-7265-4662BDA9F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9A996EF2-B09B-FFD8-281E-FE89075385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4" b="-7494"/>
          <a:stretch>
            <a:fillRect/>
          </a:stretch>
        </p:blipFill>
        <p:spPr>
          <a:xfrm>
            <a:off x="7983523" y="742937"/>
            <a:ext cx="792000" cy="791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11899"/>
            <a:ext cx="7886700" cy="720000"/>
          </a:xfrm>
        </p:spPr>
        <p:txBody>
          <a:bodyPr/>
          <a:lstStyle/>
          <a:p>
            <a: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3033422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353381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70000"/>
            </a:pPr>
            <a:r>
              <a:rPr lang="ar-MA" sz="18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963785" y="3195233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01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3245518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3047518"/>
            <a:ext cx="468000" cy="468000"/>
          </a:xfrm>
          <a:prstGeom prst="rect">
            <a:avLst/>
          </a:prstGeo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C2EE9799-AC64-1B9A-2B5B-AE57A7054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8149" y="1765665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861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3E8A-2A8D-1019-E70F-7DE47AD7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5D017AD-09A9-6F08-A2D1-ADBD6F6E5BAF}"/>
              </a:ext>
            </a:extLst>
          </p:cNvPr>
          <p:cNvSpPr txBox="1"/>
          <p:nvPr/>
        </p:nvSpPr>
        <p:spPr>
          <a:xfrm>
            <a:off x="3237779" y="147850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3E36841D-0DAD-1D45-8433-936CBB70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تحدي الطلاقة. سأسحب 5 بطاقات تحمل أسماء 5 متعلمين.  </a:t>
            </a:r>
            <a:endParaRPr lang="fr-FR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458219-B98E-8A55-832A-F4A6A091A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A48FF6-B4FD-0C02-4022-B510F21BF1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5300C9-AD42-B7DE-55E7-F2D274C7A9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AE6462-F6DA-85FB-1E7C-9865FA1AEE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66AB96-6040-9478-A2AB-DB8666B456E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40E6BE-140F-F738-343A-363ADD3FF7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5FA2C2-C9CD-F0C1-ED5F-B2113F09282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5506B-0C9F-6097-893B-F92A66B079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A8015F-301E-9A48-FBEC-D79D36E8549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744988-BA2B-CA17-61DF-6D743709A7B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1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2F94967-F7AC-B16A-A914-DFAFAC31C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269709" y="2822290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1BF69E-B251-C06A-AAD4-D642A2DEAA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/>
          <a:srcRect/>
          <a:stretch/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1301310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11027</TotalTime>
  <Words>1097</Words>
  <Application>Microsoft Office PowerPoint</Application>
  <PresentationFormat>Affichage à l'écran (4:3)</PresentationFormat>
  <Paragraphs>317</Paragraphs>
  <Slides>47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47</vt:i4>
      </vt:variant>
    </vt:vector>
  </HeadingPairs>
  <TitlesOfParts>
    <vt:vector size="66" baseType="lpstr">
      <vt:lpstr>Calibri</vt:lpstr>
      <vt:lpstr>Dosis Medium</vt:lpstr>
      <vt:lpstr>Microsoft Uighur</vt:lpstr>
      <vt:lpstr>Dosis SemiBold</vt:lpstr>
      <vt:lpstr>Roboto</vt:lpstr>
      <vt:lpstr>Dosis ExtraBold</vt:lpstr>
      <vt:lpstr>Dosis</vt:lpstr>
      <vt:lpstr>Wingdings</vt:lpstr>
      <vt:lpstr>Calibri Light</vt:lpstr>
      <vt:lpstr>Arial</vt:lpstr>
      <vt:lpstr>Modern Love</vt:lpstr>
      <vt:lpstr>Thème Office</vt:lpstr>
      <vt:lpstr>1_Thème Office</vt:lpstr>
      <vt:lpstr>1_01- نشاط اعتيادي</vt:lpstr>
      <vt:lpstr>03- استماع وتحدث</vt:lpstr>
      <vt:lpstr>1_04- قراءة/ كتابة</vt:lpstr>
      <vt:lpstr>05- اختتام الحصة</vt:lpstr>
      <vt:lpstr>00_Env-Enseignant</vt:lpstr>
      <vt:lpstr>2_04- قراءة/ كتابة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 . سننطلق في حصة اللغة العربية .</vt:lpstr>
      <vt:lpstr>ضعوا اللوحة والكراسة في القمطر.</vt:lpstr>
      <vt:lpstr>النشاط الاعتيادي</vt:lpstr>
      <vt:lpstr>نبدأ تحدي الطلاقة. سأسحب 5 بطاقات تحمل أسماء 5 متعلمين.  </vt:lpstr>
      <vt:lpstr> أنادي على التلميذ : .......................................................... </vt:lpstr>
      <vt:lpstr>الفائزون بنجمة الطلاقة هم ........................................................................... </vt:lpstr>
      <vt:lpstr>Présentation PowerPoint</vt:lpstr>
      <vt:lpstr>من يذكرنا بالحكاية التي تعرفناها خلال هذا الأسبوع؟</vt:lpstr>
      <vt:lpstr>سِرُّ ٱلصَّداقَةِ.</vt:lpstr>
      <vt:lpstr>سأطرح عليكم أسئلة  حول الحكاية  وتجيبون عنها. خذوا الألواح </vt:lpstr>
      <vt:lpstr>من يذكرنا بمشكلة وليد؟</vt:lpstr>
      <vt:lpstr>وليد ليس له أصدقاء.</vt:lpstr>
      <vt:lpstr>خذوا كراساتكم ص 9. من يقرأ التعليمة رقم 2؟ أنجزوا فرديا. أمامكم ثلاث دقائق.</vt:lpstr>
      <vt:lpstr>صححوا. </vt:lpstr>
      <vt:lpstr>هل حل وليد مشكلته؟ من يسرد لنا نهاية الحكاية؟ </vt:lpstr>
      <vt:lpstr>قراءة</vt:lpstr>
      <vt:lpstr>سنقرأ اليوم نصا ونجيب عن أسئلة الفهم. افتحوا كراساتكم على الصفحة 18. </vt:lpstr>
      <vt:lpstr> سأقرأ النص تابعوا.</vt:lpstr>
      <vt:lpstr>من يقرأ دور فاطمة ؟ ومن يقرأ دور الأم؟</vt:lpstr>
      <vt:lpstr>من يذكرنا بخطوات استخراج معلومات واردة في النص؟</vt:lpstr>
      <vt:lpstr>خذوا  كراساتكم ص 18، من يقرأ التعليمة 1؟</vt:lpstr>
      <vt:lpstr>من يوضح كيف سيجيب عن التمرين؟</vt:lpstr>
      <vt:lpstr>أمسح النص بعينيَّ لأجد الكلمة المطلوبة في النص- اشرعوا في الإنجاز.</vt:lpstr>
      <vt:lpstr>من يقرأ الكلمة الأولى؟ ما ضدها في النص؟</vt:lpstr>
      <vt:lpstr>صححوا</vt:lpstr>
      <vt:lpstr>من يقرأ التعليمة؟  أمامكم 6 دقائق أجيبوا عن الأسئلة. </vt:lpstr>
      <vt:lpstr>نصحح؛ من يقرأ العبارات؟ ما العبارة الصحيحة؟</vt:lpstr>
      <vt:lpstr>من يجيب؟ من يحدد ما يثبت ذلك في النص؟ </vt:lpstr>
      <vt:lpstr>أنشدوا.</vt:lpstr>
      <vt:lpstr>إنتاج كتابي</vt:lpstr>
      <vt:lpstr>ستوظفون إِسْتِراتيجيَّةَ تَوْسيعِ فِكْرَةٍ في وضعية جديدة. من يذكرنا بخطواتها؟ </vt:lpstr>
      <vt:lpstr>خذوا الواجب المنزلي الذي طالبتكم بإنجازه. سنكتفي بالجمل الثلاث الأولى.</vt:lpstr>
      <vt:lpstr>من يقرأ الجملة الأولى؟ هل أجاب عن سؤال كيف؟ </vt:lpstr>
      <vt:lpstr>هذه أجوبة أخرى. من يقرأ؟  </vt:lpstr>
      <vt:lpstr>خذوا كراساتكم، أنجزوا بشكل فردي التمرين الرابع على الصفحة 19.</vt:lpstr>
      <vt:lpstr>من يقرأ؟</vt:lpstr>
      <vt:lpstr>اختتام الحصة</vt:lpstr>
      <vt:lpstr>ماذا تَعَلَّمْتُ في هَذِهِ ٱلْحِصَّةِ؟</vt:lpstr>
      <vt:lpstr>ماذا تَعَلَّمْتُ في هَذِهِ ٱلْحِصَّةِ؟</vt:lpstr>
      <vt:lpstr>خذوا الصفحة 10، ضعوا العلامة أمام الواجب المنزلي. سنصححه في الحصة القادمة.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91</cp:revision>
  <dcterms:created xsi:type="dcterms:W3CDTF">2023-09-20T21:35:22Z</dcterms:created>
  <dcterms:modified xsi:type="dcterms:W3CDTF">2025-10-30T21:58:43Z</dcterms:modified>
</cp:coreProperties>
</file>