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</p:sldMasterIdLst>
  <p:notesMasterIdLst>
    <p:notesMasterId r:id="rId108"/>
  </p:notesMasterIdLst>
  <p:sldIdLst>
    <p:sldId id="1237" r:id="rId14"/>
    <p:sldId id="1029" r:id="rId15"/>
    <p:sldId id="705" r:id="rId16"/>
    <p:sldId id="1238" r:id="rId17"/>
    <p:sldId id="1206" r:id="rId18"/>
    <p:sldId id="800" r:id="rId19"/>
    <p:sldId id="1041" r:id="rId20"/>
    <p:sldId id="1040" r:id="rId21"/>
    <p:sldId id="1083" r:id="rId22"/>
    <p:sldId id="1084" r:id="rId23"/>
    <p:sldId id="1239" r:id="rId24"/>
    <p:sldId id="1240" r:id="rId25"/>
    <p:sldId id="1241" r:id="rId26"/>
    <p:sldId id="1242" r:id="rId27"/>
    <p:sldId id="1092" r:id="rId28"/>
    <p:sldId id="1243" r:id="rId29"/>
    <p:sldId id="1209" r:id="rId30"/>
    <p:sldId id="1130" r:id="rId31"/>
    <p:sldId id="1131" r:id="rId32"/>
    <p:sldId id="1091" r:id="rId33"/>
    <p:sldId id="1244" r:id="rId34"/>
    <p:sldId id="1134" r:id="rId35"/>
    <p:sldId id="1135" r:id="rId36"/>
    <p:sldId id="1136" r:id="rId37"/>
    <p:sldId id="1090" r:id="rId38"/>
    <p:sldId id="1058" r:id="rId39"/>
    <p:sldId id="1195" r:id="rId40"/>
    <p:sldId id="1143" r:id="rId41"/>
    <p:sldId id="1144" r:id="rId42"/>
    <p:sldId id="656" r:id="rId43"/>
    <p:sldId id="1086" r:id="rId44"/>
    <p:sldId id="1087" r:id="rId45"/>
    <p:sldId id="1088" r:id="rId46"/>
    <p:sldId id="1210" r:id="rId47"/>
    <p:sldId id="1211" r:id="rId48"/>
    <p:sldId id="1212" r:id="rId49"/>
    <p:sldId id="1114" r:id="rId50"/>
    <p:sldId id="1115" r:id="rId51"/>
    <p:sldId id="1116" r:id="rId52"/>
    <p:sldId id="1217" r:id="rId53"/>
    <p:sldId id="1218" r:id="rId54"/>
    <p:sldId id="1219" r:id="rId55"/>
    <p:sldId id="1245" r:id="rId56"/>
    <p:sldId id="1246" r:id="rId57"/>
    <p:sldId id="1247" r:id="rId58"/>
    <p:sldId id="779" r:id="rId59"/>
    <p:sldId id="1034" r:id="rId60"/>
    <p:sldId id="1035" r:id="rId61"/>
    <p:sldId id="1069" r:id="rId62"/>
    <p:sldId id="715" r:id="rId63"/>
    <p:sldId id="1137" r:id="rId64"/>
    <p:sldId id="1089" r:id="rId65"/>
    <p:sldId id="1044" r:id="rId66"/>
    <p:sldId id="1157" r:id="rId67"/>
    <p:sldId id="1159" r:id="rId68"/>
    <p:sldId id="1168" r:id="rId69"/>
    <p:sldId id="1170" r:id="rId70"/>
    <p:sldId id="1190" r:id="rId71"/>
    <p:sldId id="1191" r:id="rId72"/>
    <p:sldId id="1192" r:id="rId73"/>
    <p:sldId id="1196" r:id="rId74"/>
    <p:sldId id="1197" r:id="rId75"/>
    <p:sldId id="1213" r:id="rId76"/>
    <p:sldId id="1220" r:id="rId77"/>
    <p:sldId id="1221" r:id="rId78"/>
    <p:sldId id="1231" r:id="rId79"/>
    <p:sldId id="1248" r:id="rId80"/>
    <p:sldId id="799" r:id="rId81"/>
    <p:sldId id="716" r:id="rId82"/>
    <p:sldId id="1249" r:id="rId83"/>
    <p:sldId id="1214" r:id="rId84"/>
    <p:sldId id="1105" r:id="rId85"/>
    <p:sldId id="1150" r:id="rId86"/>
    <p:sldId id="664" r:id="rId87"/>
    <p:sldId id="1250" r:id="rId88"/>
    <p:sldId id="1202" r:id="rId89"/>
    <p:sldId id="1203" r:id="rId90"/>
    <p:sldId id="1199" r:id="rId91"/>
    <p:sldId id="1183" r:id="rId92"/>
    <p:sldId id="1184" r:id="rId93"/>
    <p:sldId id="1185" r:id="rId94"/>
    <p:sldId id="1200" r:id="rId95"/>
    <p:sldId id="1201" r:id="rId96"/>
    <p:sldId id="1225" r:id="rId97"/>
    <p:sldId id="1226" r:id="rId98"/>
    <p:sldId id="1227" r:id="rId99"/>
    <p:sldId id="1228" r:id="rId100"/>
    <p:sldId id="1229" r:id="rId101"/>
    <p:sldId id="1230" r:id="rId102"/>
    <p:sldId id="1233" r:id="rId103"/>
    <p:sldId id="1234" r:id="rId104"/>
    <p:sldId id="1056" r:id="rId105"/>
    <p:sldId id="1057" r:id="rId106"/>
    <p:sldId id="689" r:id="rId107"/>
  </p:sldIdLst>
  <p:sldSz cx="9144000" cy="6858000" type="screen4x3"/>
  <p:notesSz cx="6735763" cy="9866313"/>
  <p:embeddedFontLst>
    <p:embeddedFont>
      <p:font typeface="Berlin Sans FB" panose="020E0602020502020306" pitchFamily="34" charset="0"/>
      <p:regular r:id="rId109"/>
      <p:bold r:id="rId110"/>
    </p:embeddedFont>
    <p:embeddedFont>
      <p:font typeface="Century Gothic" panose="020B0502020202020204" pitchFamily="34" charset="0"/>
      <p:regular r:id="rId111"/>
      <p:bold r:id="rId112"/>
      <p:italic r:id="rId113"/>
      <p:boldItalic r:id="rId114"/>
    </p:embeddedFont>
    <p:embeddedFont>
      <p:font typeface="Dosis" pitchFamily="2" charset="0"/>
      <p:regular r:id="rId115"/>
      <p:bold r:id="rId116"/>
    </p:embeddedFont>
    <p:embeddedFont>
      <p:font typeface="Dosis ExtraBold" pitchFamily="2" charset="0"/>
      <p:bold r:id="rId117"/>
    </p:embeddedFont>
    <p:embeddedFont>
      <p:font typeface="Dosis Medium" pitchFamily="2" charset="0"/>
      <p:regular r:id="rId118"/>
      <p:bold r:id="rId119"/>
    </p:embeddedFont>
    <p:embeddedFont>
      <p:font typeface="Dosis SemiBold" pitchFamily="2" charset="0"/>
      <p:regular r:id="rId120"/>
      <p:bold r:id="rId121"/>
    </p:embeddedFont>
    <p:embeddedFont>
      <p:font typeface="Mistral" panose="03090702030407020403" pitchFamily="66" charset="0"/>
      <p:regular r:id="rId12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AFABAB"/>
    <a:srgbClr val="2196B1"/>
    <a:srgbClr val="F2EFDE"/>
    <a:srgbClr val="E7E6E6"/>
    <a:srgbClr val="424D7B"/>
    <a:srgbClr val="E2F4FD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11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1104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font" Target="fonts/font9.fntdata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font" Target="fonts/font4.fntdata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font" Target="fonts/font5.fntdata"/><Relationship Id="rId118" Type="http://schemas.openxmlformats.org/officeDocument/2006/relationships/font" Target="fonts/font10.fntdata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notesMaster" Target="notesMasters/notesMaster1.xml"/><Relationship Id="rId124" Type="http://schemas.openxmlformats.org/officeDocument/2006/relationships/viewProps" Target="viewProps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font" Target="fonts/font6.fntdata"/><Relationship Id="rId119" Type="http://schemas.openxmlformats.org/officeDocument/2006/relationships/font" Target="fonts/font11.fntdata"/><Relationship Id="rId44" Type="http://schemas.openxmlformats.org/officeDocument/2006/relationships/slide" Target="slides/slide31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font" Target="fonts/font1.fntdata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font" Target="fonts/font12.fntdata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customXml" Target="../customXml/item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font" Target="fonts/font13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font" Target="fonts/font8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font" Target="fonts/font3.fntdata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27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69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7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45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81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78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0.jpg"/><Relationship Id="rId7" Type="http://schemas.openxmlformats.org/officeDocument/2006/relationships/image" Target="../media/image3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1.png"/><Relationship Id="rId7" Type="http://schemas.openxmlformats.org/officeDocument/2006/relationships/image" Target="../media/image47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1.png"/><Relationship Id="rId7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1.png"/><Relationship Id="rId7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3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4.png"/><Relationship Id="rId4" Type="http://schemas.openxmlformats.org/officeDocument/2006/relationships/image" Target="../media/image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8.png"/><Relationship Id="rId4" Type="http://schemas.openxmlformats.org/officeDocument/2006/relationships/image" Target="../media/image3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5.jpg"/><Relationship Id="rId7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8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60878C-578E-4822-88BB-66F7E73AD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8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3DFC8ED-C7FE-4429-A0FD-7469E8E62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46" y="1918701"/>
            <a:ext cx="1666990" cy="18236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91433A5-1741-4EA0-AF74-2ABB6F34E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80" y="4361072"/>
            <a:ext cx="1666990" cy="18236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C69C69F-0C14-4ED6-A122-5EFE5978D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03" y="1918700"/>
            <a:ext cx="1666990" cy="182369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2015227-E36D-4D6F-B765-C424ADF39E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7" y="4361071"/>
            <a:ext cx="1666990" cy="182369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C49A4C7-A678-4E89-9694-E83E82F8D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89" y="1918701"/>
            <a:ext cx="1666990" cy="1823699"/>
          </a:xfrm>
          <a:prstGeom prst="rect">
            <a:avLst/>
          </a:prstGeom>
        </p:spPr>
      </p:pic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route – Une poubelle - Un ours – La loupe - Une souris.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E02467"/>
                </a:solidFill>
              </a:rPr>
              <a:t>La </a:t>
            </a:r>
            <a:r>
              <a:rPr lang="fr-MA" sz="2400" dirty="0"/>
              <a:t>route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84392" y="3756757"/>
            <a:ext cx="2004865" cy="360000"/>
          </a:xfrm>
        </p:spPr>
        <p:txBody>
          <a:bodyPr/>
          <a:lstStyle/>
          <a:p>
            <a:r>
              <a:rPr lang="fr-MA" sz="2400" dirty="0">
                <a:solidFill>
                  <a:srgbClr val="E02467"/>
                </a:solidFill>
              </a:rPr>
              <a:t> Une </a:t>
            </a:r>
            <a:r>
              <a:rPr lang="fr-MA" sz="2400" dirty="0">
                <a:solidFill>
                  <a:srgbClr val="424D7B"/>
                </a:solidFill>
              </a:rPr>
              <a:t>poubelle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008" y="3742400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ours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24084" y="6170414"/>
            <a:ext cx="1703886" cy="360000"/>
          </a:xfrm>
        </p:spPr>
        <p:txBody>
          <a:bodyPr/>
          <a:lstStyle/>
          <a:p>
            <a:r>
              <a:rPr lang="fr-MA" sz="2400" dirty="0">
                <a:solidFill>
                  <a:srgbClr val="E02467"/>
                </a:solidFill>
              </a:rPr>
              <a:t>La</a:t>
            </a:r>
            <a:r>
              <a:rPr lang="fr-MA" sz="2400" dirty="0"/>
              <a:t> loupe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5216032" y="6170414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E0246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souris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6BA85B2-0E62-4D27-938E-395F07F57A0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50D4D6D-89C0-4257-A010-BA7D93860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D304F97-91B2-4049-82AA-4179F204C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33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F375D0E-8610-4D43-A480-E02981AFC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4080481"/>
            <a:ext cx="1875870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86545FD-3098-49E4-8986-F996EBCB7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6" y="4103274"/>
            <a:ext cx="1875870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E125FC-A4AE-413B-91FA-B9DAB30B3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65" y="1789285"/>
            <a:ext cx="1875870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BD22526-F384-42CF-9B94-6C7AA4918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02" y="1789285"/>
            <a:ext cx="1875699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D3DF42-0CA8-46BD-95AD-53B98801E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1789285"/>
            <a:ext cx="1875870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Lire - Dessiner - Écrire - Chanter - La récréation - Colorier.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Lire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1761" y="3760571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Dessiner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/>
              <a:t>Écrire 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3704236" y="5993743"/>
            <a:ext cx="189758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FB0D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récréation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11422" y="5993743"/>
            <a:ext cx="2330824" cy="342703"/>
          </a:xfrm>
        </p:spPr>
        <p:txBody>
          <a:bodyPr/>
          <a:lstStyle/>
          <a:p>
            <a:r>
              <a:rPr lang="fr-FR" dirty="0"/>
              <a:t>Chanter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DF2D191F-6F6A-44AC-9337-204317B9193E}"/>
              </a:ext>
            </a:extLst>
          </p:cNvPr>
          <p:cNvSpPr txBox="1">
            <a:spLocks/>
          </p:cNvSpPr>
          <p:nvPr/>
        </p:nvSpPr>
        <p:spPr>
          <a:xfrm>
            <a:off x="6007512" y="5976446"/>
            <a:ext cx="189758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Colorier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68C225-A5A0-452E-8461-BB46B4AE24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72" y="4080481"/>
            <a:ext cx="1875863" cy="205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4978B75-73AC-4F7D-9674-1E718A80246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2BADE7B-F304-4734-B444-DAC4DBBD4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22CA966-9412-41B8-814A-595D53C6E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4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49A9397-2FA4-421C-A71E-D2DB2CF5F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4080481"/>
            <a:ext cx="1875870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98D0F6-1CD0-4967-BBFA-643B7B49B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6" y="4103274"/>
            <a:ext cx="1875870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4F93206-7012-4E80-A360-520959938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65" y="1789285"/>
            <a:ext cx="1875870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928F1AD-6C65-46F6-AE65-F34E9F4B9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02" y="1789285"/>
            <a:ext cx="1875699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6F122DF-CC48-4F10-A544-A74BCEB1A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1789285"/>
            <a:ext cx="1875870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279A680-9D6F-4BFD-B146-5010FE880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72" y="4080481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259C4E9-7608-4C57-A796-04945C731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4249445"/>
            <a:ext cx="1883850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FD73A4-1236-4848-B1C0-FE2425127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9" y="1742267"/>
            <a:ext cx="1883850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753A78F-8CD4-48DD-AD27-A1354E765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71" y="1742267"/>
            <a:ext cx="1883850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F83F75F-0A22-429C-A0A7-3D044B5DC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1743303"/>
            <a:ext cx="1883850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88B20F7-D69C-4A53-90BE-91513E151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9" y="4249445"/>
            <a:ext cx="1778058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C1CFB0-5843-4B9F-83DB-DE2C0E117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07" y="4249445"/>
            <a:ext cx="1875870" cy="2052000"/>
          </a:xfrm>
          <a:prstGeom prst="rect">
            <a:avLst/>
          </a:prstGeom>
        </p:spPr>
      </p:pic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nid - Une note - Neuf - Des lunettes - Le canard - Des sardines.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/>
              <a:t> nid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3742" y="3816761"/>
            <a:ext cx="1696515" cy="360000"/>
          </a:xfrm>
        </p:spPr>
        <p:txBody>
          <a:bodyPr/>
          <a:lstStyle/>
          <a:p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FB0DBD"/>
                </a:solidFill>
              </a:rPr>
              <a:t>Une</a:t>
            </a:r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note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05971" y="3756757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>
                <a:solidFill>
                  <a:srgbClr val="424D7B"/>
                </a:solidFill>
              </a:rPr>
              <a:t>Neuf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89532" y="6167682"/>
            <a:ext cx="1855551" cy="427205"/>
          </a:xfrm>
        </p:spPr>
        <p:txBody>
          <a:bodyPr/>
          <a:lstStyle/>
          <a:p>
            <a:r>
              <a:rPr lang="fr-MA" sz="2400" dirty="0"/>
              <a:t>Des lunettes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3761999" y="6201285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canard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9F79E589-D8E9-46E7-8328-62083ADB7F1B}"/>
              </a:ext>
            </a:extLst>
          </p:cNvPr>
          <p:cNvSpPr txBox="1">
            <a:spLocks/>
          </p:cNvSpPr>
          <p:nvPr/>
        </p:nvSpPr>
        <p:spPr>
          <a:xfrm>
            <a:off x="5955927" y="6201285"/>
            <a:ext cx="200975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Des sardines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F379C54-7CED-4435-98F4-E1614083580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1594806-88D4-4B85-B199-367E3F258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1B6849-671A-4229-9B85-DC4173B6A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57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6379137-A76F-42D6-96D5-037D7673A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4358302"/>
            <a:ext cx="1883850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5C9427D-ECAA-435D-A2A9-FEE9E28D3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9" y="1851124"/>
            <a:ext cx="1883850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8DA2460-B48F-450B-BCFB-0DD2DFF4D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71" y="1851124"/>
            <a:ext cx="1883850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206413-48D4-4CB1-8A09-5A65793DB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1852160"/>
            <a:ext cx="1883850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4F2C8CF-7C15-443D-8831-0950C7B91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9" y="4358302"/>
            <a:ext cx="1778058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2F685B2-6FC2-4EDC-8178-AA61F443B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07" y="4358302"/>
            <a:ext cx="187587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F375D0E-8610-4D43-A480-E02981AFC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4080481"/>
            <a:ext cx="1875870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86545FD-3098-49E4-8986-F996EBCB7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6" y="4103274"/>
            <a:ext cx="1875870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E125FC-A4AE-413B-91FA-B9DAB30B3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65" y="1789285"/>
            <a:ext cx="1875870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BD22526-F384-42CF-9B94-6C7AA4918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02" y="1789285"/>
            <a:ext cx="1875699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D3DF42-0CA8-46BD-95AD-53B98801E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1789285"/>
            <a:ext cx="1875870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Lire - Dessiner - Écrire - Chanter - La récréation - Colorier.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Lire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1761" y="3760571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Dessiner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/>
              <a:t>Écrire 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3704236" y="5993743"/>
            <a:ext cx="189758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FB0D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récréation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11422" y="5993743"/>
            <a:ext cx="2330824" cy="342703"/>
          </a:xfrm>
        </p:spPr>
        <p:txBody>
          <a:bodyPr/>
          <a:lstStyle/>
          <a:p>
            <a:r>
              <a:rPr lang="fr-FR" dirty="0"/>
              <a:t>Chanter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DF2D191F-6F6A-44AC-9337-204317B9193E}"/>
              </a:ext>
            </a:extLst>
          </p:cNvPr>
          <p:cNvSpPr txBox="1">
            <a:spLocks/>
          </p:cNvSpPr>
          <p:nvPr/>
        </p:nvSpPr>
        <p:spPr>
          <a:xfrm>
            <a:off x="6007512" y="5976446"/>
            <a:ext cx="189758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Colorier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68C225-A5A0-452E-8461-BB46B4AE24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72" y="4080481"/>
            <a:ext cx="1875863" cy="205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4978B75-73AC-4F7D-9674-1E718A80246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2BADE7B-F304-4734-B444-DAC4DBBD4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22CA966-9412-41B8-814A-595D53C6E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71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une image.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C3E7A6-D6D5-4AE5-91AC-62D2A0174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4080481"/>
            <a:ext cx="1875870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D4918F3-A3FD-46C6-8F4D-2CD7521C3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6" y="4103274"/>
            <a:ext cx="1875870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5115E3-6320-4E59-B376-DF794841B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65" y="1789285"/>
            <a:ext cx="1875870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898E5B3-9945-4AFE-B35B-E7261902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02" y="1789285"/>
            <a:ext cx="1875699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FA1E8C6-61D1-4A05-9A3E-96237FA89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1789285"/>
            <a:ext cx="1875870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A991D31-C600-46E4-B0AE-FD325364D4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72" y="4080481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5E9A764-7EE3-45A6-821C-EDAABC95D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6" y="4103274"/>
            <a:ext cx="1875870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0ECBEAA-8A28-4000-9FA9-0DEE261F8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65" y="1789285"/>
            <a:ext cx="1875870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F0DB8D-7CE2-446B-B832-E778CA85B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02" y="1789285"/>
            <a:ext cx="1875699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D70B73-D11A-4BA0-B26F-200EB4FCF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1789285"/>
            <a:ext cx="1875870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CC4E55F-E4B4-470D-B438-4981A9502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72" y="4080481"/>
            <a:ext cx="1875863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l’image qui manque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0CEDB-AD9E-4928-9328-D6F0793B9B46}"/>
              </a:ext>
            </a:extLst>
          </p:cNvPr>
          <p:cNvSpPr/>
          <p:nvPr/>
        </p:nvSpPr>
        <p:spPr>
          <a:xfrm>
            <a:off x="3949831" y="2689482"/>
            <a:ext cx="910993" cy="14206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E72D24D-2C7E-41B5-8563-14B618867DDB}"/>
              </a:ext>
            </a:extLst>
          </p:cNvPr>
          <p:cNvSpPr txBox="1"/>
          <p:nvPr/>
        </p:nvSpPr>
        <p:spPr>
          <a:xfrm>
            <a:off x="1683238" y="4175457"/>
            <a:ext cx="11034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>
                <a:solidFill>
                  <a:srgbClr val="FF6600"/>
                </a:solidFill>
                <a:latin typeface="Dosis SemiBold" panose="020B0604020202020204" charset="0"/>
              </a:rPr>
              <a:t>?</a:t>
            </a:r>
            <a:endParaRPr lang="fr-FR" dirty="0">
              <a:solidFill>
                <a:srgbClr val="FF6600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L’image qui manque est : Chanter.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8558128-00CD-458F-BC91-D52AA67B47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B34944B-D142-4FAD-9CAC-A07778FDA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53142E-1AA5-4C53-BE3C-05D582231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7D21914F-84DF-4F5D-8853-0BE47F303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4080481"/>
            <a:ext cx="1875870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1B30658-C487-4192-AB27-0D678F227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6" y="4103274"/>
            <a:ext cx="1875870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900B9A2-FCA4-4D22-ADA7-05529D93A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65" y="1789285"/>
            <a:ext cx="1875870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64D36CC-F8E3-4502-A720-69CFBEF9B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02" y="1789285"/>
            <a:ext cx="1875699" cy="205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E7F5C55-CE51-41FC-A05A-3275DD8D31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1789285"/>
            <a:ext cx="1875870" cy="205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C5593B6-E7F8-421C-AA79-6F070383A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72" y="4080481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57C6E57-6BCD-494D-AF98-FCD7D76A707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4F73CB2-73BC-4DE4-9242-5A5A6D9E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EDA902-8490-4950-B9A0-E4379829D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259C4E9-7608-4C57-A796-04945C731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4249445"/>
            <a:ext cx="1883850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FD73A4-1236-4848-B1C0-FE2425127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9" y="1742267"/>
            <a:ext cx="1883850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753A78F-8CD4-48DD-AD27-A1354E765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71" y="1742267"/>
            <a:ext cx="1883850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F83F75F-0A22-429C-A0A7-3D044B5DC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1743303"/>
            <a:ext cx="1883850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88B20F7-D69C-4A53-90BE-91513E151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9" y="4249445"/>
            <a:ext cx="1778058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C1CFB0-5843-4B9F-83DB-DE2C0E117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07" y="4249445"/>
            <a:ext cx="1875870" cy="2052000"/>
          </a:xfrm>
          <a:prstGeom prst="rect">
            <a:avLst/>
          </a:prstGeom>
        </p:spPr>
      </p:pic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nid - Une note - Neuf - Des lunettes - Le canard - Des sardines.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/>
              <a:t> nid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3742" y="3816761"/>
            <a:ext cx="1696515" cy="360000"/>
          </a:xfrm>
        </p:spPr>
        <p:txBody>
          <a:bodyPr/>
          <a:lstStyle/>
          <a:p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FB0DBD"/>
                </a:solidFill>
              </a:rPr>
              <a:t>Une</a:t>
            </a:r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note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05971" y="3756757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>
                <a:solidFill>
                  <a:srgbClr val="424D7B"/>
                </a:solidFill>
              </a:rPr>
              <a:t>Neuf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89532" y="6167682"/>
            <a:ext cx="1855551" cy="427205"/>
          </a:xfrm>
        </p:spPr>
        <p:txBody>
          <a:bodyPr/>
          <a:lstStyle/>
          <a:p>
            <a:r>
              <a:rPr lang="fr-MA" sz="2400" dirty="0"/>
              <a:t>Des lunettes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3761999" y="6201285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canard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9F79E589-D8E9-46E7-8328-62083ADB7F1B}"/>
              </a:ext>
            </a:extLst>
          </p:cNvPr>
          <p:cNvSpPr txBox="1">
            <a:spLocks/>
          </p:cNvSpPr>
          <p:nvPr/>
        </p:nvSpPr>
        <p:spPr>
          <a:xfrm>
            <a:off x="5955927" y="6201285"/>
            <a:ext cx="200975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Des sardines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F379C54-7CED-4435-98F4-E1614083580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1594806-88D4-4B85-B199-367E3F258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1B6849-671A-4229-9B85-DC4173B6A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142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90324F-27E2-78AE-EB99-25D157C05E7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BDC6D1B-9E9F-BFC2-63D5-A994E3DF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EAD97FB-534E-BCD6-7B68-C20E81F99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CFD06BD-02C3-4500-9CCB-C0A141288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4358302"/>
            <a:ext cx="1883850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9C71FBE-C3A6-4D4F-9D55-D1AC59A94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9" y="1851124"/>
            <a:ext cx="1883850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DD4E407-BB94-4066-9F2C-E94A90137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71" y="1851124"/>
            <a:ext cx="1883850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66F5A82-8907-4C38-B4D0-AB634E8BAE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1852160"/>
            <a:ext cx="1883850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9C589ED-E1CF-4A8A-9C6D-7ED885F6C9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9" y="4358302"/>
            <a:ext cx="1778058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07D2465-8B4D-4665-88E8-74EA5B88EF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07" y="4358302"/>
            <a:ext cx="187587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74A5548-02ED-4F94-B320-1ED45D4E4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9" y="1851124"/>
            <a:ext cx="1883850" cy="205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484CE0E-F3D8-4465-B892-F26CBC38D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4388320"/>
            <a:ext cx="1883850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C5739D-3E6F-48C6-947F-DECC9F26B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71" y="1851124"/>
            <a:ext cx="1883850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D031EC8-5D18-484E-9DAD-0FF5FDD97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1852160"/>
            <a:ext cx="1883850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337A3D6-1206-4B66-B2B9-E116CF830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9" y="4358302"/>
            <a:ext cx="1778058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A2E9A7D-5096-4D52-AAB4-1417E12B54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07" y="4358302"/>
            <a:ext cx="187587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Un canard et le nid. 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2CEFB88-6E87-9BF8-9334-E15DCE68655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D04B4DC-FA69-2D0B-7B5A-8068436E6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0B773E2-022D-A2E7-8629-9B11ECF15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8A7E414-4EA6-4E0B-B7B9-1931296B5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99" y="1916438"/>
            <a:ext cx="1883850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C628C91-8281-458A-891B-D8568348C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777" y="4453634"/>
            <a:ext cx="1883850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60515E5-8983-4656-9B5F-1A326DDCC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01" y="1916438"/>
            <a:ext cx="1883850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F74C97-712E-41D6-B215-D3A548FCC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777" y="1917474"/>
            <a:ext cx="1883850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8FF7486-763F-4664-806C-DD2278F051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09" y="4423616"/>
            <a:ext cx="1778058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5862514-3A77-42A3-A302-8BE3D1F4EF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37" y="4423616"/>
            <a:ext cx="187587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22667-F703-E7A9-4B83-F347F0A2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50C9C-8BC2-33FF-BF3C-09F0D3CD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passe à la lecture.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7AA0F1-5F55-326C-C838-C078D922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36937DB9-D7CD-4981-8AA7-04678179B3F2}"/>
              </a:ext>
            </a:extLst>
          </p:cNvPr>
          <p:cNvGrpSpPr/>
          <p:nvPr/>
        </p:nvGrpSpPr>
        <p:grpSpPr>
          <a:xfrm>
            <a:off x="518651" y="3085614"/>
            <a:ext cx="8106698" cy="686771"/>
            <a:chOff x="141368" y="3087787"/>
            <a:chExt cx="8861264" cy="686771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2115C722-1686-4F25-A1A7-19D1E5EE0CEB}"/>
                </a:ext>
              </a:extLst>
            </p:cNvPr>
            <p:cNvSpPr/>
            <p:nvPr/>
          </p:nvSpPr>
          <p:spPr>
            <a:xfrm>
              <a:off x="1413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AB76DBD7-FF41-4B9C-9280-AF50C479E624}"/>
                </a:ext>
              </a:extLst>
            </p:cNvPr>
            <p:cNvSpPr/>
            <p:nvPr/>
          </p:nvSpPr>
          <p:spPr>
            <a:xfrm>
              <a:off x="351735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802057-5E38-46DB-8960-3F461A06CED9}"/>
                </a:ext>
              </a:extLst>
            </p:cNvPr>
            <p:cNvSpPr/>
            <p:nvPr/>
          </p:nvSpPr>
          <p:spPr>
            <a:xfrm>
              <a:off x="4642684" y="309213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EBD7B1D6-C490-4A98-9B3A-335E2B6CC0B7}"/>
                </a:ext>
              </a:extLst>
            </p:cNvPr>
            <p:cNvSpPr/>
            <p:nvPr/>
          </p:nvSpPr>
          <p:spPr>
            <a:xfrm>
              <a:off x="126669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61CA89BD-8A27-4239-8F81-9F7231533B40}"/>
                </a:ext>
              </a:extLst>
            </p:cNvPr>
            <p:cNvSpPr/>
            <p:nvPr/>
          </p:nvSpPr>
          <p:spPr>
            <a:xfrm>
              <a:off x="689334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p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D2F940F2-FEEF-41E0-8B31-397BF3E36D5C}"/>
                </a:ext>
              </a:extLst>
            </p:cNvPr>
            <p:cNvSpPr/>
            <p:nvPr/>
          </p:nvSpPr>
          <p:spPr>
            <a:xfrm>
              <a:off x="239202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4F3A4367-437A-464D-880E-C783CABD127A}"/>
                </a:ext>
              </a:extLst>
            </p:cNvPr>
            <p:cNvSpPr/>
            <p:nvPr/>
          </p:nvSpPr>
          <p:spPr>
            <a:xfrm>
              <a:off x="801867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D8C1F466-D52A-40D2-971F-B8742E935AE8}"/>
                </a:ext>
              </a:extLst>
            </p:cNvPr>
            <p:cNvSpPr/>
            <p:nvPr/>
          </p:nvSpPr>
          <p:spPr>
            <a:xfrm>
              <a:off x="57680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4DE1EB9-BB49-4AB9-A81C-4DF28820A875}"/>
              </a:ext>
            </a:extLst>
          </p:cNvPr>
          <p:cNvGrpSpPr/>
          <p:nvPr/>
        </p:nvGrpSpPr>
        <p:grpSpPr>
          <a:xfrm>
            <a:off x="518651" y="3085614"/>
            <a:ext cx="8106698" cy="686771"/>
            <a:chOff x="141368" y="3087787"/>
            <a:chExt cx="8861264" cy="686771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1B7654E-4971-4419-A2A0-896A28D281AE}"/>
                </a:ext>
              </a:extLst>
            </p:cNvPr>
            <p:cNvSpPr/>
            <p:nvPr/>
          </p:nvSpPr>
          <p:spPr>
            <a:xfrm>
              <a:off x="1413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É 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8988D1DB-B8A9-4289-A781-7647C80B06FE}"/>
                </a:ext>
              </a:extLst>
            </p:cNvPr>
            <p:cNvSpPr/>
            <p:nvPr/>
          </p:nvSpPr>
          <p:spPr>
            <a:xfrm>
              <a:off x="351735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b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5D10981-6387-4664-8922-77057675158F}"/>
                </a:ext>
              </a:extLst>
            </p:cNvPr>
            <p:cNvSpPr/>
            <p:nvPr/>
          </p:nvSpPr>
          <p:spPr>
            <a:xfrm>
              <a:off x="4642684" y="309213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11C6EADE-F2EA-40A4-8A48-838B7A09AC04}"/>
                </a:ext>
              </a:extLst>
            </p:cNvPr>
            <p:cNvSpPr/>
            <p:nvPr/>
          </p:nvSpPr>
          <p:spPr>
            <a:xfrm>
              <a:off x="126669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A4B3A181-537D-4F71-8390-555B400F991D}"/>
                </a:ext>
              </a:extLst>
            </p:cNvPr>
            <p:cNvSpPr/>
            <p:nvPr/>
          </p:nvSpPr>
          <p:spPr>
            <a:xfrm>
              <a:off x="689334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t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9C01C7F3-DD37-4A20-995C-01BDC884214E}"/>
                </a:ext>
              </a:extLst>
            </p:cNvPr>
            <p:cNvSpPr/>
            <p:nvPr/>
          </p:nvSpPr>
          <p:spPr>
            <a:xfrm>
              <a:off x="239202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2581A7B4-CF94-4290-ACF2-3A29F3F7AED0}"/>
                </a:ext>
              </a:extLst>
            </p:cNvPr>
            <p:cNvSpPr/>
            <p:nvPr/>
          </p:nvSpPr>
          <p:spPr>
            <a:xfrm>
              <a:off x="801867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F31907D6-D4A8-4540-A335-782660B73DD6}"/>
                </a:ext>
              </a:extLst>
            </p:cNvPr>
            <p:cNvSpPr/>
            <p:nvPr/>
          </p:nvSpPr>
          <p:spPr>
            <a:xfrm>
              <a:off x="57680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86D83B9-DEC0-4FD2-91F1-FCE59B5A79B1}"/>
              </a:ext>
            </a:extLst>
          </p:cNvPr>
          <p:cNvGrpSpPr/>
          <p:nvPr/>
        </p:nvGrpSpPr>
        <p:grpSpPr>
          <a:xfrm>
            <a:off x="518651" y="3085614"/>
            <a:ext cx="8106698" cy="686771"/>
            <a:chOff x="141368" y="3087787"/>
            <a:chExt cx="8861264" cy="686771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F8245B6-E39C-4D23-A1D9-9AE25E232208}"/>
                </a:ext>
              </a:extLst>
            </p:cNvPr>
            <p:cNvSpPr/>
            <p:nvPr/>
          </p:nvSpPr>
          <p:spPr>
            <a:xfrm>
              <a:off x="1413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AC8754DE-BB78-4E6D-A7D5-4B0C2F95596E}"/>
                </a:ext>
              </a:extLst>
            </p:cNvPr>
            <p:cNvSpPr/>
            <p:nvPr/>
          </p:nvSpPr>
          <p:spPr>
            <a:xfrm>
              <a:off x="351735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7E65BC6-1AE4-4788-AC54-70411CCE1168}"/>
                </a:ext>
              </a:extLst>
            </p:cNvPr>
            <p:cNvSpPr/>
            <p:nvPr/>
          </p:nvSpPr>
          <p:spPr>
            <a:xfrm>
              <a:off x="4642684" y="309213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E52E4ED-E8A9-4BFB-A2D7-891006A92898}"/>
                </a:ext>
              </a:extLst>
            </p:cNvPr>
            <p:cNvSpPr/>
            <p:nvPr/>
          </p:nvSpPr>
          <p:spPr>
            <a:xfrm>
              <a:off x="126669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3CA1AF78-9F98-417C-A068-1432517ED03D}"/>
                </a:ext>
              </a:extLst>
            </p:cNvPr>
            <p:cNvSpPr/>
            <p:nvPr/>
          </p:nvSpPr>
          <p:spPr>
            <a:xfrm>
              <a:off x="689334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BDD469BC-DF30-40D9-983D-72AD7E82DDA4}"/>
                </a:ext>
              </a:extLst>
            </p:cNvPr>
            <p:cNvSpPr/>
            <p:nvPr/>
          </p:nvSpPr>
          <p:spPr>
            <a:xfrm>
              <a:off x="239202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7E795942-DC50-4228-8FEF-86E498B54FC5}"/>
                </a:ext>
              </a:extLst>
            </p:cNvPr>
            <p:cNvSpPr/>
            <p:nvPr/>
          </p:nvSpPr>
          <p:spPr>
            <a:xfrm>
              <a:off x="801867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8EEAA5F-F667-49F7-A1E8-A14C726B50C1}"/>
                </a:ext>
              </a:extLst>
            </p:cNvPr>
            <p:cNvSpPr/>
            <p:nvPr/>
          </p:nvSpPr>
          <p:spPr>
            <a:xfrm>
              <a:off x="57680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B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2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syllabes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D2657E6-3901-43C6-9A43-EE739D77BD53}"/>
              </a:ext>
            </a:extLst>
          </p:cNvPr>
          <p:cNvGrpSpPr/>
          <p:nvPr/>
        </p:nvGrpSpPr>
        <p:grpSpPr>
          <a:xfrm>
            <a:off x="699426" y="3085614"/>
            <a:ext cx="7645635" cy="686771"/>
            <a:chOff x="518651" y="3085614"/>
            <a:chExt cx="7077194" cy="686771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68889A77-B696-4605-94F0-A4C51C8F472C}"/>
                </a:ext>
              </a:extLst>
            </p:cNvPr>
            <p:cNvGrpSpPr/>
            <p:nvPr/>
          </p:nvGrpSpPr>
          <p:grpSpPr>
            <a:xfrm>
              <a:off x="518651" y="3085614"/>
              <a:ext cx="7077194" cy="686771"/>
              <a:chOff x="141368" y="3087787"/>
              <a:chExt cx="7735935" cy="686771"/>
            </a:xfrm>
          </p:grpSpPr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58093BD9-2E19-47E4-90BA-BE7BFEA3ADC2}"/>
                  </a:ext>
                </a:extLst>
              </p:cNvPr>
              <p:cNvSpPr/>
              <p:nvPr/>
            </p:nvSpPr>
            <p:spPr>
              <a:xfrm>
                <a:off x="141368" y="3087787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na</a:t>
                </a: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D1C9D845-A23A-43E8-9E5A-2A5A7C7D8A4C}"/>
                  </a:ext>
                </a:extLst>
              </p:cNvPr>
              <p:cNvSpPr/>
              <p:nvPr/>
            </p:nvSpPr>
            <p:spPr>
              <a:xfrm>
                <a:off x="4642684" y="309213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ne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96EF9DA3-1F4A-425B-8499-9C0E15D300F3}"/>
                  </a:ext>
                </a:extLst>
              </p:cNvPr>
              <p:cNvSpPr/>
              <p:nvPr/>
            </p:nvSpPr>
            <p:spPr>
              <a:xfrm>
                <a:off x="1266697" y="3087787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no</a:t>
                </a: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54A2FE96-2ADF-4478-AD85-75D6708F2A73}"/>
                  </a:ext>
                </a:extLst>
              </p:cNvPr>
              <p:cNvSpPr/>
              <p:nvPr/>
            </p:nvSpPr>
            <p:spPr>
              <a:xfrm>
                <a:off x="6893342" y="3087787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nou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id="{B25BDCCA-4FB1-4313-A07F-8F9E7B99A432}"/>
                  </a:ext>
                </a:extLst>
              </p:cNvPr>
              <p:cNvSpPr/>
              <p:nvPr/>
            </p:nvSpPr>
            <p:spPr>
              <a:xfrm>
                <a:off x="2392026" y="3087787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nu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CDD72F8B-8F34-40F2-A626-11911FCC62A7}"/>
                  </a:ext>
                </a:extLst>
              </p:cNvPr>
              <p:cNvSpPr/>
              <p:nvPr/>
            </p:nvSpPr>
            <p:spPr>
              <a:xfrm>
                <a:off x="5768013" y="3087787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né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FBFE607-6381-4D74-BC7C-7D456FC41078}"/>
                </a:ext>
              </a:extLst>
            </p:cNvPr>
            <p:cNvSpPr/>
            <p:nvPr/>
          </p:nvSpPr>
          <p:spPr>
            <a:xfrm>
              <a:off x="3607161" y="3085614"/>
              <a:ext cx="900173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mots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558651C-856A-4374-AB13-11412B929CF2}"/>
              </a:ext>
            </a:extLst>
          </p:cNvPr>
          <p:cNvGrpSpPr/>
          <p:nvPr/>
        </p:nvGrpSpPr>
        <p:grpSpPr>
          <a:xfrm>
            <a:off x="520071" y="3087787"/>
            <a:ext cx="8103858" cy="682426"/>
            <a:chOff x="443210" y="3429000"/>
            <a:chExt cx="8691905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19C36890-C627-4691-9099-205DBA7B29AB}"/>
                </a:ext>
              </a:extLst>
            </p:cNvPr>
            <p:cNvSpPr/>
            <p:nvPr/>
          </p:nvSpPr>
          <p:spPr>
            <a:xfrm>
              <a:off x="443210" y="3429000"/>
              <a:ext cx="1404000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banane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9EB461BE-F6F3-4559-A88E-9AA2301344AF}"/>
                </a:ext>
              </a:extLst>
            </p:cNvPr>
            <p:cNvSpPr/>
            <p:nvPr/>
          </p:nvSpPr>
          <p:spPr>
            <a:xfrm>
              <a:off x="1925912" y="3429000"/>
              <a:ext cx="1194779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note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44F534A-E08E-4EC5-B4E1-DE32C73ECA26}"/>
                </a:ext>
              </a:extLst>
            </p:cNvPr>
            <p:cNvSpPr/>
            <p:nvPr/>
          </p:nvSpPr>
          <p:spPr>
            <a:xfrm>
              <a:off x="3199394" y="3429000"/>
              <a:ext cx="1613219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animale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BB907B77-A71F-4C78-899B-A22F6520C2D4}"/>
                </a:ext>
              </a:extLst>
            </p:cNvPr>
            <p:cNvSpPr/>
            <p:nvPr/>
          </p:nvSpPr>
          <p:spPr>
            <a:xfrm>
              <a:off x="4891315" y="3429000"/>
              <a:ext cx="1254847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lune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5A1C1767-3B71-4A21-AE7B-BD641F1D15D1}"/>
                </a:ext>
              </a:extLst>
            </p:cNvPr>
            <p:cNvSpPr/>
            <p:nvPr/>
          </p:nvSpPr>
          <p:spPr>
            <a:xfrm>
              <a:off x="6224864" y="3429000"/>
              <a:ext cx="1254847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nous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8390EA65-1D28-4720-B8A1-3BB025B2364F}"/>
                </a:ext>
              </a:extLst>
            </p:cNvPr>
            <p:cNvSpPr/>
            <p:nvPr/>
          </p:nvSpPr>
          <p:spPr>
            <a:xfrm>
              <a:off x="7558414" y="3429000"/>
              <a:ext cx="157670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numéro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3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On va faire de l’écriture.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Amira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2952008" y="2644170"/>
            <a:ext cx="32399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Amir</a:t>
            </a:r>
            <a:r>
              <a:rPr lang="fr-FR" sz="9600" dirty="0">
                <a:ln w="0"/>
                <a:solidFill>
                  <a:srgbClr val="474F71"/>
                </a:solidFill>
                <a:latin typeface="Berlin Sans FB" panose="020E0602020502020306" pitchFamily="34" charset="0"/>
              </a:rPr>
              <a:t>a</a:t>
            </a:r>
            <a:endParaRPr lang="fr-FR" sz="9600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1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8900D3B-8155-4A02-8561-1C6F7C10D914}"/>
              </a:ext>
            </a:extLst>
          </p:cNvPr>
          <p:cNvSpPr txBox="1"/>
          <p:nvPr/>
        </p:nvSpPr>
        <p:spPr>
          <a:xfrm>
            <a:off x="2961623" y="2644170"/>
            <a:ext cx="32399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C00000"/>
                </a:solidFill>
                <a:latin typeface="Dosis SemiBold" pitchFamily="2" charset="0"/>
              </a:rPr>
              <a:t>Amir</a:t>
            </a:r>
            <a:r>
              <a:rPr lang="fr-FR" sz="9600" dirty="0">
                <a:ln w="0"/>
                <a:solidFill>
                  <a:srgbClr val="C00000"/>
                </a:solidFill>
                <a:latin typeface="Berlin Sans FB" panose="020E0602020502020306" pitchFamily="34" charset="0"/>
              </a:rPr>
              <a:t>a</a:t>
            </a:r>
            <a:endParaRPr lang="fr-FR" sz="9600" dirty="0">
              <a:ln w="0"/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a ».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4138228" y="2644170"/>
            <a:ext cx="8675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Berlin Sans FB" panose="020E0602020502020306" pitchFamily="34" charset="0"/>
              </a:rPr>
              <a:t>a</a:t>
            </a:r>
            <a:endParaRPr lang="fr-FR" sz="9600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9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6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8900D3B-8155-4A02-8561-1C6F7C10D914}"/>
              </a:ext>
            </a:extLst>
          </p:cNvPr>
          <p:cNvSpPr txBox="1"/>
          <p:nvPr/>
        </p:nvSpPr>
        <p:spPr>
          <a:xfrm>
            <a:off x="4138227" y="2511823"/>
            <a:ext cx="8675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n w="0"/>
                <a:solidFill>
                  <a:srgbClr val="C00000"/>
                </a:solidFill>
                <a:latin typeface="Berlin Sans FB" panose="020E0602020502020306" pitchFamily="34" charset="0"/>
              </a:rPr>
              <a:t>a</a:t>
            </a:r>
            <a:endParaRPr lang="fr-FR" sz="9600" dirty="0">
              <a:ln w="0"/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1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une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3115733" y="2644170"/>
            <a:ext cx="2912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une</a:t>
            </a:r>
            <a:endParaRPr lang="fr-MA" sz="13800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3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7579D43-A2C8-415A-9019-A2AC7FAA1523}"/>
              </a:ext>
            </a:extLst>
          </p:cNvPr>
          <p:cNvSpPr txBox="1"/>
          <p:nvPr/>
        </p:nvSpPr>
        <p:spPr>
          <a:xfrm>
            <a:off x="3115733" y="2644170"/>
            <a:ext cx="2912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C00000"/>
                </a:solidFill>
                <a:latin typeface="Dosis SemiBold" pitchFamily="2" charset="0"/>
              </a:rPr>
              <a:t>une</a:t>
            </a:r>
            <a:endParaRPr lang="fr-MA" sz="13800" dirty="0">
              <a:ln w="0"/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E9A7DA2-947D-4935-AE17-CBEBEC5B2225}"/>
              </a:ext>
            </a:extLst>
          </p:cNvPr>
          <p:cNvGrpSpPr/>
          <p:nvPr/>
        </p:nvGrpSpPr>
        <p:grpSpPr>
          <a:xfrm>
            <a:off x="4620125" y="2287642"/>
            <a:ext cx="4111200" cy="3564000"/>
            <a:chOff x="1112546" y="255456"/>
            <a:chExt cx="8942136" cy="685800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3FB5BB3-14C2-4AE2-821A-507E744FA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546" y="255456"/>
              <a:ext cx="4471068" cy="6858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855427D-3091-4BD1-8AB3-EE76EFF06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614" y="255456"/>
              <a:ext cx="4471068" cy="6858000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ED9507A-3A0F-4666-8B21-E96999FB02CF}"/>
              </a:ext>
            </a:extLst>
          </p:cNvPr>
          <p:cNvGrpSpPr/>
          <p:nvPr/>
        </p:nvGrpSpPr>
        <p:grpSpPr>
          <a:xfrm>
            <a:off x="412676" y="2287642"/>
            <a:ext cx="4111200" cy="3564000"/>
            <a:chOff x="-1558759" y="-90311"/>
            <a:chExt cx="8942136" cy="685800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6A38004-D767-443B-A5CE-BF4A2EF00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2309" y="-90311"/>
              <a:ext cx="4471068" cy="6858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9DBAFE1-88C9-4854-A637-344944FA5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8759" y="-90311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5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bonne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1343319" y="2644170"/>
            <a:ext cx="6457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bonne</a:t>
            </a:r>
            <a:endParaRPr lang="fr-MA" sz="138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7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1289060" y="2644170"/>
            <a:ext cx="6565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C00000"/>
                </a:solidFill>
                <a:latin typeface="Dosis SemiBold" pitchFamily="2" charset="0"/>
              </a:rPr>
              <a:t>bonne</a:t>
            </a:r>
            <a:endParaRPr lang="fr-MA" sz="138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note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1343319" y="2644170"/>
            <a:ext cx="6457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note</a:t>
            </a:r>
            <a:endParaRPr lang="fr-MA" sz="138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6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910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1289060" y="2644170"/>
            <a:ext cx="6565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C00000"/>
                </a:solidFill>
                <a:latin typeface="Dosis SemiBold" pitchFamily="2" charset="0"/>
              </a:rPr>
              <a:t>note</a:t>
            </a:r>
            <a:endParaRPr lang="fr-MA" sz="138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61" y="723891"/>
            <a:ext cx="7026173" cy="612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la phrase sur votre cahier. Je vais passer entre les rangs pour vérifier votre écriture. Faites attention à la majuscule au début, à l’espace entre les mots, au point à la fin et respectez les dimensions des lettres.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EC294D6-045D-4328-A6BD-05B78FF9FE97}"/>
              </a:ext>
            </a:extLst>
          </p:cNvPr>
          <p:cNvGrpSpPr/>
          <p:nvPr/>
        </p:nvGrpSpPr>
        <p:grpSpPr>
          <a:xfrm>
            <a:off x="1393633" y="2186848"/>
            <a:ext cx="6224531" cy="3420738"/>
            <a:chOff x="1393633" y="2186848"/>
            <a:chExt cx="6224531" cy="3420738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81CC9FFA-D0A3-498B-8B6F-12FE3FCBC1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5" t="25819" r="24672" b="7885"/>
            <a:stretch>
              <a:fillRect/>
            </a:stretch>
          </p:blipFill>
          <p:spPr bwMode="auto">
            <a:xfrm>
              <a:off x="1393633" y="2186848"/>
              <a:ext cx="6224531" cy="3420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AF5E039-7F53-4B7A-B0D9-9091EA5D0B8C}"/>
                </a:ext>
              </a:extLst>
            </p:cNvPr>
            <p:cNvSpPr txBox="1"/>
            <p:nvPr/>
          </p:nvSpPr>
          <p:spPr>
            <a:xfrm>
              <a:off x="2122714" y="2751146"/>
              <a:ext cx="5344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Amir</a:t>
              </a:r>
              <a:r>
                <a:rPr lang="fr-FR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    </a:t>
              </a:r>
              <a:r>
                <a:rPr lang="fr-FR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    une    bonne   note.                            </a:t>
              </a:r>
              <a:endParaRPr lang="fr-FR" sz="2400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E096DF8-F944-4DAF-BD70-9F31D85BC5A8}"/>
                </a:ext>
              </a:extLst>
            </p:cNvPr>
            <p:cNvSpPr txBox="1"/>
            <p:nvPr/>
          </p:nvSpPr>
          <p:spPr>
            <a:xfrm>
              <a:off x="2042864" y="4352569"/>
              <a:ext cx="557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2060"/>
                  </a:solidFill>
                  <a:latin typeface="Dosis SemiBold" panose="020B0604020202020204" charset="0"/>
                </a:rPr>
                <a:t>.                    </a:t>
              </a:r>
              <a:endParaRPr lang="fr-FR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</p:grpSp>
      <p:sp>
        <p:nvSpPr>
          <p:cNvPr id="2" name="Flèche : double flèche horizontale 1">
            <a:extLst>
              <a:ext uri="{FF2B5EF4-FFF2-40B4-BE49-F238E27FC236}">
                <a16:creationId xmlns:a16="http://schemas.microsoft.com/office/drawing/2014/main" id="{9F2B00F5-7FDB-4420-8E28-4E638FE0817C}"/>
              </a:ext>
            </a:extLst>
          </p:cNvPr>
          <p:cNvSpPr/>
          <p:nvPr/>
        </p:nvSpPr>
        <p:spPr>
          <a:xfrm>
            <a:off x="3252218" y="3043530"/>
            <a:ext cx="259976" cy="153017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ouble flèche horizontale 14">
            <a:extLst>
              <a:ext uri="{FF2B5EF4-FFF2-40B4-BE49-F238E27FC236}">
                <a16:creationId xmlns:a16="http://schemas.microsoft.com/office/drawing/2014/main" id="{8FC3F496-D95C-4FAE-8D66-50ABD044B8A1}"/>
              </a:ext>
            </a:extLst>
          </p:cNvPr>
          <p:cNvSpPr/>
          <p:nvPr/>
        </p:nvSpPr>
        <p:spPr>
          <a:xfrm>
            <a:off x="3811800" y="3043530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ouble flèche horizontale 15">
            <a:extLst>
              <a:ext uri="{FF2B5EF4-FFF2-40B4-BE49-F238E27FC236}">
                <a16:creationId xmlns:a16="http://schemas.microsoft.com/office/drawing/2014/main" id="{7EFD679A-B8FC-48B6-B188-2DE075D11322}"/>
              </a:ext>
            </a:extLst>
          </p:cNvPr>
          <p:cNvSpPr/>
          <p:nvPr/>
        </p:nvSpPr>
        <p:spPr>
          <a:xfrm>
            <a:off x="4754780" y="3043530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ouble flèche horizontale 16">
            <a:extLst>
              <a:ext uri="{FF2B5EF4-FFF2-40B4-BE49-F238E27FC236}">
                <a16:creationId xmlns:a16="http://schemas.microsoft.com/office/drawing/2014/main" id="{69E451D5-CA85-4A48-B440-7AB72293496F}"/>
              </a:ext>
            </a:extLst>
          </p:cNvPr>
          <p:cNvSpPr/>
          <p:nvPr/>
        </p:nvSpPr>
        <p:spPr>
          <a:xfrm>
            <a:off x="6061066" y="3043529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- Lettre n - N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- Lettre n - N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rgbClr val="E2F4FD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Révision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Lecture offerte</a:t>
            </a: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BA824C6F-7232-2120-7DD6-87A9F388E73F}"/>
              </a:ext>
            </a:extLst>
          </p:cNvPr>
          <p:cNvSpPr/>
          <p:nvPr/>
        </p:nvSpPr>
        <p:spPr>
          <a:xfrm>
            <a:off x="4951350" y="50142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n - N</a:t>
            </a:r>
          </a:p>
          <a:p>
            <a:r>
              <a:rPr lang="fr-FR" dirty="0"/>
              <a:t>Écriture - Lettre n - N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n - N</a:t>
            </a:r>
          </a:p>
          <a:p>
            <a:r>
              <a:rPr lang="fr-FR" dirty="0"/>
              <a:t>Écriture - Lettre n - N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n - N</a:t>
            </a:r>
          </a:p>
          <a:p>
            <a:r>
              <a:rPr lang="fr-FR" dirty="0"/>
              <a:t>Écriture - Lettre n - N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750" y="2393501"/>
            <a:ext cx="3420000" cy="792000"/>
          </a:xfrm>
          <a:solidFill>
            <a:srgbClr val="EAF8FE"/>
          </a:solidFill>
        </p:spPr>
        <p:txBody>
          <a:bodyPr/>
          <a:lstStyle/>
          <a:p>
            <a:pPr marL="0" indent="0">
              <a:buNone/>
            </a:pPr>
            <a:endParaRPr lang="fr-MA" dirty="0">
              <a:solidFill>
                <a:srgbClr val="E7E6E6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1460CA6-544E-F0BC-9037-09E1C55DBFD7}"/>
              </a:ext>
            </a:extLst>
          </p:cNvPr>
          <p:cNvSpPr txBox="1">
            <a:spLocks/>
          </p:cNvSpPr>
          <p:nvPr/>
        </p:nvSpPr>
        <p:spPr>
          <a:xfrm>
            <a:off x="756472" y="2391714"/>
            <a:ext cx="3508278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Activités de vocabulaire sur livret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 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  </a:t>
            </a:r>
          </a:p>
        </p:txBody>
      </p:sp>
    </p:spTree>
    <p:extLst>
      <p:ext uri="{BB962C8B-B14F-4D97-AF65-F5344CB8AC3E}">
        <p14:creationId xmlns:p14="http://schemas.microsoft.com/office/powerpoint/2010/main" val="39873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  </a:t>
            </a:r>
          </a:p>
        </p:txBody>
      </p:sp>
    </p:spTree>
    <p:extLst>
      <p:ext uri="{BB962C8B-B14F-4D97-AF65-F5344CB8AC3E}">
        <p14:creationId xmlns:p14="http://schemas.microsoft.com/office/powerpoint/2010/main" val="28865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ton cartable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ton cartable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trousse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ta trousse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7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une gomme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une gomme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6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9686EE-6959-4DAA-8889-0DB4A6179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0DC34C6-1E66-5B68-8CA4-DF714ADD8A6F}"/>
              </a:ext>
            </a:extLst>
          </p:cNvPr>
          <p:cNvCxnSpPr>
            <a:cxnSpLocks/>
          </p:cNvCxnSpPr>
          <p:nvPr/>
        </p:nvCxnSpPr>
        <p:spPr>
          <a:xfrm flipH="1">
            <a:off x="5938091" y="2080130"/>
            <a:ext cx="742728" cy="3766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31186-AF03-0911-9563-11C04FA1F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C4A1D-F880-C6F9-CEA2-C8094AC4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A5FF477-4CDF-8C91-D540-86119E99E1A5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AC3F970-F9F1-B051-CD6D-F0963550F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24634D4-CB72-F6D7-7965-3620CBF39598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399B34-A0EF-E2A0-7AF3-5FA3314C9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B96D4B5-5178-3B5A-585A-2055598F31D6}"/>
              </a:ext>
            </a:extLst>
          </p:cNvPr>
          <p:cNvCxnSpPr>
            <a:cxnSpLocks/>
          </p:cNvCxnSpPr>
          <p:nvPr/>
        </p:nvCxnSpPr>
        <p:spPr>
          <a:xfrm>
            <a:off x="4207303" y="253737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4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4004F-A558-22DE-70BA-98D83D37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2BB792-8877-8DF3-E0D4-02C63127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DE4C72F-CB1E-34AC-5D51-D981B56F2A1E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6484B81-3422-888D-76EB-17F88D161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A137D83-6307-D026-DF4F-769C3F480DE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AFDBD9-02C3-071E-A6F7-363DAAA8A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E896E1D-06B9-CA9F-F33C-D908E7FA37BA}"/>
              </a:ext>
            </a:extLst>
          </p:cNvPr>
          <p:cNvCxnSpPr>
            <a:cxnSpLocks/>
          </p:cNvCxnSpPr>
          <p:nvPr/>
        </p:nvCxnSpPr>
        <p:spPr>
          <a:xfrm>
            <a:off x="4530385" y="185036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0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</a:t>
            </a:r>
            <a:r>
              <a:rPr lang="fr-FR" dirty="0">
                <a:solidFill>
                  <a:srgbClr val="565F88"/>
                </a:solidFill>
              </a:rPr>
              <a:t>des mots avec la lettre 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de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« 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souris et l'ours ».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C5560-C605-C80E-7D75-B26BE7E4D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C7E37-4129-D3DE-25CF-111DB044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49068BD-2B52-C6B3-BBAA-A8566456EB17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E611E7-507B-4C6F-8401-4FAB9D7A7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3C924BE-9390-D2D9-FB69-ECE856DE259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831934-2BD7-7E7E-A27C-E9EA19FF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B049587-EFA7-2CB4-6BA0-948F4E71CBFB}"/>
              </a:ext>
            </a:extLst>
          </p:cNvPr>
          <p:cNvCxnSpPr>
            <a:cxnSpLocks/>
          </p:cNvCxnSpPr>
          <p:nvPr/>
        </p:nvCxnSpPr>
        <p:spPr>
          <a:xfrm flipH="1">
            <a:off x="6092501" y="2447937"/>
            <a:ext cx="793041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2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 frère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 frère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20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une sœur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une sœur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6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combien de chambres dans ta maison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y a combien de chambres dans ta maison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2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ton papa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ton papa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26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ton ballon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ton ballon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92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le matin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le matin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55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aimes faire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aimes faire 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625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Vocabulaire.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et écrire des mots avec la lettre n.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de « La souris et l'ours ».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B2726F9-6076-1B09-C74A-CCEE2AB6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premier épisode de l’histoire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souris et l’ours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Qui veut nous rappeler ce qu’on a vu dans cet épisode ? En français ou dans votre langue.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ECB042-2035-0E16-3ACB-A8C5B8B88A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BE6CD63-338F-5899-492C-B49129B2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D211C2-4E00-EB8D-07BB-570FE7431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814274E-DBDD-4229-955B-FA2C0FBB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831" y="1770160"/>
            <a:ext cx="3948337" cy="4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472268"/>
            <a:ext cx="6801287" cy="2638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933374" y="2914479"/>
            <a:ext cx="56224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Reconnaitre </a:t>
            </a:r>
            <a:r>
              <a:rPr lang="fr-FR" sz="2200" b="1" kern="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  <a:cs typeface="Calibri" panose="020F0502020204030204" pitchFamily="34" charset="0"/>
              </a:rPr>
              <a:t>le vocabulaire  étudié.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 des mots avec la lettre 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premier épisode une nouvelle fois. Après, on verra le deuxième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2DA7FBE0-8F75-4D42-AC83-D993EC2DA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355" y="2177602"/>
            <a:ext cx="6831289" cy="365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4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N1">
            <a:hlinkClick r:id="" action="ppaction://media"/>
            <a:extLst>
              <a:ext uri="{FF2B5EF4-FFF2-40B4-BE49-F238E27FC236}">
                <a16:creationId xmlns:a16="http://schemas.microsoft.com/office/drawing/2014/main" id="{CC486743-7695-43EE-BED0-91A64DE381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000" y="1926000"/>
            <a:ext cx="7424000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84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souris et l’ours 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36542A4-7CE2-40B3-B7F4-6756C3B57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73" y="2328712"/>
            <a:ext cx="6912654" cy="350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7" name="FINALE - CP - La souris et l_ours - E02 DONE-720p-260324">
            <a:hlinkClick r:id="" action="ppaction://media"/>
            <a:extLst>
              <a:ext uri="{FF2B5EF4-FFF2-40B4-BE49-F238E27FC236}">
                <a16:creationId xmlns:a16="http://schemas.microsoft.com/office/drawing/2014/main" id="{F685EC83-A48E-466A-9AD3-4ED2BCAF64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00" y="2033117"/>
            <a:ext cx="7452000" cy="41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82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7" name="FINALE - CP - La souris et l_ours - E02 DONE-720p-260324">
            <a:hlinkClick r:id="" action="ppaction://media"/>
            <a:extLst>
              <a:ext uri="{FF2B5EF4-FFF2-40B4-BE49-F238E27FC236}">
                <a16:creationId xmlns:a16="http://schemas.microsoft.com/office/drawing/2014/main" id="{F685EC83-A48E-466A-9AD3-4ED2BCAF64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00" y="2033117"/>
            <a:ext cx="7452000" cy="41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1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82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quel animal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quel animal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8CD482-9587-4AA0-A342-7DE654262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999" y="2635006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75BAA43-282B-42A3-8CB1-ECCD9AB12884}"/>
              </a:ext>
            </a:extLst>
          </p:cNvPr>
          <p:cNvCxnSpPr>
            <a:cxnSpLocks/>
          </p:cNvCxnSpPr>
          <p:nvPr/>
        </p:nvCxnSpPr>
        <p:spPr>
          <a:xfrm>
            <a:off x="2994212" y="2497122"/>
            <a:ext cx="1093694" cy="112462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le canard.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751756" y="1681768"/>
            <a:ext cx="764048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le canard.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BBC070E-5341-4D7B-ABAA-72B21D249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999" y="2635006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05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porte le canard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porte le canard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47B19D0-9A00-4185-A3FA-B70655BF1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999" y="2635006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90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canard porte de grandes lunettes.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809238" y="1624017"/>
            <a:ext cx="752552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canard porte de grandes lunettes.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3749F54E-2087-4D51-A4EB-82F3E8E5F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999" y="2635006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69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la souris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la souris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5793C8-5130-4BAC-94A3-624C9FFD3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626" y="2635006"/>
            <a:ext cx="3392745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01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souris lit une petite note.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La souris lit une petite note.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19AE3930-32CE-49C0-972F-6E31A9B89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626" y="2635006"/>
            <a:ext cx="3392745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329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l’ours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l’ours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77C295-F287-457D-A090-9EB87E3EB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859" y="2635006"/>
            <a:ext cx="334028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32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L’ours dessine un nid.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L’ours dessine un nid.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2FD5A95-FFE1-4EEE-A05A-4CD667E86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859" y="2635006"/>
            <a:ext cx="334028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1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demande la souris à l’ours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demande la souris à l’ours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6E91F1-C731-4DC1-94EE-7067170A0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683" y="2635006"/>
            <a:ext cx="332263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143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demande à l’ours : « Qu’est-ce que tu aimes faire à l’école ? »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Elle demande à l’ours : « Qu’est-ce que tu aimes faire à l’école ? »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E39D802-654D-4235-95A8-11DB6F8F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683" y="2635006"/>
            <a:ext cx="332263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59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répond l’ours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répond l’ours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C3E787-7C1A-49D0-A38B-6334797F5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999" y="2635006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55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L’ours répond : « J’aime dessiner et chanter. »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945593" y="1681768"/>
            <a:ext cx="747995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L’ours répond : « J’aime dessiner et chanter. »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4D3693D-340B-4839-AE40-6AF13267B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999" y="2635006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304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la souris aime faire à l’école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la souris aime faire à l’école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FCE076-7E7B-41E6-BF19-73F428D48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600" y="2635006"/>
            <a:ext cx="3418797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13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souris aime lire et colorier.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243975" y="1624017"/>
            <a:ext cx="71815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La souris aime lire et colorier.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D055640-18EE-4CEE-AD81-892BE01AD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600" y="2635006"/>
            <a:ext cx="3418797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94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CECC421-D51D-492D-8772-DC0D0AB62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17" y="1841437"/>
            <a:ext cx="1673565" cy="183089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8919500-3198-483C-B6FC-B260B1D23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84" y="1841437"/>
            <a:ext cx="1618596" cy="17707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00B2123-01D4-4899-8D4F-DD5C8F241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34" y="1841437"/>
            <a:ext cx="1673565" cy="183089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6E4F8FB-950E-4C09-9101-A955D3F0D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82" y="4337256"/>
            <a:ext cx="1613102" cy="176474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B39BCF5-8D03-47A5-BFC5-11FABA8D4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83" y="4337256"/>
            <a:ext cx="1613102" cy="17647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467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Se réveiller – Le petit-déjeuner – Se laver – S’habiller – Préparer.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Se réveiller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8678" y="3751922"/>
            <a:ext cx="2426644" cy="28943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 petit-déjeuner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Se laver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5235646" y="610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Préparer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29167"/>
            <a:ext cx="2330824" cy="34270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S’habiller</a:t>
            </a:r>
            <a:endParaRPr lang="fr-MA" dirty="0">
              <a:latin typeface="Dosis SemiBold" pitchFamily="2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14B3411-ED9F-4640-91B9-22FEADBBF57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13C3C31-A40C-4AA8-96EF-65FCDADF9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A4E8E00-4562-4155-87BE-3A46E5F5C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3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vont faire le canard, la souris et l’ours après la récréation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vont faire le canard, la souris et l’ours après la récréation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4D6F062-0EBF-4528-8A7F-8A16C339F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81" y="2718000"/>
            <a:ext cx="339283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357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Après la récréation, ils vont chanter une chanson sur les sardines.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243975" y="1681768"/>
            <a:ext cx="71815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Après la récréation, ils vont chanter une chanson sur les sardines.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C03EF1D-8A77-4851-9FFC-86C1F469B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82" y="2810890"/>
            <a:ext cx="339283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72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nos amis, la souris et l’ours,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82FC00-06A0-41A3-886B-EC17DA51C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999" y="2287256"/>
            <a:ext cx="6840001" cy="35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« 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souris et l'ours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CA9A3A-3A85-403A-8E9E-5F5D090A96DE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f0534ec5-868f-4ce6-85c7-99f0612daa52"/>
    <ds:schemaRef ds:uri="http://purl.org/dc/dcmitype/"/>
    <ds:schemaRef ds:uri="http://schemas.openxmlformats.org/package/2006/metadata/core-properties"/>
    <ds:schemaRef ds:uri="202b3bc9-e036-45c7-aea0-06aec8cd7a4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28FEE4B-9F53-485D-ABBC-893707D2FE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13AD08-3819-4E6E-A19F-0C4257E18D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7338</TotalTime>
  <Words>1541</Words>
  <PresentationFormat>Affichage à l'écran (4:3)</PresentationFormat>
  <Paragraphs>286</Paragraphs>
  <Slides>94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94</vt:i4>
      </vt:variant>
    </vt:vector>
  </HeadingPairs>
  <TitlesOfParts>
    <vt:vector size="116" baseType="lpstr">
      <vt:lpstr>Dosis Medium</vt:lpstr>
      <vt:lpstr>Aptos Display</vt:lpstr>
      <vt:lpstr>Arial</vt:lpstr>
      <vt:lpstr>Mistral</vt:lpstr>
      <vt:lpstr>Dosis SemiBold</vt:lpstr>
      <vt:lpstr>Dosis ExtraBold</vt:lpstr>
      <vt:lpstr>Wingdings</vt:lpstr>
      <vt:lpstr>Berlin Sans FB</vt:lpstr>
      <vt:lpstr>Calibri</vt:lpstr>
      <vt:lpstr>Aptos</vt:lpstr>
      <vt:lpstr>Century Gothic</vt:lpstr>
      <vt:lpstr>Dosis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Se réveiller – Le petit-déjeuner – Se laver – S’habiller – Préparer.</vt:lpstr>
      <vt:lpstr>Répétons ensemble : La route – Une poubelle - Un ours – La loupe - Une souris. </vt:lpstr>
      <vt:lpstr>Répétons ensemble : Lire - Dessiner - Écrire - Chanter - La récréation - Colorier.</vt:lpstr>
      <vt:lpstr>Qui veut passer au tableau pour nommer les images ? </vt:lpstr>
      <vt:lpstr>Répétons ensemble : Le nid - Une note - Neuf - Des lunettes - Le canard - Des sardines. </vt:lpstr>
      <vt:lpstr>Qui veut passer au tableau pour nommer les images ? </vt:lpstr>
      <vt:lpstr>Nous allons jouer au jeu des mots invisibles. </vt:lpstr>
      <vt:lpstr>Répétons ensemble : Lire - Dessiner - Écrire - Chanter - La récréation - Colorier.</vt:lpstr>
      <vt:lpstr>Observez bien les images. Je vais masquer une image. Qui veut expliquer la consigne en arabe ? </vt:lpstr>
      <vt:lpstr>Quelle est l’image qui manque ?</vt:lpstr>
      <vt:lpstr>L’image qui manque est : Chanter.</vt:lpstr>
      <vt:lpstr>Nous allons jouer au jeu des mots qui bougent. </vt:lpstr>
      <vt:lpstr>Répétons ensemble : Le nid - Une note - Neuf - Des lunettes - Le canard - Des sardines. </vt:lpstr>
      <vt:lpstr>Observez bien. Je vais faire bouger 2 images. </vt:lpstr>
      <vt:lpstr>Quelles sont les 2 images qui ont bougé ?</vt:lpstr>
      <vt:lpstr>Les deux images qui ont bougé sont : Un canard et le nid.  </vt:lpstr>
      <vt:lpstr>Maintenant, on passe à la lecture. Qui veut passer au tableau pour lire les lettres ?</vt:lpstr>
      <vt:lpstr>On continue. Qui veut passer au tableau pour lire les lettres ? </vt:lpstr>
      <vt:lpstr>On continue. Qui veut passer au tableau pour lire les lettres ? </vt:lpstr>
      <vt:lpstr>Qui veut passer au tableau pour lire les syllabes ? </vt:lpstr>
      <vt:lpstr>Qui veut passer au tableau pour lire les mots ? </vt:lpstr>
      <vt:lpstr>Prenez vos ardoises. On va faire de l’écriture. </vt:lpstr>
      <vt:lpstr>Écrivez « Amira ». </vt:lpstr>
      <vt:lpstr>Levez les ardoises. Je vais vérifier votre écriture. </vt:lpstr>
      <vt:lpstr>Corrigez. </vt:lpstr>
      <vt:lpstr>Écrivez « a ». </vt:lpstr>
      <vt:lpstr>Levez les ardoises. Je vais vérifier votre écriture. </vt:lpstr>
      <vt:lpstr>Corrigez. </vt:lpstr>
      <vt:lpstr>Écrivez « une ».</vt:lpstr>
      <vt:lpstr>Levez les ardoises. Je vais vérifier votre écriture. </vt:lpstr>
      <vt:lpstr>Corrigez. </vt:lpstr>
      <vt:lpstr>Écrivez « bonne ».</vt:lpstr>
      <vt:lpstr>Levez les ardoises. Je vais vérifier votre écriture. </vt:lpstr>
      <vt:lpstr>Corrigez. </vt:lpstr>
      <vt:lpstr>Écrivez « note ».</vt:lpstr>
      <vt:lpstr>Levez les ardoises. Je vais vérifier votre écriture. </vt:lpstr>
      <vt:lpstr>Corrigez. </vt:lpstr>
      <vt:lpstr>Prenez vos cahiers.</vt:lpstr>
      <vt:lpstr>Écrivez la phrase sur votre cahier. Je vais passer entre les rangs pour vérifier votre écriture. Faites attention à la majuscule au début, à l’espace entre les mots, au point à la fin et respectez les dimensions des lettres.</vt:lpstr>
      <vt:lpstr>Maintenant, c’est l’activité des questions en rafale. Je vais désigner des élèves au hasard pour répondre. Tenez-vous prêts. </vt:lpstr>
      <vt:lpstr>Je vais poser la question à plusieurs élèves : « Comment ça va ? » </vt:lpstr>
      <vt:lpstr>Présentation PowerPoint</vt:lpstr>
      <vt:lpstr>Présentation PowerPoint</vt:lpstr>
      <vt:lpstr>Présentation PowerPoint</vt:lpstr>
      <vt:lpstr>Qu’est-ce qu’il y a dans ton cartable ?  </vt:lpstr>
      <vt:lpstr>Qu’est-ce qu’il y a dans ta trousse ?  </vt:lpstr>
      <vt:lpstr>Est-ce que c’est ta trousse ? </vt:lpstr>
      <vt:lpstr>Qui a une gomme ? </vt:lpstr>
      <vt:lpstr>C’est qui sur la photo ?</vt:lpstr>
      <vt:lpstr>C’est qui sur la photo ?</vt:lpstr>
      <vt:lpstr>C’est qui sur la photo ?</vt:lpstr>
      <vt:lpstr>C’est qui sur la photo ?</vt:lpstr>
      <vt:lpstr>Est-ce que tu as un frère ?</vt:lpstr>
      <vt:lpstr>Est-ce que tu as une sœur ?</vt:lpstr>
      <vt:lpstr>Il y a combien de chambres dans ta maison ?</vt:lpstr>
      <vt:lpstr>Où est ton papa ?</vt:lpstr>
      <vt:lpstr>Où est ton ballon ?</vt:lpstr>
      <vt:lpstr>Qu’est-ce que tu fais le matin ?</vt:lpstr>
      <vt:lpstr>Qu’est-ce que tu aimes faire à l’école ?</vt:lpstr>
      <vt:lpstr>Plan de la séance 6</vt:lpstr>
      <vt:lpstr>Nous avons déjà vu le premier épisode de l’histoire « La souris et l’ours ». Qui veut nous rappeler ce qu’on a vu dans cet épisode ? En français ou dans votre langue.</vt:lpstr>
      <vt:lpstr>On va regarder le premier épisode une nouvelle fois. Après, on verra le deuxième épisode. Soyez attentifs.</vt:lpstr>
      <vt:lpstr>Lecture de la vidéo.</vt:lpstr>
      <vt:lpstr>Maintenant, nous allons découvrir un nouvel épisode de notre histoire « La souris et l’ours ». Est-ce que vous êtes prêts ? Écoutez bien. </vt:lpstr>
      <vt:lpstr>Lecture de la vidéo.</vt:lpstr>
      <vt:lpstr>Nous allons écouter l’histoire une deuxième fois. Soyez attentifs.</vt:lpstr>
      <vt:lpstr>Lecture de la vidéo.</vt:lpstr>
      <vt:lpstr>C’est quel animal ?</vt:lpstr>
      <vt:lpstr>C’est le canard. </vt:lpstr>
      <vt:lpstr>Que porte le canard ?</vt:lpstr>
      <vt:lpstr>Le canard porte de grandes lunettes.</vt:lpstr>
      <vt:lpstr>Que fait la souris ?</vt:lpstr>
      <vt:lpstr>La souris lit une petite note.</vt:lpstr>
      <vt:lpstr>Que fait l’ours ?</vt:lpstr>
      <vt:lpstr>L’ours dessine un nid.</vt:lpstr>
      <vt:lpstr>Que demande la souris à l’ours ?</vt:lpstr>
      <vt:lpstr>Elle demande à l’ours : « Qu’est-ce que tu aimes faire à l’école ? »</vt:lpstr>
      <vt:lpstr>Que répond l’ours ?</vt:lpstr>
      <vt:lpstr>L’ours répond : « J’aime dessiner et chanter. »</vt:lpstr>
      <vt:lpstr>Qu’est-ce que la souris aime faire à l’école ?</vt:lpstr>
      <vt:lpstr>La souris aime lire et colorier.</vt:lpstr>
      <vt:lpstr>Que vont faire le canard, la souris et l’ours après la récréation ?</vt:lpstr>
      <vt:lpstr>Après la récréation, ils vont chanter une chanson sur les sardines.</vt:lpstr>
      <vt:lpstr>On retrouvera nos amis, la souris et l’ours, la semaine prochaine pour la suite de l’histoire.</vt:lpstr>
      <vt:lpstr>À la maison, faites un dessin sur l’histoire de « La souris et l'ours ». </vt:lpstr>
      <vt:lpstr>La séance d’aujourd’hui est terminée. À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2026-03-31T17:32:45Z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