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5143500" cx="9144000"/>
  <p:notesSz cx="6858000" cy="9144000"/>
  <p:embeddedFontLst>
    <p:embeddedFont>
      <p:font typeface="Roboto"/>
      <p:regular r:id="rId64"/>
      <p:bold r:id="rId65"/>
      <p:italic r:id="rId66"/>
      <p:boldItalic r:id="rId67"/>
    </p:embeddedFont>
    <p:embeddedFont>
      <p:font typeface="Lato"/>
      <p:regular r:id="rId68"/>
      <p:bold r:id="rId69"/>
      <p:italic r:id="rId70"/>
      <p:boldItalic r:id="rId71"/>
    </p:embeddedFont>
    <p:embeddedFont>
      <p:font typeface="Lato Light"/>
      <p:regular r:id="rId72"/>
      <p:bold r:id="rId73"/>
      <p:italic r:id="rId74"/>
      <p:boldItalic r:id="rId75"/>
    </p:embeddedFont>
    <p:embeddedFont>
      <p:font typeface="Lato Black"/>
      <p:bold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78" roundtripDataSignature="AMtx7mj1+VFe2yJdHjGfrpZ7Oxxw5yqK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7D937C-92D8-4A65-AFF2-14C1BFA59AE3}">
  <a:tblStyle styleId="{277D937C-92D8-4A65-AFF2-14C1BFA59AE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Light-bold.fntdata"/><Relationship Id="rId72" Type="http://schemas.openxmlformats.org/officeDocument/2006/relationships/font" Target="fonts/LatoLight-regular.fntdata"/><Relationship Id="rId31" Type="http://schemas.openxmlformats.org/officeDocument/2006/relationships/slide" Target="slides/slide25.xml"/><Relationship Id="rId75" Type="http://schemas.openxmlformats.org/officeDocument/2006/relationships/font" Target="fonts/LatoLight-boldItalic.fntdata"/><Relationship Id="rId30" Type="http://schemas.openxmlformats.org/officeDocument/2006/relationships/slide" Target="slides/slide24.xml"/><Relationship Id="rId74" Type="http://schemas.openxmlformats.org/officeDocument/2006/relationships/font" Target="fonts/LatoLight-italic.fntdata"/><Relationship Id="rId33" Type="http://schemas.openxmlformats.org/officeDocument/2006/relationships/slide" Target="slides/slide27.xml"/><Relationship Id="rId77" Type="http://schemas.openxmlformats.org/officeDocument/2006/relationships/font" Target="fonts/LatoBlack-boldItalic.fntdata"/><Relationship Id="rId32" Type="http://schemas.openxmlformats.org/officeDocument/2006/relationships/slide" Target="slides/slide26.xml"/><Relationship Id="rId76" Type="http://schemas.openxmlformats.org/officeDocument/2006/relationships/font" Target="fonts/LatoBlack-bold.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font" Target="fonts/Lato-boldItalic.fntdata"/><Relationship Id="rId70" Type="http://schemas.openxmlformats.org/officeDocument/2006/relationships/font" Target="fonts/Lato-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regular.fntdata"/><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Roboto-italic.fntdata"/><Relationship Id="rId21" Type="http://schemas.openxmlformats.org/officeDocument/2006/relationships/slide" Target="slides/slide15.xml"/><Relationship Id="rId65" Type="http://schemas.openxmlformats.org/officeDocument/2006/relationships/font" Target="fonts/Roboto-bold.fntdata"/><Relationship Id="rId24" Type="http://schemas.openxmlformats.org/officeDocument/2006/relationships/slide" Target="slides/slide18.xml"/><Relationship Id="rId68" Type="http://schemas.openxmlformats.org/officeDocument/2006/relationships/font" Target="fonts/Lato-regular.fntdata"/><Relationship Id="rId23" Type="http://schemas.openxmlformats.org/officeDocument/2006/relationships/slide" Target="slides/slide17.xml"/><Relationship Id="rId67" Type="http://schemas.openxmlformats.org/officeDocument/2006/relationships/font" Target="fonts/Roboto-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Lato-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ukcalculator.com/student-finance-scotland-calculator.html"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udent-loan-calculator.co.uk/" TargetMode="External"/><Relationship Id="rId3" Type="http://schemas.openxmlformats.org/officeDocument/2006/relationships/hyperlink" Target="https://www.studentcalc.co.uk/" TargetMode="External"/><Relationship Id="rId4" Type="http://schemas.openxmlformats.org/officeDocument/2006/relationships/hyperlink" Target="https://www.gov.uk/travel-grants-medical-dental-students-england" TargetMode="External"/><Relationship Id="rId5" Type="http://schemas.openxmlformats.org/officeDocument/2006/relationships/hyperlink" Target="https://www.gov.uk/travel-grants-students-england/eligibility" TargetMode="External"/><Relationship Id="rId6" Type="http://schemas.openxmlformats.org/officeDocument/2006/relationships/hyperlink" Target="https://www.gov.uk/travel-grants-students-england/what-youll-g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repaying-your-student-loan/which-repayment-plan-you-are-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 Id="rId3" Type="http://schemas.openxmlformats.org/officeDocument/2006/relationships/hyperlink" Target="https://www.student-loan-calculator.co.uk/"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student-finance-calculator"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students/student-finance-calculator/"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ractitioners.slc.co.uk/media/1969/sfe_faq_plan5_feb2023.pdf"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7vk4dNRlXqN4zUQLXr7sPPsPOG1Z_a2f/edit?usp=sharing&amp;ouid=114899362957674001726&amp;rtpof=true&amp;sd=tru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f8f53bf4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0f8f53bf44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17d4f631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17d4f631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Update on Fees: https://www.saas.gov.uk/full-time/undergraduates/student-loan-bursary-tuition-fees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ff9c3888d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ff9c3888d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f9c3888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ff9c3888d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a:t>The maximum loan Scottish students can get for a Scottish university is £10,400 a year. You'll need to re-apply for it along with all your other student finance each year. But you'll only be able to get a loan of up to £8,400 if your household income is more than £34,000 a year.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f8f53bf4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0f8f53bf44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By living costs we mean food, books, accommodation and travel.</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Two </a:t>
            </a:r>
            <a:r>
              <a:rPr lang="en-GB">
                <a:latin typeface="Lato"/>
                <a:ea typeface="Lato"/>
                <a:cs typeface="Lato"/>
                <a:sym typeface="Lato"/>
              </a:rPr>
              <a:t>student</a:t>
            </a:r>
            <a:r>
              <a:rPr lang="en-GB">
                <a:latin typeface="Lato"/>
                <a:ea typeface="Lato"/>
                <a:cs typeface="Lato"/>
                <a:sym typeface="Lato"/>
              </a:rPr>
              <a:t> loan calculators: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https://ukcalculator.com/student-finance-scotland-calculator.html</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f4427fd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33f4427fd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‘Living costs’ may include food, books, clothing, accommodation and travel.</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5cba6301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25cba6301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‘Living costs’ may include food, books, clothing, accommodation and travel.</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2"/>
              </a:rPr>
              <a:t>https://www.student-loan-calculator.co.uk/</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hlink"/>
                </a:solidFill>
                <a:latin typeface="Lato"/>
                <a:ea typeface="Lato"/>
                <a:cs typeface="Lato"/>
                <a:sym typeface="Lato"/>
                <a:hlinkClick r:id="rId3"/>
              </a:rPr>
              <a:t>https://www.studentcalc.co.uk/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You might get a </a:t>
            </a:r>
            <a:r>
              <a:rPr lang="en-GB" u="sng">
                <a:solidFill>
                  <a:srgbClr val="1D70B8"/>
                </a:solidFill>
                <a:latin typeface="Lato"/>
                <a:ea typeface="Lato"/>
                <a:cs typeface="Lato"/>
                <a:sym typeface="Lato"/>
                <a:hlinkClick r:id="rId4">
                  <a:extLst>
                    <a:ext uri="{A12FA001-AC4F-418D-AE19-62706E023703}">
                      <ahyp:hlinkClr val="tx"/>
                    </a:ext>
                  </a:extLst>
                </a:hlinkClick>
              </a:rPr>
              <a:t>grant to cover some travel expenses</a:t>
            </a:r>
            <a:r>
              <a:rPr lang="en-GB">
                <a:solidFill>
                  <a:srgbClr val="0B0C0C"/>
                </a:solidFill>
                <a:latin typeface="Lato"/>
                <a:ea typeface="Lato"/>
                <a:cs typeface="Lato"/>
                <a:sym typeface="Lato"/>
              </a:rPr>
              <a:t> if you normally live in England but study away from home.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If you’re a medical or dental student you might also qualify for help with the costs of attending clinical placements in the UK. You do not have to pay back a travel grant. </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rgbClr val="0B0C0C"/>
                </a:solidFill>
                <a:latin typeface="Lato"/>
                <a:ea typeface="Lato"/>
                <a:cs typeface="Lato"/>
                <a:sym typeface="Lato"/>
              </a:rPr>
              <a:t>There are </a:t>
            </a:r>
            <a:r>
              <a:rPr lang="en-GB" u="sng">
                <a:solidFill>
                  <a:srgbClr val="1D70B8"/>
                </a:solidFill>
                <a:latin typeface="Lato"/>
                <a:ea typeface="Lato"/>
                <a:cs typeface="Lato"/>
                <a:sym typeface="Lato"/>
                <a:hlinkClick r:id="rId5">
                  <a:extLst>
                    <a:ext uri="{A12FA001-AC4F-418D-AE19-62706E023703}">
                      <ahyp:hlinkClr val="tx"/>
                    </a:ext>
                  </a:extLst>
                </a:hlinkClick>
              </a:rPr>
              <a:t>rules on eligibility</a:t>
            </a:r>
            <a:r>
              <a:rPr lang="en-GB">
                <a:solidFill>
                  <a:srgbClr val="0B0C0C"/>
                </a:solidFill>
                <a:latin typeface="Lato"/>
                <a:ea typeface="Lato"/>
                <a:cs typeface="Lato"/>
                <a:sym typeface="Lato"/>
              </a:rPr>
              <a:t> and </a:t>
            </a:r>
            <a:r>
              <a:rPr lang="en-GB" u="sng">
                <a:solidFill>
                  <a:srgbClr val="1D70B8"/>
                </a:solidFill>
                <a:latin typeface="Lato"/>
                <a:ea typeface="Lato"/>
                <a:cs typeface="Lato"/>
                <a:sym typeface="Lato"/>
                <a:hlinkClick r:id="rId6">
                  <a:extLst>
                    <a:ext uri="{A12FA001-AC4F-418D-AE19-62706E023703}">
                      <ahyp:hlinkClr val="tx"/>
                    </a:ext>
                  </a:extLst>
                </a:hlinkClick>
              </a:rPr>
              <a:t>how much you’ll get</a:t>
            </a:r>
            <a:r>
              <a:rPr lang="en-GB">
                <a:solidFill>
                  <a:srgbClr val="0B0C0C"/>
                </a:solidFill>
                <a:latin typeface="Lato"/>
                <a:ea typeface="Lato"/>
                <a:cs typeface="Lato"/>
                <a:sym typeface="Lato"/>
              </a:rPr>
              <a:t>.</a:t>
            </a:r>
            <a:endParaRPr>
              <a:solidFill>
                <a:srgbClr val="0B0C0C"/>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a:solidFill>
                <a:srgbClr val="202124"/>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7c5648cd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77c5648cd5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ff9c3888d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ff9c3888dd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loans work much like a graduate tax, as you pay back a proportion of your income each month, in a similar way to which income tax works. The only real difference between the way that a graduate tax and the student loan system works, is that (some people) will eventually clear their debt and stop paying back the loan, whereas a graduate tax is likely to be spread over a person’s working life</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8f53bf4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0f8f53bf44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More information available 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u="sng">
                <a:solidFill>
                  <a:schemeClr val="hlink"/>
                </a:solidFill>
                <a:hlinkClick r:id="rId2"/>
              </a:rPr>
              <a:t>Repaying your student loan: Which repayment plan you're on - GOV.UK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77c5648cd5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g277c5648cd5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1b76ed8e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1b76ed8e1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Key points</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What we notice is that the price tag of university is mostly irrelevant</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someone earns less than the threshold, they don’t pay</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a:t>
            </a:r>
            <a:r>
              <a:rPr lang="en-GB">
                <a:solidFill>
                  <a:schemeClr val="dk1"/>
                </a:solidFill>
                <a:latin typeface="Lato"/>
                <a:ea typeface="Lato"/>
                <a:cs typeface="Lato"/>
                <a:sym typeface="Lato"/>
              </a:rPr>
              <a:t>30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is calculated on pre-tax income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f8f53bf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0f8f53bf44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a:t>
            </a:r>
            <a:r>
              <a:rPr lang="en-GB">
                <a:solidFill>
                  <a:schemeClr val="dk1"/>
                </a:solidFill>
                <a:latin typeface="Lato"/>
                <a:ea typeface="Lato"/>
                <a:cs typeface="Lato"/>
                <a:sym typeface="Lato"/>
              </a:rPr>
              <a:t>30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9a8a8ced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9a8a8ced9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a:t>
            </a:r>
            <a:r>
              <a:rPr lang="en-GB">
                <a:solidFill>
                  <a:schemeClr val="dk1"/>
                </a:solidFill>
                <a:latin typeface="Lato"/>
                <a:ea typeface="Lato"/>
                <a:cs typeface="Lato"/>
                <a:sym typeface="Lato"/>
              </a:rPr>
              <a:t>30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9a8a8ced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29a8a8ced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Key points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we notice is that the price tag of university is mostly irrelevant</a:t>
            </a:r>
            <a:endParaRPr>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The amount paid back is based SOLELY on what you EARN after university (earliest will be April after you graduate)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earn a lot - ie gain the most from going to university - will repay a lot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Those who don’t gain so much financially from going to university will repay little or nothing</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If at any point earn less than the threshold, don’t pay</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Many people will never pay it back before the </a:t>
            </a:r>
            <a:r>
              <a:rPr lang="en-GB">
                <a:solidFill>
                  <a:schemeClr val="dk1"/>
                </a:solidFill>
                <a:latin typeface="Lato"/>
                <a:ea typeface="Lato"/>
                <a:cs typeface="Lato"/>
                <a:sym typeface="Lato"/>
              </a:rPr>
              <a:t>30 years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The amount is calculated on per-tax income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f8f53bf44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20f8f53bf44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2. The impact may be on affordability checks which establish whether you can afford to make repayments on a mortgage. Of course, if you have lower take home income with a student loan, means you’ll be assessed as being able to make smaller payments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6888c0ab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206888c0abb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Note that due to compound interest, the interest added each year goes up more and more each year.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2"/>
              </a:rPr>
              <a:t>https://www.moneysavingexpert.com/students/student-finance-calculator/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https://www.student-loan-calculator.co.uk/</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424011756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0424011756_0_7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His future job salary; the interest on the loan; the total number of years until the loan is written off (i.e. </a:t>
            </a:r>
            <a:r>
              <a:rPr lang="en-GB">
                <a:latin typeface="Lato"/>
                <a:ea typeface="Lato"/>
                <a:cs typeface="Lato"/>
                <a:sym typeface="Lato"/>
              </a:rPr>
              <a:t>30 years</a:t>
            </a:r>
            <a:r>
              <a:rPr lang="en-GB">
                <a:latin typeface="Lato"/>
                <a:ea typeface="Lato"/>
                <a:cs typeface="Lato"/>
                <a:sym typeface="Lato"/>
              </a:rPr>
              <a:t>); Whether he is taking out a maintenance loan as well as a tuition fee loans and, if so, the cost of the maintenance loan</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7c5648cd5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77c5648cd5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ff9c3888d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ff9c3888dd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ff9c3888d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1ff9c3888dd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ff9c3888d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1ff9c3888d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ff9c3888d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1ff9c3888dd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Link here: </a:t>
            </a:r>
            <a:r>
              <a:rPr lang="en-GB" u="sng">
                <a:solidFill>
                  <a:schemeClr val="hlink"/>
                </a:solidFill>
                <a:hlinkClick r:id="rId2"/>
              </a:rPr>
              <a:t>https://www.gov.uk/student-finance-calculator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ff9c3888dd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ff9c3888dd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55be413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3055be4138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ff9c3888d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1ff9c3888dd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f9c3888d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1ff9c3888dd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ff9c3888d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1ff9c3888dd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ff9c3888d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1ff9c3888dd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ff9c3888d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ff9c3888dd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f9c3888d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1ff9c3888dd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ff9c3888dd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1ff9c3888dd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ff9c3888d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ff9c3888d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06342b9a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06342b9a5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f9c3888d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1ff9c3888dd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ff9c3888d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ff9c3888dd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0f8f53bf44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20f8f53bf44_0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5cba630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325cba6301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0f8f53bf4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0f8f53bf4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5cba6301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25cba6301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0f8f53bf4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0f8f53bf44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25cba6301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325cba63014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They are paid back the April after leaving university and only if somebody is earning more than the threshold which is £</a:t>
            </a:r>
            <a:r>
              <a:rPr lang="en-GB">
                <a:solidFill>
                  <a:schemeClr val="dk1"/>
                </a:solidFill>
                <a:latin typeface="Lato"/>
                <a:ea typeface="Lato"/>
                <a:cs typeface="Lato"/>
                <a:sym typeface="Lato"/>
              </a:rPr>
              <a:t>32,745</a:t>
            </a:r>
            <a:r>
              <a:rPr lang="en-GB">
                <a:solidFill>
                  <a:schemeClr val="dk1"/>
                </a:solidFill>
                <a:latin typeface="Lato"/>
                <a:ea typeface="Lato"/>
                <a:cs typeface="Lato"/>
                <a:sym typeface="Lato"/>
              </a:rPr>
              <a:t> for </a:t>
            </a:r>
            <a:r>
              <a:rPr lang="en-GB">
                <a:solidFill>
                  <a:schemeClr val="dk1"/>
                </a:solidFill>
                <a:latin typeface="Lato"/>
                <a:ea typeface="Lato"/>
                <a:cs typeface="Lato"/>
                <a:sym typeface="Lato"/>
              </a:rPr>
              <a:t>Plan 4</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The Govt may take into account household earnings (ie those of parents)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AutoNum type="arabicParenR"/>
            </a:pPr>
            <a:r>
              <a:rPr lang="en-GB">
                <a:solidFill>
                  <a:schemeClr val="dk1"/>
                </a:solidFill>
                <a:latin typeface="Lato"/>
                <a:ea typeface="Lato"/>
                <a:cs typeface="Lato"/>
                <a:sym typeface="Lato"/>
              </a:rPr>
              <a:t>This affects taking out a mortgage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Another myth buster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You Should Save Up and Pay Off Your Student Debt as Soon as Possible.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Yet this doesn't mean you </a:t>
            </a:r>
            <a:r>
              <a:rPr i="1" lang="en-GB">
                <a:solidFill>
                  <a:schemeClr val="dk1"/>
                </a:solidFill>
                <a:latin typeface="Lato"/>
                <a:ea typeface="Lato"/>
                <a:cs typeface="Lato"/>
                <a:sym typeface="Lato"/>
              </a:rPr>
              <a:t>should</a:t>
            </a:r>
            <a:r>
              <a:rPr lang="en-GB">
                <a:solidFill>
                  <a:schemeClr val="dk1"/>
                </a:solidFill>
                <a:latin typeface="Lato"/>
                <a:ea typeface="Lato"/>
                <a:cs typeface="Lato"/>
                <a:sym typeface="Lato"/>
              </a:rPr>
              <a:t> pay them off early, just because it's allowed. While in general we encourage people to repay their debts as quickly as possible, student loans are one of the rare cases where that will be a bad decision for some people.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This is because under the new system many won't fully repay before the debt is wiped (after 30 years, use the </a:t>
            </a:r>
            <a:r>
              <a:rPr lang="en-GB" u="sng">
                <a:solidFill>
                  <a:schemeClr val="dk1"/>
                </a:solidFill>
                <a:latin typeface="Lato"/>
                <a:ea typeface="Lato"/>
                <a:cs typeface="Lato"/>
                <a:sym typeface="Lato"/>
                <a:hlinkClick r:id="rId2">
                  <a:extLst>
                    <a:ext uri="{A12FA001-AC4F-418D-AE19-62706E023703}">
                      <ahyp:hlinkClr val="tx"/>
                    </a:ext>
                  </a:extLst>
                </a:hlinkClick>
              </a:rPr>
              <a:t>Student Finance Calculator</a:t>
            </a:r>
            <a:r>
              <a:rPr lang="en-GB">
                <a:solidFill>
                  <a:schemeClr val="dk1"/>
                </a:solidFill>
                <a:latin typeface="Lato"/>
                <a:ea typeface="Lato"/>
                <a:cs typeface="Lato"/>
                <a:sym typeface="Lato"/>
              </a:rPr>
              <a:t> to see). Overpaying each month could actually be worthless – as the overpayment's not reducing the amount you'd need to pay back at all.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can be tempting to pay off your student loan as soon as you graduate, particularly if you get a good job and are earning a decent income.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However, it’s not necessarily the smartest move for most people. Student loans come with low interest rates, and putting any extra cash you save at the end of the month into a separate savings account could be a much better long-term option for making your money go further.</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 probably won’t be long until you need to take out a commercial loan at much higher interest (such as a mortgage), so just make the minimum student loan repayments to save borrowing later at a much higher cost.</a:t>
            </a:r>
            <a:endParaRPr>
              <a:solidFill>
                <a:schemeClr val="dk1"/>
              </a:solidFill>
              <a:latin typeface="Lato"/>
              <a:ea typeface="Lato"/>
              <a:cs typeface="Lato"/>
              <a:sym typeface="Lato"/>
            </a:endParaRPr>
          </a:p>
          <a:p>
            <a:pPr indent="0" lvl="0" marL="0" rtl="0" algn="l">
              <a:lnSpc>
                <a:spcPct val="100000"/>
              </a:lnSpc>
              <a:spcBef>
                <a:spcPts val="80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Alternative: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rPr b="1" lang="en-GB">
                <a:solidFill>
                  <a:schemeClr val="dk1"/>
                </a:solidFill>
                <a:latin typeface="Lato"/>
                <a:ea typeface="Lato"/>
                <a:cs typeface="Lato"/>
                <a:sym typeface="Lato"/>
              </a:rPr>
              <a:t>Maintenance loan is calculated the same way across all UK universities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4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b76ed8e1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21b76ed8e19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ff9c3888d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1ff9c3888d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b6df5e21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b6df5e219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b6df5e21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3b6df5e219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Additional information: </a:t>
            </a:r>
            <a:r>
              <a:rPr lang="en-GB" u="sng">
                <a:solidFill>
                  <a:schemeClr val="hlink"/>
                </a:solidFill>
                <a:hlinkClick r:id="rId2"/>
              </a:rPr>
              <a:t>https://www.practitioners.slc.co.uk/media/1969/sfe_faq_plan5_feb2023.pdf</a:t>
            </a:r>
            <a:r>
              <a:rPr lang="en-GB"/>
              <a: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7c5648cd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77c5648cd5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ff9c3888d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1ff9c3888dd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ff9c3888dd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ff9c3888dd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77c5648cd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277c5648cd5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8a67efdd9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28a67efdd9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af5819ba83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3af5819ba8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f953828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3f953828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university</a:t>
            </a:r>
            <a:endParaRPr u="sng">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Alternatives to University</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 </a:t>
            </a:r>
            <a:r>
              <a:rPr lang="en-GB" u="sng">
                <a:solidFill>
                  <a:schemeClr val="hlink"/>
                </a:solidFill>
                <a:latin typeface="Lato"/>
                <a:ea typeface="Lato"/>
                <a:cs typeface="Lato"/>
                <a:sym typeface="Lato"/>
                <a:hlinkClick r:id="rId2"/>
              </a:rPr>
              <a:t>previous Y10 Flic session</a:t>
            </a:r>
            <a:r>
              <a:rPr lang="en-GB">
                <a:latin typeface="Lato"/>
                <a:ea typeface="Lato"/>
                <a:cs typeface="Lato"/>
                <a:sym typeface="Lato"/>
              </a:rPr>
              <a:t> covers possible apprenticeship options. Consider mentioning to students that university is one of several possible post-18 options. </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d7a2f0e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2d7a2f0ef9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Instruct students to draw up the table. Gather feedback until students have suggested the points in the expected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u="sng">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Benefits of uni</a:t>
            </a:r>
            <a:endParaRPr u="sng">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Short term</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In-depth learning of a subject</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network and meet people</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Opportunity to be independent/ learn how to budget (including through making mistakes)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Longer term </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Increased earning potential</a:t>
            </a:r>
            <a:endParaRPr>
              <a:solidFill>
                <a:schemeClr val="dk1"/>
              </a:solidFill>
              <a:latin typeface="Lato"/>
              <a:ea typeface="Lato"/>
              <a:cs typeface="Lato"/>
              <a:sym typeface="Lato"/>
            </a:endParaRPr>
          </a:p>
          <a:p>
            <a:pPr indent="-298450" lvl="1" marL="9144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Widen job opportunities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dk1"/>
                </a:solidFill>
                <a:latin typeface="Lato"/>
                <a:ea typeface="Lato"/>
                <a:cs typeface="Lato"/>
                <a:sym typeface="Lato"/>
              </a:rPr>
              <a:t>Drawbacks</a:t>
            </a:r>
            <a:endParaRPr u="sng">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Costly - we’ll cover this in more detail</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Could be gaining work experience instead; note students can also work part time while at university</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Might be scary living away from home for first time and managing finances for yourself - whether paying bills or spending on nights out </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Among other things, students are likely to cite the cost as an immediate drawback, and the increase earnings potential as a future benefit.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Teacher Script</a:t>
            </a:r>
            <a:endParaRPr u="sng">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Once students have mentioned this, guide the students to understand that many other students understand that gaining a university degree increases earning potential, but that the process can be costly. As such people apply for student loans to bridge this gap. It’s purpose is to ensure a wide range of people have access to higher education and are not limited by the immediate drawback of the cost.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47c5c94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847c5c942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f8f53bf4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0f8f53bf4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pic>
        <p:nvPicPr>
          <p:cNvPr id="7" name="Google Shape;7;g33d8bd299fe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8" name="Google Shape;8;g33d8bd299fe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0" name="Shape 30"/>
        <p:cNvGrpSpPr/>
        <p:nvPr/>
      </p:nvGrpSpPr>
      <p:grpSpPr>
        <a:xfrm>
          <a:off x="0" y="0"/>
          <a:ext cx="0" cy="0"/>
          <a:chOff x="0" y="0"/>
          <a:chExt cx="0" cy="0"/>
        </a:xfrm>
      </p:grpSpPr>
      <p:pic>
        <p:nvPicPr>
          <p:cNvPr id="31" name="Google Shape;31;g33d8bd299fe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2" name="Shape 32"/>
        <p:cNvGrpSpPr/>
        <p:nvPr/>
      </p:nvGrpSpPr>
      <p:grpSpPr>
        <a:xfrm>
          <a:off x="0" y="0"/>
          <a:ext cx="0" cy="0"/>
          <a:chOff x="0" y="0"/>
          <a:chExt cx="0" cy="0"/>
        </a:xfrm>
      </p:grpSpPr>
      <p:sp>
        <p:nvSpPr>
          <p:cNvPr id="33" name="Google Shape;33;g33d8bd299fe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33d8bd299fe_0_17"/>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35" name="Shape 3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6" name="Shape 36"/>
        <p:cNvGrpSpPr/>
        <p:nvPr/>
      </p:nvGrpSpPr>
      <p:grpSpPr>
        <a:xfrm>
          <a:off x="0" y="0"/>
          <a:ext cx="0" cy="0"/>
          <a:chOff x="0" y="0"/>
          <a:chExt cx="0" cy="0"/>
        </a:xfrm>
      </p:grpSpPr>
      <p:sp>
        <p:nvSpPr>
          <p:cNvPr id="37" name="Google Shape;37;g33d8bd299fe_0_2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9" name="Shape 9"/>
        <p:cNvGrpSpPr/>
        <p:nvPr/>
      </p:nvGrpSpPr>
      <p:grpSpPr>
        <a:xfrm>
          <a:off x="0" y="0"/>
          <a:ext cx="0" cy="0"/>
          <a:chOff x="0" y="0"/>
          <a:chExt cx="0" cy="0"/>
        </a:xfrm>
      </p:grpSpPr>
      <p:sp>
        <p:nvSpPr>
          <p:cNvPr id="10" name="Google Shape;10;g33d8bd299fe_0_2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d8bd299fe_0_2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3d8bd299fe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14" name="Shape 14"/>
        <p:cNvGrpSpPr/>
        <p:nvPr/>
      </p:nvGrpSpPr>
      <p:grpSpPr>
        <a:xfrm>
          <a:off x="0" y="0"/>
          <a:ext cx="0" cy="0"/>
          <a:chOff x="0" y="0"/>
          <a:chExt cx="0" cy="0"/>
        </a:xfrm>
      </p:grpSpPr>
      <p:sp>
        <p:nvSpPr>
          <p:cNvPr id="15" name="Google Shape;15;g33d8bd299fe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g33d8bd299fe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7" name="Google Shape;17;g33d8bd299fe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8" name="Shape 18"/>
        <p:cNvGrpSpPr/>
        <p:nvPr/>
      </p:nvGrpSpPr>
      <p:grpSpPr>
        <a:xfrm>
          <a:off x="0" y="0"/>
          <a:ext cx="0" cy="0"/>
          <a:chOff x="0" y="0"/>
          <a:chExt cx="0" cy="0"/>
        </a:xfrm>
      </p:grpSpPr>
      <p:sp>
        <p:nvSpPr>
          <p:cNvPr id="19" name="Google Shape;19;g33d8bd299fe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20" name="Shape 20"/>
        <p:cNvGrpSpPr/>
        <p:nvPr/>
      </p:nvGrpSpPr>
      <p:grpSpPr>
        <a:xfrm>
          <a:off x="0" y="0"/>
          <a:ext cx="0" cy="0"/>
          <a:chOff x="0" y="0"/>
          <a:chExt cx="0" cy="0"/>
        </a:xfrm>
      </p:grpSpPr>
      <p:pic>
        <p:nvPicPr>
          <p:cNvPr id="21" name="Google Shape;21;g33d8bd299fe_0_2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22" name="Shape 22"/>
        <p:cNvGrpSpPr/>
        <p:nvPr/>
      </p:nvGrpSpPr>
      <p:grpSpPr>
        <a:xfrm>
          <a:off x="0" y="0"/>
          <a:ext cx="0" cy="0"/>
          <a:chOff x="0" y="0"/>
          <a:chExt cx="0" cy="0"/>
        </a:xfrm>
      </p:grpSpPr>
      <p:pic>
        <p:nvPicPr>
          <p:cNvPr id="23" name="Google Shape;23;g33d8bd299fe_0_61"/>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24" name="Google Shape;24;g33d8bd299fe_0_6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900"/>
              <a:buFont typeface="Lato"/>
              <a:buNone/>
              <a:defRPr b="1" i="0" sz="2900" u="none" cap="none" strike="noStrike">
                <a:solidFill>
                  <a:schemeClr val="lt1"/>
                </a:solidFill>
                <a:latin typeface="Lato"/>
                <a:ea typeface="Lato"/>
                <a:cs typeface="Lato"/>
                <a:sym typeface="Lato"/>
              </a:defRPr>
            </a:lvl1pPr>
            <a:lvl2pPr lvl="1"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5" name="Shape 25"/>
        <p:cNvGrpSpPr/>
        <p:nvPr/>
      </p:nvGrpSpPr>
      <p:grpSpPr>
        <a:xfrm>
          <a:off x="0" y="0"/>
          <a:ext cx="0" cy="0"/>
          <a:chOff x="0" y="0"/>
          <a:chExt cx="0" cy="0"/>
        </a:xfrm>
      </p:grpSpPr>
      <p:pic>
        <p:nvPicPr>
          <p:cNvPr id="26" name="Google Shape;26;g33d8bd299fe_0_26"/>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27" name="Shape 27"/>
        <p:cNvGrpSpPr/>
        <p:nvPr/>
      </p:nvGrpSpPr>
      <p:grpSpPr>
        <a:xfrm>
          <a:off x="0" y="0"/>
          <a:ext cx="0" cy="0"/>
          <a:chOff x="0" y="0"/>
          <a:chExt cx="0" cy="0"/>
        </a:xfrm>
      </p:grpSpPr>
      <p:sp>
        <p:nvSpPr>
          <p:cNvPr id="28" name="Google Shape;28;g33d8bd299fe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33d8bd299fe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saas.gov.uk/"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savethestudent.org/money/student-budgeting/what-do-students-spend-their-money-o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saas.gov.uk/need-to-know/household-income-guide" TargetMode="External"/><Relationship Id="rId4" Type="http://schemas.openxmlformats.org/officeDocument/2006/relationships/hyperlink" Target="https://www.studentinformation.gov.scot/students/saving-money/funding-calculator" TargetMode="External"/><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youtube.com/watch?v=Rf4_D2BtMcQ" TargetMode="External"/><Relationship Id="rId4" Type="http://schemas.openxmlformats.org/officeDocument/2006/relationships/image" Target="../media/image23.jpg"/><Relationship Id="rId5" Type="http://schemas.openxmlformats.org/officeDocument/2006/relationships/hyperlink" Target="https://youtu.be/Rf4_D2BtMcQ"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mygov.scot/repay-student-lo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studentcalc.co.uk/"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4.png"/><Relationship Id="rId4" Type="http://schemas.openxmlformats.org/officeDocument/2006/relationships/hyperlink" Target="https://www.studentinformation.gov.scot/students/saving-money/funding-calculato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www.youtube.com/watch?v=yzmZa0y3eFo" TargetMode="Externa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https://www.citizensadvice.org.uk/debt-and-money/" TargetMode="External"/><Relationship Id="rId4" Type="http://schemas.openxmlformats.org/officeDocument/2006/relationships/image" Target="../media/image30.png"/><Relationship Id="rId5" Type="http://schemas.openxmlformats.org/officeDocument/2006/relationships/image" Target="../media/image45.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ft.com/content/895b7125-66b2-468b-b915-03768d046425" TargetMode="External"/><Relationship Id="rId4" Type="http://schemas.openxmlformats.org/officeDocument/2006/relationships/hyperlink" Target="https://www.moneysavingexpert.com/banking/budget-planning/" TargetMode="External"/><Relationship Id="rId9" Type="http://schemas.openxmlformats.org/officeDocument/2006/relationships/hyperlink" Target="https://emma-app.com/" TargetMode="External"/><Relationship Id="rId5" Type="http://schemas.openxmlformats.org/officeDocument/2006/relationships/hyperlink" Target="https://www.moneysavingexpert.com/family/stop-spending-budgeting-tool/" TargetMode="External"/><Relationship Id="rId6" Type="http://schemas.openxmlformats.org/officeDocument/2006/relationships/hyperlink" Target="https://www.ibtimes.co.uk/10-best-budgeting-money-saving-apps-2025-1745185?utm_source=chatgpt.com" TargetMode="External"/><Relationship Id="rId7" Type="http://schemas.openxmlformats.org/officeDocument/2006/relationships/hyperlink" Target="https://www.moneysavingexpert.com/students/student-loans-decoded/" TargetMode="External"/><Relationship Id="rId8" Type="http://schemas.openxmlformats.org/officeDocument/2006/relationships/hyperlink" Target="https://www.blackbullion.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3.png"/><Relationship Id="rId4" Type="http://schemas.openxmlformats.org/officeDocument/2006/relationships/image" Target="../media/image41.png"/><Relationship Id="rId5"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1" name="Shape 41"/>
        <p:cNvGrpSpPr/>
        <p:nvPr/>
      </p:nvGrpSpPr>
      <p:grpSpPr>
        <a:xfrm>
          <a:off x="0" y="0"/>
          <a:ext cx="0" cy="0"/>
          <a:chOff x="0" y="0"/>
          <a:chExt cx="0" cy="0"/>
        </a:xfrm>
      </p:grpSpPr>
      <p:sp>
        <p:nvSpPr>
          <p:cNvPr id="42" name="Google Shape;42;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43" name="Google Shape;43;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pic>
        <p:nvPicPr>
          <p:cNvPr id="44" name="Google Shape;44;p1"/>
          <p:cNvPicPr preferRelativeResize="0"/>
          <p:nvPr/>
        </p:nvPicPr>
        <p:blipFill rotWithShape="1">
          <a:blip r:embed="rId4">
            <a:alphaModFix/>
          </a:blip>
          <a:srcRect b="0" l="0" r="0" t="0"/>
          <a:stretch/>
        </p:blipFill>
        <p:spPr>
          <a:xfrm>
            <a:off x="434324" y="3306997"/>
            <a:ext cx="1053199" cy="1053199"/>
          </a:xfrm>
          <a:prstGeom prst="rect">
            <a:avLst/>
          </a:prstGeom>
          <a:noFill/>
          <a:ln>
            <a:noFill/>
          </a:ln>
        </p:spPr>
      </p:pic>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lang="en-GB" sz="1000">
                <a:solidFill>
                  <a:schemeClr val="accent2"/>
                </a:solidFill>
              </a:rPr>
              <a:t>This session is aimed at Senior Phase learners (recommended for S5 and S6)</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0f8f53bf44_0_11"/>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2"/>
                </a:solidFill>
                <a:latin typeface="Lato"/>
                <a:ea typeface="Lato"/>
                <a:cs typeface="Lato"/>
                <a:sym typeface="Lato"/>
              </a:rPr>
              <a:t>If I haven’t paid off all of my student loan in </a:t>
            </a:r>
            <a:r>
              <a:rPr b="1" lang="en-GB" sz="2200">
                <a:solidFill>
                  <a:schemeClr val="dk2"/>
                </a:solidFill>
                <a:latin typeface="Lato"/>
                <a:ea typeface="Lato"/>
                <a:cs typeface="Lato"/>
                <a:sym typeface="Lato"/>
              </a:rPr>
              <a:t>3</a:t>
            </a:r>
            <a:r>
              <a:rPr b="1" i="0" lang="en-GB" sz="2200" u="none" cap="none" strike="noStrike">
                <a:solidFill>
                  <a:schemeClr val="dk2"/>
                </a:solidFill>
                <a:latin typeface="Lato"/>
                <a:ea typeface="Lato"/>
                <a:cs typeface="Lato"/>
                <a:sym typeface="Lato"/>
              </a:rPr>
              <a:t>0 years, the rest gets written off</a:t>
            </a:r>
            <a:endParaRPr b="1" i="0" sz="2200" u="none" cap="none" strike="noStrike">
              <a:solidFill>
                <a:schemeClr val="dk2"/>
              </a:solidFill>
              <a:latin typeface="Lato"/>
              <a:ea typeface="Lato"/>
              <a:cs typeface="Lato"/>
              <a:sym typeface="Lato"/>
            </a:endParaRPr>
          </a:p>
        </p:txBody>
      </p:sp>
      <p:sp>
        <p:nvSpPr>
          <p:cNvPr id="108" name="Google Shape;108;g20f8f53bf44_0_11"/>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109" name="Google Shape;109;g20f8f53bf44_0_11"/>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10" name="Google Shape;110;g20f8f53bf44_0_11"/>
          <p:cNvSpPr txBox="1"/>
          <p:nvPr/>
        </p:nvSpPr>
        <p:spPr>
          <a:xfrm>
            <a:off x="2641008" y="3006135"/>
            <a:ext cx="3114300" cy="86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1"/>
                </a:solidFill>
                <a:latin typeface="Lato"/>
                <a:ea typeface="Lato"/>
                <a:cs typeface="Lato"/>
                <a:sym typeface="Lato"/>
              </a:rPr>
              <a:t>TRUE</a:t>
            </a:r>
            <a:endParaRPr b="1" i="0" sz="4400" u="none" cap="none" strike="noStrike">
              <a:solidFill>
                <a:schemeClr val="dk1"/>
              </a:solidFill>
              <a:latin typeface="Lato"/>
              <a:ea typeface="Lato"/>
              <a:cs typeface="Lato"/>
              <a:sym typeface="Lato"/>
            </a:endParaRPr>
          </a:p>
        </p:txBody>
      </p:sp>
      <p:sp>
        <p:nvSpPr>
          <p:cNvPr id="111" name="Google Shape;111;g20f8f53bf44_0_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r>
              <a:rPr b="1" i="0" lang="en-GB" sz="2900" u="none" cap="none" strike="noStrike">
                <a:solidFill>
                  <a:schemeClr val="lt1"/>
                </a:solidFill>
                <a:latin typeface="Lato"/>
                <a:ea typeface="Lato"/>
                <a:cs typeface="Lato"/>
                <a:sym typeface="Lato"/>
              </a:rPr>
              <a:t> </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17d4f63188_0_0"/>
          <p:cNvSpPr txBox="1"/>
          <p:nvPr/>
        </p:nvSpPr>
        <p:spPr>
          <a:xfrm>
            <a:off x="184125" y="1254000"/>
            <a:ext cx="6402300" cy="3324600"/>
          </a:xfrm>
          <a:prstGeom prst="rect">
            <a:avLst/>
          </a:prstGeom>
          <a:noFill/>
          <a:ln>
            <a:noFill/>
          </a:ln>
        </p:spPr>
        <p:txBody>
          <a:bodyPr anchorCtr="0" anchor="t" bIns="91425" lIns="91425" spcFirstLastPara="1" rIns="91425" wrap="square" tIns="91425">
            <a:spAutoFit/>
          </a:bodyPr>
          <a:lstStyle/>
          <a:p>
            <a:pPr indent="0" lvl="0" marL="0" rtl="0" algn="l">
              <a:spcBef>
                <a:spcPts val="1400"/>
              </a:spcBef>
              <a:spcAft>
                <a:spcPts val="0"/>
              </a:spcAft>
              <a:buNone/>
            </a:pPr>
            <a:r>
              <a:rPr lang="en-GB" sz="1300">
                <a:solidFill>
                  <a:srgbClr val="393939"/>
                </a:solidFill>
                <a:latin typeface="Lato"/>
                <a:ea typeface="Lato"/>
                <a:cs typeface="Lato"/>
                <a:sym typeface="Lato"/>
              </a:rPr>
              <a:t>Universities and higher education institutions in Scotland allocate their students a fee status for the purpose of charging tuition fees. There are three levels of fee status:</a:t>
            </a:r>
            <a:endParaRPr sz="1300">
              <a:solidFill>
                <a:srgbClr val="393939"/>
              </a:solidFill>
              <a:latin typeface="Lato"/>
              <a:ea typeface="Lato"/>
              <a:cs typeface="Lato"/>
              <a:sym typeface="Lato"/>
            </a:endParaRPr>
          </a:p>
          <a:p>
            <a:pPr indent="-311150" lvl="0" marL="457200" rtl="0" algn="l">
              <a:spcBef>
                <a:spcPts val="1400"/>
              </a:spcBef>
              <a:spcAft>
                <a:spcPts val="0"/>
              </a:spcAft>
              <a:buClr>
                <a:srgbClr val="393939"/>
              </a:buClr>
              <a:buSzPts val="1300"/>
              <a:buFont typeface="Lato"/>
              <a:buChar char="●"/>
            </a:pPr>
            <a:r>
              <a:rPr lang="en-GB" sz="1300">
                <a:solidFill>
                  <a:srgbClr val="393939"/>
                </a:solidFill>
                <a:latin typeface="Lato"/>
                <a:ea typeface="Lato"/>
                <a:cs typeface="Lato"/>
                <a:sym typeface="Lato"/>
              </a:rPr>
              <a:t>A ‘home’ fee for students who live in Scotland.</a:t>
            </a:r>
            <a:endParaRPr sz="1300">
              <a:solidFill>
                <a:srgbClr val="393939"/>
              </a:solidFill>
              <a:latin typeface="Lato"/>
              <a:ea typeface="Lato"/>
              <a:cs typeface="Lato"/>
              <a:sym typeface="Lato"/>
            </a:endParaRPr>
          </a:p>
          <a:p>
            <a:pPr indent="-311150" lvl="0" marL="457200" rtl="0" algn="l">
              <a:spcBef>
                <a:spcPts val="0"/>
              </a:spcBef>
              <a:spcAft>
                <a:spcPts val="0"/>
              </a:spcAft>
              <a:buClr>
                <a:srgbClr val="393939"/>
              </a:buClr>
              <a:buSzPts val="1300"/>
              <a:buFont typeface="Lato"/>
              <a:buChar char="●"/>
            </a:pPr>
            <a:r>
              <a:rPr lang="en-GB" sz="1300">
                <a:solidFill>
                  <a:srgbClr val="393939"/>
                </a:solidFill>
                <a:latin typeface="Lato"/>
                <a:ea typeface="Lato"/>
                <a:cs typeface="Lato"/>
                <a:sym typeface="Lato"/>
              </a:rPr>
              <a:t>A ‘rest of UK’ (RUK) fee for students who live elsewhere in the UK or Ireland.</a:t>
            </a:r>
            <a:endParaRPr sz="1300">
              <a:solidFill>
                <a:srgbClr val="393939"/>
              </a:solidFill>
              <a:latin typeface="Lato"/>
              <a:ea typeface="Lato"/>
              <a:cs typeface="Lato"/>
              <a:sym typeface="Lato"/>
            </a:endParaRPr>
          </a:p>
          <a:p>
            <a:pPr indent="-311150" lvl="0" marL="457200" rtl="0" algn="l">
              <a:spcBef>
                <a:spcPts val="0"/>
              </a:spcBef>
              <a:spcAft>
                <a:spcPts val="0"/>
              </a:spcAft>
              <a:buClr>
                <a:srgbClr val="393939"/>
              </a:buClr>
              <a:buSzPts val="1300"/>
              <a:buFont typeface="Lato"/>
              <a:buChar char="●"/>
            </a:pPr>
            <a:r>
              <a:rPr lang="en-GB" sz="1300">
                <a:solidFill>
                  <a:srgbClr val="393939"/>
                </a:solidFill>
                <a:latin typeface="Lato"/>
                <a:ea typeface="Lato"/>
                <a:cs typeface="Lato"/>
                <a:sym typeface="Lato"/>
              </a:rPr>
              <a:t>An ‘overseas’ fee for all other students.</a:t>
            </a:r>
            <a:endParaRPr sz="1300">
              <a:solidFill>
                <a:srgbClr val="393939"/>
              </a:solidFill>
              <a:latin typeface="Lato"/>
              <a:ea typeface="Lato"/>
              <a:cs typeface="Lato"/>
              <a:sym typeface="Lato"/>
            </a:endParaRPr>
          </a:p>
          <a:p>
            <a:pPr indent="0" lvl="0" marL="0" rtl="0" algn="l">
              <a:spcBef>
                <a:spcPts val="1400"/>
              </a:spcBef>
              <a:spcAft>
                <a:spcPts val="0"/>
              </a:spcAft>
              <a:buNone/>
            </a:pPr>
            <a:r>
              <a:rPr b="1" lang="en-GB" sz="1300">
                <a:solidFill>
                  <a:srgbClr val="393939"/>
                </a:solidFill>
                <a:latin typeface="Lato"/>
                <a:ea typeface="Lato"/>
                <a:cs typeface="Lato"/>
                <a:sym typeface="Lato"/>
              </a:rPr>
              <a:t>Undergraduate home fees are capped by the Scottish Government at £1,820</a:t>
            </a:r>
            <a:r>
              <a:rPr lang="en-GB" sz="1300">
                <a:solidFill>
                  <a:srgbClr val="393939"/>
                </a:solidFill>
                <a:latin typeface="Lato"/>
                <a:ea typeface="Lato"/>
                <a:cs typeface="Lato"/>
                <a:sym typeface="Lato"/>
              </a:rPr>
              <a:t> for the 2025 to 2026 academic year. The RUK fee is capped at a middle rate equivalent to the ‘home’ fee charged in England (£9,535 for the 2025 to 2026 academic year). Overseas fees are set by institutions and can be much higher depending on the course and institution.</a:t>
            </a:r>
            <a:endParaRPr sz="1300">
              <a:solidFill>
                <a:srgbClr val="393939"/>
              </a:solidFill>
              <a:latin typeface="Lato"/>
              <a:ea typeface="Lato"/>
              <a:cs typeface="Lato"/>
              <a:sym typeface="Lato"/>
            </a:endParaRPr>
          </a:p>
          <a:p>
            <a:pPr indent="0" lvl="0" marL="0" rtl="0" algn="l">
              <a:spcBef>
                <a:spcPts val="1400"/>
              </a:spcBef>
              <a:spcAft>
                <a:spcPts val="0"/>
              </a:spcAft>
              <a:buNone/>
            </a:pPr>
            <a:r>
              <a:rPr lang="en-GB" sz="1300">
                <a:solidFill>
                  <a:srgbClr val="393939"/>
                </a:solidFill>
                <a:latin typeface="Lato"/>
                <a:ea typeface="Lato"/>
                <a:cs typeface="Lato"/>
                <a:sym typeface="Lato"/>
              </a:rPr>
              <a:t>To receive publicly funded student support, including free tuition, loans, bursaries, and grants, students must generally also be allocated home status by </a:t>
            </a:r>
            <a:r>
              <a:rPr lang="en-GB" sz="1300" u="sng">
                <a:solidFill>
                  <a:srgbClr val="2B57AB"/>
                </a:solidFill>
                <a:latin typeface="Lato"/>
                <a:ea typeface="Lato"/>
                <a:cs typeface="Lato"/>
                <a:sym typeface="Lato"/>
                <a:hlinkClick r:id="rId3">
                  <a:extLst>
                    <a:ext uri="{A12FA001-AC4F-418D-AE19-62706E023703}">
                      <ahyp:hlinkClr val="tx"/>
                    </a:ext>
                  </a:extLst>
                </a:hlinkClick>
              </a:rPr>
              <a:t>Student Awards Agency Scotland</a:t>
            </a:r>
            <a:r>
              <a:rPr lang="en-GB" sz="1300">
                <a:solidFill>
                  <a:srgbClr val="393939"/>
                </a:solidFill>
                <a:latin typeface="Lato"/>
                <a:ea typeface="Lato"/>
                <a:cs typeface="Lato"/>
                <a:sym typeface="Lato"/>
              </a:rPr>
              <a:t> (SAAS).</a:t>
            </a:r>
            <a:endParaRPr sz="1700">
              <a:solidFill>
                <a:schemeClr val="dk1"/>
              </a:solidFill>
              <a:latin typeface="Lato"/>
              <a:ea typeface="Lato"/>
              <a:cs typeface="Lato"/>
              <a:sym typeface="Lato"/>
            </a:endParaRPr>
          </a:p>
        </p:txBody>
      </p:sp>
      <p:sp>
        <p:nvSpPr>
          <p:cNvPr id="117" name="Google Shape;117;g217d4f63188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Tuition </a:t>
            </a:r>
            <a:r>
              <a:rPr b="1" lang="en-GB" sz="2900">
                <a:solidFill>
                  <a:schemeClr val="lt1"/>
                </a:solidFill>
                <a:latin typeface="Lato"/>
                <a:ea typeface="Lato"/>
                <a:cs typeface="Lato"/>
                <a:sym typeface="Lato"/>
              </a:rPr>
              <a:t>fees loan: </a:t>
            </a:r>
            <a:r>
              <a:rPr b="1" lang="en-GB" sz="2900" u="sng">
                <a:solidFill>
                  <a:schemeClr val="lt1"/>
                </a:solidFill>
                <a:latin typeface="Lato"/>
                <a:ea typeface="Lato"/>
                <a:cs typeface="Lato"/>
                <a:sym typeface="Lato"/>
              </a:rPr>
              <a:t>free</a:t>
            </a:r>
            <a:r>
              <a:rPr b="1" lang="en-GB" sz="2900">
                <a:solidFill>
                  <a:schemeClr val="lt1"/>
                </a:solidFill>
                <a:latin typeface="Lato"/>
                <a:ea typeface="Lato"/>
                <a:cs typeface="Lato"/>
                <a:sym typeface="Lato"/>
              </a:rPr>
              <a:t> for Scottish res</a:t>
            </a:r>
            <a:r>
              <a:rPr lang="en-GB"/>
              <a:t>idents</a:t>
            </a:r>
            <a:endParaRPr b="1" i="0" sz="3200" u="none" cap="none" strike="noStrike">
              <a:solidFill>
                <a:schemeClr val="lt1"/>
              </a:solidFill>
              <a:latin typeface="Lato"/>
              <a:ea typeface="Lato"/>
              <a:cs typeface="Lato"/>
              <a:sym typeface="Lato"/>
            </a:endParaRPr>
          </a:p>
        </p:txBody>
      </p:sp>
      <p:pic>
        <p:nvPicPr>
          <p:cNvPr id="118" name="Google Shape;118;g217d4f63188_0_0"/>
          <p:cNvPicPr preferRelativeResize="0"/>
          <p:nvPr/>
        </p:nvPicPr>
        <p:blipFill>
          <a:blip r:embed="rId4">
            <a:alphaModFix/>
          </a:blip>
          <a:stretch>
            <a:fillRect/>
          </a:stretch>
        </p:blipFill>
        <p:spPr>
          <a:xfrm>
            <a:off x="6586425" y="1203825"/>
            <a:ext cx="2198601" cy="1236100"/>
          </a:xfrm>
          <a:prstGeom prst="rect">
            <a:avLst/>
          </a:prstGeom>
          <a:noFill/>
          <a:ln>
            <a:noFill/>
          </a:ln>
        </p:spPr>
      </p:pic>
      <p:sp>
        <p:nvSpPr>
          <p:cNvPr id="119" name="Google Shape;119;g217d4f63188_0_0"/>
          <p:cNvSpPr txBox="1"/>
          <p:nvPr/>
        </p:nvSpPr>
        <p:spPr>
          <a:xfrm>
            <a:off x="6960450" y="2571750"/>
            <a:ext cx="1772400" cy="9234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1200">
                <a:solidFill>
                  <a:schemeClr val="accent1"/>
                </a:solidFill>
                <a:latin typeface="Lato"/>
                <a:ea typeface="Lato"/>
                <a:cs typeface="Lato"/>
                <a:sym typeface="Lato"/>
              </a:rPr>
              <a:t>Tuition is free for Scottish residents attending a Scottish University.</a:t>
            </a:r>
            <a:endParaRPr b="1" i="0" sz="6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ff9c3888dd_0_5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Living Costs</a:t>
            </a:r>
            <a:endParaRPr b="1" i="0" sz="2900" u="none" cap="none" strike="noStrike">
              <a:solidFill>
                <a:schemeClr val="lt1"/>
              </a:solidFill>
              <a:latin typeface="Lato"/>
              <a:ea typeface="Lato"/>
              <a:cs typeface="Lato"/>
              <a:sym typeface="Lato"/>
            </a:endParaRPr>
          </a:p>
        </p:txBody>
      </p:sp>
      <p:graphicFrame>
        <p:nvGraphicFramePr>
          <p:cNvPr id="125" name="Google Shape;125;g1ff9c3888dd_0_59"/>
          <p:cNvGraphicFramePr/>
          <p:nvPr/>
        </p:nvGraphicFramePr>
        <p:xfrm>
          <a:off x="353200" y="1083775"/>
          <a:ext cx="3000000" cy="3000000"/>
        </p:xfrm>
        <a:graphic>
          <a:graphicData uri="http://schemas.openxmlformats.org/drawingml/2006/table">
            <a:tbl>
              <a:tblPr>
                <a:noFill/>
                <a:tableStyleId>{277D937C-92D8-4A65-AFF2-14C1BFA59AE3}</a:tableStyleId>
              </a:tblPr>
              <a:tblGrid>
                <a:gridCol w="1187625"/>
                <a:gridCol w="1143450"/>
              </a:tblGrid>
              <a:tr h="290400">
                <a:tc>
                  <a:txBody>
                    <a:bodyPr/>
                    <a:lstStyle/>
                    <a:p>
                      <a:pPr indent="0" lvl="0" marL="0" marR="0" rtl="0" algn="l">
                        <a:lnSpc>
                          <a:spcPct val="100000"/>
                        </a:lnSpc>
                        <a:spcBef>
                          <a:spcPts val="0"/>
                        </a:spcBef>
                        <a:spcAft>
                          <a:spcPts val="0"/>
                        </a:spcAft>
                        <a:buClr>
                          <a:srgbClr val="000000"/>
                        </a:buClr>
                        <a:buSzPts val="800"/>
                        <a:buFont typeface="Arial"/>
                        <a:buNone/>
                      </a:pPr>
                      <a:r>
                        <a:rPr b="1" lang="en-GB" sz="1000" u="none" cap="none" strike="noStrike">
                          <a:solidFill>
                            <a:schemeClr val="dk2"/>
                          </a:solidFill>
                          <a:latin typeface="Lato"/>
                          <a:ea typeface="Lato"/>
                          <a:cs typeface="Lato"/>
                          <a:sym typeface="Lato"/>
                        </a:rPr>
                        <a:t>Expense</a:t>
                      </a:r>
                      <a:endParaRPr b="1"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r">
                        <a:lnSpc>
                          <a:spcPct val="100000"/>
                        </a:lnSpc>
                        <a:spcBef>
                          <a:spcPts val="0"/>
                        </a:spcBef>
                        <a:spcAft>
                          <a:spcPts val="0"/>
                        </a:spcAft>
                        <a:buClr>
                          <a:srgbClr val="000000"/>
                        </a:buClr>
                        <a:buSzPts val="800"/>
                        <a:buFont typeface="Arial"/>
                        <a:buNone/>
                      </a:pPr>
                      <a:r>
                        <a:rPr b="1" lang="en-GB" sz="1000" u="none" cap="none" strike="noStrike">
                          <a:solidFill>
                            <a:schemeClr val="dk2"/>
                          </a:solidFill>
                          <a:latin typeface="Lato"/>
                          <a:ea typeface="Lato"/>
                          <a:cs typeface="Lato"/>
                          <a:sym typeface="Lato"/>
                        </a:rPr>
                        <a:t>Cost per Month</a:t>
                      </a:r>
                      <a:endParaRPr b="1"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Rent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£540</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Groceries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£144</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Household Bills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£76</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Going Out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£51</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Transport</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£65</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Takeaways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£48</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Shopping</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£32</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Holidays/Events</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£29</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800"/>
                        <a:buFont typeface="Arial"/>
                        <a:buNone/>
                      </a:pPr>
                      <a:r>
                        <a:rPr lang="en-GB" sz="1000" u="none" cap="none" strike="noStrike">
                          <a:solidFill>
                            <a:schemeClr val="dk2"/>
                          </a:solidFill>
                          <a:latin typeface="Lato"/>
                          <a:ea typeface="Lato"/>
                          <a:cs typeface="Lato"/>
                          <a:sym typeface="Lato"/>
                        </a:rPr>
                        <a:t>Health</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£22</a:t>
                      </a:r>
                      <a:endParaRPr sz="1000" u="none" cap="none" strike="noStrike">
                        <a:solidFill>
                          <a:schemeClr val="dk2"/>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Other</a:t>
                      </a:r>
                      <a:endParaRPr sz="10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r">
                        <a:lnSpc>
                          <a:spcPct val="100000"/>
                        </a:lnSpc>
                        <a:spcBef>
                          <a:spcPts val="0"/>
                        </a:spcBef>
                        <a:spcAft>
                          <a:spcPts val="0"/>
                        </a:spcAft>
                        <a:buClr>
                          <a:srgbClr val="000000"/>
                        </a:buClr>
                        <a:buSzPts val="900"/>
                        <a:buFont typeface="Arial"/>
                        <a:buNone/>
                      </a:pPr>
                      <a:r>
                        <a:rPr lang="en-GB" sz="1000" u="none" cap="none" strike="noStrike">
                          <a:solidFill>
                            <a:schemeClr val="dk2"/>
                          </a:solidFill>
                          <a:latin typeface="Lato"/>
                          <a:ea typeface="Lato"/>
                          <a:cs typeface="Lato"/>
                          <a:sym typeface="Lato"/>
                        </a:rPr>
                        <a:t>£97</a:t>
                      </a:r>
                      <a:endParaRPr sz="1000" u="none" cap="none" strike="noStrike">
                        <a:solidFill>
                          <a:schemeClr val="dk2"/>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325575">
                <a:tc>
                  <a:txBody>
                    <a:bodyPr/>
                    <a:lstStyle/>
                    <a:p>
                      <a:pPr indent="0" lvl="0" marL="0" marR="0" rtl="0" algn="l">
                        <a:lnSpc>
                          <a:spcPct val="100000"/>
                        </a:lnSpc>
                        <a:spcBef>
                          <a:spcPts val="0"/>
                        </a:spcBef>
                        <a:spcAft>
                          <a:spcPts val="0"/>
                        </a:spcAft>
                        <a:buClr>
                          <a:srgbClr val="000000"/>
                        </a:buClr>
                        <a:buSzPts val="900"/>
                        <a:buFont typeface="Arial"/>
                        <a:buNone/>
                      </a:pPr>
                      <a:r>
                        <a:rPr b="1" lang="en-GB" sz="1000" u="none" cap="none" strike="noStrike">
                          <a:solidFill>
                            <a:schemeClr val="dk2"/>
                          </a:solidFill>
                          <a:latin typeface="Lato"/>
                          <a:ea typeface="Lato"/>
                          <a:cs typeface="Lato"/>
                          <a:sym typeface="Lato"/>
                        </a:rPr>
                        <a:t>Total</a:t>
                      </a:r>
                      <a:endParaRPr b="1" sz="1000" u="none" cap="none" strike="noStrike">
                        <a:solidFill>
                          <a:schemeClr val="dk2"/>
                        </a:solidFill>
                        <a:latin typeface="Lato"/>
                        <a:ea typeface="Lato"/>
                        <a:cs typeface="Lato"/>
                        <a:sym typeface="Lato"/>
                      </a:endParaRPr>
                    </a:p>
                  </a:txBody>
                  <a:tcPr marT="91425" marB="91425" marR="91425" marL="91425"/>
                </a:tc>
                <a:tc>
                  <a:txBody>
                    <a:bodyPr/>
                    <a:lstStyle/>
                    <a:p>
                      <a:pPr indent="0" lvl="0" marL="0" marR="0" rtl="0" algn="r">
                        <a:lnSpc>
                          <a:spcPct val="100000"/>
                        </a:lnSpc>
                        <a:spcBef>
                          <a:spcPts val="0"/>
                        </a:spcBef>
                        <a:spcAft>
                          <a:spcPts val="0"/>
                        </a:spcAft>
                        <a:buClr>
                          <a:srgbClr val="000000"/>
                        </a:buClr>
                        <a:buSzPts val="900"/>
                        <a:buFont typeface="Arial"/>
                        <a:buNone/>
                      </a:pPr>
                      <a:r>
                        <a:rPr b="1" lang="en-GB" sz="1000" u="none" cap="none" strike="noStrike">
                          <a:solidFill>
                            <a:schemeClr val="dk2"/>
                          </a:solidFill>
                          <a:latin typeface="Lato"/>
                          <a:ea typeface="Lato"/>
                          <a:cs typeface="Lato"/>
                          <a:sym typeface="Lato"/>
                        </a:rPr>
                        <a:t>£1,104</a:t>
                      </a:r>
                      <a:endParaRPr b="1" sz="1000" u="none" cap="none" strike="noStrike">
                        <a:solidFill>
                          <a:schemeClr val="dk2"/>
                        </a:solidFill>
                        <a:latin typeface="Lato"/>
                        <a:ea typeface="Lato"/>
                        <a:cs typeface="Lato"/>
                        <a:sym typeface="Lato"/>
                      </a:endParaRPr>
                    </a:p>
                  </a:txBody>
                  <a:tcPr marT="91425" marB="91425" marR="91425" marL="91425"/>
                </a:tc>
              </a:tr>
            </a:tbl>
          </a:graphicData>
        </a:graphic>
      </p:graphicFrame>
      <p:sp>
        <p:nvSpPr>
          <p:cNvPr id="126" name="Google Shape;126;g1ff9c3888dd_0_59"/>
          <p:cNvSpPr txBox="1"/>
          <p:nvPr/>
        </p:nvSpPr>
        <p:spPr>
          <a:xfrm>
            <a:off x="2949900" y="1190750"/>
            <a:ext cx="564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The table on</a:t>
            </a: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 t</a:t>
            </a:r>
            <a:r>
              <a:rPr b="1" i="0" lang="en-GB" sz="1800" u="none" cap="none" strike="noStrike">
                <a:solidFill>
                  <a:srgbClr val="000000"/>
                </a:solidFill>
                <a:latin typeface="Lato"/>
                <a:ea typeface="Lato"/>
                <a:cs typeface="Lato"/>
                <a:sym typeface="Lato"/>
              </a:rPr>
              <a:t>he left shows the average living cost, ordered by expense, of university students in 2024.</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rPr>
              <a:t>With your partner, discuss what you think the missing values may be.</a:t>
            </a:r>
            <a:endParaRPr b="1" i="0" sz="1800" u="none" cap="none" strike="noStrike">
              <a:solidFill>
                <a:srgbClr val="000000"/>
              </a:solidFill>
              <a:latin typeface="Lato"/>
              <a:ea typeface="Lato"/>
              <a:cs typeface="Lato"/>
              <a:sym typeface="Lato"/>
            </a:endParaRPr>
          </a:p>
        </p:txBody>
      </p:sp>
      <p:sp>
        <p:nvSpPr>
          <p:cNvPr id="127" name="Google Shape;127;g1ff9c3888dd_0_59"/>
          <p:cNvSpPr/>
          <p:nvPr/>
        </p:nvSpPr>
        <p:spPr>
          <a:xfrm>
            <a:off x="2140975" y="14887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ff9c3888dd_0_59"/>
          <p:cNvSpPr/>
          <p:nvPr/>
        </p:nvSpPr>
        <p:spPr>
          <a:xfrm>
            <a:off x="2140975" y="17935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1ff9c3888dd_0_59"/>
          <p:cNvSpPr/>
          <p:nvPr/>
        </p:nvSpPr>
        <p:spPr>
          <a:xfrm>
            <a:off x="2140975" y="2098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ff9c3888dd_0_59"/>
          <p:cNvSpPr/>
          <p:nvPr/>
        </p:nvSpPr>
        <p:spPr>
          <a:xfrm>
            <a:off x="2140975" y="2479375"/>
            <a:ext cx="4671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ff9c3888dd_0_59"/>
          <p:cNvSpPr/>
          <p:nvPr/>
        </p:nvSpPr>
        <p:spPr>
          <a:xfrm>
            <a:off x="2055425" y="4841575"/>
            <a:ext cx="552600" cy="24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32" name="Google Shape;132;g1ff9c3888dd_0_59"/>
          <p:cNvSpPr txBox="1"/>
          <p:nvPr/>
        </p:nvSpPr>
        <p:spPr>
          <a:xfrm>
            <a:off x="3049625" y="2940625"/>
            <a:ext cx="5645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chemeClr val="dk2"/>
                </a:solidFill>
                <a:latin typeface="Lato"/>
                <a:ea typeface="Lato"/>
                <a:cs typeface="Lato"/>
                <a:sym typeface="Lato"/>
              </a:rPr>
              <a:t>How do students afford their cost of living?</a:t>
            </a:r>
            <a:endParaRPr b="1" i="0" sz="1800" u="none" cap="none" strike="noStrike">
              <a:solidFill>
                <a:schemeClr val="dk2"/>
              </a:solidFill>
              <a:latin typeface="Lato"/>
              <a:ea typeface="Lato"/>
              <a:cs typeface="Lato"/>
              <a:sym typeface="Lato"/>
            </a:endParaRPr>
          </a:p>
        </p:txBody>
      </p:sp>
      <p:sp>
        <p:nvSpPr>
          <p:cNvPr id="133" name="Google Shape;133;g1ff9c3888dd_0_59"/>
          <p:cNvSpPr txBox="1"/>
          <p:nvPr/>
        </p:nvSpPr>
        <p:spPr>
          <a:xfrm>
            <a:off x="2920050" y="4848350"/>
            <a:ext cx="6434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FF8022"/>
                </a:solidFill>
                <a:latin typeface="Lato"/>
                <a:ea typeface="Lato"/>
                <a:cs typeface="Lato"/>
                <a:sym typeface="Lato"/>
              </a:rPr>
              <a:t>Source: </a:t>
            </a:r>
            <a:r>
              <a:rPr b="0" i="0" lang="en-GB" sz="800" u="sng" cap="none" strike="noStrike">
                <a:solidFill>
                  <a:srgbClr val="FF8022"/>
                </a:solidFill>
                <a:highlight>
                  <a:srgbClr val="FFFFFF"/>
                </a:highlight>
                <a:latin typeface="Lato"/>
                <a:ea typeface="Lato"/>
                <a:cs typeface="Lato"/>
                <a:sym typeface="Lato"/>
                <a:hlinkClick r:id="rId3">
                  <a:extLst>
                    <a:ext uri="{A12FA001-AC4F-418D-AE19-62706E023703}">
                      <ahyp:hlinkClr val="tx"/>
                    </a:ext>
                  </a:extLst>
                </a:hlinkClick>
              </a:rPr>
              <a:t>https://www.savethestudent.org/money/student-budgeting/what-do-students-spend-their-money-on.html</a:t>
            </a:r>
            <a:endParaRPr b="0" i="0" sz="800" u="none" cap="none" strike="noStrike">
              <a:solidFill>
                <a:srgbClr val="FF8022"/>
              </a:solidFill>
              <a:latin typeface="Lato"/>
              <a:ea typeface="Lato"/>
              <a:cs typeface="Lato"/>
              <a:sym typeface="Lato"/>
            </a:endParaRPr>
          </a:p>
        </p:txBody>
      </p:sp>
      <p:sp>
        <p:nvSpPr>
          <p:cNvPr id="134" name="Google Shape;134;g1ff9c3888dd_0_59"/>
          <p:cNvSpPr txBox="1"/>
          <p:nvPr/>
        </p:nvSpPr>
        <p:spPr>
          <a:xfrm>
            <a:off x="3917375" y="3674275"/>
            <a:ext cx="3909900" cy="738900"/>
          </a:xfrm>
          <a:prstGeom prst="rect">
            <a:avLst/>
          </a:prstGeom>
          <a:solidFill>
            <a:srgbClr val="93C47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chemeClr val="lt1"/>
                </a:solidFill>
                <a:latin typeface="Lato"/>
                <a:ea typeface="Lato"/>
                <a:cs typeface="Lato"/>
                <a:sym typeface="Lato"/>
              </a:rPr>
              <a:t>A </a:t>
            </a:r>
            <a:r>
              <a:rPr b="1" i="0" lang="en-GB" sz="1800" u="sng" cap="none" strike="noStrike">
                <a:solidFill>
                  <a:schemeClr val="lt1"/>
                </a:solidFill>
                <a:latin typeface="Lato"/>
                <a:ea typeface="Lato"/>
                <a:cs typeface="Lato"/>
                <a:sym typeface="Lato"/>
              </a:rPr>
              <a:t>maintenance loan</a:t>
            </a:r>
            <a:r>
              <a:rPr b="1" i="0" lang="en-GB" sz="1800" u="none" cap="none" strike="noStrike">
                <a:solidFill>
                  <a:schemeClr val="lt1"/>
                </a:solidFill>
                <a:latin typeface="Lato"/>
                <a:ea typeface="Lato"/>
                <a:cs typeface="Lato"/>
                <a:sym typeface="Lato"/>
              </a:rPr>
              <a:t> covers living costs while at University</a:t>
            </a:r>
            <a:endParaRPr b="1" i="1"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ff9c3888dd_0_79"/>
          <p:cNvSpPr txBox="1"/>
          <p:nvPr/>
        </p:nvSpPr>
        <p:spPr>
          <a:xfrm>
            <a:off x="238775" y="1567275"/>
            <a:ext cx="8635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latin typeface="Lato"/>
                <a:ea typeface="Lato"/>
                <a:cs typeface="Lato"/>
                <a:sym typeface="Lato"/>
              </a:rPr>
              <a:t>Living costs include</a:t>
            </a:r>
            <a:r>
              <a:rPr b="1" i="0" lang="en-GB" sz="1600" u="none" cap="none" strike="noStrike">
                <a:solidFill>
                  <a:schemeClr val="accent1"/>
                </a:solidFill>
                <a:latin typeface="Lato"/>
                <a:ea typeface="Lato"/>
                <a:cs typeface="Lato"/>
                <a:sym typeface="Lato"/>
              </a:rPr>
              <a:t> accommodation, food, books and any equipment needed. </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latin typeface="Lato"/>
                <a:ea typeface="Lato"/>
                <a:cs typeface="Lato"/>
                <a:sym typeface="Lato"/>
              </a:rPr>
              <a:t>The amount received from a </a:t>
            </a:r>
            <a:r>
              <a:rPr b="1" i="0" lang="en-GB" sz="1600" u="none" cap="none" strike="noStrike">
                <a:solidFill>
                  <a:schemeClr val="accent1"/>
                </a:solidFill>
                <a:latin typeface="Lato"/>
                <a:ea typeface="Lato"/>
                <a:cs typeface="Lato"/>
                <a:sym typeface="Lato"/>
              </a:rPr>
              <a:t>maintenance loan</a:t>
            </a:r>
            <a:r>
              <a:rPr b="0" i="0" lang="en-GB" sz="1600" u="none" cap="none" strike="noStrike">
                <a:solidFill>
                  <a:schemeClr val="accent1"/>
                </a:solidFill>
                <a:latin typeface="Lato"/>
                <a:ea typeface="Lato"/>
                <a:cs typeface="Lato"/>
                <a:sym typeface="Lato"/>
              </a:rPr>
              <a:t> depends on a number of factors.</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600" u="none" cap="none" strike="noStrike">
                <a:solidFill>
                  <a:schemeClr val="accent1"/>
                </a:solidFill>
                <a:highlight>
                  <a:srgbClr val="FFFFFF"/>
                </a:highlight>
                <a:latin typeface="Lato"/>
                <a:ea typeface="Lato"/>
                <a:cs typeface="Lato"/>
                <a:sym typeface="Lato"/>
              </a:rPr>
              <a:t>These include: </a:t>
            </a:r>
            <a:r>
              <a:rPr b="1" i="0" lang="en-GB" sz="1600" u="none" cap="none" strike="noStrike">
                <a:solidFill>
                  <a:schemeClr val="accent1"/>
                </a:solidFill>
                <a:highlight>
                  <a:srgbClr val="FFFFFF"/>
                </a:highlight>
                <a:latin typeface="Lato"/>
                <a:ea typeface="Lato"/>
                <a:cs typeface="Lato"/>
                <a:sym typeface="Lato"/>
              </a:rPr>
              <a:t>household income, place of study, living location</a:t>
            </a:r>
            <a:r>
              <a:rPr b="0" i="0" lang="en-GB" sz="1600" u="none" cap="none" strike="noStrike">
                <a:solidFill>
                  <a:schemeClr val="accent1"/>
                </a:solidFill>
                <a:highlight>
                  <a:srgbClr val="FFFFFF"/>
                </a:highlight>
                <a:latin typeface="Lato"/>
                <a:ea typeface="Lato"/>
                <a:cs typeface="Lato"/>
                <a:sym typeface="Lato"/>
              </a:rPr>
              <a:t> and the</a:t>
            </a:r>
            <a:r>
              <a:rPr b="1" i="0" lang="en-GB" sz="1600" u="none" cap="none" strike="noStrike">
                <a:solidFill>
                  <a:schemeClr val="accent1"/>
                </a:solidFill>
                <a:highlight>
                  <a:srgbClr val="FFFFFF"/>
                </a:highlight>
                <a:latin typeface="Lato"/>
                <a:ea typeface="Lato"/>
                <a:cs typeface="Lato"/>
                <a:sym typeface="Lato"/>
              </a:rPr>
              <a:t> duration of the course</a:t>
            </a:r>
            <a:r>
              <a:rPr b="0" i="0" lang="en-GB" sz="1600" u="none" cap="none" strike="noStrike">
                <a:solidFill>
                  <a:schemeClr val="accent1"/>
                </a:solidFill>
                <a:highlight>
                  <a:srgbClr val="FFFFFF"/>
                </a:highlight>
                <a:latin typeface="Lato"/>
                <a:ea typeface="Lato"/>
                <a:cs typeface="Lato"/>
                <a:sym typeface="Lato"/>
              </a:rPr>
              <a:t>.</a:t>
            </a:r>
            <a:endParaRPr b="0" i="0" sz="1000" u="none" cap="none" strike="noStrike">
              <a:solidFill>
                <a:schemeClr val="accent1"/>
              </a:solidFill>
              <a:latin typeface="Lato"/>
              <a:ea typeface="Lato"/>
              <a:cs typeface="Lato"/>
              <a:sym typeface="Lato"/>
            </a:endParaRPr>
          </a:p>
        </p:txBody>
      </p:sp>
      <p:sp>
        <p:nvSpPr>
          <p:cNvPr id="140" name="Google Shape;140;g1ff9c3888dd_0_79"/>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 Loan</a:t>
            </a:r>
            <a:endParaRPr b="1" i="0" sz="2900" u="none" cap="none" strike="noStrike">
              <a:solidFill>
                <a:schemeClr val="lt1"/>
              </a:solidFill>
              <a:latin typeface="Lato"/>
              <a:ea typeface="Lato"/>
              <a:cs typeface="Lato"/>
              <a:sym typeface="Lato"/>
            </a:endParaRPr>
          </a:p>
        </p:txBody>
      </p:sp>
      <p:sp>
        <p:nvSpPr>
          <p:cNvPr id="141" name="Google Shape;141;g1ff9c3888dd_0_79"/>
          <p:cNvSpPr txBox="1"/>
          <p:nvPr/>
        </p:nvSpPr>
        <p:spPr>
          <a:xfrm>
            <a:off x="360375" y="1129400"/>
            <a:ext cx="83415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chemeClr val="dk2"/>
                </a:solidFill>
                <a:latin typeface="Lato"/>
                <a:ea typeface="Lato"/>
                <a:cs typeface="Lato"/>
                <a:sym typeface="Lato"/>
              </a:rPr>
              <a:t>A maintenance loan can be applied for to cover living costs while studying.</a:t>
            </a:r>
            <a:endParaRPr b="1" i="0" sz="1800" u="none" cap="none" strike="noStrike">
              <a:solidFill>
                <a:schemeClr val="dk2"/>
              </a:solidFill>
              <a:latin typeface="Lato"/>
              <a:ea typeface="Lato"/>
              <a:cs typeface="Lato"/>
              <a:sym typeface="Lato"/>
            </a:endParaRPr>
          </a:p>
        </p:txBody>
      </p:sp>
      <p:pic>
        <p:nvPicPr>
          <p:cNvPr id="142" name="Google Shape;142;g1ff9c3888dd_0_79"/>
          <p:cNvPicPr preferRelativeResize="0"/>
          <p:nvPr/>
        </p:nvPicPr>
        <p:blipFill>
          <a:blip r:embed="rId3">
            <a:alphaModFix/>
          </a:blip>
          <a:stretch>
            <a:fillRect/>
          </a:stretch>
        </p:blipFill>
        <p:spPr>
          <a:xfrm>
            <a:off x="2850575" y="2490675"/>
            <a:ext cx="3230900" cy="2561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0f8f53bf44_0_132"/>
          <p:cNvSpPr txBox="1"/>
          <p:nvPr/>
        </p:nvSpPr>
        <p:spPr>
          <a:xfrm>
            <a:off x="76200" y="1376100"/>
            <a:ext cx="6744900" cy="25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202124"/>
                </a:solidFill>
                <a:latin typeface="Lato"/>
                <a:ea typeface="Lato"/>
                <a:cs typeface="Lato"/>
                <a:sym typeface="Lato"/>
              </a:rPr>
              <a:t>The Maintenance Loan is a student loan provided by the government</a:t>
            </a:r>
            <a:r>
              <a:rPr b="0" i="0" lang="en-GB" sz="1600" u="none" cap="none" strike="noStrike">
                <a:solidFill>
                  <a:srgbClr val="202124"/>
                </a:solidFill>
                <a:latin typeface="Lato"/>
                <a:ea typeface="Lato"/>
                <a:cs typeface="Lato"/>
                <a:sym typeface="Lato"/>
              </a:rPr>
              <a:t>, and it's intended to help towards </a:t>
            </a:r>
            <a:r>
              <a:rPr b="1" i="0" lang="en-GB" sz="1600" u="none" cap="none" strike="noStrike">
                <a:solidFill>
                  <a:srgbClr val="202124"/>
                </a:solidFill>
                <a:latin typeface="Lato"/>
                <a:ea typeface="Lato"/>
                <a:cs typeface="Lato"/>
                <a:sym typeface="Lato"/>
              </a:rPr>
              <a:t>living costs</a:t>
            </a:r>
            <a:r>
              <a:rPr b="0" i="0" lang="en-GB" sz="1600" u="none" cap="none" strike="noStrike">
                <a:solidFill>
                  <a:srgbClr val="202124"/>
                </a:solidFill>
                <a:latin typeface="Lato"/>
                <a:ea typeface="Lato"/>
                <a:cs typeface="Lato"/>
                <a:sym typeface="Lato"/>
              </a:rPr>
              <a:t> while at university.</a:t>
            </a:r>
            <a:endParaRPr b="0" i="0" sz="1600" u="none" cap="none" strike="noStrike">
              <a:solidFill>
                <a:srgbClr val="202124"/>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B0C0C"/>
              </a:solidFill>
              <a:latin typeface="Lato"/>
              <a:ea typeface="Lato"/>
              <a:cs typeface="Lato"/>
              <a:sym typeface="Lato"/>
            </a:endParaRPr>
          </a:p>
          <a:p>
            <a:pPr indent="-330200" lvl="0" marL="457200" marR="0" rtl="0" algn="l">
              <a:lnSpc>
                <a:spcPct val="115000"/>
              </a:lnSpc>
              <a:spcBef>
                <a:spcPts val="0"/>
              </a:spcBef>
              <a:spcAft>
                <a:spcPts val="0"/>
              </a:spcAft>
              <a:buClr>
                <a:srgbClr val="000000"/>
              </a:buClr>
              <a:buSzPts val="1600"/>
              <a:buFont typeface="Lato"/>
              <a:buChar char="●"/>
            </a:pPr>
            <a:r>
              <a:rPr b="0" i="0" lang="en-GB" sz="1600" u="none" cap="none" strike="noStrike">
                <a:solidFill>
                  <a:srgbClr val="0B0C0C"/>
                </a:solidFill>
                <a:latin typeface="Lato"/>
                <a:ea typeface="Lato"/>
                <a:cs typeface="Lato"/>
                <a:sym typeface="Lato"/>
              </a:rPr>
              <a:t>Students </a:t>
            </a:r>
            <a:r>
              <a:rPr b="0" i="0" lang="en-GB" sz="1600" u="none" cap="none" strike="noStrike">
                <a:solidFill>
                  <a:srgbClr val="0B0C0C"/>
                </a:solidFill>
                <a:latin typeface="Lato"/>
                <a:ea typeface="Lato"/>
                <a:cs typeface="Lato"/>
                <a:sym typeface="Lato"/>
                <a:extLst>
                  <a:ext uri="http://customooxmlschemas.google.com/">
                    <go:slidesCustomData xmlns:go="http://customooxmlschemas.google.com/" textRoundtripDataId="4"/>
                  </a:ext>
                </a:extLst>
              </a:rPr>
              <a:t>can give details of their </a:t>
            </a:r>
            <a:r>
              <a:rPr b="1" i="0" lang="en-GB" sz="16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5"/>
                  </a:ext>
                </a:extLst>
              </a:rPr>
              <a:t>household income</a:t>
            </a:r>
            <a:r>
              <a:rPr b="0" i="0" lang="en-GB" sz="1600" u="none" cap="none" strike="noStrike">
                <a:solidFill>
                  <a:srgbClr val="0B0C0C"/>
                </a:solidFill>
                <a:latin typeface="Lato"/>
                <a:ea typeface="Lato"/>
                <a:cs typeface="Lato"/>
                <a:sym typeface="Lato"/>
                <a:extLst>
                  <a:ext uri="http://customooxmlschemas.google.com/">
                    <go:slidesCustomData xmlns:go="http://customooxmlschemas.google.com/" textRoundtripDataId="6"/>
                  </a:ext>
                </a:extLst>
              </a:rPr>
              <a:t> and their </a:t>
            </a:r>
            <a:r>
              <a:rPr b="1" i="0" lang="en-GB" sz="1600" u="none" cap="none" strike="noStrike">
                <a:solidFill>
                  <a:srgbClr val="0B0C0C"/>
                </a:solidFill>
                <a:latin typeface="Lato"/>
                <a:ea typeface="Lato"/>
                <a:cs typeface="Lato"/>
                <a:sym typeface="Lato"/>
                <a:extLst>
                  <a:ext uri="http://customooxmlschemas.google.com/">
                    <go:slidesCustomData xmlns:go="http://customooxmlschemas.google.com/" textRoundtripDataId="7"/>
                  </a:ext>
                </a:extLst>
              </a:rPr>
              <a:t>course start date.</a:t>
            </a:r>
            <a:endParaRPr b="1" i="0" sz="1600" u="none" cap="none" strike="noStrike">
              <a:solidFill>
                <a:srgbClr val="202124"/>
              </a:solidFill>
              <a:latin typeface="Lato"/>
              <a:ea typeface="Lato"/>
              <a:cs typeface="Lato"/>
              <a:sym typeface="Lato"/>
            </a:endParaRPr>
          </a:p>
          <a:p>
            <a:pPr indent="-330200" lvl="0" marL="457200" marR="0" rtl="0" algn="l">
              <a:lnSpc>
                <a:spcPct val="115000"/>
              </a:lnSpc>
              <a:spcBef>
                <a:spcPts val="1000"/>
              </a:spcBef>
              <a:spcAft>
                <a:spcPts val="1000"/>
              </a:spcAft>
              <a:buClr>
                <a:srgbClr val="000000"/>
              </a:buClr>
              <a:buSzPts val="1600"/>
              <a:buFont typeface="Lato"/>
              <a:buChar char="●"/>
            </a:pPr>
            <a:r>
              <a:rPr b="0" i="0" lang="en-GB" sz="1600" u="none" cap="none" strike="noStrike">
                <a:solidFill>
                  <a:srgbClr val="0B0C0C"/>
                </a:solidFill>
                <a:latin typeface="Lato"/>
                <a:ea typeface="Lato"/>
                <a:cs typeface="Lato"/>
                <a:sym typeface="Lato"/>
              </a:rPr>
              <a:t>Students can use the </a:t>
            </a:r>
            <a:r>
              <a:rPr b="1" i="0" lang="en-GB" sz="1600" u="sng" cap="none" strike="noStrike">
                <a:solidFill>
                  <a:schemeClr val="hlink"/>
                </a:solidFill>
                <a:latin typeface="Lato"/>
                <a:ea typeface="Lato"/>
                <a:cs typeface="Lato"/>
                <a:sym typeface="Lato"/>
                <a:hlinkClick r:id="rId4"/>
              </a:rPr>
              <a:t>student finance calculator</a:t>
            </a:r>
            <a:r>
              <a:rPr b="0" i="0" lang="en-GB" sz="1600" u="none" cap="none" strike="noStrike">
                <a:solidFill>
                  <a:srgbClr val="0B0C0C"/>
                </a:solidFill>
                <a:latin typeface="Lato"/>
                <a:ea typeface="Lato"/>
                <a:cs typeface="Lato"/>
                <a:sym typeface="Lato"/>
              </a:rPr>
              <a:t> to estimate how much they will get - it will also explain state eligibility for extra grants or allowances.</a:t>
            </a:r>
            <a:endParaRPr b="0" i="0" sz="1600" u="none" cap="none" strike="noStrike">
              <a:solidFill>
                <a:srgbClr val="202124"/>
              </a:solidFill>
              <a:latin typeface="Lato"/>
              <a:ea typeface="Lato"/>
              <a:cs typeface="Lato"/>
              <a:sym typeface="Lato"/>
            </a:endParaRPr>
          </a:p>
        </p:txBody>
      </p:sp>
      <p:sp>
        <p:nvSpPr>
          <p:cNvPr id="148" name="Google Shape;148;g20f8f53bf44_0_132"/>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accent2"/>
                </a:solidFill>
                <a:latin typeface="Lato"/>
                <a:ea typeface="Lato"/>
                <a:cs typeface="Lato"/>
                <a:sym typeface="Lato"/>
              </a:rPr>
              <a:t>Source: </a:t>
            </a:r>
            <a:r>
              <a:rPr lang="en-GB" sz="800">
                <a:solidFill>
                  <a:schemeClr val="accent2"/>
                </a:solidFill>
                <a:latin typeface="Lato"/>
                <a:ea typeface="Lato"/>
                <a:cs typeface="Lato"/>
                <a:sym typeface="Lato"/>
              </a:rPr>
              <a:t>https://www.studentinformation.gov.scot/</a:t>
            </a:r>
            <a:endParaRPr b="0" i="0" sz="800" u="none" cap="none" strike="noStrike">
              <a:solidFill>
                <a:schemeClr val="accent2"/>
              </a:solidFill>
              <a:latin typeface="Lato"/>
              <a:ea typeface="Lato"/>
              <a:cs typeface="Lato"/>
              <a:sym typeface="Lato"/>
            </a:endParaRPr>
          </a:p>
        </p:txBody>
      </p:sp>
      <p:pic>
        <p:nvPicPr>
          <p:cNvPr id="149" name="Google Shape;149;g20f8f53bf44_0_132"/>
          <p:cNvPicPr preferRelativeResize="0"/>
          <p:nvPr/>
        </p:nvPicPr>
        <p:blipFill rotWithShape="1">
          <a:blip r:embed="rId5">
            <a:alphaModFix/>
          </a:blip>
          <a:srcRect b="13148" l="10537" r="13711" t="9326"/>
          <a:stretch/>
        </p:blipFill>
        <p:spPr>
          <a:xfrm>
            <a:off x="6819350" y="1697025"/>
            <a:ext cx="2094049" cy="2143125"/>
          </a:xfrm>
          <a:prstGeom prst="rect">
            <a:avLst/>
          </a:prstGeom>
          <a:noFill/>
          <a:ln>
            <a:noFill/>
          </a:ln>
        </p:spPr>
      </p:pic>
      <p:sp>
        <p:nvSpPr>
          <p:cNvPr id="150" name="Google Shape;150;g20f8f53bf44_0_13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9"/>
                  </a:ext>
                </a:extLst>
              </a:rPr>
              <a:t> Loan</a:t>
            </a:r>
            <a:r>
              <a:rPr b="1" i="0" lang="en-GB" sz="2900" u="none" cap="none" strike="noStrike">
                <a:solidFill>
                  <a:schemeClr val="lt1"/>
                </a:solidFill>
                <a:latin typeface="Lato"/>
                <a:ea typeface="Lato"/>
                <a:cs typeface="Lato"/>
                <a:sym typeface="Lato"/>
              </a:rPr>
              <a:t> (1)</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3f4427fd05_0_0"/>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accent2"/>
                </a:solidFill>
                <a:latin typeface="Lato"/>
                <a:ea typeface="Lato"/>
                <a:cs typeface="Lato"/>
                <a:sym typeface="Lato"/>
              </a:rPr>
              <a:t>Source: </a:t>
            </a:r>
            <a:r>
              <a:rPr lang="en-GB" sz="800">
                <a:solidFill>
                  <a:schemeClr val="accent2"/>
                </a:solidFill>
                <a:latin typeface="Lato"/>
                <a:ea typeface="Lato"/>
                <a:cs typeface="Lato"/>
                <a:sym typeface="Lato"/>
              </a:rPr>
              <a:t>https://www.studentinformation.gov.scot/</a:t>
            </a:r>
            <a:endParaRPr b="0" i="0" sz="800" u="none" cap="none" strike="noStrike">
              <a:solidFill>
                <a:schemeClr val="accent2"/>
              </a:solidFill>
              <a:latin typeface="Lato"/>
              <a:ea typeface="Lato"/>
              <a:cs typeface="Lato"/>
              <a:sym typeface="Lato"/>
            </a:endParaRPr>
          </a:p>
        </p:txBody>
      </p:sp>
      <p:pic>
        <p:nvPicPr>
          <p:cNvPr id="156" name="Google Shape;156;g33f4427fd05_0_0"/>
          <p:cNvPicPr preferRelativeResize="0"/>
          <p:nvPr/>
        </p:nvPicPr>
        <p:blipFill rotWithShape="1">
          <a:blip r:embed="rId3">
            <a:alphaModFix/>
          </a:blip>
          <a:srcRect b="13148" l="10537" r="13711" t="9326"/>
          <a:stretch/>
        </p:blipFill>
        <p:spPr>
          <a:xfrm>
            <a:off x="6819350" y="1697025"/>
            <a:ext cx="2094049" cy="2143125"/>
          </a:xfrm>
          <a:prstGeom prst="rect">
            <a:avLst/>
          </a:prstGeom>
          <a:noFill/>
          <a:ln>
            <a:noFill/>
          </a:ln>
        </p:spPr>
      </p:pic>
      <p:sp>
        <p:nvSpPr>
          <p:cNvPr id="157" name="Google Shape;157;g33f4427fd05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0"/>
                  </a:ext>
                </a:extLst>
              </a:rPr>
              <a:t>Maintenance</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11"/>
                  </a:ext>
                </a:extLst>
              </a:rPr>
              <a:t> Loan</a:t>
            </a:r>
            <a:r>
              <a:rPr b="1" i="0" lang="en-GB" sz="2900" u="none" cap="none" strike="noStrike">
                <a:solidFill>
                  <a:schemeClr val="lt1"/>
                </a:solidFill>
                <a:latin typeface="Lato"/>
                <a:ea typeface="Lato"/>
                <a:cs typeface="Lato"/>
                <a:sym typeface="Lato"/>
              </a:rPr>
              <a:t> (2</a:t>
            </a:r>
            <a:r>
              <a:rPr lang="en-GB"/>
              <a:t>)</a:t>
            </a:r>
            <a:endParaRPr b="1" i="0" sz="2900" u="none" cap="none" strike="noStrike">
              <a:solidFill>
                <a:schemeClr val="lt1"/>
              </a:solidFill>
              <a:latin typeface="Lato"/>
              <a:ea typeface="Lato"/>
              <a:cs typeface="Lato"/>
              <a:sym typeface="Lato"/>
            </a:endParaRPr>
          </a:p>
        </p:txBody>
      </p:sp>
      <p:sp>
        <p:nvSpPr>
          <p:cNvPr id="158" name="Google Shape;158;g33f4427fd05_0_0"/>
          <p:cNvSpPr txBox="1"/>
          <p:nvPr/>
        </p:nvSpPr>
        <p:spPr>
          <a:xfrm>
            <a:off x="76200" y="1486313"/>
            <a:ext cx="6744900" cy="23868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rgbClr val="0B0C0C"/>
              </a:buClr>
              <a:buSzPts val="1600"/>
              <a:buFont typeface="Lato"/>
              <a:buChar char="●"/>
            </a:pPr>
            <a:r>
              <a:rPr b="0" i="0" lang="en-GB" sz="1600" u="none" cap="none" strike="noStrike">
                <a:solidFill>
                  <a:srgbClr val="0B0C0C"/>
                </a:solidFill>
                <a:latin typeface="Lato"/>
                <a:ea typeface="Lato"/>
                <a:cs typeface="Lato"/>
                <a:sym typeface="Lato"/>
              </a:rPr>
              <a:t>Students may </a:t>
            </a:r>
            <a:r>
              <a:rPr b="1" i="0" lang="en-GB" sz="1600" u="none" cap="none" strike="noStrike">
                <a:solidFill>
                  <a:srgbClr val="0B0C0C"/>
                </a:solidFill>
                <a:latin typeface="Lato"/>
                <a:ea typeface="Lato"/>
                <a:cs typeface="Lato"/>
                <a:sym typeface="Lato"/>
              </a:rPr>
              <a:t>not get the full amount</a:t>
            </a:r>
            <a:r>
              <a:rPr b="0" i="0" lang="en-GB" sz="1600" u="none" cap="none" strike="noStrike">
                <a:solidFill>
                  <a:srgbClr val="0B0C0C"/>
                </a:solidFill>
                <a:latin typeface="Lato"/>
                <a:ea typeface="Lato"/>
                <a:cs typeface="Lato"/>
                <a:sym typeface="Lato"/>
              </a:rPr>
              <a:t>, so they may have to find other ways to fund the rest of their living costs.</a:t>
            </a:r>
            <a:endParaRPr b="0" i="0" sz="1600" u="none" cap="none" strike="noStrike">
              <a:solidFill>
                <a:srgbClr val="0B0C0C"/>
              </a:solidFill>
              <a:latin typeface="Lato"/>
              <a:ea typeface="Lato"/>
              <a:cs typeface="Lato"/>
              <a:sym typeface="Lato"/>
            </a:endParaRPr>
          </a:p>
          <a:p>
            <a:pPr indent="-330200" lvl="1" marL="914400" marR="0" rtl="0" algn="l">
              <a:lnSpc>
                <a:spcPct val="115000"/>
              </a:lnSpc>
              <a:spcBef>
                <a:spcPts val="1000"/>
              </a:spcBef>
              <a:spcAft>
                <a:spcPts val="0"/>
              </a:spcAft>
              <a:buClr>
                <a:srgbClr val="0B0C0C"/>
              </a:buClr>
              <a:buSzPts val="1600"/>
              <a:buFont typeface="Lato"/>
              <a:buChar char="○"/>
            </a:pPr>
            <a:r>
              <a:rPr b="0" i="0" lang="en-GB" sz="1600" u="none" cap="none" strike="noStrike">
                <a:solidFill>
                  <a:srgbClr val="0B0C0C"/>
                </a:solidFill>
                <a:latin typeface="Lato"/>
                <a:ea typeface="Lato"/>
                <a:cs typeface="Lato"/>
                <a:sym typeface="Lato"/>
              </a:rPr>
              <a:t>This could include </a:t>
            </a:r>
            <a:r>
              <a:rPr b="1" i="0" lang="en-GB" sz="1600" u="none" cap="none" strike="noStrike">
                <a:solidFill>
                  <a:schemeClr val="accent2"/>
                </a:solidFill>
                <a:latin typeface="Lato"/>
                <a:ea typeface="Lato"/>
                <a:cs typeface="Lato"/>
                <a:sym typeface="Lato"/>
              </a:rPr>
              <a:t>part-time work, local authority assistance, bursaries, scholarships </a:t>
            </a:r>
            <a:r>
              <a:rPr b="0" i="0" lang="en-GB" sz="1600" u="none" cap="none" strike="noStrike">
                <a:solidFill>
                  <a:schemeClr val="dk2"/>
                </a:solidFill>
                <a:latin typeface="Lato"/>
                <a:ea typeface="Lato"/>
                <a:cs typeface="Lato"/>
                <a:sym typeface="Lato"/>
              </a:rPr>
              <a:t>or</a:t>
            </a:r>
            <a:r>
              <a:rPr b="0" i="0" lang="en-GB" sz="1600" u="none" cap="none" strike="noStrike">
                <a:solidFill>
                  <a:schemeClr val="accent2"/>
                </a:solidFill>
                <a:latin typeface="Lato"/>
                <a:ea typeface="Lato"/>
                <a:cs typeface="Lato"/>
                <a:sym typeface="Lato"/>
              </a:rPr>
              <a:t> </a:t>
            </a:r>
            <a:r>
              <a:rPr b="1" i="0" lang="en-GB" sz="1600" u="none" cap="none" strike="noStrike">
                <a:solidFill>
                  <a:schemeClr val="accent2"/>
                </a:solidFill>
                <a:latin typeface="Lato"/>
                <a:ea typeface="Lato"/>
                <a:cs typeface="Lato"/>
                <a:sym typeface="Lato"/>
              </a:rPr>
              <a:t>family contributions</a:t>
            </a:r>
            <a:r>
              <a:rPr b="0" i="0" lang="en-GB" sz="1600" u="none" cap="none" strike="noStrike">
                <a:solidFill>
                  <a:schemeClr val="accent2"/>
                </a:solidFill>
                <a:latin typeface="Lato"/>
                <a:ea typeface="Lato"/>
                <a:cs typeface="Lato"/>
                <a:sym typeface="Lato"/>
              </a:rPr>
              <a:t>.</a:t>
            </a:r>
            <a:endParaRPr b="0" i="0" sz="1600" u="none" cap="none" strike="noStrike">
              <a:solidFill>
                <a:schemeClr val="accent2"/>
              </a:solidFill>
              <a:latin typeface="Lato"/>
              <a:ea typeface="Lato"/>
              <a:cs typeface="Lato"/>
              <a:sym typeface="Lato"/>
            </a:endParaRPr>
          </a:p>
          <a:p>
            <a:pPr indent="-330200" lvl="0" marL="457200" marR="0" rtl="0" algn="l">
              <a:lnSpc>
                <a:spcPct val="115000"/>
              </a:lnSpc>
              <a:spcBef>
                <a:spcPts val="1000"/>
              </a:spcBef>
              <a:spcAft>
                <a:spcPts val="1000"/>
              </a:spcAft>
              <a:buClr>
                <a:srgbClr val="0B0C0C"/>
              </a:buClr>
              <a:buSzPts val="1600"/>
              <a:buFont typeface="Lato"/>
              <a:buChar char="●"/>
            </a:pPr>
            <a:r>
              <a:rPr b="0" i="0" lang="en-GB" sz="1600" u="none" cap="none" strike="noStrike">
                <a:solidFill>
                  <a:srgbClr val="0B0C0C"/>
                </a:solidFill>
                <a:latin typeface="Lato"/>
                <a:ea typeface="Lato"/>
                <a:cs typeface="Lato"/>
                <a:sym typeface="Lato"/>
              </a:rPr>
              <a:t>The maintenance loan is paid </a:t>
            </a:r>
            <a:r>
              <a:rPr b="1" i="0" lang="en-GB" sz="1600" u="none" cap="none" strike="noStrike">
                <a:solidFill>
                  <a:srgbClr val="0B0C0C"/>
                </a:solidFill>
                <a:latin typeface="Lato"/>
                <a:ea typeface="Lato"/>
                <a:cs typeface="Lato"/>
                <a:sym typeface="Lato"/>
              </a:rPr>
              <a:t>directly into the student’s bank account </a:t>
            </a:r>
            <a:r>
              <a:rPr b="0" i="0" lang="en-GB" sz="1600" u="none" cap="none" strike="noStrike">
                <a:solidFill>
                  <a:srgbClr val="0B0C0C"/>
                </a:solidFill>
                <a:latin typeface="Lato"/>
                <a:ea typeface="Lato"/>
                <a:cs typeface="Lato"/>
                <a:sym typeface="Lato"/>
              </a:rPr>
              <a:t>at the </a:t>
            </a:r>
            <a:r>
              <a:rPr b="1" i="0" lang="en-GB" sz="1600" u="none" cap="none" strike="noStrike">
                <a:solidFill>
                  <a:srgbClr val="0B0C0C"/>
                </a:solidFill>
                <a:latin typeface="Lato"/>
                <a:ea typeface="Lato"/>
                <a:cs typeface="Lato"/>
                <a:sym typeface="Lato"/>
              </a:rPr>
              <a:t>start of each term</a:t>
            </a:r>
            <a:r>
              <a:rPr b="0" i="0" lang="en-GB" sz="1600" u="none" cap="none" strike="noStrike">
                <a:solidFill>
                  <a:srgbClr val="0B0C0C"/>
                </a:solidFill>
                <a:latin typeface="Lato"/>
                <a:ea typeface="Lato"/>
                <a:cs typeface="Lato"/>
                <a:sym typeface="Lato"/>
              </a:rPr>
              <a:t>. The loan must be paid back after their course is complete.</a:t>
            </a:r>
            <a:endParaRPr b="0" i="0" sz="1600" u="none" cap="none" strike="noStrike">
              <a:solidFill>
                <a:srgbClr val="202124"/>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25cba63014_0_1"/>
          <p:cNvSpPr txBox="1"/>
          <p:nvPr/>
        </p:nvSpPr>
        <p:spPr>
          <a:xfrm>
            <a:off x="113200" y="1319675"/>
            <a:ext cx="6119400" cy="28536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GB" sz="1700">
                <a:solidFill>
                  <a:srgbClr val="202124"/>
                </a:solidFill>
                <a:latin typeface="Lato"/>
                <a:ea typeface="Lato"/>
                <a:cs typeface="Lato"/>
                <a:sym typeface="Lato"/>
              </a:rPr>
              <a:t>Scottish u</a:t>
            </a:r>
            <a:r>
              <a:rPr b="1" lang="en-GB" sz="1700">
                <a:solidFill>
                  <a:srgbClr val="202124"/>
                </a:solidFill>
                <a:latin typeface="Lato"/>
                <a:ea typeface="Lato"/>
                <a:cs typeface="Lato"/>
                <a:sym typeface="Lato"/>
              </a:rPr>
              <a:t>niversity</a:t>
            </a:r>
            <a:r>
              <a:rPr b="1" lang="en-GB" sz="1700">
                <a:solidFill>
                  <a:srgbClr val="202124"/>
                </a:solidFill>
                <a:latin typeface="Lato"/>
                <a:ea typeface="Lato"/>
                <a:cs typeface="Lato"/>
                <a:sym typeface="Lato"/>
              </a:rPr>
              <a:t> tuition is free (paid for by the Scottish Government). Only international students need to take out tuition fee loans. However Scottish students will have to take out:</a:t>
            </a:r>
            <a:endParaRPr b="1" i="0" sz="1700" u="none" cap="none" strike="noStrike">
              <a:solidFill>
                <a:srgbClr val="202124"/>
              </a:solidFill>
              <a:latin typeface="Lato"/>
              <a:ea typeface="Lato"/>
              <a:cs typeface="Lato"/>
              <a:sym typeface="Lato"/>
            </a:endParaRPr>
          </a:p>
          <a:p>
            <a:pPr indent="0" lvl="0" marL="0" marR="0" rtl="0" algn="l">
              <a:lnSpc>
                <a:spcPct val="115000"/>
              </a:lnSpc>
              <a:spcBef>
                <a:spcPts val="0"/>
              </a:spcBef>
              <a:spcAft>
                <a:spcPts val="0"/>
              </a:spcAft>
              <a:buNone/>
            </a:pPr>
            <a:r>
              <a:t/>
            </a:r>
            <a:endParaRPr b="1" i="0" sz="1700" u="none" cap="none" strike="noStrike">
              <a:solidFill>
                <a:srgbClr val="202124"/>
              </a:solidFill>
              <a:latin typeface="Lato"/>
              <a:ea typeface="Lato"/>
              <a:cs typeface="Lato"/>
              <a:sym typeface="Lato"/>
            </a:endParaRPr>
          </a:p>
          <a:p>
            <a:pPr indent="0" lvl="0" marL="914400" marR="0" rtl="0" algn="l">
              <a:lnSpc>
                <a:spcPct val="115000"/>
              </a:lnSpc>
              <a:spcBef>
                <a:spcPts val="0"/>
              </a:spcBef>
              <a:spcAft>
                <a:spcPts val="0"/>
              </a:spcAft>
              <a:buClr>
                <a:srgbClr val="000000"/>
              </a:buClr>
              <a:buSzPts val="1700"/>
              <a:buFont typeface="Arial"/>
              <a:buNone/>
            </a:pPr>
            <a:r>
              <a:t/>
            </a:r>
            <a:endParaRPr b="1" i="0" sz="1700" u="none" cap="none" strike="noStrike">
              <a:solidFill>
                <a:srgbClr val="202124"/>
              </a:solidFill>
              <a:latin typeface="Lato"/>
              <a:ea typeface="Lato"/>
              <a:cs typeface="Lato"/>
              <a:sym typeface="Lato"/>
            </a:endParaRPr>
          </a:p>
          <a:p>
            <a:pPr indent="-336550" lvl="0" marL="457200" marR="0" rtl="0" algn="l">
              <a:lnSpc>
                <a:spcPct val="115000"/>
              </a:lnSpc>
              <a:spcBef>
                <a:spcPts val="0"/>
              </a:spcBef>
              <a:spcAft>
                <a:spcPts val="0"/>
              </a:spcAft>
              <a:buClr>
                <a:srgbClr val="202124"/>
              </a:buClr>
              <a:buSzPts val="1700"/>
              <a:buFont typeface="Lato"/>
              <a:buAutoNum type="arabicPeriod"/>
            </a:pPr>
            <a:r>
              <a:rPr b="1" i="0" lang="en-GB" sz="1700" u="none" cap="none" strike="noStrike">
                <a:solidFill>
                  <a:srgbClr val="202124"/>
                </a:solidFill>
                <a:latin typeface="Lato"/>
                <a:ea typeface="Lato"/>
                <a:cs typeface="Lato"/>
                <a:sym typeface="Lato"/>
              </a:rPr>
              <a:t>A </a:t>
            </a:r>
            <a:r>
              <a:rPr b="1" i="0" lang="en-GB" sz="1700" u="sng" cap="none" strike="noStrike">
                <a:solidFill>
                  <a:srgbClr val="202124"/>
                </a:solidFill>
                <a:latin typeface="Lato"/>
                <a:ea typeface="Lato"/>
                <a:cs typeface="Lato"/>
                <a:sym typeface="Lato"/>
              </a:rPr>
              <a:t>maintenance loan</a:t>
            </a:r>
            <a:r>
              <a:rPr b="1" i="0" lang="en-GB" sz="1700" u="none" cap="none" strike="noStrike">
                <a:solidFill>
                  <a:srgbClr val="202124"/>
                </a:solidFill>
                <a:latin typeface="Lato"/>
                <a:ea typeface="Lato"/>
                <a:cs typeface="Lato"/>
                <a:sym typeface="Lato"/>
              </a:rPr>
              <a:t>:</a:t>
            </a:r>
            <a:endParaRPr b="1" i="0" sz="1700" u="none" cap="none" strike="noStrike">
              <a:solidFill>
                <a:srgbClr val="202124"/>
              </a:solidFill>
              <a:latin typeface="Lato"/>
              <a:ea typeface="Lato"/>
              <a:cs typeface="Lato"/>
              <a:sym typeface="Lato"/>
            </a:endParaRPr>
          </a:p>
          <a:p>
            <a:pPr indent="-336550" lvl="1" marL="914400" marR="0" rtl="0" algn="l">
              <a:lnSpc>
                <a:spcPct val="115000"/>
              </a:lnSpc>
              <a:spcBef>
                <a:spcPts val="0"/>
              </a:spcBef>
              <a:spcAft>
                <a:spcPts val="0"/>
              </a:spcAft>
              <a:buClr>
                <a:srgbClr val="202124"/>
              </a:buClr>
              <a:buSzPts val="1700"/>
              <a:buFont typeface="Lato"/>
              <a:buAutoNum type="alphaLcPeriod" startAt="2"/>
            </a:pPr>
            <a:r>
              <a:rPr b="1" i="0" lang="en-GB" sz="1700" u="none" cap="none" strike="noStrike">
                <a:solidFill>
                  <a:srgbClr val="202124"/>
                </a:solidFill>
                <a:latin typeface="Lato"/>
                <a:ea typeface="Lato"/>
                <a:cs typeface="Lato"/>
                <a:sym typeface="Lato"/>
              </a:rPr>
              <a:t>This is paid </a:t>
            </a:r>
            <a:r>
              <a:rPr b="1" i="1" lang="en-GB" sz="1700" u="none" cap="none" strike="noStrike">
                <a:solidFill>
                  <a:srgbClr val="202124"/>
                </a:solidFill>
                <a:latin typeface="Lato"/>
                <a:ea typeface="Lato"/>
                <a:cs typeface="Lato"/>
                <a:sym typeface="Lato"/>
              </a:rPr>
              <a:t>directly to students</a:t>
            </a:r>
            <a:r>
              <a:rPr b="1" i="0" lang="en-GB" sz="1700" u="none" cap="none" strike="noStrike">
                <a:solidFill>
                  <a:srgbClr val="202124"/>
                </a:solidFill>
                <a:latin typeface="Lato"/>
                <a:ea typeface="Lato"/>
                <a:cs typeface="Lato"/>
                <a:sym typeface="Lato"/>
              </a:rPr>
              <a:t>, to cover living costs (food, rent etc.)</a:t>
            </a:r>
            <a:endParaRPr b="1" i="0" sz="1700" u="none" cap="none" strike="noStrike">
              <a:solidFill>
                <a:srgbClr val="202124"/>
              </a:solidFill>
              <a:latin typeface="Lato"/>
              <a:ea typeface="Lato"/>
              <a:cs typeface="Lato"/>
              <a:sym typeface="Lato"/>
            </a:endParaRPr>
          </a:p>
        </p:txBody>
      </p:sp>
      <p:sp>
        <p:nvSpPr>
          <p:cNvPr id="164" name="Google Shape;164;g325cba63014_0_1"/>
          <p:cNvSpPr txBox="1"/>
          <p:nvPr/>
        </p:nvSpPr>
        <p:spPr>
          <a:xfrm>
            <a:off x="76200" y="4866150"/>
            <a:ext cx="50079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accent2"/>
                </a:solidFill>
                <a:latin typeface="Lato"/>
                <a:ea typeface="Lato"/>
                <a:cs typeface="Lato"/>
                <a:sym typeface="Lato"/>
              </a:rPr>
              <a:t>Source: </a:t>
            </a:r>
            <a:r>
              <a:rPr lang="en-GB" sz="800">
                <a:solidFill>
                  <a:schemeClr val="accent2"/>
                </a:solidFill>
                <a:latin typeface="Lato"/>
                <a:ea typeface="Lato"/>
                <a:cs typeface="Lato"/>
                <a:sym typeface="Lato"/>
              </a:rPr>
              <a:t>https://www.studentinformation.gov.scot/</a:t>
            </a:r>
            <a:endParaRPr b="0" i="0" sz="800" u="none" cap="none" strike="noStrike">
              <a:solidFill>
                <a:schemeClr val="accent2"/>
              </a:solidFill>
              <a:latin typeface="Lato"/>
              <a:ea typeface="Lato"/>
              <a:cs typeface="Lato"/>
              <a:sym typeface="Lato"/>
            </a:endParaRPr>
          </a:p>
        </p:txBody>
      </p:sp>
      <p:pic>
        <p:nvPicPr>
          <p:cNvPr id="165" name="Google Shape;165;g325cba63014_0_1"/>
          <p:cNvPicPr preferRelativeResize="0"/>
          <p:nvPr/>
        </p:nvPicPr>
        <p:blipFill rotWithShape="1">
          <a:blip r:embed="rId3">
            <a:alphaModFix/>
          </a:blip>
          <a:srcRect b="18247" l="0" r="0" t="0"/>
          <a:stretch/>
        </p:blipFill>
        <p:spPr>
          <a:xfrm>
            <a:off x="6249250" y="1472626"/>
            <a:ext cx="2587526" cy="2115358"/>
          </a:xfrm>
          <a:prstGeom prst="rect">
            <a:avLst/>
          </a:prstGeom>
          <a:noFill/>
          <a:ln>
            <a:noFill/>
          </a:ln>
        </p:spPr>
      </p:pic>
      <p:sp>
        <p:nvSpPr>
          <p:cNvPr id="166" name="Google Shape;166;g325cba63014_0_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Recap</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77c5648cd5_0_5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72" name="Google Shape;172;g277c5648cd5_0_52"/>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173" name="Google Shape;173;g277c5648cd5_0_52"/>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4" name="Google Shape;174;g277c5648cd5_0_52"/>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finance support is available and what costs are covered</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1200"/>
              <a:buFont typeface="Arial"/>
              <a:buNone/>
            </a:pPr>
            <a:r>
              <a:t/>
            </a:r>
            <a:endParaRPr b="0" i="0" sz="1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ff9c3888dd_0_101"/>
          <p:cNvSpPr txBox="1"/>
          <p:nvPr/>
        </p:nvSpPr>
        <p:spPr>
          <a:xfrm>
            <a:off x="4599250" y="1111650"/>
            <a:ext cx="44688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8022"/>
                </a:solidFill>
                <a:latin typeface="Lato"/>
                <a:ea typeface="Lato"/>
                <a:cs typeface="Lato"/>
                <a:sym typeface="Lato"/>
              </a:rPr>
              <a:t>Activity</a:t>
            </a:r>
            <a:endParaRPr b="1"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543B3"/>
                </a:solidFill>
                <a:latin typeface="Lato"/>
                <a:ea typeface="Lato"/>
                <a:cs typeface="Lato"/>
                <a:sym typeface="Lato"/>
              </a:rPr>
              <a:t>Watch the video → What are the three most important points?</a:t>
            </a:r>
            <a:endParaRPr b="0"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543B3"/>
                </a:solidFill>
                <a:latin typeface="Lato"/>
                <a:ea typeface="Lato"/>
                <a:cs typeface="Lato"/>
                <a:sym typeface="Lato"/>
              </a:rPr>
              <a:t>Note, </a:t>
            </a:r>
            <a:r>
              <a:rPr lang="en-GB">
                <a:solidFill>
                  <a:srgbClr val="0543B3"/>
                </a:solidFill>
                <a:latin typeface="Lato"/>
                <a:ea typeface="Lato"/>
                <a:cs typeface="Lato"/>
                <a:sym typeface="Lato"/>
              </a:rPr>
              <a:t>this video address repaying student loans in England, but the principles are the same</a:t>
            </a:r>
            <a:r>
              <a:rPr b="0" i="0" lang="en-GB" sz="1400" u="none" cap="none" strike="noStrike">
                <a:solidFill>
                  <a:srgbClr val="0543B3"/>
                </a:solidFill>
                <a:latin typeface="Lato"/>
                <a:ea typeface="Lato"/>
                <a:cs typeface="Lato"/>
                <a:sym typeface="Lato"/>
                <a:extLst>
                  <a:ext uri="http://customooxmlschemas.google.com/">
                    <go:slidesCustomData xmlns:go="http://customooxmlschemas.google.com/" textRoundtripDataId="12"/>
                  </a:ext>
                </a:extLst>
              </a:rPr>
              <a:t>.</a:t>
            </a:r>
            <a:r>
              <a:rPr b="0" i="0" lang="en-GB" sz="1400" u="none" cap="none" strike="noStrike">
                <a:solidFill>
                  <a:srgbClr val="0543B3"/>
                </a:solidFill>
                <a:latin typeface="Lato"/>
                <a:ea typeface="Lato"/>
                <a:cs typeface="Lato"/>
                <a:sym typeface="Lato"/>
              </a:rPr>
              <a:t> </a:t>
            </a:r>
            <a:r>
              <a:rPr lang="en-GB">
                <a:solidFill>
                  <a:srgbClr val="0543B3"/>
                </a:solidFill>
                <a:latin typeface="Lato"/>
                <a:ea typeface="Lato"/>
                <a:cs typeface="Lato"/>
                <a:sym typeface="Lato"/>
              </a:rPr>
              <a:t>S</a:t>
            </a:r>
            <a:r>
              <a:rPr b="0" i="0" lang="en-GB" sz="1400" u="none" cap="none" strike="noStrike">
                <a:solidFill>
                  <a:srgbClr val="0543B3"/>
                </a:solidFill>
                <a:latin typeface="Lato"/>
                <a:ea typeface="Lato"/>
                <a:cs typeface="Lato"/>
                <a:sym typeface="Lato"/>
              </a:rPr>
              <a:t>pecific details will be made clear on the next slide.</a:t>
            </a:r>
            <a:endParaRPr b="0" i="0" sz="1400" u="none" cap="none" strike="noStrike">
              <a:solidFill>
                <a:srgbClr val="0543B3"/>
              </a:solidFill>
              <a:latin typeface="Lato"/>
              <a:ea typeface="Lato"/>
              <a:cs typeface="Lato"/>
              <a:sym typeface="Lato"/>
            </a:endParaRPr>
          </a:p>
        </p:txBody>
      </p:sp>
      <p:pic>
        <p:nvPicPr>
          <p:cNvPr descr="To find out more: https://mse.me/3wEjqOQ" id="180" name="Google Shape;180;g1ff9c3888dd_0_101" title="Martin Lewis: Student Loans Decoded - Part 01 - How much does it cost to go to university">
            <a:hlinkClick r:id="rId3"/>
          </p:cNvPr>
          <p:cNvPicPr preferRelativeResize="0"/>
          <p:nvPr/>
        </p:nvPicPr>
        <p:blipFill rotWithShape="1">
          <a:blip r:embed="rId4">
            <a:alphaModFix/>
          </a:blip>
          <a:srcRect b="0" l="0" r="0" t="0"/>
          <a:stretch/>
        </p:blipFill>
        <p:spPr>
          <a:xfrm>
            <a:off x="360375" y="1369575"/>
            <a:ext cx="3604000" cy="2847700"/>
          </a:xfrm>
          <a:prstGeom prst="rect">
            <a:avLst/>
          </a:prstGeom>
          <a:noFill/>
          <a:ln>
            <a:noFill/>
          </a:ln>
        </p:spPr>
      </p:pic>
      <p:sp>
        <p:nvSpPr>
          <p:cNvPr id="181" name="Google Shape;181;g1ff9c3888dd_0_101"/>
          <p:cNvSpPr txBox="1"/>
          <p:nvPr/>
        </p:nvSpPr>
        <p:spPr>
          <a:xfrm>
            <a:off x="132225" y="4667250"/>
            <a:ext cx="772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accent1"/>
                </a:solidFill>
                <a:latin typeface="Lato"/>
                <a:ea typeface="Lato"/>
                <a:cs typeface="Lato"/>
                <a:sym typeface="Lato"/>
                <a:hlinkClick r:id="rId5">
                  <a:extLst>
                    <a:ext uri="{A12FA001-AC4F-418D-AE19-62706E023703}">
                      <ahyp:hlinkClr val="tx"/>
                    </a:ext>
                  </a:extLst>
                </a:hlinkClick>
              </a:rPr>
              <a:t>Video: Martin Lewis: Student Loans Decoded - Part 01 - How much does it cost to go to university</a:t>
            </a:r>
            <a:endParaRPr b="0" i="0" sz="1400" u="none" cap="none" strike="noStrike">
              <a:solidFill>
                <a:schemeClr val="accent1"/>
              </a:solidFill>
              <a:latin typeface="Lato"/>
              <a:ea typeface="Lato"/>
              <a:cs typeface="Lato"/>
              <a:sym typeface="Lato"/>
            </a:endParaRPr>
          </a:p>
        </p:txBody>
      </p:sp>
      <p:sp>
        <p:nvSpPr>
          <p:cNvPr id="182" name="Google Shape;182;g1ff9c3888dd_0_101"/>
          <p:cNvSpPr txBox="1"/>
          <p:nvPr/>
        </p:nvSpPr>
        <p:spPr>
          <a:xfrm>
            <a:off x="4599250" y="3315275"/>
            <a:ext cx="4175100" cy="831300"/>
          </a:xfrm>
          <a:prstGeom prst="rect">
            <a:avLst/>
          </a:prstGeom>
          <a:noFill/>
          <a:ln cap="flat" cmpd="sng" w="19050">
            <a:solidFill>
              <a:schemeClr val="accent2"/>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Stretch</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Lato"/>
                <a:ea typeface="Lato"/>
                <a:cs typeface="Lato"/>
                <a:sym typeface="Lato"/>
              </a:rPr>
              <a:t>Student loans have been described as working more like a ‘graduate tax’. Why this might be?</a:t>
            </a:r>
            <a:endParaRPr b="0" i="0" sz="1400" u="none" cap="none" strike="noStrike">
              <a:solidFill>
                <a:schemeClr val="accent1"/>
              </a:solidFill>
              <a:latin typeface="Lato"/>
              <a:ea typeface="Lato"/>
              <a:cs typeface="Lato"/>
              <a:sym typeface="Lato"/>
            </a:endParaRPr>
          </a:p>
        </p:txBody>
      </p:sp>
      <p:sp>
        <p:nvSpPr>
          <p:cNvPr id="183" name="Google Shape;183;g1ff9c3888dd_0_10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Starter | Repaying Student Loans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0f8f53bf44_0_191"/>
          <p:cNvSpPr txBox="1"/>
          <p:nvPr/>
        </p:nvSpPr>
        <p:spPr>
          <a:xfrm>
            <a:off x="1136350" y="1185850"/>
            <a:ext cx="6450600" cy="36531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None/>
            </a:pPr>
            <a:r>
              <a:rPr lang="en-GB" sz="2200">
                <a:solidFill>
                  <a:schemeClr val="dk1"/>
                </a:solidFill>
                <a:latin typeface="Lato"/>
                <a:ea typeface="Lato"/>
                <a:cs typeface="Lato"/>
                <a:sym typeface="Lato"/>
              </a:rPr>
              <a:t>Any student going to university has to repay their loan.</a:t>
            </a:r>
            <a:endParaRPr sz="2200">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chemeClr val="dk1"/>
                </a:solidFill>
                <a:latin typeface="Lato"/>
                <a:ea typeface="Lato"/>
                <a:cs typeface="Lato"/>
                <a:sym typeface="Lato"/>
              </a:rPr>
              <a:t>In Scotland students  only </a:t>
            </a:r>
            <a:r>
              <a:rPr b="1" lang="en-GB" sz="2200">
                <a:solidFill>
                  <a:schemeClr val="dk1"/>
                </a:solidFill>
                <a:latin typeface="Lato"/>
                <a:ea typeface="Lato"/>
                <a:cs typeface="Lato"/>
                <a:sym typeface="Lato"/>
              </a:rPr>
              <a:t>repay</a:t>
            </a:r>
            <a:r>
              <a:rPr lang="en-GB" sz="2200">
                <a:solidFill>
                  <a:schemeClr val="dk1"/>
                </a:solidFill>
                <a:latin typeface="Lato"/>
                <a:ea typeface="Lato"/>
                <a:cs typeface="Lato"/>
                <a:sym typeface="Lato"/>
              </a:rPr>
              <a:t> the loan if their </a:t>
            </a:r>
            <a:r>
              <a:rPr b="1" lang="en-GB" sz="2200">
                <a:solidFill>
                  <a:schemeClr val="dk1"/>
                </a:solidFill>
                <a:latin typeface="Lato"/>
                <a:ea typeface="Lato"/>
                <a:cs typeface="Lato"/>
                <a:sym typeface="Lato"/>
              </a:rPr>
              <a:t>income is over £32,745 per year</a:t>
            </a:r>
            <a:endParaRPr b="1" sz="2200">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chemeClr val="dk1"/>
                </a:solidFill>
                <a:latin typeface="Lato"/>
                <a:ea typeface="Lato"/>
                <a:cs typeface="Lato"/>
                <a:sym typeface="Lato"/>
              </a:rPr>
              <a:t>Students repay </a:t>
            </a:r>
            <a:r>
              <a:rPr b="1" lang="en-GB" sz="2200">
                <a:solidFill>
                  <a:schemeClr val="dk1"/>
                </a:solidFill>
                <a:latin typeface="Lato"/>
                <a:ea typeface="Lato"/>
                <a:cs typeface="Lato"/>
                <a:sym typeface="Lato"/>
              </a:rPr>
              <a:t>9%</a:t>
            </a:r>
            <a:r>
              <a:rPr lang="en-GB" sz="2200">
                <a:solidFill>
                  <a:schemeClr val="dk1"/>
                </a:solidFill>
                <a:latin typeface="Lato"/>
                <a:ea typeface="Lato"/>
                <a:cs typeface="Lato"/>
                <a:sym typeface="Lato"/>
              </a:rPr>
              <a:t> of </a:t>
            </a:r>
            <a:r>
              <a:rPr b="1" lang="en-GB" sz="2200">
                <a:solidFill>
                  <a:schemeClr val="dk1"/>
                </a:solidFill>
                <a:latin typeface="Lato"/>
                <a:ea typeface="Lato"/>
                <a:cs typeface="Lato"/>
                <a:sym typeface="Lato"/>
              </a:rPr>
              <a:t>anything they earn above this threshold</a:t>
            </a:r>
            <a:endParaRPr b="1" sz="2200">
              <a:solidFill>
                <a:schemeClr val="dk1"/>
              </a:solidFill>
              <a:latin typeface="Lato"/>
              <a:ea typeface="Lato"/>
              <a:cs typeface="Lato"/>
              <a:sym typeface="Lato"/>
            </a:endParaRPr>
          </a:p>
          <a:p>
            <a:pPr indent="-368300" lvl="0" marL="457200" marR="0" rtl="0" algn="l">
              <a:lnSpc>
                <a:spcPct val="100000"/>
              </a:lnSpc>
              <a:spcBef>
                <a:spcPts val="1000"/>
              </a:spcBef>
              <a:spcAft>
                <a:spcPts val="0"/>
              </a:spcAft>
              <a:buClr>
                <a:schemeClr val="dk1"/>
              </a:buClr>
              <a:buSzPts val="2200"/>
              <a:buFont typeface="Lato"/>
              <a:buChar char="●"/>
            </a:pPr>
            <a:r>
              <a:rPr lang="en-GB" sz="2200">
                <a:solidFill>
                  <a:schemeClr val="dk1"/>
                </a:solidFill>
                <a:latin typeface="Lato"/>
                <a:ea typeface="Lato"/>
                <a:cs typeface="Lato"/>
                <a:sym typeface="Lato"/>
              </a:rPr>
              <a:t>The </a:t>
            </a:r>
            <a:r>
              <a:rPr b="1" lang="en-GB" sz="2200">
                <a:solidFill>
                  <a:schemeClr val="dk1"/>
                </a:solidFill>
                <a:latin typeface="Lato"/>
                <a:ea typeface="Lato"/>
                <a:cs typeface="Lato"/>
                <a:sym typeface="Lato"/>
              </a:rPr>
              <a:t>debt is wiped after 30 years</a:t>
            </a:r>
            <a:r>
              <a:rPr lang="en-GB" sz="2200">
                <a:solidFill>
                  <a:schemeClr val="dk1"/>
                </a:solidFill>
                <a:latin typeface="Lato"/>
                <a:ea typeface="Lato"/>
                <a:cs typeface="Lato"/>
                <a:sym typeface="Lato"/>
              </a:rPr>
              <a:t> from the first repayment</a:t>
            </a:r>
            <a:endParaRPr sz="2200">
              <a:solidFill>
                <a:schemeClr val="dk1"/>
              </a:solidFill>
              <a:latin typeface="Lato"/>
              <a:ea typeface="Lato"/>
              <a:cs typeface="Lato"/>
              <a:sym typeface="Lato"/>
            </a:endParaRPr>
          </a:p>
          <a:p>
            <a:pPr indent="0" lvl="0" marL="0" marR="0" rtl="0" algn="l">
              <a:lnSpc>
                <a:spcPct val="100000"/>
              </a:lnSpc>
              <a:spcBef>
                <a:spcPts val="1000"/>
              </a:spcBef>
              <a:spcAft>
                <a:spcPts val="0"/>
              </a:spcAft>
              <a:buNone/>
            </a:pPr>
            <a:r>
              <a:rPr lang="en-GB" sz="1600" u="sng">
                <a:solidFill>
                  <a:schemeClr val="hlink"/>
                </a:solidFill>
                <a:latin typeface="Lato"/>
                <a:ea typeface="Lato"/>
                <a:cs typeface="Lato"/>
                <a:sym typeface="Lato"/>
                <a:hlinkClick r:id="rId3"/>
              </a:rPr>
              <a:t>Check here for up to date figures</a:t>
            </a:r>
            <a:endParaRPr sz="1600">
              <a:solidFill>
                <a:srgbClr val="FF8022"/>
              </a:solidFill>
              <a:latin typeface="Lato"/>
              <a:ea typeface="Lato"/>
              <a:cs typeface="Lato"/>
              <a:sym typeface="Lato"/>
            </a:endParaRPr>
          </a:p>
        </p:txBody>
      </p:sp>
      <p:sp>
        <p:nvSpPr>
          <p:cNvPr id="189" name="Google Shape;189;g20f8f53bf44_0_19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Repaying Student Loans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graphicFrame>
        <p:nvGraphicFramePr>
          <p:cNvPr id="50" name="Google Shape;50;g277c5648cd5_0_136"/>
          <p:cNvGraphicFramePr/>
          <p:nvPr/>
        </p:nvGraphicFramePr>
        <p:xfrm>
          <a:off x="431175" y="1732525"/>
          <a:ext cx="3000000" cy="3000000"/>
        </p:xfrm>
        <a:graphic>
          <a:graphicData uri="http://schemas.openxmlformats.org/drawingml/2006/table">
            <a:tbl>
              <a:tblPr>
                <a:noFill/>
                <a:tableStyleId>{277D937C-92D8-4A65-AFF2-14C1BFA59AE3}</a:tableStyleId>
              </a:tblPr>
              <a:tblGrid>
                <a:gridCol w="1351825"/>
                <a:gridCol w="1351825"/>
                <a:gridCol w="1296900"/>
                <a:gridCol w="1472650"/>
                <a:gridCol w="1285925"/>
                <a:gridCol w="1351825"/>
              </a:tblGrid>
              <a:tr h="4014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Managing Student Finance</a:t>
                      </a:r>
                      <a:endParaRPr b="1"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Borrowing and Debt</a:t>
                      </a:r>
                      <a:endParaRPr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Property - Renting and Buying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Cryptocurrency 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Financial literacy in the curriculum</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
        <p:nvSpPr>
          <p:cNvPr id="51" name="Google Shape;51;g277c5648cd5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21b76ed8e19_0_5"/>
          <p:cNvSpPr txBox="1"/>
          <p:nvPr/>
        </p:nvSpPr>
        <p:spPr>
          <a:xfrm>
            <a:off x="207700" y="1378225"/>
            <a:ext cx="5791500" cy="37680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latin typeface="Lato"/>
                <a:ea typeface="Lato"/>
                <a:cs typeface="Lato"/>
                <a:sym typeface="Lato"/>
              </a:rPr>
              <a:t>Interest is charged on the loan from the day it is taken out</a:t>
            </a:r>
            <a:endParaRPr b="0" i="0" sz="1600" u="none" cap="none" strike="noStrike">
              <a:solidFill>
                <a:srgbClr val="000000"/>
              </a:solidFill>
              <a:latin typeface="Lato"/>
              <a:ea typeface="Lato"/>
              <a:cs typeface="Lato"/>
              <a:sym typeface="Lato"/>
            </a:endParaRPr>
          </a:p>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latin typeface="Lato"/>
                <a:ea typeface="Lato"/>
                <a:cs typeface="Lato"/>
                <a:sym typeface="Lato"/>
              </a:rPr>
              <a:t>The amount of interest changes across the UK</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chemeClr val="accent2"/>
              </a:buClr>
              <a:buSzPts val="1600"/>
              <a:buFont typeface="Lato"/>
              <a:buChar char="●"/>
            </a:pPr>
            <a:r>
              <a:rPr b="0" i="0" lang="en-GB" sz="1600" u="none" cap="none" strike="noStrike">
                <a:solidFill>
                  <a:srgbClr val="000000"/>
                </a:solidFill>
                <a:latin typeface="Lato"/>
                <a:ea typeface="Lato"/>
                <a:cs typeface="Lato"/>
                <a:sym typeface="Lato"/>
              </a:rPr>
              <a:t>Interest rate changes will occur, as they are fixed to either the retail price index (RPI) measure of inflation or the Bank of England B</a:t>
            </a:r>
            <a:r>
              <a:rPr lang="en-GB" sz="1600">
                <a:latin typeface="Lato"/>
                <a:ea typeface="Lato"/>
                <a:cs typeface="Lato"/>
                <a:sym typeface="Lato"/>
              </a:rPr>
              <a:t>ase Rate +1%, whichever is lower</a:t>
            </a: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330200" lvl="1" marL="914400" marR="0" rtl="0" algn="l">
              <a:lnSpc>
                <a:spcPct val="100000"/>
              </a:lnSpc>
              <a:spcBef>
                <a:spcPts val="0"/>
              </a:spcBef>
              <a:spcAft>
                <a:spcPts val="0"/>
              </a:spcAft>
              <a:buClr>
                <a:srgbClr val="000000"/>
              </a:buClr>
              <a:buSzPts val="1600"/>
              <a:buFont typeface="Lato"/>
              <a:buChar char="○"/>
            </a:pPr>
            <a:r>
              <a:rPr b="0" i="1" lang="en-GB" sz="1600" u="none" cap="none" strike="noStrike">
                <a:solidFill>
                  <a:srgbClr val="000000"/>
                </a:solidFill>
                <a:latin typeface="Lato"/>
                <a:ea typeface="Lato"/>
                <a:cs typeface="Lato"/>
                <a:sym typeface="Lato"/>
              </a:rPr>
              <a:t>In other words: interest will be added at the same rate as prices go up</a:t>
            </a:r>
            <a:endParaRPr b="0" i="1"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accent1"/>
                </a:solidFill>
                <a:latin typeface="Lato"/>
                <a:ea typeface="Lato"/>
                <a:cs typeface="Lato"/>
                <a:sym typeface="Lato"/>
              </a:rPr>
              <a:t>How does interest affect loan repayments?</a:t>
            </a:r>
            <a:endParaRPr b="1" i="0" sz="20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Interest will affect </a:t>
            </a:r>
            <a:r>
              <a:rPr b="1" i="0" lang="en-GB" sz="1600" u="none" cap="none" strike="noStrike">
                <a:solidFill>
                  <a:srgbClr val="000000"/>
                </a:solidFill>
                <a:latin typeface="Lato"/>
                <a:ea typeface="Lato"/>
                <a:cs typeface="Lato"/>
                <a:sym typeface="Lato"/>
              </a:rPr>
              <a:t>how long</a:t>
            </a:r>
            <a:r>
              <a:rPr b="0" i="0" lang="en-GB" sz="1600" u="none" cap="none" strike="noStrike">
                <a:solidFill>
                  <a:srgbClr val="000000"/>
                </a:solidFill>
                <a:latin typeface="Lato"/>
                <a:ea typeface="Lato"/>
                <a:cs typeface="Lato"/>
                <a:sym typeface="Lato"/>
              </a:rPr>
              <a:t> it takes to repay the loan completely BUT it doesn’t affect the amount paid back per year as we’ll find out soon.</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195" name="Google Shape;195;g21b76ed8e19_0_5"/>
          <p:cNvPicPr preferRelativeResize="0"/>
          <p:nvPr/>
        </p:nvPicPr>
        <p:blipFill rotWithShape="1">
          <a:blip r:embed="rId3">
            <a:alphaModFix/>
          </a:blip>
          <a:srcRect b="9276" l="17949" r="8337" t="9633"/>
          <a:stretch/>
        </p:blipFill>
        <p:spPr>
          <a:xfrm>
            <a:off x="6426900" y="1562475"/>
            <a:ext cx="2288201" cy="2517025"/>
          </a:xfrm>
          <a:prstGeom prst="rect">
            <a:avLst/>
          </a:prstGeom>
          <a:noFill/>
          <a:ln>
            <a:noFill/>
          </a:ln>
        </p:spPr>
      </p:pic>
      <p:sp>
        <p:nvSpPr>
          <p:cNvPr id="196" name="Google Shape;196;g21b76ed8e19_0_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How much interest will be charged?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0f8f53bf44_0_197"/>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Meet Smita.</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She earns £</a:t>
            </a:r>
            <a:r>
              <a:rPr b="1" lang="en-GB" sz="1600">
                <a:solidFill>
                  <a:schemeClr val="lt1"/>
                </a:solidFill>
                <a:latin typeface="Lato"/>
                <a:ea typeface="Lato"/>
                <a:cs typeface="Lato"/>
                <a:sym typeface="Lato"/>
              </a:rPr>
              <a:t>3</a:t>
            </a:r>
            <a:r>
              <a:rPr b="1" i="0" lang="en-GB" sz="1600" u="none" cap="none" strike="noStrike">
                <a:solidFill>
                  <a:schemeClr val="lt1"/>
                </a:solidFill>
                <a:latin typeface="Lato"/>
                <a:ea typeface="Lato"/>
                <a:cs typeface="Lato"/>
                <a:sym typeface="Lato"/>
              </a:rPr>
              <a:t>0,000 as a software engineer.</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much of her student loan will she contribute to over a year?</a:t>
            </a:r>
            <a:endParaRPr b="1" i="0" sz="1600" u="none" cap="none" strike="noStrike">
              <a:solidFill>
                <a:schemeClr val="lt1"/>
              </a:solidFill>
              <a:latin typeface="Lato"/>
              <a:ea typeface="Lato"/>
              <a:cs typeface="Lato"/>
              <a:sym typeface="Lato"/>
            </a:endParaRPr>
          </a:p>
        </p:txBody>
      </p:sp>
      <p:sp>
        <p:nvSpPr>
          <p:cNvPr id="202" name="Google Shape;202;g20f8f53bf44_0_197"/>
          <p:cNvSpPr txBox="1"/>
          <p:nvPr/>
        </p:nvSpPr>
        <p:spPr>
          <a:xfrm>
            <a:off x="207700" y="3019775"/>
            <a:ext cx="5582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GB" sz="1600">
                <a:latin typeface="Lato"/>
                <a:ea typeface="Lato"/>
                <a:cs typeface="Lato"/>
                <a:sym typeface="Lato"/>
              </a:rPr>
              <a:t>This is </a:t>
            </a:r>
            <a:r>
              <a:rPr b="1" lang="en-GB" sz="1600" u="sng">
                <a:latin typeface="Lato"/>
                <a:ea typeface="Lato"/>
                <a:cs typeface="Lato"/>
                <a:sym typeface="Lato"/>
              </a:rPr>
              <a:t>less</a:t>
            </a:r>
            <a:r>
              <a:rPr b="1" lang="en-GB" sz="1600">
                <a:latin typeface="Lato"/>
                <a:ea typeface="Lato"/>
                <a:cs typeface="Lato"/>
                <a:sym typeface="Lato"/>
              </a:rPr>
              <a:t> than the salary threshold of £32,745, so Smita will not pay anything back. </a:t>
            </a:r>
            <a:endParaRPr b="1" i="0" sz="1600" cap="none" strike="noStrike">
              <a:solidFill>
                <a:srgbClr val="000000"/>
              </a:solidFill>
              <a:latin typeface="Lato"/>
              <a:ea typeface="Lato"/>
              <a:cs typeface="Lato"/>
              <a:sym typeface="Lato"/>
            </a:endParaRPr>
          </a:p>
        </p:txBody>
      </p:sp>
      <p:pic>
        <p:nvPicPr>
          <p:cNvPr id="203" name="Google Shape;203;g20f8f53bf44_0_197"/>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
        <p:nvSpPr>
          <p:cNvPr id="204" name="Google Shape;204;g20f8f53bf44_0_19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Case study 1: £30,000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9a8a8ced9a_0_10"/>
          <p:cNvSpPr txBox="1"/>
          <p:nvPr/>
        </p:nvSpPr>
        <p:spPr>
          <a:xfrm>
            <a:off x="207700" y="3740975"/>
            <a:ext cx="6109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That translates into</a:t>
            </a:r>
            <a:r>
              <a:rPr b="1" i="0" lang="en-GB" sz="2000" u="none" cap="none" strike="noStrike">
                <a:solidFill>
                  <a:schemeClr val="accent2"/>
                </a:solidFill>
                <a:latin typeface="Lato"/>
                <a:ea typeface="Lato"/>
                <a:cs typeface="Lato"/>
                <a:sym typeface="Lato"/>
              </a:rPr>
              <a:t> £</a:t>
            </a:r>
            <a:r>
              <a:rPr b="1" lang="en-GB" sz="2000">
                <a:solidFill>
                  <a:schemeClr val="accent2"/>
                </a:solidFill>
                <a:latin typeface="Lato"/>
                <a:ea typeface="Lato"/>
                <a:cs typeface="Lato"/>
                <a:sym typeface="Lato"/>
              </a:rPr>
              <a:t>69.41</a:t>
            </a:r>
            <a:r>
              <a:rPr b="1" i="0" lang="en-GB" sz="2000" u="none" cap="none" strike="noStrike">
                <a:solidFill>
                  <a:schemeClr val="accent2"/>
                </a:solidFill>
                <a:latin typeface="Lato"/>
                <a:ea typeface="Lato"/>
                <a:cs typeface="Lato"/>
                <a:sym typeface="Lato"/>
              </a:rPr>
              <a:t> per month</a:t>
            </a:r>
            <a:r>
              <a:rPr b="1" i="0" lang="en-GB" sz="1600" u="none" cap="none" strike="noStrike">
                <a:solidFill>
                  <a:srgbClr val="000000"/>
                </a:solidFill>
                <a:latin typeface="Lato"/>
                <a:ea typeface="Lato"/>
                <a:cs typeface="Lato"/>
                <a:sym typeface="Lato"/>
              </a:rPr>
              <a:t>.</a:t>
            </a:r>
            <a:endParaRPr b="0" i="0" sz="1600" u="none" cap="none" strike="noStrike">
              <a:solidFill>
                <a:srgbClr val="20212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02124"/>
                </a:solidFill>
                <a:latin typeface="Lato"/>
                <a:ea typeface="Lato"/>
                <a:cs typeface="Lato"/>
                <a:sym typeface="Lato"/>
              </a:rPr>
              <a:t>This amount will be </a:t>
            </a:r>
            <a:r>
              <a:rPr b="1" i="1" lang="en-GB" sz="1600" u="none" cap="none" strike="noStrike">
                <a:solidFill>
                  <a:srgbClr val="202124"/>
                </a:solidFill>
                <a:latin typeface="Lato"/>
                <a:ea typeface="Lato"/>
                <a:cs typeface="Lato"/>
                <a:sym typeface="Lato"/>
              </a:rPr>
              <a:t>deducted automatically from wages </a:t>
            </a:r>
            <a:r>
              <a:rPr b="1" i="0" lang="en-GB" sz="1600" u="none" cap="none" strike="noStrike">
                <a:solidFill>
                  <a:srgbClr val="202124"/>
                </a:solidFill>
                <a:latin typeface="Lato"/>
                <a:ea typeface="Lato"/>
                <a:cs typeface="Lato"/>
                <a:sym typeface="Lato"/>
              </a:rPr>
              <a:t>for employees and is paid directly to the Student Loans Company.</a:t>
            </a:r>
            <a:endParaRPr b="1" i="0" sz="1600" u="none" cap="none" strike="noStrike">
              <a:solidFill>
                <a:srgbClr val="000000"/>
              </a:solidFill>
              <a:latin typeface="Lato"/>
              <a:ea typeface="Lato"/>
              <a:cs typeface="Lato"/>
              <a:sym typeface="Lato"/>
            </a:endParaRPr>
          </a:p>
        </p:txBody>
      </p:sp>
      <p:sp>
        <p:nvSpPr>
          <p:cNvPr id="210" name="Google Shape;210;g29a8a8ced9a_0_1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Meet David.</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He earns £42,000 as a plumber.</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much of his student loan will he contribute to over a year?</a:t>
            </a:r>
            <a:endParaRPr b="1" i="0" sz="1600" u="none" cap="none" strike="noStrike">
              <a:solidFill>
                <a:schemeClr val="lt1"/>
              </a:solidFill>
              <a:latin typeface="Lato"/>
              <a:ea typeface="Lato"/>
              <a:cs typeface="Lato"/>
              <a:sym typeface="Lato"/>
            </a:endParaRPr>
          </a:p>
        </p:txBody>
      </p:sp>
      <p:sp>
        <p:nvSpPr>
          <p:cNvPr id="211" name="Google Shape;211;g29a8a8ced9a_0_1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He’ll be paying back 9% of £</a:t>
            </a:r>
            <a:r>
              <a:rPr b="1" lang="en-GB" sz="1600">
                <a:latin typeface="Lato"/>
                <a:ea typeface="Lato"/>
                <a:cs typeface="Lato"/>
                <a:sym typeface="Lato"/>
              </a:rPr>
              <a:t>9,255</a:t>
            </a:r>
            <a:r>
              <a:rPr b="1" i="0" lang="en-GB" sz="1600" u="none" cap="none" strike="noStrike">
                <a:solidFill>
                  <a:srgbClr val="000000"/>
                </a:solidFill>
                <a:latin typeface="Lato"/>
                <a:ea typeface="Lato"/>
                <a:cs typeface="Lato"/>
                <a:sym typeface="Lato"/>
              </a:rPr>
              <a:t> (£42,000 - £</a:t>
            </a:r>
            <a:r>
              <a:rPr b="1" lang="en-GB" sz="1600">
                <a:latin typeface="Lato"/>
                <a:ea typeface="Lato"/>
                <a:cs typeface="Lato"/>
                <a:sym typeface="Lato"/>
              </a:rPr>
              <a:t>32,745</a:t>
            </a:r>
            <a:r>
              <a:rPr b="1" i="0" lang="en-GB" sz="1600" u="none" cap="none" strike="noStrike">
                <a:solidFill>
                  <a:srgbClr val="000000"/>
                </a:solidFill>
                <a:latin typeface="Lato"/>
                <a:ea typeface="Lato"/>
                <a:cs typeface="Lato"/>
                <a:sym typeface="Lato"/>
              </a:rPr>
              <a:t>) which is </a:t>
            </a:r>
            <a:r>
              <a:rPr b="1" i="0" lang="en-GB" sz="2000" u="none" cap="none" strike="noStrike">
                <a:solidFill>
                  <a:schemeClr val="accent1"/>
                </a:solidFill>
                <a:latin typeface="Lato"/>
                <a:ea typeface="Lato"/>
                <a:cs typeface="Lato"/>
                <a:sym typeface="Lato"/>
              </a:rPr>
              <a:t>£</a:t>
            </a:r>
            <a:r>
              <a:rPr b="1" lang="en-GB" sz="2000">
                <a:solidFill>
                  <a:schemeClr val="accent1"/>
                </a:solidFill>
                <a:latin typeface="Lato"/>
                <a:ea typeface="Lato"/>
                <a:cs typeface="Lato"/>
                <a:sym typeface="Lato"/>
              </a:rPr>
              <a:t>832.95 </a:t>
            </a:r>
            <a:r>
              <a:rPr b="1" i="0" lang="en-GB" sz="2000" u="none" cap="none" strike="noStrike">
                <a:solidFill>
                  <a:schemeClr val="accent1"/>
                </a:solidFill>
                <a:latin typeface="Lato"/>
                <a:ea typeface="Lato"/>
                <a:cs typeface="Lato"/>
                <a:sym typeface="Lato"/>
              </a:rPr>
              <a:t>a year</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p:txBody>
      </p:sp>
      <p:pic>
        <p:nvPicPr>
          <p:cNvPr id="212" name="Google Shape;212;g29a8a8ced9a_0_10"/>
          <p:cNvPicPr preferRelativeResize="0"/>
          <p:nvPr/>
        </p:nvPicPr>
        <p:blipFill rotWithShape="1">
          <a:blip r:embed="rId3">
            <a:alphaModFix/>
          </a:blip>
          <a:srcRect b="12180" l="0" r="0" t="0"/>
          <a:stretch/>
        </p:blipFill>
        <p:spPr>
          <a:xfrm>
            <a:off x="6317500" y="1542275"/>
            <a:ext cx="2674100" cy="2348446"/>
          </a:xfrm>
          <a:prstGeom prst="rect">
            <a:avLst/>
          </a:prstGeom>
          <a:noFill/>
          <a:ln>
            <a:noFill/>
          </a:ln>
        </p:spPr>
      </p:pic>
      <p:sp>
        <p:nvSpPr>
          <p:cNvPr id="213" name="Google Shape;213;g29a8a8ced9a_0_1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Case study 2: £42,000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9a8a8ced9a_0_0"/>
          <p:cNvSpPr txBox="1"/>
          <p:nvPr/>
        </p:nvSpPr>
        <p:spPr>
          <a:xfrm>
            <a:off x="207700" y="3740975"/>
            <a:ext cx="61098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That translates into</a:t>
            </a:r>
            <a:r>
              <a:rPr b="1" i="0" lang="en-GB" sz="2000" u="none" cap="none" strike="noStrike">
                <a:solidFill>
                  <a:schemeClr val="accent2"/>
                </a:solidFill>
                <a:latin typeface="Lato"/>
                <a:ea typeface="Lato"/>
                <a:cs typeface="Lato"/>
                <a:sym typeface="Lato"/>
              </a:rPr>
              <a:t> £</a:t>
            </a:r>
            <a:r>
              <a:rPr b="1" lang="en-GB" sz="2000">
                <a:solidFill>
                  <a:schemeClr val="accent2"/>
                </a:solidFill>
                <a:latin typeface="Lato"/>
                <a:ea typeface="Lato"/>
                <a:cs typeface="Lato"/>
                <a:sym typeface="Lato"/>
              </a:rPr>
              <a:t>166.91</a:t>
            </a:r>
            <a:r>
              <a:rPr b="1" i="0" lang="en-GB" sz="2000" u="none" cap="none" strike="noStrike">
                <a:solidFill>
                  <a:schemeClr val="accent2"/>
                </a:solidFill>
                <a:latin typeface="Lato"/>
                <a:ea typeface="Lato"/>
                <a:cs typeface="Lato"/>
                <a:sym typeface="Lato"/>
              </a:rPr>
              <a:t> per month</a:t>
            </a:r>
            <a:r>
              <a:rPr b="1" i="0" lang="en-GB" sz="1600" u="none" cap="none" strike="noStrike">
                <a:solidFill>
                  <a:srgbClr val="000000"/>
                </a:solidFill>
                <a:latin typeface="Lato"/>
                <a:ea typeface="Lato"/>
                <a:cs typeface="Lato"/>
                <a:sym typeface="Lato"/>
              </a:rPr>
              <a:t>.</a:t>
            </a:r>
            <a:endParaRPr b="0" i="0" sz="1600" u="none" cap="none" strike="noStrike">
              <a:solidFill>
                <a:srgbClr val="202124"/>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02124"/>
                </a:solidFill>
                <a:latin typeface="Lato"/>
                <a:ea typeface="Lato"/>
                <a:cs typeface="Lato"/>
                <a:sym typeface="Lato"/>
              </a:rPr>
              <a:t>This amount will be </a:t>
            </a:r>
            <a:r>
              <a:rPr b="1" i="1" lang="en-GB" sz="1600" u="none" cap="none" strike="noStrike">
                <a:solidFill>
                  <a:srgbClr val="202124"/>
                </a:solidFill>
                <a:latin typeface="Lato"/>
                <a:ea typeface="Lato"/>
                <a:cs typeface="Lato"/>
                <a:sym typeface="Lato"/>
              </a:rPr>
              <a:t>deducted automatically from wages </a:t>
            </a:r>
            <a:r>
              <a:rPr b="1" i="0" lang="en-GB" sz="1600" u="none" cap="none" strike="noStrike">
                <a:solidFill>
                  <a:srgbClr val="202124"/>
                </a:solidFill>
                <a:latin typeface="Lato"/>
                <a:ea typeface="Lato"/>
                <a:cs typeface="Lato"/>
                <a:sym typeface="Lato"/>
              </a:rPr>
              <a:t>for employees and is paid directly to the Student Loans Company.</a:t>
            </a:r>
            <a:endParaRPr b="1" i="0" sz="1600" u="none" cap="none" strike="noStrike">
              <a:solidFill>
                <a:srgbClr val="000000"/>
              </a:solidFill>
              <a:latin typeface="Lato"/>
              <a:ea typeface="Lato"/>
              <a:cs typeface="Lato"/>
              <a:sym typeface="Lato"/>
            </a:endParaRPr>
          </a:p>
        </p:txBody>
      </p:sp>
      <p:sp>
        <p:nvSpPr>
          <p:cNvPr id="219" name="Google Shape;219;g29a8a8ced9a_0_0"/>
          <p:cNvSpPr txBox="1"/>
          <p:nvPr/>
        </p:nvSpPr>
        <p:spPr>
          <a:xfrm>
            <a:off x="283900" y="1542275"/>
            <a:ext cx="5400000" cy="1169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Meet Lucy.</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She earns £55,000 as a doctor.</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How much of her student loan will she contribute to over a year?</a:t>
            </a:r>
            <a:endParaRPr b="1" i="0" sz="1600" u="none" cap="none" strike="noStrike">
              <a:solidFill>
                <a:schemeClr val="lt1"/>
              </a:solidFill>
              <a:latin typeface="Lato"/>
              <a:ea typeface="Lato"/>
              <a:cs typeface="Lato"/>
              <a:sym typeface="Lato"/>
            </a:endParaRPr>
          </a:p>
        </p:txBody>
      </p:sp>
      <p:sp>
        <p:nvSpPr>
          <p:cNvPr id="220" name="Google Shape;220;g29a8a8ced9a_0_0"/>
          <p:cNvSpPr txBox="1"/>
          <p:nvPr/>
        </p:nvSpPr>
        <p:spPr>
          <a:xfrm>
            <a:off x="207700" y="3019775"/>
            <a:ext cx="5582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She’ll be paying back 9% of £</a:t>
            </a:r>
            <a:r>
              <a:rPr b="1" lang="en-GB" sz="1600">
                <a:latin typeface="Lato"/>
                <a:ea typeface="Lato"/>
                <a:cs typeface="Lato"/>
                <a:sym typeface="Lato"/>
              </a:rPr>
              <a:t>22,255</a:t>
            </a:r>
            <a:r>
              <a:rPr b="1" i="0" lang="en-GB" sz="1600" u="none" cap="none" strike="noStrike">
                <a:solidFill>
                  <a:srgbClr val="000000"/>
                </a:solidFill>
                <a:latin typeface="Lato"/>
                <a:ea typeface="Lato"/>
                <a:cs typeface="Lato"/>
                <a:sym typeface="Lato"/>
              </a:rPr>
              <a:t> (£55,000 - £</a:t>
            </a:r>
            <a:r>
              <a:rPr b="1" lang="en-GB" sz="1600">
                <a:latin typeface="Lato"/>
                <a:ea typeface="Lato"/>
                <a:cs typeface="Lato"/>
                <a:sym typeface="Lato"/>
              </a:rPr>
              <a:t>32,745</a:t>
            </a:r>
            <a:r>
              <a:rPr b="1" i="0" lang="en-GB" sz="1600" u="none" cap="none" strike="noStrike">
                <a:solidFill>
                  <a:srgbClr val="000000"/>
                </a:solidFill>
                <a:latin typeface="Lato"/>
                <a:ea typeface="Lato"/>
                <a:cs typeface="Lato"/>
                <a:sym typeface="Lato"/>
              </a:rPr>
              <a:t>) which is </a:t>
            </a:r>
            <a:r>
              <a:rPr b="1" i="0" lang="en-GB" sz="2000" u="none" cap="none" strike="noStrike">
                <a:solidFill>
                  <a:schemeClr val="accent1"/>
                </a:solidFill>
                <a:latin typeface="Lato"/>
                <a:ea typeface="Lato"/>
                <a:cs typeface="Lato"/>
                <a:sym typeface="Lato"/>
              </a:rPr>
              <a:t>£2,</a:t>
            </a:r>
            <a:r>
              <a:rPr b="1" lang="en-GB" sz="2000">
                <a:solidFill>
                  <a:schemeClr val="accent1"/>
                </a:solidFill>
                <a:latin typeface="Lato"/>
                <a:ea typeface="Lato"/>
                <a:cs typeface="Lato"/>
                <a:sym typeface="Lato"/>
              </a:rPr>
              <a:t>002.95</a:t>
            </a:r>
            <a:r>
              <a:rPr b="1" i="0" lang="en-GB" sz="2000" u="none" cap="none" strike="noStrike">
                <a:solidFill>
                  <a:schemeClr val="accent1"/>
                </a:solidFill>
                <a:latin typeface="Lato"/>
                <a:ea typeface="Lato"/>
                <a:cs typeface="Lato"/>
                <a:sym typeface="Lato"/>
              </a:rPr>
              <a:t> a year</a:t>
            </a:r>
            <a:r>
              <a:rPr b="1" i="0" lang="en-GB" sz="1600" u="none" cap="none" strike="noStrike">
                <a:solidFill>
                  <a:srgbClr val="000000"/>
                </a:solidFill>
                <a:latin typeface="Lato"/>
                <a:ea typeface="Lato"/>
                <a:cs typeface="Lato"/>
                <a:sym typeface="Lato"/>
              </a:rPr>
              <a:t>.</a:t>
            </a:r>
            <a:endParaRPr b="1" i="0" sz="1600" u="none" cap="none" strike="noStrike">
              <a:solidFill>
                <a:srgbClr val="000000"/>
              </a:solidFill>
              <a:latin typeface="Lato"/>
              <a:ea typeface="Lato"/>
              <a:cs typeface="Lato"/>
              <a:sym typeface="Lato"/>
            </a:endParaRPr>
          </a:p>
        </p:txBody>
      </p:sp>
      <p:pic>
        <p:nvPicPr>
          <p:cNvPr id="221" name="Google Shape;221;g29a8a8ced9a_0_0"/>
          <p:cNvPicPr preferRelativeResize="0"/>
          <p:nvPr/>
        </p:nvPicPr>
        <p:blipFill rotWithShape="1">
          <a:blip r:embed="rId3">
            <a:alphaModFix/>
          </a:blip>
          <a:srcRect b="12134" l="0" r="0" t="0"/>
          <a:stretch/>
        </p:blipFill>
        <p:spPr>
          <a:xfrm>
            <a:off x="6469900" y="1542275"/>
            <a:ext cx="2521699" cy="2215651"/>
          </a:xfrm>
          <a:prstGeom prst="rect">
            <a:avLst/>
          </a:prstGeom>
          <a:noFill/>
          <a:ln>
            <a:noFill/>
          </a:ln>
        </p:spPr>
      </p:pic>
      <p:sp>
        <p:nvSpPr>
          <p:cNvPr id="222" name="Google Shape;222;g29a8a8ced9a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Case study 3: £55,000 salary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0f8f53bf44_0_216"/>
          <p:cNvSpPr txBox="1"/>
          <p:nvPr/>
        </p:nvSpPr>
        <p:spPr>
          <a:xfrm>
            <a:off x="207700" y="1313675"/>
            <a:ext cx="6531000" cy="20163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Lato"/>
              <a:buAutoNum type="arabicPeriod"/>
            </a:pPr>
            <a:r>
              <a:rPr b="1" i="0" lang="en-GB" sz="1700" u="none" cap="none" strike="noStrike">
                <a:solidFill>
                  <a:srgbClr val="000000"/>
                </a:solidFill>
                <a:latin typeface="Lato"/>
                <a:ea typeface="Lato"/>
                <a:cs typeface="Lato"/>
                <a:sym typeface="Lato"/>
              </a:rPr>
              <a:t>Later in life, Smita decides that she wants to take a year out from work to travel to South America and volunteer at a school.</a:t>
            </a:r>
            <a:endParaRPr b="1"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AutoNum type="arabicPeriod"/>
            </a:pPr>
            <a:r>
              <a:rPr b="1" i="0" lang="en-GB" sz="1700" u="none" cap="none" strike="noStrike">
                <a:solidFill>
                  <a:srgbClr val="000000"/>
                </a:solidFill>
                <a:latin typeface="Lato"/>
                <a:ea typeface="Lato"/>
                <a:cs typeface="Lato"/>
                <a:sym typeface="Lato"/>
              </a:rPr>
              <a:t>She also wants to save up to buy a home and take out a mortgage.</a:t>
            </a:r>
            <a:endParaRPr b="1"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Lato"/>
                <a:ea typeface="Lato"/>
                <a:cs typeface="Lato"/>
                <a:sym typeface="Lato"/>
              </a:rPr>
              <a:t>How will these decisions affect her student loan repayments?</a:t>
            </a:r>
            <a:endParaRPr b="1" i="0" sz="1700" u="none" cap="none" strike="noStrike">
              <a:solidFill>
                <a:srgbClr val="000000"/>
              </a:solidFill>
              <a:latin typeface="Lato"/>
              <a:ea typeface="Lato"/>
              <a:cs typeface="Lato"/>
              <a:sym typeface="Lato"/>
            </a:endParaRPr>
          </a:p>
        </p:txBody>
      </p:sp>
      <p:sp>
        <p:nvSpPr>
          <p:cNvPr id="228" name="Google Shape;228;g20f8f53bf44_0_216"/>
          <p:cNvSpPr txBox="1"/>
          <p:nvPr/>
        </p:nvSpPr>
        <p:spPr>
          <a:xfrm>
            <a:off x="207700" y="3438875"/>
            <a:ext cx="5339100" cy="1267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chemeClr val="accent1"/>
              </a:buClr>
              <a:buSzPts val="1600"/>
              <a:buFont typeface="Lato"/>
              <a:buAutoNum type="arabicPeriod"/>
            </a:pPr>
            <a:r>
              <a:rPr b="1" i="0" lang="en-GB" sz="1600" u="none" cap="none" strike="noStrike">
                <a:solidFill>
                  <a:schemeClr val="accent1"/>
                </a:solidFill>
                <a:latin typeface="Lato"/>
                <a:ea typeface="Lato"/>
                <a:cs typeface="Lato"/>
                <a:sym typeface="Lato"/>
              </a:rPr>
              <a:t>If she’s not earning, she’s won’t have to contribute to her student loan</a:t>
            </a:r>
            <a:endParaRPr b="1" i="0" sz="1600" u="none" cap="none" strike="noStrike">
              <a:solidFill>
                <a:schemeClr val="accent1"/>
              </a:solidFill>
              <a:latin typeface="Lato"/>
              <a:ea typeface="Lato"/>
              <a:cs typeface="Lato"/>
              <a:sym typeface="Lato"/>
            </a:endParaRPr>
          </a:p>
          <a:p>
            <a:pPr indent="-330200" lvl="0" marL="457200" marR="0" rtl="0" algn="l">
              <a:lnSpc>
                <a:spcPct val="100000"/>
              </a:lnSpc>
              <a:spcBef>
                <a:spcPts val="1000"/>
              </a:spcBef>
              <a:spcAft>
                <a:spcPts val="0"/>
              </a:spcAft>
              <a:buClr>
                <a:schemeClr val="accent1"/>
              </a:buClr>
              <a:buSzPts val="1600"/>
              <a:buFont typeface="Lato"/>
              <a:buAutoNum type="arabicPeriod"/>
            </a:pPr>
            <a:r>
              <a:rPr b="1" i="0" lang="en-GB" sz="1600" u="none" cap="none" strike="noStrike">
                <a:solidFill>
                  <a:schemeClr val="accent1"/>
                </a:solidFill>
                <a:latin typeface="Lato"/>
                <a:ea typeface="Lato"/>
                <a:cs typeface="Lato"/>
                <a:sym typeface="Lato"/>
              </a:rPr>
              <a:t>Student loans do not go on credit files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id="229" name="Google Shape;229;g20f8f53bf44_0_216"/>
          <p:cNvPicPr preferRelativeResize="0"/>
          <p:nvPr/>
        </p:nvPicPr>
        <p:blipFill rotWithShape="1">
          <a:blip r:embed="rId3">
            <a:alphaModFix/>
          </a:blip>
          <a:srcRect b="7167" l="11180" r="11979" t="3681"/>
          <a:stretch/>
        </p:blipFill>
        <p:spPr>
          <a:xfrm>
            <a:off x="6738575" y="1537050"/>
            <a:ext cx="2253025" cy="2613825"/>
          </a:xfrm>
          <a:prstGeom prst="rect">
            <a:avLst/>
          </a:prstGeom>
          <a:noFill/>
          <a:ln>
            <a:noFill/>
          </a:ln>
        </p:spPr>
      </p:pic>
      <p:sp>
        <p:nvSpPr>
          <p:cNvPr id="230" name="Google Shape;230;g20f8f53bf44_0_2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Smita’s future decisions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06888c0abb_0_81"/>
          <p:cNvSpPr txBox="1"/>
          <p:nvPr/>
        </p:nvSpPr>
        <p:spPr>
          <a:xfrm>
            <a:off x="268625" y="1370850"/>
            <a:ext cx="8446200" cy="633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90"/>
              <a:buFont typeface="Arial"/>
              <a:buNone/>
            </a:pPr>
            <a:r>
              <a:rPr b="0" i="0" lang="en-GB" sz="2200" u="none" cap="none" strike="noStrike">
                <a:solidFill>
                  <a:schemeClr val="dk1"/>
                </a:solidFill>
                <a:latin typeface="Lato"/>
                <a:ea typeface="Lato"/>
                <a:cs typeface="Lato"/>
                <a:sym typeface="Lato"/>
              </a:rPr>
              <a:t>Play around with </a:t>
            </a:r>
            <a:r>
              <a:rPr b="0"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13"/>
                  </a:ext>
                </a:extLst>
              </a:rPr>
              <a:t>the </a:t>
            </a:r>
            <a:r>
              <a:rPr b="0" i="0" lang="en-GB" sz="22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14"/>
                  </a:ext>
                </a:extLst>
              </a:rPr>
              <a:t>student loan repayment calculator</a:t>
            </a:r>
            <a:r>
              <a:rPr b="0"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15"/>
                  </a:ext>
                </a:extLst>
              </a:rPr>
              <a:t> </a:t>
            </a:r>
            <a:r>
              <a:rPr b="0" i="0" lang="en-GB" sz="2200" u="none" cap="none" strike="noStrike">
                <a:solidFill>
                  <a:schemeClr val="dk1"/>
                </a:solidFill>
                <a:latin typeface="Lato"/>
                <a:ea typeface="Lato"/>
                <a:cs typeface="Lato"/>
                <a:sym typeface="Lato"/>
              </a:rPr>
              <a:t>and you’ll see the how the </a:t>
            </a:r>
            <a:r>
              <a:rPr b="1" i="0" lang="en-GB" sz="2200" u="none" cap="none" strike="noStrike">
                <a:solidFill>
                  <a:schemeClr val="dk1"/>
                </a:solidFill>
                <a:latin typeface="Lato"/>
                <a:ea typeface="Lato"/>
                <a:cs typeface="Lato"/>
                <a:sym typeface="Lato"/>
              </a:rPr>
              <a:t>loan grows</a:t>
            </a:r>
            <a:r>
              <a:rPr b="0" i="0" lang="en-GB" sz="2200" u="none" cap="none" strike="noStrike">
                <a:solidFill>
                  <a:schemeClr val="dk1"/>
                </a:solidFill>
                <a:latin typeface="Lato"/>
                <a:ea typeface="Lato"/>
                <a:cs typeface="Lato"/>
                <a:sym typeface="Lato"/>
              </a:rPr>
              <a:t> each year because of interest being added.</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Lato"/>
              <a:ea typeface="Lato"/>
              <a:cs typeface="Lato"/>
              <a:sym typeface="Lato"/>
            </a:endParaRPr>
          </a:p>
        </p:txBody>
      </p:sp>
      <p:pic>
        <p:nvPicPr>
          <p:cNvPr id="236" name="Google Shape;236;g206888c0abb_0_81"/>
          <p:cNvPicPr preferRelativeResize="0"/>
          <p:nvPr/>
        </p:nvPicPr>
        <p:blipFill rotWithShape="1">
          <a:blip r:embed="rId4">
            <a:alphaModFix/>
          </a:blip>
          <a:srcRect b="0" l="0" r="0" t="0"/>
          <a:stretch/>
        </p:blipFill>
        <p:spPr>
          <a:xfrm>
            <a:off x="3533770" y="2745850"/>
            <a:ext cx="1629200" cy="1629200"/>
          </a:xfrm>
          <a:prstGeom prst="rect">
            <a:avLst/>
          </a:prstGeom>
          <a:noFill/>
          <a:ln>
            <a:noFill/>
          </a:ln>
        </p:spPr>
      </p:pic>
      <p:sp>
        <p:nvSpPr>
          <p:cNvPr id="237" name="Google Shape;237;g206888c0abb_0_8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Student loan and interest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0424011756_0_702"/>
          <p:cNvSpPr txBox="1"/>
          <p:nvPr/>
        </p:nvSpPr>
        <p:spPr>
          <a:xfrm>
            <a:off x="360375" y="1525675"/>
            <a:ext cx="5044500" cy="297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Dan is hoping to start at Edinburgh University in September 2026 and is planning to take out a student loan.</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400">
                <a:solidFill>
                  <a:schemeClr val="accent1"/>
                </a:solidFill>
                <a:latin typeface="Lato"/>
                <a:ea typeface="Lato"/>
                <a:cs typeface="Lato"/>
                <a:sym typeface="Lato"/>
              </a:rPr>
              <a:t>What are the key things he should consider when thinking about how much he will have pay back in the future?</a:t>
            </a:r>
            <a:endParaRPr b="1" sz="24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400" u="none" cap="none" strike="noStrike">
              <a:solidFill>
                <a:schemeClr val="accent2"/>
              </a:solidFill>
              <a:latin typeface="Lato"/>
              <a:ea typeface="Lato"/>
              <a:cs typeface="Lato"/>
              <a:sym typeface="Lato"/>
            </a:endParaRPr>
          </a:p>
        </p:txBody>
      </p:sp>
      <p:pic>
        <p:nvPicPr>
          <p:cNvPr id="243" name="Google Shape;243;g20424011756_0_702"/>
          <p:cNvPicPr preferRelativeResize="0"/>
          <p:nvPr/>
        </p:nvPicPr>
        <p:blipFill rotWithShape="1">
          <a:blip r:embed="rId3">
            <a:alphaModFix/>
          </a:blip>
          <a:srcRect b="0" l="0" r="0" t="0"/>
          <a:stretch/>
        </p:blipFill>
        <p:spPr>
          <a:xfrm>
            <a:off x="5454825" y="922150"/>
            <a:ext cx="3536774" cy="3536774"/>
          </a:xfrm>
          <a:prstGeom prst="rect">
            <a:avLst/>
          </a:prstGeom>
          <a:noFill/>
          <a:ln>
            <a:noFill/>
          </a:ln>
        </p:spPr>
      </p:pic>
      <p:sp>
        <p:nvSpPr>
          <p:cNvPr id="244" name="Google Shape;244;g20424011756_0_70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Reflection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77c5648cd5_0_6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50" name="Google Shape;250;g277c5648cd5_0_61"/>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251" name="Google Shape;251;g277c5648cd5_0_61"/>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52" name="Google Shape;252;g277c5648cd5_0_61"/>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finance support is available and what costs are covered</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1200"/>
              <a:buFont typeface="Arial"/>
              <a:buNone/>
            </a:pPr>
            <a:r>
              <a:t/>
            </a:r>
            <a:endParaRPr b="0" i="0" sz="1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1ff9c3888dd_0_123"/>
          <p:cNvPicPr preferRelativeResize="0"/>
          <p:nvPr/>
        </p:nvPicPr>
        <p:blipFill rotWithShape="1">
          <a:blip r:embed="rId3">
            <a:alphaModFix/>
          </a:blip>
          <a:srcRect b="0" l="0" r="0" t="0"/>
          <a:stretch/>
        </p:blipFill>
        <p:spPr>
          <a:xfrm>
            <a:off x="6755700" y="1834925"/>
            <a:ext cx="1905000" cy="1905000"/>
          </a:xfrm>
          <a:prstGeom prst="rect">
            <a:avLst/>
          </a:prstGeom>
          <a:noFill/>
          <a:ln>
            <a:noFill/>
          </a:ln>
        </p:spPr>
      </p:pic>
      <p:sp>
        <p:nvSpPr>
          <p:cNvPr id="258" name="Google Shape;258;g1ff9c3888dd_0_12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Preparing for a Student Finance Application</a:t>
            </a:r>
            <a:endParaRPr/>
          </a:p>
        </p:txBody>
      </p:sp>
      <p:sp>
        <p:nvSpPr>
          <p:cNvPr id="259" name="Google Shape;259;g1ff9c3888dd_0_123"/>
          <p:cNvSpPr txBox="1"/>
          <p:nvPr/>
        </p:nvSpPr>
        <p:spPr>
          <a:xfrm>
            <a:off x="698900" y="2025575"/>
            <a:ext cx="5280600" cy="152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GB" sz="2900" u="none" cap="none" strike="noStrike">
                <a:solidFill>
                  <a:schemeClr val="accent1"/>
                </a:solidFill>
                <a:latin typeface="Lato"/>
                <a:ea typeface="Lato"/>
                <a:cs typeface="Lato"/>
                <a:sym typeface="Lato"/>
              </a:rPr>
              <a:t>What details do you think are needed for an initial student finance eligibility check?</a:t>
            </a:r>
            <a:endParaRPr b="0" i="0" sz="2900" u="none" cap="none" strike="noStrike">
              <a:solidFill>
                <a:schemeClr val="accen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ff9c3888dd_0_197"/>
          <p:cNvSpPr txBox="1"/>
          <p:nvPr/>
        </p:nvSpPr>
        <p:spPr>
          <a:xfrm>
            <a:off x="498950" y="1459338"/>
            <a:ext cx="4263000" cy="232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This task will walk you through what is needed leading up to applying for student finance.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Follow the instructions on the sheet and complete the tasks.</a:t>
            </a:r>
            <a:endParaRPr b="0" i="0" sz="1800" u="none" cap="none" strike="noStrike">
              <a:solidFill>
                <a:schemeClr val="accent1"/>
              </a:solidFill>
              <a:latin typeface="Lato"/>
              <a:ea typeface="Lato"/>
              <a:cs typeface="Lato"/>
              <a:sym typeface="Lato"/>
            </a:endParaRPr>
          </a:p>
        </p:txBody>
      </p:sp>
      <p:sp>
        <p:nvSpPr>
          <p:cNvPr id="265" name="Google Shape;265;g1ff9c3888dd_0_197"/>
          <p:cNvSpPr txBox="1"/>
          <p:nvPr/>
        </p:nvSpPr>
        <p:spPr>
          <a:xfrm>
            <a:off x="87050" y="4723275"/>
            <a:ext cx="34005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800" u="none" cap="none" strike="noStrike">
                <a:solidFill>
                  <a:schemeClr val="accent2"/>
                </a:solidFill>
                <a:latin typeface="Lato"/>
                <a:ea typeface="Lato"/>
                <a:cs typeface="Lato"/>
                <a:sym typeface="Lato"/>
              </a:rPr>
              <a:t>Resource 1: Preparing to Apply for Student Finance</a:t>
            </a:r>
            <a:endParaRPr b="1" i="1" sz="800" u="none" cap="none" strike="noStrike">
              <a:solidFill>
                <a:schemeClr val="accent2"/>
              </a:solidFill>
              <a:latin typeface="Lato"/>
              <a:ea typeface="Lato"/>
              <a:cs typeface="Lato"/>
              <a:sym typeface="Lato"/>
            </a:endParaRPr>
          </a:p>
        </p:txBody>
      </p:sp>
      <p:pic>
        <p:nvPicPr>
          <p:cNvPr id="266" name="Google Shape;266;g1ff9c3888dd_0_197" title="module_6_session_1_resource_1_preparing_to_apply_for_student_finance.png"/>
          <p:cNvPicPr preferRelativeResize="0"/>
          <p:nvPr/>
        </p:nvPicPr>
        <p:blipFill rotWithShape="1">
          <a:blip r:embed="rId3">
            <a:alphaModFix/>
          </a:blip>
          <a:srcRect b="445" l="0" r="0" t="445"/>
          <a:stretch/>
        </p:blipFill>
        <p:spPr>
          <a:xfrm>
            <a:off x="5610152" y="1365413"/>
            <a:ext cx="1960825" cy="2750075"/>
          </a:xfrm>
          <a:prstGeom prst="rect">
            <a:avLst/>
          </a:prstGeom>
          <a:noFill/>
          <a:ln>
            <a:noFill/>
          </a:ln>
          <a:effectLst>
            <a:outerShdw blurRad="57150" rotWithShape="0" algn="bl" dir="5400000" dist="19050">
              <a:srgbClr val="000000">
                <a:alpha val="50196"/>
              </a:srgbClr>
            </a:outerShdw>
          </a:effectLst>
        </p:spPr>
      </p:pic>
      <p:sp>
        <p:nvSpPr>
          <p:cNvPr id="267" name="Google Shape;267;g1ff9c3888dd_0_19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900"/>
              <a:buNone/>
            </a:pPr>
            <a:r>
              <a:rPr lang="en-GB"/>
              <a:t>Preparing for a Student Finance Application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1ff9c3888dd_0_21"/>
          <p:cNvSpPr txBox="1"/>
          <p:nvPr/>
        </p:nvSpPr>
        <p:spPr>
          <a:xfrm>
            <a:off x="324100" y="34282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7" name="Google Shape;57;g1ff9c3888dd_0_2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8" name="Google Shape;58;g1ff9c3888dd_0_21"/>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ff9c3888dd_0_13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273" name="Google Shape;273;g1ff9c3888dd_0_130"/>
          <p:cNvSpPr txBox="1"/>
          <p:nvPr/>
        </p:nvSpPr>
        <p:spPr>
          <a:xfrm>
            <a:off x="4769375" y="1632900"/>
            <a:ext cx="39231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Let’s look through the questions asked to calculate the financial support that may be available to you, should you need to consider these.</a:t>
            </a:r>
            <a:endParaRPr b="0" i="0" sz="2200" u="none" cap="none" strike="noStrike">
              <a:solidFill>
                <a:schemeClr val="lt1"/>
              </a:solidFill>
              <a:latin typeface="Lato"/>
              <a:ea typeface="Lato"/>
              <a:cs typeface="Lato"/>
              <a:sym typeface="Lato"/>
            </a:endParaRPr>
          </a:p>
        </p:txBody>
      </p:sp>
      <p:pic>
        <p:nvPicPr>
          <p:cNvPr id="274" name="Google Shape;274;g1ff9c3888dd_0_130"/>
          <p:cNvPicPr preferRelativeResize="0"/>
          <p:nvPr/>
        </p:nvPicPr>
        <p:blipFill rotWithShape="1">
          <a:blip r:embed="rId3">
            <a:alphaModFix/>
          </a:blip>
          <a:srcRect b="0" l="0" r="0" t="0"/>
          <a:stretch/>
        </p:blipFill>
        <p:spPr>
          <a:xfrm>
            <a:off x="288150" y="1060275"/>
            <a:ext cx="4255200" cy="3826325"/>
          </a:xfrm>
          <a:prstGeom prst="rect">
            <a:avLst/>
          </a:prstGeom>
          <a:noFill/>
          <a:ln cap="flat" cmpd="sng" w="28575">
            <a:solidFill>
              <a:schemeClr val="accent2"/>
            </a:solidFill>
            <a:prstDash val="solid"/>
            <a:round/>
            <a:headEnd len="sm" w="sm" type="none"/>
            <a:tailEnd len="sm" w="sm" type="none"/>
          </a:ln>
        </p:spPr>
      </p:pic>
      <p:sp>
        <p:nvSpPr>
          <p:cNvPr id="275" name="Google Shape;275;g1ff9c3888dd_0_130"/>
          <p:cNvSpPr txBox="1"/>
          <p:nvPr/>
        </p:nvSpPr>
        <p:spPr>
          <a:xfrm>
            <a:off x="4769375" y="4384750"/>
            <a:ext cx="3132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chemeClr val="hlink"/>
                </a:solidFill>
                <a:latin typeface="Lato"/>
                <a:ea typeface="Lato"/>
                <a:cs typeface="Lato"/>
                <a:sym typeface="Lato"/>
                <a:hlinkClick r:id="rId4"/>
              </a:rPr>
              <a:t>Student finance calculator</a:t>
            </a:r>
            <a:endParaRPr b="1" i="0" sz="14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ff9c3888dd_0_13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281" name="Google Shape;281;g1ff9c3888dd_0_137"/>
          <p:cNvSpPr txBox="1"/>
          <p:nvPr/>
        </p:nvSpPr>
        <p:spPr>
          <a:xfrm>
            <a:off x="5080525" y="1463600"/>
            <a:ext cx="36477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Why is the course start date needed?</a:t>
            </a:r>
            <a:endParaRPr b="1" i="0" sz="2200" u="none" cap="none" strike="noStrike">
              <a:solidFill>
                <a:schemeClr val="lt1"/>
              </a:solidFill>
              <a:latin typeface="Lato"/>
              <a:ea typeface="Lato"/>
              <a:cs typeface="Lato"/>
              <a:sym typeface="Lato"/>
            </a:endParaRPr>
          </a:p>
        </p:txBody>
      </p:sp>
      <p:sp>
        <p:nvSpPr>
          <p:cNvPr id="282" name="Google Shape;282;g1ff9c3888dd_0_137"/>
          <p:cNvSpPr txBox="1"/>
          <p:nvPr/>
        </p:nvSpPr>
        <p:spPr>
          <a:xfrm>
            <a:off x="4935475" y="2401700"/>
            <a:ext cx="39378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 online application makes a calculation in line with current and expected changes to policy that could </a:t>
            </a:r>
            <a:r>
              <a:rPr b="0"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16"/>
                  </a:ext>
                </a:extLst>
              </a:rPr>
              <a:t>affect</a:t>
            </a:r>
            <a:r>
              <a:rPr b="0" i="0" lang="en-GB" sz="2200" u="none" cap="none" strike="noStrike">
                <a:solidFill>
                  <a:schemeClr val="lt1"/>
                </a:solidFill>
                <a:latin typeface="Lato"/>
                <a:ea typeface="Lato"/>
                <a:cs typeface="Lato"/>
                <a:sym typeface="Lato"/>
              </a:rPr>
              <a:t> tuition fees and/or cost of living.</a:t>
            </a:r>
            <a:endParaRPr b="0" i="0" sz="2200" u="none" cap="none" strike="noStrike">
              <a:solidFill>
                <a:schemeClr val="lt1"/>
              </a:solidFill>
              <a:latin typeface="Lato"/>
              <a:ea typeface="Lato"/>
              <a:cs typeface="Lato"/>
              <a:sym typeface="Lato"/>
            </a:endParaRPr>
          </a:p>
        </p:txBody>
      </p:sp>
      <p:pic>
        <p:nvPicPr>
          <p:cNvPr id="283" name="Google Shape;283;g1ff9c3888dd_0_137"/>
          <p:cNvPicPr preferRelativeResize="0"/>
          <p:nvPr/>
        </p:nvPicPr>
        <p:blipFill rotWithShape="1">
          <a:blip r:embed="rId3">
            <a:alphaModFix/>
          </a:blip>
          <a:srcRect b="0" l="0" r="0" t="0"/>
          <a:stretch/>
        </p:blipFill>
        <p:spPr>
          <a:xfrm>
            <a:off x="288150" y="1615999"/>
            <a:ext cx="4632701" cy="25402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055be4138e_0_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289" name="Google Shape;289;g3055be4138e_0_7"/>
          <p:cNvSpPr txBox="1"/>
          <p:nvPr/>
        </p:nvSpPr>
        <p:spPr>
          <a:xfrm>
            <a:off x="4995025" y="1347275"/>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It is likely that you will be able to apply for full support if you live in England and have continuously lived in the UK, Channel Islands, or Isle of Man for 3 years before the first day of your first academic year.</a:t>
            </a:r>
            <a:endParaRPr b="0" i="0" sz="2200" u="none" cap="none" strike="noStrike">
              <a:solidFill>
                <a:schemeClr val="lt1"/>
              </a:solidFill>
              <a:latin typeface="Lato"/>
              <a:ea typeface="Lato"/>
              <a:cs typeface="Lato"/>
              <a:sym typeface="Lato"/>
            </a:endParaRPr>
          </a:p>
        </p:txBody>
      </p:sp>
      <p:pic>
        <p:nvPicPr>
          <p:cNvPr id="290" name="Google Shape;290;g3055be4138e_0_7"/>
          <p:cNvPicPr preferRelativeResize="0"/>
          <p:nvPr/>
        </p:nvPicPr>
        <p:blipFill rotWithShape="1">
          <a:blip r:embed="rId3">
            <a:alphaModFix/>
          </a:blip>
          <a:srcRect b="0" l="0" r="0" t="0"/>
          <a:stretch/>
        </p:blipFill>
        <p:spPr>
          <a:xfrm>
            <a:off x="231825" y="1322463"/>
            <a:ext cx="4690225" cy="2604735"/>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ff9c3888dd_0_14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296" name="Google Shape;296;g1ff9c3888dd_0_145"/>
          <p:cNvSpPr txBox="1"/>
          <p:nvPr/>
        </p:nvSpPr>
        <p:spPr>
          <a:xfrm>
            <a:off x="5029050" y="1486425"/>
            <a:ext cx="39933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How might ‘type of student’ status affect the calculations ?</a:t>
            </a:r>
            <a:endParaRPr b="1" i="0" sz="2200" u="none" cap="none" strike="noStrike">
              <a:solidFill>
                <a:schemeClr val="lt1"/>
              </a:solidFill>
              <a:latin typeface="Lato"/>
              <a:ea typeface="Lato"/>
              <a:cs typeface="Lato"/>
              <a:sym typeface="Lato"/>
            </a:endParaRPr>
          </a:p>
        </p:txBody>
      </p:sp>
      <p:sp>
        <p:nvSpPr>
          <p:cNvPr id="297" name="Google Shape;297;g1ff9c3888dd_0_145"/>
          <p:cNvSpPr txBox="1"/>
          <p:nvPr/>
        </p:nvSpPr>
        <p:spPr>
          <a:xfrm>
            <a:off x="5029050" y="2424525"/>
            <a:ext cx="39378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Part time students receive a lower tuition fee loan, as their  tuition fees are usually lower each year.</a:t>
            </a:r>
            <a:endParaRPr b="0" i="0" sz="2200" u="none" cap="none" strike="noStrike">
              <a:solidFill>
                <a:schemeClr val="lt1"/>
              </a:solidFill>
              <a:latin typeface="Lato"/>
              <a:ea typeface="Lato"/>
              <a:cs typeface="Lato"/>
              <a:sym typeface="Lato"/>
            </a:endParaRPr>
          </a:p>
        </p:txBody>
      </p:sp>
      <p:pic>
        <p:nvPicPr>
          <p:cNvPr id="298" name="Google Shape;298;g1ff9c3888dd_0_145"/>
          <p:cNvPicPr preferRelativeResize="0"/>
          <p:nvPr/>
        </p:nvPicPr>
        <p:blipFill rotWithShape="1">
          <a:blip r:embed="rId3">
            <a:alphaModFix/>
          </a:blip>
          <a:srcRect b="0" l="0" r="0" t="0"/>
          <a:stretch/>
        </p:blipFill>
        <p:spPr>
          <a:xfrm>
            <a:off x="192125" y="1486425"/>
            <a:ext cx="4724250" cy="2672931"/>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1ff9c3888dd_0_153"/>
          <p:cNvPicPr preferRelativeResize="0"/>
          <p:nvPr/>
        </p:nvPicPr>
        <p:blipFill rotWithShape="1">
          <a:blip r:embed="rId3">
            <a:alphaModFix/>
          </a:blip>
          <a:srcRect b="45225" l="19497" r="41296" t="16625"/>
          <a:stretch/>
        </p:blipFill>
        <p:spPr>
          <a:xfrm>
            <a:off x="360375" y="1497825"/>
            <a:ext cx="4499976" cy="3010824"/>
          </a:xfrm>
          <a:prstGeom prst="rect">
            <a:avLst/>
          </a:prstGeom>
          <a:noFill/>
          <a:ln cap="flat" cmpd="sng" w="28575">
            <a:solidFill>
              <a:schemeClr val="accent2"/>
            </a:solidFill>
            <a:prstDash val="solid"/>
            <a:round/>
            <a:headEnd len="sm" w="sm" type="none"/>
            <a:tailEnd len="sm" w="sm" type="none"/>
          </a:ln>
        </p:spPr>
      </p:pic>
      <p:sp>
        <p:nvSpPr>
          <p:cNvPr id="304" name="Google Shape;304;g1ff9c3888dd_0_153"/>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05" name="Google Shape;305;g1ff9c3888dd_0_153"/>
          <p:cNvSpPr txBox="1"/>
          <p:nvPr/>
        </p:nvSpPr>
        <p:spPr>
          <a:xfrm>
            <a:off x="4851875" y="1937775"/>
            <a:ext cx="4215900" cy="1877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Tuition fees can vary based on the course and/or institution.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 student finance calculator considers how much money you actually need to cover costs. </a:t>
            </a:r>
            <a:endParaRPr b="0" i="0" sz="22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ff9c3888dd_0_160"/>
          <p:cNvSpPr txBox="1"/>
          <p:nvPr/>
        </p:nvSpPr>
        <p:spPr>
          <a:xfrm>
            <a:off x="4885725" y="1203700"/>
            <a:ext cx="41709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How might these three options affect the calculations?</a:t>
            </a:r>
            <a:endParaRPr b="1" i="0" sz="2200" u="none" cap="none" strike="noStrike">
              <a:solidFill>
                <a:schemeClr val="lt1"/>
              </a:solidFill>
              <a:latin typeface="Lato"/>
              <a:ea typeface="Lato"/>
              <a:cs typeface="Lato"/>
              <a:sym typeface="Lato"/>
            </a:endParaRPr>
          </a:p>
        </p:txBody>
      </p:sp>
      <p:sp>
        <p:nvSpPr>
          <p:cNvPr id="311" name="Google Shape;311;g1ff9c3888dd_0_160"/>
          <p:cNvSpPr txBox="1"/>
          <p:nvPr/>
        </p:nvSpPr>
        <p:spPr>
          <a:xfrm>
            <a:off x="4983525" y="2121175"/>
            <a:ext cx="4073100" cy="2339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Lato"/>
                <a:ea typeface="Lato"/>
                <a:cs typeface="Lato"/>
                <a:sym typeface="Lato"/>
              </a:rPr>
              <a:t>Living with parents assumes that there is some financial support available, i.e. you would have a shared grocery budget for example. Living in London is more expensive than living in other regions in the UK. </a:t>
            </a:r>
            <a:endParaRPr b="0" i="0" sz="2000" u="none" cap="none" strike="noStrike">
              <a:solidFill>
                <a:schemeClr val="lt1"/>
              </a:solidFill>
              <a:latin typeface="Lato"/>
              <a:ea typeface="Lato"/>
              <a:cs typeface="Lato"/>
              <a:sym typeface="Lato"/>
            </a:endParaRPr>
          </a:p>
        </p:txBody>
      </p:sp>
      <p:pic>
        <p:nvPicPr>
          <p:cNvPr id="312" name="Google Shape;312;g1ff9c3888dd_0_160"/>
          <p:cNvPicPr preferRelativeResize="0"/>
          <p:nvPr/>
        </p:nvPicPr>
        <p:blipFill rotWithShape="1">
          <a:blip r:embed="rId3">
            <a:alphaModFix/>
          </a:blip>
          <a:srcRect b="0" l="0" r="0" t="0"/>
          <a:stretch/>
        </p:blipFill>
        <p:spPr>
          <a:xfrm>
            <a:off x="360375" y="1221363"/>
            <a:ext cx="4450125" cy="2700766"/>
          </a:xfrm>
          <a:prstGeom prst="rect">
            <a:avLst/>
          </a:prstGeom>
          <a:noFill/>
          <a:ln cap="flat" cmpd="sng" w="28575">
            <a:solidFill>
              <a:schemeClr val="accent2"/>
            </a:solidFill>
            <a:prstDash val="solid"/>
            <a:round/>
            <a:headEnd len="sm" w="sm" type="none"/>
            <a:tailEnd len="sm" w="sm" type="none"/>
          </a:ln>
        </p:spPr>
      </p:pic>
      <p:sp>
        <p:nvSpPr>
          <p:cNvPr id="313" name="Google Shape;313;g1ff9c3888dd_0_16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1ff9c3888dd_0_168"/>
          <p:cNvPicPr preferRelativeResize="0"/>
          <p:nvPr/>
        </p:nvPicPr>
        <p:blipFill rotWithShape="1">
          <a:blip r:embed="rId3">
            <a:alphaModFix/>
          </a:blip>
          <a:srcRect b="49628" l="19499" r="39919" t="17601"/>
          <a:stretch/>
        </p:blipFill>
        <p:spPr>
          <a:xfrm>
            <a:off x="206550" y="1376823"/>
            <a:ext cx="4915402" cy="3063401"/>
          </a:xfrm>
          <a:prstGeom prst="rect">
            <a:avLst/>
          </a:prstGeom>
          <a:noFill/>
          <a:ln cap="flat" cmpd="sng" w="28575">
            <a:solidFill>
              <a:schemeClr val="accent2"/>
            </a:solidFill>
            <a:prstDash val="solid"/>
            <a:round/>
            <a:headEnd len="sm" w="sm" type="none"/>
            <a:tailEnd len="sm" w="sm" type="none"/>
          </a:ln>
        </p:spPr>
      </p:pic>
      <p:sp>
        <p:nvSpPr>
          <p:cNvPr id="319" name="Google Shape;319;g1ff9c3888dd_0_16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20" name="Google Shape;320;g1ff9c3888dd_0_168"/>
          <p:cNvSpPr txBox="1"/>
          <p:nvPr/>
        </p:nvSpPr>
        <p:spPr>
          <a:xfrm>
            <a:off x="5385825" y="2197800"/>
            <a:ext cx="3527700" cy="12006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This is a great way to start a conversation about money at home.</a:t>
            </a:r>
            <a:endParaRPr b="0" i="0" sz="2200" u="none" cap="none" strike="noStrike">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g1ff9c3888dd_0_175"/>
          <p:cNvPicPr preferRelativeResize="0"/>
          <p:nvPr/>
        </p:nvPicPr>
        <p:blipFill rotWithShape="1">
          <a:blip r:embed="rId3">
            <a:alphaModFix/>
          </a:blip>
          <a:srcRect b="32023" l="19497" r="42129" t="17353"/>
          <a:stretch/>
        </p:blipFill>
        <p:spPr>
          <a:xfrm>
            <a:off x="197250" y="1248375"/>
            <a:ext cx="4732949" cy="3179901"/>
          </a:xfrm>
          <a:prstGeom prst="rect">
            <a:avLst/>
          </a:prstGeom>
          <a:noFill/>
          <a:ln cap="flat" cmpd="sng" w="28575">
            <a:solidFill>
              <a:schemeClr val="accent2"/>
            </a:solidFill>
            <a:prstDash val="solid"/>
            <a:round/>
            <a:headEnd len="sm" w="sm" type="none"/>
            <a:tailEnd len="sm" w="sm" type="none"/>
          </a:ln>
        </p:spPr>
      </p:pic>
      <p:sp>
        <p:nvSpPr>
          <p:cNvPr id="326" name="Google Shape;326;g1ff9c3888dd_0_17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27" name="Google Shape;327;g1ff9c3888dd_0_175"/>
          <p:cNvSpPr txBox="1"/>
          <p:nvPr/>
        </p:nvSpPr>
        <p:spPr>
          <a:xfrm>
            <a:off x="5093325" y="1707388"/>
            <a:ext cx="3937800" cy="2555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There may be other streams of funding available to you or anyone who depends on you if you are choosing to continue in Higher Education.</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This could be a </a:t>
            </a:r>
            <a:r>
              <a:rPr b="0" i="0" lang="en-GB" sz="2200" u="none" cap="none" strike="noStrike">
                <a:solidFill>
                  <a:schemeClr val="accent2"/>
                </a:solidFill>
                <a:latin typeface="Lato"/>
                <a:ea typeface="Lato"/>
                <a:cs typeface="Lato"/>
                <a:sym typeface="Lato"/>
              </a:rPr>
              <a:t>grant </a:t>
            </a:r>
            <a:r>
              <a:rPr b="0" i="0" lang="en-GB" sz="2200" u="none" cap="none" strike="noStrike">
                <a:solidFill>
                  <a:schemeClr val="lt1"/>
                </a:solidFill>
                <a:latin typeface="Lato"/>
                <a:ea typeface="Lato"/>
                <a:cs typeface="Lato"/>
                <a:sym typeface="Lato"/>
              </a:rPr>
              <a:t>which does not need to be paid back.</a:t>
            </a:r>
            <a:endParaRPr b="0" i="0" sz="2200" u="none" cap="none" strike="noStrike">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g1ff9c3888dd_0_182"/>
          <p:cNvPicPr preferRelativeResize="0"/>
          <p:nvPr/>
        </p:nvPicPr>
        <p:blipFill rotWithShape="1">
          <a:blip r:embed="rId3">
            <a:alphaModFix/>
          </a:blip>
          <a:srcRect b="37890" l="19087" r="37581" t="17109"/>
          <a:stretch/>
        </p:blipFill>
        <p:spPr>
          <a:xfrm>
            <a:off x="360375" y="1437000"/>
            <a:ext cx="4275000" cy="2758474"/>
          </a:xfrm>
          <a:prstGeom prst="rect">
            <a:avLst/>
          </a:prstGeom>
          <a:noFill/>
          <a:ln cap="flat" cmpd="sng" w="28575">
            <a:solidFill>
              <a:schemeClr val="accent2"/>
            </a:solidFill>
            <a:prstDash val="solid"/>
            <a:round/>
            <a:headEnd len="sm" w="sm" type="none"/>
            <a:tailEnd len="sm" w="sm" type="none"/>
          </a:ln>
        </p:spPr>
      </p:pic>
      <p:sp>
        <p:nvSpPr>
          <p:cNvPr id="333" name="Google Shape;333;g1ff9c3888dd_0_18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34" name="Google Shape;334;g1ff9c3888dd_0_182"/>
          <p:cNvSpPr txBox="1"/>
          <p:nvPr/>
        </p:nvSpPr>
        <p:spPr>
          <a:xfrm>
            <a:off x="4918300" y="1437000"/>
            <a:ext cx="4051200" cy="861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Why are these courses listed specifically?</a:t>
            </a:r>
            <a:endParaRPr b="1" i="0" sz="2200" u="none" cap="none" strike="noStrike">
              <a:solidFill>
                <a:schemeClr val="lt1"/>
              </a:solidFill>
              <a:latin typeface="Lato"/>
              <a:ea typeface="Lato"/>
              <a:cs typeface="Lato"/>
              <a:sym typeface="Lato"/>
            </a:endParaRPr>
          </a:p>
        </p:txBody>
      </p:sp>
      <p:sp>
        <p:nvSpPr>
          <p:cNvPr id="335" name="Google Shape;335;g1ff9c3888dd_0_182"/>
          <p:cNvSpPr txBox="1"/>
          <p:nvPr/>
        </p:nvSpPr>
        <p:spPr>
          <a:xfrm>
            <a:off x="4825150" y="2298900"/>
            <a:ext cx="4275000" cy="1539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There may be additional financial support to encourage and incentivise applications for course such as those listed.  </a:t>
            </a:r>
            <a:endParaRPr b="0"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1ff9c3888dd_0_18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41" name="Google Shape;341;g1ff9c3888dd_0_189"/>
          <p:cNvSpPr txBox="1"/>
          <p:nvPr/>
        </p:nvSpPr>
        <p:spPr>
          <a:xfrm>
            <a:off x="280950" y="787350"/>
            <a:ext cx="8582100" cy="7389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Based on the information given, it has been calculated that £11,863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could be available for a maintenance loan.</a:t>
            </a:r>
            <a:endParaRPr b="0" i="0" sz="1800" u="none" cap="none" strike="noStrike">
              <a:solidFill>
                <a:schemeClr val="lt1"/>
              </a:solidFill>
              <a:latin typeface="Lato"/>
              <a:ea typeface="Lato"/>
              <a:cs typeface="Lato"/>
              <a:sym typeface="Lato"/>
            </a:endParaRPr>
          </a:p>
        </p:txBody>
      </p:sp>
      <p:pic>
        <p:nvPicPr>
          <p:cNvPr id="342" name="Google Shape;342;g1ff9c3888dd_0_189"/>
          <p:cNvPicPr preferRelativeResize="0"/>
          <p:nvPr/>
        </p:nvPicPr>
        <p:blipFill rotWithShape="1">
          <a:blip r:embed="rId3">
            <a:alphaModFix/>
          </a:blip>
          <a:srcRect b="0" l="0" r="0" t="0"/>
          <a:stretch/>
        </p:blipFill>
        <p:spPr>
          <a:xfrm>
            <a:off x="152400" y="1678650"/>
            <a:ext cx="3954162" cy="3312451"/>
          </a:xfrm>
          <a:prstGeom prst="rect">
            <a:avLst/>
          </a:prstGeom>
          <a:noFill/>
          <a:ln cap="flat" cmpd="sng" w="28575">
            <a:solidFill>
              <a:srgbClr val="FF8022"/>
            </a:solidFill>
            <a:prstDash val="solid"/>
            <a:round/>
            <a:headEnd len="sm" w="sm" type="none"/>
            <a:tailEnd len="sm" w="sm" type="none"/>
          </a:ln>
        </p:spPr>
      </p:pic>
      <p:pic>
        <p:nvPicPr>
          <p:cNvPr id="343" name="Google Shape;343;g1ff9c3888dd_0_189"/>
          <p:cNvPicPr preferRelativeResize="0"/>
          <p:nvPr/>
        </p:nvPicPr>
        <p:blipFill rotWithShape="1">
          <a:blip r:embed="rId4">
            <a:alphaModFix/>
          </a:blip>
          <a:srcRect b="0" l="0" r="0" t="0"/>
          <a:stretch/>
        </p:blipFill>
        <p:spPr>
          <a:xfrm>
            <a:off x="4487562" y="1678650"/>
            <a:ext cx="3354313" cy="3312449"/>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ff9c3888dd_0_7"/>
          <p:cNvSpPr txBox="1"/>
          <p:nvPr/>
        </p:nvSpPr>
        <p:spPr>
          <a:xfrm>
            <a:off x="0" y="1215050"/>
            <a:ext cx="9144000" cy="3020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t/>
            </a:r>
            <a:endParaRPr b="0"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Black"/>
                <a:ea typeface="Lato Black"/>
                <a:cs typeface="Lato Black"/>
                <a:sym typeface="Lato Black"/>
              </a:rPr>
              <a:t>Session 1</a:t>
            </a:r>
            <a:endParaRPr b="0" i="0" sz="24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3600" u="none" cap="none" strike="noStrike">
                <a:solidFill>
                  <a:schemeClr val="lt1"/>
                </a:solidFill>
                <a:latin typeface="Lato Black"/>
                <a:ea typeface="Lato Black"/>
                <a:cs typeface="Lato Black"/>
                <a:sym typeface="Lato Black"/>
              </a:rPr>
              <a:t>Managing Student Finance</a:t>
            </a:r>
            <a:endParaRPr b="0"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b="0" i="0" sz="36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0" i="0" sz="3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206342b9a5a_0_0"/>
          <p:cNvPicPr preferRelativeResize="0"/>
          <p:nvPr/>
        </p:nvPicPr>
        <p:blipFill rotWithShape="1">
          <a:blip r:embed="rId3">
            <a:alphaModFix/>
          </a:blip>
          <a:srcRect b="9850" l="5836" r="8831" t="8669"/>
          <a:stretch/>
        </p:blipFill>
        <p:spPr>
          <a:xfrm>
            <a:off x="360375" y="965475"/>
            <a:ext cx="6269952" cy="3781974"/>
          </a:xfrm>
          <a:prstGeom prst="rect">
            <a:avLst/>
          </a:prstGeom>
          <a:noFill/>
          <a:ln cap="flat" cmpd="sng" w="28575">
            <a:solidFill>
              <a:schemeClr val="accent2"/>
            </a:solidFill>
            <a:prstDash val="solid"/>
            <a:round/>
            <a:headEnd len="sm" w="sm" type="none"/>
            <a:tailEnd len="sm" w="sm" type="none"/>
          </a:ln>
        </p:spPr>
      </p:pic>
      <p:sp>
        <p:nvSpPr>
          <p:cNvPr id="349" name="Google Shape;349;g206342b9a5a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Other funding options</a:t>
            </a:r>
            <a:endParaRPr b="1" i="0" sz="2900" u="none" cap="none" strike="noStrike">
              <a:solidFill>
                <a:schemeClr val="lt1"/>
              </a:solidFill>
              <a:latin typeface="Lato"/>
              <a:ea typeface="Lato"/>
              <a:cs typeface="Lato"/>
              <a:sym typeface="Lato"/>
            </a:endParaRPr>
          </a:p>
        </p:txBody>
      </p:sp>
      <p:sp>
        <p:nvSpPr>
          <p:cNvPr id="350" name="Google Shape;350;g206342b9a5a_0_0"/>
          <p:cNvSpPr txBox="1"/>
          <p:nvPr/>
        </p:nvSpPr>
        <p:spPr>
          <a:xfrm>
            <a:off x="6891625" y="1036025"/>
            <a:ext cx="20217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University student support services and independent platforms for students will have a list of grant funding and scholarships that might be available to you.</a:t>
            </a:r>
            <a:endParaRPr b="0" i="0" sz="1800" u="none" cap="none" strike="noStrike">
              <a:solidFill>
                <a:schemeClr val="lt1"/>
              </a:solidFill>
              <a:latin typeface="Lato"/>
              <a:ea typeface="Lato"/>
              <a:cs typeface="Lato"/>
              <a:sym typeface="Lato"/>
            </a:endParaRPr>
          </a:p>
        </p:txBody>
      </p:sp>
      <p:sp>
        <p:nvSpPr>
          <p:cNvPr id="351" name="Google Shape;351;g206342b9a5a_0_0"/>
          <p:cNvSpPr/>
          <p:nvPr/>
        </p:nvSpPr>
        <p:spPr>
          <a:xfrm>
            <a:off x="4843175" y="1068900"/>
            <a:ext cx="955800" cy="146100"/>
          </a:xfrm>
          <a:prstGeom prst="rect">
            <a:avLst/>
          </a:prstGeom>
          <a:solidFill>
            <a:srgbClr val="170E3F"/>
          </a:solidFill>
          <a:ln cap="flat" cmpd="sng" w="9525">
            <a:solidFill>
              <a:srgbClr val="170E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Lato"/>
                <a:ea typeface="Lato"/>
                <a:cs typeface="Lato"/>
                <a:sym typeface="Lato"/>
              </a:rPr>
              <a:t>It’s your profile </a:t>
            </a:r>
            <a:endParaRPr b="0" i="0" sz="800" u="none" cap="none" strike="noStrike">
              <a:solidFill>
                <a:schemeClr val="lt1"/>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ff9c3888dd_0_20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Preparing for a Student Finance Application</a:t>
            </a:r>
            <a:endParaRPr b="1" i="0" sz="2900" u="none" cap="none" strike="noStrike">
              <a:solidFill>
                <a:schemeClr val="lt1"/>
              </a:solidFill>
              <a:latin typeface="Lato"/>
              <a:ea typeface="Lato"/>
              <a:cs typeface="Lato"/>
              <a:sym typeface="Lato"/>
            </a:endParaRPr>
          </a:p>
        </p:txBody>
      </p:sp>
      <p:sp>
        <p:nvSpPr>
          <p:cNvPr id="357" name="Google Shape;357;g1ff9c3888dd_0_205"/>
          <p:cNvSpPr txBox="1"/>
          <p:nvPr/>
        </p:nvSpPr>
        <p:spPr>
          <a:xfrm>
            <a:off x="4789500" y="1069875"/>
            <a:ext cx="4263900" cy="370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In what circumstances may parents or carers be required to provide information?</a:t>
            </a:r>
            <a:endParaRPr b="0"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What documentation is needed for a student finance application?</a:t>
            </a:r>
            <a:endParaRPr b="0" i="0" sz="1800" u="none"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342900" lvl="0" marL="457200" marR="0" rtl="0" algn="l">
              <a:lnSpc>
                <a:spcPct val="100000"/>
              </a:lnSpc>
              <a:spcBef>
                <a:spcPts val="0"/>
              </a:spcBef>
              <a:spcAft>
                <a:spcPts val="0"/>
              </a:spcAft>
              <a:buClr>
                <a:schemeClr val="accent1"/>
              </a:buClr>
              <a:buSzPts val="1800"/>
              <a:buFont typeface="Lato"/>
              <a:buChar char="●"/>
            </a:pPr>
            <a:r>
              <a:rPr b="0" i="0" lang="en-GB" sz="1800" u="none" cap="none" strike="noStrike">
                <a:solidFill>
                  <a:schemeClr val="accent1"/>
                </a:solidFill>
                <a:latin typeface="Lato"/>
                <a:ea typeface="Lato"/>
                <a:cs typeface="Lato"/>
                <a:sym typeface="Lato"/>
              </a:rPr>
              <a:t>Why is it important to keep universities informed of finance applications once they are made?</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accent1"/>
              </a:solidFill>
              <a:latin typeface="Lato"/>
              <a:ea typeface="Lato"/>
              <a:cs typeface="Lato"/>
              <a:sym typeface="Lato"/>
            </a:endParaRPr>
          </a:p>
        </p:txBody>
      </p:sp>
      <p:pic>
        <p:nvPicPr>
          <p:cNvPr descr="Top Tips for Your Student Finance Application&#10;&#10;Want to know how to fill in your student finance application? &#10;&#10;Louise from Student Finance shares key insights on the student finance application and how universities can help you in the process.&#10;&#10;The Southern Universities Network (SUN) is a collaborative partnership comprising HE providers in Hampshire, Dorset and the Isle of Wight. The SUN provides outreach activities for schools and colleges and was previously part of the National Networks for Collaborative Outreach scheme, a two-year-Office for Students-funded project which ended in December 2016. In January 2017, the SUN embarked on the Office for Students’ (OfS) National Collaborative Outreach Programme (NCOP)." id="358" name="Google Shape;358;g1ff9c3888dd_0_205" title="Top Tips for Your Student Finance Application">
            <a:hlinkClick r:id="rId3"/>
          </p:cNvPr>
          <p:cNvPicPr preferRelativeResize="0"/>
          <p:nvPr/>
        </p:nvPicPr>
        <p:blipFill rotWithShape="1">
          <a:blip r:embed="rId4">
            <a:alphaModFix/>
          </a:blip>
          <a:srcRect b="0" l="0" r="0" t="0"/>
          <a:stretch/>
        </p:blipFill>
        <p:spPr>
          <a:xfrm>
            <a:off x="129975" y="1309650"/>
            <a:ext cx="4466326" cy="3349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ff9c3888dd_0_21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Answers</a:t>
            </a:r>
            <a:endParaRPr b="1" i="0" sz="2900" u="none" cap="none" strike="noStrike">
              <a:solidFill>
                <a:schemeClr val="lt1"/>
              </a:solidFill>
              <a:latin typeface="Lato"/>
              <a:ea typeface="Lato"/>
              <a:cs typeface="Lato"/>
              <a:sym typeface="Lato"/>
            </a:endParaRPr>
          </a:p>
        </p:txBody>
      </p:sp>
      <p:sp>
        <p:nvSpPr>
          <p:cNvPr id="364" name="Google Shape;364;g1ff9c3888dd_0_212"/>
          <p:cNvSpPr txBox="1"/>
          <p:nvPr/>
        </p:nvSpPr>
        <p:spPr>
          <a:xfrm>
            <a:off x="123550" y="1100500"/>
            <a:ext cx="7370700" cy="3786600"/>
          </a:xfrm>
          <a:prstGeom prst="rect">
            <a:avLst/>
          </a:prstGeom>
          <a:no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1. In what circumstances may your parents be required to provide information?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If you are applying for funding based on your household income, as they will need to provide evidence of this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2. What documentation may you need to provide in your student finance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Passport and National Insurance Number</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3. Why is it important to keep your university informed of your application?</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They can </a:t>
            </a:r>
            <a:r>
              <a:rPr b="0" i="0" lang="en-GB" sz="1800" u="none" cap="none" strike="noStrike">
                <a:solidFill>
                  <a:schemeClr val="accent1"/>
                </a:solidFill>
                <a:latin typeface="Lato"/>
                <a:ea typeface="Lato"/>
                <a:cs typeface="Lato"/>
                <a:sym typeface="Lato"/>
                <a:extLst>
                  <a:ext uri="http://customooxmlschemas.google.com/">
                    <go:slidesCustomData xmlns:go="http://customooxmlschemas.google.com/" textRoundtripDataId="17"/>
                  </a:ext>
                </a:extLst>
              </a:rPr>
              <a:t>support</a:t>
            </a:r>
            <a:r>
              <a:rPr b="0" i="0" lang="en-GB" sz="1800" u="none" cap="none" strike="noStrike">
                <a:solidFill>
                  <a:schemeClr val="accent1"/>
                </a:solidFill>
                <a:latin typeface="Lato"/>
                <a:ea typeface="Lato"/>
                <a:cs typeface="Lato"/>
                <a:sym typeface="Lato"/>
              </a:rPr>
              <a:t> if the application is late, meaning you’ll still be able to access your course</a:t>
            </a:r>
            <a:endParaRPr b="0" i="0" sz="1800" u="none" cap="none" strike="noStrike">
              <a:solidFill>
                <a:schemeClr val="accent1"/>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20f8f53bf44_0_28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70" name="Google Shape;370;g20f8f53bf44_0_28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000" u="none" cap="none" strike="noStrike">
                <a:solidFill>
                  <a:schemeClr val="dk2"/>
                </a:solidFill>
                <a:latin typeface="Lato"/>
                <a:ea typeface="Lato"/>
                <a:cs typeface="Lato"/>
                <a:sym typeface="Lato"/>
              </a:rPr>
              <a:t>Student loans are paid back as soon as you leave university</a:t>
            </a:r>
            <a:endParaRPr b="1" i="0" sz="2000" u="none" cap="none" strike="noStrike">
              <a:solidFill>
                <a:schemeClr val="dk2"/>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25cba63014_0_13"/>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0"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76" name="Google Shape;376;g325cba63014_0_13"/>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000" u="none" cap="none" strike="noStrike">
                <a:solidFill>
                  <a:schemeClr val="dk2"/>
                </a:solidFill>
                <a:latin typeface="Lato"/>
                <a:ea typeface="Lato"/>
                <a:cs typeface="Lato"/>
                <a:sym typeface="Lato"/>
              </a:rPr>
              <a:t>Student loans are paid back as soon as you leave university</a:t>
            </a:r>
            <a:endParaRPr b="1" i="0" sz="2000" u="none" cap="none" strike="noStrike">
              <a:solidFill>
                <a:schemeClr val="dk2"/>
              </a:solidFill>
              <a:latin typeface="Lato"/>
              <a:ea typeface="Lato"/>
              <a:cs typeface="Lato"/>
              <a:sym typeface="Lato"/>
            </a:endParaRPr>
          </a:p>
        </p:txBody>
      </p:sp>
      <p:sp>
        <p:nvSpPr>
          <p:cNvPr id="377" name="Google Shape;377;g325cba63014_0_13"/>
          <p:cNvSpPr txBox="1"/>
          <p:nvPr/>
        </p:nvSpPr>
        <p:spPr>
          <a:xfrm>
            <a:off x="3285375" y="2928302"/>
            <a:ext cx="2664600" cy="86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2"/>
                </a:solidFill>
                <a:latin typeface="Lato"/>
                <a:ea typeface="Lato"/>
                <a:cs typeface="Lato"/>
                <a:sym typeface="Lato"/>
                <a:extLst>
                  <a:ext uri="http://customooxmlschemas.google.com/">
                    <go:slidesCustomData xmlns:go="http://customooxmlschemas.google.com/" textRoundtripDataId="18"/>
                  </a:ext>
                </a:extLst>
              </a:rPr>
              <a:t>FALSE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0f8f53bf44_0_290"/>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Lato"/>
                <a:ea typeface="Lato"/>
                <a:cs typeface="Lato"/>
                <a:sym typeface="Lato"/>
              </a:rPr>
              <a:t>I will repay 9% of my earnings when I earn over £20,000</a:t>
            </a:r>
            <a:endParaRPr b="1" i="0" sz="2000" u="none" cap="none" strike="noStrike">
              <a:solidFill>
                <a:schemeClr val="dk2"/>
              </a:solidFill>
              <a:latin typeface="Lato"/>
              <a:ea typeface="Lato"/>
              <a:cs typeface="Lato"/>
              <a:sym typeface="Lato"/>
            </a:endParaRPr>
          </a:p>
        </p:txBody>
      </p:sp>
      <p:sp>
        <p:nvSpPr>
          <p:cNvPr id="383" name="Google Shape;383;g20f8f53bf44_0_29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25cba63014_0_21"/>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Lato"/>
                <a:ea typeface="Lato"/>
                <a:cs typeface="Lato"/>
                <a:sym typeface="Lato"/>
              </a:rPr>
              <a:t>I will repay 9% of my earnings when I earn over £20,000</a:t>
            </a:r>
            <a:endParaRPr b="1" i="0" sz="2000" u="none" cap="none" strike="noStrike">
              <a:solidFill>
                <a:schemeClr val="dk2"/>
              </a:solidFill>
              <a:latin typeface="Lato"/>
              <a:ea typeface="Lato"/>
              <a:cs typeface="Lato"/>
              <a:sym typeface="Lato"/>
            </a:endParaRPr>
          </a:p>
        </p:txBody>
      </p:sp>
      <p:sp>
        <p:nvSpPr>
          <p:cNvPr id="389" name="Google Shape;389;g325cba63014_0_21"/>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90" name="Google Shape;390;g325cba63014_0_21"/>
          <p:cNvSpPr txBox="1"/>
          <p:nvPr/>
        </p:nvSpPr>
        <p:spPr>
          <a:xfrm>
            <a:off x="3333279" y="2910211"/>
            <a:ext cx="2568900" cy="86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2"/>
                </a:solidFill>
                <a:latin typeface="Lato"/>
                <a:ea typeface="Lato"/>
                <a:cs typeface="Lato"/>
                <a:sym typeface="Lato"/>
                <a:extLst>
                  <a:ext uri="http://customooxmlschemas.google.com/">
                    <go:slidesCustomData xmlns:go="http://customooxmlschemas.google.com/" textRoundtripDataId="19"/>
                  </a:ext>
                </a:extLst>
              </a:rPr>
              <a:t>FALSE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0f8f53bf44_0_29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396" name="Google Shape;396;g20f8f53bf44_0_29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*A credit score shows how reliable someone is at borrowing and repaying money. The higher the score, the more reliable someone is.</a:t>
            </a:r>
            <a:endParaRPr b="0" i="0" sz="900" u="none" cap="none" strike="noStrike">
              <a:solidFill>
                <a:srgbClr val="000000"/>
              </a:solidFill>
              <a:latin typeface="Lato"/>
              <a:ea typeface="Lato"/>
              <a:cs typeface="Lato"/>
              <a:sym typeface="Lato"/>
            </a:endParaRPr>
          </a:p>
        </p:txBody>
      </p:sp>
      <p:sp>
        <p:nvSpPr>
          <p:cNvPr id="397" name="Google Shape;397;g20f8f53bf44_0_29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Lato"/>
                <a:ea typeface="Lato"/>
                <a:cs typeface="Lato"/>
                <a:sym typeface="Lato"/>
              </a:rPr>
              <a:t>Student loans have no impact on your credit score*</a:t>
            </a:r>
            <a:endParaRPr b="1" i="0" sz="2000" u="none" cap="none" strike="noStrike">
              <a:solidFill>
                <a:schemeClr val="dk2"/>
              </a:solidFill>
              <a:latin typeface="Lato"/>
              <a:ea typeface="Lato"/>
              <a:cs typeface="Lato"/>
              <a:sym typeface="La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25cba63014_0_27"/>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True or false?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03" name="Google Shape;403;g325cba63014_0_27"/>
          <p:cNvSpPr txBox="1"/>
          <p:nvPr/>
        </p:nvSpPr>
        <p:spPr>
          <a:xfrm>
            <a:off x="32900" y="4868375"/>
            <a:ext cx="67134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*A credit score shows how reliable someone is at borrowing and repaying money. The higher the score, the more reliable someone is.</a:t>
            </a:r>
            <a:endParaRPr b="0" i="0" sz="900" u="none" cap="none" strike="noStrike">
              <a:solidFill>
                <a:srgbClr val="000000"/>
              </a:solidFill>
              <a:latin typeface="Lato"/>
              <a:ea typeface="Lato"/>
              <a:cs typeface="Lato"/>
              <a:sym typeface="Lato"/>
            </a:endParaRPr>
          </a:p>
        </p:txBody>
      </p:sp>
      <p:sp>
        <p:nvSpPr>
          <p:cNvPr id="404" name="Google Shape;404;g325cba63014_0_27"/>
          <p:cNvSpPr/>
          <p:nvPr/>
        </p:nvSpPr>
        <p:spPr>
          <a:xfrm>
            <a:off x="2708225" y="1777675"/>
            <a:ext cx="3819000" cy="2295300"/>
          </a:xfrm>
          <a:prstGeom prst="roundRect">
            <a:avLst>
              <a:gd fmla="val 16667" name="adj"/>
            </a:avLst>
          </a:prstGeom>
          <a:solidFill>
            <a:schemeClr val="accent2"/>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Lato"/>
                <a:ea typeface="Lato"/>
                <a:cs typeface="Lato"/>
                <a:sym typeface="Lato"/>
              </a:rPr>
              <a:t>Student loans have no impact on your credit score*</a:t>
            </a:r>
            <a:endParaRPr b="1" i="0" sz="2000" u="none" cap="none" strike="noStrike">
              <a:solidFill>
                <a:schemeClr val="dk2"/>
              </a:solidFill>
              <a:latin typeface="Lato"/>
              <a:ea typeface="Lato"/>
              <a:cs typeface="Lato"/>
              <a:sym typeface="Lato"/>
            </a:endParaRPr>
          </a:p>
        </p:txBody>
      </p:sp>
      <p:sp>
        <p:nvSpPr>
          <p:cNvPr id="405" name="Google Shape;405;g325cba63014_0_27"/>
          <p:cNvSpPr txBox="1"/>
          <p:nvPr/>
        </p:nvSpPr>
        <p:spPr>
          <a:xfrm>
            <a:off x="3554092" y="2829545"/>
            <a:ext cx="2207700" cy="86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dk2"/>
                </a:solidFill>
                <a:latin typeface="Lato"/>
                <a:ea typeface="Lato"/>
                <a:cs typeface="Lato"/>
                <a:sym typeface="Lato"/>
              </a:rPr>
              <a:t>TRUE</a:t>
            </a:r>
            <a:endParaRPr b="1" i="0" sz="4400" u="none" cap="none" strike="noStrike">
              <a:solidFill>
                <a:schemeClr val="dk2"/>
              </a:solidFill>
              <a:latin typeface="Lato"/>
              <a:ea typeface="Lato"/>
              <a:cs typeface="Lato"/>
              <a:sym typeface="La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1b76ed8e19_0_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Student loan FAQs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
        <p:nvSpPr>
          <p:cNvPr id="411" name="Google Shape;411;g21b76ed8e19_0_16"/>
          <p:cNvSpPr txBox="1"/>
          <p:nvPr/>
        </p:nvSpPr>
        <p:spPr>
          <a:xfrm>
            <a:off x="360375" y="1525675"/>
            <a:ext cx="8106000" cy="2616600"/>
          </a:xfrm>
          <a:prstGeom prst="rect">
            <a:avLst/>
          </a:prstGeom>
          <a:noFill/>
          <a:ln>
            <a:noFill/>
          </a:ln>
        </p:spPr>
        <p:txBody>
          <a:bodyPr anchorCtr="0" anchor="t" bIns="0" lIns="0" spcFirstLastPara="1" rIns="0" wrap="square" tIns="0">
            <a:spAutoFit/>
          </a:bodyPr>
          <a:lstStyle/>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Do I have to take out a student </a:t>
            </a:r>
            <a:r>
              <a:rPr b="1" i="0" lang="en-GB" sz="2000" u="none" cap="none" strike="noStrike">
                <a:solidFill>
                  <a:schemeClr val="accent1"/>
                </a:solidFill>
                <a:latin typeface="Lato"/>
                <a:ea typeface="Lato"/>
                <a:cs typeface="Lato"/>
                <a:sym typeface="Lato"/>
                <a:extLst>
                  <a:ext uri="http://customooxmlschemas.google.com/">
                    <go:slidesCustomData xmlns:go="http://customooxmlschemas.google.com/" textRoundtripDataId="20"/>
                  </a:ext>
                </a:extLst>
              </a:rPr>
              <a:t>loan</a:t>
            </a:r>
            <a:r>
              <a:rPr b="1" i="0" lang="en-GB" sz="2000" u="none" cap="none" strike="noStrike">
                <a:solidFill>
                  <a:schemeClr val="accent1"/>
                </a:solidFill>
                <a:latin typeface="Lato"/>
                <a:ea typeface="Lato"/>
                <a:cs typeface="Lato"/>
                <a:sym typeface="Lato"/>
              </a:rPr>
              <a:t>?</a:t>
            </a:r>
            <a:endParaRPr b="1" i="0" sz="2000" u="none" cap="none" strike="noStrike">
              <a:solidFill>
                <a:schemeClr val="accent1"/>
              </a:solidFill>
              <a:latin typeface="Lato"/>
              <a:ea typeface="Lato"/>
              <a:cs typeface="Lato"/>
              <a:sym typeface="Lato"/>
            </a:endParaRPr>
          </a:p>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If I finish my course early, do I still have to repay the full amount?</a:t>
            </a:r>
            <a:endParaRPr b="1" i="0" sz="2000" u="none" cap="none" strike="noStrike">
              <a:solidFill>
                <a:schemeClr val="accent1"/>
              </a:solidFill>
              <a:latin typeface="Lato"/>
              <a:ea typeface="Lato"/>
              <a:cs typeface="Lato"/>
              <a:sym typeface="Lato"/>
            </a:endParaRPr>
          </a:p>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Is it a good idea to repay my student loan early?</a:t>
            </a:r>
            <a:endParaRPr b="1" i="0" sz="2000" u="none" cap="none" strike="noStrike">
              <a:solidFill>
                <a:schemeClr val="accent1"/>
              </a:solidFill>
              <a:latin typeface="Lato"/>
              <a:ea typeface="Lato"/>
              <a:cs typeface="Lato"/>
              <a:sym typeface="Lato"/>
            </a:endParaRPr>
          </a:p>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Can I choose to pay a bit more per month, e.g. 15% instead of 9%?</a:t>
            </a:r>
            <a:endParaRPr b="1" i="0" sz="2000" u="none" cap="none" strike="noStrike">
              <a:solidFill>
                <a:schemeClr val="accent1"/>
              </a:solidFill>
              <a:latin typeface="Lato"/>
              <a:ea typeface="Lato"/>
              <a:cs typeface="Lato"/>
              <a:sym typeface="Lato"/>
            </a:endParaRPr>
          </a:p>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Can I get a refund it I’ve paid too much?</a:t>
            </a:r>
            <a:endParaRPr b="1" i="0" sz="2000" u="none" cap="none" strike="noStrike">
              <a:solidFill>
                <a:schemeClr val="accent1"/>
              </a:solidFill>
              <a:latin typeface="Lato"/>
              <a:ea typeface="Lato"/>
              <a:cs typeface="Lato"/>
              <a:sym typeface="Lato"/>
            </a:endParaRPr>
          </a:p>
          <a:p>
            <a:pPr indent="-355600" lvl="0" marL="457200" marR="0" rtl="0" algn="l">
              <a:lnSpc>
                <a:spcPct val="150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latin typeface="Lato"/>
                <a:ea typeface="Lato"/>
                <a:cs typeface="Lato"/>
                <a:sym typeface="Lato"/>
              </a:rPr>
              <a:t>If I’m self-employed, do I still need to repay my student loan?</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ff9c3888dd_0_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9" name="Google Shape;69;g1ff9c3888dd_0_13"/>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70" name="Google Shape;70;g1ff9c3888dd_0_13"/>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1" name="Google Shape;71;g1ff9c3888dd_0_13"/>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a student finance support is available and what costs are covered</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1200"/>
              <a:buFont typeface="Arial"/>
              <a:buNone/>
            </a:pPr>
            <a:r>
              <a:t/>
            </a:r>
            <a:endParaRPr b="0" i="0" sz="1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an individual would pay back a student loan in the future</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steps needed to apply for a student finance application</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b6df5e2196_0_0"/>
          <p:cNvSpPr txBox="1"/>
          <p:nvPr/>
        </p:nvSpPr>
        <p:spPr>
          <a:xfrm>
            <a:off x="360375" y="1251350"/>
            <a:ext cx="8106000" cy="3277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700"/>
              <a:buFont typeface="Arial"/>
              <a:buNone/>
            </a:pPr>
            <a:r>
              <a:rPr b="1" i="0" lang="en-GB" sz="1700" u="none" cap="none" strike="noStrike">
                <a:solidFill>
                  <a:srgbClr val="000000"/>
                </a:solidFill>
                <a:latin typeface="Lato"/>
                <a:ea typeface="Lato"/>
                <a:cs typeface="Lato"/>
                <a:sym typeface="Lato"/>
              </a:rPr>
              <a:t>1. Do I have to take out a student loan?</a:t>
            </a:r>
            <a:r>
              <a:rPr b="0" i="0" lang="en-GB" sz="1700" u="none" cap="none" strike="noStrike">
                <a:solidFill>
                  <a:srgbClr val="000000"/>
                </a:solidFill>
                <a:latin typeface="Lato"/>
                <a:ea typeface="Lato"/>
                <a:cs typeface="Lato"/>
                <a:sym typeface="Lato"/>
              </a:rPr>
              <a:t> No. Student loans are optional. You can fund university through savings, family contributions, part-time work, scholarships, or grants. However, most students need loans to cover costs.</a:t>
            </a:r>
            <a:endParaRPr b="0" i="0" sz="1700" u="none" cap="none" strike="noStrike">
              <a:solidFill>
                <a:srgbClr val="00000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700"/>
              <a:buFont typeface="Arial"/>
              <a:buNone/>
            </a:pPr>
            <a:r>
              <a:rPr b="1" i="0" lang="en-GB" sz="1700" u="none" cap="none" strike="noStrike">
                <a:solidFill>
                  <a:srgbClr val="000000"/>
                </a:solidFill>
                <a:latin typeface="Lato"/>
                <a:ea typeface="Lato"/>
                <a:cs typeface="Lato"/>
                <a:sym typeface="Lato"/>
              </a:rPr>
              <a:t>2. If I finish my course early, do I still have to repay the full amount?</a:t>
            </a:r>
            <a:r>
              <a:rPr b="0" i="0" lang="en-GB" sz="1700" u="none" cap="none" strike="noStrike">
                <a:solidFill>
                  <a:srgbClr val="000000"/>
                </a:solidFill>
                <a:latin typeface="Lato"/>
                <a:ea typeface="Lato"/>
                <a:cs typeface="Lato"/>
                <a:sym typeface="Lato"/>
              </a:rPr>
              <a:t> You only repay what you've borrowed. If you finish early, you'll have borrowed less. Repayments are based on your income, not how long you studied.</a:t>
            </a:r>
            <a:endParaRPr b="0" i="0" sz="1700" u="none" cap="none" strike="noStrike">
              <a:solidFill>
                <a:srgbClr val="000000"/>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700"/>
              <a:buFont typeface="Arial"/>
              <a:buNone/>
            </a:pPr>
            <a:r>
              <a:rPr b="1" i="0" lang="en-GB" sz="1700" u="none" cap="none" strike="noStrike">
                <a:solidFill>
                  <a:srgbClr val="000000"/>
                </a:solidFill>
                <a:latin typeface="Lato"/>
                <a:ea typeface="Lato"/>
                <a:cs typeface="Lato"/>
                <a:sym typeface="Lato"/>
              </a:rPr>
              <a:t>3. Is it a good idea to repay my student loan early?</a:t>
            </a:r>
            <a:r>
              <a:rPr b="0" i="0" lang="en-GB" sz="1700" u="none" cap="none" strike="noStrike">
                <a:solidFill>
                  <a:srgbClr val="000000"/>
                </a:solidFill>
                <a:latin typeface="Lato"/>
                <a:ea typeface="Lato"/>
                <a:cs typeface="Lato"/>
                <a:sym typeface="Lato"/>
              </a:rPr>
              <a:t> Generally no. Student loans work like a graduate tax - you only pay 9% above £</a:t>
            </a:r>
            <a:r>
              <a:rPr lang="en-GB" sz="1700">
                <a:latin typeface="Lato"/>
                <a:ea typeface="Lato"/>
                <a:cs typeface="Lato"/>
                <a:sym typeface="Lato"/>
              </a:rPr>
              <a:t>32,745</a:t>
            </a:r>
            <a:r>
              <a:rPr b="0" i="0" lang="en-GB" sz="1700" u="none" cap="none" strike="noStrike">
                <a:solidFill>
                  <a:srgbClr val="000000"/>
                </a:solidFill>
                <a:latin typeface="Lato"/>
                <a:ea typeface="Lato"/>
                <a:cs typeface="Lato"/>
                <a:sym typeface="Lato"/>
              </a:rPr>
              <a:t>. The debt is wiped after </a:t>
            </a:r>
            <a:r>
              <a:rPr lang="en-GB" sz="1700">
                <a:latin typeface="Lato"/>
                <a:ea typeface="Lato"/>
                <a:cs typeface="Lato"/>
                <a:sym typeface="Lato"/>
              </a:rPr>
              <a:t>30 years</a:t>
            </a:r>
            <a:r>
              <a:rPr b="0" i="0" lang="en-GB" sz="1700" u="none" cap="none" strike="noStrike">
                <a:solidFill>
                  <a:srgbClr val="000000"/>
                </a:solidFill>
                <a:latin typeface="Lato"/>
                <a:ea typeface="Lato"/>
                <a:cs typeface="Lato"/>
                <a:sym typeface="Lato"/>
              </a:rPr>
              <a:t>, and most people never repay it fully. Your money is usually better invested elsewhere (savings, pension, house deposit).</a:t>
            </a:r>
            <a:endParaRPr b="1" i="0" sz="1700" u="none" cap="none" strike="noStrike">
              <a:solidFill>
                <a:schemeClr val="accent1"/>
              </a:solidFill>
              <a:latin typeface="Lato"/>
              <a:ea typeface="Lato"/>
              <a:cs typeface="Lato"/>
              <a:sym typeface="Lato"/>
            </a:endParaRPr>
          </a:p>
        </p:txBody>
      </p:sp>
      <p:sp>
        <p:nvSpPr>
          <p:cNvPr id="417" name="Google Shape;417;g3b6df5e2196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Student loan FAQs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b6df5e2196_0_5"/>
          <p:cNvSpPr txBox="1"/>
          <p:nvPr/>
        </p:nvSpPr>
        <p:spPr>
          <a:xfrm>
            <a:off x="360375" y="1251350"/>
            <a:ext cx="8106000" cy="2676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1200"/>
              </a:spcBef>
              <a:spcAft>
                <a:spcPts val="0"/>
              </a:spcAft>
              <a:buClr>
                <a:srgbClr val="000000"/>
              </a:buClr>
              <a:buSzPts val="1700"/>
              <a:buFont typeface="Arial"/>
              <a:buNone/>
            </a:pPr>
            <a:r>
              <a:rPr b="1" i="0" lang="en-GB" sz="1700" u="none" cap="none" strike="noStrike">
                <a:solidFill>
                  <a:srgbClr val="000000"/>
                </a:solidFill>
                <a:latin typeface="Lato"/>
                <a:ea typeface="Lato"/>
                <a:cs typeface="Lato"/>
                <a:sym typeface="Lato"/>
              </a:rPr>
              <a:t>4. Can I choose to pay a bit more per month, e.g. 15% instead of 9%?</a:t>
            </a:r>
            <a:r>
              <a:rPr b="0" i="0" lang="en-GB" sz="1700" u="none" cap="none" strike="noStrike">
                <a:solidFill>
                  <a:srgbClr val="000000"/>
                </a:solidFill>
                <a:latin typeface="Lato"/>
                <a:ea typeface="Lato"/>
                <a:cs typeface="Lato"/>
                <a:sym typeface="Lato"/>
              </a:rPr>
              <a:t> Yes, you can make voluntary overpayments at any time. However, this isn't usually recommended unless you're a very high earner who will definitely repay the full amount.</a:t>
            </a:r>
            <a:endParaRPr b="0" i="0" sz="1700" u="none" cap="none" strike="noStrike">
              <a:solidFill>
                <a:srgbClr val="00000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700"/>
              <a:buFont typeface="Arial"/>
              <a:buNone/>
            </a:pPr>
            <a:r>
              <a:rPr b="1" i="0" lang="en-GB" sz="1700" u="none" cap="none" strike="noStrike">
                <a:solidFill>
                  <a:srgbClr val="000000"/>
                </a:solidFill>
                <a:latin typeface="Lato"/>
                <a:ea typeface="Lato"/>
                <a:cs typeface="Lato"/>
                <a:sym typeface="Lato"/>
              </a:rPr>
              <a:t>5. Can I get a refund if I've paid too much?</a:t>
            </a:r>
            <a:r>
              <a:rPr b="0" i="0" lang="en-GB" sz="1700" u="none" cap="none" strike="noStrike">
                <a:solidFill>
                  <a:srgbClr val="000000"/>
                </a:solidFill>
                <a:latin typeface="Lato"/>
                <a:ea typeface="Lato"/>
                <a:cs typeface="Lato"/>
                <a:sym typeface="Lato"/>
              </a:rPr>
              <a:t> Yes. If you've overpaid (e.g., through incorrect deductions), contact the Student Loans Company and they'll refund you.</a:t>
            </a:r>
            <a:endParaRPr b="0" i="0" sz="1700" u="none" cap="none" strike="noStrike">
              <a:solidFill>
                <a:srgbClr val="000000"/>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700"/>
              <a:buFont typeface="Arial"/>
              <a:buNone/>
            </a:pPr>
            <a:r>
              <a:rPr b="1" i="0" lang="en-GB" sz="1700" u="none" cap="none" strike="noStrike">
                <a:solidFill>
                  <a:srgbClr val="000000"/>
                </a:solidFill>
                <a:latin typeface="Lato"/>
                <a:ea typeface="Lato"/>
                <a:cs typeface="Lato"/>
                <a:sym typeface="Lato"/>
              </a:rPr>
              <a:t>6. If I'm self-employed, do I still need to repay my student loan?</a:t>
            </a:r>
            <a:r>
              <a:rPr b="0" i="0" lang="en-GB" sz="1700" u="none" cap="none" strike="noStrike">
                <a:solidFill>
                  <a:srgbClr val="000000"/>
                </a:solidFill>
                <a:latin typeface="Lato"/>
                <a:ea typeface="Lato"/>
                <a:cs typeface="Lato"/>
                <a:sym typeface="Lato"/>
              </a:rPr>
              <a:t> Yes. Self-employed people repay through their Self Assessment tax return. You'll pay 9% on income above £</a:t>
            </a:r>
            <a:r>
              <a:rPr lang="en-GB" sz="1700">
                <a:latin typeface="Lato"/>
                <a:ea typeface="Lato"/>
                <a:cs typeface="Lato"/>
                <a:sym typeface="Lato"/>
              </a:rPr>
              <a:t>32,745</a:t>
            </a:r>
            <a:r>
              <a:rPr b="0" i="0" lang="en-GB" sz="1700" u="none" cap="none" strike="noStrike">
                <a:solidFill>
                  <a:srgbClr val="000000"/>
                </a:solidFill>
                <a:latin typeface="Lato"/>
                <a:ea typeface="Lato"/>
                <a:cs typeface="Lato"/>
                <a:sym typeface="Lato"/>
              </a:rPr>
              <a:t>, just like employees.</a:t>
            </a:r>
            <a:endParaRPr b="1" i="0" sz="1700" u="none" cap="none" strike="noStrike">
              <a:solidFill>
                <a:srgbClr val="000000"/>
              </a:solidFill>
              <a:latin typeface="Lato"/>
              <a:ea typeface="Lato"/>
              <a:cs typeface="Lato"/>
              <a:sym typeface="Lato"/>
            </a:endParaRPr>
          </a:p>
        </p:txBody>
      </p:sp>
      <p:sp>
        <p:nvSpPr>
          <p:cNvPr id="423" name="Google Shape;423;g3b6df5e2196_0_5"/>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Student loan FAQs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77c5648cd5_0_70"/>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29" name="Google Shape;429;g277c5648cd5_0_70"/>
          <p:cNvSpPr txBox="1"/>
          <p:nvPr/>
        </p:nvSpPr>
        <p:spPr>
          <a:xfrm>
            <a:off x="419433" y="1019230"/>
            <a:ext cx="63657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Arial"/>
              <a:ea typeface="Arial"/>
              <a:cs typeface="Arial"/>
              <a:sym typeface="Arial"/>
            </a:endParaRPr>
          </a:p>
        </p:txBody>
      </p:sp>
      <p:sp>
        <p:nvSpPr>
          <p:cNvPr id="430" name="Google Shape;430;g277c5648cd5_0_70"/>
          <p:cNvSpPr txBox="1"/>
          <p:nvPr/>
        </p:nvSpPr>
        <p:spPr>
          <a:xfrm>
            <a:off x="338400" y="669550"/>
            <a:ext cx="6789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31" name="Google Shape;431;g277c5648cd5_0_70"/>
          <p:cNvSpPr txBox="1"/>
          <p:nvPr/>
        </p:nvSpPr>
        <p:spPr>
          <a:xfrm>
            <a:off x="338400" y="1206600"/>
            <a:ext cx="8185500" cy="2730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student finance support is available and what costs are covered</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1200"/>
              <a:buFont typeface="Arial"/>
              <a:buNone/>
            </a:pPr>
            <a:r>
              <a:t/>
            </a:r>
            <a:endParaRPr b="0" i="0" sz="1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an individual would pay back a student loan in the future</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1200"/>
              <a:buFont typeface="Arial"/>
              <a:buNone/>
            </a:pPr>
            <a:r>
              <a:t/>
            </a:r>
            <a:endParaRPr b="1" i="0" sz="1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steps needed to apply for a student finance application</a:t>
            </a:r>
            <a:endParaRPr b="1" i="0" sz="2200" u="none" cap="none" strike="noStrike">
              <a:solidFill>
                <a:srgbClr val="00FF00"/>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ff9c3888dd_0_226"/>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3-2-1</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Write down…</a:t>
            </a:r>
            <a:endParaRPr b="1" i="0" sz="2900" u="none" cap="none" strike="noStrike">
              <a:solidFill>
                <a:schemeClr val="lt1"/>
              </a:solidFill>
              <a:latin typeface="Lato"/>
              <a:ea typeface="Lato"/>
              <a:cs typeface="Lato"/>
              <a:sym typeface="Lato"/>
            </a:endParaRPr>
          </a:p>
        </p:txBody>
      </p:sp>
      <p:grpSp>
        <p:nvGrpSpPr>
          <p:cNvPr id="437" name="Google Shape;437;g1ff9c3888dd_0_226"/>
          <p:cNvGrpSpPr/>
          <p:nvPr/>
        </p:nvGrpSpPr>
        <p:grpSpPr>
          <a:xfrm>
            <a:off x="120875" y="1627075"/>
            <a:ext cx="8068550" cy="2380150"/>
            <a:chOff x="120875" y="1627075"/>
            <a:chExt cx="8068550" cy="2380150"/>
          </a:xfrm>
        </p:grpSpPr>
        <p:sp>
          <p:nvSpPr>
            <p:cNvPr id="438" name="Google Shape;438;g1ff9c3888dd_0_226"/>
            <p:cNvSpPr/>
            <p:nvPr/>
          </p:nvSpPr>
          <p:spPr>
            <a:xfrm>
              <a:off x="5988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Lato Black"/>
                  <a:ea typeface="Lato Black"/>
                  <a:cs typeface="Lato Black"/>
                  <a:sym typeface="Lato Black"/>
                </a:rPr>
                <a:t>        </a:t>
              </a:r>
              <a:endParaRPr b="0" i="0" sz="3200" u="none" cap="none" strike="noStrike">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Lato Black"/>
                  <a:ea typeface="Lato Black"/>
                  <a:cs typeface="Lato Black"/>
                  <a:sym typeface="Lato Black"/>
                </a:rPr>
                <a:t>        things you’ve learnt</a:t>
              </a:r>
              <a:endParaRPr b="0" i="0" sz="3200" u="none" cap="none" strike="noStrike">
                <a:solidFill>
                  <a:schemeClr val="dk2"/>
                </a:solidFill>
                <a:latin typeface="Lato Black"/>
                <a:ea typeface="Lato Black"/>
                <a:cs typeface="Lato Black"/>
                <a:sym typeface="Lato Black"/>
              </a:endParaRPr>
            </a:p>
          </p:txBody>
        </p:sp>
        <p:sp>
          <p:nvSpPr>
            <p:cNvPr id="439" name="Google Shape;439;g1ff9c3888dd_0_226"/>
            <p:cNvSpPr/>
            <p:nvPr/>
          </p:nvSpPr>
          <p:spPr>
            <a:xfrm>
              <a:off x="31896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chemeClr val="dk2"/>
                  </a:solidFill>
                  <a:latin typeface="Lato Black"/>
                  <a:ea typeface="Lato Black"/>
                  <a:cs typeface="Lato Black"/>
                  <a:sym typeface="Lato Black"/>
                </a:rPr>
                <a:t>           skills you’ve </a:t>
              </a:r>
              <a:r>
                <a:rPr b="0" i="0" lang="en-GB" sz="3200" u="none" cap="none" strike="noStrike">
                  <a:solidFill>
                    <a:schemeClr val="dk2"/>
                  </a:solidFill>
                  <a:latin typeface="Lato Black"/>
                  <a:ea typeface="Lato Black"/>
                  <a:cs typeface="Lato Black"/>
                  <a:sym typeface="Lato Black"/>
                  <a:extLst>
                    <a:ext uri="http://customooxmlschemas.google.com/">
                      <go:slidesCustomData xmlns:go="http://customooxmlschemas.google.com/" textRoundtripDataId="21"/>
                    </a:ext>
                  </a:extLst>
                </a:rPr>
                <a:t>practised</a:t>
              </a:r>
              <a:endParaRPr b="0" i="0" sz="3200" u="none" cap="none" strike="noStrike">
                <a:solidFill>
                  <a:schemeClr val="dk2"/>
                </a:solidFill>
                <a:latin typeface="Lato Black"/>
                <a:ea typeface="Lato Black"/>
                <a:cs typeface="Lato Black"/>
                <a:sym typeface="Lato Black"/>
              </a:endParaRPr>
            </a:p>
          </p:txBody>
        </p:sp>
        <p:sp>
          <p:nvSpPr>
            <p:cNvPr id="440" name="Google Shape;440;g1ff9c3888dd_0_226"/>
            <p:cNvSpPr/>
            <p:nvPr/>
          </p:nvSpPr>
          <p:spPr>
            <a:xfrm>
              <a:off x="5780425" y="1776425"/>
              <a:ext cx="2409000" cy="22308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2700" u="none" cap="none" strike="noStrike">
                <a:solidFill>
                  <a:schemeClr val="dk2"/>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200"/>
                <a:buFont typeface="Arial"/>
                <a:buNone/>
              </a:pPr>
              <a:r>
                <a:rPr b="0" i="0" lang="en-GB" sz="2700" u="none" cap="none" strike="noStrike">
                  <a:solidFill>
                    <a:schemeClr val="dk2"/>
                  </a:solidFill>
                  <a:latin typeface="Lato Black"/>
                  <a:ea typeface="Lato Black"/>
                  <a:cs typeface="Lato Black"/>
                  <a:sym typeface="Lato Black"/>
                </a:rPr>
                <a:t>            question you have about student finance</a:t>
              </a:r>
              <a:endParaRPr b="0" i="0" sz="2700" u="none" cap="none" strike="noStrike">
                <a:solidFill>
                  <a:schemeClr val="dk2"/>
                </a:solidFill>
                <a:latin typeface="Lato Black"/>
                <a:ea typeface="Lato Black"/>
                <a:cs typeface="Lato Black"/>
                <a:sym typeface="Lato Black"/>
              </a:endParaRPr>
            </a:p>
          </p:txBody>
        </p:sp>
        <p:sp>
          <p:nvSpPr>
            <p:cNvPr id="441" name="Google Shape;441;g1ff9c3888dd_0_226"/>
            <p:cNvSpPr txBox="1"/>
            <p:nvPr/>
          </p:nvSpPr>
          <p:spPr>
            <a:xfrm>
              <a:off x="120875" y="1627075"/>
              <a:ext cx="1894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2"/>
                  </a:solidFill>
                  <a:latin typeface="Lato Black"/>
                  <a:ea typeface="Lato Black"/>
                  <a:cs typeface="Lato Black"/>
                  <a:sym typeface="Lato Black"/>
                </a:rPr>
                <a:t>3</a:t>
              </a:r>
              <a:endParaRPr b="0" i="0" sz="6000" u="none" cap="none" strike="noStrike">
                <a:solidFill>
                  <a:schemeClr val="dk2"/>
                </a:solidFill>
                <a:latin typeface="Arial"/>
                <a:ea typeface="Arial"/>
                <a:cs typeface="Arial"/>
                <a:sym typeface="Arial"/>
              </a:endParaRPr>
            </a:p>
          </p:txBody>
        </p:sp>
        <p:sp>
          <p:nvSpPr>
            <p:cNvPr id="442" name="Google Shape;442;g1ff9c3888dd_0_226"/>
            <p:cNvSpPr txBox="1"/>
            <p:nvPr/>
          </p:nvSpPr>
          <p:spPr>
            <a:xfrm>
              <a:off x="2931625" y="1627075"/>
              <a:ext cx="1894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2"/>
                  </a:solidFill>
                  <a:latin typeface="Lato Black"/>
                  <a:ea typeface="Lato Black"/>
                  <a:cs typeface="Lato Black"/>
                  <a:sym typeface="Lato Black"/>
                </a:rPr>
                <a:t>2</a:t>
              </a:r>
              <a:endParaRPr b="0" i="0" sz="6000" u="none" cap="none" strike="noStrike">
                <a:solidFill>
                  <a:schemeClr val="dk2"/>
                </a:solidFill>
                <a:latin typeface="Arial"/>
                <a:ea typeface="Arial"/>
                <a:cs typeface="Arial"/>
                <a:sym typeface="Arial"/>
              </a:endParaRPr>
            </a:p>
          </p:txBody>
        </p:sp>
        <p:sp>
          <p:nvSpPr>
            <p:cNvPr id="443" name="Google Shape;443;g1ff9c3888dd_0_226"/>
            <p:cNvSpPr txBox="1"/>
            <p:nvPr/>
          </p:nvSpPr>
          <p:spPr>
            <a:xfrm>
              <a:off x="5344100" y="1627075"/>
              <a:ext cx="18945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chemeClr val="dk2"/>
                  </a:solidFill>
                  <a:latin typeface="Lato Black"/>
                  <a:ea typeface="Lato Black"/>
                  <a:cs typeface="Lato Black"/>
                  <a:sym typeface="Lato Black"/>
                </a:rPr>
                <a:t>1</a:t>
              </a:r>
              <a:endParaRPr b="0" i="0" sz="6000" u="none" cap="none" strike="noStrike">
                <a:solidFill>
                  <a:schemeClr val="dk2"/>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ff9c3888dd_0_23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49" name="Google Shape;449;g1ff9c3888dd_0_23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77c5648cd5_0_7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77c5648cd5_0_7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2"/>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3"/>
                  </a:ext>
                </a:extLst>
              </a:rPr>
              <a:t>finances</a:t>
            </a:r>
            <a:endParaRPr b="0" i="0" sz="1400" u="none" cap="none" strike="noStrike">
              <a:solidFill>
                <a:schemeClr val="lt1"/>
              </a:solidFill>
              <a:latin typeface="Arial"/>
              <a:ea typeface="Arial"/>
              <a:cs typeface="Arial"/>
              <a:sym typeface="Arial"/>
            </a:endParaRPr>
          </a:p>
        </p:txBody>
      </p:sp>
      <p:grpSp>
        <p:nvGrpSpPr>
          <p:cNvPr id="456" name="Google Shape;456;g277c5648cd5_0_79"/>
          <p:cNvGrpSpPr/>
          <p:nvPr/>
        </p:nvGrpSpPr>
        <p:grpSpPr>
          <a:xfrm>
            <a:off x="151999" y="1183981"/>
            <a:ext cx="2846301" cy="2013581"/>
            <a:chOff x="463400" y="1321175"/>
            <a:chExt cx="2914500" cy="2113109"/>
          </a:xfrm>
        </p:grpSpPr>
        <p:sp>
          <p:nvSpPr>
            <p:cNvPr id="457" name="Google Shape;457;g277c5648cd5_0_7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77c5648cd5_0_7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59" name="Google Shape;459;g277c5648cd5_0_7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60" name="Google Shape;460;g277c5648cd5_0_79"/>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461" name="Google Shape;461;g277c5648cd5_0_7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2" name="Google Shape;462;g277c5648cd5_0_79"/>
          <p:cNvGrpSpPr/>
          <p:nvPr/>
        </p:nvGrpSpPr>
        <p:grpSpPr>
          <a:xfrm>
            <a:off x="3164819" y="1184021"/>
            <a:ext cx="2846301" cy="1995658"/>
            <a:chOff x="3237025" y="1184050"/>
            <a:chExt cx="2914500" cy="2094300"/>
          </a:xfrm>
        </p:grpSpPr>
        <p:sp>
          <p:nvSpPr>
            <p:cNvPr id="463" name="Google Shape;463;g277c5648cd5_0_7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4" name="Google Shape;464;g277c5648cd5_0_79"/>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65" name="Google Shape;465;g277c5648cd5_0_7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66" name="Google Shape;466;g277c5648cd5_0_79"/>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67" name="Google Shape;467;g277c5648cd5_0_79"/>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4"/>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5"/>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5"/>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1" name="Shape 471"/>
        <p:cNvGrpSpPr/>
        <p:nvPr/>
      </p:nvGrpSpPr>
      <p:grpSpPr>
        <a:xfrm>
          <a:off x="0" y="0"/>
          <a:ext cx="0" cy="0"/>
          <a:chOff x="0" y="0"/>
          <a:chExt cx="0" cy="0"/>
        </a:xfrm>
      </p:grpSpPr>
      <p:sp>
        <p:nvSpPr>
          <p:cNvPr id="472" name="Google Shape;472;g28a67efdd9d_0_0"/>
          <p:cNvSpPr txBox="1"/>
          <p:nvPr/>
        </p:nvSpPr>
        <p:spPr>
          <a:xfrm>
            <a:off x="462425" y="1034875"/>
            <a:ext cx="7875600" cy="3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FLIC learning hub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3">
                  <a:extLst>
                    <a:ext uri="{A12FA001-AC4F-418D-AE19-62706E023703}">
                      <ahyp:hlinkClr val="tx"/>
                    </a:ext>
                  </a:extLst>
                </a:hlinkClick>
              </a:rPr>
              <a:t>Students hit by cost of living crunch </a:t>
            </a:r>
            <a:r>
              <a:rPr b="0" i="0" lang="en-GB" sz="1600" u="none" cap="none" strike="noStrike">
                <a:solidFill>
                  <a:schemeClr val="lt1"/>
                </a:solidFill>
                <a:latin typeface="Lato"/>
                <a:ea typeface="Lato"/>
                <a:cs typeface="Lato"/>
                <a:sym typeface="Lato"/>
              </a:rPr>
              <a:t> (Financial Times, 2022)</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4">
                  <a:extLst>
                    <a:ext uri="{A12FA001-AC4F-418D-AE19-62706E023703}">
                      <ahyp:hlinkClr val="tx"/>
                    </a:ext>
                  </a:extLst>
                </a:hlinkClick>
              </a:rPr>
              <a:t>The Budget Planner</a:t>
            </a:r>
            <a:r>
              <a:rPr b="0" i="0" lang="en-GB" sz="1600" u="none" cap="none" strike="noStrike">
                <a:solidFill>
                  <a:schemeClr val="lt1"/>
                </a:solidFill>
                <a:latin typeface="Lato"/>
                <a:ea typeface="Lato"/>
                <a:cs typeface="Lato"/>
                <a:sym typeface="Lato"/>
              </a:rPr>
              <a:t> (MoneySavingExpert, October 2025)</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5">
                  <a:extLst>
                    <a:ext uri="{A12FA001-AC4F-418D-AE19-62706E023703}">
                      <ahyp:hlinkClr val="tx"/>
                    </a:ext>
                  </a:extLst>
                </a:hlinkClick>
              </a:rPr>
              <a:t>How to stop spending</a:t>
            </a:r>
            <a:r>
              <a:rPr b="0" i="0" lang="en-GB" sz="1600" u="none" cap="none" strike="noStrike">
                <a:solidFill>
                  <a:schemeClr val="lt1"/>
                </a:solidFill>
                <a:latin typeface="Lato"/>
                <a:ea typeface="Lato"/>
                <a:cs typeface="Lato"/>
                <a:sym typeface="Lato"/>
              </a:rPr>
              <a:t> (MoneySavingExpert, March 2022)</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6">
                  <a:extLst>
                    <a:ext uri="{A12FA001-AC4F-418D-AE19-62706E023703}">
                      <ahyp:hlinkClr val="tx"/>
                    </a:ext>
                  </a:extLst>
                </a:hlinkClick>
              </a:rPr>
              <a:t>10 Best Budgeting &amp; Money-Saving Apps in 2025</a:t>
            </a:r>
            <a:r>
              <a:rPr b="0" i="0" lang="en-GB" sz="1600" u="none" cap="none" strike="noStrike">
                <a:solidFill>
                  <a:schemeClr val="lt1"/>
                </a:solidFill>
                <a:latin typeface="Lato"/>
                <a:ea typeface="Lato"/>
                <a:cs typeface="Lato"/>
                <a:sym typeface="Lato"/>
              </a:rPr>
              <a:t> (International Business Times, 2025)</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7">
                  <a:extLst>
                    <a:ext uri="{A12FA001-AC4F-418D-AE19-62706E023703}">
                      <ahyp:hlinkClr val="tx"/>
                    </a:ext>
                  </a:extLst>
                </a:hlinkClick>
              </a:rPr>
              <a:t>Student Loans Decoded (Money Saving Expert)</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Budgeting apps:</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8">
                  <a:extLst>
                    <a:ext uri="{A12FA001-AC4F-418D-AE19-62706E023703}">
                      <ahyp:hlinkClr val="tx"/>
                    </a:ext>
                  </a:extLst>
                </a:hlinkClick>
              </a:rPr>
              <a:t>BlackBullion</a:t>
            </a:r>
            <a:endParaRPr b="0" i="0" sz="1600" u="none" cap="none" strike="noStrike">
              <a:solidFill>
                <a:schemeClr val="lt1"/>
              </a:solidFill>
              <a:latin typeface="Lato"/>
              <a:ea typeface="Lato"/>
              <a:cs typeface="Lato"/>
              <a:sym typeface="Lato"/>
            </a:endParaRPr>
          </a:p>
          <a:p>
            <a:pPr indent="-330200" lvl="0" marL="457200" marR="0" rtl="0" algn="l">
              <a:lnSpc>
                <a:spcPct val="100000"/>
              </a:lnSpc>
              <a:spcBef>
                <a:spcPts val="0"/>
              </a:spcBef>
              <a:spcAft>
                <a:spcPts val="0"/>
              </a:spcAft>
              <a:buClr>
                <a:schemeClr val="lt1"/>
              </a:buClr>
              <a:buSzPts val="1600"/>
              <a:buFont typeface="Lato"/>
              <a:buChar char="●"/>
            </a:pPr>
            <a:r>
              <a:rPr b="0" i="0" lang="en-GB" sz="1600" u="sng" cap="none" strike="noStrike">
                <a:solidFill>
                  <a:schemeClr val="lt1"/>
                </a:solidFill>
                <a:latin typeface="Lato"/>
                <a:ea typeface="Lato"/>
                <a:cs typeface="Lato"/>
                <a:sym typeface="Lato"/>
                <a:hlinkClick r:id="rId9">
                  <a:extLst>
                    <a:ext uri="{A12FA001-AC4F-418D-AE19-62706E023703}">
                      <ahyp:hlinkClr val="tx"/>
                    </a:ext>
                  </a:extLst>
                </a:hlinkClick>
              </a:rPr>
              <a:t>Emma</a:t>
            </a:r>
            <a:endParaRPr b="0" i="0" sz="1600" u="none" cap="none" strike="noStrike">
              <a:solidFill>
                <a:schemeClr val="lt1"/>
              </a:solidFill>
              <a:latin typeface="Lato"/>
              <a:ea typeface="Lato"/>
              <a:cs typeface="Lato"/>
              <a:sym typeface="Lato"/>
            </a:endParaRPr>
          </a:p>
        </p:txBody>
      </p:sp>
      <p:sp>
        <p:nvSpPr>
          <p:cNvPr id="473" name="Google Shape;473;g28a67efdd9d_0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77" name="Shape 477"/>
        <p:cNvGrpSpPr/>
        <p:nvPr/>
      </p:nvGrpSpPr>
      <p:grpSpPr>
        <a:xfrm>
          <a:off x="0" y="0"/>
          <a:ext cx="0" cy="0"/>
          <a:chOff x="0" y="0"/>
          <a:chExt cx="0" cy="0"/>
        </a:xfrm>
      </p:grpSpPr>
      <p:sp>
        <p:nvSpPr>
          <p:cNvPr id="478" name="Google Shape;478;g3af5819ba83_0_3"/>
          <p:cNvSpPr txBox="1"/>
          <p:nvPr/>
        </p:nvSpPr>
        <p:spPr>
          <a:xfrm>
            <a:off x="1640100" y="171148"/>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Some budgeting apps</a:t>
            </a:r>
            <a:endParaRPr b="1" i="0" sz="2900" u="none" cap="none" strike="noStrike">
              <a:solidFill>
                <a:srgbClr val="000000"/>
              </a:solidFill>
              <a:latin typeface="Lato"/>
              <a:ea typeface="Lato"/>
              <a:cs typeface="Lato"/>
              <a:sym typeface="Lato"/>
            </a:endParaRPr>
          </a:p>
        </p:txBody>
      </p:sp>
      <p:pic>
        <p:nvPicPr>
          <p:cNvPr id="479" name="Google Shape;479;g3af5819ba83_0_3"/>
          <p:cNvPicPr preferRelativeResize="0"/>
          <p:nvPr/>
        </p:nvPicPr>
        <p:blipFill rotWithShape="1">
          <a:blip r:embed="rId3">
            <a:alphaModFix/>
          </a:blip>
          <a:srcRect b="42943" l="43496" r="2803" t="15488"/>
          <a:stretch/>
        </p:blipFill>
        <p:spPr>
          <a:xfrm>
            <a:off x="2628062" y="990550"/>
            <a:ext cx="3887875" cy="1581199"/>
          </a:xfrm>
          <a:prstGeom prst="rect">
            <a:avLst/>
          </a:prstGeom>
          <a:noFill/>
          <a:ln>
            <a:noFill/>
          </a:ln>
        </p:spPr>
      </p:pic>
      <p:pic>
        <p:nvPicPr>
          <p:cNvPr id="480" name="Google Shape;480;g3af5819ba83_0_3"/>
          <p:cNvPicPr preferRelativeResize="0"/>
          <p:nvPr/>
        </p:nvPicPr>
        <p:blipFill rotWithShape="1">
          <a:blip r:embed="rId4">
            <a:alphaModFix/>
          </a:blip>
          <a:srcRect b="0" l="0" r="0" t="0"/>
          <a:stretch/>
        </p:blipFill>
        <p:spPr>
          <a:xfrm>
            <a:off x="570475" y="3017325"/>
            <a:ext cx="2396574" cy="1680600"/>
          </a:xfrm>
          <a:prstGeom prst="rect">
            <a:avLst/>
          </a:prstGeom>
          <a:noFill/>
          <a:ln>
            <a:noFill/>
          </a:ln>
        </p:spPr>
      </p:pic>
      <p:pic>
        <p:nvPicPr>
          <p:cNvPr id="481" name="Google Shape;481;g3af5819ba83_0_3"/>
          <p:cNvPicPr preferRelativeResize="0"/>
          <p:nvPr/>
        </p:nvPicPr>
        <p:blipFill rotWithShape="1">
          <a:blip r:embed="rId5">
            <a:alphaModFix/>
          </a:blip>
          <a:srcRect b="0" l="0" r="0" t="0"/>
          <a:stretch/>
        </p:blipFill>
        <p:spPr>
          <a:xfrm>
            <a:off x="4148300" y="3067025"/>
            <a:ext cx="3162401" cy="1581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3f953828bb_0_0"/>
          <p:cNvSpPr txBox="1"/>
          <p:nvPr/>
        </p:nvSpPr>
        <p:spPr>
          <a:xfrm>
            <a:off x="229650" y="1075875"/>
            <a:ext cx="86847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800" u="none" cap="none" strike="noStrike">
                <a:solidFill>
                  <a:schemeClr val="accent1"/>
                </a:solidFill>
                <a:latin typeface="Lato"/>
                <a:ea typeface="Lato"/>
                <a:cs typeface="Lato"/>
                <a:sym typeface="Lato"/>
              </a:rPr>
              <a:t>Activity: Copy and fill in the table</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What are the benefits and drawbacks of going to university?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accent1"/>
                </a:solidFill>
                <a:latin typeface="Lato"/>
                <a:ea typeface="Lato"/>
                <a:cs typeface="Lato"/>
                <a:sym typeface="Lato"/>
              </a:rPr>
              <a:t>Distinguish between immediate and long-term benefits and drawbacks.</a:t>
            </a:r>
            <a:endParaRPr b="0" i="0" sz="1800" u="none" cap="none" strike="noStrike">
              <a:solidFill>
                <a:schemeClr val="accent1"/>
              </a:solidFill>
              <a:latin typeface="Lato"/>
              <a:ea typeface="Lato"/>
              <a:cs typeface="Lato"/>
              <a:sym typeface="Lato"/>
            </a:endParaRPr>
          </a:p>
        </p:txBody>
      </p:sp>
      <p:sp>
        <p:nvSpPr>
          <p:cNvPr id="77" name="Google Shape;77;g33f953828bb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Benefits and Drawbacks of University</a:t>
            </a:r>
            <a:endParaRPr b="1" i="0" sz="2900" u="none" cap="none" strike="noStrike">
              <a:solidFill>
                <a:schemeClr val="lt1"/>
              </a:solidFill>
              <a:latin typeface="Lato"/>
              <a:ea typeface="Lato"/>
              <a:cs typeface="Lato"/>
              <a:sym typeface="Lato"/>
            </a:endParaRPr>
          </a:p>
        </p:txBody>
      </p:sp>
      <p:graphicFrame>
        <p:nvGraphicFramePr>
          <p:cNvPr id="78" name="Google Shape;78;g33f953828bb_0_0"/>
          <p:cNvGraphicFramePr/>
          <p:nvPr/>
        </p:nvGraphicFramePr>
        <p:xfrm>
          <a:off x="305850" y="2495550"/>
          <a:ext cx="3000000" cy="3000000"/>
        </p:xfrm>
        <a:graphic>
          <a:graphicData uri="http://schemas.openxmlformats.org/drawingml/2006/table">
            <a:tbl>
              <a:tblPr>
                <a:noFill/>
                <a:tableStyleId>{277D937C-92D8-4A65-AFF2-14C1BFA59AE3}</a:tableStyleId>
              </a:tblPr>
              <a:tblGrid>
                <a:gridCol w="1306750"/>
                <a:gridCol w="2966125"/>
                <a:gridCol w="296612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Benefits</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Drawbacks</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Immediate</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Long term</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pic>
        <p:nvPicPr>
          <p:cNvPr id="79" name="Google Shape;79;g33f953828bb_0_0"/>
          <p:cNvPicPr preferRelativeResize="0"/>
          <p:nvPr/>
        </p:nvPicPr>
        <p:blipFill rotWithShape="1">
          <a:blip r:embed="rId3">
            <a:alphaModFix/>
          </a:blip>
          <a:srcRect b="0" l="0" r="0" t="0"/>
          <a:stretch/>
        </p:blipFill>
        <p:spPr>
          <a:xfrm>
            <a:off x="3242700" y="3975775"/>
            <a:ext cx="1196350" cy="937025"/>
          </a:xfrm>
          <a:prstGeom prst="rect">
            <a:avLst/>
          </a:prstGeom>
          <a:noFill/>
          <a:ln cap="flat" cmpd="sng" w="38100">
            <a:solidFill>
              <a:srgbClr val="FF8022"/>
            </a:solidFill>
            <a:prstDash val="solid"/>
            <a:round/>
            <a:headEnd len="sm" w="sm" type="none"/>
            <a:tailEnd len="sm" w="sm" type="none"/>
          </a:ln>
        </p:spPr>
      </p:pic>
      <p:pic>
        <p:nvPicPr>
          <p:cNvPr id="80" name="Google Shape;80;g33f953828bb_0_0"/>
          <p:cNvPicPr preferRelativeResize="0"/>
          <p:nvPr/>
        </p:nvPicPr>
        <p:blipFill rotWithShape="1">
          <a:blip r:embed="rId4">
            <a:alphaModFix/>
          </a:blip>
          <a:srcRect b="0" l="0" r="0" t="0"/>
          <a:stretch/>
        </p:blipFill>
        <p:spPr>
          <a:xfrm>
            <a:off x="4578725" y="3975775"/>
            <a:ext cx="1196350" cy="937025"/>
          </a:xfrm>
          <a:prstGeom prst="rect">
            <a:avLst/>
          </a:prstGeom>
          <a:noFill/>
          <a:ln cap="flat" cmpd="sng" w="38100">
            <a:solidFill>
              <a:srgbClr val="FF802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2d7a2f0ef90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Benefits and Drawbacks of University</a:t>
            </a:r>
            <a:endParaRPr b="1" i="0" sz="2900" u="none" cap="none" strike="noStrike">
              <a:solidFill>
                <a:schemeClr val="lt1"/>
              </a:solidFill>
              <a:latin typeface="Lato"/>
              <a:ea typeface="Lato"/>
              <a:cs typeface="Lato"/>
              <a:sym typeface="Lato"/>
            </a:endParaRPr>
          </a:p>
        </p:txBody>
      </p:sp>
      <p:graphicFrame>
        <p:nvGraphicFramePr>
          <p:cNvPr id="86" name="Google Shape;86;g2d7a2f0ef90_0_0"/>
          <p:cNvGraphicFramePr/>
          <p:nvPr/>
        </p:nvGraphicFramePr>
        <p:xfrm>
          <a:off x="120713" y="1090075"/>
          <a:ext cx="3000000" cy="3000000"/>
        </p:xfrm>
        <a:graphic>
          <a:graphicData uri="http://schemas.openxmlformats.org/drawingml/2006/table">
            <a:tbl>
              <a:tblPr>
                <a:noFill/>
                <a:tableStyleId>{277D937C-92D8-4A65-AFF2-14C1BFA59AE3}</a:tableStyleId>
              </a:tblPr>
              <a:tblGrid>
                <a:gridCol w="1095125"/>
                <a:gridCol w="3779400"/>
                <a:gridCol w="3779400"/>
              </a:tblGrid>
              <a:tr h="417625">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Benefits</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Drawbacks</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r>
              <a:tr h="198345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Immediate</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In-depth learning of a subject</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Opportunity to network and meet people</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Opportunity to be independent/ learn how to budget (including through making mistakes)</a:t>
                      </a:r>
                      <a:endParaRPr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Costly - we’ll cover this in more detail</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Could be gaining work experience instead; note students can also work part time while at university</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Might be scary living away from home for first time and managing finances for yourself - whether paying bills or spending on nights out </a:t>
                      </a:r>
                      <a:endParaRPr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6425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Long term</a:t>
                      </a:r>
                      <a:endParaRPr b="1"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Increased earning potential</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Widen job opportunities</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Time for personal and social development, explore new hobbies and passions</a:t>
                      </a:r>
                      <a:endParaRPr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Student debt repayments</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Possible stress and pressure of university study</a:t>
                      </a:r>
                      <a:endParaRPr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lang="en-GB" sz="1400" u="none" cap="none" strike="noStrike">
                          <a:solidFill>
                            <a:schemeClr val="dk1"/>
                          </a:solidFill>
                          <a:latin typeface="Lato"/>
                          <a:ea typeface="Lato"/>
                          <a:cs typeface="Lato"/>
                          <a:sym typeface="Lato"/>
                        </a:rPr>
                        <a:t>Missed opportunity to learn e.g. a trade. Instead, an apprenticeship could be a better option</a:t>
                      </a:r>
                      <a:endParaRPr sz="1400" u="none" cap="none" strike="noStrike">
                        <a:solidFill>
                          <a:schemeClr val="dk1"/>
                        </a:solidFill>
                        <a:latin typeface="Lato"/>
                        <a:ea typeface="Lato"/>
                        <a:cs typeface="Lato"/>
                        <a:sym typeface="Lato"/>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847c5c9424_0_0"/>
          <p:cNvSpPr txBox="1"/>
          <p:nvPr/>
        </p:nvSpPr>
        <p:spPr>
          <a:xfrm>
            <a:off x="217425" y="1418575"/>
            <a:ext cx="6257700" cy="3786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0000"/>
              </a:buClr>
              <a:buSzPts val="1800"/>
              <a:buFont typeface="Lato"/>
              <a:buChar char="●"/>
            </a:pPr>
            <a:r>
              <a:rPr b="0" i="0" lang="en-GB" sz="1800" u="none" cap="none" strike="noStrike">
                <a:solidFill>
                  <a:srgbClr val="000000"/>
                </a:solidFill>
                <a:latin typeface="Lato"/>
                <a:ea typeface="Lato"/>
                <a:cs typeface="Lato"/>
                <a:sym typeface="Lato"/>
              </a:rPr>
              <a:t>This session explores how student finance works.</a:t>
            </a:r>
            <a:endParaRPr b="0" i="0" sz="18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Char char="●"/>
            </a:pPr>
            <a:r>
              <a:rPr b="0" i="0" lang="en-GB" sz="1800" u="none" cap="none" strike="noStrike">
                <a:solidFill>
                  <a:srgbClr val="000000"/>
                </a:solidFill>
                <a:latin typeface="Lato"/>
                <a:ea typeface="Lato"/>
                <a:cs typeface="Lato"/>
                <a:sym typeface="Lato"/>
              </a:rPr>
              <a:t>For some of you, this will be important information for the very near future.</a:t>
            </a:r>
            <a:endParaRPr b="0" i="0" sz="18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Char char="●"/>
            </a:pPr>
            <a:r>
              <a:rPr b="0" i="0" lang="en-GB" sz="1800" u="none" cap="none" strike="noStrike">
                <a:solidFill>
                  <a:srgbClr val="000000"/>
                </a:solidFill>
                <a:latin typeface="Lato"/>
                <a:ea typeface="Lato"/>
                <a:cs typeface="Lato"/>
                <a:sym typeface="Lato"/>
              </a:rPr>
              <a:t>For others, this session may be helpful to inform decisions that you haven’t made yet about higher education.</a:t>
            </a:r>
            <a:endParaRPr b="0" i="0" sz="1800" u="none" cap="none" strike="noStrike">
              <a:solidFill>
                <a:srgbClr val="0000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Char char="●"/>
            </a:pPr>
            <a:r>
              <a:rPr b="0" i="0" lang="en-GB" sz="1800" u="none" cap="none" strike="noStrike">
                <a:solidFill>
                  <a:srgbClr val="000000"/>
                </a:solidFill>
                <a:latin typeface="Lato"/>
                <a:ea typeface="Lato"/>
                <a:cs typeface="Lato"/>
                <a:sym typeface="Lato"/>
              </a:rPr>
              <a:t>Remember that university is not the only option; many young people prefer to enter the workplace, as an employee or in an apprenticeship scheme.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sp>
        <p:nvSpPr>
          <p:cNvPr id="92" name="Google Shape;92;g2847c5c9424_0_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Career decisions</a:t>
            </a:r>
            <a:endParaRPr b="1" i="0" sz="2900" u="none" cap="none" strike="noStrike">
              <a:solidFill>
                <a:schemeClr val="lt1"/>
              </a:solidFill>
              <a:latin typeface="Lato"/>
              <a:ea typeface="Lato"/>
              <a:cs typeface="Lato"/>
              <a:sym typeface="Lato"/>
            </a:endParaRPr>
          </a:p>
        </p:txBody>
      </p:sp>
      <p:pic>
        <p:nvPicPr>
          <p:cNvPr id="93" name="Google Shape;93;g2847c5c9424_0_0"/>
          <p:cNvPicPr preferRelativeResize="0"/>
          <p:nvPr/>
        </p:nvPicPr>
        <p:blipFill rotWithShape="1">
          <a:blip r:embed="rId3">
            <a:alphaModFix/>
          </a:blip>
          <a:srcRect b="0" l="0" r="0" t="0"/>
          <a:stretch/>
        </p:blipFill>
        <p:spPr>
          <a:xfrm>
            <a:off x="6635675" y="1844225"/>
            <a:ext cx="1872675" cy="187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0f8f53bf44_0_2"/>
          <p:cNvSpPr txBox="1"/>
          <p:nvPr/>
        </p:nvSpPr>
        <p:spPr>
          <a:xfrm>
            <a:off x="1413955" y="1304231"/>
            <a:ext cx="5289600" cy="633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99" name="Google Shape;99;g20f8f53bf44_0_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True or false?</a:t>
            </a:r>
            <a:r>
              <a:rPr b="1" i="0" lang="en-GB" sz="2900" u="none" cap="none" strike="noStrike">
                <a:solidFill>
                  <a:schemeClr val="lt1"/>
                </a:solidFill>
                <a:latin typeface="Lato"/>
                <a:ea typeface="Lato"/>
                <a:cs typeface="Lato"/>
                <a:sym typeface="Lato"/>
              </a:rPr>
              <a:t> </a:t>
            </a:r>
            <a:endParaRPr b="1" i="0" sz="2900" u="none" cap="none" strike="noStrike">
              <a:solidFill>
                <a:schemeClr val="lt1"/>
              </a:solidFill>
              <a:latin typeface="Lato"/>
              <a:ea typeface="Lato"/>
              <a:cs typeface="Lato"/>
              <a:sym typeface="Lato"/>
            </a:endParaRPr>
          </a:p>
        </p:txBody>
      </p:sp>
      <p:sp>
        <p:nvSpPr>
          <p:cNvPr id="100" name="Google Shape;100;g20f8f53bf44_0_2"/>
          <p:cNvSpPr txBox="1"/>
          <p:nvPr/>
        </p:nvSpPr>
        <p:spPr>
          <a:xfrm>
            <a:off x="1336625" y="1149175"/>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ato"/>
              <a:ea typeface="Lato"/>
              <a:cs typeface="Lato"/>
              <a:sym typeface="Lato"/>
            </a:endParaRPr>
          </a:p>
        </p:txBody>
      </p:sp>
      <p:sp>
        <p:nvSpPr>
          <p:cNvPr id="101" name="Google Shape;101;g20f8f53bf44_0_2"/>
          <p:cNvSpPr/>
          <p:nvPr/>
        </p:nvSpPr>
        <p:spPr>
          <a:xfrm>
            <a:off x="1969650" y="1701475"/>
            <a:ext cx="4591500" cy="2470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2200" u="none" cap="none" strike="noStrike">
                <a:solidFill>
                  <a:schemeClr val="dk1"/>
                </a:solidFill>
                <a:latin typeface="Lato"/>
                <a:ea typeface="Lato"/>
                <a:cs typeface="Lato"/>
                <a:sym typeface="Lato"/>
              </a:rPr>
              <a:t>The higher your student loan, the more you pay back each month</a:t>
            </a:r>
            <a:endParaRPr b="1" i="0" sz="2200" u="none" cap="none" strike="noStrike">
              <a:solidFill>
                <a:schemeClr val="dk1"/>
              </a:solidFill>
              <a:latin typeface="Lato"/>
              <a:ea typeface="Lato"/>
              <a:cs typeface="Lato"/>
              <a:sym typeface="Lato"/>
            </a:endParaRPr>
          </a:p>
        </p:txBody>
      </p:sp>
      <p:sp>
        <p:nvSpPr>
          <p:cNvPr id="102" name="Google Shape;102;g20f8f53bf44_0_2"/>
          <p:cNvSpPr txBox="1"/>
          <p:nvPr/>
        </p:nvSpPr>
        <p:spPr>
          <a:xfrm>
            <a:off x="2780935" y="3025481"/>
            <a:ext cx="3168000" cy="86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300"/>
              <a:buFont typeface="Arial"/>
              <a:buNone/>
            </a:pPr>
            <a:r>
              <a:rPr b="1" i="0" lang="en-GB" sz="4400" u="none" cap="none" strike="noStrike">
                <a:solidFill>
                  <a:schemeClr val="accent1"/>
                </a:solidFill>
                <a:latin typeface="Lato"/>
                <a:ea typeface="Lato"/>
                <a:cs typeface="Lato"/>
                <a:sym typeface="Lato"/>
              </a:rPr>
              <a:t>FALSE</a:t>
            </a:r>
            <a:endParaRPr b="1" i="0" sz="44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