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78BA185-583B-473C-93F5-8A404024EBB4}">
  <a:tblStyle styleId="{378BA185-583B-473C-93F5-8A404024EBB4}"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41" name="Google Shape;4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2" name="Google Shape;4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55" name="Google Shape;15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68" name="Google Shape;16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169" name="Google Shape;169;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84" name="Google Shape;18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95" name="Google Shape;19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03" name="Google Shape;203;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Lucille quote</a:t>
            </a:r>
            <a:endParaRPr/>
          </a:p>
        </p:txBody>
      </p:sp>
      <p:sp>
        <p:nvSpPr>
          <p:cNvPr id="204" name="Google Shape;204;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11" name="Google Shape;21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30" name="Google Shape;23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38" name="Google Shape;238;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9" name="Google Shape;239;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276" name="Google Shape;27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77" name="Google Shape;27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04" name="Google Shape;30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9" name="Google Shape;4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No vetting</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No accountability to data and questions</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Not motivated by threat of w/h or reimbursement</a:t>
            </a:r>
            <a:endParaRPr/>
          </a:p>
        </p:txBody>
      </p:sp>
      <p:sp>
        <p:nvSpPr>
          <p:cNvPr id="50" name="Google Shape;5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26" name="Google Shape;326;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84" name="Google Shape;38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393" name="Google Shape;393;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21" name="Google Shape;42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38" name="Google Shape;438;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61" name="Google Shape;46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68" name="Google Shape;46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75" name="Google Shape;475;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81" name="Google Shape;48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87" name="Google Shape;48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0" name="Google Shape;6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8" name="Google Shape;6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4" name="Google Shape;7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5" name="Google Shape;8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98" name="Google Shape;9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3" name="Google Shape;12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47" name="Google Shape;14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0" name="Google Shape;20;p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ctr">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ctr">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ct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ct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ct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ct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ct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ctr">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1" name="Google Shape;21;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0" name="Google Shape;30;p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 name="Google Shape;31;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6" name="Google Shape;36;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3.jpg"/><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E9EFF"/>
            </a:gs>
            <a:gs pos="39999">
              <a:srgbClr val="85C2FF"/>
            </a:gs>
            <a:gs pos="70000">
              <a:srgbClr val="C4D6EB"/>
            </a:gs>
            <a:gs pos="100000">
              <a:srgbClr val="FFEBFA"/>
            </a:gs>
          </a:gsLst>
          <a:lin ang="5400000" scaled="0"/>
        </a:gra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Times New Roman"/>
                <a:ea typeface="Times New Roman"/>
                <a:cs typeface="Times New Roman"/>
                <a:sym typeface="Times New Roman"/>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1pPr>
            <a:lvl2pPr indent="0" lvl="1"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2pPr>
            <a:lvl3pPr indent="0" lvl="2"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3pPr>
            <a:lvl4pPr indent="0" lvl="3"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4pPr>
            <a:lvl5pPr indent="0" lvl="4"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5pPr>
            <a:lvl6pPr indent="0" lvl="5"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6pPr>
            <a:lvl7pPr indent="0" lvl="6"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7pPr>
            <a:lvl8pPr indent="0" lvl="7"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8pPr>
            <a:lvl9pPr indent="0" lvl="8" marL="0" marR="0" rtl="0" algn="r">
              <a:spcBef>
                <a:spcPts val="0"/>
              </a:spcBef>
              <a:spcAft>
                <a:spcPts val="0"/>
              </a:spcAft>
              <a:buNone/>
              <a:defRPr b="0" i="0" sz="1200" u="none" cap="none" strike="noStrike">
                <a:solidFill>
                  <a:srgbClr val="89898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pic>
        <p:nvPicPr>
          <p:cNvPr descr="http://www.pbis.org/common/cms/media/Logo_big.jpg" id="15" name="Google Shape;15;p1"/>
          <p:cNvPicPr preferRelativeResize="0"/>
          <p:nvPr/>
        </p:nvPicPr>
        <p:blipFill rotWithShape="1">
          <a:blip r:embed="rId1">
            <a:alphaModFix/>
          </a:blip>
          <a:srcRect b="0" l="0" r="0" t="0"/>
          <a:stretch/>
        </p:blipFill>
        <p:spPr>
          <a:xfrm>
            <a:off x="7827963" y="6484938"/>
            <a:ext cx="1192212" cy="361950"/>
          </a:xfrm>
          <a:prstGeom prst="rect">
            <a:avLst/>
          </a:prstGeom>
          <a:noFill/>
          <a:ln>
            <a:noFill/>
          </a:ln>
        </p:spPr>
      </p:pic>
      <p:pic>
        <p:nvPicPr>
          <p:cNvPr id="16" name="Google Shape;16;p1"/>
          <p:cNvPicPr preferRelativeResize="0"/>
          <p:nvPr/>
        </p:nvPicPr>
        <p:blipFill rotWithShape="1">
          <a:blip r:embed="rId2">
            <a:alphaModFix/>
          </a:blip>
          <a:srcRect b="0" l="0" r="0" t="0"/>
          <a:stretch/>
        </p:blipFill>
        <p:spPr>
          <a:xfrm>
            <a:off x="4484688" y="6527800"/>
            <a:ext cx="747712" cy="301625"/>
          </a:xfrm>
          <a:prstGeom prst="rect">
            <a:avLst/>
          </a:prstGeom>
          <a:noFill/>
          <a:ln>
            <a:noFill/>
          </a:ln>
        </p:spPr>
      </p:pic>
      <p:pic>
        <p:nvPicPr>
          <p:cNvPr id="17" name="Google Shape;17;p1"/>
          <p:cNvPicPr preferRelativeResize="0"/>
          <p:nvPr/>
        </p:nvPicPr>
        <p:blipFill rotWithShape="1">
          <a:blip r:embed="rId3">
            <a:alphaModFix/>
          </a:blip>
          <a:srcRect b="0" l="0" r="0" t="0"/>
          <a:stretch/>
        </p:blipFill>
        <p:spPr>
          <a:xfrm>
            <a:off x="5422900" y="6513513"/>
            <a:ext cx="2260600" cy="32543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about:blank" TargetMode="Externa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6"/>
          <p:cNvSpPr txBox="1"/>
          <p:nvPr>
            <p:ph type="ctrTitle"/>
          </p:nvPr>
        </p:nvSpPr>
        <p:spPr>
          <a:xfrm rot="-213214">
            <a:off x="0" y="927100"/>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4400" u="none" cap="none" strike="noStrike">
                <a:solidFill>
                  <a:srgbClr val="000000"/>
                </a:solidFill>
                <a:latin typeface="Calibri"/>
                <a:ea typeface="Calibri"/>
                <a:cs typeface="Calibri"/>
                <a:sym typeface="Calibri"/>
              </a:rPr>
              <a:t>PBIS Leadership: Arranging Opportunities for Successful Implementation</a:t>
            </a:r>
            <a:endParaRPr/>
          </a:p>
        </p:txBody>
      </p:sp>
      <p:graphicFrame>
        <p:nvGraphicFramePr>
          <p:cNvPr id="45" name="Google Shape;45;p6"/>
          <p:cNvGraphicFramePr/>
          <p:nvPr/>
        </p:nvGraphicFramePr>
        <p:xfrm>
          <a:off x="614363" y="2895600"/>
          <a:ext cx="3000000" cy="3000000"/>
        </p:xfrm>
        <a:graphic>
          <a:graphicData uri="http://schemas.openxmlformats.org/drawingml/2006/table">
            <a:tbl>
              <a:tblPr bandRow="1" firstRow="1">
                <a:noFill/>
                <a:tableStyleId>{378BA185-583B-473C-93F5-8A404024EBB4}</a:tableStyleId>
              </a:tblPr>
              <a:tblGrid>
                <a:gridCol w="8051800"/>
              </a:tblGrid>
              <a:tr h="1750000">
                <a:tc>
                  <a:txBody>
                    <a:bodyPr/>
                    <a:lstStyle/>
                    <a:p>
                      <a:pPr indent="0" lvl="0" marL="0" marR="0" rtl="0" algn="l">
                        <a:spcBef>
                          <a:spcPts val="0"/>
                        </a:spcBef>
                        <a:spcAft>
                          <a:spcPts val="0"/>
                        </a:spcAft>
                        <a:buNone/>
                      </a:pPr>
                      <a:r>
                        <a:rPr lang="en-US" sz="2800" u="none" cap="none" strike="noStrike">
                          <a:solidFill>
                            <a:srgbClr val="0000FF"/>
                          </a:solidFill>
                        </a:rPr>
                        <a:t>George Sugai</a:t>
                      </a:r>
                      <a:endParaRPr/>
                    </a:p>
                    <a:p>
                      <a:pPr indent="0" lvl="0" marL="0" marR="0" rtl="0" algn="l">
                        <a:spcBef>
                          <a:spcPts val="1200"/>
                        </a:spcBef>
                        <a:spcAft>
                          <a:spcPts val="0"/>
                        </a:spcAft>
                        <a:buNone/>
                      </a:pPr>
                      <a:r>
                        <a:rPr lang="en-US" sz="2000" u="none" cap="none" strike="noStrike">
                          <a:solidFill>
                            <a:srgbClr val="0000FF"/>
                          </a:solidFill>
                        </a:rPr>
                        <a:t>University of Connecticut</a:t>
                      </a:r>
                      <a:endParaRPr/>
                    </a:p>
                    <a:p>
                      <a:pPr indent="0" lvl="0" marL="0" marR="0" rtl="0" algn="l">
                        <a:spcBef>
                          <a:spcPts val="1200"/>
                        </a:spcBef>
                        <a:spcAft>
                          <a:spcPts val="0"/>
                        </a:spcAft>
                        <a:buNone/>
                      </a:pPr>
                      <a:r>
                        <a:rPr lang="en-US" sz="2000" u="none" cap="none" strike="noStrike">
                          <a:solidFill>
                            <a:srgbClr val="0000FF"/>
                          </a:solidFill>
                        </a:rPr>
                        <a:t>George.sugai@uconn.edu</a:t>
                      </a:r>
                      <a:endParaRPr sz="2000" u="none" cap="none" strike="noStrike">
                        <a:solidFill>
                          <a:srgbClr val="0000FF"/>
                        </a:solidFill>
                      </a:endParaRPr>
                    </a:p>
                  </a:txBody>
                  <a:tcPr marT="45725" marB="45725" marR="91425" marL="91425"/>
                </a:tc>
              </a:tr>
              <a:tr h="2212400">
                <a:tc>
                  <a:txBody>
                    <a:bodyPr/>
                    <a:lstStyle/>
                    <a:p>
                      <a:pPr indent="0" lvl="0" marL="0" marR="0" rtl="0" algn="l">
                        <a:spcBef>
                          <a:spcPts val="0"/>
                        </a:spcBef>
                        <a:spcAft>
                          <a:spcPts val="0"/>
                        </a:spcAft>
                        <a:buNone/>
                      </a:pPr>
                      <a:r>
                        <a:rPr lang="en-US" sz="1400" u="none" cap="none" strike="noStrike">
                          <a:solidFill>
                            <a:srgbClr val="0000FF"/>
                          </a:solidFill>
                        </a:rPr>
                        <a:t>National Technical Assistance Center on Positive Behavioral Interventions &amp; Support</a:t>
                      </a:r>
                      <a:endParaRPr/>
                    </a:p>
                    <a:p>
                      <a:pPr indent="0" lvl="0" marL="0" marR="0" rtl="0" algn="l">
                        <a:spcBef>
                          <a:spcPts val="1200"/>
                        </a:spcBef>
                        <a:spcAft>
                          <a:spcPts val="0"/>
                        </a:spcAft>
                        <a:buNone/>
                      </a:pPr>
                      <a:r>
                        <a:rPr lang="en-US" sz="1400" u="none" cap="none" strike="noStrike">
                          <a:solidFill>
                            <a:srgbClr val="0000FF"/>
                          </a:solidFill>
                        </a:rPr>
                        <a:t>Center on Behavioral Education and Research</a:t>
                      </a:r>
                      <a:endParaRPr/>
                    </a:p>
                    <a:p>
                      <a:pPr indent="0" lvl="0" marL="0" marR="0" rtl="0" algn="l">
                        <a:spcBef>
                          <a:spcPts val="1200"/>
                        </a:spcBef>
                        <a:spcAft>
                          <a:spcPts val="0"/>
                        </a:spcAft>
                        <a:buNone/>
                      </a:pPr>
                      <a:r>
                        <a:rPr b="1" lang="en-US" sz="2000" u="none" cap="none" strike="noStrike">
                          <a:solidFill>
                            <a:srgbClr val="0000FF"/>
                          </a:solidFill>
                        </a:rPr>
                        <a:t>www.pbis.org   www.neswpbs.org   </a:t>
                      </a:r>
                      <a:endParaRPr b="1" sz="2000" u="none" cap="none" strike="noStrike">
                        <a:solidFill>
                          <a:srgbClr val="0000FF"/>
                        </a:solidFill>
                      </a:endParaRPr>
                    </a:p>
                  </a:txBody>
                  <a:tcPr marT="45725" marB="45725" marR="91425" marL="91425"/>
                </a:tc>
              </a:tr>
            </a:tbl>
          </a:graphicData>
        </a:graphic>
      </p:graphicFrame>
      <p:pic>
        <p:nvPicPr>
          <p:cNvPr id="46" name="Google Shape;46;p6"/>
          <p:cNvPicPr preferRelativeResize="0"/>
          <p:nvPr/>
        </p:nvPicPr>
        <p:blipFill rotWithShape="1">
          <a:blip r:embed="rId3">
            <a:alphaModFix/>
          </a:blip>
          <a:srcRect b="0" l="0" r="0" t="0"/>
          <a:stretch/>
        </p:blipFill>
        <p:spPr>
          <a:xfrm rot="1118638">
            <a:off x="4418013" y="3184525"/>
            <a:ext cx="3995737" cy="8747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5"/>
          <p:cNvSpPr/>
          <p:nvPr/>
        </p:nvSpPr>
        <p:spPr>
          <a:xfrm>
            <a:off x="71438" y="100013"/>
            <a:ext cx="4214812" cy="1328737"/>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“Analyze” wicked problems…but no data </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Randy</a:t>
            </a:r>
            <a:endParaRPr b="0" i="1" sz="2400" u="none" cap="none" strike="noStrike">
              <a:solidFill>
                <a:srgbClr val="FF0000"/>
              </a:solidFill>
              <a:latin typeface="Calibri"/>
              <a:ea typeface="Calibri"/>
              <a:cs typeface="Calibri"/>
              <a:sym typeface="Calibri"/>
            </a:endParaRPr>
          </a:p>
        </p:txBody>
      </p:sp>
      <p:sp>
        <p:nvSpPr>
          <p:cNvPr id="158" name="Google Shape;158;p15"/>
          <p:cNvSpPr/>
          <p:nvPr/>
        </p:nvSpPr>
        <p:spPr>
          <a:xfrm>
            <a:off x="114300" y="1719263"/>
            <a:ext cx="4214813" cy="1327150"/>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Reauthorization creates opportunities </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Sam</a:t>
            </a:r>
            <a:endParaRPr b="0" i="1" sz="2400" u="none" cap="none" strike="noStrike">
              <a:solidFill>
                <a:srgbClr val="FF0000"/>
              </a:solidFill>
              <a:latin typeface="Calibri"/>
              <a:ea typeface="Calibri"/>
              <a:cs typeface="Calibri"/>
              <a:sym typeface="Calibri"/>
            </a:endParaRPr>
          </a:p>
        </p:txBody>
      </p:sp>
      <p:sp>
        <p:nvSpPr>
          <p:cNvPr id="159" name="Google Shape;159;p15"/>
          <p:cNvSpPr/>
          <p:nvPr/>
        </p:nvSpPr>
        <p:spPr>
          <a:xfrm>
            <a:off x="4724400" y="884238"/>
            <a:ext cx="4214813" cy="1328737"/>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Look for outcomes of implementation systems</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David</a:t>
            </a:r>
            <a:endParaRPr b="0" i="1" sz="2400" u="none" cap="none" strike="noStrike">
              <a:solidFill>
                <a:srgbClr val="FF0000"/>
              </a:solidFill>
              <a:latin typeface="Calibri"/>
              <a:ea typeface="Calibri"/>
              <a:cs typeface="Calibri"/>
              <a:sym typeface="Calibri"/>
            </a:endParaRPr>
          </a:p>
        </p:txBody>
      </p:sp>
      <p:sp>
        <p:nvSpPr>
          <p:cNvPr id="160" name="Google Shape;160;p15"/>
          <p:cNvSpPr/>
          <p:nvPr/>
        </p:nvSpPr>
        <p:spPr>
          <a:xfrm>
            <a:off x="114300" y="3284538"/>
            <a:ext cx="4214813" cy="1327150"/>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“Doing” works if “doing” is positively reinforced</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Ronnie</a:t>
            </a:r>
            <a:endParaRPr b="0" i="1" sz="2400" u="none" cap="none" strike="noStrike">
              <a:solidFill>
                <a:srgbClr val="FF0000"/>
              </a:solidFill>
              <a:latin typeface="Calibri"/>
              <a:ea typeface="Calibri"/>
              <a:cs typeface="Calibri"/>
              <a:sym typeface="Calibri"/>
            </a:endParaRPr>
          </a:p>
        </p:txBody>
      </p:sp>
      <p:sp>
        <p:nvSpPr>
          <p:cNvPr id="161" name="Google Shape;161;p15"/>
          <p:cNvSpPr/>
          <p:nvPr/>
        </p:nvSpPr>
        <p:spPr>
          <a:xfrm>
            <a:off x="114300" y="4935538"/>
            <a:ext cx="4214813" cy="1736725"/>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Deliberate preparation of Principal’s as competent instructional leader</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Jack</a:t>
            </a:r>
            <a:endParaRPr b="0" i="1" sz="2400" u="none" cap="none" strike="noStrike">
              <a:solidFill>
                <a:srgbClr val="FF0000"/>
              </a:solidFill>
              <a:latin typeface="Calibri"/>
              <a:ea typeface="Calibri"/>
              <a:cs typeface="Calibri"/>
              <a:sym typeface="Calibri"/>
            </a:endParaRPr>
          </a:p>
        </p:txBody>
      </p:sp>
      <p:sp>
        <p:nvSpPr>
          <p:cNvPr id="162" name="Google Shape;162;p15"/>
          <p:cNvSpPr/>
          <p:nvPr/>
        </p:nvSpPr>
        <p:spPr>
          <a:xfrm>
            <a:off x="4573588" y="17463"/>
            <a:ext cx="4476750" cy="814387"/>
          </a:xfrm>
          <a:prstGeom prst="rect">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rgbClr val="000000"/>
                </a:solidFill>
                <a:latin typeface="Calibri"/>
                <a:ea typeface="Calibri"/>
                <a:cs typeface="Calibri"/>
                <a:sym typeface="Calibri"/>
              </a:rPr>
              <a:t>Making Explicit</a:t>
            </a:r>
            <a:endParaRPr b="0" i="0" sz="3600" u="none" cap="none" strike="noStrike">
              <a:solidFill>
                <a:srgbClr val="000000"/>
              </a:solidFill>
              <a:latin typeface="Calibri"/>
              <a:ea typeface="Calibri"/>
              <a:cs typeface="Calibri"/>
              <a:sym typeface="Calibri"/>
            </a:endParaRPr>
          </a:p>
        </p:txBody>
      </p:sp>
      <p:sp>
        <p:nvSpPr>
          <p:cNvPr id="163" name="Google Shape;163;p15"/>
          <p:cNvSpPr/>
          <p:nvPr/>
        </p:nvSpPr>
        <p:spPr>
          <a:xfrm>
            <a:off x="4724400" y="2349500"/>
            <a:ext cx="4214813" cy="1328738"/>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Leaders are effective &amp; explicit teachers</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Brian</a:t>
            </a:r>
            <a:endParaRPr b="0" i="1" sz="2400" u="none" cap="none" strike="noStrike">
              <a:solidFill>
                <a:srgbClr val="FF0000"/>
              </a:solidFill>
              <a:latin typeface="Calibri"/>
              <a:ea typeface="Calibri"/>
              <a:cs typeface="Calibri"/>
              <a:sym typeface="Calibri"/>
            </a:endParaRPr>
          </a:p>
        </p:txBody>
      </p:sp>
      <p:sp>
        <p:nvSpPr>
          <p:cNvPr id="164" name="Google Shape;164;p15"/>
          <p:cNvSpPr/>
          <p:nvPr/>
        </p:nvSpPr>
        <p:spPr>
          <a:xfrm>
            <a:off x="4724400" y="3830638"/>
            <a:ext cx="4214813" cy="1328737"/>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Research-informed designing backward</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Tom</a:t>
            </a:r>
            <a:endParaRPr b="0" i="1" sz="2400" u="none" cap="none" strike="noStrike">
              <a:solidFill>
                <a:srgbClr val="FF0000"/>
              </a:solidFill>
              <a:latin typeface="Calibri"/>
              <a:ea typeface="Calibri"/>
              <a:cs typeface="Calibri"/>
              <a:sym typeface="Calibri"/>
            </a:endParaRPr>
          </a:p>
        </p:txBody>
      </p:sp>
      <p:sp>
        <p:nvSpPr>
          <p:cNvPr id="165" name="Google Shape;165;p15"/>
          <p:cNvSpPr/>
          <p:nvPr/>
        </p:nvSpPr>
        <p:spPr>
          <a:xfrm>
            <a:off x="4808538" y="5264150"/>
            <a:ext cx="4110037" cy="1328738"/>
          </a:xfrm>
          <a:prstGeom prst="roundRect">
            <a:avLst>
              <a:gd fmla="val 16667" name="adj"/>
            </a:avLst>
          </a:prstGeom>
          <a:solidFill>
            <a:srgbClr val="C2D59B"/>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Research- &amp; implementation-based practices</a:t>
            </a:r>
            <a:endParaRPr/>
          </a:p>
          <a:p>
            <a:pPr indent="0" lvl="0" marL="0" marR="0" rtl="0" algn="ctr">
              <a:spcBef>
                <a:spcPts val="0"/>
              </a:spcBef>
              <a:spcAft>
                <a:spcPts val="0"/>
              </a:spcAft>
              <a:buNone/>
            </a:pPr>
            <a:r>
              <a:rPr b="0" i="1" lang="en-US" sz="2400" u="none" cap="none" strike="noStrike">
                <a:solidFill>
                  <a:srgbClr val="FF0000"/>
                </a:solidFill>
                <a:latin typeface="Calibri"/>
                <a:ea typeface="Calibri"/>
                <a:cs typeface="Calibri"/>
                <a:sym typeface="Calibri"/>
              </a:rPr>
              <a:t>Bryan</a:t>
            </a:r>
            <a:endParaRPr b="0" i="0" sz="24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2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2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2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2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2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2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2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6"/>
          <p:cNvSpPr/>
          <p:nvPr/>
        </p:nvSpPr>
        <p:spPr>
          <a:xfrm>
            <a:off x="762000" y="685800"/>
            <a:ext cx="7772400" cy="5761038"/>
          </a:xfrm>
          <a:prstGeom prst="ellipse">
            <a:avLst/>
          </a:prstGeom>
          <a:solidFill>
            <a:srgbClr val="FFFF99"/>
          </a:solidFill>
          <a:ln cap="flat" cmpd="sng" w="9525">
            <a:solidFill>
              <a:srgbClr val="4A7DBA"/>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72" name="Google Shape;172;p16"/>
          <p:cNvSpPr/>
          <p:nvPr/>
        </p:nvSpPr>
        <p:spPr>
          <a:xfrm>
            <a:off x="3252788" y="725488"/>
            <a:ext cx="2552700" cy="4191000"/>
          </a:xfrm>
          <a:prstGeom prst="ellipse">
            <a:avLst/>
          </a:prstGeom>
          <a:solidFill>
            <a:srgbClr val="00CCFF">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173" name="Google Shape;173;p16"/>
          <p:cNvSpPr/>
          <p:nvPr/>
        </p:nvSpPr>
        <p:spPr>
          <a:xfrm rot="-3277949">
            <a:off x="3862388" y="1757363"/>
            <a:ext cx="2743200" cy="4267200"/>
          </a:xfrm>
          <a:prstGeom prst="ellipse">
            <a:avLst/>
          </a:prstGeom>
          <a:solidFill>
            <a:srgbClr val="00FF00">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174" name="Google Shape;174;p16"/>
          <p:cNvSpPr/>
          <p:nvPr/>
        </p:nvSpPr>
        <p:spPr>
          <a:xfrm rot="3454772">
            <a:off x="2390775" y="1574800"/>
            <a:ext cx="2743200" cy="4648200"/>
          </a:xfrm>
          <a:prstGeom prst="ellipse">
            <a:avLst/>
          </a:prstGeom>
          <a:solidFill>
            <a:srgbClr val="FF00FF">
              <a:alpha val="5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175" name="Google Shape;175;p16"/>
          <p:cNvSpPr txBox="1"/>
          <p:nvPr/>
        </p:nvSpPr>
        <p:spPr>
          <a:xfrm>
            <a:off x="4929188" y="4230688"/>
            <a:ext cx="2209800" cy="8302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u="none" cap="none" strike="noStrike">
                <a:solidFill>
                  <a:srgbClr val="002060"/>
                </a:solidFill>
                <a:latin typeface="Calibri"/>
                <a:ea typeface="Calibri"/>
                <a:cs typeface="Calibri"/>
                <a:sym typeface="Calibri"/>
              </a:rPr>
              <a:t>Common Vision/Values</a:t>
            </a:r>
            <a:endParaRPr/>
          </a:p>
        </p:txBody>
      </p:sp>
      <p:sp>
        <p:nvSpPr>
          <p:cNvPr id="176" name="Google Shape;176;p16"/>
          <p:cNvSpPr txBox="1"/>
          <p:nvPr/>
        </p:nvSpPr>
        <p:spPr>
          <a:xfrm>
            <a:off x="3709988" y="1335088"/>
            <a:ext cx="1752600" cy="8302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u="none" cap="none" strike="noStrike">
                <a:solidFill>
                  <a:srgbClr val="002060"/>
                </a:solidFill>
                <a:latin typeface="Calibri"/>
                <a:ea typeface="Calibri"/>
                <a:cs typeface="Calibri"/>
                <a:sym typeface="Calibri"/>
              </a:rPr>
              <a:t>Common Language</a:t>
            </a:r>
            <a:endParaRPr/>
          </a:p>
        </p:txBody>
      </p:sp>
      <p:sp>
        <p:nvSpPr>
          <p:cNvPr id="177" name="Google Shape;177;p16"/>
          <p:cNvSpPr txBox="1"/>
          <p:nvPr/>
        </p:nvSpPr>
        <p:spPr>
          <a:xfrm>
            <a:off x="1804988" y="4154488"/>
            <a:ext cx="1905000" cy="8302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u="none" cap="none" strike="noStrike">
                <a:solidFill>
                  <a:srgbClr val="002060"/>
                </a:solidFill>
                <a:latin typeface="Calibri"/>
                <a:ea typeface="Calibri"/>
                <a:cs typeface="Calibri"/>
                <a:sym typeface="Calibri"/>
              </a:rPr>
              <a:t>Common Experience</a:t>
            </a:r>
            <a:endParaRPr/>
          </a:p>
        </p:txBody>
      </p:sp>
      <p:sp>
        <p:nvSpPr>
          <p:cNvPr id="178" name="Google Shape;178;p16"/>
          <p:cNvSpPr txBox="1"/>
          <p:nvPr/>
        </p:nvSpPr>
        <p:spPr>
          <a:xfrm>
            <a:off x="2957513" y="5443538"/>
            <a:ext cx="2971800" cy="8318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2400" u="none" cap="none" strike="noStrike">
                <a:solidFill>
                  <a:srgbClr val="002060"/>
                </a:solidFill>
                <a:latin typeface="Calibri"/>
                <a:ea typeface="Calibri"/>
                <a:cs typeface="Calibri"/>
                <a:sym typeface="Calibri"/>
              </a:rPr>
              <a:t>Quality</a:t>
            </a:r>
            <a:endParaRPr/>
          </a:p>
          <a:p>
            <a:pPr indent="0" lvl="0" marL="0" marR="0" rtl="0" algn="ctr">
              <a:spcBef>
                <a:spcPts val="0"/>
              </a:spcBef>
              <a:spcAft>
                <a:spcPts val="0"/>
              </a:spcAft>
              <a:buNone/>
            </a:pPr>
            <a:r>
              <a:rPr b="1" i="1" lang="en-US" sz="2400" u="none" cap="none" strike="noStrike">
                <a:solidFill>
                  <a:srgbClr val="002060"/>
                </a:solidFill>
                <a:latin typeface="Calibri"/>
                <a:ea typeface="Calibri"/>
                <a:cs typeface="Calibri"/>
                <a:sym typeface="Calibri"/>
              </a:rPr>
              <a:t>Leadership</a:t>
            </a:r>
            <a:endParaRPr/>
          </a:p>
        </p:txBody>
      </p:sp>
      <p:sp>
        <p:nvSpPr>
          <p:cNvPr id="179" name="Google Shape;179;p16"/>
          <p:cNvSpPr txBox="1"/>
          <p:nvPr>
            <p:ph type="title"/>
          </p:nvPr>
        </p:nvSpPr>
        <p:spPr>
          <a:xfrm>
            <a:off x="1524000" y="2986088"/>
            <a:ext cx="6219825" cy="68421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rgbClr val="002060"/>
                </a:solidFill>
                <a:latin typeface="Calibri"/>
                <a:ea typeface="Calibri"/>
                <a:cs typeface="Calibri"/>
                <a:sym typeface="Calibri"/>
              </a:rPr>
              <a:t>Effective Organizations</a:t>
            </a:r>
            <a:endParaRPr/>
          </a:p>
        </p:txBody>
      </p:sp>
      <p:sp>
        <p:nvSpPr>
          <p:cNvPr id="180" name="Google Shape;180;p16"/>
          <p:cNvSpPr txBox="1"/>
          <p:nvPr/>
        </p:nvSpPr>
        <p:spPr>
          <a:xfrm>
            <a:off x="534988" y="2517775"/>
            <a:ext cx="8305800" cy="1477963"/>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Arial"/>
                <a:ea typeface="Arial"/>
                <a:cs typeface="Arial"/>
                <a:sym typeface="Arial"/>
              </a:rPr>
              <a:t>“Organizations are groups of individuals whose collective behaviors are directed toward a common goal &amp; maintained by a common outcome” </a:t>
            </a:r>
            <a:endParaRPr/>
          </a:p>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Skinner, 1953, </a:t>
            </a:r>
            <a:r>
              <a:rPr b="0" i="1" lang="en-US" sz="1800" u="none" cap="none" strike="noStrike">
                <a:solidFill>
                  <a:srgbClr val="000000"/>
                </a:solidFill>
                <a:latin typeface="Arial"/>
                <a:ea typeface="Arial"/>
                <a:cs typeface="Arial"/>
                <a:sym typeface="Arial"/>
              </a:rPr>
              <a:t>Science of Human Behavior</a:t>
            </a:r>
            <a:endParaRPr b="0" i="0" sz="1800" u="none" cap="none" strike="noStrike">
              <a:solidFill>
                <a:srgbClr val="000000"/>
              </a:solidFill>
              <a:latin typeface="Arial"/>
              <a:ea typeface="Arial"/>
              <a:cs typeface="Arial"/>
              <a:sym typeface="Arial"/>
            </a:endParaRPr>
          </a:p>
        </p:txBody>
      </p:sp>
      <p:sp>
        <p:nvSpPr>
          <p:cNvPr id="181" name="Google Shape;181;p16"/>
          <p:cNvSpPr/>
          <p:nvPr/>
        </p:nvSpPr>
        <p:spPr>
          <a:xfrm>
            <a:off x="2784475" y="5186363"/>
            <a:ext cx="3306763" cy="1538287"/>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17"/>
          <p:cNvPicPr preferRelativeResize="0"/>
          <p:nvPr/>
        </p:nvPicPr>
        <p:blipFill rotWithShape="1">
          <a:blip r:embed="rId3">
            <a:alphaModFix/>
          </a:blip>
          <a:srcRect b="0" l="0" r="0" t="0"/>
          <a:stretch/>
        </p:blipFill>
        <p:spPr>
          <a:xfrm rot="291628">
            <a:off x="1447800" y="3505200"/>
            <a:ext cx="4191000" cy="2816225"/>
          </a:xfrm>
          <a:prstGeom prst="rect">
            <a:avLst/>
          </a:prstGeom>
          <a:noFill/>
          <a:ln>
            <a:noFill/>
          </a:ln>
        </p:spPr>
      </p:pic>
      <p:pic>
        <p:nvPicPr>
          <p:cNvPr id="187" name="Google Shape;187;p17"/>
          <p:cNvPicPr preferRelativeResize="0"/>
          <p:nvPr/>
        </p:nvPicPr>
        <p:blipFill rotWithShape="1">
          <a:blip r:embed="rId4">
            <a:alphaModFix/>
          </a:blip>
          <a:srcRect b="0" l="0" r="0" t="0"/>
          <a:stretch/>
        </p:blipFill>
        <p:spPr>
          <a:xfrm rot="-473427">
            <a:off x="479425" y="331788"/>
            <a:ext cx="5040313" cy="2895600"/>
          </a:xfrm>
          <a:prstGeom prst="rect">
            <a:avLst/>
          </a:prstGeom>
          <a:noFill/>
          <a:ln>
            <a:noFill/>
          </a:ln>
        </p:spPr>
      </p:pic>
      <p:pic>
        <p:nvPicPr>
          <p:cNvPr id="188" name="Google Shape;188;p17"/>
          <p:cNvPicPr preferRelativeResize="0"/>
          <p:nvPr/>
        </p:nvPicPr>
        <p:blipFill rotWithShape="1">
          <a:blip r:embed="rId5">
            <a:alphaModFix/>
          </a:blip>
          <a:srcRect b="0" l="0" r="0" t="0"/>
          <a:stretch/>
        </p:blipFill>
        <p:spPr>
          <a:xfrm rot="350754">
            <a:off x="5486400" y="990600"/>
            <a:ext cx="3303588" cy="4191000"/>
          </a:xfrm>
          <a:prstGeom prst="rect">
            <a:avLst/>
          </a:prstGeom>
          <a:noFill/>
          <a:ln>
            <a:noFill/>
          </a:ln>
        </p:spPr>
      </p:pic>
      <p:sp>
        <p:nvSpPr>
          <p:cNvPr id="189" name="Google Shape;189;p17"/>
          <p:cNvSpPr/>
          <p:nvPr/>
        </p:nvSpPr>
        <p:spPr>
          <a:xfrm>
            <a:off x="1066800" y="2362200"/>
            <a:ext cx="3048000" cy="838200"/>
          </a:xfrm>
          <a:prstGeom prst="roundRect">
            <a:avLst>
              <a:gd fmla="val 16667" name="adj"/>
            </a:avLst>
          </a:prstGeom>
          <a:solidFill>
            <a:srgbClr val="FFFF66"/>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FF0000"/>
                </a:solidFill>
                <a:latin typeface="Calibri"/>
                <a:ea typeface="Calibri"/>
                <a:cs typeface="Calibri"/>
                <a:sym typeface="Calibri"/>
              </a:rPr>
              <a:t>School Climate &amp; Discipline</a:t>
            </a:r>
            <a:endParaRPr b="0" i="0" sz="1800" u="none" cap="none" strike="noStrike">
              <a:solidFill>
                <a:srgbClr val="FF0000"/>
              </a:solidFill>
              <a:latin typeface="Calibri"/>
              <a:ea typeface="Calibri"/>
              <a:cs typeface="Calibri"/>
              <a:sym typeface="Calibri"/>
            </a:endParaRPr>
          </a:p>
        </p:txBody>
      </p:sp>
      <p:sp>
        <p:nvSpPr>
          <p:cNvPr id="190" name="Google Shape;190;p17"/>
          <p:cNvSpPr/>
          <p:nvPr/>
        </p:nvSpPr>
        <p:spPr>
          <a:xfrm>
            <a:off x="5867400" y="3581400"/>
            <a:ext cx="3048000" cy="838200"/>
          </a:xfrm>
          <a:prstGeom prst="roundRect">
            <a:avLst>
              <a:gd fmla="val 16667" name="adj"/>
            </a:avLst>
          </a:prstGeom>
          <a:solidFill>
            <a:srgbClr val="FFFF66"/>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FF0000"/>
                </a:solidFill>
                <a:latin typeface="Calibri"/>
                <a:ea typeface="Calibri"/>
                <a:cs typeface="Calibri"/>
                <a:sym typeface="Calibri"/>
              </a:rPr>
              <a:t>School Violence &amp; Mental Health</a:t>
            </a:r>
            <a:endParaRPr b="0" i="0" sz="1800" u="none" cap="none" strike="noStrike">
              <a:solidFill>
                <a:srgbClr val="FF0000"/>
              </a:solidFill>
              <a:latin typeface="Calibri"/>
              <a:ea typeface="Calibri"/>
              <a:cs typeface="Calibri"/>
              <a:sym typeface="Calibri"/>
            </a:endParaRPr>
          </a:p>
        </p:txBody>
      </p:sp>
      <p:sp>
        <p:nvSpPr>
          <p:cNvPr id="191" name="Google Shape;191;p17"/>
          <p:cNvSpPr/>
          <p:nvPr/>
        </p:nvSpPr>
        <p:spPr>
          <a:xfrm>
            <a:off x="1524000" y="5105400"/>
            <a:ext cx="3048000" cy="838200"/>
          </a:xfrm>
          <a:prstGeom prst="roundRect">
            <a:avLst>
              <a:gd fmla="val 16667" name="adj"/>
            </a:avLst>
          </a:prstGeom>
          <a:solidFill>
            <a:srgbClr val="FFFF66"/>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FF0000"/>
                </a:solidFill>
                <a:latin typeface="Calibri"/>
                <a:ea typeface="Calibri"/>
                <a:cs typeface="Calibri"/>
                <a:sym typeface="Calibri"/>
              </a:rPr>
              <a:t>Disproportionality &amp; School-Prison Pipeline</a:t>
            </a:r>
            <a:endParaRPr b="0" i="0" sz="1800" u="none" cap="none" strike="noStrike">
              <a:solidFill>
                <a:srgbClr val="FF0000"/>
              </a:solidFill>
              <a:latin typeface="Calibri"/>
              <a:ea typeface="Calibri"/>
              <a:cs typeface="Calibri"/>
              <a:sym typeface="Calibri"/>
            </a:endParaRPr>
          </a:p>
        </p:txBody>
      </p:sp>
      <p:sp>
        <p:nvSpPr>
          <p:cNvPr id="192" name="Google Shape;192;p17"/>
          <p:cNvSpPr/>
          <p:nvPr/>
        </p:nvSpPr>
        <p:spPr>
          <a:xfrm>
            <a:off x="2771775" y="1765300"/>
            <a:ext cx="4306888" cy="2420938"/>
          </a:xfrm>
          <a:prstGeom prst="cloudCallout">
            <a:avLst>
              <a:gd fmla="val -20833" name="adj1"/>
              <a:gd fmla="val 62500" name="adj2"/>
            </a:avLst>
          </a:prstGeom>
          <a:solidFill>
            <a:srgbClr val="FABF8E"/>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1" lang="en-US" sz="3600" u="none" cap="none" strike="noStrike">
                <a:solidFill>
                  <a:srgbClr val="000000"/>
                </a:solidFill>
                <a:latin typeface="Calibri"/>
                <a:ea typeface="Calibri"/>
                <a:cs typeface="Calibri"/>
                <a:sym typeface="Calibri"/>
              </a:rPr>
              <a:t>Role of Leadership?</a:t>
            </a:r>
            <a:endParaRPr b="0" i="1" sz="36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8"/>
          <p:cNvSpPr txBox="1"/>
          <p:nvPr>
            <p:ph type="title"/>
          </p:nvPr>
        </p:nvSpPr>
        <p:spPr>
          <a:xfrm>
            <a:off x="5065713" y="307975"/>
            <a:ext cx="3822700" cy="173831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400" u="none" cap="none" strike="noStrike">
                <a:solidFill>
                  <a:schemeClr val="dk1"/>
                </a:solidFill>
                <a:latin typeface="Calibri"/>
                <a:ea typeface="Calibri"/>
                <a:cs typeface="Calibri"/>
                <a:sym typeface="Calibri"/>
              </a:rPr>
              <a:t>PBIS Framework</a:t>
            </a:r>
            <a:endParaRPr/>
          </a:p>
        </p:txBody>
      </p:sp>
      <p:pic>
        <p:nvPicPr>
          <p:cNvPr id="198" name="Google Shape;198;p18"/>
          <p:cNvPicPr preferRelativeResize="0"/>
          <p:nvPr/>
        </p:nvPicPr>
        <p:blipFill rotWithShape="1">
          <a:blip r:embed="rId3">
            <a:alphaModFix/>
          </a:blip>
          <a:srcRect b="0" l="0" r="0" t="0"/>
          <a:stretch/>
        </p:blipFill>
        <p:spPr>
          <a:xfrm rot="749466">
            <a:off x="1414463" y="3719513"/>
            <a:ext cx="3367087" cy="2525712"/>
          </a:xfrm>
          <a:prstGeom prst="rect">
            <a:avLst/>
          </a:prstGeom>
          <a:noFill/>
          <a:ln>
            <a:noFill/>
          </a:ln>
        </p:spPr>
      </p:pic>
      <p:pic>
        <p:nvPicPr>
          <p:cNvPr id="199" name="Google Shape;199;p18"/>
          <p:cNvPicPr preferRelativeResize="0"/>
          <p:nvPr/>
        </p:nvPicPr>
        <p:blipFill rotWithShape="1">
          <a:blip r:embed="rId4">
            <a:alphaModFix/>
          </a:blip>
          <a:srcRect b="0" l="0" r="0" t="0"/>
          <a:stretch/>
        </p:blipFill>
        <p:spPr>
          <a:xfrm rot="-646494">
            <a:off x="5226050" y="2771775"/>
            <a:ext cx="3451225" cy="2587625"/>
          </a:xfrm>
          <a:prstGeom prst="rect">
            <a:avLst/>
          </a:prstGeom>
          <a:noFill/>
          <a:ln>
            <a:noFill/>
          </a:ln>
        </p:spPr>
      </p:pic>
      <p:pic>
        <p:nvPicPr>
          <p:cNvPr id="200" name="Google Shape;200;p18"/>
          <p:cNvPicPr preferRelativeResize="0"/>
          <p:nvPr/>
        </p:nvPicPr>
        <p:blipFill rotWithShape="1">
          <a:blip r:embed="rId5">
            <a:alphaModFix/>
          </a:blip>
          <a:srcRect b="0" l="0" r="0" t="0"/>
          <a:stretch/>
        </p:blipFill>
        <p:spPr>
          <a:xfrm rot="323105">
            <a:off x="950913" y="625475"/>
            <a:ext cx="3787775" cy="2841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19"/>
          <p:cNvPicPr preferRelativeResize="0"/>
          <p:nvPr/>
        </p:nvPicPr>
        <p:blipFill rotWithShape="1">
          <a:blip r:embed="rId3">
            <a:alphaModFix/>
          </a:blip>
          <a:srcRect b="0" l="0" r="0" t="0"/>
          <a:stretch/>
        </p:blipFill>
        <p:spPr>
          <a:xfrm>
            <a:off x="971550" y="0"/>
            <a:ext cx="5797550" cy="6858000"/>
          </a:xfrm>
          <a:prstGeom prst="rect">
            <a:avLst/>
          </a:prstGeom>
          <a:noFill/>
          <a:ln>
            <a:noFill/>
          </a:ln>
        </p:spPr>
      </p:pic>
      <p:sp>
        <p:nvSpPr>
          <p:cNvPr id="207" name="Google Shape;207;p19"/>
          <p:cNvSpPr/>
          <p:nvPr/>
        </p:nvSpPr>
        <p:spPr>
          <a:xfrm>
            <a:off x="3717925" y="0"/>
            <a:ext cx="5426075" cy="635000"/>
          </a:xfrm>
          <a:prstGeom prst="snip1Rect">
            <a:avLst>
              <a:gd fmla="val 16667" name="adj"/>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200" u="none" cap="none" strike="noStrike">
                <a:solidFill>
                  <a:srgbClr val="000000"/>
                </a:solidFill>
                <a:latin typeface="Calibri"/>
                <a:ea typeface="Calibri"/>
                <a:cs typeface="Calibri"/>
                <a:sym typeface="Calibri"/>
              </a:rPr>
              <a:t>State/District Dept. of _______</a:t>
            </a:r>
            <a:endParaRPr b="0" i="0" sz="3200" u="none" cap="none" strike="noStrike">
              <a:solidFill>
                <a:srgbClr val="000000"/>
              </a:solidFill>
              <a:latin typeface="Calibri"/>
              <a:ea typeface="Calibri"/>
              <a:cs typeface="Calibri"/>
              <a:sym typeface="Calibri"/>
            </a:endParaRPr>
          </a:p>
        </p:txBody>
      </p:sp>
      <p:sp>
        <p:nvSpPr>
          <p:cNvPr id="208" name="Google Shape;208;p19"/>
          <p:cNvSpPr/>
          <p:nvPr/>
        </p:nvSpPr>
        <p:spPr>
          <a:xfrm>
            <a:off x="1150938" y="3105150"/>
            <a:ext cx="5113337" cy="611188"/>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1" lang="en-US" sz="3200" u="none" cap="none" strike="noStrike">
                <a:solidFill>
                  <a:srgbClr val="000000"/>
                </a:solidFill>
                <a:latin typeface="Calibri"/>
                <a:ea typeface="Calibri"/>
                <a:cs typeface="Calibri"/>
                <a:sym typeface="Calibri"/>
              </a:rPr>
              <a:t>“How’s that working for ya?”</a:t>
            </a:r>
            <a:endParaRPr b="0" i="1" sz="3200" u="none" cap="none" strike="noStrike">
              <a:solidFill>
                <a:srgbClr val="000000"/>
              </a:solidFill>
              <a:latin typeface="Calibri"/>
              <a:ea typeface="Calibri"/>
              <a:cs typeface="Calibri"/>
              <a:sym typeface="Calibri"/>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500"/>
                                        <p:tgtEl>
                                          <p:spTgt spid="2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0"/>
          <p:cNvPicPr preferRelativeResize="0"/>
          <p:nvPr/>
        </p:nvPicPr>
        <p:blipFill rotWithShape="1">
          <a:blip r:embed="rId3">
            <a:alphaModFix/>
          </a:blip>
          <a:srcRect b="0" l="0" r="0" t="0"/>
          <a:stretch/>
        </p:blipFill>
        <p:spPr>
          <a:xfrm>
            <a:off x="3175" y="0"/>
            <a:ext cx="9140825" cy="6856413"/>
          </a:xfrm>
          <a:prstGeom prst="rect">
            <a:avLst/>
          </a:prstGeom>
          <a:noFill/>
          <a:ln>
            <a:noFill/>
          </a:ln>
        </p:spPr>
      </p:pic>
      <p:sp>
        <p:nvSpPr>
          <p:cNvPr id="214" name="Google Shape;214;p20"/>
          <p:cNvSpPr/>
          <p:nvPr/>
        </p:nvSpPr>
        <p:spPr>
          <a:xfrm>
            <a:off x="6335713" y="1196975"/>
            <a:ext cx="2771775" cy="1403350"/>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PBIS Initiative</a:t>
            </a:r>
            <a:endParaRPr b="0" i="0" sz="1800" u="none" cap="none" strike="noStrike">
              <a:solidFill>
                <a:srgbClr val="000000"/>
              </a:solidFill>
              <a:latin typeface="Calibri"/>
              <a:ea typeface="Calibri"/>
              <a:cs typeface="Calibri"/>
              <a:sym typeface="Calibri"/>
            </a:endParaRPr>
          </a:p>
        </p:txBody>
      </p:sp>
      <p:sp>
        <p:nvSpPr>
          <p:cNvPr id="215" name="Google Shape;215;p20"/>
          <p:cNvSpPr/>
          <p:nvPr/>
        </p:nvSpPr>
        <p:spPr>
          <a:xfrm>
            <a:off x="6324600" y="1981200"/>
            <a:ext cx="2376488" cy="2052638"/>
          </a:xfrm>
          <a:prstGeom prst="leftArrow">
            <a:avLst>
              <a:gd fmla="val 50000" name="adj1"/>
              <a:gd fmla="val 50000" name="adj2"/>
            </a:avLst>
          </a:prstGeom>
          <a:solidFill>
            <a:srgbClr val="D99593"/>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200" u="none" cap="none" strike="noStrike">
                <a:solidFill>
                  <a:srgbClr val="000000"/>
                </a:solidFill>
                <a:latin typeface="Calibri"/>
                <a:ea typeface="Calibri"/>
                <a:cs typeface="Calibri"/>
                <a:sym typeface="Calibri"/>
              </a:rPr>
              <a:t>Outcome:</a:t>
            </a:r>
            <a:endParaRPr/>
          </a:p>
          <a:p>
            <a:pPr indent="0" lvl="0" marL="0" marR="0" rtl="0" algn="ctr">
              <a:spcBef>
                <a:spcPts val="0"/>
              </a:spcBef>
              <a:spcAft>
                <a:spcPts val="0"/>
              </a:spcAft>
              <a:buNone/>
            </a:pPr>
            <a:r>
              <a:rPr b="0" i="0" lang="en-US" sz="2200" u="none" cap="none" strike="noStrike">
                <a:solidFill>
                  <a:srgbClr val="000000"/>
                </a:solidFill>
                <a:latin typeface="Calibri"/>
                <a:ea typeface="Calibri"/>
                <a:cs typeface="Calibri"/>
                <a:sym typeface="Calibri"/>
              </a:rPr>
              <a:t> SWPBS</a:t>
            </a:r>
            <a:endParaRPr b="0" i="0" sz="2200" u="none" cap="none" strike="noStrike">
              <a:solidFill>
                <a:srgbClr val="000000"/>
              </a:solidFill>
              <a:latin typeface="Calibri"/>
              <a:ea typeface="Calibri"/>
              <a:cs typeface="Calibri"/>
              <a:sym typeface="Calibri"/>
            </a:endParaRPr>
          </a:p>
        </p:txBody>
      </p:sp>
      <p:sp>
        <p:nvSpPr>
          <p:cNvPr id="216" name="Google Shape;216;p20"/>
          <p:cNvSpPr/>
          <p:nvPr/>
        </p:nvSpPr>
        <p:spPr>
          <a:xfrm>
            <a:off x="6172200" y="-26988"/>
            <a:ext cx="2771775" cy="1403351"/>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SIG/SPDG</a:t>
            </a:r>
            <a:endParaRPr b="0" i="0" sz="1800" u="none" cap="none" strike="noStrike">
              <a:solidFill>
                <a:srgbClr val="000000"/>
              </a:solidFill>
              <a:latin typeface="Calibri"/>
              <a:ea typeface="Calibri"/>
              <a:cs typeface="Calibri"/>
              <a:sym typeface="Calibri"/>
            </a:endParaRPr>
          </a:p>
        </p:txBody>
      </p:sp>
      <p:sp>
        <p:nvSpPr>
          <p:cNvPr id="217" name="Google Shape;217;p20"/>
          <p:cNvSpPr/>
          <p:nvPr/>
        </p:nvSpPr>
        <p:spPr>
          <a:xfrm>
            <a:off x="6264275" y="2286000"/>
            <a:ext cx="2879725" cy="1476375"/>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RtI/MTSS</a:t>
            </a:r>
            <a:endParaRPr b="0" i="0" sz="1800" u="none" cap="none" strike="noStrike">
              <a:solidFill>
                <a:srgbClr val="000000"/>
              </a:solidFill>
              <a:latin typeface="Calibri"/>
              <a:ea typeface="Calibri"/>
              <a:cs typeface="Calibri"/>
              <a:sym typeface="Calibri"/>
            </a:endParaRPr>
          </a:p>
        </p:txBody>
      </p:sp>
      <p:sp>
        <p:nvSpPr>
          <p:cNvPr id="218" name="Google Shape;218;p20"/>
          <p:cNvSpPr/>
          <p:nvPr/>
        </p:nvSpPr>
        <p:spPr>
          <a:xfrm>
            <a:off x="6396038" y="2924175"/>
            <a:ext cx="2771775" cy="1404938"/>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SSHS/SDFS</a:t>
            </a:r>
            <a:endParaRPr b="0" i="0" sz="1800" u="none" cap="none" strike="noStrike">
              <a:solidFill>
                <a:srgbClr val="000000"/>
              </a:solidFill>
              <a:latin typeface="Calibri"/>
              <a:ea typeface="Calibri"/>
              <a:cs typeface="Calibri"/>
              <a:sym typeface="Calibri"/>
            </a:endParaRPr>
          </a:p>
        </p:txBody>
      </p:sp>
      <p:sp>
        <p:nvSpPr>
          <p:cNvPr id="219" name="Google Shape;219;p20"/>
          <p:cNvSpPr/>
          <p:nvPr/>
        </p:nvSpPr>
        <p:spPr>
          <a:xfrm>
            <a:off x="6372225" y="4184650"/>
            <a:ext cx="2771775" cy="1404938"/>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School Climate</a:t>
            </a:r>
            <a:endParaRPr b="0" i="0" sz="1800" u="none" cap="none" strike="noStrike">
              <a:solidFill>
                <a:srgbClr val="000000"/>
              </a:solidFill>
              <a:latin typeface="Calibri"/>
              <a:ea typeface="Calibri"/>
              <a:cs typeface="Calibri"/>
              <a:sym typeface="Calibri"/>
            </a:endParaRPr>
          </a:p>
        </p:txBody>
      </p:sp>
      <p:sp>
        <p:nvSpPr>
          <p:cNvPr id="220" name="Google Shape;220;p20"/>
          <p:cNvSpPr/>
          <p:nvPr/>
        </p:nvSpPr>
        <p:spPr>
          <a:xfrm>
            <a:off x="6396038" y="3536950"/>
            <a:ext cx="2808287" cy="1404938"/>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Character Education</a:t>
            </a:r>
            <a:endParaRPr b="0" i="0" sz="1800" u="none" cap="none" strike="noStrike">
              <a:solidFill>
                <a:srgbClr val="000000"/>
              </a:solidFill>
              <a:latin typeface="Calibri"/>
              <a:ea typeface="Calibri"/>
              <a:cs typeface="Calibri"/>
              <a:sym typeface="Calibri"/>
            </a:endParaRPr>
          </a:p>
        </p:txBody>
      </p:sp>
      <p:sp>
        <p:nvSpPr>
          <p:cNvPr id="221" name="Google Shape;221;p20"/>
          <p:cNvSpPr/>
          <p:nvPr/>
        </p:nvSpPr>
        <p:spPr>
          <a:xfrm>
            <a:off x="6402388" y="4724400"/>
            <a:ext cx="2771775" cy="1404938"/>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Alternative Schools</a:t>
            </a:r>
            <a:endParaRPr b="0" i="0" sz="1800" u="none" cap="none" strike="noStrike">
              <a:solidFill>
                <a:srgbClr val="000000"/>
              </a:solidFill>
              <a:latin typeface="Calibri"/>
              <a:ea typeface="Calibri"/>
              <a:cs typeface="Calibri"/>
              <a:sym typeface="Calibri"/>
            </a:endParaRPr>
          </a:p>
        </p:txBody>
      </p:sp>
      <p:sp>
        <p:nvSpPr>
          <p:cNvPr id="222" name="Google Shape;222;p20"/>
          <p:cNvSpPr/>
          <p:nvPr/>
        </p:nvSpPr>
        <p:spPr>
          <a:xfrm>
            <a:off x="6264275" y="533400"/>
            <a:ext cx="2879725" cy="1476375"/>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Restorative Systems</a:t>
            </a:r>
            <a:endParaRPr b="0" i="0" sz="1800" u="none" cap="none" strike="noStrike">
              <a:solidFill>
                <a:srgbClr val="000000"/>
              </a:solidFill>
              <a:latin typeface="Calibri"/>
              <a:ea typeface="Calibri"/>
              <a:cs typeface="Calibri"/>
              <a:sym typeface="Calibri"/>
            </a:endParaRPr>
          </a:p>
        </p:txBody>
      </p:sp>
      <p:sp>
        <p:nvSpPr>
          <p:cNvPr id="223" name="Google Shape;223;p20"/>
          <p:cNvSpPr/>
          <p:nvPr/>
        </p:nvSpPr>
        <p:spPr>
          <a:xfrm>
            <a:off x="6324600" y="1520825"/>
            <a:ext cx="2879725" cy="1476375"/>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Social Emotional Learning</a:t>
            </a:r>
            <a:endParaRPr b="0" i="0" sz="1800" u="none" cap="none" strike="noStrike">
              <a:solidFill>
                <a:srgbClr val="000000"/>
              </a:solidFill>
              <a:latin typeface="Calibri"/>
              <a:ea typeface="Calibri"/>
              <a:cs typeface="Calibri"/>
              <a:sym typeface="Calibri"/>
            </a:endParaRPr>
          </a:p>
        </p:txBody>
      </p:sp>
      <p:sp>
        <p:nvSpPr>
          <p:cNvPr id="224" name="Google Shape;224;p20"/>
          <p:cNvSpPr/>
          <p:nvPr/>
        </p:nvSpPr>
        <p:spPr>
          <a:xfrm>
            <a:off x="433388" y="227013"/>
            <a:ext cx="5386387" cy="1293812"/>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1" lang="en-US" sz="3200" u="none" cap="none" strike="noStrike">
                <a:solidFill>
                  <a:srgbClr val="000000"/>
                </a:solidFill>
                <a:latin typeface="Calibri"/>
                <a:ea typeface="Calibri"/>
                <a:cs typeface="Calibri"/>
                <a:sym typeface="Calibri"/>
              </a:rPr>
              <a:t>Draw me operational chart of your leadership organization.</a:t>
            </a:r>
            <a:endParaRPr b="0" i="1" sz="3200" u="none" cap="none" strike="noStrike">
              <a:solidFill>
                <a:srgbClr val="000000"/>
              </a:solidFill>
              <a:latin typeface="Calibri"/>
              <a:ea typeface="Calibri"/>
              <a:cs typeface="Calibri"/>
              <a:sym typeface="Calibri"/>
            </a:endParaRPr>
          </a:p>
        </p:txBody>
      </p:sp>
      <p:sp>
        <p:nvSpPr>
          <p:cNvPr id="225" name="Google Shape;225;p20"/>
          <p:cNvSpPr/>
          <p:nvPr/>
        </p:nvSpPr>
        <p:spPr>
          <a:xfrm>
            <a:off x="6629400" y="5257800"/>
            <a:ext cx="2771775" cy="1404938"/>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BCBA</a:t>
            </a:r>
            <a:endParaRPr b="0" i="0" sz="1800" u="none" cap="none" strike="noStrike">
              <a:solidFill>
                <a:srgbClr val="000000"/>
              </a:solidFill>
              <a:latin typeface="Calibri"/>
              <a:ea typeface="Calibri"/>
              <a:cs typeface="Calibri"/>
              <a:sym typeface="Calibri"/>
            </a:endParaRPr>
          </a:p>
        </p:txBody>
      </p:sp>
      <p:sp>
        <p:nvSpPr>
          <p:cNvPr id="226" name="Google Shape;226;p20"/>
          <p:cNvSpPr/>
          <p:nvPr/>
        </p:nvSpPr>
        <p:spPr>
          <a:xfrm>
            <a:off x="6372225" y="1828800"/>
            <a:ext cx="2771775" cy="1404938"/>
          </a:xfrm>
          <a:prstGeom prst="leftArrow">
            <a:avLst>
              <a:gd fmla="val 50000" name="adj1"/>
              <a:gd fmla="val 50000" name="adj2"/>
            </a:avLst>
          </a:prstGeom>
          <a:solidFill>
            <a:srgbClr val="CCFFCC"/>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Calibri"/>
                <a:ea typeface="Calibri"/>
                <a:cs typeface="Calibri"/>
                <a:sym typeface="Calibri"/>
              </a:rPr>
              <a:t>GBG &amp; 2</a:t>
            </a:r>
            <a:r>
              <a:rPr b="0" baseline="30000" i="0" lang="en-US" sz="1800" u="none" cap="none" strike="noStrike">
                <a:solidFill>
                  <a:srgbClr val="000000"/>
                </a:solidFill>
                <a:latin typeface="Calibri"/>
                <a:ea typeface="Calibri"/>
                <a:cs typeface="Calibri"/>
                <a:sym typeface="Calibri"/>
              </a:rPr>
              <a:t>nd</a:t>
            </a:r>
            <a:r>
              <a:rPr b="0" i="0" lang="en-US" sz="1800" u="none" cap="none" strike="noStrike">
                <a:solidFill>
                  <a:srgbClr val="000000"/>
                </a:solidFill>
                <a:latin typeface="Calibri"/>
                <a:ea typeface="Calibri"/>
                <a:cs typeface="Calibri"/>
                <a:sym typeface="Calibri"/>
              </a:rPr>
              <a:t> Steps</a:t>
            </a:r>
            <a:endParaRPr b="0" i="0" sz="1800" u="none" cap="none" strike="noStrike">
              <a:solidFill>
                <a:srgbClr val="000000"/>
              </a:solidFill>
              <a:latin typeface="Calibri"/>
              <a:ea typeface="Calibri"/>
              <a:cs typeface="Calibri"/>
              <a:sym typeface="Calibri"/>
            </a:endParaRPr>
          </a:p>
        </p:txBody>
      </p:sp>
      <p:pic>
        <p:nvPicPr>
          <p:cNvPr id="227" name="Google Shape;227;p20"/>
          <p:cNvPicPr preferRelativeResize="0"/>
          <p:nvPr/>
        </p:nvPicPr>
        <p:blipFill rotWithShape="1">
          <a:blip r:embed="rId4">
            <a:alphaModFix/>
          </a:blip>
          <a:srcRect b="0" l="0" r="0" t="0"/>
          <a:stretch/>
        </p:blipFill>
        <p:spPr>
          <a:xfrm>
            <a:off x="2865438" y="2822575"/>
            <a:ext cx="1631950" cy="1506538"/>
          </a:xfrm>
          <a:prstGeom prst="rect">
            <a:avLst/>
          </a:prstGeom>
          <a:noFill/>
          <a:ln>
            <a:noFill/>
          </a:ln>
        </p:spPr>
      </p:pic>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2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1"/>
          <p:cNvSpPr/>
          <p:nvPr/>
        </p:nvSpPr>
        <p:spPr>
          <a:xfrm>
            <a:off x="0" y="0"/>
            <a:ext cx="9144000" cy="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33" name="Google Shape;233;p21"/>
          <p:cNvPicPr preferRelativeResize="0"/>
          <p:nvPr/>
        </p:nvPicPr>
        <p:blipFill rotWithShape="1">
          <a:blip r:embed="rId3">
            <a:alphaModFix/>
          </a:blip>
          <a:srcRect b="0" l="0" r="0" t="0"/>
          <a:stretch/>
        </p:blipFill>
        <p:spPr>
          <a:xfrm>
            <a:off x="304800" y="685800"/>
            <a:ext cx="8458200" cy="5562600"/>
          </a:xfrm>
          <a:prstGeom prst="rect">
            <a:avLst/>
          </a:prstGeom>
          <a:noFill/>
          <a:ln>
            <a:noFill/>
          </a:ln>
        </p:spPr>
      </p:pic>
      <p:sp>
        <p:nvSpPr>
          <p:cNvPr id="234" name="Google Shape;234;p21"/>
          <p:cNvSpPr txBox="1"/>
          <p:nvPr/>
        </p:nvSpPr>
        <p:spPr>
          <a:xfrm>
            <a:off x="4862513" y="0"/>
            <a:ext cx="4284662" cy="863600"/>
          </a:xfrm>
          <a:prstGeom prst="rect">
            <a:avLst/>
          </a:prstGeom>
          <a:solidFill>
            <a:srgbClr val="FFFF00"/>
          </a:solidFill>
          <a:ln>
            <a:noFill/>
          </a:ln>
        </p:spPr>
        <p:txBody>
          <a:bodyPr anchorCtr="1" anchor="ctr" bIns="45700" lIns="91425" spcFirstLastPara="1" rIns="91425" wrap="square" tIns="45700">
            <a:noAutofit/>
          </a:bodyPr>
          <a:lstStyle/>
          <a:p>
            <a:pPr indent="0" lvl="0" marL="0" marR="0" rtl="0" algn="ctr">
              <a:spcBef>
                <a:spcPts val="0"/>
              </a:spcBef>
              <a:spcAft>
                <a:spcPts val="0"/>
              </a:spcAft>
              <a:buNone/>
            </a:pPr>
            <a:r>
              <a:rPr b="0" lang="en-US" sz="2800" u="none">
                <a:solidFill>
                  <a:srgbClr val="000000"/>
                </a:solidFill>
                <a:latin typeface="Calibri"/>
                <a:ea typeface="Calibri"/>
                <a:cs typeface="Calibri"/>
                <a:sym typeface="Calibri"/>
              </a:rPr>
              <a:t>Implementation Drivers</a:t>
            </a:r>
            <a:endParaRPr/>
          </a:p>
        </p:txBody>
      </p:sp>
      <p:sp>
        <p:nvSpPr>
          <p:cNvPr id="235" name="Google Shape;235;p21"/>
          <p:cNvSpPr/>
          <p:nvPr/>
        </p:nvSpPr>
        <p:spPr>
          <a:xfrm>
            <a:off x="6480175" y="2665413"/>
            <a:ext cx="792163" cy="827087"/>
          </a:xfrm>
          <a:prstGeom prst="star5">
            <a:avLst>
              <a:gd fmla="val 19098" name="adj"/>
              <a:gd fmla="val 105146" name="hf"/>
              <a:gd fmla="val 110557" name="vf"/>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pSp>
        <p:nvGrpSpPr>
          <p:cNvPr id="241" name="Google Shape;241;p22"/>
          <p:cNvGrpSpPr/>
          <p:nvPr/>
        </p:nvGrpSpPr>
        <p:grpSpPr>
          <a:xfrm>
            <a:off x="469536" y="2302585"/>
            <a:ext cx="8384946" cy="3063932"/>
            <a:chOff x="1992" y="482829"/>
            <a:chExt cx="8384946" cy="3063932"/>
          </a:xfrm>
        </p:grpSpPr>
        <p:sp>
          <p:nvSpPr>
            <p:cNvPr id="242" name="Google Shape;242;p22"/>
            <p:cNvSpPr/>
            <p:nvPr/>
          </p:nvSpPr>
          <p:spPr>
            <a:xfrm>
              <a:off x="1992" y="1345382"/>
              <a:ext cx="1689475" cy="1393463"/>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2"/>
            <p:cNvSpPr txBox="1"/>
            <p:nvPr/>
          </p:nvSpPr>
          <p:spPr>
            <a:xfrm>
              <a:off x="34059" y="1377449"/>
              <a:ext cx="1625341" cy="1030730"/>
            </a:xfrm>
            <a:prstGeom prst="rect">
              <a:avLst/>
            </a:prstGeom>
            <a:noFill/>
            <a:ln>
              <a:noFill/>
            </a:ln>
          </p:spPr>
          <p:txBody>
            <a:bodyPr anchorCtr="0" anchor="t" bIns="22850" lIns="22850" spcFirstLastPara="1" rIns="22850" wrap="square" tIns="22850">
              <a:noAutofit/>
            </a:bodyPr>
            <a:lstStyle/>
            <a:p>
              <a:pPr indent="-114300" lvl="1" marL="114300" marR="0" rtl="0" algn="l">
                <a:lnSpc>
                  <a:spcPct val="9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SWPBS practices, data, systems</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Policy, funding, leadership, priority, agreement</a:t>
              </a:r>
              <a:endParaRPr b="0" i="0" sz="1200" u="none" cap="none" strike="noStrike">
                <a:solidFill>
                  <a:schemeClr val="dk1"/>
                </a:solidFill>
                <a:latin typeface="Calibri"/>
                <a:ea typeface="Calibri"/>
                <a:cs typeface="Calibri"/>
                <a:sym typeface="Calibri"/>
              </a:endParaRPr>
            </a:p>
          </p:txBody>
        </p:sp>
        <p:sp>
          <p:nvSpPr>
            <p:cNvPr id="244" name="Google Shape;244;p22"/>
            <p:cNvSpPr/>
            <p:nvPr/>
          </p:nvSpPr>
          <p:spPr>
            <a:xfrm>
              <a:off x="947745" y="1664015"/>
              <a:ext cx="1882746" cy="1882746"/>
            </a:xfrm>
            <a:custGeom>
              <a:rect b="b" l="l" r="r" t="t"/>
              <a:pathLst>
                <a:path extrusionOk="0" h="120000" w="120000">
                  <a:moveTo>
                    <a:pt x="10091" y="88343"/>
                  </a:moveTo>
                  <a:lnTo>
                    <a:pt x="13491" y="86412"/>
                  </a:lnTo>
                  <a:lnTo>
                    <a:pt x="13491" y="86412"/>
                  </a:lnTo>
                  <a:cubicBezTo>
                    <a:pt x="22424" y="102143"/>
                    <a:pt x="38704" y="112292"/>
                    <a:pt x="56761" y="113387"/>
                  </a:cubicBezTo>
                  <a:cubicBezTo>
                    <a:pt x="74818" y="114483"/>
                    <a:pt x="92205" y="106376"/>
                    <a:pt x="102975" y="91841"/>
                  </a:cubicBezTo>
                  <a:lnTo>
                    <a:pt x="100721" y="90561"/>
                  </a:lnTo>
                  <a:lnTo>
                    <a:pt x="108209" y="87377"/>
                  </a:lnTo>
                  <a:lnTo>
                    <a:pt x="108652" y="95065"/>
                  </a:lnTo>
                  <a:lnTo>
                    <a:pt x="106398" y="93785"/>
                  </a:lnTo>
                  <a:lnTo>
                    <a:pt x="106398" y="93785"/>
                  </a:lnTo>
                  <a:cubicBezTo>
                    <a:pt x="94921" y="109546"/>
                    <a:pt x="76228" y="118403"/>
                    <a:pt x="56762" y="117303"/>
                  </a:cubicBezTo>
                  <a:cubicBezTo>
                    <a:pt x="37296" y="116203"/>
                    <a:pt x="19719" y="105297"/>
                    <a:pt x="10091" y="88343"/>
                  </a:cubicBezTo>
                  <a:close/>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2"/>
            <p:cNvSpPr/>
            <p:nvPr/>
          </p:nvSpPr>
          <p:spPr>
            <a:xfrm>
              <a:off x="377431" y="2440246"/>
              <a:ext cx="1501755" cy="597198"/>
            </a:xfrm>
            <a:prstGeom prst="roundRect">
              <a:avLst>
                <a:gd fmla="val 10000" name="adj"/>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txBox="1"/>
            <p:nvPr/>
          </p:nvSpPr>
          <p:spPr>
            <a:xfrm>
              <a:off x="394922" y="2457737"/>
              <a:ext cx="1466773" cy="562216"/>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District Behavior Team</a:t>
              </a:r>
              <a:endParaRPr sz="1800">
                <a:solidFill>
                  <a:schemeClr val="lt1"/>
                </a:solidFill>
                <a:latin typeface="Calibri"/>
                <a:ea typeface="Calibri"/>
                <a:cs typeface="Calibri"/>
                <a:sym typeface="Calibri"/>
              </a:endParaRPr>
            </a:p>
          </p:txBody>
        </p:sp>
        <p:sp>
          <p:nvSpPr>
            <p:cNvPr id="247" name="Google Shape;247;p22"/>
            <p:cNvSpPr/>
            <p:nvPr/>
          </p:nvSpPr>
          <p:spPr>
            <a:xfrm>
              <a:off x="2171243" y="1345382"/>
              <a:ext cx="1689475" cy="1393463"/>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txBox="1"/>
            <p:nvPr/>
          </p:nvSpPr>
          <p:spPr>
            <a:xfrm>
              <a:off x="2203310" y="1676048"/>
              <a:ext cx="1625341" cy="1030730"/>
            </a:xfrm>
            <a:prstGeom prst="rect">
              <a:avLst/>
            </a:prstGeom>
            <a:noFill/>
            <a:ln>
              <a:noFill/>
            </a:ln>
          </p:spPr>
          <p:txBody>
            <a:bodyPr anchorCtr="0" anchor="t" bIns="22850" lIns="22850" spcFirstLastPara="1" rIns="22850" wrap="square" tIns="22850">
              <a:noAutofit/>
            </a:bodyPr>
            <a:lstStyle/>
            <a:p>
              <a:pPr indent="-114300" lvl="1" marL="114300" marR="0" rtl="0" algn="l">
                <a:lnSpc>
                  <a:spcPct val="9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2 yr. action plan</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Data plan</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Leadership</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Team meeting schedule</a:t>
              </a:r>
              <a:endParaRPr b="0" i="0" sz="1200" u="none" cap="none" strike="noStrike">
                <a:solidFill>
                  <a:schemeClr val="dk1"/>
                </a:solidFill>
                <a:latin typeface="Calibri"/>
                <a:ea typeface="Calibri"/>
                <a:cs typeface="Calibri"/>
                <a:sym typeface="Calibri"/>
              </a:endParaRPr>
            </a:p>
          </p:txBody>
        </p:sp>
        <p:sp>
          <p:nvSpPr>
            <p:cNvPr id="249" name="Google Shape;249;p22"/>
            <p:cNvSpPr/>
            <p:nvPr/>
          </p:nvSpPr>
          <p:spPr>
            <a:xfrm>
              <a:off x="3102917" y="482829"/>
              <a:ext cx="2098624" cy="2098624"/>
            </a:xfrm>
            <a:custGeom>
              <a:rect b="b" l="l" r="r" t="t"/>
              <a:pathLst>
                <a:path extrusionOk="0" h="120000" w="120000">
                  <a:moveTo>
                    <a:pt x="9860" y="31526"/>
                  </a:moveTo>
                  <a:lnTo>
                    <a:pt x="9860" y="31526"/>
                  </a:lnTo>
                  <a:cubicBezTo>
                    <a:pt x="19593" y="14386"/>
                    <a:pt x="37407" y="3406"/>
                    <a:pt x="57093" y="2412"/>
                  </a:cubicBezTo>
                  <a:cubicBezTo>
                    <a:pt x="76779" y="1418"/>
                    <a:pt x="95608" y="10549"/>
                    <a:pt x="107018" y="26621"/>
                  </a:cubicBezTo>
                  <a:lnTo>
                    <a:pt x="109044" y="25471"/>
                  </a:lnTo>
                  <a:lnTo>
                    <a:pt x="108616" y="32392"/>
                  </a:lnTo>
                  <a:lnTo>
                    <a:pt x="101927" y="29512"/>
                  </a:lnTo>
                  <a:lnTo>
                    <a:pt x="103952" y="28362"/>
                  </a:lnTo>
                  <a:lnTo>
                    <a:pt x="103952" y="28362"/>
                  </a:lnTo>
                  <a:cubicBezTo>
                    <a:pt x="93174" y="13389"/>
                    <a:pt x="75515" y="4933"/>
                    <a:pt x="57092" y="5923"/>
                  </a:cubicBezTo>
                  <a:cubicBezTo>
                    <a:pt x="38670" y="6914"/>
                    <a:pt x="22019" y="17215"/>
                    <a:pt x="12909" y="33257"/>
                  </a:cubicBezTo>
                  <a:close/>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p:nvPr/>
          </p:nvSpPr>
          <p:spPr>
            <a:xfrm>
              <a:off x="2546682" y="1046782"/>
              <a:ext cx="1501755" cy="597198"/>
            </a:xfrm>
            <a:prstGeom prst="roundRect">
              <a:avLst>
                <a:gd fmla="val 10000" name="adj"/>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
            <p:cNvSpPr txBox="1"/>
            <p:nvPr/>
          </p:nvSpPr>
          <p:spPr>
            <a:xfrm>
              <a:off x="2564173" y="1064273"/>
              <a:ext cx="1466773" cy="562216"/>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School Behavior Team</a:t>
              </a:r>
              <a:endParaRPr sz="1800">
                <a:solidFill>
                  <a:schemeClr val="lt1"/>
                </a:solidFill>
                <a:latin typeface="Calibri"/>
                <a:ea typeface="Calibri"/>
                <a:cs typeface="Calibri"/>
                <a:sym typeface="Calibri"/>
              </a:endParaRPr>
            </a:p>
          </p:txBody>
        </p:sp>
        <p:sp>
          <p:nvSpPr>
            <p:cNvPr id="252" name="Google Shape;252;p22"/>
            <p:cNvSpPr/>
            <p:nvPr/>
          </p:nvSpPr>
          <p:spPr>
            <a:xfrm>
              <a:off x="4340494" y="1345382"/>
              <a:ext cx="1689475" cy="1393463"/>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2"/>
            <p:cNvSpPr txBox="1"/>
            <p:nvPr/>
          </p:nvSpPr>
          <p:spPr>
            <a:xfrm>
              <a:off x="4372561" y="1377449"/>
              <a:ext cx="1625341" cy="1030730"/>
            </a:xfrm>
            <a:prstGeom prst="rect">
              <a:avLst/>
            </a:prstGeom>
            <a:noFill/>
            <a:ln>
              <a:noFill/>
            </a:ln>
          </p:spPr>
          <p:txBody>
            <a:bodyPr anchorCtr="0" anchor="t" bIns="22850" lIns="22850" spcFirstLastPara="1" rIns="22850" wrap="square" tIns="22850">
              <a:noAutofit/>
            </a:bodyPr>
            <a:lstStyle/>
            <a:p>
              <a:pPr indent="-114300" lvl="1" marL="114300" marR="0" rtl="0" algn="l">
                <a:lnSpc>
                  <a:spcPct val="9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SWPBS </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CWPBS</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Small group</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Individual student</a:t>
              </a:r>
              <a:endParaRPr b="0" i="0" sz="1200" u="none" cap="none" strike="noStrike">
                <a:solidFill>
                  <a:schemeClr val="dk1"/>
                </a:solidFill>
                <a:latin typeface="Calibri"/>
                <a:ea typeface="Calibri"/>
                <a:cs typeface="Calibri"/>
                <a:sym typeface="Calibri"/>
              </a:endParaRPr>
            </a:p>
          </p:txBody>
        </p:sp>
        <p:sp>
          <p:nvSpPr>
            <p:cNvPr id="254" name="Google Shape;254;p22"/>
            <p:cNvSpPr/>
            <p:nvPr/>
          </p:nvSpPr>
          <p:spPr>
            <a:xfrm>
              <a:off x="5286246" y="1664015"/>
              <a:ext cx="1882746" cy="1882746"/>
            </a:xfrm>
            <a:custGeom>
              <a:rect b="b" l="l" r="r" t="t"/>
              <a:pathLst>
                <a:path extrusionOk="0" h="120000" w="120000">
                  <a:moveTo>
                    <a:pt x="10091" y="88343"/>
                  </a:moveTo>
                  <a:lnTo>
                    <a:pt x="13491" y="86412"/>
                  </a:lnTo>
                  <a:lnTo>
                    <a:pt x="13491" y="86412"/>
                  </a:lnTo>
                  <a:cubicBezTo>
                    <a:pt x="22424" y="102143"/>
                    <a:pt x="38704" y="112292"/>
                    <a:pt x="56761" y="113387"/>
                  </a:cubicBezTo>
                  <a:cubicBezTo>
                    <a:pt x="74818" y="114483"/>
                    <a:pt x="92205" y="106376"/>
                    <a:pt x="102975" y="91841"/>
                  </a:cubicBezTo>
                  <a:lnTo>
                    <a:pt x="100721" y="90561"/>
                  </a:lnTo>
                  <a:lnTo>
                    <a:pt x="108209" y="87377"/>
                  </a:lnTo>
                  <a:lnTo>
                    <a:pt x="108652" y="95065"/>
                  </a:lnTo>
                  <a:lnTo>
                    <a:pt x="106398" y="93785"/>
                  </a:lnTo>
                  <a:lnTo>
                    <a:pt x="106398" y="93785"/>
                  </a:lnTo>
                  <a:cubicBezTo>
                    <a:pt x="94921" y="109546"/>
                    <a:pt x="76228" y="118403"/>
                    <a:pt x="56762" y="117303"/>
                  </a:cubicBezTo>
                  <a:cubicBezTo>
                    <a:pt x="37296" y="116203"/>
                    <a:pt x="19719" y="105297"/>
                    <a:pt x="10091" y="88343"/>
                  </a:cubicBezTo>
                  <a:close/>
                </a:path>
              </a:pathLst>
            </a:cu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2"/>
            <p:cNvSpPr/>
            <p:nvPr/>
          </p:nvSpPr>
          <p:spPr>
            <a:xfrm>
              <a:off x="4715932" y="2440246"/>
              <a:ext cx="1501755" cy="597198"/>
            </a:xfrm>
            <a:prstGeom prst="roundRect">
              <a:avLst>
                <a:gd fmla="val 10000" name="adj"/>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txBox="1"/>
            <p:nvPr/>
          </p:nvSpPr>
          <p:spPr>
            <a:xfrm>
              <a:off x="4733423" y="2457737"/>
              <a:ext cx="1466773" cy="562216"/>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School Staff</a:t>
              </a:r>
              <a:endParaRPr sz="1800">
                <a:solidFill>
                  <a:schemeClr val="lt1"/>
                </a:solidFill>
                <a:latin typeface="Calibri"/>
                <a:ea typeface="Calibri"/>
                <a:cs typeface="Calibri"/>
                <a:sym typeface="Calibri"/>
              </a:endParaRPr>
            </a:p>
          </p:txBody>
        </p:sp>
        <p:sp>
          <p:nvSpPr>
            <p:cNvPr id="257" name="Google Shape;257;p22"/>
            <p:cNvSpPr/>
            <p:nvPr/>
          </p:nvSpPr>
          <p:spPr>
            <a:xfrm>
              <a:off x="6509744" y="1345382"/>
              <a:ext cx="1689475" cy="1393463"/>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2"/>
            <p:cNvSpPr txBox="1"/>
            <p:nvPr/>
          </p:nvSpPr>
          <p:spPr>
            <a:xfrm>
              <a:off x="6541811" y="1676048"/>
              <a:ext cx="1625341" cy="1030730"/>
            </a:xfrm>
            <a:prstGeom prst="rect">
              <a:avLst/>
            </a:prstGeom>
            <a:noFill/>
            <a:ln>
              <a:noFill/>
            </a:ln>
          </p:spPr>
          <p:txBody>
            <a:bodyPr anchorCtr="0" anchor="t" bIns="22850" lIns="22850" spcFirstLastPara="1" rIns="22850" wrap="square" tIns="22850">
              <a:noAutofit/>
            </a:bodyPr>
            <a:lstStyle/>
            <a:p>
              <a:pPr indent="-114300" lvl="1" marL="114300" marR="0" rtl="0" algn="l">
                <a:lnSpc>
                  <a:spcPct val="9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Academic</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Expectations &amp; routines</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Social skills</a:t>
              </a:r>
              <a:endParaRPr b="0" i="0" sz="1200" u="none" cap="none" strike="noStrike">
                <a:solidFill>
                  <a:schemeClr val="dk1"/>
                </a:solidFill>
                <a:latin typeface="Calibri"/>
                <a:ea typeface="Calibri"/>
                <a:cs typeface="Calibri"/>
                <a:sym typeface="Calibri"/>
              </a:endParaRPr>
            </a:p>
            <a:p>
              <a:pPr indent="-114300" lvl="1" marL="114300" marR="0" rtl="0" algn="l">
                <a:lnSpc>
                  <a:spcPct val="90000"/>
                </a:lnSpc>
                <a:spcBef>
                  <a:spcPts val="18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Self-management</a:t>
              </a:r>
              <a:endParaRPr b="0" i="0" sz="1200" u="none" cap="none" strike="noStrike">
                <a:solidFill>
                  <a:schemeClr val="dk1"/>
                </a:solidFill>
                <a:latin typeface="Calibri"/>
                <a:ea typeface="Calibri"/>
                <a:cs typeface="Calibri"/>
                <a:sym typeface="Calibri"/>
              </a:endParaRPr>
            </a:p>
          </p:txBody>
        </p:sp>
        <p:sp>
          <p:nvSpPr>
            <p:cNvPr id="259" name="Google Shape;259;p22"/>
            <p:cNvSpPr/>
            <p:nvPr/>
          </p:nvSpPr>
          <p:spPr>
            <a:xfrm>
              <a:off x="6885183" y="1046782"/>
              <a:ext cx="1501755" cy="597198"/>
            </a:xfrm>
            <a:prstGeom prst="roundRect">
              <a:avLst>
                <a:gd fmla="val 10000" name="adj"/>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2"/>
            <p:cNvSpPr txBox="1"/>
            <p:nvPr/>
          </p:nvSpPr>
          <p:spPr>
            <a:xfrm>
              <a:off x="6902674" y="1064273"/>
              <a:ext cx="1466773" cy="562216"/>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None/>
              </a:pPr>
              <a:r>
                <a:rPr lang="en-US" sz="1800">
                  <a:solidFill>
                    <a:schemeClr val="lt1"/>
                  </a:solidFill>
                  <a:latin typeface="Calibri"/>
                  <a:ea typeface="Calibri"/>
                  <a:cs typeface="Calibri"/>
                  <a:sym typeface="Calibri"/>
                </a:rPr>
                <a:t>Student Benefit</a:t>
              </a:r>
              <a:endParaRPr sz="1800">
                <a:solidFill>
                  <a:schemeClr val="lt1"/>
                </a:solidFill>
                <a:latin typeface="Calibri"/>
                <a:ea typeface="Calibri"/>
                <a:cs typeface="Calibri"/>
                <a:sym typeface="Calibri"/>
              </a:endParaRPr>
            </a:p>
          </p:txBody>
        </p:sp>
      </p:grpSp>
      <p:sp>
        <p:nvSpPr>
          <p:cNvPr id="261" name="Google Shape;261;p22"/>
          <p:cNvSpPr txBox="1"/>
          <p:nvPr/>
        </p:nvSpPr>
        <p:spPr>
          <a:xfrm>
            <a:off x="2971800" y="1828800"/>
            <a:ext cx="3082925" cy="369888"/>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Internal Coaching Support</a:t>
            </a:r>
            <a:endParaRPr/>
          </a:p>
        </p:txBody>
      </p:sp>
      <p:sp>
        <p:nvSpPr>
          <p:cNvPr id="262" name="Google Shape;262;p22"/>
          <p:cNvSpPr txBox="1"/>
          <p:nvPr/>
        </p:nvSpPr>
        <p:spPr>
          <a:xfrm>
            <a:off x="685800" y="5486400"/>
            <a:ext cx="3160713" cy="369888"/>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External Coaching Support</a:t>
            </a:r>
            <a:endParaRPr/>
          </a:p>
        </p:txBody>
      </p:sp>
      <p:sp>
        <p:nvSpPr>
          <p:cNvPr id="263" name="Google Shape;263;p22"/>
          <p:cNvSpPr txBox="1"/>
          <p:nvPr>
            <p:ph type="title"/>
          </p:nvPr>
        </p:nvSpPr>
        <p:spPr>
          <a:xfrm>
            <a:off x="719138" y="404813"/>
            <a:ext cx="7772400" cy="755650"/>
          </a:xfrm>
          <a:prstGeom prst="rect">
            <a:avLst/>
          </a:prstGeom>
          <a:solidFill>
            <a:srgbClr val="CCFF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200" u="none" cap="none" strike="noStrike">
                <a:solidFill>
                  <a:schemeClr val="dk1"/>
                </a:solidFill>
                <a:latin typeface="Calibri"/>
                <a:ea typeface="Calibri"/>
                <a:cs typeface="Calibri"/>
                <a:sym typeface="Calibri"/>
              </a:rPr>
              <a:t>Basic PBIS Implementation Framework</a:t>
            </a:r>
            <a:endParaRPr/>
          </a:p>
        </p:txBody>
      </p:sp>
      <p:sp>
        <p:nvSpPr>
          <p:cNvPr id="264" name="Google Shape;264;p22"/>
          <p:cNvSpPr txBox="1"/>
          <p:nvPr/>
        </p:nvSpPr>
        <p:spPr>
          <a:xfrm>
            <a:off x="5791200" y="5486400"/>
            <a:ext cx="1724025" cy="369888"/>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Team Support</a:t>
            </a:r>
            <a:endParaRPr/>
          </a:p>
        </p:txBody>
      </p:sp>
      <p:grpSp>
        <p:nvGrpSpPr>
          <p:cNvPr id="265" name="Google Shape;265;p22"/>
          <p:cNvGrpSpPr/>
          <p:nvPr/>
        </p:nvGrpSpPr>
        <p:grpSpPr>
          <a:xfrm>
            <a:off x="609600" y="1828800"/>
            <a:ext cx="1501755" cy="597198"/>
            <a:chOff x="4715932" y="2440246"/>
            <a:chExt cx="1501755" cy="597198"/>
          </a:xfrm>
        </p:grpSpPr>
        <p:sp>
          <p:nvSpPr>
            <p:cNvPr id="266" name="Google Shape;266;p22"/>
            <p:cNvSpPr/>
            <p:nvPr/>
          </p:nvSpPr>
          <p:spPr>
            <a:xfrm>
              <a:off x="4715932" y="2440246"/>
              <a:ext cx="1501755" cy="597198"/>
            </a:xfrm>
            <a:prstGeom prst="roundRect">
              <a:avLst>
                <a:gd fmla="val 10000" name="adj"/>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2"/>
            <p:cNvSpPr/>
            <p:nvPr/>
          </p:nvSpPr>
          <p:spPr>
            <a:xfrm>
              <a:off x="4733423" y="2457737"/>
              <a:ext cx="1466773" cy="562216"/>
            </a:xfrm>
            <a:prstGeom prst="rect">
              <a:avLst/>
            </a:prstGeom>
            <a:solidFill>
              <a:srgbClr val="0000FF"/>
            </a:solidFill>
            <a:ln>
              <a:noFill/>
            </a:ln>
          </p:spPr>
          <p:txBody>
            <a:bodyPr anchorCtr="0" anchor="ctr" bIns="20300" lIns="30475" spcFirstLastPara="1" rIns="30475" wrap="square" tIns="20300">
              <a:noAutofit/>
            </a:bodyPr>
            <a:lstStyle/>
            <a:p>
              <a:pPr indent="0" lvl="0" marL="0" marR="0" rtl="0" algn="ctr">
                <a:lnSpc>
                  <a:spcPct val="90000"/>
                </a:lnSpc>
                <a:spcBef>
                  <a:spcPts val="0"/>
                </a:spcBef>
                <a:spcAft>
                  <a:spcPts val="0"/>
                </a:spcAft>
                <a:buNone/>
              </a:pPr>
              <a:r>
                <a:rPr lang="en-US" sz="1600">
                  <a:solidFill>
                    <a:srgbClr val="FFFFFF"/>
                  </a:solidFill>
                  <a:latin typeface="Calibri"/>
                  <a:ea typeface="Calibri"/>
                  <a:cs typeface="Calibri"/>
                  <a:sym typeface="Calibri"/>
                </a:rPr>
                <a:t>Regional/State Leadership</a:t>
              </a:r>
              <a:endParaRPr sz="1600">
                <a:solidFill>
                  <a:srgbClr val="FFFFFF"/>
                </a:solidFill>
                <a:latin typeface="Calibri"/>
                <a:ea typeface="Calibri"/>
                <a:cs typeface="Calibri"/>
                <a:sym typeface="Calibri"/>
              </a:endParaRPr>
            </a:p>
          </p:txBody>
        </p:sp>
      </p:grpSp>
      <p:cxnSp>
        <p:nvCxnSpPr>
          <p:cNvPr id="268" name="Google Shape;268;p22"/>
          <p:cNvCxnSpPr/>
          <p:nvPr/>
        </p:nvCxnSpPr>
        <p:spPr>
          <a:xfrm>
            <a:off x="1295400" y="2438400"/>
            <a:ext cx="0" cy="685800"/>
          </a:xfrm>
          <a:prstGeom prst="straightConnector1">
            <a:avLst/>
          </a:prstGeom>
          <a:noFill/>
          <a:ln cap="flat" cmpd="sng" w="63500">
            <a:solidFill>
              <a:srgbClr val="0000FF"/>
            </a:solidFill>
            <a:prstDash val="solid"/>
            <a:round/>
            <a:headEnd len="sm" w="sm" type="none"/>
            <a:tailEnd len="med" w="med" type="triangle"/>
          </a:ln>
        </p:spPr>
      </p:cxnSp>
      <p:sp>
        <p:nvSpPr>
          <p:cNvPr id="269" name="Google Shape;269;p22"/>
          <p:cNvSpPr/>
          <p:nvPr/>
        </p:nvSpPr>
        <p:spPr>
          <a:xfrm>
            <a:off x="127000" y="1819275"/>
            <a:ext cx="2530475" cy="671513"/>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270" name="Google Shape;270;p22"/>
          <p:cNvSpPr/>
          <p:nvPr/>
        </p:nvSpPr>
        <p:spPr>
          <a:xfrm>
            <a:off x="279400" y="4227513"/>
            <a:ext cx="2530475" cy="671512"/>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271" name="Google Shape;271;p22"/>
          <p:cNvSpPr/>
          <p:nvPr/>
        </p:nvSpPr>
        <p:spPr>
          <a:xfrm>
            <a:off x="2435225" y="2808288"/>
            <a:ext cx="2530475" cy="728662"/>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272" name="Google Shape;272;p22"/>
          <p:cNvSpPr/>
          <p:nvPr/>
        </p:nvSpPr>
        <p:spPr>
          <a:xfrm>
            <a:off x="4678363" y="4184650"/>
            <a:ext cx="2530475" cy="728663"/>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273" name="Google Shape;273;p22"/>
          <p:cNvSpPr/>
          <p:nvPr/>
        </p:nvSpPr>
        <p:spPr>
          <a:xfrm>
            <a:off x="3525838" y="5918200"/>
            <a:ext cx="2528887" cy="728663"/>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FF0000"/>
                </a:solidFill>
                <a:latin typeface="Calibri"/>
                <a:ea typeface="Calibri"/>
                <a:cs typeface="Calibri"/>
                <a:sym typeface="Calibri"/>
              </a:rPr>
              <a:t>LEADERSHIP</a:t>
            </a:r>
            <a:endParaRPr b="1" sz="18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2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2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2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2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2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3"/>
          <p:cNvSpPr/>
          <p:nvPr/>
        </p:nvSpPr>
        <p:spPr>
          <a:xfrm>
            <a:off x="1259632" y="296652"/>
            <a:ext cx="7992888" cy="6480720"/>
          </a:xfrm>
          <a:prstGeom prst="ellipse">
            <a:avLst/>
          </a:prstGeom>
          <a:solidFill>
            <a:srgbClr val="E5B8B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i="1" sz="1800">
              <a:solidFill>
                <a:srgbClr val="000066"/>
              </a:solidFill>
              <a:latin typeface="Arial"/>
              <a:ea typeface="Arial"/>
              <a:cs typeface="Arial"/>
              <a:sym typeface="Arial"/>
            </a:endParaRPr>
          </a:p>
        </p:txBody>
      </p:sp>
      <p:sp>
        <p:nvSpPr>
          <p:cNvPr id="280" name="Google Shape;280;p23"/>
          <p:cNvSpPr/>
          <p:nvPr/>
        </p:nvSpPr>
        <p:spPr>
          <a:xfrm>
            <a:off x="4067944" y="1828800"/>
            <a:ext cx="2286000" cy="1066800"/>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66"/>
                </a:solidFill>
                <a:latin typeface="Arial"/>
                <a:ea typeface="Arial"/>
                <a:cs typeface="Arial"/>
                <a:sym typeface="Arial"/>
              </a:rPr>
              <a:t>Agreements</a:t>
            </a:r>
            <a:endParaRPr/>
          </a:p>
        </p:txBody>
      </p:sp>
      <p:sp>
        <p:nvSpPr>
          <p:cNvPr id="281" name="Google Shape;281;p23"/>
          <p:cNvSpPr/>
          <p:nvPr/>
        </p:nvSpPr>
        <p:spPr>
          <a:xfrm>
            <a:off x="4067944" y="304800"/>
            <a:ext cx="2286000" cy="1066800"/>
          </a:xfrm>
          <a:prstGeom prst="ellipse">
            <a:avLst/>
          </a:prstGeom>
          <a:solidFill>
            <a:srgbClr val="66CCFF"/>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66"/>
                </a:solidFill>
                <a:latin typeface="Arial"/>
                <a:ea typeface="Arial"/>
                <a:cs typeface="Arial"/>
                <a:sym typeface="Arial"/>
              </a:rPr>
              <a:t>Team</a:t>
            </a:r>
            <a:endParaRPr/>
          </a:p>
        </p:txBody>
      </p:sp>
      <p:sp>
        <p:nvSpPr>
          <p:cNvPr id="282" name="Google Shape;282;p23"/>
          <p:cNvSpPr/>
          <p:nvPr/>
        </p:nvSpPr>
        <p:spPr>
          <a:xfrm>
            <a:off x="3887924" y="3358480"/>
            <a:ext cx="2700300" cy="1296144"/>
          </a:xfrm>
          <a:prstGeom prst="ellipse">
            <a:avLst/>
          </a:prstGeom>
          <a:solidFill>
            <a:srgbClr val="99FF99"/>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66"/>
                </a:solidFill>
                <a:latin typeface="Arial"/>
                <a:ea typeface="Arial"/>
                <a:cs typeface="Arial"/>
                <a:sym typeface="Arial"/>
              </a:rPr>
              <a:t>Data-based </a:t>
            </a:r>
            <a:endParaRPr/>
          </a:p>
          <a:p>
            <a:pPr indent="0" lvl="0" marL="0" marR="0" rtl="0" algn="ctr">
              <a:spcBef>
                <a:spcPts val="0"/>
              </a:spcBef>
              <a:spcAft>
                <a:spcPts val="0"/>
              </a:spcAft>
              <a:buNone/>
            </a:pPr>
            <a:r>
              <a:rPr lang="en-US" sz="1800">
                <a:solidFill>
                  <a:srgbClr val="000066"/>
                </a:solidFill>
                <a:latin typeface="Arial"/>
                <a:ea typeface="Arial"/>
                <a:cs typeface="Arial"/>
                <a:sym typeface="Arial"/>
              </a:rPr>
              <a:t>Action Plan</a:t>
            </a:r>
            <a:endParaRPr/>
          </a:p>
          <a:p>
            <a:pPr indent="0" lvl="0" marL="0" marR="0" rtl="0" algn="ctr">
              <a:spcBef>
                <a:spcPts val="0"/>
              </a:spcBef>
              <a:spcAft>
                <a:spcPts val="0"/>
              </a:spcAft>
              <a:buNone/>
            </a:pPr>
            <a:r>
              <a:rPr lang="en-US" sz="1800">
                <a:solidFill>
                  <a:srgbClr val="000066"/>
                </a:solidFill>
                <a:latin typeface="Arial"/>
                <a:ea typeface="Arial"/>
                <a:cs typeface="Arial"/>
                <a:sym typeface="Arial"/>
              </a:rPr>
              <a:t>“</a:t>
            </a:r>
            <a:r>
              <a:rPr i="1" lang="en-US" sz="1800">
                <a:solidFill>
                  <a:srgbClr val="000066"/>
                </a:solidFill>
                <a:latin typeface="Arial"/>
                <a:ea typeface="Arial"/>
                <a:cs typeface="Arial"/>
                <a:sym typeface="Arial"/>
              </a:rPr>
              <a:t>Plan</a:t>
            </a:r>
            <a:r>
              <a:rPr lang="en-US" sz="1800">
                <a:solidFill>
                  <a:srgbClr val="000066"/>
                </a:solidFill>
                <a:latin typeface="Arial"/>
                <a:ea typeface="Arial"/>
                <a:cs typeface="Arial"/>
                <a:sym typeface="Arial"/>
              </a:rPr>
              <a:t>”</a:t>
            </a:r>
            <a:endParaRPr sz="1800">
              <a:solidFill>
                <a:srgbClr val="000066"/>
              </a:solidFill>
              <a:latin typeface="Arial"/>
              <a:ea typeface="Arial"/>
              <a:cs typeface="Arial"/>
              <a:sym typeface="Arial"/>
            </a:endParaRPr>
          </a:p>
        </p:txBody>
      </p:sp>
      <p:sp>
        <p:nvSpPr>
          <p:cNvPr id="283" name="Google Shape;283;p23"/>
          <p:cNvSpPr/>
          <p:nvPr/>
        </p:nvSpPr>
        <p:spPr>
          <a:xfrm>
            <a:off x="5840760" y="4969610"/>
            <a:ext cx="2449286" cy="1159690"/>
          </a:xfrm>
          <a:prstGeom prst="ellipse">
            <a:avLst/>
          </a:prstGeom>
          <a:solidFill>
            <a:srgbClr val="99FF99"/>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66"/>
                </a:solidFill>
                <a:latin typeface="Arial"/>
                <a:ea typeface="Arial"/>
                <a:cs typeface="Arial"/>
                <a:sym typeface="Arial"/>
              </a:rPr>
              <a:t>Implementation</a:t>
            </a:r>
            <a:endParaRPr/>
          </a:p>
          <a:p>
            <a:pPr indent="0" lvl="0" marL="0" marR="0" rtl="0" algn="ctr">
              <a:spcBef>
                <a:spcPts val="0"/>
              </a:spcBef>
              <a:spcAft>
                <a:spcPts val="0"/>
              </a:spcAft>
              <a:buNone/>
            </a:pPr>
            <a:r>
              <a:rPr lang="en-US" sz="1800">
                <a:solidFill>
                  <a:srgbClr val="000066"/>
                </a:solidFill>
                <a:latin typeface="Arial"/>
                <a:ea typeface="Arial"/>
                <a:cs typeface="Arial"/>
                <a:sym typeface="Arial"/>
              </a:rPr>
              <a:t>“</a:t>
            </a:r>
            <a:r>
              <a:rPr i="1" lang="en-US" sz="1800">
                <a:solidFill>
                  <a:srgbClr val="000066"/>
                </a:solidFill>
                <a:latin typeface="Arial"/>
                <a:ea typeface="Arial"/>
                <a:cs typeface="Arial"/>
                <a:sym typeface="Arial"/>
              </a:rPr>
              <a:t>Do</a:t>
            </a:r>
            <a:r>
              <a:rPr lang="en-US" sz="1800">
                <a:solidFill>
                  <a:srgbClr val="000066"/>
                </a:solidFill>
                <a:latin typeface="Arial"/>
                <a:ea typeface="Arial"/>
                <a:cs typeface="Arial"/>
                <a:sym typeface="Arial"/>
              </a:rPr>
              <a:t>”</a:t>
            </a:r>
            <a:endParaRPr sz="1800">
              <a:solidFill>
                <a:srgbClr val="000066"/>
              </a:solidFill>
              <a:latin typeface="Arial"/>
              <a:ea typeface="Arial"/>
              <a:cs typeface="Arial"/>
              <a:sym typeface="Arial"/>
            </a:endParaRPr>
          </a:p>
        </p:txBody>
      </p:sp>
      <p:sp>
        <p:nvSpPr>
          <p:cNvPr id="284" name="Google Shape;284;p23"/>
          <p:cNvSpPr/>
          <p:nvPr/>
        </p:nvSpPr>
        <p:spPr>
          <a:xfrm>
            <a:off x="2411760" y="4969610"/>
            <a:ext cx="2449286" cy="1159690"/>
          </a:xfrm>
          <a:prstGeom prst="ellipse">
            <a:avLst/>
          </a:prstGeom>
          <a:solidFill>
            <a:srgbClr val="99FF99"/>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66"/>
                </a:solidFill>
                <a:latin typeface="Arial"/>
                <a:ea typeface="Arial"/>
                <a:cs typeface="Arial"/>
                <a:sym typeface="Arial"/>
              </a:rPr>
              <a:t>Evaluation</a:t>
            </a:r>
            <a:endParaRPr/>
          </a:p>
          <a:p>
            <a:pPr indent="0" lvl="0" marL="0" marR="0" rtl="0" algn="ctr">
              <a:spcBef>
                <a:spcPts val="0"/>
              </a:spcBef>
              <a:spcAft>
                <a:spcPts val="0"/>
              </a:spcAft>
              <a:buNone/>
            </a:pPr>
            <a:r>
              <a:rPr lang="en-US" sz="1800">
                <a:solidFill>
                  <a:srgbClr val="000066"/>
                </a:solidFill>
                <a:latin typeface="Arial"/>
                <a:ea typeface="Arial"/>
                <a:cs typeface="Arial"/>
                <a:sym typeface="Arial"/>
              </a:rPr>
              <a:t>“</a:t>
            </a:r>
            <a:r>
              <a:rPr i="1" lang="en-US" sz="1800">
                <a:solidFill>
                  <a:srgbClr val="000066"/>
                </a:solidFill>
                <a:latin typeface="Arial"/>
                <a:ea typeface="Arial"/>
                <a:cs typeface="Arial"/>
                <a:sym typeface="Arial"/>
              </a:rPr>
              <a:t>Check</a:t>
            </a:r>
            <a:r>
              <a:rPr lang="en-US" sz="1800">
                <a:solidFill>
                  <a:srgbClr val="000066"/>
                </a:solidFill>
                <a:latin typeface="Arial"/>
                <a:ea typeface="Arial"/>
                <a:cs typeface="Arial"/>
                <a:sym typeface="Arial"/>
              </a:rPr>
              <a:t>”</a:t>
            </a:r>
            <a:endParaRPr sz="1800">
              <a:solidFill>
                <a:srgbClr val="000066"/>
              </a:solidFill>
              <a:latin typeface="Arial"/>
              <a:ea typeface="Arial"/>
              <a:cs typeface="Arial"/>
              <a:sym typeface="Arial"/>
            </a:endParaRPr>
          </a:p>
        </p:txBody>
      </p:sp>
      <p:cxnSp>
        <p:nvCxnSpPr>
          <p:cNvPr id="285" name="Google Shape;285;p23"/>
          <p:cNvCxnSpPr>
            <a:stCxn id="281" idx="4"/>
            <a:endCxn id="280" idx="0"/>
          </p:cNvCxnSpPr>
          <p:nvPr/>
        </p:nvCxnSpPr>
        <p:spPr>
          <a:xfrm>
            <a:off x="5210944" y="1371600"/>
            <a:ext cx="0" cy="457200"/>
          </a:xfrm>
          <a:prstGeom prst="straightConnector1">
            <a:avLst/>
          </a:prstGeom>
          <a:noFill/>
          <a:ln cap="flat" cmpd="sng" w="63500">
            <a:solidFill>
              <a:schemeClr val="dk1"/>
            </a:solidFill>
            <a:prstDash val="solid"/>
            <a:round/>
            <a:headEnd len="sm" w="sm" type="none"/>
            <a:tailEnd len="med" w="med" type="triangle"/>
          </a:ln>
        </p:spPr>
      </p:cxnSp>
      <p:cxnSp>
        <p:nvCxnSpPr>
          <p:cNvPr id="286" name="Google Shape;286;p23"/>
          <p:cNvCxnSpPr>
            <a:endCxn id="284" idx="6"/>
          </p:cNvCxnSpPr>
          <p:nvPr/>
        </p:nvCxnSpPr>
        <p:spPr>
          <a:xfrm rot="10800000">
            <a:off x="4861046" y="5549455"/>
            <a:ext cx="979500" cy="0"/>
          </a:xfrm>
          <a:prstGeom prst="straightConnector1">
            <a:avLst/>
          </a:prstGeom>
          <a:noFill/>
          <a:ln cap="flat" cmpd="sng" w="63500">
            <a:solidFill>
              <a:schemeClr val="dk1"/>
            </a:solidFill>
            <a:prstDash val="solid"/>
            <a:round/>
            <a:headEnd len="sm" w="sm" type="none"/>
            <a:tailEnd len="med" w="med" type="triangle"/>
          </a:ln>
        </p:spPr>
      </p:cxnSp>
      <p:cxnSp>
        <p:nvCxnSpPr>
          <p:cNvPr id="287" name="Google Shape;287;p23"/>
          <p:cNvCxnSpPr>
            <a:stCxn id="282" idx="5"/>
            <a:endCxn id="283" idx="0"/>
          </p:cNvCxnSpPr>
          <p:nvPr/>
        </p:nvCxnSpPr>
        <p:spPr>
          <a:xfrm>
            <a:off x="6192774" y="4464808"/>
            <a:ext cx="872700" cy="504900"/>
          </a:xfrm>
          <a:prstGeom prst="straightConnector1">
            <a:avLst/>
          </a:prstGeom>
          <a:noFill/>
          <a:ln cap="flat" cmpd="sng" w="63500">
            <a:solidFill>
              <a:schemeClr val="dk1"/>
            </a:solidFill>
            <a:prstDash val="solid"/>
            <a:round/>
            <a:headEnd len="sm" w="sm" type="none"/>
            <a:tailEnd len="med" w="med" type="triangle"/>
          </a:ln>
        </p:spPr>
      </p:cxnSp>
      <p:cxnSp>
        <p:nvCxnSpPr>
          <p:cNvPr id="288" name="Google Shape;288;p23"/>
          <p:cNvCxnSpPr/>
          <p:nvPr/>
        </p:nvCxnSpPr>
        <p:spPr>
          <a:xfrm flipH="1" rot="10800000">
            <a:off x="3636963" y="4464050"/>
            <a:ext cx="646112" cy="504825"/>
          </a:xfrm>
          <a:prstGeom prst="straightConnector1">
            <a:avLst/>
          </a:prstGeom>
          <a:noFill/>
          <a:ln cap="flat" cmpd="sng" w="63500">
            <a:solidFill>
              <a:schemeClr val="dk1"/>
            </a:solidFill>
            <a:prstDash val="solid"/>
            <a:round/>
            <a:headEnd len="sm" w="sm" type="none"/>
            <a:tailEnd len="med" w="med" type="triangle"/>
          </a:ln>
        </p:spPr>
      </p:cxnSp>
      <p:cxnSp>
        <p:nvCxnSpPr>
          <p:cNvPr id="289" name="Google Shape;289;p23"/>
          <p:cNvCxnSpPr>
            <a:stCxn id="280" idx="4"/>
            <a:endCxn id="282" idx="0"/>
          </p:cNvCxnSpPr>
          <p:nvPr/>
        </p:nvCxnSpPr>
        <p:spPr>
          <a:xfrm>
            <a:off x="5210944" y="2895600"/>
            <a:ext cx="27000" cy="462900"/>
          </a:xfrm>
          <a:prstGeom prst="straightConnector1">
            <a:avLst/>
          </a:prstGeom>
          <a:noFill/>
          <a:ln cap="flat" cmpd="sng" w="63500">
            <a:solidFill>
              <a:schemeClr val="dk1"/>
            </a:solidFill>
            <a:prstDash val="solid"/>
            <a:round/>
            <a:headEnd len="sm" w="sm" type="none"/>
            <a:tailEnd len="med" w="med" type="triangle"/>
          </a:ln>
        </p:spPr>
      </p:cxnSp>
      <p:sp>
        <p:nvSpPr>
          <p:cNvPr id="290" name="Google Shape;290;p23"/>
          <p:cNvSpPr txBox="1"/>
          <p:nvPr>
            <p:ph type="title"/>
          </p:nvPr>
        </p:nvSpPr>
        <p:spPr>
          <a:xfrm>
            <a:off x="381000" y="1124744"/>
            <a:ext cx="3002868" cy="1783668"/>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chemeClr val="dk1"/>
                </a:solidFill>
                <a:latin typeface="Calibri"/>
                <a:ea typeface="Calibri"/>
                <a:cs typeface="Calibri"/>
                <a:sym typeface="Calibri"/>
              </a:rPr>
              <a:t>General Implementation Process</a:t>
            </a:r>
            <a:endParaRPr b="0" i="0" sz="2800" u="none" cap="none" strike="noStrike">
              <a:solidFill>
                <a:schemeClr val="dk1"/>
              </a:solidFill>
              <a:latin typeface="Calibri"/>
              <a:ea typeface="Calibri"/>
              <a:cs typeface="Calibri"/>
              <a:sym typeface="Calibri"/>
            </a:endParaRPr>
          </a:p>
        </p:txBody>
      </p:sp>
      <p:sp>
        <p:nvSpPr>
          <p:cNvPr id="291" name="Google Shape;291;p23"/>
          <p:cNvSpPr txBox="1"/>
          <p:nvPr/>
        </p:nvSpPr>
        <p:spPr>
          <a:xfrm>
            <a:off x="7245350" y="333375"/>
            <a:ext cx="890588" cy="12303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State</a:t>
            </a:r>
            <a:endParaRPr/>
          </a:p>
          <a:p>
            <a:pPr indent="0" lvl="0" marL="0" marR="0" rtl="0" algn="l">
              <a:spcBef>
                <a:spcPts val="1200"/>
              </a:spcBef>
              <a:spcAft>
                <a:spcPts val="0"/>
              </a:spcAft>
              <a:buNone/>
            </a:pPr>
            <a:r>
              <a:rPr lang="en-US" sz="1800">
                <a:solidFill>
                  <a:srgbClr val="000000"/>
                </a:solidFill>
                <a:latin typeface="Arial"/>
                <a:ea typeface="Arial"/>
                <a:cs typeface="Arial"/>
                <a:sym typeface="Arial"/>
              </a:rPr>
              <a:t>District</a:t>
            </a:r>
            <a:endParaRPr/>
          </a:p>
          <a:p>
            <a:pPr indent="0" lvl="0" marL="0" marR="0" rtl="0" algn="l">
              <a:spcBef>
                <a:spcPts val="1200"/>
              </a:spcBef>
              <a:spcAft>
                <a:spcPts val="0"/>
              </a:spcAft>
              <a:buNone/>
            </a:pPr>
            <a:r>
              <a:rPr lang="en-US" sz="1800">
                <a:solidFill>
                  <a:srgbClr val="000000"/>
                </a:solidFill>
                <a:latin typeface="Arial"/>
                <a:ea typeface="Arial"/>
                <a:cs typeface="Arial"/>
                <a:sym typeface="Arial"/>
              </a:rPr>
              <a:t>School</a:t>
            </a:r>
            <a:endParaRPr/>
          </a:p>
        </p:txBody>
      </p:sp>
      <p:cxnSp>
        <p:nvCxnSpPr>
          <p:cNvPr id="292" name="Google Shape;292;p23"/>
          <p:cNvCxnSpPr>
            <a:stCxn id="281" idx="6"/>
          </p:cNvCxnSpPr>
          <p:nvPr/>
        </p:nvCxnSpPr>
        <p:spPr>
          <a:xfrm flipH="1" rot="10800000">
            <a:off x="6353944" y="512700"/>
            <a:ext cx="836700" cy="325500"/>
          </a:xfrm>
          <a:prstGeom prst="straightConnector1">
            <a:avLst/>
          </a:prstGeom>
          <a:noFill/>
          <a:ln cap="flat" cmpd="sng" w="28575">
            <a:solidFill>
              <a:srgbClr val="FF0000"/>
            </a:solidFill>
            <a:prstDash val="solid"/>
            <a:round/>
            <a:headEnd len="sm" w="sm" type="none"/>
            <a:tailEnd len="med" w="med" type="triangle"/>
          </a:ln>
        </p:spPr>
      </p:cxnSp>
      <p:cxnSp>
        <p:nvCxnSpPr>
          <p:cNvPr id="293" name="Google Shape;293;p23"/>
          <p:cNvCxnSpPr>
            <a:stCxn id="281" idx="6"/>
          </p:cNvCxnSpPr>
          <p:nvPr/>
        </p:nvCxnSpPr>
        <p:spPr>
          <a:xfrm>
            <a:off x="6353944" y="838200"/>
            <a:ext cx="836700" cy="106500"/>
          </a:xfrm>
          <a:prstGeom prst="straightConnector1">
            <a:avLst/>
          </a:prstGeom>
          <a:noFill/>
          <a:ln cap="flat" cmpd="sng" w="28575">
            <a:solidFill>
              <a:srgbClr val="FF0000"/>
            </a:solidFill>
            <a:prstDash val="solid"/>
            <a:round/>
            <a:headEnd len="sm" w="sm" type="none"/>
            <a:tailEnd len="med" w="med" type="triangle"/>
          </a:ln>
        </p:spPr>
      </p:cxnSp>
      <p:cxnSp>
        <p:nvCxnSpPr>
          <p:cNvPr id="294" name="Google Shape;294;p23"/>
          <p:cNvCxnSpPr>
            <a:stCxn id="281" idx="6"/>
          </p:cNvCxnSpPr>
          <p:nvPr/>
        </p:nvCxnSpPr>
        <p:spPr>
          <a:xfrm>
            <a:off x="6353944" y="838200"/>
            <a:ext cx="836700" cy="538200"/>
          </a:xfrm>
          <a:prstGeom prst="straightConnector1">
            <a:avLst/>
          </a:prstGeom>
          <a:noFill/>
          <a:ln cap="flat" cmpd="sng" w="28575">
            <a:solidFill>
              <a:srgbClr val="FF0000"/>
            </a:solidFill>
            <a:prstDash val="solid"/>
            <a:round/>
            <a:headEnd len="sm" w="sm" type="none"/>
            <a:tailEnd len="med" w="med" type="triangle"/>
          </a:ln>
        </p:spPr>
      </p:cxnSp>
      <p:sp>
        <p:nvSpPr>
          <p:cNvPr id="295" name="Google Shape;295;p23"/>
          <p:cNvSpPr txBox="1"/>
          <p:nvPr/>
        </p:nvSpPr>
        <p:spPr>
          <a:xfrm>
            <a:off x="7216775" y="1844675"/>
            <a:ext cx="1751013" cy="16621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Students</a:t>
            </a:r>
            <a:endParaRPr/>
          </a:p>
          <a:p>
            <a:pPr indent="0" lvl="0" marL="0" marR="0" rtl="0" algn="l">
              <a:spcBef>
                <a:spcPts val="1200"/>
              </a:spcBef>
              <a:spcAft>
                <a:spcPts val="0"/>
              </a:spcAft>
              <a:buNone/>
            </a:pPr>
            <a:r>
              <a:rPr lang="en-US" sz="1800">
                <a:solidFill>
                  <a:srgbClr val="000000"/>
                </a:solidFill>
                <a:latin typeface="Arial"/>
                <a:ea typeface="Arial"/>
                <a:cs typeface="Arial"/>
                <a:sym typeface="Arial"/>
              </a:rPr>
              <a:t>Staff</a:t>
            </a:r>
            <a:endParaRPr/>
          </a:p>
          <a:p>
            <a:pPr indent="0" lvl="0" marL="0" marR="0" rtl="0" algn="l">
              <a:spcBef>
                <a:spcPts val="1200"/>
              </a:spcBef>
              <a:spcAft>
                <a:spcPts val="0"/>
              </a:spcAft>
              <a:buNone/>
            </a:pPr>
            <a:r>
              <a:rPr lang="en-US" sz="1800">
                <a:solidFill>
                  <a:srgbClr val="000000"/>
                </a:solidFill>
                <a:latin typeface="Arial"/>
                <a:ea typeface="Arial"/>
                <a:cs typeface="Arial"/>
                <a:sym typeface="Arial"/>
              </a:rPr>
              <a:t>Principal, Superintendent</a:t>
            </a:r>
            <a:endParaRPr/>
          </a:p>
        </p:txBody>
      </p:sp>
      <p:cxnSp>
        <p:nvCxnSpPr>
          <p:cNvPr id="296" name="Google Shape;296;p23"/>
          <p:cNvCxnSpPr/>
          <p:nvPr/>
        </p:nvCxnSpPr>
        <p:spPr>
          <a:xfrm flipH="1" rot="10800000">
            <a:off x="6372225" y="2024063"/>
            <a:ext cx="835025" cy="327025"/>
          </a:xfrm>
          <a:prstGeom prst="straightConnector1">
            <a:avLst/>
          </a:prstGeom>
          <a:noFill/>
          <a:ln cap="flat" cmpd="sng" w="28575">
            <a:solidFill>
              <a:srgbClr val="FF0000"/>
            </a:solidFill>
            <a:prstDash val="solid"/>
            <a:round/>
            <a:headEnd len="sm" w="sm" type="none"/>
            <a:tailEnd len="med" w="med" type="triangle"/>
          </a:ln>
        </p:spPr>
      </p:cxnSp>
      <p:cxnSp>
        <p:nvCxnSpPr>
          <p:cNvPr id="297" name="Google Shape;297;p23"/>
          <p:cNvCxnSpPr/>
          <p:nvPr/>
        </p:nvCxnSpPr>
        <p:spPr>
          <a:xfrm>
            <a:off x="6372225" y="2351088"/>
            <a:ext cx="835025" cy="106362"/>
          </a:xfrm>
          <a:prstGeom prst="straightConnector1">
            <a:avLst/>
          </a:prstGeom>
          <a:noFill/>
          <a:ln cap="flat" cmpd="sng" w="28575">
            <a:solidFill>
              <a:srgbClr val="FF0000"/>
            </a:solidFill>
            <a:prstDash val="solid"/>
            <a:round/>
            <a:headEnd len="sm" w="sm" type="none"/>
            <a:tailEnd len="med" w="med" type="triangle"/>
          </a:ln>
        </p:spPr>
      </p:cxnSp>
      <p:cxnSp>
        <p:nvCxnSpPr>
          <p:cNvPr id="298" name="Google Shape;298;p23"/>
          <p:cNvCxnSpPr/>
          <p:nvPr/>
        </p:nvCxnSpPr>
        <p:spPr>
          <a:xfrm>
            <a:off x="6372225" y="2351088"/>
            <a:ext cx="835025" cy="538162"/>
          </a:xfrm>
          <a:prstGeom prst="straightConnector1">
            <a:avLst/>
          </a:prstGeom>
          <a:noFill/>
          <a:ln cap="flat" cmpd="sng" w="28575">
            <a:solidFill>
              <a:srgbClr val="FF0000"/>
            </a:solidFill>
            <a:prstDash val="solid"/>
            <a:round/>
            <a:headEnd len="sm" w="sm" type="none"/>
            <a:tailEnd len="med" w="med" type="triangle"/>
          </a:ln>
        </p:spPr>
      </p:cxnSp>
      <p:sp>
        <p:nvSpPr>
          <p:cNvPr id="299" name="Google Shape;299;p23"/>
          <p:cNvSpPr txBox="1"/>
          <p:nvPr/>
        </p:nvSpPr>
        <p:spPr>
          <a:xfrm>
            <a:off x="4211638" y="6021388"/>
            <a:ext cx="2139950" cy="64611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800">
                <a:solidFill>
                  <a:srgbClr val="000066"/>
                </a:solidFill>
                <a:latin typeface="Arial"/>
                <a:ea typeface="Arial"/>
                <a:cs typeface="Arial"/>
                <a:sym typeface="Arial"/>
              </a:rPr>
              <a:t>All Staff, Students,</a:t>
            </a:r>
            <a:endParaRPr/>
          </a:p>
          <a:p>
            <a:pPr indent="0" lvl="0" marL="0" marR="0" rtl="0" algn="ctr">
              <a:spcBef>
                <a:spcPts val="0"/>
              </a:spcBef>
              <a:spcAft>
                <a:spcPts val="0"/>
              </a:spcAft>
              <a:buNone/>
            </a:pPr>
            <a:r>
              <a:rPr i="1" lang="en-US" sz="1800">
                <a:solidFill>
                  <a:srgbClr val="000066"/>
                </a:solidFill>
                <a:latin typeface="Arial"/>
                <a:ea typeface="Arial"/>
                <a:cs typeface="Arial"/>
                <a:sym typeface="Arial"/>
              </a:rPr>
              <a:t>Administrators</a:t>
            </a:r>
            <a:endParaRPr/>
          </a:p>
        </p:txBody>
      </p:sp>
      <p:sp>
        <p:nvSpPr>
          <p:cNvPr id="300" name="Google Shape;300;p23"/>
          <p:cNvSpPr txBox="1"/>
          <p:nvPr/>
        </p:nvSpPr>
        <p:spPr>
          <a:xfrm>
            <a:off x="1820863" y="3327400"/>
            <a:ext cx="1906587" cy="4619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 </a:t>
            </a:r>
            <a:r>
              <a:rPr lang="en-US" sz="2400">
                <a:solidFill>
                  <a:srgbClr val="000000"/>
                </a:solidFill>
                <a:latin typeface="Arial"/>
                <a:ea typeface="Arial"/>
                <a:cs typeface="Arial"/>
                <a:sym typeface="Arial"/>
              </a:rPr>
              <a:t>Leadership</a:t>
            </a:r>
            <a:endParaRPr/>
          </a:p>
        </p:txBody>
      </p:sp>
      <p:cxnSp>
        <p:nvCxnSpPr>
          <p:cNvPr id="301" name="Google Shape;301;p23"/>
          <p:cNvCxnSpPr/>
          <p:nvPr/>
        </p:nvCxnSpPr>
        <p:spPr>
          <a:xfrm>
            <a:off x="1752600" y="3392488"/>
            <a:ext cx="0" cy="457200"/>
          </a:xfrm>
          <a:prstGeom prst="straightConnector1">
            <a:avLst/>
          </a:prstGeom>
          <a:noFill/>
          <a:ln cap="flat" cmpd="sng" w="63500">
            <a:solidFill>
              <a:schemeClr val="dk1"/>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4"/>
          <p:cNvSpPr/>
          <p:nvPr/>
        </p:nvSpPr>
        <p:spPr>
          <a:xfrm>
            <a:off x="457200" y="304800"/>
            <a:ext cx="8153400" cy="6096000"/>
          </a:xfrm>
          <a:prstGeom prst="ellipse">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307" name="Google Shape;307;p24"/>
          <p:cNvSpPr/>
          <p:nvPr/>
        </p:nvSpPr>
        <p:spPr>
          <a:xfrm>
            <a:off x="1325563" y="457200"/>
            <a:ext cx="6523037" cy="4648200"/>
          </a:xfrm>
          <a:prstGeom prst="ellipse">
            <a:avLst/>
          </a:prstGeom>
          <a:solidFill>
            <a:srgbClr val="CCC0D9"/>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308" name="Google Shape;308;p24"/>
          <p:cNvSpPr/>
          <p:nvPr/>
        </p:nvSpPr>
        <p:spPr>
          <a:xfrm>
            <a:off x="2743200" y="1600200"/>
            <a:ext cx="3505200" cy="236220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309" name="Google Shape;309;p24"/>
          <p:cNvSpPr txBox="1"/>
          <p:nvPr/>
        </p:nvSpPr>
        <p:spPr>
          <a:xfrm>
            <a:off x="3271838" y="5715000"/>
            <a:ext cx="2955925" cy="4619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School/District/State</a:t>
            </a:r>
            <a:endParaRPr/>
          </a:p>
        </p:txBody>
      </p:sp>
      <p:sp>
        <p:nvSpPr>
          <p:cNvPr id="310" name="Google Shape;310;p24"/>
          <p:cNvSpPr txBox="1"/>
          <p:nvPr/>
        </p:nvSpPr>
        <p:spPr>
          <a:xfrm>
            <a:off x="3251200" y="609600"/>
            <a:ext cx="2540000" cy="4619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000000"/>
                </a:solidFill>
                <a:latin typeface="Arial"/>
                <a:ea typeface="Arial"/>
                <a:cs typeface="Arial"/>
                <a:sym typeface="Arial"/>
              </a:rPr>
              <a:t>Leadership Team</a:t>
            </a:r>
            <a:endParaRPr/>
          </a:p>
        </p:txBody>
      </p:sp>
      <p:sp>
        <p:nvSpPr>
          <p:cNvPr id="311" name="Google Shape;311;p24"/>
          <p:cNvSpPr/>
          <p:nvPr/>
        </p:nvSpPr>
        <p:spPr>
          <a:xfrm>
            <a:off x="3276600" y="1143000"/>
            <a:ext cx="2362200" cy="1219200"/>
          </a:xfrm>
          <a:prstGeom prst="ellipse">
            <a:avLst/>
          </a:prstGeom>
          <a:solidFill>
            <a:srgbClr val="78FF1A"/>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Collect data, analyze, &amp; decide</a:t>
            </a:r>
            <a:endParaRPr sz="1800">
              <a:solidFill>
                <a:srgbClr val="000000"/>
              </a:solidFill>
              <a:latin typeface="Calibri"/>
              <a:ea typeface="Calibri"/>
              <a:cs typeface="Calibri"/>
              <a:sym typeface="Calibri"/>
            </a:endParaRPr>
          </a:p>
        </p:txBody>
      </p:sp>
      <p:sp>
        <p:nvSpPr>
          <p:cNvPr id="312" name="Google Shape;312;p24"/>
          <p:cNvSpPr/>
          <p:nvPr/>
        </p:nvSpPr>
        <p:spPr>
          <a:xfrm>
            <a:off x="1447800" y="2133600"/>
            <a:ext cx="2362200" cy="1219200"/>
          </a:xfrm>
          <a:prstGeom prst="ellipse">
            <a:avLst/>
          </a:prstGeom>
          <a:solidFill>
            <a:srgbClr val="78FF1A"/>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Select evidence-based practice</a:t>
            </a:r>
            <a:endParaRPr sz="1800">
              <a:solidFill>
                <a:srgbClr val="000000"/>
              </a:solidFill>
              <a:latin typeface="Calibri"/>
              <a:ea typeface="Calibri"/>
              <a:cs typeface="Calibri"/>
              <a:sym typeface="Calibri"/>
            </a:endParaRPr>
          </a:p>
        </p:txBody>
      </p:sp>
      <p:sp>
        <p:nvSpPr>
          <p:cNvPr id="313" name="Google Shape;313;p24"/>
          <p:cNvSpPr/>
          <p:nvPr/>
        </p:nvSpPr>
        <p:spPr>
          <a:xfrm>
            <a:off x="5181600" y="2057400"/>
            <a:ext cx="2362200" cy="1219200"/>
          </a:xfrm>
          <a:prstGeom prst="ellipse">
            <a:avLst/>
          </a:prstGeom>
          <a:solidFill>
            <a:srgbClr val="78FF1A"/>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Establish measurable outcome</a:t>
            </a:r>
            <a:endParaRPr sz="1800">
              <a:solidFill>
                <a:srgbClr val="000000"/>
              </a:solidFill>
              <a:latin typeface="Calibri"/>
              <a:ea typeface="Calibri"/>
              <a:cs typeface="Calibri"/>
              <a:sym typeface="Calibri"/>
            </a:endParaRPr>
          </a:p>
        </p:txBody>
      </p:sp>
      <p:sp>
        <p:nvSpPr>
          <p:cNvPr id="314" name="Google Shape;314;p24"/>
          <p:cNvSpPr/>
          <p:nvPr/>
        </p:nvSpPr>
        <p:spPr>
          <a:xfrm>
            <a:off x="2895600" y="3429000"/>
            <a:ext cx="3505200" cy="175260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315" name="Google Shape;315;p24"/>
          <p:cNvSpPr/>
          <p:nvPr/>
        </p:nvSpPr>
        <p:spPr>
          <a:xfrm>
            <a:off x="3505200" y="4419600"/>
            <a:ext cx="2362200" cy="1219200"/>
          </a:xfrm>
          <a:prstGeom prst="ellipse">
            <a:avLst/>
          </a:prstGeom>
          <a:solidFill>
            <a:srgbClr val="FF6FC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Implement deliberately &amp; continuously</a:t>
            </a:r>
            <a:endParaRPr sz="1800">
              <a:solidFill>
                <a:srgbClr val="000000"/>
              </a:solidFill>
              <a:latin typeface="Calibri"/>
              <a:ea typeface="Calibri"/>
              <a:cs typeface="Calibri"/>
              <a:sym typeface="Calibri"/>
            </a:endParaRPr>
          </a:p>
        </p:txBody>
      </p:sp>
      <p:sp>
        <p:nvSpPr>
          <p:cNvPr id="316" name="Google Shape;316;p24"/>
          <p:cNvSpPr/>
          <p:nvPr/>
        </p:nvSpPr>
        <p:spPr>
          <a:xfrm>
            <a:off x="5715000" y="3733800"/>
            <a:ext cx="2362200" cy="1219200"/>
          </a:xfrm>
          <a:prstGeom prst="ellipse">
            <a:avLst/>
          </a:prstGeom>
          <a:solidFill>
            <a:srgbClr val="FF6FC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Arrange to implement with fidelity</a:t>
            </a:r>
            <a:endParaRPr sz="1800">
              <a:solidFill>
                <a:srgbClr val="000000"/>
              </a:solidFill>
              <a:latin typeface="Calibri"/>
              <a:ea typeface="Calibri"/>
              <a:cs typeface="Calibri"/>
              <a:sym typeface="Calibri"/>
            </a:endParaRPr>
          </a:p>
        </p:txBody>
      </p:sp>
      <p:sp>
        <p:nvSpPr>
          <p:cNvPr id="317" name="Google Shape;317;p24"/>
          <p:cNvSpPr/>
          <p:nvPr/>
        </p:nvSpPr>
        <p:spPr>
          <a:xfrm>
            <a:off x="1066800" y="3810000"/>
            <a:ext cx="2362200" cy="1219200"/>
          </a:xfrm>
          <a:prstGeom prst="ellipse">
            <a:avLst/>
          </a:prstGeom>
          <a:solidFill>
            <a:srgbClr val="FF6FC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Monitor implementation &amp; progress</a:t>
            </a:r>
            <a:endParaRPr sz="1800">
              <a:solidFill>
                <a:srgbClr val="000000"/>
              </a:solidFill>
              <a:latin typeface="Calibri"/>
              <a:ea typeface="Calibri"/>
              <a:cs typeface="Calibri"/>
              <a:sym typeface="Calibri"/>
            </a:endParaRPr>
          </a:p>
        </p:txBody>
      </p:sp>
      <p:sp>
        <p:nvSpPr>
          <p:cNvPr id="318" name="Google Shape;318;p24"/>
          <p:cNvSpPr/>
          <p:nvPr/>
        </p:nvSpPr>
        <p:spPr>
          <a:xfrm>
            <a:off x="3352800" y="3025775"/>
            <a:ext cx="2362200" cy="1219200"/>
          </a:xfrm>
          <a:prstGeom prst="ellipse">
            <a:avLst/>
          </a:prstGeom>
          <a:solidFill>
            <a:srgbClr val="78FF1A"/>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Develop implementation plan/system</a:t>
            </a:r>
            <a:endParaRPr sz="1800">
              <a:solidFill>
                <a:srgbClr val="000000"/>
              </a:solidFill>
              <a:latin typeface="Calibri"/>
              <a:ea typeface="Calibri"/>
              <a:cs typeface="Calibri"/>
              <a:sym typeface="Calibri"/>
            </a:endParaRPr>
          </a:p>
        </p:txBody>
      </p:sp>
      <p:sp>
        <p:nvSpPr>
          <p:cNvPr id="319" name="Google Shape;319;p24"/>
          <p:cNvSpPr/>
          <p:nvPr/>
        </p:nvSpPr>
        <p:spPr>
          <a:xfrm>
            <a:off x="7219950" y="5486400"/>
            <a:ext cx="1676400" cy="914400"/>
          </a:xfrm>
          <a:prstGeom prst="ellipse">
            <a:avLst/>
          </a:prstGeom>
          <a:solidFill>
            <a:srgbClr val="FFFFF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Policy</a:t>
            </a:r>
            <a:endParaRPr sz="1800">
              <a:solidFill>
                <a:srgbClr val="000000"/>
              </a:solidFill>
              <a:latin typeface="Calibri"/>
              <a:ea typeface="Calibri"/>
              <a:cs typeface="Calibri"/>
              <a:sym typeface="Calibri"/>
            </a:endParaRPr>
          </a:p>
        </p:txBody>
      </p:sp>
      <p:sp>
        <p:nvSpPr>
          <p:cNvPr id="320" name="Google Shape;320;p24"/>
          <p:cNvSpPr/>
          <p:nvPr/>
        </p:nvSpPr>
        <p:spPr>
          <a:xfrm>
            <a:off x="228600" y="5715000"/>
            <a:ext cx="1676400" cy="914400"/>
          </a:xfrm>
          <a:prstGeom prst="ellipse">
            <a:avLst/>
          </a:prstGeom>
          <a:solidFill>
            <a:srgbClr val="FFFFF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Visibility</a:t>
            </a:r>
            <a:endParaRPr sz="1800">
              <a:solidFill>
                <a:srgbClr val="000000"/>
              </a:solidFill>
              <a:latin typeface="Calibri"/>
              <a:ea typeface="Calibri"/>
              <a:cs typeface="Calibri"/>
              <a:sym typeface="Calibri"/>
            </a:endParaRPr>
          </a:p>
        </p:txBody>
      </p:sp>
      <p:sp>
        <p:nvSpPr>
          <p:cNvPr id="321" name="Google Shape;321;p24"/>
          <p:cNvSpPr/>
          <p:nvPr/>
        </p:nvSpPr>
        <p:spPr>
          <a:xfrm>
            <a:off x="7223125" y="228600"/>
            <a:ext cx="1676400" cy="914400"/>
          </a:xfrm>
          <a:prstGeom prst="ellipse">
            <a:avLst/>
          </a:prstGeom>
          <a:solidFill>
            <a:srgbClr val="FFFFF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Political Support</a:t>
            </a:r>
            <a:endParaRPr sz="1800">
              <a:solidFill>
                <a:srgbClr val="000000"/>
              </a:solidFill>
              <a:latin typeface="Calibri"/>
              <a:ea typeface="Calibri"/>
              <a:cs typeface="Calibri"/>
              <a:sym typeface="Calibri"/>
            </a:endParaRPr>
          </a:p>
        </p:txBody>
      </p:sp>
      <p:sp>
        <p:nvSpPr>
          <p:cNvPr id="322" name="Google Shape;322;p24"/>
          <p:cNvSpPr/>
          <p:nvPr/>
        </p:nvSpPr>
        <p:spPr>
          <a:xfrm>
            <a:off x="152400" y="228600"/>
            <a:ext cx="1676400" cy="914400"/>
          </a:xfrm>
          <a:prstGeom prst="ellipse">
            <a:avLst/>
          </a:prstGeom>
          <a:solidFill>
            <a:srgbClr val="FFFFFF"/>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Technical Assistance</a:t>
            </a:r>
            <a:endParaRPr sz="1800">
              <a:solidFill>
                <a:srgbClr val="000000"/>
              </a:solidFill>
              <a:latin typeface="Calibri"/>
              <a:ea typeface="Calibri"/>
              <a:cs typeface="Calibri"/>
              <a:sym typeface="Calibri"/>
            </a:endParaRPr>
          </a:p>
        </p:txBody>
      </p:sp>
      <p:sp>
        <p:nvSpPr>
          <p:cNvPr id="323" name="Google Shape;323;p24"/>
          <p:cNvSpPr/>
          <p:nvPr/>
        </p:nvSpPr>
        <p:spPr>
          <a:xfrm>
            <a:off x="2743200" y="473075"/>
            <a:ext cx="3271838" cy="669925"/>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2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7"/>
          <p:cNvSpPr/>
          <p:nvPr/>
        </p:nvSpPr>
        <p:spPr>
          <a:xfrm>
            <a:off x="2365375" y="473075"/>
            <a:ext cx="7162800" cy="150812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Jin An, Jack, Randy, Ronnie</a:t>
            </a:r>
            <a:endParaRPr/>
          </a:p>
          <a:p>
            <a:pPr indent="-285750" lvl="0" marL="285750" marR="0" rtl="0" algn="l">
              <a:spcBef>
                <a:spcPts val="12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Past &amp; present Wingers</a:t>
            </a:r>
            <a:endParaRPr/>
          </a:p>
          <a:p>
            <a:pPr indent="-285750" lvl="0" marL="285750" marR="0" rtl="0" algn="l">
              <a:spcBef>
                <a:spcPts val="12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Participants</a:t>
            </a:r>
            <a:endParaRPr/>
          </a:p>
        </p:txBody>
      </p:sp>
      <p:pic>
        <p:nvPicPr>
          <p:cNvPr id="53" name="Google Shape;53;p7"/>
          <p:cNvPicPr preferRelativeResize="0"/>
          <p:nvPr/>
        </p:nvPicPr>
        <p:blipFill rotWithShape="1">
          <a:blip r:embed="rId3">
            <a:alphaModFix/>
          </a:blip>
          <a:srcRect b="0" l="0" r="0" t="0"/>
          <a:stretch/>
        </p:blipFill>
        <p:spPr>
          <a:xfrm rot="-156839">
            <a:off x="3189288" y="3541713"/>
            <a:ext cx="5680075" cy="2959100"/>
          </a:xfrm>
          <a:prstGeom prst="rect">
            <a:avLst/>
          </a:prstGeom>
          <a:noFill/>
          <a:ln>
            <a:noFill/>
          </a:ln>
        </p:spPr>
      </p:pic>
      <p:sp>
        <p:nvSpPr>
          <p:cNvPr id="54" name="Google Shape;54;p7"/>
          <p:cNvSpPr txBox="1"/>
          <p:nvPr/>
        </p:nvSpPr>
        <p:spPr>
          <a:xfrm rot="-180729">
            <a:off x="2679700" y="2754313"/>
            <a:ext cx="6224588" cy="64611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600" u="none" cap="none" strike="noStrike">
                <a:solidFill>
                  <a:srgbClr val="FF0000"/>
                </a:solidFill>
                <a:latin typeface="Arial"/>
                <a:ea typeface="Arial"/>
                <a:cs typeface="Arial"/>
                <a:sym typeface="Arial"/>
              </a:rPr>
              <a:t>Praise &amp; Acknowledgement</a:t>
            </a:r>
            <a:endParaRPr/>
          </a:p>
        </p:txBody>
      </p:sp>
      <p:pic>
        <p:nvPicPr>
          <p:cNvPr id="55" name="Google Shape;55;p7"/>
          <p:cNvPicPr preferRelativeResize="0"/>
          <p:nvPr/>
        </p:nvPicPr>
        <p:blipFill rotWithShape="1">
          <a:blip r:embed="rId4">
            <a:alphaModFix/>
          </a:blip>
          <a:srcRect b="0" l="0" r="0" t="0"/>
          <a:stretch/>
        </p:blipFill>
        <p:spPr>
          <a:xfrm>
            <a:off x="1692275" y="5378450"/>
            <a:ext cx="2311400" cy="1250950"/>
          </a:xfrm>
          <a:prstGeom prst="rect">
            <a:avLst/>
          </a:prstGeom>
          <a:noFill/>
          <a:ln>
            <a:noFill/>
          </a:ln>
        </p:spPr>
      </p:pic>
      <p:pic>
        <p:nvPicPr>
          <p:cNvPr id="56" name="Google Shape;56;p7"/>
          <p:cNvPicPr preferRelativeResize="0"/>
          <p:nvPr/>
        </p:nvPicPr>
        <p:blipFill rotWithShape="1">
          <a:blip r:embed="rId5">
            <a:alphaModFix/>
          </a:blip>
          <a:srcRect b="0" l="0" r="0" t="0"/>
          <a:stretch/>
        </p:blipFill>
        <p:spPr>
          <a:xfrm rot="-1393588">
            <a:off x="4479925" y="1225550"/>
            <a:ext cx="3997325" cy="874713"/>
          </a:xfrm>
          <a:prstGeom prst="rect">
            <a:avLst/>
          </a:prstGeom>
          <a:noFill/>
          <a:ln>
            <a:noFill/>
          </a:ln>
        </p:spPr>
      </p:pic>
      <p:pic>
        <p:nvPicPr>
          <p:cNvPr id="57" name="Google Shape;57;p7"/>
          <p:cNvPicPr preferRelativeResize="0"/>
          <p:nvPr/>
        </p:nvPicPr>
        <p:blipFill rotWithShape="1">
          <a:blip r:embed="rId6">
            <a:alphaModFix/>
          </a:blip>
          <a:srcRect b="0" l="0" r="0" t="0"/>
          <a:stretch/>
        </p:blipFill>
        <p:spPr>
          <a:xfrm rot="279568">
            <a:off x="219075" y="2173288"/>
            <a:ext cx="2486025" cy="1762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25"/>
          <p:cNvGrpSpPr/>
          <p:nvPr/>
        </p:nvGrpSpPr>
        <p:grpSpPr>
          <a:xfrm>
            <a:off x="475481" y="1374637"/>
            <a:ext cx="8226454" cy="4429629"/>
            <a:chOff x="1572" y="672847"/>
            <a:chExt cx="8226454" cy="4429629"/>
          </a:xfrm>
        </p:grpSpPr>
        <p:sp>
          <p:nvSpPr>
            <p:cNvPr id="329" name="Google Shape;329;p25"/>
            <p:cNvSpPr/>
            <p:nvPr/>
          </p:nvSpPr>
          <p:spPr>
            <a:xfrm>
              <a:off x="1572" y="2037331"/>
              <a:ext cx="1582010" cy="791005"/>
            </a:xfrm>
            <a:prstGeom prst="roundRect">
              <a:avLst>
                <a:gd fmla="val 10000" name="adj"/>
              </a:avLst>
            </a:prstGeom>
            <a:gradFill>
              <a:gsLst>
                <a:gs pos="0">
                  <a:srgbClr val="3E7FCD"/>
                </a:gs>
                <a:gs pos="100000">
                  <a:srgbClr val="96C0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
            <p:cNvSpPr txBox="1"/>
            <p:nvPr/>
          </p:nvSpPr>
          <p:spPr>
            <a:xfrm>
              <a:off x="24740" y="2060499"/>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Defendable theory of action &amp; logic model</a:t>
              </a:r>
              <a:endParaRPr sz="1700">
                <a:solidFill>
                  <a:srgbClr val="000000"/>
                </a:solidFill>
                <a:latin typeface="Calibri"/>
                <a:ea typeface="Calibri"/>
                <a:cs typeface="Calibri"/>
                <a:sym typeface="Calibri"/>
              </a:endParaRPr>
            </a:p>
          </p:txBody>
        </p:sp>
        <p:sp>
          <p:nvSpPr>
            <p:cNvPr id="331" name="Google Shape;331;p25"/>
            <p:cNvSpPr/>
            <p:nvPr/>
          </p:nvSpPr>
          <p:spPr>
            <a:xfrm rot="-3310531">
              <a:off x="1345928" y="1965679"/>
              <a:ext cx="1108113" cy="24653"/>
            </a:xfrm>
            <a:custGeom>
              <a:rect b="b" l="l" r="r" t="t"/>
              <a:pathLst>
                <a:path extrusionOk="0" h="120000" w="120000">
                  <a:moveTo>
                    <a:pt x="0" y="59997"/>
                  </a:moveTo>
                  <a:lnTo>
                    <a:pt x="120000" y="59997"/>
                  </a:lnTo>
                </a:path>
              </a:pathLst>
            </a:custGeom>
            <a:noFill/>
            <a:ln cap="flat" cmpd="sng" w="28575">
              <a:solidFill>
                <a:schemeClr val="dk1"/>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5"/>
            <p:cNvSpPr txBox="1"/>
            <p:nvPr/>
          </p:nvSpPr>
          <p:spPr>
            <a:xfrm rot="-3310531">
              <a:off x="1872282" y="1950303"/>
              <a:ext cx="55405" cy="5540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33" name="Google Shape;333;p25"/>
            <p:cNvSpPr/>
            <p:nvPr/>
          </p:nvSpPr>
          <p:spPr>
            <a:xfrm>
              <a:off x="2216387" y="1127675"/>
              <a:ext cx="1582010" cy="791005"/>
            </a:xfrm>
            <a:prstGeom prst="roundRect">
              <a:avLst>
                <a:gd fmla="val 10000" name="adj"/>
              </a:avLst>
            </a:prstGeom>
            <a:gradFill>
              <a:gsLst>
                <a:gs pos="0">
                  <a:srgbClr val="A0C94A"/>
                </a:gs>
                <a:gs pos="100000">
                  <a:srgbClr val="DBFF9C"/>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5"/>
            <p:cNvSpPr txBox="1"/>
            <p:nvPr/>
          </p:nvSpPr>
          <p:spPr>
            <a:xfrm>
              <a:off x="2239555" y="1150843"/>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Instructional leadership</a:t>
              </a:r>
              <a:endParaRPr sz="1700">
                <a:solidFill>
                  <a:srgbClr val="000000"/>
                </a:solidFill>
                <a:latin typeface="Calibri"/>
                <a:ea typeface="Calibri"/>
                <a:cs typeface="Calibri"/>
                <a:sym typeface="Calibri"/>
              </a:endParaRPr>
            </a:p>
          </p:txBody>
        </p:sp>
        <p:sp>
          <p:nvSpPr>
            <p:cNvPr id="335" name="Google Shape;335;p25"/>
            <p:cNvSpPr/>
            <p:nvPr/>
          </p:nvSpPr>
          <p:spPr>
            <a:xfrm>
              <a:off x="1583583" y="2420507"/>
              <a:ext cx="632804" cy="24653"/>
            </a:xfrm>
            <a:custGeom>
              <a:rect b="b" l="l" r="r" t="t"/>
              <a:pathLst>
                <a:path extrusionOk="0" h="120000" w="120000">
                  <a:moveTo>
                    <a:pt x="0" y="59997"/>
                  </a:moveTo>
                  <a:lnTo>
                    <a:pt x="120000" y="59997"/>
                  </a:lnTo>
                </a:path>
              </a:pathLst>
            </a:custGeom>
            <a:noFill/>
            <a:ln cap="flat" cmpd="sng" w="28575">
              <a:solidFill>
                <a:schemeClr val="dk1"/>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txBox="1"/>
            <p:nvPr/>
          </p:nvSpPr>
          <p:spPr>
            <a:xfrm>
              <a:off x="1884165" y="2417014"/>
              <a:ext cx="31640" cy="316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Calibri"/>
                <a:ea typeface="Calibri"/>
                <a:cs typeface="Calibri"/>
                <a:sym typeface="Calibri"/>
              </a:endParaRPr>
            </a:p>
          </p:txBody>
        </p:sp>
        <p:sp>
          <p:nvSpPr>
            <p:cNvPr id="337" name="Google Shape;337;p25"/>
            <p:cNvSpPr/>
            <p:nvPr/>
          </p:nvSpPr>
          <p:spPr>
            <a:xfrm>
              <a:off x="2216387" y="2037331"/>
              <a:ext cx="1582010" cy="791005"/>
            </a:xfrm>
            <a:prstGeom prst="roundRect">
              <a:avLst>
                <a:gd fmla="val 10000" name="adj"/>
              </a:avLst>
            </a:prstGeom>
            <a:gradFill>
              <a:gsLst>
                <a:gs pos="0">
                  <a:srgbClr val="A0C94A"/>
                </a:gs>
                <a:gs pos="100000">
                  <a:srgbClr val="DBFF9C"/>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txBox="1"/>
            <p:nvPr/>
          </p:nvSpPr>
          <p:spPr>
            <a:xfrm>
              <a:off x="2239555" y="2060499"/>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Application of RtI logic</a:t>
              </a:r>
              <a:endParaRPr sz="1700">
                <a:solidFill>
                  <a:srgbClr val="000000"/>
                </a:solidFill>
                <a:latin typeface="Calibri"/>
                <a:ea typeface="Calibri"/>
                <a:cs typeface="Calibri"/>
                <a:sym typeface="Calibri"/>
              </a:endParaRPr>
            </a:p>
          </p:txBody>
        </p:sp>
        <p:sp>
          <p:nvSpPr>
            <p:cNvPr id="339" name="Google Shape;339;p25"/>
            <p:cNvSpPr/>
            <p:nvPr/>
          </p:nvSpPr>
          <p:spPr>
            <a:xfrm rot="-3907178">
              <a:off x="3362759" y="1738265"/>
              <a:ext cx="1504080"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5"/>
            <p:cNvSpPr txBox="1"/>
            <p:nvPr/>
          </p:nvSpPr>
          <p:spPr>
            <a:xfrm rot="-3907178">
              <a:off x="4077197" y="1712990"/>
              <a:ext cx="75204" cy="7520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41" name="Google Shape;341;p25"/>
            <p:cNvSpPr/>
            <p:nvPr/>
          </p:nvSpPr>
          <p:spPr>
            <a:xfrm>
              <a:off x="4431202" y="672847"/>
              <a:ext cx="1582010" cy="791005"/>
            </a:xfrm>
            <a:prstGeom prst="roundRect">
              <a:avLst>
                <a:gd fmla="val 10000" name="adj"/>
              </a:avLst>
            </a:prstGeom>
            <a:gradFill>
              <a:gsLst>
                <a:gs pos="0">
                  <a:srgbClr val="7F5AAB"/>
                </a:gs>
                <a:gs pos="100000">
                  <a:srgbClr val="C7AEED"/>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5"/>
            <p:cNvSpPr txBox="1"/>
            <p:nvPr/>
          </p:nvSpPr>
          <p:spPr>
            <a:xfrm>
              <a:off x="4454370" y="696015"/>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Team-driven</a:t>
              </a:r>
              <a:endParaRPr sz="1700">
                <a:solidFill>
                  <a:srgbClr val="000000"/>
                </a:solidFill>
                <a:latin typeface="Calibri"/>
                <a:ea typeface="Calibri"/>
                <a:cs typeface="Calibri"/>
                <a:sym typeface="Calibri"/>
              </a:endParaRPr>
            </a:p>
          </p:txBody>
        </p:sp>
        <p:sp>
          <p:nvSpPr>
            <p:cNvPr id="343" name="Google Shape;343;p25"/>
            <p:cNvSpPr/>
            <p:nvPr/>
          </p:nvSpPr>
          <p:spPr>
            <a:xfrm rot="-2142401">
              <a:off x="3725149" y="2193093"/>
              <a:ext cx="779300"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5"/>
            <p:cNvSpPr txBox="1"/>
            <p:nvPr/>
          </p:nvSpPr>
          <p:spPr>
            <a:xfrm rot="-2142401">
              <a:off x="4095317" y="2185937"/>
              <a:ext cx="38965" cy="3896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45" name="Google Shape;345;p25"/>
            <p:cNvSpPr/>
            <p:nvPr/>
          </p:nvSpPr>
          <p:spPr>
            <a:xfrm>
              <a:off x="4431202" y="1582503"/>
              <a:ext cx="1582010" cy="791005"/>
            </a:xfrm>
            <a:prstGeom prst="roundRect">
              <a:avLst>
                <a:gd fmla="val 10000" name="adj"/>
              </a:avLst>
            </a:prstGeom>
            <a:gradFill>
              <a:gsLst>
                <a:gs pos="0">
                  <a:srgbClr val="7F5AAB"/>
                </a:gs>
                <a:gs pos="100000">
                  <a:srgbClr val="C7AEED"/>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5"/>
            <p:cNvSpPr txBox="1"/>
            <p:nvPr/>
          </p:nvSpPr>
          <p:spPr>
            <a:xfrm>
              <a:off x="4454370" y="1605671"/>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Continuum of evidence-based practices</a:t>
              </a:r>
              <a:endParaRPr sz="1700">
                <a:solidFill>
                  <a:srgbClr val="000000"/>
                </a:solidFill>
                <a:latin typeface="Calibri"/>
                <a:ea typeface="Calibri"/>
                <a:cs typeface="Calibri"/>
                <a:sym typeface="Calibri"/>
              </a:endParaRPr>
            </a:p>
          </p:txBody>
        </p:sp>
        <p:sp>
          <p:nvSpPr>
            <p:cNvPr id="347" name="Google Shape;347;p25"/>
            <p:cNvSpPr/>
            <p:nvPr/>
          </p:nvSpPr>
          <p:spPr>
            <a:xfrm rot="2142401">
              <a:off x="3725149" y="2647921"/>
              <a:ext cx="779300"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5"/>
            <p:cNvSpPr txBox="1"/>
            <p:nvPr/>
          </p:nvSpPr>
          <p:spPr>
            <a:xfrm rot="2142401">
              <a:off x="4095317" y="2640765"/>
              <a:ext cx="38965" cy="3896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49" name="Google Shape;349;p25"/>
            <p:cNvSpPr/>
            <p:nvPr/>
          </p:nvSpPr>
          <p:spPr>
            <a:xfrm>
              <a:off x="4431202" y="2492159"/>
              <a:ext cx="1582010" cy="791005"/>
            </a:xfrm>
            <a:prstGeom prst="roundRect">
              <a:avLst>
                <a:gd fmla="val 10000" name="adj"/>
              </a:avLst>
            </a:prstGeom>
            <a:gradFill>
              <a:gsLst>
                <a:gs pos="0">
                  <a:srgbClr val="7F5AAB"/>
                </a:gs>
                <a:gs pos="100000">
                  <a:srgbClr val="C7AEED"/>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txBox="1"/>
            <p:nvPr/>
          </p:nvSpPr>
          <p:spPr>
            <a:xfrm>
              <a:off x="4454370" y="2515327"/>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Data driven decision making</a:t>
              </a:r>
              <a:endParaRPr sz="1700">
                <a:solidFill>
                  <a:srgbClr val="000000"/>
                </a:solidFill>
                <a:latin typeface="Calibri"/>
                <a:ea typeface="Calibri"/>
                <a:cs typeface="Calibri"/>
                <a:sym typeface="Calibri"/>
              </a:endParaRPr>
            </a:p>
          </p:txBody>
        </p:sp>
        <p:sp>
          <p:nvSpPr>
            <p:cNvPr id="351" name="Google Shape;351;p25"/>
            <p:cNvSpPr/>
            <p:nvPr/>
          </p:nvSpPr>
          <p:spPr>
            <a:xfrm rot="-4249260">
              <a:off x="5366502" y="1965679"/>
              <a:ext cx="1926223"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txBox="1"/>
            <p:nvPr/>
          </p:nvSpPr>
          <p:spPr>
            <a:xfrm rot="-4249260">
              <a:off x="6281458" y="1929850"/>
              <a:ext cx="96311" cy="9631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600">
                <a:solidFill>
                  <a:srgbClr val="000000"/>
                </a:solidFill>
                <a:latin typeface="Calibri"/>
                <a:ea typeface="Calibri"/>
                <a:cs typeface="Calibri"/>
                <a:sym typeface="Calibri"/>
              </a:endParaRPr>
            </a:p>
          </p:txBody>
        </p:sp>
        <p:sp>
          <p:nvSpPr>
            <p:cNvPr id="353" name="Google Shape;353;p25"/>
            <p:cNvSpPr/>
            <p:nvPr/>
          </p:nvSpPr>
          <p:spPr>
            <a:xfrm>
              <a:off x="6646016" y="672847"/>
              <a:ext cx="1582010" cy="791005"/>
            </a:xfrm>
            <a:prstGeom prst="roundRect">
              <a:avLst>
                <a:gd fmla="val 10000" name="adj"/>
              </a:avLst>
            </a:prstGeom>
            <a:gradFill>
              <a:gsLst>
                <a:gs pos="0">
                  <a:srgbClr val="36B7D7"/>
                </a:gs>
                <a:gs pos="100000">
                  <a:srgbClr val="90EF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txBox="1"/>
            <p:nvPr/>
          </p:nvSpPr>
          <p:spPr>
            <a:xfrm>
              <a:off x="6669184" y="696015"/>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Universal screening</a:t>
              </a:r>
              <a:endParaRPr sz="1700">
                <a:solidFill>
                  <a:srgbClr val="000000"/>
                </a:solidFill>
                <a:latin typeface="Calibri"/>
                <a:ea typeface="Calibri"/>
                <a:cs typeface="Calibri"/>
                <a:sym typeface="Calibri"/>
              </a:endParaRPr>
            </a:p>
          </p:txBody>
        </p:sp>
        <p:sp>
          <p:nvSpPr>
            <p:cNvPr id="355" name="Google Shape;355;p25"/>
            <p:cNvSpPr/>
            <p:nvPr/>
          </p:nvSpPr>
          <p:spPr>
            <a:xfrm rot="-3310531">
              <a:off x="5775557" y="2420507"/>
              <a:ext cx="1108113"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5"/>
            <p:cNvSpPr txBox="1"/>
            <p:nvPr/>
          </p:nvSpPr>
          <p:spPr>
            <a:xfrm rot="-3310531">
              <a:off x="6301911" y="2405131"/>
              <a:ext cx="55405" cy="5540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57" name="Google Shape;357;p25"/>
            <p:cNvSpPr/>
            <p:nvPr/>
          </p:nvSpPr>
          <p:spPr>
            <a:xfrm>
              <a:off x="6646016" y="1582503"/>
              <a:ext cx="1582010" cy="791005"/>
            </a:xfrm>
            <a:prstGeom prst="roundRect">
              <a:avLst>
                <a:gd fmla="val 10000" name="adj"/>
              </a:avLst>
            </a:prstGeom>
            <a:gradFill>
              <a:gsLst>
                <a:gs pos="0">
                  <a:srgbClr val="36B7D7"/>
                </a:gs>
                <a:gs pos="100000">
                  <a:srgbClr val="90EF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
            <p:cNvSpPr txBox="1"/>
            <p:nvPr/>
          </p:nvSpPr>
          <p:spPr>
            <a:xfrm>
              <a:off x="6669184" y="1605671"/>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Continuous progress monitoring</a:t>
              </a:r>
              <a:endParaRPr sz="1700">
                <a:solidFill>
                  <a:srgbClr val="000000"/>
                </a:solidFill>
                <a:latin typeface="Calibri"/>
                <a:ea typeface="Calibri"/>
                <a:cs typeface="Calibri"/>
                <a:sym typeface="Calibri"/>
              </a:endParaRPr>
            </a:p>
          </p:txBody>
        </p:sp>
        <p:sp>
          <p:nvSpPr>
            <p:cNvPr id="359" name="Google Shape;359;p25"/>
            <p:cNvSpPr/>
            <p:nvPr/>
          </p:nvSpPr>
          <p:spPr>
            <a:xfrm>
              <a:off x="6013212" y="2875335"/>
              <a:ext cx="632804"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txBox="1"/>
            <p:nvPr/>
          </p:nvSpPr>
          <p:spPr>
            <a:xfrm>
              <a:off x="6313794" y="2871842"/>
              <a:ext cx="31640" cy="316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61" name="Google Shape;361;p25"/>
            <p:cNvSpPr/>
            <p:nvPr/>
          </p:nvSpPr>
          <p:spPr>
            <a:xfrm>
              <a:off x="6646016" y="2492159"/>
              <a:ext cx="1582010" cy="791005"/>
            </a:xfrm>
            <a:prstGeom prst="roundRect">
              <a:avLst>
                <a:gd fmla="val 10000" name="adj"/>
              </a:avLst>
            </a:prstGeom>
            <a:gradFill>
              <a:gsLst>
                <a:gs pos="0">
                  <a:srgbClr val="36B7D7"/>
                </a:gs>
                <a:gs pos="100000">
                  <a:srgbClr val="90EF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5"/>
            <p:cNvSpPr txBox="1"/>
            <p:nvPr/>
          </p:nvSpPr>
          <p:spPr>
            <a:xfrm>
              <a:off x="6669184" y="2515327"/>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Treatment &amp; procedural fidelity</a:t>
              </a:r>
              <a:endParaRPr sz="1700">
                <a:solidFill>
                  <a:srgbClr val="000000"/>
                </a:solidFill>
                <a:latin typeface="Calibri"/>
                <a:ea typeface="Calibri"/>
                <a:cs typeface="Calibri"/>
                <a:sym typeface="Calibri"/>
              </a:endParaRPr>
            </a:p>
          </p:txBody>
        </p:sp>
        <p:sp>
          <p:nvSpPr>
            <p:cNvPr id="363" name="Google Shape;363;p25"/>
            <p:cNvSpPr/>
            <p:nvPr/>
          </p:nvSpPr>
          <p:spPr>
            <a:xfrm rot="3310531">
              <a:off x="5775557" y="3330163"/>
              <a:ext cx="1108113"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5"/>
            <p:cNvSpPr txBox="1"/>
            <p:nvPr/>
          </p:nvSpPr>
          <p:spPr>
            <a:xfrm rot="3310531">
              <a:off x="6301911" y="3314787"/>
              <a:ext cx="55405" cy="5540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65" name="Google Shape;365;p25"/>
            <p:cNvSpPr/>
            <p:nvPr/>
          </p:nvSpPr>
          <p:spPr>
            <a:xfrm>
              <a:off x="6646016" y="3401815"/>
              <a:ext cx="1582010" cy="791005"/>
            </a:xfrm>
            <a:prstGeom prst="roundRect">
              <a:avLst>
                <a:gd fmla="val 10000" name="adj"/>
              </a:avLst>
            </a:prstGeom>
            <a:gradFill>
              <a:gsLst>
                <a:gs pos="0">
                  <a:srgbClr val="36B7D7"/>
                </a:gs>
                <a:gs pos="100000">
                  <a:srgbClr val="90EF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txBox="1"/>
            <p:nvPr/>
          </p:nvSpPr>
          <p:spPr>
            <a:xfrm>
              <a:off x="6669184" y="3424983"/>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Selection &amp; alignment of practice</a:t>
              </a:r>
              <a:endParaRPr sz="1700">
                <a:solidFill>
                  <a:srgbClr val="000000"/>
                </a:solidFill>
                <a:latin typeface="Calibri"/>
                <a:ea typeface="Calibri"/>
                <a:cs typeface="Calibri"/>
                <a:sym typeface="Calibri"/>
              </a:endParaRPr>
            </a:p>
          </p:txBody>
        </p:sp>
        <p:sp>
          <p:nvSpPr>
            <p:cNvPr id="367" name="Google Shape;367;p25"/>
            <p:cNvSpPr/>
            <p:nvPr/>
          </p:nvSpPr>
          <p:spPr>
            <a:xfrm rot="4249260">
              <a:off x="5366502" y="3784991"/>
              <a:ext cx="1926223"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5"/>
            <p:cNvSpPr txBox="1"/>
            <p:nvPr/>
          </p:nvSpPr>
          <p:spPr>
            <a:xfrm rot="4249260">
              <a:off x="6281458" y="3749162"/>
              <a:ext cx="96311" cy="9631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600">
                <a:solidFill>
                  <a:srgbClr val="000000"/>
                </a:solidFill>
                <a:latin typeface="Calibri"/>
                <a:ea typeface="Calibri"/>
                <a:cs typeface="Calibri"/>
                <a:sym typeface="Calibri"/>
              </a:endParaRPr>
            </a:p>
          </p:txBody>
        </p:sp>
        <p:sp>
          <p:nvSpPr>
            <p:cNvPr id="369" name="Google Shape;369;p25"/>
            <p:cNvSpPr/>
            <p:nvPr/>
          </p:nvSpPr>
          <p:spPr>
            <a:xfrm>
              <a:off x="6646016" y="4311471"/>
              <a:ext cx="1582010" cy="791005"/>
            </a:xfrm>
            <a:prstGeom prst="roundRect">
              <a:avLst>
                <a:gd fmla="val 10000" name="adj"/>
              </a:avLst>
            </a:prstGeom>
            <a:gradFill>
              <a:gsLst>
                <a:gs pos="0">
                  <a:srgbClr val="36B7D7"/>
                </a:gs>
                <a:gs pos="100000">
                  <a:srgbClr val="90EF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5"/>
            <p:cNvSpPr txBox="1"/>
            <p:nvPr/>
          </p:nvSpPr>
          <p:spPr>
            <a:xfrm>
              <a:off x="6669184" y="4334639"/>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Measurable definition of need</a:t>
              </a:r>
              <a:endParaRPr sz="1700">
                <a:solidFill>
                  <a:srgbClr val="000000"/>
                </a:solidFill>
                <a:latin typeface="Calibri"/>
                <a:ea typeface="Calibri"/>
                <a:cs typeface="Calibri"/>
                <a:sym typeface="Calibri"/>
              </a:endParaRPr>
            </a:p>
          </p:txBody>
        </p:sp>
        <p:sp>
          <p:nvSpPr>
            <p:cNvPr id="371" name="Google Shape;371;p25"/>
            <p:cNvSpPr/>
            <p:nvPr/>
          </p:nvSpPr>
          <p:spPr>
            <a:xfrm rot="3907178">
              <a:off x="3362759" y="3102749"/>
              <a:ext cx="1504080" cy="24653"/>
            </a:xfrm>
            <a:custGeom>
              <a:rect b="b" l="l" r="r" t="t"/>
              <a:pathLst>
                <a:path extrusionOk="0" h="120000" w="120000">
                  <a:moveTo>
                    <a:pt x="0" y="59997"/>
                  </a:moveTo>
                  <a:lnTo>
                    <a:pt x="120000" y="59997"/>
                  </a:lnTo>
                </a:path>
              </a:pathLst>
            </a:custGeom>
            <a:noFill/>
            <a:ln cap="flat" cmpd="sng" w="28575">
              <a:solidFill>
                <a:srgbClr val="000000"/>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5"/>
            <p:cNvSpPr txBox="1"/>
            <p:nvPr/>
          </p:nvSpPr>
          <p:spPr>
            <a:xfrm rot="3907178">
              <a:off x="4077197" y="3077474"/>
              <a:ext cx="75204" cy="7520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rgbClr val="000000"/>
                </a:solidFill>
                <a:latin typeface="Calibri"/>
                <a:ea typeface="Calibri"/>
                <a:cs typeface="Calibri"/>
                <a:sym typeface="Calibri"/>
              </a:endParaRPr>
            </a:p>
          </p:txBody>
        </p:sp>
        <p:sp>
          <p:nvSpPr>
            <p:cNvPr id="373" name="Google Shape;373;p25"/>
            <p:cNvSpPr/>
            <p:nvPr/>
          </p:nvSpPr>
          <p:spPr>
            <a:xfrm>
              <a:off x="4431202" y="3401815"/>
              <a:ext cx="1582010" cy="791005"/>
            </a:xfrm>
            <a:prstGeom prst="roundRect">
              <a:avLst>
                <a:gd fmla="val 10000" name="adj"/>
              </a:avLst>
            </a:prstGeom>
            <a:gradFill>
              <a:gsLst>
                <a:gs pos="0">
                  <a:srgbClr val="7F5AAB"/>
                </a:gs>
                <a:gs pos="100000">
                  <a:srgbClr val="C7AEED"/>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
            <p:cNvSpPr txBox="1"/>
            <p:nvPr/>
          </p:nvSpPr>
          <p:spPr>
            <a:xfrm>
              <a:off x="4454370" y="3424983"/>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Content fluency</a:t>
              </a:r>
              <a:endParaRPr sz="1700">
                <a:solidFill>
                  <a:srgbClr val="000000"/>
                </a:solidFill>
                <a:latin typeface="Calibri"/>
                <a:ea typeface="Calibri"/>
                <a:cs typeface="Calibri"/>
                <a:sym typeface="Calibri"/>
              </a:endParaRPr>
            </a:p>
          </p:txBody>
        </p:sp>
        <p:sp>
          <p:nvSpPr>
            <p:cNvPr id="375" name="Google Shape;375;p25"/>
            <p:cNvSpPr/>
            <p:nvPr/>
          </p:nvSpPr>
          <p:spPr>
            <a:xfrm rot="3310531">
              <a:off x="1345928" y="2875335"/>
              <a:ext cx="1108113" cy="24653"/>
            </a:xfrm>
            <a:custGeom>
              <a:rect b="b" l="l" r="r" t="t"/>
              <a:pathLst>
                <a:path extrusionOk="0" h="120000" w="120000">
                  <a:moveTo>
                    <a:pt x="0" y="59997"/>
                  </a:moveTo>
                  <a:lnTo>
                    <a:pt x="120000" y="59997"/>
                  </a:lnTo>
                </a:path>
              </a:pathLst>
            </a:custGeom>
            <a:noFill/>
            <a:ln cap="flat" cmpd="sng" w="28575">
              <a:solidFill>
                <a:schemeClr val="dk1"/>
              </a:solidFill>
              <a:prstDash val="solid"/>
              <a:round/>
              <a:headEnd len="sm" w="sm" type="none"/>
              <a:tailEnd len="med" w="med" type="triangl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5"/>
            <p:cNvSpPr txBox="1"/>
            <p:nvPr/>
          </p:nvSpPr>
          <p:spPr>
            <a:xfrm rot="3310531">
              <a:off x="1872282" y="2859959"/>
              <a:ext cx="55405" cy="5540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sz="500">
                <a:solidFill>
                  <a:schemeClr val="dk1"/>
                </a:solidFill>
                <a:latin typeface="Calibri"/>
                <a:ea typeface="Calibri"/>
                <a:cs typeface="Calibri"/>
                <a:sym typeface="Calibri"/>
              </a:endParaRPr>
            </a:p>
          </p:txBody>
        </p:sp>
        <p:sp>
          <p:nvSpPr>
            <p:cNvPr id="377" name="Google Shape;377;p25"/>
            <p:cNvSpPr/>
            <p:nvPr/>
          </p:nvSpPr>
          <p:spPr>
            <a:xfrm>
              <a:off x="2216387" y="2946987"/>
              <a:ext cx="1582010" cy="791005"/>
            </a:xfrm>
            <a:prstGeom prst="roundRect">
              <a:avLst>
                <a:gd fmla="val 10000" name="adj"/>
              </a:avLst>
            </a:prstGeom>
            <a:gradFill>
              <a:gsLst>
                <a:gs pos="0">
                  <a:srgbClr val="A0C94A"/>
                </a:gs>
                <a:gs pos="100000">
                  <a:srgbClr val="DBFF9C"/>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5"/>
            <p:cNvSpPr txBox="1"/>
            <p:nvPr/>
          </p:nvSpPr>
          <p:spPr>
            <a:xfrm>
              <a:off x="2239555" y="2970155"/>
              <a:ext cx="1535674" cy="744669"/>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None/>
              </a:pPr>
              <a:r>
                <a:rPr lang="en-US" sz="1700">
                  <a:solidFill>
                    <a:srgbClr val="000000"/>
                  </a:solidFill>
                  <a:latin typeface="Calibri"/>
                  <a:ea typeface="Calibri"/>
                  <a:cs typeface="Calibri"/>
                  <a:sym typeface="Calibri"/>
                </a:rPr>
                <a:t>Professional development</a:t>
              </a:r>
              <a:endParaRPr sz="1700">
                <a:solidFill>
                  <a:srgbClr val="000000"/>
                </a:solidFill>
                <a:latin typeface="Calibri"/>
                <a:ea typeface="Calibri"/>
                <a:cs typeface="Calibri"/>
                <a:sym typeface="Calibri"/>
              </a:endParaRPr>
            </a:p>
          </p:txBody>
        </p:sp>
      </p:grpSp>
      <p:sp>
        <p:nvSpPr>
          <p:cNvPr id="379" name="Google Shape;379;p25"/>
          <p:cNvSpPr txBox="1"/>
          <p:nvPr/>
        </p:nvSpPr>
        <p:spPr>
          <a:xfrm>
            <a:off x="752475" y="4127500"/>
            <a:ext cx="184150"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5"/>
          <p:cNvSpPr/>
          <p:nvPr/>
        </p:nvSpPr>
        <p:spPr>
          <a:xfrm>
            <a:off x="390525" y="3670300"/>
            <a:ext cx="1698625" cy="1905000"/>
          </a:xfrm>
          <a:prstGeom prst="rect">
            <a:avLst/>
          </a:prstGeom>
          <a:gradFill>
            <a:gsLst>
              <a:gs pos="0">
                <a:srgbClr val="3E7FCD"/>
              </a:gs>
              <a:gs pos="100000">
                <a:srgbClr val="96C0FF"/>
              </a:gs>
            </a:gsLst>
            <a:lin ang="16200000" scaled="0"/>
          </a:gradFill>
          <a:ln cap="flat" cmpd="sng" w="9525">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i="1" lang="en-US" sz="1800">
                <a:solidFill>
                  <a:srgbClr val="000000"/>
                </a:solidFill>
                <a:latin typeface="Calibri"/>
                <a:ea typeface="Calibri"/>
                <a:cs typeface="Calibri"/>
                <a:sym typeface="Calibri"/>
              </a:rPr>
              <a:t>Scientific method</a:t>
            </a:r>
            <a:endParaRPr/>
          </a:p>
          <a:p>
            <a:pPr indent="-285750" lvl="0" marL="285750" marR="0" rtl="0" algn="l">
              <a:spcBef>
                <a:spcPts val="0"/>
              </a:spcBef>
              <a:spcAft>
                <a:spcPts val="0"/>
              </a:spcAft>
              <a:buClr>
                <a:srgbClr val="000000"/>
              </a:buClr>
              <a:buSzPts val="1800"/>
              <a:buFont typeface="Arial"/>
              <a:buChar char="•"/>
            </a:pPr>
            <a:r>
              <a:rPr i="1" lang="en-US" sz="1800">
                <a:solidFill>
                  <a:srgbClr val="000000"/>
                </a:solidFill>
                <a:latin typeface="Calibri"/>
                <a:ea typeface="Calibri"/>
                <a:cs typeface="Calibri"/>
                <a:sym typeface="Calibri"/>
              </a:rPr>
              <a:t>Prevention science</a:t>
            </a:r>
            <a:endParaRPr/>
          </a:p>
          <a:p>
            <a:pPr indent="-285750" lvl="0" marL="285750" marR="0" rtl="0" algn="l">
              <a:spcBef>
                <a:spcPts val="0"/>
              </a:spcBef>
              <a:spcAft>
                <a:spcPts val="0"/>
              </a:spcAft>
              <a:buClr>
                <a:srgbClr val="000000"/>
              </a:buClr>
              <a:buSzPts val="1800"/>
              <a:buFont typeface="Arial"/>
              <a:buChar char="•"/>
            </a:pPr>
            <a:r>
              <a:rPr i="1" lang="en-US" sz="1800">
                <a:solidFill>
                  <a:srgbClr val="000000"/>
                </a:solidFill>
                <a:latin typeface="Calibri"/>
                <a:ea typeface="Calibri"/>
                <a:cs typeface="Calibri"/>
                <a:sym typeface="Calibri"/>
              </a:rPr>
              <a:t>Behavioral sciences</a:t>
            </a:r>
            <a:endParaRPr i="1" sz="1800">
              <a:solidFill>
                <a:srgbClr val="000000"/>
              </a:solidFill>
              <a:latin typeface="Calibri"/>
              <a:ea typeface="Calibri"/>
              <a:cs typeface="Calibri"/>
              <a:sym typeface="Calibri"/>
            </a:endParaRPr>
          </a:p>
        </p:txBody>
      </p:sp>
      <p:sp>
        <p:nvSpPr>
          <p:cNvPr id="381" name="Google Shape;381;p25"/>
          <p:cNvSpPr txBox="1"/>
          <p:nvPr>
            <p:ph type="title"/>
          </p:nvPr>
        </p:nvSpPr>
        <p:spPr>
          <a:xfrm>
            <a:off x="719138" y="0"/>
            <a:ext cx="7967662" cy="942975"/>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chemeClr val="dk1"/>
                </a:solidFill>
                <a:latin typeface="Calibri"/>
                <a:ea typeface="Calibri"/>
                <a:cs typeface="Calibri"/>
                <a:sym typeface="Calibri"/>
              </a:rPr>
              <a:t>What general practices/actions in PBIS leadership?</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26"/>
          <p:cNvPicPr preferRelativeResize="0"/>
          <p:nvPr/>
        </p:nvPicPr>
        <p:blipFill rotWithShape="1">
          <a:blip r:embed="rId3">
            <a:alphaModFix/>
          </a:blip>
          <a:srcRect b="0" l="0" r="0" t="0"/>
          <a:stretch/>
        </p:blipFill>
        <p:spPr>
          <a:xfrm>
            <a:off x="5440363" y="508000"/>
            <a:ext cx="2503487" cy="2505075"/>
          </a:xfrm>
          <a:prstGeom prst="rect">
            <a:avLst/>
          </a:prstGeom>
          <a:noFill/>
          <a:ln>
            <a:noFill/>
          </a:ln>
        </p:spPr>
      </p:pic>
      <p:pic>
        <p:nvPicPr>
          <p:cNvPr id="387" name="Google Shape;387;p26"/>
          <p:cNvPicPr preferRelativeResize="0"/>
          <p:nvPr/>
        </p:nvPicPr>
        <p:blipFill rotWithShape="1">
          <a:blip r:embed="rId4">
            <a:alphaModFix/>
          </a:blip>
          <a:srcRect b="0" l="0" r="0" t="0"/>
          <a:stretch/>
        </p:blipFill>
        <p:spPr>
          <a:xfrm>
            <a:off x="776288" y="936625"/>
            <a:ext cx="4676775" cy="3508375"/>
          </a:xfrm>
          <a:prstGeom prst="rect">
            <a:avLst/>
          </a:prstGeom>
          <a:noFill/>
          <a:ln>
            <a:noFill/>
          </a:ln>
        </p:spPr>
      </p:pic>
      <p:pic>
        <p:nvPicPr>
          <p:cNvPr id="388" name="Google Shape;388;p26"/>
          <p:cNvPicPr preferRelativeResize="0"/>
          <p:nvPr/>
        </p:nvPicPr>
        <p:blipFill rotWithShape="1">
          <a:blip r:embed="rId5">
            <a:alphaModFix/>
          </a:blip>
          <a:srcRect b="0" l="0" r="0" t="0"/>
          <a:stretch/>
        </p:blipFill>
        <p:spPr>
          <a:xfrm>
            <a:off x="1622425" y="3509963"/>
            <a:ext cx="2709863" cy="3074987"/>
          </a:xfrm>
          <a:prstGeom prst="rect">
            <a:avLst/>
          </a:prstGeom>
          <a:noFill/>
          <a:ln>
            <a:noFill/>
          </a:ln>
        </p:spPr>
      </p:pic>
      <p:pic>
        <p:nvPicPr>
          <p:cNvPr id="389" name="Google Shape;389;p26"/>
          <p:cNvPicPr preferRelativeResize="0"/>
          <p:nvPr/>
        </p:nvPicPr>
        <p:blipFill rotWithShape="1">
          <a:blip r:embed="rId6">
            <a:alphaModFix/>
          </a:blip>
          <a:srcRect b="0" l="0" r="0" t="0"/>
          <a:stretch/>
        </p:blipFill>
        <p:spPr>
          <a:xfrm>
            <a:off x="4322763" y="3013075"/>
            <a:ext cx="4265612" cy="3190875"/>
          </a:xfrm>
          <a:prstGeom prst="rect">
            <a:avLst/>
          </a:prstGeom>
          <a:noFill/>
          <a:ln>
            <a:noFill/>
          </a:ln>
        </p:spPr>
      </p:pic>
      <p:sp>
        <p:nvSpPr>
          <p:cNvPr id="390" name="Google Shape;390;p26"/>
          <p:cNvSpPr txBox="1"/>
          <p:nvPr/>
        </p:nvSpPr>
        <p:spPr>
          <a:xfrm>
            <a:off x="542925" y="146050"/>
            <a:ext cx="5595938" cy="523875"/>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WHAT IS MOTIVATION TO CHANGE?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822"/>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822"/>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822"/>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959" u="none" cap="none" strike="noStrike">
                <a:solidFill>
                  <a:schemeClr val="dk1"/>
                </a:solidFill>
                <a:latin typeface="Calibri"/>
                <a:ea typeface="Calibri"/>
                <a:cs typeface="Calibri"/>
                <a:sym typeface="Calibri"/>
              </a:rPr>
              <a:t>“Power of Habits”</a:t>
            </a:r>
            <a:br>
              <a:rPr b="0" i="0" lang="en-US" sz="3959" u="none" cap="none" strike="noStrike">
                <a:solidFill>
                  <a:schemeClr val="dk1"/>
                </a:solidFill>
                <a:latin typeface="Calibri"/>
                <a:ea typeface="Calibri"/>
                <a:cs typeface="Calibri"/>
                <a:sym typeface="Calibri"/>
              </a:rPr>
            </a:br>
            <a:r>
              <a:rPr b="0" i="0" lang="en-US" sz="2790" u="none" cap="none" strike="noStrike">
                <a:solidFill>
                  <a:schemeClr val="dk1"/>
                </a:solidFill>
                <a:latin typeface="Calibri"/>
                <a:ea typeface="Calibri"/>
                <a:cs typeface="Calibri"/>
                <a:sym typeface="Calibri"/>
              </a:rPr>
              <a:t>Charles Duhigg, 2012</a:t>
            </a:r>
            <a:endParaRPr b="0" i="0" sz="2790" u="none" cap="none" strike="noStrike">
              <a:solidFill>
                <a:schemeClr val="dk1"/>
              </a:solidFill>
              <a:latin typeface="Calibri"/>
              <a:ea typeface="Calibri"/>
              <a:cs typeface="Calibri"/>
              <a:sym typeface="Calibri"/>
            </a:endParaRPr>
          </a:p>
        </p:txBody>
      </p:sp>
      <p:grpSp>
        <p:nvGrpSpPr>
          <p:cNvPr id="396" name="Google Shape;396;p27"/>
          <p:cNvGrpSpPr/>
          <p:nvPr/>
        </p:nvGrpSpPr>
        <p:grpSpPr>
          <a:xfrm>
            <a:off x="160551" y="1793580"/>
            <a:ext cx="8822896" cy="4242861"/>
            <a:chOff x="8151" y="193380"/>
            <a:chExt cx="8822896" cy="4242861"/>
          </a:xfrm>
        </p:grpSpPr>
        <p:sp>
          <p:nvSpPr>
            <p:cNvPr id="397" name="Google Shape;397;p27"/>
            <p:cNvSpPr/>
            <p:nvPr/>
          </p:nvSpPr>
          <p:spPr>
            <a:xfrm>
              <a:off x="23640" y="193380"/>
              <a:ext cx="1775082" cy="1066090"/>
            </a:xfrm>
            <a:prstGeom prst="roundRect">
              <a:avLst>
                <a:gd fmla="val 10000" name="adj"/>
              </a:avLst>
            </a:prstGeom>
            <a:gradFill>
              <a:gsLst>
                <a:gs pos="0">
                  <a:schemeClr val="lt1"/>
                </a:gs>
                <a:gs pos="100000">
                  <a:schemeClr val="lt1"/>
                </a:gs>
              </a:gsLst>
              <a:lin ang="16200000"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txBox="1"/>
            <p:nvPr/>
          </p:nvSpPr>
          <p:spPr>
            <a:xfrm>
              <a:off x="23640" y="193380"/>
              <a:ext cx="1775082" cy="710032"/>
            </a:xfrm>
            <a:prstGeom prst="rect">
              <a:avLst/>
            </a:prstGeom>
            <a:noFill/>
            <a:ln>
              <a:noFill/>
            </a:ln>
          </p:spPr>
          <p:txBody>
            <a:bodyPr anchorCtr="0" anchor="t" bIns="106675" lIns="199125" spcFirstLastPara="1" rIns="199125" wrap="square" tIns="199125">
              <a:noAutofit/>
            </a:bodyPr>
            <a:lstStyle/>
            <a:p>
              <a:pPr indent="0" lvl="0" marL="0" marR="0" rtl="0" algn="ctr">
                <a:lnSpc>
                  <a:spcPct val="90000"/>
                </a:lnSpc>
                <a:spcBef>
                  <a:spcPts val="0"/>
                </a:spcBef>
                <a:spcAft>
                  <a:spcPts val="0"/>
                </a:spcAft>
                <a:buNone/>
              </a:pPr>
              <a:r>
                <a:rPr lang="en-US" sz="2800">
                  <a:solidFill>
                    <a:schemeClr val="lt1"/>
                  </a:solidFill>
                  <a:latin typeface="Calibri"/>
                  <a:ea typeface="Calibri"/>
                  <a:cs typeface="Calibri"/>
                  <a:sym typeface="Calibri"/>
                </a:rPr>
                <a:t>CUE</a:t>
              </a:r>
              <a:endParaRPr sz="2800">
                <a:solidFill>
                  <a:schemeClr val="lt1"/>
                </a:solidFill>
                <a:latin typeface="Calibri"/>
                <a:ea typeface="Calibri"/>
                <a:cs typeface="Calibri"/>
                <a:sym typeface="Calibri"/>
              </a:endParaRPr>
            </a:p>
          </p:txBody>
        </p:sp>
        <p:sp>
          <p:nvSpPr>
            <p:cNvPr id="399" name="Google Shape;399;p27"/>
            <p:cNvSpPr/>
            <p:nvPr/>
          </p:nvSpPr>
          <p:spPr>
            <a:xfrm>
              <a:off x="8151" y="1175991"/>
              <a:ext cx="2533201" cy="3260250"/>
            </a:xfrm>
            <a:prstGeom prst="roundRect">
              <a:avLst>
                <a:gd fmla="val 10000" name="adj"/>
              </a:avLst>
            </a:prstGeom>
            <a:solidFill>
              <a:srgbClr val="CACACA">
                <a:alpha val="89803"/>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txBox="1"/>
            <p:nvPr/>
          </p:nvSpPr>
          <p:spPr>
            <a:xfrm>
              <a:off x="82346" y="1250186"/>
              <a:ext cx="2384811" cy="3111860"/>
            </a:xfrm>
            <a:prstGeom prst="rect">
              <a:avLst/>
            </a:prstGeom>
            <a:noFill/>
            <a:ln>
              <a:noFill/>
            </a:ln>
          </p:spPr>
          <p:txBody>
            <a:bodyPr anchorCtr="0" anchor="t" bIns="170675" lIns="170675" spcFirstLastPara="1" rIns="170675" wrap="square" tIns="170675">
              <a:noAutofit/>
            </a:bodyPr>
            <a:lstStyle/>
            <a:p>
              <a:pPr indent="-228600" lvl="1" marL="228600" marR="0" rtl="0" algn="l">
                <a:lnSpc>
                  <a:spcPct val="90000"/>
                </a:lnSpc>
                <a:spcBef>
                  <a:spcPts val="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Dessert</a:t>
              </a:r>
              <a:endParaRPr b="0" i="0" sz="2400" u="none" cap="none" strike="noStrike">
                <a:solidFill>
                  <a:srgbClr val="FF0000"/>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Tv</a:t>
              </a:r>
              <a:endParaRPr b="0" i="0" sz="2400" u="none" cap="none" strike="noStrike">
                <a:solidFill>
                  <a:schemeClr val="dk1"/>
                </a:solidFill>
                <a:latin typeface="Calibri"/>
                <a:ea typeface="Calibri"/>
                <a:cs typeface="Calibri"/>
                <a:sym typeface="Calibri"/>
              </a:endParaRPr>
            </a:p>
            <a:p>
              <a:pPr indent="-228600" lvl="1" marL="228600" marR="0" rtl="0" algn="l">
                <a:lnSpc>
                  <a:spcPct val="90000"/>
                </a:lnSpc>
                <a:spcBef>
                  <a:spcPts val="360"/>
                </a:spcBef>
                <a:spcAft>
                  <a:spcPts val="0"/>
                </a:spcAft>
                <a:buClr>
                  <a:srgbClr val="0000FF"/>
                </a:buClr>
                <a:buSzPts val="2400"/>
                <a:buFont typeface="Calibri"/>
                <a:buChar char="•"/>
              </a:pPr>
              <a:r>
                <a:rPr b="0" i="0" lang="en-US" sz="2400" u="none" cap="none" strike="noStrike">
                  <a:solidFill>
                    <a:srgbClr val="0000FF"/>
                  </a:solidFill>
                  <a:latin typeface="Calibri"/>
                  <a:ea typeface="Calibri"/>
                  <a:cs typeface="Calibri"/>
                  <a:sym typeface="Calibri"/>
                </a:rPr>
                <a:t>Tease</a:t>
              </a:r>
              <a:endParaRPr b="0" i="0" sz="2400" u="none" cap="none" strike="noStrike">
                <a:solidFill>
                  <a:srgbClr val="0000FF"/>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Rule violation</a:t>
              </a:r>
              <a:endParaRPr b="0" i="0" sz="2400" u="none" cap="none" strike="noStrike">
                <a:solidFill>
                  <a:schemeClr val="dk1"/>
                </a:solidFill>
                <a:latin typeface="Calibri"/>
                <a:ea typeface="Calibri"/>
                <a:cs typeface="Calibri"/>
                <a:sym typeface="Calibri"/>
              </a:endParaRPr>
            </a:p>
          </p:txBody>
        </p:sp>
        <p:sp>
          <p:nvSpPr>
            <p:cNvPr id="401" name="Google Shape;401;p27"/>
            <p:cNvSpPr/>
            <p:nvPr/>
          </p:nvSpPr>
          <p:spPr>
            <a:xfrm>
              <a:off x="2162583" y="327424"/>
              <a:ext cx="771385" cy="441944"/>
            </a:xfrm>
            <a:prstGeom prst="rightArrow">
              <a:avLst>
                <a:gd fmla="val 6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txBox="1"/>
            <p:nvPr/>
          </p:nvSpPr>
          <p:spPr>
            <a:xfrm>
              <a:off x="2162583" y="415813"/>
              <a:ext cx="638802" cy="26516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400">
                <a:solidFill>
                  <a:schemeClr val="dk1"/>
                </a:solidFill>
                <a:latin typeface="Calibri"/>
                <a:ea typeface="Calibri"/>
                <a:cs typeface="Calibri"/>
                <a:sym typeface="Calibri"/>
              </a:endParaRPr>
            </a:p>
          </p:txBody>
        </p:sp>
        <p:sp>
          <p:nvSpPr>
            <p:cNvPr id="403" name="Google Shape;403;p27"/>
            <p:cNvSpPr/>
            <p:nvPr/>
          </p:nvSpPr>
          <p:spPr>
            <a:xfrm>
              <a:off x="3254166" y="193380"/>
              <a:ext cx="1775082" cy="1066090"/>
            </a:xfrm>
            <a:prstGeom prst="roundRect">
              <a:avLst>
                <a:gd fmla="val 10000" name="adj"/>
              </a:avLst>
            </a:prstGeom>
            <a:gradFill>
              <a:gsLst>
                <a:gs pos="0">
                  <a:schemeClr val="lt1"/>
                </a:gs>
                <a:gs pos="100000">
                  <a:schemeClr val="lt1"/>
                </a:gs>
              </a:gsLst>
              <a:lin ang="16200000"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txBox="1"/>
            <p:nvPr/>
          </p:nvSpPr>
          <p:spPr>
            <a:xfrm>
              <a:off x="3254166" y="193380"/>
              <a:ext cx="1775082" cy="710032"/>
            </a:xfrm>
            <a:prstGeom prst="rect">
              <a:avLst/>
            </a:prstGeom>
            <a:noFill/>
            <a:ln>
              <a:noFill/>
            </a:ln>
          </p:spPr>
          <p:txBody>
            <a:bodyPr anchorCtr="0" anchor="t" bIns="106675" lIns="199125" spcFirstLastPara="1" rIns="199125" wrap="square" tIns="199125">
              <a:noAutofit/>
            </a:bodyPr>
            <a:lstStyle/>
            <a:p>
              <a:pPr indent="0" lvl="0" marL="0" marR="0" rtl="0" algn="ctr">
                <a:lnSpc>
                  <a:spcPct val="90000"/>
                </a:lnSpc>
                <a:spcBef>
                  <a:spcPts val="0"/>
                </a:spcBef>
                <a:spcAft>
                  <a:spcPts val="0"/>
                </a:spcAft>
                <a:buNone/>
              </a:pPr>
              <a:r>
                <a:rPr lang="en-US" sz="2800">
                  <a:solidFill>
                    <a:schemeClr val="lt1"/>
                  </a:solidFill>
                  <a:latin typeface="Calibri"/>
                  <a:ea typeface="Calibri"/>
                  <a:cs typeface="Calibri"/>
                  <a:sym typeface="Calibri"/>
                </a:rPr>
                <a:t>HABIT</a:t>
              </a:r>
              <a:endParaRPr sz="2800">
                <a:solidFill>
                  <a:schemeClr val="lt1"/>
                </a:solidFill>
                <a:latin typeface="Calibri"/>
                <a:ea typeface="Calibri"/>
                <a:cs typeface="Calibri"/>
                <a:sym typeface="Calibri"/>
              </a:endParaRPr>
            </a:p>
          </p:txBody>
        </p:sp>
        <p:sp>
          <p:nvSpPr>
            <p:cNvPr id="405" name="Google Shape;405;p27"/>
            <p:cNvSpPr/>
            <p:nvPr/>
          </p:nvSpPr>
          <p:spPr>
            <a:xfrm>
              <a:off x="3377285" y="1175991"/>
              <a:ext cx="2255987" cy="3260250"/>
            </a:xfrm>
            <a:prstGeom prst="roundRect">
              <a:avLst>
                <a:gd fmla="val 10000" name="adj"/>
              </a:avLst>
            </a:prstGeom>
            <a:solidFill>
              <a:srgbClr val="CACACA">
                <a:alpha val="89803"/>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txBox="1"/>
            <p:nvPr/>
          </p:nvSpPr>
          <p:spPr>
            <a:xfrm>
              <a:off x="3443361" y="1242067"/>
              <a:ext cx="2123835" cy="3128098"/>
            </a:xfrm>
            <a:prstGeom prst="rect">
              <a:avLst/>
            </a:prstGeom>
            <a:noFill/>
            <a:ln>
              <a:noFill/>
            </a:ln>
          </p:spPr>
          <p:txBody>
            <a:bodyPr anchorCtr="0" anchor="t" bIns="170675" lIns="170675" spcFirstLastPara="1" rIns="170675" wrap="square" tIns="170675">
              <a:noAutofit/>
            </a:bodyPr>
            <a:lstStyle/>
            <a:p>
              <a:pPr indent="-228600" lvl="1" marL="228600" marR="0" rtl="0" algn="l">
                <a:lnSpc>
                  <a:spcPct val="90000"/>
                </a:lnSpc>
                <a:spcBef>
                  <a:spcPts val="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Eat</a:t>
              </a:r>
              <a:endParaRPr b="0" i="0" sz="2400" u="none" cap="none" strike="noStrike">
                <a:solidFill>
                  <a:srgbClr val="FF0000"/>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Sit</a:t>
              </a:r>
              <a:endParaRPr b="0" i="0" sz="2400" u="none" cap="none" strike="noStrike">
                <a:solidFill>
                  <a:schemeClr val="dk1"/>
                </a:solidFill>
                <a:latin typeface="Calibri"/>
                <a:ea typeface="Calibri"/>
                <a:cs typeface="Calibri"/>
                <a:sym typeface="Calibri"/>
              </a:endParaRPr>
            </a:p>
            <a:p>
              <a:pPr indent="-228600" lvl="1" marL="228600" marR="0" rtl="0" algn="l">
                <a:lnSpc>
                  <a:spcPct val="90000"/>
                </a:lnSpc>
                <a:spcBef>
                  <a:spcPts val="360"/>
                </a:spcBef>
                <a:spcAft>
                  <a:spcPts val="0"/>
                </a:spcAft>
                <a:buClr>
                  <a:srgbClr val="000090"/>
                </a:buClr>
                <a:buSzPts val="2400"/>
                <a:buFont typeface="Calibri"/>
                <a:buChar char="•"/>
              </a:pPr>
              <a:r>
                <a:rPr b="0" i="0" lang="en-US" sz="2400" u="none" cap="none" strike="noStrike">
                  <a:solidFill>
                    <a:srgbClr val="000090"/>
                  </a:solidFill>
                  <a:latin typeface="Calibri"/>
                  <a:ea typeface="Calibri"/>
                  <a:cs typeface="Calibri"/>
                  <a:sym typeface="Calibri"/>
                </a:rPr>
                <a:t>Hit</a:t>
              </a:r>
              <a:endParaRPr b="0" i="0" sz="2400" u="none" cap="none" strike="noStrike">
                <a:solidFill>
                  <a:srgbClr val="000090"/>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Suspend Student</a:t>
              </a:r>
              <a:endParaRPr b="0" i="0" sz="2400" u="none" cap="none" strike="noStrike">
                <a:solidFill>
                  <a:schemeClr val="dk1"/>
                </a:solidFill>
                <a:latin typeface="Calibri"/>
                <a:ea typeface="Calibri"/>
                <a:cs typeface="Calibri"/>
                <a:sym typeface="Calibri"/>
              </a:endParaRPr>
            </a:p>
          </p:txBody>
        </p:sp>
        <p:sp>
          <p:nvSpPr>
            <p:cNvPr id="407" name="Google Shape;407;p27"/>
            <p:cNvSpPr/>
            <p:nvPr/>
          </p:nvSpPr>
          <p:spPr>
            <a:xfrm>
              <a:off x="5358457" y="327424"/>
              <a:ext cx="697923" cy="441944"/>
            </a:xfrm>
            <a:prstGeom prst="rightArrow">
              <a:avLst>
                <a:gd fmla="val 60000" name="adj1"/>
                <a:gd fmla="val 50000" name="adj2"/>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txBox="1"/>
            <p:nvPr/>
          </p:nvSpPr>
          <p:spPr>
            <a:xfrm>
              <a:off x="5358457" y="415813"/>
              <a:ext cx="565340" cy="26516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400">
                <a:solidFill>
                  <a:srgbClr val="000000"/>
                </a:solidFill>
                <a:latin typeface="Calibri"/>
                <a:ea typeface="Calibri"/>
                <a:cs typeface="Calibri"/>
                <a:sym typeface="Calibri"/>
              </a:endParaRPr>
            </a:p>
          </p:txBody>
        </p:sp>
        <p:sp>
          <p:nvSpPr>
            <p:cNvPr id="409" name="Google Shape;409;p27"/>
            <p:cNvSpPr/>
            <p:nvPr/>
          </p:nvSpPr>
          <p:spPr>
            <a:xfrm>
              <a:off x="6346085" y="193380"/>
              <a:ext cx="1775082" cy="1066090"/>
            </a:xfrm>
            <a:prstGeom prst="roundRect">
              <a:avLst>
                <a:gd fmla="val 10000" name="adj"/>
              </a:avLst>
            </a:prstGeom>
            <a:gradFill>
              <a:gsLst>
                <a:gs pos="0">
                  <a:schemeClr val="lt1"/>
                </a:gs>
                <a:gs pos="100000">
                  <a:schemeClr val="lt1"/>
                </a:gs>
              </a:gsLst>
              <a:lin ang="16200000"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txBox="1"/>
            <p:nvPr/>
          </p:nvSpPr>
          <p:spPr>
            <a:xfrm>
              <a:off x="6346085" y="193380"/>
              <a:ext cx="1775082" cy="710032"/>
            </a:xfrm>
            <a:prstGeom prst="rect">
              <a:avLst/>
            </a:prstGeom>
            <a:noFill/>
            <a:ln>
              <a:noFill/>
            </a:ln>
          </p:spPr>
          <p:txBody>
            <a:bodyPr anchorCtr="0" anchor="t" bIns="106675" lIns="199125" spcFirstLastPara="1" rIns="199125" wrap="square" tIns="199125">
              <a:noAutofit/>
            </a:bodyPr>
            <a:lstStyle/>
            <a:p>
              <a:pPr indent="0" lvl="0" marL="0" marR="0" rtl="0" algn="ctr">
                <a:lnSpc>
                  <a:spcPct val="90000"/>
                </a:lnSpc>
                <a:spcBef>
                  <a:spcPts val="0"/>
                </a:spcBef>
                <a:spcAft>
                  <a:spcPts val="0"/>
                </a:spcAft>
                <a:buNone/>
              </a:pPr>
              <a:r>
                <a:rPr lang="en-US" sz="2800">
                  <a:solidFill>
                    <a:schemeClr val="lt1"/>
                  </a:solidFill>
                  <a:latin typeface="Calibri"/>
                  <a:ea typeface="Calibri"/>
                  <a:cs typeface="Calibri"/>
                  <a:sym typeface="Calibri"/>
                </a:rPr>
                <a:t>REWARD</a:t>
              </a:r>
              <a:endParaRPr sz="2800">
                <a:solidFill>
                  <a:schemeClr val="lt1"/>
                </a:solidFill>
                <a:latin typeface="Calibri"/>
                <a:ea typeface="Calibri"/>
                <a:cs typeface="Calibri"/>
                <a:sym typeface="Calibri"/>
              </a:endParaRPr>
            </a:p>
          </p:txBody>
        </p:sp>
        <p:sp>
          <p:nvSpPr>
            <p:cNvPr id="411" name="Google Shape;411;p27"/>
            <p:cNvSpPr/>
            <p:nvPr/>
          </p:nvSpPr>
          <p:spPr>
            <a:xfrm>
              <a:off x="6363346" y="1175991"/>
              <a:ext cx="2467701" cy="3260250"/>
            </a:xfrm>
            <a:prstGeom prst="roundRect">
              <a:avLst>
                <a:gd fmla="val 10000" name="adj"/>
              </a:avLst>
            </a:prstGeom>
            <a:solidFill>
              <a:srgbClr val="CACACA">
                <a:alpha val="89803"/>
              </a:srgbClr>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txBox="1"/>
            <p:nvPr/>
          </p:nvSpPr>
          <p:spPr>
            <a:xfrm>
              <a:off x="6435622" y="1248267"/>
              <a:ext cx="2323149" cy="3115698"/>
            </a:xfrm>
            <a:prstGeom prst="rect">
              <a:avLst/>
            </a:prstGeom>
            <a:noFill/>
            <a:ln>
              <a:noFill/>
            </a:ln>
          </p:spPr>
          <p:txBody>
            <a:bodyPr anchorCtr="0" anchor="t" bIns="170675" lIns="170675" spcFirstLastPara="1" rIns="170675" wrap="square" tIns="170675">
              <a:noAutofit/>
            </a:bodyPr>
            <a:lstStyle/>
            <a:p>
              <a:pPr indent="-228600" lvl="1" marL="228600" marR="0" rtl="0" algn="l">
                <a:lnSpc>
                  <a:spcPct val="90000"/>
                </a:lnSpc>
                <a:spcBef>
                  <a:spcPts val="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Satisfied</a:t>
              </a:r>
              <a:endParaRPr b="0" i="0" sz="2400" u="none" cap="none" strike="noStrike">
                <a:solidFill>
                  <a:srgbClr val="FF0000"/>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Entertained</a:t>
              </a:r>
              <a:endParaRPr b="0" i="0" sz="2400" u="none" cap="none" strike="noStrike">
                <a:solidFill>
                  <a:schemeClr val="dk1"/>
                </a:solidFill>
                <a:latin typeface="Calibri"/>
                <a:ea typeface="Calibri"/>
                <a:cs typeface="Calibri"/>
                <a:sym typeface="Calibri"/>
              </a:endParaRPr>
            </a:p>
            <a:p>
              <a:pPr indent="-228600" lvl="1" marL="228600" marR="0" rtl="0" algn="l">
                <a:lnSpc>
                  <a:spcPct val="90000"/>
                </a:lnSpc>
                <a:spcBef>
                  <a:spcPts val="360"/>
                </a:spcBef>
                <a:spcAft>
                  <a:spcPts val="0"/>
                </a:spcAft>
                <a:buClr>
                  <a:srgbClr val="0000FF"/>
                </a:buClr>
                <a:buSzPts val="2400"/>
                <a:buFont typeface="Calibri"/>
                <a:buChar char="•"/>
              </a:pPr>
              <a:r>
                <a:rPr b="0" i="0" lang="en-US" sz="2400" u="none" cap="none" strike="noStrike">
                  <a:solidFill>
                    <a:srgbClr val="0000FF"/>
                  </a:solidFill>
                  <a:latin typeface="Calibri"/>
                  <a:ea typeface="Calibri"/>
                  <a:cs typeface="Calibri"/>
                  <a:sym typeface="Calibri"/>
                </a:rPr>
                <a:t>Teasing stops</a:t>
              </a:r>
              <a:endParaRPr b="0" i="0" sz="2400" u="none" cap="none" strike="noStrike">
                <a:solidFill>
                  <a:srgbClr val="0000FF"/>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Student removed</a:t>
              </a:r>
              <a:endParaRPr b="0" i="0" sz="2400" u="none" cap="none" strike="noStrike">
                <a:solidFill>
                  <a:schemeClr val="dk1"/>
                </a:solidFill>
                <a:latin typeface="Calibri"/>
                <a:ea typeface="Calibri"/>
                <a:cs typeface="Calibri"/>
                <a:sym typeface="Calibri"/>
              </a:endParaRPr>
            </a:p>
          </p:txBody>
        </p:sp>
      </p:grpSp>
      <p:sp>
        <p:nvSpPr>
          <p:cNvPr id="413" name="Google Shape;413;p27"/>
          <p:cNvSpPr/>
          <p:nvPr/>
        </p:nvSpPr>
        <p:spPr>
          <a:xfrm>
            <a:off x="3352800" y="2708275"/>
            <a:ext cx="2755900" cy="3013075"/>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rgbClr val="FF0000"/>
              </a:buClr>
              <a:buSzPts val="2400"/>
              <a:buFont typeface="Arial"/>
              <a:buChar char="•"/>
            </a:pPr>
            <a:r>
              <a:rPr lang="en-US" sz="2400">
                <a:solidFill>
                  <a:srgbClr val="FF0000"/>
                </a:solidFill>
                <a:latin typeface="Calibri"/>
                <a:ea typeface="Calibri"/>
                <a:cs typeface="Calibri"/>
                <a:sym typeface="Calibri"/>
              </a:rPr>
              <a:t>Healthy diet</a:t>
            </a:r>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Exercise</a:t>
            </a:r>
            <a:endParaRPr/>
          </a:p>
          <a:p>
            <a:pPr indent="-285750" lvl="0" marL="285750" marR="0" rtl="0" algn="l">
              <a:spcBef>
                <a:spcPts val="0"/>
              </a:spcBef>
              <a:spcAft>
                <a:spcPts val="0"/>
              </a:spcAft>
              <a:buClr>
                <a:srgbClr val="0000FF"/>
              </a:buClr>
              <a:buSzPts val="2400"/>
              <a:buFont typeface="Arial"/>
              <a:buChar char="•"/>
            </a:pPr>
            <a:r>
              <a:rPr lang="en-US" sz="2400">
                <a:solidFill>
                  <a:srgbClr val="0000FF"/>
                </a:solidFill>
                <a:latin typeface="Calibri"/>
                <a:ea typeface="Calibri"/>
                <a:cs typeface="Calibri"/>
                <a:sym typeface="Calibri"/>
              </a:rPr>
              <a:t>Problem solving</a:t>
            </a:r>
            <a:endParaRPr/>
          </a:p>
          <a:p>
            <a:pPr indent="-285750" lvl="0" marL="285750" marR="0" rtl="0" algn="l">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Reteach SS</a:t>
            </a:r>
            <a:endParaRPr sz="2400">
              <a:solidFill>
                <a:srgbClr val="000000"/>
              </a:solidFill>
              <a:latin typeface="Calibri"/>
              <a:ea typeface="Calibri"/>
              <a:cs typeface="Calibri"/>
              <a:sym typeface="Calibri"/>
            </a:endParaRPr>
          </a:p>
        </p:txBody>
      </p:sp>
      <p:sp>
        <p:nvSpPr>
          <p:cNvPr id="414" name="Google Shape;414;p27"/>
          <p:cNvSpPr txBox="1"/>
          <p:nvPr/>
        </p:nvSpPr>
        <p:spPr>
          <a:xfrm>
            <a:off x="1219200" y="5064125"/>
            <a:ext cx="6824663" cy="1081088"/>
          </a:xfrm>
          <a:prstGeom prst="rect">
            <a:avLst/>
          </a:prstGeom>
          <a:solidFill>
            <a:srgbClr val="FBD4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000000"/>
                </a:solidFill>
                <a:latin typeface="Calibri"/>
                <a:ea typeface="Calibri"/>
                <a:cs typeface="Calibri"/>
                <a:sym typeface="Calibri"/>
              </a:rPr>
              <a:t>CHALLENGE: Leadership preparation is capacity to change habits of organizations</a:t>
            </a:r>
            <a:endParaRPr sz="2800">
              <a:solidFill>
                <a:srgbClr val="000000"/>
              </a:solidFill>
              <a:latin typeface="Calibri"/>
              <a:ea typeface="Calibri"/>
              <a:cs typeface="Calibri"/>
              <a:sym typeface="Calibri"/>
            </a:endParaRPr>
          </a:p>
        </p:txBody>
      </p:sp>
      <p:sp>
        <p:nvSpPr>
          <p:cNvPr id="415" name="Google Shape;415;p27"/>
          <p:cNvSpPr txBox="1"/>
          <p:nvPr/>
        </p:nvSpPr>
        <p:spPr>
          <a:xfrm>
            <a:off x="152400" y="6324600"/>
            <a:ext cx="5237163"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Subtitle: “Why We Do What We Do in Life &amp; Business”</a:t>
            </a:r>
            <a:endParaRPr/>
          </a:p>
        </p:txBody>
      </p:sp>
      <p:grpSp>
        <p:nvGrpSpPr>
          <p:cNvPr id="416" name="Google Shape;416;p27"/>
          <p:cNvGrpSpPr/>
          <p:nvPr/>
        </p:nvGrpSpPr>
        <p:grpSpPr>
          <a:xfrm>
            <a:off x="6523899" y="2755037"/>
            <a:ext cx="2467701" cy="3614625"/>
            <a:chOff x="6363346" y="839759"/>
            <a:chExt cx="2467701" cy="3614625"/>
          </a:xfrm>
        </p:grpSpPr>
        <p:sp>
          <p:nvSpPr>
            <p:cNvPr id="417" name="Google Shape;417;p27"/>
            <p:cNvSpPr/>
            <p:nvPr/>
          </p:nvSpPr>
          <p:spPr>
            <a:xfrm>
              <a:off x="6363346" y="839759"/>
              <a:ext cx="2467701" cy="3614625"/>
            </a:xfrm>
            <a:prstGeom prst="roundRect">
              <a:avLst>
                <a:gd fmla="val 10000" name="adj"/>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p:nvPr/>
          </p:nvSpPr>
          <p:spPr>
            <a:xfrm>
              <a:off x="6435622" y="912035"/>
              <a:ext cx="2323149" cy="3470073"/>
            </a:xfrm>
            <a:prstGeom prst="rect">
              <a:avLst/>
            </a:prstGeom>
            <a:solidFill>
              <a:srgbClr val="FFFF00"/>
            </a:solidFill>
            <a:ln>
              <a:noFill/>
            </a:ln>
          </p:spPr>
          <p:txBody>
            <a:bodyPr anchorCtr="0" anchor="t" bIns="170675" lIns="170675" spcFirstLastPara="1" rIns="170675" wrap="square" tIns="170675">
              <a:noAutofit/>
            </a:bodyPr>
            <a:lstStyle/>
            <a:p>
              <a:pPr indent="-228600" lvl="1" marL="228600" marR="0" rtl="0" algn="l">
                <a:lnSpc>
                  <a:spcPct val="90000"/>
                </a:lnSpc>
                <a:spcBef>
                  <a:spcPts val="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Satisfied?</a:t>
              </a:r>
              <a:endParaRPr b="0" i="0" sz="2400" u="none" cap="none" strike="noStrike">
                <a:solidFill>
                  <a:srgbClr val="FF0000"/>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Entertained?</a:t>
              </a:r>
              <a:endParaRPr b="0" i="0" sz="2400" u="none" cap="none" strike="noStrike">
                <a:solidFill>
                  <a:schemeClr val="dk1"/>
                </a:solidFill>
                <a:latin typeface="Calibri"/>
                <a:ea typeface="Calibri"/>
                <a:cs typeface="Calibri"/>
                <a:sym typeface="Calibri"/>
              </a:endParaRPr>
            </a:p>
            <a:p>
              <a:pPr indent="-228600" lvl="1" marL="228600" marR="0" rtl="0" algn="l">
                <a:lnSpc>
                  <a:spcPct val="90000"/>
                </a:lnSpc>
                <a:spcBef>
                  <a:spcPts val="360"/>
                </a:spcBef>
                <a:spcAft>
                  <a:spcPts val="0"/>
                </a:spcAft>
                <a:buClr>
                  <a:srgbClr val="0000FF"/>
                </a:buClr>
                <a:buSzPts val="2400"/>
                <a:buFont typeface="Calibri"/>
                <a:buChar char="•"/>
              </a:pPr>
              <a:r>
                <a:rPr b="0" i="0" lang="en-US" sz="2400" u="none" cap="none" strike="noStrike">
                  <a:solidFill>
                    <a:srgbClr val="0000FF"/>
                  </a:solidFill>
                  <a:latin typeface="Calibri"/>
                  <a:ea typeface="Calibri"/>
                  <a:cs typeface="Calibri"/>
                  <a:sym typeface="Calibri"/>
                </a:rPr>
                <a:t>Teasing stops?</a:t>
              </a:r>
              <a:endParaRPr b="0" i="0" sz="2400" u="none" cap="none" strike="noStrike">
                <a:solidFill>
                  <a:srgbClr val="0000FF"/>
                </a:solidFill>
                <a:latin typeface="Calibri"/>
                <a:ea typeface="Calibri"/>
                <a:cs typeface="Calibri"/>
                <a:sym typeface="Calibri"/>
              </a:endParaRPr>
            </a:p>
            <a:p>
              <a:pPr indent="-228600" lvl="1" marL="228600" marR="0" rtl="0" algn="l">
                <a:lnSpc>
                  <a:spcPct val="90000"/>
                </a:lnSpc>
                <a:spcBef>
                  <a:spcPts val="36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Student removed?</a:t>
              </a:r>
              <a:endParaRPr b="0" i="0" sz="2400" u="none" cap="none" strike="noStrike">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20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8"/>
          <p:cNvSpPr txBox="1"/>
          <p:nvPr>
            <p:ph type="title"/>
          </p:nvPr>
        </p:nvSpPr>
        <p:spPr>
          <a:xfrm>
            <a:off x="457200" y="274638"/>
            <a:ext cx="8229600" cy="11430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780" u="none" cap="none" strike="noStrike">
                <a:solidFill>
                  <a:schemeClr val="dk1"/>
                </a:solidFill>
                <a:latin typeface="Calibri"/>
                <a:ea typeface="Calibri"/>
                <a:cs typeface="Calibri"/>
                <a:sym typeface="Calibri"/>
              </a:rPr>
              <a:t>Establishing/Replacing Habit</a:t>
            </a:r>
            <a:br>
              <a:rPr b="0" i="0" lang="en-US" sz="3959" u="none" cap="none" strike="noStrike">
                <a:solidFill>
                  <a:schemeClr val="dk1"/>
                </a:solidFill>
                <a:latin typeface="Calibri"/>
                <a:ea typeface="Calibri"/>
                <a:cs typeface="Calibri"/>
                <a:sym typeface="Calibri"/>
              </a:rPr>
            </a:br>
            <a:r>
              <a:rPr b="0" i="0" lang="en-US" sz="2790" u="none" cap="none" strike="noStrike">
                <a:solidFill>
                  <a:schemeClr val="dk1"/>
                </a:solidFill>
                <a:latin typeface="Calibri"/>
                <a:ea typeface="Calibri"/>
                <a:cs typeface="Calibri"/>
                <a:sym typeface="Calibri"/>
              </a:rPr>
              <a:t>Charles Duhigg (2014)</a:t>
            </a:r>
            <a:endParaRPr b="0" i="0" sz="2790" u="none" cap="none" strike="noStrike">
              <a:solidFill>
                <a:schemeClr val="dk1"/>
              </a:solidFill>
              <a:latin typeface="Calibri"/>
              <a:ea typeface="Calibri"/>
              <a:cs typeface="Calibri"/>
              <a:sym typeface="Calibri"/>
            </a:endParaRPr>
          </a:p>
        </p:txBody>
      </p:sp>
      <p:grpSp>
        <p:nvGrpSpPr>
          <p:cNvPr id="424" name="Google Shape;424;p28"/>
          <p:cNvGrpSpPr/>
          <p:nvPr/>
        </p:nvGrpSpPr>
        <p:grpSpPr>
          <a:xfrm>
            <a:off x="464433" y="1830307"/>
            <a:ext cx="8215133" cy="3121210"/>
            <a:chOff x="7233" y="890494"/>
            <a:chExt cx="8215133" cy="3121210"/>
          </a:xfrm>
        </p:grpSpPr>
        <p:sp>
          <p:nvSpPr>
            <p:cNvPr id="425" name="Google Shape;425;p28"/>
            <p:cNvSpPr/>
            <p:nvPr/>
          </p:nvSpPr>
          <p:spPr>
            <a:xfrm>
              <a:off x="7233" y="890494"/>
              <a:ext cx="2161877" cy="3121210"/>
            </a:xfrm>
            <a:prstGeom prst="roundRect">
              <a:avLst>
                <a:gd fmla="val 10000" name="adj"/>
              </a:avLst>
            </a:prstGeom>
            <a:gradFill>
              <a:gsLst>
                <a:gs pos="0">
                  <a:schemeClr val="lt1"/>
                </a:gs>
                <a:gs pos="100000">
                  <a:schemeClr val="lt1"/>
                </a:gs>
              </a:gsLst>
              <a:lin ang="16200000"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8"/>
            <p:cNvSpPr txBox="1"/>
            <p:nvPr/>
          </p:nvSpPr>
          <p:spPr>
            <a:xfrm>
              <a:off x="70552" y="953813"/>
              <a:ext cx="2035239" cy="2994572"/>
            </a:xfrm>
            <a:prstGeom prst="rect">
              <a:avLst/>
            </a:prstGeom>
            <a:noFill/>
            <a:ln>
              <a:noFill/>
            </a:ln>
          </p:spPr>
          <p:txBody>
            <a:bodyPr anchorCtr="0" anchor="t" bIns="106675" lIns="106675" spcFirstLastPara="1" rIns="106675" wrap="square" tIns="106675">
              <a:noAutofit/>
            </a:bodyPr>
            <a:lstStyle/>
            <a:p>
              <a:pPr indent="0" lvl="0" marL="0" marR="0" rtl="0" algn="ctr">
                <a:lnSpc>
                  <a:spcPct val="100000"/>
                </a:lnSpc>
                <a:spcBef>
                  <a:spcPts val="0"/>
                </a:spcBef>
                <a:spcAft>
                  <a:spcPts val="0"/>
                </a:spcAft>
                <a:buNone/>
              </a:pPr>
              <a:r>
                <a:rPr lang="en-US" sz="2800">
                  <a:solidFill>
                    <a:schemeClr val="lt1"/>
                  </a:solidFill>
                  <a:latin typeface="Calibri"/>
                  <a:ea typeface="Calibri"/>
                  <a:cs typeface="Calibri"/>
                  <a:sym typeface="Calibri"/>
                </a:rPr>
                <a:t>CUE</a:t>
              </a:r>
              <a:endParaRPr sz="2800">
                <a:solidFill>
                  <a:schemeClr val="lt1"/>
                </a:solidFill>
                <a:latin typeface="Calibri"/>
                <a:ea typeface="Calibri"/>
                <a:cs typeface="Calibri"/>
                <a:sym typeface="Calibri"/>
              </a:endParaRPr>
            </a:p>
            <a:p>
              <a:pPr indent="-228600" lvl="1" marL="228600" marR="0" rtl="0" algn="l">
                <a:lnSpc>
                  <a:spcPct val="100000"/>
                </a:lnSpc>
                <a:spcBef>
                  <a:spcPts val="60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Remove competing cue</a:t>
              </a:r>
              <a:endParaRPr b="0" i="0" sz="2400" u="none" cap="none" strike="noStrike">
                <a:solidFill>
                  <a:srgbClr val="FF0000"/>
                </a:solidFill>
                <a:latin typeface="Calibri"/>
                <a:ea typeface="Calibri"/>
                <a:cs typeface="Calibri"/>
                <a:sym typeface="Calibri"/>
              </a:endParaRPr>
            </a:p>
            <a:p>
              <a:pPr indent="-228600" lvl="1" marL="228600" marR="0" rtl="0" algn="l">
                <a:lnSpc>
                  <a:spcPct val="100000"/>
                </a:lnSpc>
                <a:spcBef>
                  <a:spcPts val="60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Add desired cue</a:t>
              </a:r>
              <a:endParaRPr b="0" i="0" sz="2400" u="none" cap="none" strike="noStrike">
                <a:solidFill>
                  <a:srgbClr val="FF0000"/>
                </a:solidFill>
                <a:latin typeface="Calibri"/>
                <a:ea typeface="Calibri"/>
                <a:cs typeface="Calibri"/>
                <a:sym typeface="Calibri"/>
              </a:endParaRPr>
            </a:p>
          </p:txBody>
        </p:sp>
        <p:sp>
          <p:nvSpPr>
            <p:cNvPr id="427" name="Google Shape;427;p28"/>
            <p:cNvSpPr/>
            <p:nvPr/>
          </p:nvSpPr>
          <p:spPr>
            <a:xfrm>
              <a:off x="2385298" y="2183027"/>
              <a:ext cx="458317" cy="536145"/>
            </a:xfrm>
            <a:prstGeom prst="rightArrow">
              <a:avLst>
                <a:gd fmla="val 60000" name="adj1"/>
                <a:gd fmla="val 5000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8"/>
            <p:cNvSpPr txBox="1"/>
            <p:nvPr/>
          </p:nvSpPr>
          <p:spPr>
            <a:xfrm>
              <a:off x="2385298" y="2290256"/>
              <a:ext cx="320822" cy="3216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2300">
                <a:solidFill>
                  <a:schemeClr val="dk1"/>
                </a:solidFill>
                <a:latin typeface="Calibri"/>
                <a:ea typeface="Calibri"/>
                <a:cs typeface="Calibri"/>
                <a:sym typeface="Calibri"/>
              </a:endParaRPr>
            </a:p>
          </p:txBody>
        </p:sp>
        <p:sp>
          <p:nvSpPr>
            <p:cNvPr id="429" name="Google Shape;429;p28"/>
            <p:cNvSpPr/>
            <p:nvPr/>
          </p:nvSpPr>
          <p:spPr>
            <a:xfrm>
              <a:off x="3033861" y="890494"/>
              <a:ext cx="2161877" cy="3121210"/>
            </a:xfrm>
            <a:prstGeom prst="roundRect">
              <a:avLst>
                <a:gd fmla="val 10000" name="adj"/>
              </a:avLst>
            </a:prstGeom>
            <a:gradFill>
              <a:gsLst>
                <a:gs pos="0">
                  <a:schemeClr val="lt1"/>
                </a:gs>
                <a:gs pos="100000">
                  <a:schemeClr val="lt1"/>
                </a:gs>
              </a:gsLst>
              <a:lin ang="16200000"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8"/>
            <p:cNvSpPr txBox="1"/>
            <p:nvPr/>
          </p:nvSpPr>
          <p:spPr>
            <a:xfrm>
              <a:off x="3097180" y="953813"/>
              <a:ext cx="2035239" cy="2994572"/>
            </a:xfrm>
            <a:prstGeom prst="rect">
              <a:avLst/>
            </a:prstGeom>
            <a:noFill/>
            <a:ln>
              <a:noFill/>
            </a:ln>
          </p:spPr>
          <p:txBody>
            <a:bodyPr anchorCtr="0" anchor="t" bIns="106675" lIns="106675" spcFirstLastPara="1" rIns="106675" wrap="square" tIns="106675">
              <a:noAutofit/>
            </a:bodyPr>
            <a:lstStyle/>
            <a:p>
              <a:pPr indent="0" lvl="0" marL="0" marR="0" rtl="0" algn="ctr">
                <a:lnSpc>
                  <a:spcPct val="100000"/>
                </a:lnSpc>
                <a:spcBef>
                  <a:spcPts val="0"/>
                </a:spcBef>
                <a:spcAft>
                  <a:spcPts val="0"/>
                </a:spcAft>
                <a:buNone/>
              </a:pPr>
              <a:r>
                <a:rPr lang="en-US" sz="2800">
                  <a:solidFill>
                    <a:schemeClr val="lt1"/>
                  </a:solidFill>
                  <a:latin typeface="Calibri"/>
                  <a:ea typeface="Calibri"/>
                  <a:cs typeface="Calibri"/>
                  <a:sym typeface="Calibri"/>
                </a:rPr>
                <a:t>HABIT</a:t>
              </a:r>
              <a:endParaRPr sz="2800">
                <a:solidFill>
                  <a:schemeClr val="lt1"/>
                </a:solidFill>
                <a:latin typeface="Calibri"/>
                <a:ea typeface="Calibri"/>
                <a:cs typeface="Calibri"/>
                <a:sym typeface="Calibri"/>
              </a:endParaRPr>
            </a:p>
            <a:p>
              <a:pPr indent="-228600" lvl="1" marL="228600" marR="0" rtl="0" algn="l">
                <a:lnSpc>
                  <a:spcPct val="100000"/>
                </a:lnSpc>
                <a:spcBef>
                  <a:spcPts val="60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Teach acceptable alternative</a:t>
              </a:r>
              <a:endParaRPr b="0" i="0" sz="2400" u="none" cap="none" strike="noStrike">
                <a:solidFill>
                  <a:srgbClr val="FF0000"/>
                </a:solidFill>
                <a:latin typeface="Calibri"/>
                <a:ea typeface="Calibri"/>
                <a:cs typeface="Calibri"/>
                <a:sym typeface="Calibri"/>
              </a:endParaRPr>
            </a:p>
            <a:p>
              <a:pPr indent="-228600" lvl="1" marL="228600" marR="0" rtl="0" algn="l">
                <a:lnSpc>
                  <a:spcPct val="100000"/>
                </a:lnSpc>
                <a:spcBef>
                  <a:spcPts val="60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Teach desired alternative</a:t>
              </a:r>
              <a:endParaRPr b="0" i="0" sz="2400" u="none" cap="none" strike="noStrike">
                <a:solidFill>
                  <a:srgbClr val="FF0000"/>
                </a:solidFill>
                <a:latin typeface="Calibri"/>
                <a:ea typeface="Calibri"/>
                <a:cs typeface="Calibri"/>
                <a:sym typeface="Calibri"/>
              </a:endParaRPr>
            </a:p>
          </p:txBody>
        </p:sp>
        <p:sp>
          <p:nvSpPr>
            <p:cNvPr id="431" name="Google Shape;431;p28"/>
            <p:cNvSpPr/>
            <p:nvPr/>
          </p:nvSpPr>
          <p:spPr>
            <a:xfrm>
              <a:off x="5411926" y="2183027"/>
              <a:ext cx="458317" cy="536145"/>
            </a:xfrm>
            <a:prstGeom prst="rightArrow">
              <a:avLst>
                <a:gd fmla="val 60000" name="adj1"/>
                <a:gd fmla="val 50000" name="adj2"/>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txBox="1"/>
            <p:nvPr/>
          </p:nvSpPr>
          <p:spPr>
            <a:xfrm>
              <a:off x="5411926" y="2290256"/>
              <a:ext cx="320822" cy="3216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sz="2300">
                <a:solidFill>
                  <a:schemeClr val="lt1"/>
                </a:solidFill>
                <a:latin typeface="Calibri"/>
                <a:ea typeface="Calibri"/>
                <a:cs typeface="Calibri"/>
                <a:sym typeface="Calibri"/>
              </a:endParaRPr>
            </a:p>
          </p:txBody>
        </p:sp>
        <p:sp>
          <p:nvSpPr>
            <p:cNvPr id="433" name="Google Shape;433;p28"/>
            <p:cNvSpPr/>
            <p:nvPr/>
          </p:nvSpPr>
          <p:spPr>
            <a:xfrm>
              <a:off x="6060489" y="890494"/>
              <a:ext cx="2161877" cy="3121210"/>
            </a:xfrm>
            <a:prstGeom prst="roundRect">
              <a:avLst>
                <a:gd fmla="val 10000" name="adj"/>
              </a:avLst>
            </a:prstGeom>
            <a:gradFill>
              <a:gsLst>
                <a:gs pos="0">
                  <a:schemeClr val="lt1"/>
                </a:gs>
                <a:gs pos="100000">
                  <a:schemeClr val="lt1"/>
                </a:gs>
              </a:gsLst>
              <a:lin ang="16200000" scaled="0"/>
            </a:gra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8"/>
            <p:cNvSpPr txBox="1"/>
            <p:nvPr/>
          </p:nvSpPr>
          <p:spPr>
            <a:xfrm>
              <a:off x="6123808" y="953813"/>
              <a:ext cx="2035239" cy="2994572"/>
            </a:xfrm>
            <a:prstGeom prst="rect">
              <a:avLst/>
            </a:prstGeom>
            <a:noFill/>
            <a:ln>
              <a:noFill/>
            </a:ln>
          </p:spPr>
          <p:txBody>
            <a:bodyPr anchorCtr="0" anchor="t" bIns="106675" lIns="106675" spcFirstLastPara="1" rIns="106675" wrap="square" tIns="106675">
              <a:noAutofit/>
            </a:bodyPr>
            <a:lstStyle/>
            <a:p>
              <a:pPr indent="0" lvl="0" marL="0" marR="0" rtl="0" algn="ctr">
                <a:lnSpc>
                  <a:spcPct val="100000"/>
                </a:lnSpc>
                <a:spcBef>
                  <a:spcPts val="0"/>
                </a:spcBef>
                <a:spcAft>
                  <a:spcPts val="0"/>
                </a:spcAft>
                <a:buNone/>
              </a:pPr>
              <a:r>
                <a:rPr lang="en-US" sz="2800">
                  <a:solidFill>
                    <a:schemeClr val="lt1"/>
                  </a:solidFill>
                  <a:latin typeface="Calibri"/>
                  <a:ea typeface="Calibri"/>
                  <a:cs typeface="Calibri"/>
                  <a:sym typeface="Calibri"/>
                </a:rPr>
                <a:t>REWARD</a:t>
              </a:r>
              <a:endParaRPr sz="2800">
                <a:solidFill>
                  <a:schemeClr val="lt1"/>
                </a:solidFill>
                <a:latin typeface="Calibri"/>
                <a:ea typeface="Calibri"/>
                <a:cs typeface="Calibri"/>
                <a:sym typeface="Calibri"/>
              </a:endParaRPr>
            </a:p>
            <a:p>
              <a:pPr indent="-228600" lvl="1" marL="228600" marR="0" rtl="0" algn="l">
                <a:lnSpc>
                  <a:spcPct val="100000"/>
                </a:lnSpc>
                <a:spcBef>
                  <a:spcPts val="60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Remove reward for old habit</a:t>
              </a:r>
              <a:endParaRPr b="0" i="0" sz="2400" u="none" cap="none" strike="noStrike">
                <a:solidFill>
                  <a:srgbClr val="FF0000"/>
                </a:solidFill>
                <a:latin typeface="Calibri"/>
                <a:ea typeface="Calibri"/>
                <a:cs typeface="Calibri"/>
                <a:sym typeface="Calibri"/>
              </a:endParaRPr>
            </a:p>
            <a:p>
              <a:pPr indent="-228600" lvl="1" marL="228600" marR="0" rtl="0" algn="l">
                <a:lnSpc>
                  <a:spcPct val="100000"/>
                </a:lnSpc>
                <a:spcBef>
                  <a:spcPts val="600"/>
                </a:spcBef>
                <a:spcAft>
                  <a:spcPts val="0"/>
                </a:spcAft>
                <a:buClr>
                  <a:srgbClr val="FF0000"/>
                </a:buClr>
                <a:buSzPts val="2400"/>
                <a:buFont typeface="Calibri"/>
                <a:buChar char="•"/>
              </a:pPr>
              <a:r>
                <a:rPr b="0" i="0" lang="en-US" sz="2400" u="none" cap="none" strike="noStrike">
                  <a:solidFill>
                    <a:srgbClr val="FF0000"/>
                  </a:solidFill>
                  <a:latin typeface="Calibri"/>
                  <a:ea typeface="Calibri"/>
                  <a:cs typeface="Calibri"/>
                  <a:sym typeface="Calibri"/>
                </a:rPr>
                <a:t>Add reward for new habit</a:t>
              </a:r>
              <a:endParaRPr b="0" i="0" sz="2400" u="none" cap="none" strike="noStrike">
                <a:solidFill>
                  <a:srgbClr val="FF0000"/>
                </a:solidFill>
                <a:latin typeface="Calibri"/>
                <a:ea typeface="Calibri"/>
                <a:cs typeface="Calibri"/>
                <a:sym typeface="Calibri"/>
              </a:endParaRPr>
            </a:p>
          </p:txBody>
        </p:sp>
      </p:grpSp>
      <p:sp>
        <p:nvSpPr>
          <p:cNvPr id="435" name="Google Shape;435;p28"/>
          <p:cNvSpPr txBox="1"/>
          <p:nvPr/>
        </p:nvSpPr>
        <p:spPr>
          <a:xfrm>
            <a:off x="2089150" y="5311775"/>
            <a:ext cx="5129213" cy="9540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2800">
                <a:solidFill>
                  <a:srgbClr val="000000"/>
                </a:solidFill>
                <a:latin typeface="Arial"/>
                <a:ea typeface="Arial"/>
                <a:cs typeface="Arial"/>
                <a:sym typeface="Arial"/>
              </a:rPr>
              <a:t>Successful leadership behavior considers all 6 elements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4400" u="none" cap="none" strike="noStrike">
              <a:solidFill>
                <a:schemeClr val="dk1"/>
              </a:solidFill>
              <a:latin typeface="Calibri"/>
              <a:ea typeface="Calibri"/>
              <a:cs typeface="Calibri"/>
              <a:sym typeface="Calibri"/>
            </a:endParaRPr>
          </a:p>
        </p:txBody>
      </p:sp>
      <p:grpSp>
        <p:nvGrpSpPr>
          <p:cNvPr id="441" name="Google Shape;441;p29"/>
          <p:cNvGrpSpPr/>
          <p:nvPr/>
        </p:nvGrpSpPr>
        <p:grpSpPr>
          <a:xfrm>
            <a:off x="45510" y="228991"/>
            <a:ext cx="8921187" cy="5842549"/>
            <a:chOff x="6035" y="4487"/>
            <a:chExt cx="8921187" cy="5842549"/>
          </a:xfrm>
        </p:grpSpPr>
        <p:sp>
          <p:nvSpPr>
            <p:cNvPr id="442" name="Google Shape;442;p29"/>
            <p:cNvSpPr/>
            <p:nvPr/>
          </p:nvSpPr>
          <p:spPr>
            <a:xfrm>
              <a:off x="6035" y="4487"/>
              <a:ext cx="7307296" cy="805868"/>
            </a:xfrm>
            <a:prstGeom prst="roundRect">
              <a:avLst>
                <a:gd fmla="val 10000" name="adj"/>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9"/>
            <p:cNvSpPr txBox="1"/>
            <p:nvPr/>
          </p:nvSpPr>
          <p:spPr>
            <a:xfrm>
              <a:off x="29638" y="28090"/>
              <a:ext cx="7260090" cy="758662"/>
            </a:xfrm>
            <a:prstGeom prst="rect">
              <a:avLst/>
            </a:prstGeom>
            <a:noFill/>
            <a:ln>
              <a:noFill/>
            </a:ln>
          </p:spPr>
          <p:txBody>
            <a:bodyPr anchorCtr="0" anchor="ctr" bIns="43175" lIns="64750" spcFirstLastPara="1" rIns="64750" wrap="square" tIns="43175">
              <a:noAutofit/>
            </a:bodyPr>
            <a:lstStyle/>
            <a:p>
              <a:pPr indent="0" lvl="0" marL="0" marR="0" rtl="0" algn="ctr">
                <a:lnSpc>
                  <a:spcPct val="90000"/>
                </a:lnSpc>
                <a:spcBef>
                  <a:spcPts val="0"/>
                </a:spcBef>
                <a:spcAft>
                  <a:spcPts val="0"/>
                </a:spcAft>
                <a:buNone/>
              </a:pPr>
              <a:r>
                <a:rPr lang="en-US" sz="3400">
                  <a:solidFill>
                    <a:srgbClr val="000000"/>
                  </a:solidFill>
                  <a:latin typeface="Calibri"/>
                  <a:ea typeface="Calibri"/>
                  <a:cs typeface="Calibri"/>
                  <a:sym typeface="Calibri"/>
                </a:rPr>
                <a:t>SUGAI LEADERSHIP GUIDING PRINCIPLES</a:t>
              </a:r>
              <a:endParaRPr sz="3400">
                <a:solidFill>
                  <a:srgbClr val="000000"/>
                </a:solidFill>
                <a:latin typeface="Calibri"/>
                <a:ea typeface="Calibri"/>
                <a:cs typeface="Calibri"/>
                <a:sym typeface="Calibri"/>
              </a:endParaRPr>
            </a:p>
          </p:txBody>
        </p:sp>
        <p:sp>
          <p:nvSpPr>
            <p:cNvPr id="444" name="Google Shape;444;p29"/>
            <p:cNvSpPr/>
            <p:nvPr/>
          </p:nvSpPr>
          <p:spPr>
            <a:xfrm>
              <a:off x="736764" y="810356"/>
              <a:ext cx="730729" cy="604401"/>
            </a:xfrm>
            <a:custGeom>
              <a:rect b="b" l="l" r="r" t="t"/>
              <a:pathLst>
                <a:path extrusionOk="0" h="120000" w="120000">
                  <a:moveTo>
                    <a:pt x="0" y="0"/>
                  </a:moveTo>
                  <a:lnTo>
                    <a:pt x="0" y="120000"/>
                  </a:lnTo>
                  <a:lnTo>
                    <a:pt x="120000" y="120000"/>
                  </a:lnTo>
                </a:path>
              </a:pathLst>
            </a:custGeom>
            <a:noFill/>
            <a:ln cap="flat" cmpd="sng" w="9525">
              <a:solidFill>
                <a:srgbClr val="3B6495"/>
              </a:solidFill>
              <a:prstDash val="solid"/>
              <a:round/>
              <a:headEnd len="sm" w="sm" type="none"/>
              <a:tailEnd len="sm" w="sm" type="none"/>
            </a:ln>
          </p:spPr>
        </p:sp>
        <p:sp>
          <p:nvSpPr>
            <p:cNvPr id="445" name="Google Shape;445;p29"/>
            <p:cNvSpPr/>
            <p:nvPr/>
          </p:nvSpPr>
          <p:spPr>
            <a:xfrm>
              <a:off x="1467494" y="1011823"/>
              <a:ext cx="7459728" cy="805868"/>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9"/>
            <p:cNvSpPr txBox="1"/>
            <p:nvPr/>
          </p:nvSpPr>
          <p:spPr>
            <a:xfrm>
              <a:off x="1491097" y="1035426"/>
              <a:ext cx="7412522" cy="758662"/>
            </a:xfrm>
            <a:prstGeom prst="rect">
              <a:avLst/>
            </a:prstGeom>
            <a:noFill/>
            <a:ln>
              <a:noFill/>
            </a:ln>
          </p:spPr>
          <p:txBody>
            <a:bodyPr anchorCtr="0" anchor="ctr" bIns="31750" lIns="274300" spcFirstLastPara="1" rIns="274300" wrap="square" tIns="31750">
              <a:noAutofit/>
            </a:bodyPr>
            <a:lstStyle/>
            <a:p>
              <a:pPr indent="0" lvl="0" marL="0" marR="0" rtl="0" algn="l">
                <a:lnSpc>
                  <a:spcPct val="90000"/>
                </a:lnSpc>
                <a:spcBef>
                  <a:spcPts val="0"/>
                </a:spcBef>
                <a:spcAft>
                  <a:spcPts val="0"/>
                </a:spcAft>
                <a:buNone/>
              </a:pPr>
              <a:r>
                <a:rPr lang="en-US" sz="2500">
                  <a:solidFill>
                    <a:schemeClr val="dk1"/>
                  </a:solidFill>
                  <a:latin typeface="Calibri"/>
                  <a:ea typeface="Calibri"/>
                  <a:cs typeface="Calibri"/>
                  <a:sym typeface="Calibri"/>
                </a:rPr>
                <a:t>Am I conditioned </a:t>
              </a:r>
              <a:r>
                <a:rPr b="1" lang="en-US" sz="2500">
                  <a:solidFill>
                    <a:srgbClr val="FF0000"/>
                  </a:solidFill>
                  <a:latin typeface="Calibri"/>
                  <a:ea typeface="Calibri"/>
                  <a:cs typeface="Calibri"/>
                  <a:sym typeface="Calibri"/>
                </a:rPr>
                <a:t>positive reinforcer</a:t>
              </a:r>
              <a:r>
                <a:rPr lang="en-US" sz="2500">
                  <a:solidFill>
                    <a:schemeClr val="dk1"/>
                  </a:solidFill>
                  <a:latin typeface="Calibri"/>
                  <a:ea typeface="Calibri"/>
                  <a:cs typeface="Calibri"/>
                  <a:sym typeface="Calibri"/>
                </a:rPr>
                <a:t>?</a:t>
              </a:r>
              <a:endParaRPr sz="2500">
                <a:solidFill>
                  <a:schemeClr val="dk1"/>
                </a:solidFill>
                <a:latin typeface="Calibri"/>
                <a:ea typeface="Calibri"/>
                <a:cs typeface="Calibri"/>
                <a:sym typeface="Calibri"/>
              </a:endParaRPr>
            </a:p>
          </p:txBody>
        </p:sp>
        <p:sp>
          <p:nvSpPr>
            <p:cNvPr id="447" name="Google Shape;447;p29"/>
            <p:cNvSpPr/>
            <p:nvPr/>
          </p:nvSpPr>
          <p:spPr>
            <a:xfrm>
              <a:off x="736764" y="810356"/>
              <a:ext cx="730729" cy="1611737"/>
            </a:xfrm>
            <a:custGeom>
              <a:rect b="b" l="l" r="r" t="t"/>
              <a:pathLst>
                <a:path extrusionOk="0" h="120000" w="120000">
                  <a:moveTo>
                    <a:pt x="0" y="0"/>
                  </a:moveTo>
                  <a:lnTo>
                    <a:pt x="0" y="120000"/>
                  </a:lnTo>
                  <a:lnTo>
                    <a:pt x="120000" y="120000"/>
                  </a:lnTo>
                </a:path>
              </a:pathLst>
            </a:custGeom>
            <a:noFill/>
            <a:ln cap="flat" cmpd="sng" w="9525">
              <a:solidFill>
                <a:srgbClr val="3B6495"/>
              </a:solidFill>
              <a:prstDash val="solid"/>
              <a:round/>
              <a:headEnd len="sm" w="sm" type="none"/>
              <a:tailEnd len="sm" w="sm" type="none"/>
            </a:ln>
          </p:spPr>
        </p:sp>
        <p:sp>
          <p:nvSpPr>
            <p:cNvPr id="448" name="Google Shape;448;p29"/>
            <p:cNvSpPr/>
            <p:nvPr/>
          </p:nvSpPr>
          <p:spPr>
            <a:xfrm>
              <a:off x="1467494" y="2019160"/>
              <a:ext cx="7459728" cy="805868"/>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
            <p:cNvSpPr txBox="1"/>
            <p:nvPr/>
          </p:nvSpPr>
          <p:spPr>
            <a:xfrm>
              <a:off x="1491097" y="2042763"/>
              <a:ext cx="7412522" cy="758662"/>
            </a:xfrm>
            <a:prstGeom prst="rect">
              <a:avLst/>
            </a:prstGeom>
            <a:noFill/>
            <a:ln>
              <a:noFill/>
            </a:ln>
          </p:spPr>
          <p:txBody>
            <a:bodyPr anchorCtr="0" anchor="ctr" bIns="31750" lIns="274300" spcFirstLastPara="1" rIns="274300" wrap="square" tIns="31750">
              <a:noAutofit/>
            </a:bodyPr>
            <a:lstStyle/>
            <a:p>
              <a:pPr indent="0" lvl="0" marL="0" marR="0" rtl="0" algn="l">
                <a:lnSpc>
                  <a:spcPct val="90000"/>
                </a:lnSpc>
                <a:spcBef>
                  <a:spcPts val="0"/>
                </a:spcBef>
                <a:spcAft>
                  <a:spcPts val="0"/>
                </a:spcAft>
                <a:buNone/>
              </a:pPr>
              <a:r>
                <a:rPr lang="en-US" sz="2500">
                  <a:solidFill>
                    <a:schemeClr val="dk1"/>
                  </a:solidFill>
                  <a:latin typeface="Calibri"/>
                  <a:ea typeface="Calibri"/>
                  <a:cs typeface="Calibri"/>
                  <a:sym typeface="Calibri"/>
                </a:rPr>
                <a:t>What’s </a:t>
              </a:r>
              <a:r>
                <a:rPr b="1" lang="en-US" sz="2500">
                  <a:solidFill>
                    <a:srgbClr val="FF0000"/>
                  </a:solidFill>
                  <a:latin typeface="Calibri"/>
                  <a:ea typeface="Calibri"/>
                  <a:cs typeface="Calibri"/>
                  <a:sym typeface="Calibri"/>
                </a:rPr>
                <a:t>smallest thing </a:t>
              </a:r>
              <a:r>
                <a:rPr lang="en-US" sz="2500">
                  <a:solidFill>
                    <a:schemeClr val="dk1"/>
                  </a:solidFill>
                  <a:latin typeface="Calibri"/>
                  <a:ea typeface="Calibri"/>
                  <a:cs typeface="Calibri"/>
                  <a:sym typeface="Calibri"/>
                </a:rPr>
                <a:t>I can do to have </a:t>
              </a:r>
              <a:r>
                <a:rPr b="1" lang="en-US" sz="2500">
                  <a:solidFill>
                    <a:srgbClr val="FF0000"/>
                  </a:solidFill>
                  <a:latin typeface="Calibri"/>
                  <a:ea typeface="Calibri"/>
                  <a:cs typeface="Calibri"/>
                  <a:sym typeface="Calibri"/>
                </a:rPr>
                <a:t>biggest effect</a:t>
              </a:r>
              <a:r>
                <a:rPr lang="en-US" sz="2500">
                  <a:solidFill>
                    <a:schemeClr val="dk1"/>
                  </a:solidFill>
                  <a:latin typeface="Calibri"/>
                  <a:ea typeface="Calibri"/>
                  <a:cs typeface="Calibri"/>
                  <a:sym typeface="Calibri"/>
                </a:rPr>
                <a:t>?</a:t>
              </a:r>
              <a:endParaRPr sz="2500">
                <a:solidFill>
                  <a:schemeClr val="dk1"/>
                </a:solidFill>
                <a:latin typeface="Calibri"/>
                <a:ea typeface="Calibri"/>
                <a:cs typeface="Calibri"/>
                <a:sym typeface="Calibri"/>
              </a:endParaRPr>
            </a:p>
          </p:txBody>
        </p:sp>
        <p:sp>
          <p:nvSpPr>
            <p:cNvPr id="450" name="Google Shape;450;p29"/>
            <p:cNvSpPr/>
            <p:nvPr/>
          </p:nvSpPr>
          <p:spPr>
            <a:xfrm>
              <a:off x="736764" y="810356"/>
              <a:ext cx="730729" cy="2619073"/>
            </a:xfrm>
            <a:custGeom>
              <a:rect b="b" l="l" r="r" t="t"/>
              <a:pathLst>
                <a:path extrusionOk="0" h="120000" w="120000">
                  <a:moveTo>
                    <a:pt x="0" y="0"/>
                  </a:moveTo>
                  <a:lnTo>
                    <a:pt x="0" y="120000"/>
                  </a:lnTo>
                  <a:lnTo>
                    <a:pt x="120000" y="120000"/>
                  </a:lnTo>
                </a:path>
              </a:pathLst>
            </a:custGeom>
            <a:noFill/>
            <a:ln cap="flat" cmpd="sng" w="9525">
              <a:solidFill>
                <a:srgbClr val="3B6495"/>
              </a:solidFill>
              <a:prstDash val="solid"/>
              <a:round/>
              <a:headEnd len="sm" w="sm" type="none"/>
              <a:tailEnd len="sm" w="sm" type="none"/>
            </a:ln>
          </p:spPr>
        </p:sp>
        <p:sp>
          <p:nvSpPr>
            <p:cNvPr id="451" name="Google Shape;451;p29"/>
            <p:cNvSpPr/>
            <p:nvPr/>
          </p:nvSpPr>
          <p:spPr>
            <a:xfrm>
              <a:off x="1467494" y="3026496"/>
              <a:ext cx="7459728" cy="805868"/>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9"/>
            <p:cNvSpPr txBox="1"/>
            <p:nvPr/>
          </p:nvSpPr>
          <p:spPr>
            <a:xfrm>
              <a:off x="1491097" y="3050099"/>
              <a:ext cx="7412522" cy="758662"/>
            </a:xfrm>
            <a:prstGeom prst="rect">
              <a:avLst/>
            </a:prstGeom>
            <a:noFill/>
            <a:ln>
              <a:noFill/>
            </a:ln>
          </p:spPr>
          <p:txBody>
            <a:bodyPr anchorCtr="0" anchor="ctr" bIns="31750" lIns="274300" spcFirstLastPara="1" rIns="274300" wrap="square" tIns="31750">
              <a:noAutofit/>
            </a:bodyPr>
            <a:lstStyle/>
            <a:p>
              <a:pPr indent="0" lvl="0" marL="0" marR="0" rtl="0" algn="l">
                <a:lnSpc>
                  <a:spcPct val="90000"/>
                </a:lnSpc>
                <a:spcBef>
                  <a:spcPts val="0"/>
                </a:spcBef>
                <a:spcAft>
                  <a:spcPts val="0"/>
                </a:spcAft>
                <a:buNone/>
              </a:pPr>
              <a:r>
                <a:rPr lang="en-US" sz="2500">
                  <a:solidFill>
                    <a:schemeClr val="dk1"/>
                  </a:solidFill>
                  <a:latin typeface="Calibri"/>
                  <a:ea typeface="Calibri"/>
                  <a:cs typeface="Calibri"/>
                  <a:sym typeface="Calibri"/>
                </a:rPr>
                <a:t>What </a:t>
              </a:r>
              <a:r>
                <a:rPr b="1" lang="en-US" sz="2500">
                  <a:solidFill>
                    <a:srgbClr val="FF0000"/>
                  </a:solidFill>
                  <a:latin typeface="Calibri"/>
                  <a:ea typeface="Calibri"/>
                  <a:cs typeface="Calibri"/>
                  <a:sym typeface="Calibri"/>
                </a:rPr>
                <a:t>2 things </a:t>
              </a:r>
              <a:r>
                <a:rPr lang="en-US" sz="2500">
                  <a:solidFill>
                    <a:schemeClr val="dk1"/>
                  </a:solidFill>
                  <a:latin typeface="Calibri"/>
                  <a:ea typeface="Calibri"/>
                  <a:cs typeface="Calibri"/>
                  <a:sym typeface="Calibri"/>
                </a:rPr>
                <a:t>can I </a:t>
              </a:r>
              <a:r>
                <a:rPr b="1" lang="en-US" sz="2500">
                  <a:solidFill>
                    <a:srgbClr val="FF0000"/>
                  </a:solidFill>
                  <a:latin typeface="Calibri"/>
                  <a:ea typeface="Calibri"/>
                  <a:cs typeface="Calibri"/>
                  <a:sym typeface="Calibri"/>
                </a:rPr>
                <a:t>stop</a:t>
              </a:r>
              <a:r>
                <a:rPr lang="en-US" sz="2500">
                  <a:solidFill>
                    <a:srgbClr val="FF0000"/>
                  </a:solidFill>
                  <a:latin typeface="Calibri"/>
                  <a:ea typeface="Calibri"/>
                  <a:cs typeface="Calibri"/>
                  <a:sym typeface="Calibri"/>
                </a:rPr>
                <a:t> </a:t>
              </a:r>
              <a:r>
                <a:rPr lang="en-US" sz="2500">
                  <a:solidFill>
                    <a:schemeClr val="dk1"/>
                  </a:solidFill>
                  <a:latin typeface="Calibri"/>
                  <a:ea typeface="Calibri"/>
                  <a:cs typeface="Calibri"/>
                  <a:sym typeface="Calibri"/>
                </a:rPr>
                <a:t>doing to </a:t>
              </a:r>
              <a:r>
                <a:rPr b="1" lang="en-US" sz="2500">
                  <a:solidFill>
                    <a:srgbClr val="FF0000"/>
                  </a:solidFill>
                  <a:latin typeface="Calibri"/>
                  <a:ea typeface="Calibri"/>
                  <a:cs typeface="Calibri"/>
                  <a:sym typeface="Calibri"/>
                </a:rPr>
                <a:t>do</a:t>
              </a:r>
              <a:r>
                <a:rPr lang="en-US" sz="2500">
                  <a:solidFill>
                    <a:schemeClr val="dk1"/>
                  </a:solidFill>
                  <a:latin typeface="Calibri"/>
                  <a:ea typeface="Calibri"/>
                  <a:cs typeface="Calibri"/>
                  <a:sym typeface="Calibri"/>
                </a:rPr>
                <a:t> that </a:t>
              </a:r>
              <a:r>
                <a:rPr b="1" lang="en-US" sz="2500">
                  <a:solidFill>
                    <a:srgbClr val="FF0000"/>
                  </a:solidFill>
                  <a:latin typeface="Calibri"/>
                  <a:ea typeface="Calibri"/>
                  <a:cs typeface="Calibri"/>
                  <a:sym typeface="Calibri"/>
                </a:rPr>
                <a:t>1 new </a:t>
              </a:r>
              <a:r>
                <a:rPr lang="en-US" sz="2500">
                  <a:solidFill>
                    <a:schemeClr val="dk1"/>
                  </a:solidFill>
                  <a:latin typeface="Calibri"/>
                  <a:ea typeface="Calibri"/>
                  <a:cs typeface="Calibri"/>
                  <a:sym typeface="Calibri"/>
                </a:rPr>
                <a:t>thing?</a:t>
              </a:r>
              <a:endParaRPr sz="2500">
                <a:solidFill>
                  <a:schemeClr val="dk1"/>
                </a:solidFill>
                <a:latin typeface="Calibri"/>
                <a:ea typeface="Calibri"/>
                <a:cs typeface="Calibri"/>
                <a:sym typeface="Calibri"/>
              </a:endParaRPr>
            </a:p>
          </p:txBody>
        </p:sp>
        <p:sp>
          <p:nvSpPr>
            <p:cNvPr id="453" name="Google Shape;453;p29"/>
            <p:cNvSpPr/>
            <p:nvPr/>
          </p:nvSpPr>
          <p:spPr>
            <a:xfrm>
              <a:off x="736764" y="810356"/>
              <a:ext cx="730729" cy="3626409"/>
            </a:xfrm>
            <a:custGeom>
              <a:rect b="b" l="l" r="r" t="t"/>
              <a:pathLst>
                <a:path extrusionOk="0" h="120000" w="120000">
                  <a:moveTo>
                    <a:pt x="0" y="0"/>
                  </a:moveTo>
                  <a:lnTo>
                    <a:pt x="0" y="120000"/>
                  </a:lnTo>
                  <a:lnTo>
                    <a:pt x="120000" y="120000"/>
                  </a:lnTo>
                </a:path>
              </a:pathLst>
            </a:custGeom>
            <a:noFill/>
            <a:ln cap="flat" cmpd="sng" w="9525">
              <a:solidFill>
                <a:srgbClr val="3B6495"/>
              </a:solidFill>
              <a:prstDash val="solid"/>
              <a:round/>
              <a:headEnd len="sm" w="sm" type="none"/>
              <a:tailEnd len="sm" w="sm" type="none"/>
            </a:ln>
          </p:spPr>
        </p:sp>
        <p:sp>
          <p:nvSpPr>
            <p:cNvPr id="454" name="Google Shape;454;p29"/>
            <p:cNvSpPr/>
            <p:nvPr/>
          </p:nvSpPr>
          <p:spPr>
            <a:xfrm>
              <a:off x="1467494" y="4033832"/>
              <a:ext cx="7459728" cy="805868"/>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9"/>
            <p:cNvSpPr txBox="1"/>
            <p:nvPr/>
          </p:nvSpPr>
          <p:spPr>
            <a:xfrm>
              <a:off x="1491097" y="4057435"/>
              <a:ext cx="7412522" cy="758662"/>
            </a:xfrm>
            <a:prstGeom prst="rect">
              <a:avLst/>
            </a:prstGeom>
            <a:noFill/>
            <a:ln>
              <a:noFill/>
            </a:ln>
          </p:spPr>
          <p:txBody>
            <a:bodyPr anchorCtr="0" anchor="ctr" bIns="31750" lIns="274300" spcFirstLastPara="1" rIns="274300" wrap="square" tIns="31750">
              <a:noAutofit/>
            </a:bodyPr>
            <a:lstStyle/>
            <a:p>
              <a:pPr indent="0" lvl="0" marL="0" marR="0" rtl="0" algn="l">
                <a:lnSpc>
                  <a:spcPct val="90000"/>
                </a:lnSpc>
                <a:spcBef>
                  <a:spcPts val="0"/>
                </a:spcBef>
                <a:spcAft>
                  <a:spcPts val="0"/>
                </a:spcAft>
                <a:buNone/>
              </a:pPr>
              <a:r>
                <a:rPr lang="en-US" sz="2500">
                  <a:solidFill>
                    <a:schemeClr val="dk1"/>
                  </a:solidFill>
                  <a:latin typeface="Calibri"/>
                  <a:ea typeface="Calibri"/>
                  <a:cs typeface="Calibri"/>
                  <a:sym typeface="Calibri"/>
                </a:rPr>
                <a:t>Will </a:t>
              </a:r>
              <a:r>
                <a:rPr b="1" lang="en-US" sz="2500">
                  <a:solidFill>
                    <a:srgbClr val="FF0000"/>
                  </a:solidFill>
                  <a:latin typeface="Calibri"/>
                  <a:ea typeface="Calibri"/>
                  <a:cs typeface="Calibri"/>
                  <a:sym typeface="Calibri"/>
                </a:rPr>
                <a:t>student benefit </a:t>
              </a:r>
              <a:r>
                <a:rPr lang="en-US" sz="2500">
                  <a:solidFill>
                    <a:schemeClr val="dk1"/>
                  </a:solidFill>
                  <a:latin typeface="Calibri"/>
                  <a:ea typeface="Calibri"/>
                  <a:cs typeface="Calibri"/>
                  <a:sym typeface="Calibri"/>
                </a:rPr>
                <a:t>be maximized?</a:t>
              </a:r>
              <a:endParaRPr sz="2500">
                <a:solidFill>
                  <a:schemeClr val="dk1"/>
                </a:solidFill>
                <a:latin typeface="Calibri"/>
                <a:ea typeface="Calibri"/>
                <a:cs typeface="Calibri"/>
                <a:sym typeface="Calibri"/>
              </a:endParaRPr>
            </a:p>
          </p:txBody>
        </p:sp>
        <p:sp>
          <p:nvSpPr>
            <p:cNvPr id="456" name="Google Shape;456;p29"/>
            <p:cNvSpPr/>
            <p:nvPr/>
          </p:nvSpPr>
          <p:spPr>
            <a:xfrm>
              <a:off x="736764" y="810356"/>
              <a:ext cx="730729" cy="4633745"/>
            </a:xfrm>
            <a:custGeom>
              <a:rect b="b" l="l" r="r" t="t"/>
              <a:pathLst>
                <a:path extrusionOk="0" h="120000" w="120000">
                  <a:moveTo>
                    <a:pt x="0" y="0"/>
                  </a:moveTo>
                  <a:lnTo>
                    <a:pt x="0" y="120000"/>
                  </a:lnTo>
                  <a:lnTo>
                    <a:pt x="120000" y="120000"/>
                  </a:lnTo>
                </a:path>
              </a:pathLst>
            </a:custGeom>
            <a:noFill/>
            <a:ln cap="flat" cmpd="sng" w="9525">
              <a:solidFill>
                <a:srgbClr val="3B6495"/>
              </a:solidFill>
              <a:prstDash val="solid"/>
              <a:round/>
              <a:headEnd len="sm" w="sm" type="none"/>
              <a:tailEnd len="sm" w="sm" type="none"/>
            </a:ln>
          </p:spPr>
        </p:sp>
        <p:sp>
          <p:nvSpPr>
            <p:cNvPr id="457" name="Google Shape;457;p29"/>
            <p:cNvSpPr/>
            <p:nvPr/>
          </p:nvSpPr>
          <p:spPr>
            <a:xfrm>
              <a:off x="1467494" y="5041168"/>
              <a:ext cx="7459728" cy="805868"/>
            </a:xfrm>
            <a:prstGeom prst="roundRect">
              <a:avLst>
                <a:gd fmla="val 10000" name="adj"/>
              </a:avLst>
            </a:prstGeom>
            <a:solidFill>
              <a:schemeClr val="lt1">
                <a:alpha val="89803"/>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9"/>
            <p:cNvSpPr txBox="1"/>
            <p:nvPr/>
          </p:nvSpPr>
          <p:spPr>
            <a:xfrm>
              <a:off x="1491097" y="5064771"/>
              <a:ext cx="7412522" cy="758662"/>
            </a:xfrm>
            <a:prstGeom prst="rect">
              <a:avLst/>
            </a:prstGeom>
            <a:noFill/>
            <a:ln>
              <a:noFill/>
            </a:ln>
          </p:spPr>
          <p:txBody>
            <a:bodyPr anchorCtr="0" anchor="ctr" bIns="31750" lIns="274300" spcFirstLastPara="1" rIns="274300" wrap="square" tIns="31750">
              <a:noAutofit/>
            </a:bodyPr>
            <a:lstStyle/>
            <a:p>
              <a:pPr indent="0" lvl="0" marL="0" marR="0" rtl="0" algn="l">
                <a:lnSpc>
                  <a:spcPct val="90000"/>
                </a:lnSpc>
                <a:spcBef>
                  <a:spcPts val="0"/>
                </a:spcBef>
                <a:spcAft>
                  <a:spcPts val="0"/>
                </a:spcAft>
                <a:buNone/>
              </a:pPr>
              <a:r>
                <a:rPr lang="en-US" sz="2500">
                  <a:solidFill>
                    <a:schemeClr val="dk1"/>
                  </a:solidFill>
                  <a:latin typeface="Calibri"/>
                  <a:ea typeface="Calibri"/>
                  <a:cs typeface="Calibri"/>
                  <a:sym typeface="Calibri"/>
                </a:rPr>
                <a:t>Am I  willing to bet my </a:t>
              </a:r>
              <a:r>
                <a:rPr b="1" lang="en-US" sz="2500">
                  <a:solidFill>
                    <a:srgbClr val="FF0000"/>
                  </a:solidFill>
                  <a:latin typeface="Calibri"/>
                  <a:ea typeface="Calibri"/>
                  <a:cs typeface="Calibri"/>
                  <a:sym typeface="Calibri"/>
                </a:rPr>
                <a:t>next month’s salary </a:t>
              </a:r>
              <a:r>
                <a:rPr lang="en-US" sz="2500">
                  <a:solidFill>
                    <a:schemeClr val="dk1"/>
                  </a:solidFill>
                  <a:latin typeface="Calibri"/>
                  <a:ea typeface="Calibri"/>
                  <a:cs typeface="Calibri"/>
                  <a:sym typeface="Calibri"/>
                </a:rPr>
                <a:t>on that decision?</a:t>
              </a:r>
              <a:endParaRPr sz="2500">
                <a:solidFill>
                  <a:schemeClr val="dk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4400" u="none" cap="none" strike="noStrike">
              <a:solidFill>
                <a:schemeClr val="dk1"/>
              </a:solidFill>
              <a:latin typeface="Calibri"/>
              <a:ea typeface="Calibri"/>
              <a:cs typeface="Calibri"/>
              <a:sym typeface="Calibri"/>
            </a:endParaRPr>
          </a:p>
        </p:txBody>
      </p:sp>
      <p:pic>
        <p:nvPicPr>
          <p:cNvPr id="464" name="Google Shape;464;p30">
            <a:hlinkClick r:id="rId3"/>
          </p:cNvPr>
          <p:cNvPicPr preferRelativeResize="0"/>
          <p:nvPr/>
        </p:nvPicPr>
        <p:blipFill rotWithShape="1">
          <a:blip r:embed="rId4">
            <a:alphaModFix/>
          </a:blip>
          <a:srcRect b="0" l="0" r="0" t="0"/>
          <a:stretch/>
        </p:blipFill>
        <p:spPr>
          <a:xfrm>
            <a:off x="-2992438" y="-1150938"/>
            <a:ext cx="12198350" cy="8129588"/>
          </a:xfrm>
          <a:prstGeom prst="rect">
            <a:avLst/>
          </a:prstGeom>
          <a:noFill/>
          <a:ln>
            <a:noFill/>
          </a:ln>
        </p:spPr>
      </p:pic>
      <p:sp>
        <p:nvSpPr>
          <p:cNvPr id="465" name="Google Shape;465;p30"/>
          <p:cNvSpPr/>
          <p:nvPr/>
        </p:nvSpPr>
        <p:spPr>
          <a:xfrm>
            <a:off x="3625850" y="23813"/>
            <a:ext cx="5313363" cy="4572000"/>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200">
                <a:solidFill>
                  <a:srgbClr val="000000"/>
                </a:solidFill>
                <a:latin typeface="Calibri"/>
                <a:ea typeface="Calibri"/>
                <a:cs typeface="Calibri"/>
                <a:sym typeface="Calibri"/>
              </a:rPr>
              <a:t>“In sum, I ask you to remain open to the possibility that we could improve human well-being by greatly increasing positive reinforcement for all the prosocial things people do—not simply through extrinsic rewards, which may often be needed, but through all the ways in which we show interest, support, love, and appreciation for what others do” (p. 29)</a:t>
            </a:r>
            <a:endParaRPr/>
          </a:p>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ctr">
              <a:spcBef>
                <a:spcPts val="0"/>
              </a:spcBef>
              <a:spcAft>
                <a:spcPts val="0"/>
              </a:spcAft>
              <a:buNone/>
            </a:pPr>
            <a:r>
              <a:rPr lang="en-US" sz="1400">
                <a:solidFill>
                  <a:srgbClr val="000000"/>
                </a:solidFill>
                <a:latin typeface="Calibri"/>
                <a:ea typeface="Calibri"/>
                <a:cs typeface="Calibri"/>
                <a:sym typeface="Calibri"/>
              </a:rPr>
              <a:t>Biglan, T. (2015). </a:t>
            </a:r>
            <a:r>
              <a:rPr i="1" lang="en-US" sz="1400">
                <a:solidFill>
                  <a:srgbClr val="000000"/>
                </a:solidFill>
                <a:latin typeface="Calibri"/>
                <a:ea typeface="Calibri"/>
                <a:cs typeface="Calibri"/>
                <a:sym typeface="Calibri"/>
              </a:rPr>
              <a:t>The nurture effect: How the science of human behavior can improve our lives &amp; world. </a:t>
            </a:r>
            <a:r>
              <a:rPr lang="en-US" sz="1400">
                <a:solidFill>
                  <a:srgbClr val="000000"/>
                </a:solidFill>
                <a:latin typeface="Calibri"/>
                <a:ea typeface="Calibri"/>
                <a:cs typeface="Calibri"/>
                <a:sym typeface="Calibri"/>
              </a:rPr>
              <a:t>Oakland, CA: Harbinger.</a:t>
            </a:r>
            <a:endParaRPr i="1" sz="1400">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31"/>
          <p:cNvPicPr preferRelativeResize="0"/>
          <p:nvPr/>
        </p:nvPicPr>
        <p:blipFill rotWithShape="1">
          <a:blip r:embed="rId3">
            <a:alphaModFix/>
          </a:blip>
          <a:srcRect b="0" l="0" r="0" t="0"/>
          <a:stretch/>
        </p:blipFill>
        <p:spPr>
          <a:xfrm>
            <a:off x="163513" y="950913"/>
            <a:ext cx="8828087" cy="5297487"/>
          </a:xfrm>
          <a:prstGeom prst="rect">
            <a:avLst/>
          </a:prstGeom>
          <a:noFill/>
          <a:ln>
            <a:noFill/>
          </a:ln>
        </p:spPr>
      </p:pic>
      <p:sp>
        <p:nvSpPr>
          <p:cNvPr id="471" name="Google Shape;471;p31"/>
          <p:cNvSpPr txBox="1"/>
          <p:nvPr/>
        </p:nvSpPr>
        <p:spPr>
          <a:xfrm>
            <a:off x="0" y="152400"/>
            <a:ext cx="8763000" cy="685800"/>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 Reporting &amp; # Meeting (red) T1 Fidelity by State	   </a:t>
            </a:r>
            <a:r>
              <a:rPr lang="en-US" sz="1800">
                <a:solidFill>
                  <a:schemeClr val="dk1"/>
                </a:solidFill>
                <a:latin typeface="Arial"/>
                <a:ea typeface="Arial"/>
                <a:cs typeface="Arial"/>
                <a:sym typeface="Arial"/>
              </a:rPr>
              <a:t>July 2013</a:t>
            </a:r>
            <a:endParaRPr/>
          </a:p>
        </p:txBody>
      </p:sp>
      <p:sp>
        <p:nvSpPr>
          <p:cNvPr id="472" name="Google Shape;472;p31"/>
          <p:cNvSpPr/>
          <p:nvPr/>
        </p:nvSpPr>
        <p:spPr>
          <a:xfrm>
            <a:off x="7772400" y="1066800"/>
            <a:ext cx="685800" cy="609600"/>
          </a:xfrm>
          <a:prstGeom prst="star5">
            <a:avLst>
              <a:gd fmla="val 19098" name="adj"/>
              <a:gd fmla="val 105146" name="hf"/>
              <a:gd fmla="val 110557" name="vf"/>
            </a:avLst>
          </a:prstGeom>
          <a:solidFill>
            <a:srgbClr val="FF0000"/>
          </a:solidFill>
          <a:ln cap="flat" cmpd="sng" w="25400">
            <a:solidFill>
              <a:srgbClr val="395E89"/>
            </a:solidFill>
            <a:prstDash val="solid"/>
            <a:round/>
            <a:headEnd len="sm" w="sm" type="none"/>
            <a:tailEnd len="sm" w="sm" type="none"/>
          </a:ln>
        </p:spPr>
        <p:txBody>
          <a:bodyPr anchorCtr="0" anchor="ctr" bIns="45625" lIns="91300" spcFirstLastPara="1" rIns="91300" wrap="square" tIns="45625">
            <a:noAutofit/>
          </a:bodyPr>
          <a:lstStyle/>
          <a:p>
            <a:pPr indent="0" lvl="0" marL="0" marR="0" rtl="0" algn="l">
              <a:spcBef>
                <a:spcPts val="0"/>
              </a:spcBef>
              <a:spcAft>
                <a:spcPts val="0"/>
              </a:spcAft>
              <a:buNone/>
            </a:pPr>
            <a:r>
              <a:t/>
            </a:r>
            <a:endParaRPr sz="1800">
              <a:solidFill>
                <a:srgbClr val="FF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2"/>
          <p:cNvSpPr txBox="1"/>
          <p:nvPr>
            <p:ph type="title"/>
          </p:nvPr>
        </p:nvSpPr>
        <p:spPr>
          <a:xfrm>
            <a:off x="457200" y="228600"/>
            <a:ext cx="8229600" cy="990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400" u="none" cap="none" strike="noStrike">
                <a:solidFill>
                  <a:schemeClr val="dk1"/>
                </a:solidFill>
                <a:latin typeface="Calibri"/>
                <a:ea typeface="Calibri"/>
                <a:cs typeface="Calibri"/>
                <a:sym typeface="Calibri"/>
              </a:rPr>
              <a:t>Elem Major ODR</a:t>
            </a:r>
            <a:endParaRPr/>
          </a:p>
        </p:txBody>
      </p:sp>
      <p:pic>
        <p:nvPicPr>
          <p:cNvPr id="478" name="Google Shape;478;p32"/>
          <p:cNvPicPr preferRelativeResize="0"/>
          <p:nvPr/>
        </p:nvPicPr>
        <p:blipFill rotWithShape="1">
          <a:blip r:embed="rId3">
            <a:alphaModFix/>
          </a:blip>
          <a:srcRect b="0" l="0" r="0" t="0"/>
          <a:stretch/>
        </p:blipFill>
        <p:spPr>
          <a:xfrm>
            <a:off x="361950" y="1371600"/>
            <a:ext cx="8458200" cy="50847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3"/>
          <p:cNvSpPr txBox="1"/>
          <p:nvPr>
            <p:ph type="title"/>
          </p:nvPr>
        </p:nvSpPr>
        <p:spPr>
          <a:xfrm>
            <a:off x="457200" y="0"/>
            <a:ext cx="8229600" cy="1066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400" u="none" cap="none" strike="noStrike">
                <a:solidFill>
                  <a:schemeClr val="dk1"/>
                </a:solidFill>
                <a:latin typeface="Calibri"/>
                <a:ea typeface="Calibri"/>
                <a:cs typeface="Calibri"/>
                <a:sym typeface="Calibri"/>
              </a:rPr>
              <a:t>Middle Major ODR</a:t>
            </a:r>
            <a:endParaRPr/>
          </a:p>
        </p:txBody>
      </p:sp>
      <p:pic>
        <p:nvPicPr>
          <p:cNvPr id="484" name="Google Shape;484;p33"/>
          <p:cNvPicPr preferRelativeResize="0"/>
          <p:nvPr/>
        </p:nvPicPr>
        <p:blipFill rotWithShape="1">
          <a:blip r:embed="rId3">
            <a:alphaModFix/>
          </a:blip>
          <a:srcRect b="0" l="0" r="0" t="0"/>
          <a:stretch/>
        </p:blipFill>
        <p:spPr>
          <a:xfrm>
            <a:off x="342900" y="936625"/>
            <a:ext cx="8628063" cy="55324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4"/>
          <p:cNvSpPr txBox="1"/>
          <p:nvPr>
            <p:ph type="title"/>
          </p:nvPr>
        </p:nvSpPr>
        <p:spPr>
          <a:xfrm>
            <a:off x="457200" y="152400"/>
            <a:ext cx="8229600" cy="1066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400" u="none" cap="none" strike="noStrike">
                <a:solidFill>
                  <a:schemeClr val="dk1"/>
                </a:solidFill>
                <a:latin typeface="Calibri"/>
                <a:ea typeface="Calibri"/>
                <a:cs typeface="Calibri"/>
                <a:sym typeface="Calibri"/>
              </a:rPr>
              <a:t>High Major ODR </a:t>
            </a:r>
            <a:endParaRPr/>
          </a:p>
        </p:txBody>
      </p:sp>
      <p:pic>
        <p:nvPicPr>
          <p:cNvPr id="490" name="Google Shape;490;p34"/>
          <p:cNvPicPr preferRelativeResize="0"/>
          <p:nvPr/>
        </p:nvPicPr>
        <p:blipFill rotWithShape="1">
          <a:blip r:embed="rId3">
            <a:alphaModFix/>
          </a:blip>
          <a:srcRect b="0" l="0" r="0" t="0"/>
          <a:stretch/>
        </p:blipFill>
        <p:spPr>
          <a:xfrm>
            <a:off x="457200" y="1295400"/>
            <a:ext cx="8424863" cy="5064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4400" u="none" cap="none" strike="noStrike">
              <a:solidFill>
                <a:schemeClr val="dk1"/>
              </a:solidFill>
              <a:latin typeface="Calibri"/>
              <a:ea typeface="Calibri"/>
              <a:cs typeface="Calibri"/>
              <a:sym typeface="Calibri"/>
            </a:endParaRPr>
          </a:p>
        </p:txBody>
      </p:sp>
      <p:sp>
        <p:nvSpPr>
          <p:cNvPr id="63" name="Google Shape;63;p8"/>
          <p:cNvSpPr/>
          <p:nvPr/>
        </p:nvSpPr>
        <p:spPr>
          <a:xfrm rot="-477975">
            <a:off x="-4763" y="163513"/>
            <a:ext cx="7588251" cy="5695950"/>
          </a:xfrm>
          <a:prstGeom prst="cloudCallout">
            <a:avLst>
              <a:gd fmla="val -20833" name="adj1"/>
              <a:gd fmla="val 62500" name="adj2"/>
            </a:avLst>
          </a:prstGeom>
          <a:solidFill>
            <a:srgbClr val="FFFF00"/>
          </a:solidFill>
          <a:ln cap="flat" cmpd="sng" w="9525">
            <a:solidFill>
              <a:srgbClr val="4A7DBA"/>
            </a:solidFill>
            <a:prstDash val="solid"/>
            <a:round/>
            <a:headEnd len="sm" w="sm" type="none"/>
            <a:tailEnd len="sm" w="sm" type="none"/>
          </a:ln>
        </p:spPr>
        <p:txBody>
          <a:bodyPr anchorCtr="0" anchor="ctr" bIns="914400" lIns="91425" spcFirstLastPara="1" rIns="91425" wrap="square" tIns="1417300">
            <a:noAutofit/>
          </a:bodyPr>
          <a:lstStyle/>
          <a:p>
            <a:pPr indent="0" lvl="0" marL="0" marR="0" rtl="0" algn="ctr">
              <a:spcBef>
                <a:spcPts val="0"/>
              </a:spcBef>
              <a:spcAft>
                <a:spcPts val="0"/>
              </a:spcAft>
              <a:buNone/>
            </a:pPr>
            <a:r>
              <a:rPr b="0" i="0" lang="en-US" sz="3600" u="none" cap="none" strike="noStrike">
                <a:solidFill>
                  <a:srgbClr val="000000"/>
                </a:solidFill>
                <a:latin typeface="Calibri"/>
                <a:ea typeface="Calibri"/>
                <a:cs typeface="Calibri"/>
                <a:sym typeface="Calibri"/>
              </a:rPr>
              <a:t>PURPOSE</a:t>
            </a:r>
            <a:endParaRPr/>
          </a:p>
          <a:p>
            <a:pPr indent="0" lvl="0" marL="0" marR="0" rtl="0" algn="ctr">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0" lang="en-US" sz="3600" u="none" cap="none" strike="noStrike">
                <a:solidFill>
                  <a:srgbClr val="000000"/>
                </a:solidFill>
                <a:latin typeface="Calibri"/>
                <a:ea typeface="Calibri"/>
                <a:cs typeface="Calibri"/>
                <a:sym typeface="Calibri"/>
              </a:rPr>
              <a:t>A couple of leadership lessons from PBIS implementation (&amp; from yesterday &amp; today!)</a:t>
            </a:r>
            <a:endParaRPr/>
          </a:p>
          <a:p>
            <a:pPr indent="0" lvl="0" marL="0" marR="0" rtl="0" algn="ctr">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1" lang="en-US" sz="2800" u="none" cap="none" strike="noStrike">
                <a:solidFill>
                  <a:srgbClr val="000000"/>
                </a:solidFill>
                <a:latin typeface="Calibri"/>
                <a:ea typeface="Calibri"/>
                <a:cs typeface="Calibri"/>
                <a:sym typeface="Calibri"/>
              </a:rPr>
              <a:t>Sneak in reinforcement of things I agree with!</a:t>
            </a:r>
            <a:endParaRPr/>
          </a:p>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descr="IMG_0570" id="64" name="Google Shape;64;p8"/>
          <p:cNvPicPr preferRelativeResize="0"/>
          <p:nvPr/>
        </p:nvPicPr>
        <p:blipFill rotWithShape="1">
          <a:blip r:embed="rId3">
            <a:alphaModFix/>
          </a:blip>
          <a:srcRect b="0" l="0" r="0" t="0"/>
          <a:stretch/>
        </p:blipFill>
        <p:spPr>
          <a:xfrm rot="-763810">
            <a:off x="6251575" y="4140200"/>
            <a:ext cx="2552700" cy="1914525"/>
          </a:xfrm>
          <a:prstGeom prst="rect">
            <a:avLst/>
          </a:prstGeom>
          <a:noFill/>
          <a:ln>
            <a:noFill/>
          </a:ln>
        </p:spPr>
      </p:pic>
      <p:pic>
        <p:nvPicPr>
          <p:cNvPr descr="PICT0325" id="65" name="Google Shape;65;p8"/>
          <p:cNvPicPr preferRelativeResize="0"/>
          <p:nvPr/>
        </p:nvPicPr>
        <p:blipFill rotWithShape="1">
          <a:blip r:embed="rId4">
            <a:alphaModFix/>
          </a:blip>
          <a:srcRect b="0" l="0" r="0" t="0"/>
          <a:stretch/>
        </p:blipFill>
        <p:spPr>
          <a:xfrm rot="404708">
            <a:off x="6251575" y="835025"/>
            <a:ext cx="2311400" cy="1733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9"/>
          <p:cNvSpPr txBox="1"/>
          <p:nvPr>
            <p:ph type="title"/>
          </p:nvPr>
        </p:nvSpPr>
        <p:spPr>
          <a:xfrm>
            <a:off x="457200" y="-204788"/>
            <a:ext cx="8229600" cy="114300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1" lang="en-US" sz="4400" u="none" cap="none" strike="noStrike">
                <a:solidFill>
                  <a:schemeClr val="dk1"/>
                </a:solidFill>
                <a:latin typeface="Calibri"/>
                <a:ea typeface="Calibri"/>
                <a:cs typeface="Calibri"/>
                <a:sym typeface="Calibri"/>
              </a:rPr>
              <a:t>What am I fixed upon?</a:t>
            </a:r>
            <a:endParaRPr/>
          </a:p>
        </p:txBody>
      </p:sp>
      <p:pic>
        <p:nvPicPr>
          <p:cNvPr id="71" name="Google Shape;71;p9"/>
          <p:cNvPicPr preferRelativeResize="0"/>
          <p:nvPr/>
        </p:nvPicPr>
        <p:blipFill rotWithShape="1">
          <a:blip r:embed="rId3">
            <a:alphaModFix/>
          </a:blip>
          <a:srcRect b="0" l="0" r="0" t="0"/>
          <a:stretch/>
        </p:blipFill>
        <p:spPr>
          <a:xfrm>
            <a:off x="1982788" y="817563"/>
            <a:ext cx="5891212" cy="59261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0"/>
          <p:cNvPicPr preferRelativeResize="0"/>
          <p:nvPr/>
        </p:nvPicPr>
        <p:blipFill rotWithShape="1">
          <a:blip r:embed="rId3">
            <a:alphaModFix/>
          </a:blip>
          <a:srcRect b="0" l="0" r="0" t="0"/>
          <a:stretch/>
        </p:blipFill>
        <p:spPr>
          <a:xfrm>
            <a:off x="838200" y="1219200"/>
            <a:ext cx="7543800" cy="4724400"/>
          </a:xfrm>
          <a:prstGeom prst="rect">
            <a:avLst/>
          </a:prstGeom>
          <a:noFill/>
          <a:ln>
            <a:noFill/>
          </a:ln>
        </p:spPr>
      </p:pic>
      <p:sp>
        <p:nvSpPr>
          <p:cNvPr id="77" name="Google Shape;77;p10"/>
          <p:cNvSpPr txBox="1"/>
          <p:nvPr>
            <p:ph type="title"/>
          </p:nvPr>
        </p:nvSpPr>
        <p:spPr>
          <a:xfrm>
            <a:off x="685800" y="76200"/>
            <a:ext cx="777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Calibri"/>
                <a:ea typeface="Calibri"/>
                <a:cs typeface="Calibri"/>
                <a:sym typeface="Calibri"/>
              </a:rPr>
              <a:t>School leadership &amp; contributing factors on student learning. </a:t>
            </a:r>
            <a:endParaRPr/>
          </a:p>
        </p:txBody>
      </p:sp>
      <p:sp>
        <p:nvSpPr>
          <p:cNvPr id="78" name="Google Shape;78;p10"/>
          <p:cNvSpPr txBox="1"/>
          <p:nvPr/>
        </p:nvSpPr>
        <p:spPr>
          <a:xfrm>
            <a:off x="325438" y="6075363"/>
            <a:ext cx="4932362" cy="4619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Times New Roman"/>
                <a:ea typeface="Times New Roman"/>
                <a:cs typeface="Times New Roman"/>
                <a:sym typeface="Times New Roman"/>
              </a:rPr>
              <a:t>Louis, Leithwood, Wahlstrom, &amp; Anderson (2010)</a:t>
            </a:r>
            <a:r>
              <a:rPr b="0" i="0" lang="en-US" sz="2400" u="none" cap="none" strike="noStrike">
                <a:solidFill>
                  <a:srgbClr val="000000"/>
                </a:solidFill>
                <a:latin typeface="Times New Roman"/>
                <a:ea typeface="Times New Roman"/>
                <a:cs typeface="Times New Roman"/>
                <a:sym typeface="Times New Roman"/>
              </a:rPr>
              <a:t>. </a:t>
            </a:r>
            <a:endParaRPr/>
          </a:p>
        </p:txBody>
      </p:sp>
      <p:sp>
        <p:nvSpPr>
          <p:cNvPr id="79" name="Google Shape;79;p10"/>
          <p:cNvSpPr/>
          <p:nvPr/>
        </p:nvSpPr>
        <p:spPr>
          <a:xfrm>
            <a:off x="3429000" y="3549650"/>
            <a:ext cx="1524000" cy="685800"/>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School Leadership</a:t>
            </a:r>
            <a:endParaRPr/>
          </a:p>
        </p:txBody>
      </p:sp>
      <p:sp>
        <p:nvSpPr>
          <p:cNvPr id="80" name="Google Shape;80;p10"/>
          <p:cNvSpPr/>
          <p:nvPr/>
        </p:nvSpPr>
        <p:spPr>
          <a:xfrm>
            <a:off x="5334000" y="2438400"/>
            <a:ext cx="1524000" cy="685800"/>
          </a:xfrm>
          <a:prstGeom prst="rect">
            <a:avLst/>
          </a:prstGeom>
          <a:solidFill>
            <a:srgbClr val="00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School Conditions</a:t>
            </a:r>
            <a:endParaRPr/>
          </a:p>
        </p:txBody>
      </p:sp>
      <p:sp>
        <p:nvSpPr>
          <p:cNvPr id="81" name="Google Shape;81;p10"/>
          <p:cNvSpPr/>
          <p:nvPr/>
        </p:nvSpPr>
        <p:spPr>
          <a:xfrm>
            <a:off x="5257800" y="3657600"/>
            <a:ext cx="1447800" cy="457200"/>
          </a:xfrm>
          <a:prstGeom prst="rect">
            <a:avLst/>
          </a:prstGeom>
          <a:solidFill>
            <a:srgbClr val="00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Teachers</a:t>
            </a:r>
            <a:endParaRPr/>
          </a:p>
        </p:txBody>
      </p:sp>
      <p:sp>
        <p:nvSpPr>
          <p:cNvPr id="82" name="Google Shape;82;p10"/>
          <p:cNvSpPr/>
          <p:nvPr/>
        </p:nvSpPr>
        <p:spPr>
          <a:xfrm>
            <a:off x="5486400" y="4876800"/>
            <a:ext cx="1524000" cy="685800"/>
          </a:xfrm>
          <a:prstGeom prst="rect">
            <a:avLst/>
          </a:prstGeom>
          <a:solidFill>
            <a:srgbClr val="00FF00"/>
          </a:solidFill>
          <a:ln cap="flat" cmpd="sng" w="9525">
            <a:solidFill>
              <a:schemeClr val="dk1"/>
            </a:solidFill>
            <a:prstDash val="solid"/>
            <a:round/>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Classroom Conditions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1"/>
          <p:cNvSpPr/>
          <p:nvPr/>
        </p:nvSpPr>
        <p:spPr>
          <a:xfrm>
            <a:off x="2205038" y="1611313"/>
            <a:ext cx="5148262" cy="3330575"/>
          </a:xfrm>
          <a:prstGeom prst="ellipse">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rgbClr val="000000"/>
                </a:solidFill>
                <a:latin typeface="Calibri"/>
                <a:ea typeface="Calibri"/>
                <a:cs typeface="Calibri"/>
                <a:sym typeface="Calibri"/>
              </a:rPr>
              <a:t>Administrator Leadership</a:t>
            </a:r>
            <a:endParaRPr b="0" i="0" sz="2400" u="none" cap="none" strike="noStrike">
              <a:solidFill>
                <a:srgbClr val="000000"/>
              </a:solidFill>
              <a:latin typeface="Calibri"/>
              <a:ea typeface="Calibri"/>
              <a:cs typeface="Calibri"/>
              <a:sym typeface="Calibri"/>
            </a:endParaRPr>
          </a:p>
        </p:txBody>
      </p:sp>
      <p:sp>
        <p:nvSpPr>
          <p:cNvPr id="88" name="Google Shape;88;p11"/>
          <p:cNvSpPr/>
          <p:nvPr/>
        </p:nvSpPr>
        <p:spPr>
          <a:xfrm>
            <a:off x="1657350" y="1631950"/>
            <a:ext cx="6134100" cy="3535363"/>
          </a:xfrm>
          <a:prstGeom prst="ellipse">
            <a:avLst/>
          </a:prstGeom>
          <a:solidFill>
            <a:srgbClr val="366092"/>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200" u="none" cap="none" strike="noStrike">
                <a:solidFill>
                  <a:srgbClr val="000000"/>
                </a:solidFill>
                <a:latin typeface="Calibri"/>
                <a:ea typeface="Calibri"/>
                <a:cs typeface="Calibri"/>
                <a:sym typeface="Calibri"/>
              </a:rPr>
              <a:t>Collective Leadership</a:t>
            </a:r>
            <a:endParaRPr b="0" i="0" sz="3200" u="none" cap="none" strike="noStrike">
              <a:solidFill>
                <a:srgbClr val="000000"/>
              </a:solidFill>
              <a:latin typeface="Calibri"/>
              <a:ea typeface="Calibri"/>
              <a:cs typeface="Calibri"/>
              <a:sym typeface="Calibri"/>
            </a:endParaRPr>
          </a:p>
        </p:txBody>
      </p:sp>
      <p:sp>
        <p:nvSpPr>
          <p:cNvPr id="89" name="Google Shape;89;p11"/>
          <p:cNvSpPr/>
          <p:nvPr/>
        </p:nvSpPr>
        <p:spPr>
          <a:xfrm>
            <a:off x="1579563" y="2679700"/>
            <a:ext cx="4243387" cy="1781175"/>
          </a:xfrm>
          <a:prstGeom prst="ellipse">
            <a:avLst/>
          </a:prstGeom>
          <a:solidFill>
            <a:srgbClr val="5F497A">
              <a:alpha val="49803"/>
            </a:srgbClr>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1"/>
          <p:cNvSpPr/>
          <p:nvPr/>
        </p:nvSpPr>
        <p:spPr>
          <a:xfrm>
            <a:off x="3468688" y="2679700"/>
            <a:ext cx="4244975" cy="1781175"/>
          </a:xfrm>
          <a:prstGeom prst="ellipse">
            <a:avLst/>
          </a:prstGeom>
          <a:solidFill>
            <a:srgbClr val="953734">
              <a:alpha val="50980"/>
            </a:srgbClr>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11"/>
          <p:cNvSpPr txBox="1"/>
          <p:nvPr/>
        </p:nvSpPr>
        <p:spPr>
          <a:xfrm>
            <a:off x="4119563" y="3352800"/>
            <a:ext cx="1203325" cy="5222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Shared</a:t>
            </a:r>
            <a:endParaRPr/>
          </a:p>
        </p:txBody>
      </p:sp>
      <p:sp>
        <p:nvSpPr>
          <p:cNvPr id="92" name="Google Shape;92;p11"/>
          <p:cNvSpPr txBox="1"/>
          <p:nvPr/>
        </p:nvSpPr>
        <p:spPr>
          <a:xfrm>
            <a:off x="3884613" y="5249863"/>
            <a:ext cx="1822450" cy="523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Distributed</a:t>
            </a:r>
            <a:endParaRPr/>
          </a:p>
        </p:txBody>
      </p:sp>
      <p:sp>
        <p:nvSpPr>
          <p:cNvPr id="93" name="Google Shape;93;p11"/>
          <p:cNvSpPr/>
          <p:nvPr/>
        </p:nvSpPr>
        <p:spPr>
          <a:xfrm rot="-4123551">
            <a:off x="5407819" y="4479131"/>
            <a:ext cx="2184400" cy="477838"/>
          </a:xfrm>
          <a:prstGeom prst="curvedUpArrow">
            <a:avLst>
              <a:gd fmla="val 25000" name="adj1"/>
              <a:gd fmla="val 50000" name="adj2"/>
              <a:gd fmla="val 25000" name="adj3"/>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4" name="Google Shape;94;p11"/>
          <p:cNvSpPr/>
          <p:nvPr/>
        </p:nvSpPr>
        <p:spPr>
          <a:xfrm rot="-6864409">
            <a:off x="1970088" y="4486275"/>
            <a:ext cx="2201862" cy="446088"/>
          </a:xfrm>
          <a:prstGeom prst="curvedDownArrow">
            <a:avLst>
              <a:gd fmla="val 25000" name="adj1"/>
              <a:gd fmla="val 50000" name="adj2"/>
              <a:gd fmla="val 25000" name="adj3"/>
            </a:avLst>
          </a:prstGeom>
          <a:solidFill>
            <a:srgbClr val="FFFF00"/>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5" name="Google Shape;95;p11"/>
          <p:cNvSpPr txBox="1"/>
          <p:nvPr/>
        </p:nvSpPr>
        <p:spPr>
          <a:xfrm>
            <a:off x="169863" y="6411913"/>
            <a:ext cx="4727575" cy="3698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Wahlstrom, Louis, Leithwood, &amp; Anderson, 2010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8"/>
                                        </p:tgtEl>
                                      </p:cBhvr>
                                    </p:animEffect>
                                    <p:set>
                                      <p:cBhvr>
                                        <p:cTn dur="1" fill="hold">
                                          <p:stCondLst>
                                            <p:cond delay="500"/>
                                          </p:stCondLst>
                                        </p:cTn>
                                        <p:tgtEl>
                                          <p:spTgt spid="8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4400" u="none" cap="none" strike="noStrike">
              <a:solidFill>
                <a:schemeClr val="dk1"/>
              </a:solidFill>
              <a:latin typeface="Calibri"/>
              <a:ea typeface="Calibri"/>
              <a:cs typeface="Calibri"/>
              <a:sym typeface="Calibri"/>
            </a:endParaRPr>
          </a:p>
        </p:txBody>
      </p:sp>
      <p:grpSp>
        <p:nvGrpSpPr>
          <p:cNvPr id="101" name="Google Shape;101;p12"/>
          <p:cNvGrpSpPr/>
          <p:nvPr/>
        </p:nvGrpSpPr>
        <p:grpSpPr>
          <a:xfrm>
            <a:off x="9153" y="504773"/>
            <a:ext cx="8812959" cy="5754221"/>
            <a:chOff x="-130243" y="230135"/>
            <a:chExt cx="8812959" cy="5754221"/>
          </a:xfrm>
        </p:grpSpPr>
        <p:sp>
          <p:nvSpPr>
            <p:cNvPr id="102" name="Google Shape;102;p12"/>
            <p:cNvSpPr/>
            <p:nvPr/>
          </p:nvSpPr>
          <p:spPr>
            <a:xfrm rot="-329668">
              <a:off x="4065245" y="2763540"/>
              <a:ext cx="3997971" cy="1623333"/>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2"/>
            <p:cNvSpPr txBox="1"/>
            <p:nvPr/>
          </p:nvSpPr>
          <p:spPr>
            <a:xfrm rot="-329668">
              <a:off x="4650734" y="3001272"/>
              <a:ext cx="2826993" cy="1147869"/>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None/>
              </a:pPr>
              <a:r>
                <a:rPr b="0" i="0" lang="en-US" sz="2800" u="none" cap="none" strike="noStrike">
                  <a:solidFill>
                    <a:srgbClr val="000000"/>
                  </a:solidFill>
                  <a:latin typeface="Calibri"/>
                  <a:ea typeface="Calibri"/>
                  <a:cs typeface="Calibri"/>
                  <a:sym typeface="Calibri"/>
                </a:rPr>
                <a:t>LEADERSHIP DIMENSIONS</a:t>
              </a:r>
              <a:endParaRPr b="0" i="0" sz="2800" u="none" cap="none" strike="noStrike">
                <a:solidFill>
                  <a:srgbClr val="000000"/>
                </a:solidFill>
                <a:latin typeface="Calibri"/>
                <a:ea typeface="Calibri"/>
                <a:cs typeface="Calibri"/>
                <a:sym typeface="Calibri"/>
              </a:endParaRPr>
            </a:p>
          </p:txBody>
        </p:sp>
        <p:sp>
          <p:nvSpPr>
            <p:cNvPr id="104" name="Google Shape;104;p12"/>
            <p:cNvSpPr/>
            <p:nvPr/>
          </p:nvSpPr>
          <p:spPr>
            <a:xfrm rot="9644199">
              <a:off x="1512298" y="4326089"/>
              <a:ext cx="2957162" cy="646366"/>
            </a:xfrm>
            <a:prstGeom prst="leftArrow">
              <a:avLst>
                <a:gd fmla="val 60000" name="adj1"/>
                <a:gd fmla="val 50000" name="adj2"/>
              </a:avLst>
            </a:prstGeom>
            <a:gradFill>
              <a:gsLst>
                <a:gs pos="0">
                  <a:srgbClr val="ABBEDC"/>
                </a:gs>
                <a:gs pos="100000">
                  <a:srgbClr val="C7DD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2"/>
            <p:cNvSpPr/>
            <p:nvPr/>
          </p:nvSpPr>
          <p:spPr>
            <a:xfrm>
              <a:off x="-130243" y="4457638"/>
              <a:ext cx="3450650" cy="1358869"/>
            </a:xfrm>
            <a:prstGeom prst="roundRect">
              <a:avLst>
                <a:gd fmla="val 10000" name="adj"/>
              </a:avLst>
            </a:prstGeom>
            <a:solidFill>
              <a:srgbClr val="FAB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2"/>
            <p:cNvSpPr txBox="1"/>
            <p:nvPr/>
          </p:nvSpPr>
          <p:spPr>
            <a:xfrm>
              <a:off x="-90443" y="4497438"/>
              <a:ext cx="3371050" cy="127926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2400" u="none" cap="none" strike="noStrike">
                  <a:solidFill>
                    <a:srgbClr val="000000"/>
                  </a:solidFill>
                  <a:latin typeface="Calibri"/>
                  <a:ea typeface="Calibri"/>
                  <a:cs typeface="Calibri"/>
                  <a:sym typeface="Calibri"/>
                </a:rPr>
                <a:t>Establishing goals &amp; expectations (ES .35)</a:t>
              </a:r>
              <a:endParaRPr b="0" i="0" sz="2400" u="none" cap="none" strike="noStrike">
                <a:solidFill>
                  <a:srgbClr val="000000"/>
                </a:solidFill>
                <a:latin typeface="Calibri"/>
                <a:ea typeface="Calibri"/>
                <a:cs typeface="Calibri"/>
                <a:sym typeface="Calibri"/>
              </a:endParaRPr>
            </a:p>
          </p:txBody>
        </p:sp>
        <p:sp>
          <p:nvSpPr>
            <p:cNvPr id="107" name="Google Shape;107;p12"/>
            <p:cNvSpPr/>
            <p:nvPr/>
          </p:nvSpPr>
          <p:spPr>
            <a:xfrm rot="-10365790">
              <a:off x="1669166" y="2843787"/>
              <a:ext cx="2360322" cy="646366"/>
            </a:xfrm>
            <a:prstGeom prst="leftArrow">
              <a:avLst>
                <a:gd fmla="val 60000" name="adj1"/>
                <a:gd fmla="val 50000" name="adj2"/>
              </a:avLst>
            </a:prstGeom>
            <a:gradFill>
              <a:gsLst>
                <a:gs pos="0">
                  <a:srgbClr val="ABBEDC"/>
                </a:gs>
                <a:gs pos="100000">
                  <a:srgbClr val="C7DD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2"/>
            <p:cNvSpPr/>
            <p:nvPr/>
          </p:nvSpPr>
          <p:spPr>
            <a:xfrm>
              <a:off x="317815" y="2306611"/>
              <a:ext cx="2721505" cy="1423385"/>
            </a:xfrm>
            <a:prstGeom prst="roundRect">
              <a:avLst>
                <a:gd fmla="val 10000" name="adj"/>
              </a:avLst>
            </a:prstGeom>
            <a:solidFill>
              <a:srgbClr val="FAB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2"/>
            <p:cNvSpPr txBox="1"/>
            <p:nvPr/>
          </p:nvSpPr>
          <p:spPr>
            <a:xfrm>
              <a:off x="359505" y="2348301"/>
              <a:ext cx="2638125" cy="1340005"/>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2400" u="none" cap="none" strike="noStrike">
                  <a:solidFill>
                    <a:srgbClr val="000000"/>
                  </a:solidFill>
                  <a:latin typeface="Calibri"/>
                  <a:ea typeface="Calibri"/>
                  <a:cs typeface="Calibri"/>
                  <a:sym typeface="Calibri"/>
                </a:rPr>
                <a:t>Strategic Resourcing (ES .34)</a:t>
              </a:r>
              <a:endParaRPr b="0" i="0" sz="2400" u="none" cap="none" strike="noStrike">
                <a:solidFill>
                  <a:srgbClr val="000000"/>
                </a:solidFill>
                <a:latin typeface="Calibri"/>
                <a:ea typeface="Calibri"/>
                <a:cs typeface="Calibri"/>
                <a:sym typeface="Calibri"/>
              </a:endParaRPr>
            </a:p>
          </p:txBody>
        </p:sp>
        <p:sp>
          <p:nvSpPr>
            <p:cNvPr id="110" name="Google Shape;110;p12"/>
            <p:cNvSpPr/>
            <p:nvPr/>
          </p:nvSpPr>
          <p:spPr>
            <a:xfrm rot="-8743327">
              <a:off x="1864626" y="1515807"/>
              <a:ext cx="3304590" cy="646366"/>
            </a:xfrm>
            <a:prstGeom prst="leftArrow">
              <a:avLst>
                <a:gd fmla="val 60000" name="adj1"/>
                <a:gd fmla="val 50000" name="adj2"/>
              </a:avLst>
            </a:prstGeom>
            <a:gradFill>
              <a:gsLst>
                <a:gs pos="0">
                  <a:srgbClr val="ABBEDC"/>
                </a:gs>
                <a:gs pos="100000">
                  <a:srgbClr val="C7DD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2"/>
            <p:cNvSpPr/>
            <p:nvPr/>
          </p:nvSpPr>
          <p:spPr>
            <a:xfrm>
              <a:off x="40150" y="230135"/>
              <a:ext cx="4222907" cy="1356542"/>
            </a:xfrm>
            <a:prstGeom prst="roundRect">
              <a:avLst>
                <a:gd fmla="val 10000" name="adj"/>
              </a:avLst>
            </a:prstGeom>
            <a:solidFill>
              <a:srgbClr val="FAB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2"/>
            <p:cNvSpPr txBox="1"/>
            <p:nvPr/>
          </p:nvSpPr>
          <p:spPr>
            <a:xfrm>
              <a:off x="79882" y="269867"/>
              <a:ext cx="4143443" cy="1277078"/>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2400" u="none" cap="none" strike="noStrike">
                  <a:solidFill>
                    <a:srgbClr val="000000"/>
                  </a:solidFill>
                  <a:latin typeface="Calibri"/>
                  <a:ea typeface="Calibri"/>
                  <a:cs typeface="Calibri"/>
                  <a:sym typeface="Calibri"/>
                </a:rPr>
                <a:t>Planning, Coordinating, &amp; evaluating teaching &amp; curriculum (ES .42)</a:t>
              </a:r>
              <a:endParaRPr b="0" i="0" sz="2400" u="none" cap="none" strike="noStrike">
                <a:solidFill>
                  <a:srgbClr val="000000"/>
                </a:solidFill>
                <a:latin typeface="Calibri"/>
                <a:ea typeface="Calibri"/>
                <a:cs typeface="Calibri"/>
                <a:sym typeface="Calibri"/>
              </a:endParaRPr>
            </a:p>
          </p:txBody>
        </p:sp>
        <p:sp>
          <p:nvSpPr>
            <p:cNvPr id="113" name="Google Shape;113;p12"/>
            <p:cNvSpPr/>
            <p:nvPr/>
          </p:nvSpPr>
          <p:spPr>
            <a:xfrm rot="-4432803">
              <a:off x="5821511" y="1706509"/>
              <a:ext cx="1378785" cy="646366"/>
            </a:xfrm>
            <a:prstGeom prst="leftArrow">
              <a:avLst>
                <a:gd fmla="val 60000" name="adj1"/>
                <a:gd fmla="val 50000" name="adj2"/>
              </a:avLst>
            </a:prstGeom>
            <a:gradFill>
              <a:gsLst>
                <a:gs pos="0">
                  <a:srgbClr val="ABBEDC"/>
                </a:gs>
                <a:gs pos="100000">
                  <a:srgbClr val="C7DD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2"/>
            <p:cNvSpPr/>
            <p:nvPr/>
          </p:nvSpPr>
          <p:spPr>
            <a:xfrm>
              <a:off x="4721910" y="643139"/>
              <a:ext cx="3960806" cy="1448533"/>
            </a:xfrm>
            <a:prstGeom prst="roundRect">
              <a:avLst>
                <a:gd fmla="val 10000" name="adj"/>
              </a:avLst>
            </a:prstGeom>
            <a:solidFill>
              <a:srgbClr val="FAB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2"/>
            <p:cNvSpPr txBox="1"/>
            <p:nvPr/>
          </p:nvSpPr>
          <p:spPr>
            <a:xfrm>
              <a:off x="4764336" y="685565"/>
              <a:ext cx="3875954" cy="1363681"/>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2400" u="none" cap="none" strike="noStrike">
                  <a:solidFill>
                    <a:srgbClr val="000000"/>
                  </a:solidFill>
                  <a:latin typeface="Calibri"/>
                  <a:ea typeface="Calibri"/>
                  <a:cs typeface="Calibri"/>
                  <a:sym typeface="Calibri"/>
                </a:rPr>
                <a:t>Promoting &amp; participating in teaching learning &amp; development (ES .84)</a:t>
              </a:r>
              <a:endParaRPr b="0" i="0" sz="2400" u="none" cap="none" strike="noStrike">
                <a:solidFill>
                  <a:srgbClr val="000000"/>
                </a:solidFill>
                <a:latin typeface="Calibri"/>
                <a:ea typeface="Calibri"/>
                <a:cs typeface="Calibri"/>
                <a:sym typeface="Calibri"/>
              </a:endParaRPr>
            </a:p>
          </p:txBody>
        </p:sp>
        <p:sp>
          <p:nvSpPr>
            <p:cNvPr id="116" name="Google Shape;116;p12"/>
            <p:cNvSpPr/>
            <p:nvPr/>
          </p:nvSpPr>
          <p:spPr>
            <a:xfrm rot="4103121">
              <a:off x="6095306" y="4558344"/>
              <a:ext cx="973039" cy="646366"/>
            </a:xfrm>
            <a:prstGeom prst="leftArrow">
              <a:avLst>
                <a:gd fmla="val 60000" name="adj1"/>
                <a:gd fmla="val 50000" name="adj2"/>
              </a:avLst>
            </a:prstGeom>
            <a:gradFill>
              <a:gsLst>
                <a:gs pos="0">
                  <a:srgbClr val="ABBEDC"/>
                </a:gs>
                <a:gs pos="100000">
                  <a:srgbClr val="C7DD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2"/>
            <p:cNvSpPr/>
            <p:nvPr/>
          </p:nvSpPr>
          <p:spPr>
            <a:xfrm>
              <a:off x="4974667" y="4683315"/>
              <a:ext cx="3572749" cy="1301041"/>
            </a:xfrm>
            <a:prstGeom prst="roundRect">
              <a:avLst>
                <a:gd fmla="val 10000" name="adj"/>
              </a:avLst>
            </a:prstGeom>
            <a:solidFill>
              <a:srgbClr val="FAB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txBox="1"/>
            <p:nvPr/>
          </p:nvSpPr>
          <p:spPr>
            <a:xfrm>
              <a:off x="5012773" y="4721421"/>
              <a:ext cx="3496537" cy="122482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2400" u="none" cap="none" strike="noStrike">
                  <a:solidFill>
                    <a:srgbClr val="000000"/>
                  </a:solidFill>
                  <a:latin typeface="Calibri"/>
                  <a:ea typeface="Calibri"/>
                  <a:cs typeface="Calibri"/>
                  <a:sym typeface="Calibri"/>
                </a:rPr>
                <a:t>Ensuring orderly &amp; supportive environment (ES .27)</a:t>
              </a:r>
              <a:endParaRPr b="0" i="0" sz="2400" u="none" cap="none" strike="noStrike">
                <a:solidFill>
                  <a:srgbClr val="000000"/>
                </a:solidFill>
                <a:latin typeface="Calibri"/>
                <a:ea typeface="Calibri"/>
                <a:cs typeface="Calibri"/>
                <a:sym typeface="Calibri"/>
              </a:endParaRPr>
            </a:p>
          </p:txBody>
        </p:sp>
      </p:grpSp>
      <p:sp>
        <p:nvSpPr>
          <p:cNvPr id="119" name="Google Shape;119;p12"/>
          <p:cNvSpPr txBox="1"/>
          <p:nvPr/>
        </p:nvSpPr>
        <p:spPr>
          <a:xfrm>
            <a:off x="309563" y="6397625"/>
            <a:ext cx="1720850"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Robinson (2007)</a:t>
            </a:r>
            <a:endParaRPr/>
          </a:p>
        </p:txBody>
      </p:sp>
      <p:sp>
        <p:nvSpPr>
          <p:cNvPr id="120" name="Google Shape;120;p12"/>
          <p:cNvSpPr/>
          <p:nvPr/>
        </p:nvSpPr>
        <p:spPr>
          <a:xfrm>
            <a:off x="5224463" y="4833938"/>
            <a:ext cx="3306762" cy="1536700"/>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grpSp>
        <p:nvGrpSpPr>
          <p:cNvPr id="125" name="Google Shape;125;p13"/>
          <p:cNvGrpSpPr/>
          <p:nvPr/>
        </p:nvGrpSpPr>
        <p:grpSpPr>
          <a:xfrm>
            <a:off x="297799" y="180650"/>
            <a:ext cx="8590280" cy="6299201"/>
            <a:chOff x="127422" y="-20711"/>
            <a:chExt cx="8590280" cy="6299201"/>
          </a:xfrm>
        </p:grpSpPr>
        <p:sp>
          <p:nvSpPr>
            <p:cNvPr id="126" name="Google Shape;126;p13"/>
            <p:cNvSpPr/>
            <p:nvPr/>
          </p:nvSpPr>
          <p:spPr>
            <a:xfrm>
              <a:off x="1113922" y="-20711"/>
              <a:ext cx="7074273" cy="1645170"/>
            </a:xfrm>
            <a:custGeom>
              <a:rect b="b" l="l" r="r" t="t"/>
              <a:pathLst>
                <a:path extrusionOk="0" h="120000" w="120000">
                  <a:moveTo>
                    <a:pt x="1956" y="60000"/>
                  </a:moveTo>
                  <a:lnTo>
                    <a:pt x="1956" y="60000"/>
                  </a:lnTo>
                  <a:cubicBezTo>
                    <a:pt x="1956" y="31820"/>
                    <a:pt x="27399" y="8854"/>
                    <a:pt x="59102" y="8418"/>
                  </a:cubicBezTo>
                  <a:cubicBezTo>
                    <a:pt x="90805" y="7982"/>
                    <a:pt x="117035" y="30238"/>
                    <a:pt x="118016" y="58404"/>
                  </a:cubicBezTo>
                  <a:cubicBezTo>
                    <a:pt x="118997" y="86571"/>
                    <a:pt x="94365" y="110225"/>
                    <a:pt x="62692" y="111532"/>
                  </a:cubicBezTo>
                  <a:lnTo>
                    <a:pt x="62555" y="119907"/>
                  </a:lnTo>
                  <a:lnTo>
                    <a:pt x="59261" y="104996"/>
                  </a:lnTo>
                  <a:lnTo>
                    <a:pt x="63046" y="89982"/>
                  </a:lnTo>
                  <a:lnTo>
                    <a:pt x="62909" y="98358"/>
                  </a:lnTo>
                  <a:lnTo>
                    <a:pt x="62909" y="98358"/>
                  </a:lnTo>
                  <a:cubicBezTo>
                    <a:pt x="92853" y="97250"/>
                    <a:pt x="116003" y="79582"/>
                    <a:pt x="114945" y="58645"/>
                  </a:cubicBezTo>
                  <a:cubicBezTo>
                    <a:pt x="113887" y="37708"/>
                    <a:pt x="89012" y="21224"/>
                    <a:pt x="59030" y="21594"/>
                  </a:cubicBezTo>
                  <a:cubicBezTo>
                    <a:pt x="29048" y="21964"/>
                    <a:pt x="5020" y="39050"/>
                    <a:pt x="5020" y="60000"/>
                  </a:cubicBezTo>
                  <a:close/>
                </a:path>
              </a:pathLst>
            </a:custGeom>
            <a:gradFill>
              <a:gsLst>
                <a:gs pos="0">
                  <a:srgbClr val="7F5AAB"/>
                </a:gs>
                <a:gs pos="100000">
                  <a:srgbClr val="C7AEED"/>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a:off x="278468" y="561593"/>
              <a:ext cx="8143091" cy="4855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txBox="1"/>
            <p:nvPr/>
          </p:nvSpPr>
          <p:spPr>
            <a:xfrm>
              <a:off x="278468" y="561593"/>
              <a:ext cx="8143091" cy="48556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0" i="0" lang="en-US" sz="2400" u="none" cap="none" strike="noStrike">
                  <a:solidFill>
                    <a:schemeClr val="dk1"/>
                  </a:solidFill>
                  <a:latin typeface="Calibri"/>
                  <a:ea typeface="Calibri"/>
                  <a:cs typeface="Calibri"/>
                  <a:sym typeface="Calibri"/>
                </a:rPr>
                <a:t>School leaders needed to turn school around</a:t>
              </a:r>
              <a:endParaRPr b="0" i="0" sz="2400" u="none" cap="none" strike="noStrike">
                <a:solidFill>
                  <a:schemeClr val="dk1"/>
                </a:solidFill>
                <a:latin typeface="Calibri"/>
                <a:ea typeface="Calibri"/>
                <a:cs typeface="Calibri"/>
                <a:sym typeface="Calibri"/>
              </a:endParaRPr>
            </a:p>
          </p:txBody>
        </p:sp>
        <p:sp>
          <p:nvSpPr>
            <p:cNvPr id="129" name="Google Shape;129;p13"/>
            <p:cNvSpPr/>
            <p:nvPr/>
          </p:nvSpPr>
          <p:spPr>
            <a:xfrm>
              <a:off x="127422" y="876651"/>
              <a:ext cx="8133286" cy="1741544"/>
            </a:xfrm>
            <a:custGeom>
              <a:rect b="b" l="l" r="r" t="t"/>
              <a:pathLst>
                <a:path extrusionOk="0" h="120000" w="120000">
                  <a:moveTo>
                    <a:pt x="70853" y="9317"/>
                  </a:moveTo>
                  <a:lnTo>
                    <a:pt x="68136" y="22005"/>
                  </a:lnTo>
                  <a:lnTo>
                    <a:pt x="68136" y="22005"/>
                  </a:lnTo>
                  <a:cubicBezTo>
                    <a:pt x="47918" y="19922"/>
                    <a:pt x="27691" y="25733"/>
                    <a:pt x="15517" y="37121"/>
                  </a:cubicBezTo>
                  <a:cubicBezTo>
                    <a:pt x="3343" y="48510"/>
                    <a:pt x="1203" y="63623"/>
                    <a:pt x="9949" y="76437"/>
                  </a:cubicBezTo>
                  <a:cubicBezTo>
                    <a:pt x="18695" y="89251"/>
                    <a:pt x="36906" y="97681"/>
                    <a:pt x="57321" y="98367"/>
                  </a:cubicBezTo>
                  <a:lnTo>
                    <a:pt x="57195" y="89991"/>
                  </a:lnTo>
                  <a:lnTo>
                    <a:pt x="60680" y="104997"/>
                  </a:lnTo>
                  <a:lnTo>
                    <a:pt x="57647" y="119916"/>
                  </a:lnTo>
                  <a:lnTo>
                    <a:pt x="57520" y="111541"/>
                  </a:lnTo>
                  <a:lnTo>
                    <a:pt x="57520" y="111541"/>
                  </a:lnTo>
                  <a:cubicBezTo>
                    <a:pt x="35740" y="110718"/>
                    <a:pt x="16305" y="99174"/>
                    <a:pt x="7164" y="81630"/>
                  </a:cubicBezTo>
                  <a:cubicBezTo>
                    <a:pt x="-1977" y="64087"/>
                    <a:pt x="710" y="43486"/>
                    <a:pt x="14125" y="28254"/>
                  </a:cubicBezTo>
                  <a:cubicBezTo>
                    <a:pt x="27541" y="13022"/>
                    <a:pt x="49435" y="5713"/>
                    <a:pt x="70853" y="9317"/>
                  </a:cubicBezTo>
                  <a:close/>
                </a:path>
              </a:pathLst>
            </a:custGeom>
            <a:gradFill>
              <a:gsLst>
                <a:gs pos="0">
                  <a:srgbClr val="6552B3"/>
                </a:gs>
                <a:gs pos="100000">
                  <a:srgbClr val="B2A7F4"/>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1288036" y="1522456"/>
              <a:ext cx="6476042" cy="4586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txBox="1"/>
            <p:nvPr/>
          </p:nvSpPr>
          <p:spPr>
            <a:xfrm>
              <a:off x="1288036" y="1522456"/>
              <a:ext cx="6476042" cy="45869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0" i="0" lang="en-US" sz="2400" u="none" cap="none" strike="noStrike">
                  <a:solidFill>
                    <a:schemeClr val="dk1"/>
                  </a:solidFill>
                  <a:latin typeface="Calibri"/>
                  <a:ea typeface="Calibri"/>
                  <a:cs typeface="Calibri"/>
                  <a:sym typeface="Calibri"/>
                </a:rPr>
                <a:t>Be instructional leader &amp; organizational CEO</a:t>
              </a:r>
              <a:endParaRPr b="0" i="0" sz="2400" u="none" cap="none" strike="noStrike">
                <a:solidFill>
                  <a:schemeClr val="dk1"/>
                </a:solidFill>
                <a:latin typeface="Calibri"/>
                <a:ea typeface="Calibri"/>
                <a:cs typeface="Calibri"/>
                <a:sym typeface="Calibri"/>
              </a:endParaRPr>
            </a:p>
          </p:txBody>
        </p:sp>
        <p:sp>
          <p:nvSpPr>
            <p:cNvPr id="132" name="Google Shape;132;p13"/>
            <p:cNvSpPr/>
            <p:nvPr/>
          </p:nvSpPr>
          <p:spPr>
            <a:xfrm>
              <a:off x="584416" y="1825330"/>
              <a:ext cx="8133286" cy="1741544"/>
            </a:xfrm>
            <a:custGeom>
              <a:rect b="b" l="l" r="r" t="t"/>
              <a:pathLst>
                <a:path extrusionOk="0" h="120000" w="120000">
                  <a:moveTo>
                    <a:pt x="49147" y="9317"/>
                  </a:moveTo>
                  <a:lnTo>
                    <a:pt x="49147" y="9317"/>
                  </a:lnTo>
                  <a:cubicBezTo>
                    <a:pt x="70565" y="5713"/>
                    <a:pt x="92459" y="13022"/>
                    <a:pt x="105875" y="28254"/>
                  </a:cubicBezTo>
                  <a:cubicBezTo>
                    <a:pt x="119290" y="43486"/>
                    <a:pt x="121977" y="64087"/>
                    <a:pt x="112836" y="81630"/>
                  </a:cubicBezTo>
                  <a:cubicBezTo>
                    <a:pt x="103695" y="99174"/>
                    <a:pt x="84260" y="110718"/>
                    <a:pt x="62480" y="111541"/>
                  </a:cubicBezTo>
                  <a:lnTo>
                    <a:pt x="62353" y="119916"/>
                  </a:lnTo>
                  <a:lnTo>
                    <a:pt x="59320" y="104997"/>
                  </a:lnTo>
                  <a:lnTo>
                    <a:pt x="62805" y="89991"/>
                  </a:lnTo>
                  <a:lnTo>
                    <a:pt x="62679" y="98367"/>
                  </a:lnTo>
                  <a:lnTo>
                    <a:pt x="62679" y="98367"/>
                  </a:lnTo>
                  <a:cubicBezTo>
                    <a:pt x="83094" y="97681"/>
                    <a:pt x="101305" y="89251"/>
                    <a:pt x="110051" y="76437"/>
                  </a:cubicBezTo>
                  <a:cubicBezTo>
                    <a:pt x="118797" y="63623"/>
                    <a:pt x="116657" y="48510"/>
                    <a:pt x="104483" y="37121"/>
                  </a:cubicBezTo>
                  <a:cubicBezTo>
                    <a:pt x="92309" y="25733"/>
                    <a:pt x="72082" y="19922"/>
                    <a:pt x="51864" y="22005"/>
                  </a:cubicBezTo>
                  <a:close/>
                </a:path>
              </a:pathLst>
            </a:custGeom>
            <a:gradFill>
              <a:gsLst>
                <a:gs pos="0">
                  <a:srgbClr val="4A4EBD"/>
                </a:gs>
                <a:gs pos="100000">
                  <a:srgbClr val="A1A5FC"/>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1373705" y="2455823"/>
              <a:ext cx="6554090" cy="4855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txBox="1"/>
            <p:nvPr/>
          </p:nvSpPr>
          <p:spPr>
            <a:xfrm>
              <a:off x="1373705" y="2455823"/>
              <a:ext cx="6554090" cy="48556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0" i="0" lang="en-US" sz="2400" u="none" cap="none" strike="noStrike">
                  <a:solidFill>
                    <a:schemeClr val="dk1"/>
                  </a:solidFill>
                  <a:latin typeface="Calibri"/>
                  <a:ea typeface="Calibri"/>
                  <a:cs typeface="Calibri"/>
                  <a:sym typeface="Calibri"/>
                </a:rPr>
                <a:t>Hiring &amp; retaining quality teaching force important</a:t>
              </a:r>
              <a:endParaRPr b="0" i="0" sz="2400" u="none" cap="none" strike="noStrike">
                <a:solidFill>
                  <a:schemeClr val="dk1"/>
                </a:solidFill>
                <a:latin typeface="Calibri"/>
                <a:ea typeface="Calibri"/>
                <a:cs typeface="Calibri"/>
                <a:sym typeface="Calibri"/>
              </a:endParaRPr>
            </a:p>
          </p:txBody>
        </p:sp>
        <p:sp>
          <p:nvSpPr>
            <p:cNvPr id="135" name="Google Shape;135;p13"/>
            <p:cNvSpPr/>
            <p:nvPr/>
          </p:nvSpPr>
          <p:spPr>
            <a:xfrm>
              <a:off x="127422" y="2772758"/>
              <a:ext cx="8133286" cy="1741544"/>
            </a:xfrm>
            <a:custGeom>
              <a:rect b="b" l="l" r="r" t="t"/>
              <a:pathLst>
                <a:path extrusionOk="0" h="120000" w="120000">
                  <a:moveTo>
                    <a:pt x="70853" y="9317"/>
                  </a:moveTo>
                  <a:lnTo>
                    <a:pt x="68136" y="22005"/>
                  </a:lnTo>
                  <a:lnTo>
                    <a:pt x="68136" y="22005"/>
                  </a:lnTo>
                  <a:cubicBezTo>
                    <a:pt x="47918" y="19922"/>
                    <a:pt x="27691" y="25733"/>
                    <a:pt x="15517" y="37121"/>
                  </a:cubicBezTo>
                  <a:cubicBezTo>
                    <a:pt x="3343" y="48510"/>
                    <a:pt x="1203" y="63623"/>
                    <a:pt x="9949" y="76437"/>
                  </a:cubicBezTo>
                  <a:cubicBezTo>
                    <a:pt x="18695" y="89251"/>
                    <a:pt x="36906" y="97681"/>
                    <a:pt x="57321" y="98367"/>
                  </a:cubicBezTo>
                  <a:lnTo>
                    <a:pt x="57195" y="89991"/>
                  </a:lnTo>
                  <a:lnTo>
                    <a:pt x="60680" y="104997"/>
                  </a:lnTo>
                  <a:lnTo>
                    <a:pt x="57647" y="119916"/>
                  </a:lnTo>
                  <a:lnTo>
                    <a:pt x="57520" y="111541"/>
                  </a:lnTo>
                  <a:lnTo>
                    <a:pt x="57520" y="111541"/>
                  </a:lnTo>
                  <a:cubicBezTo>
                    <a:pt x="35740" y="110718"/>
                    <a:pt x="16305" y="99174"/>
                    <a:pt x="7164" y="81630"/>
                  </a:cubicBezTo>
                  <a:cubicBezTo>
                    <a:pt x="-1977" y="64087"/>
                    <a:pt x="710" y="43486"/>
                    <a:pt x="14125" y="28254"/>
                  </a:cubicBezTo>
                  <a:cubicBezTo>
                    <a:pt x="27541" y="13022"/>
                    <a:pt x="49435" y="5713"/>
                    <a:pt x="70853" y="9317"/>
                  </a:cubicBezTo>
                  <a:close/>
                </a:path>
              </a:pathLst>
            </a:custGeom>
            <a:gradFill>
              <a:gsLst>
                <a:gs pos="0">
                  <a:srgbClr val="4369C6"/>
                </a:gs>
                <a:gs pos="100000">
                  <a:srgbClr val="9BB0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1261414" y="3403251"/>
              <a:ext cx="5860982" cy="4855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txBox="1"/>
            <p:nvPr/>
          </p:nvSpPr>
          <p:spPr>
            <a:xfrm>
              <a:off x="1261414" y="3403251"/>
              <a:ext cx="5860982" cy="48556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0" i="0" lang="en-US" sz="2400" u="none" cap="none" strike="noStrike">
                  <a:solidFill>
                    <a:schemeClr val="dk1"/>
                  </a:solidFill>
                  <a:latin typeface="Calibri"/>
                  <a:ea typeface="Calibri"/>
                  <a:cs typeface="Calibri"/>
                  <a:sym typeface="Calibri"/>
                </a:rPr>
                <a:t>5+ years to turn school around to last</a:t>
              </a:r>
              <a:endParaRPr b="0" i="0" sz="2400" u="none" cap="none" strike="noStrike">
                <a:solidFill>
                  <a:schemeClr val="dk1"/>
                </a:solidFill>
                <a:latin typeface="Calibri"/>
                <a:ea typeface="Calibri"/>
                <a:cs typeface="Calibri"/>
                <a:sym typeface="Calibri"/>
              </a:endParaRPr>
            </a:p>
          </p:txBody>
        </p:sp>
        <p:sp>
          <p:nvSpPr>
            <p:cNvPr id="138" name="Google Shape;138;p13"/>
            <p:cNvSpPr/>
            <p:nvPr/>
          </p:nvSpPr>
          <p:spPr>
            <a:xfrm>
              <a:off x="584416" y="3718934"/>
              <a:ext cx="8133286" cy="1741544"/>
            </a:xfrm>
            <a:custGeom>
              <a:rect b="b" l="l" r="r" t="t"/>
              <a:pathLst>
                <a:path extrusionOk="0" h="120000" w="120000">
                  <a:moveTo>
                    <a:pt x="49147" y="9317"/>
                  </a:moveTo>
                  <a:lnTo>
                    <a:pt x="49147" y="9317"/>
                  </a:lnTo>
                  <a:cubicBezTo>
                    <a:pt x="70565" y="5713"/>
                    <a:pt x="92459" y="13022"/>
                    <a:pt x="105875" y="28254"/>
                  </a:cubicBezTo>
                  <a:cubicBezTo>
                    <a:pt x="119290" y="43486"/>
                    <a:pt x="121977" y="64087"/>
                    <a:pt x="112836" y="81630"/>
                  </a:cubicBezTo>
                  <a:cubicBezTo>
                    <a:pt x="103695" y="99174"/>
                    <a:pt x="84260" y="110718"/>
                    <a:pt x="62480" y="111541"/>
                  </a:cubicBezTo>
                  <a:lnTo>
                    <a:pt x="62353" y="119916"/>
                  </a:lnTo>
                  <a:lnTo>
                    <a:pt x="59320" y="104997"/>
                  </a:lnTo>
                  <a:lnTo>
                    <a:pt x="62805" y="89991"/>
                  </a:lnTo>
                  <a:lnTo>
                    <a:pt x="62679" y="98367"/>
                  </a:lnTo>
                  <a:lnTo>
                    <a:pt x="62679" y="98367"/>
                  </a:lnTo>
                  <a:cubicBezTo>
                    <a:pt x="83094" y="97681"/>
                    <a:pt x="101305" y="89251"/>
                    <a:pt x="110051" y="76437"/>
                  </a:cubicBezTo>
                  <a:cubicBezTo>
                    <a:pt x="118797" y="63623"/>
                    <a:pt x="116657" y="48510"/>
                    <a:pt x="104483" y="37121"/>
                  </a:cubicBezTo>
                  <a:cubicBezTo>
                    <a:pt x="92309" y="25733"/>
                    <a:pt x="72082" y="19922"/>
                    <a:pt x="51864" y="22005"/>
                  </a:cubicBezTo>
                  <a:close/>
                </a:path>
              </a:pathLst>
            </a:custGeom>
            <a:gradFill>
              <a:gsLst>
                <a:gs pos="0">
                  <a:srgbClr val="3E8BCE"/>
                </a:gs>
                <a:gs pos="100000">
                  <a:srgbClr val="96CB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1884824" y="4349427"/>
              <a:ext cx="5531852" cy="4855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txBox="1"/>
            <p:nvPr/>
          </p:nvSpPr>
          <p:spPr>
            <a:xfrm>
              <a:off x="1884824" y="4349427"/>
              <a:ext cx="5531852" cy="485565"/>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0" i="0" lang="en-US" sz="2400" u="none" cap="none" strike="noStrike">
                  <a:solidFill>
                    <a:schemeClr val="dk1"/>
                  </a:solidFill>
                  <a:latin typeface="Calibri"/>
                  <a:ea typeface="Calibri"/>
                  <a:cs typeface="Calibri"/>
                  <a:sym typeface="Calibri"/>
                </a:rPr>
                <a:t>Instructional leader transfers 3-4 years</a:t>
              </a:r>
              <a:endParaRPr b="0" i="0" sz="2400" u="none" cap="none" strike="noStrike">
                <a:solidFill>
                  <a:schemeClr val="dk1"/>
                </a:solidFill>
                <a:latin typeface="Calibri"/>
                <a:ea typeface="Calibri"/>
                <a:cs typeface="Calibri"/>
                <a:sym typeface="Calibri"/>
              </a:endParaRPr>
            </a:p>
          </p:txBody>
        </p:sp>
        <p:sp>
          <p:nvSpPr>
            <p:cNvPr id="141" name="Google Shape;141;p13"/>
            <p:cNvSpPr/>
            <p:nvPr/>
          </p:nvSpPr>
          <p:spPr>
            <a:xfrm>
              <a:off x="701695" y="4781385"/>
              <a:ext cx="6987517" cy="1497105"/>
            </a:xfrm>
            <a:prstGeom prst="blockArc">
              <a:avLst>
                <a:gd fmla="val 0" name="adj1"/>
                <a:gd fmla="val 18900000" name="adj2"/>
                <a:gd fmla="val 12740" name="adj3"/>
              </a:avLst>
            </a:prstGeom>
            <a:gradFill>
              <a:gsLst>
                <a:gs pos="0">
                  <a:srgbClr val="37B3D7"/>
                </a:gs>
                <a:gs pos="100000">
                  <a:srgbClr val="93EA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1922488" y="5296854"/>
              <a:ext cx="4538834" cy="4855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txBox="1"/>
            <p:nvPr/>
          </p:nvSpPr>
          <p:spPr>
            <a:xfrm>
              <a:off x="1922488" y="5296854"/>
              <a:ext cx="4538834" cy="485565"/>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None/>
              </a:pP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grpSp>
      <p:sp>
        <p:nvSpPr>
          <p:cNvPr id="144" name="Google Shape;144;p13"/>
          <p:cNvSpPr txBox="1"/>
          <p:nvPr/>
        </p:nvSpPr>
        <p:spPr>
          <a:xfrm>
            <a:off x="309563" y="6397625"/>
            <a:ext cx="2746375"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Center for Public Education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4"/>
          <p:cNvPicPr preferRelativeResize="0"/>
          <p:nvPr/>
        </p:nvPicPr>
        <p:blipFill rotWithShape="1">
          <a:blip r:embed="rId3">
            <a:alphaModFix/>
          </a:blip>
          <a:srcRect b="0" l="0" r="0" t="0"/>
          <a:stretch/>
        </p:blipFill>
        <p:spPr>
          <a:xfrm>
            <a:off x="2916238" y="0"/>
            <a:ext cx="5143500" cy="6858000"/>
          </a:xfrm>
          <a:prstGeom prst="rect">
            <a:avLst/>
          </a:prstGeom>
          <a:noFill/>
          <a:ln>
            <a:noFill/>
          </a:ln>
        </p:spPr>
      </p:pic>
      <p:sp>
        <p:nvSpPr>
          <p:cNvPr id="150" name="Google Shape;150;p14"/>
          <p:cNvSpPr txBox="1"/>
          <p:nvPr/>
        </p:nvSpPr>
        <p:spPr>
          <a:xfrm>
            <a:off x="12700" y="6022975"/>
            <a:ext cx="2728913" cy="8302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Leslie Krupa &amp; Jessica Daly</a:t>
            </a:r>
            <a:endParaRPr/>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Dark Horse in Boulder</a:t>
            </a:r>
            <a:endParaRPr/>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15 Sep 2013</a:t>
            </a:r>
            <a:endParaRPr/>
          </a:p>
        </p:txBody>
      </p:sp>
      <p:sp>
        <p:nvSpPr>
          <p:cNvPr id="151" name="Google Shape;151;p14"/>
          <p:cNvSpPr txBox="1"/>
          <p:nvPr/>
        </p:nvSpPr>
        <p:spPr>
          <a:xfrm>
            <a:off x="358775" y="865188"/>
            <a:ext cx="2305050" cy="4032250"/>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000000"/>
                </a:solidFill>
                <a:latin typeface="Arial"/>
                <a:ea typeface="Arial"/>
                <a:cs typeface="Arial"/>
                <a:sym typeface="Arial"/>
              </a:rPr>
              <a:t>Explicit</a:t>
            </a:r>
            <a:r>
              <a:rPr b="0" i="0" lang="en-US" sz="2800" u="none" cap="none" strike="noStrike">
                <a:solidFill>
                  <a:srgbClr val="000000"/>
                </a:solidFill>
                <a:latin typeface="Arial"/>
                <a:ea typeface="Arial"/>
                <a:cs typeface="Arial"/>
                <a:sym typeface="Arial"/>
              </a:rPr>
              <a:t> </a:t>
            </a:r>
            <a:r>
              <a:rPr b="0" i="0" lang="en-US" sz="2200" u="none" cap="none" strike="noStrike">
                <a:solidFill>
                  <a:srgbClr val="000000"/>
                </a:solidFill>
                <a:latin typeface="Arial"/>
                <a:ea typeface="Arial"/>
                <a:cs typeface="Arial"/>
                <a:sym typeface="Arial"/>
              </a:rPr>
              <a:t>(v. Experiential), </a:t>
            </a:r>
            <a:r>
              <a:rPr b="1" i="0" lang="en-US" sz="2800" u="none" cap="none" strike="noStrike">
                <a:solidFill>
                  <a:srgbClr val="000000"/>
                </a:solidFill>
                <a:latin typeface="Arial"/>
                <a:ea typeface="Arial"/>
                <a:cs typeface="Arial"/>
                <a:sym typeface="Arial"/>
              </a:rPr>
              <a:t>Expert</a:t>
            </a:r>
            <a:r>
              <a:rPr b="0" i="0" lang="en-US" sz="2800" u="none" cap="none" strike="noStrike">
                <a:solidFill>
                  <a:srgbClr val="000000"/>
                </a:solidFill>
                <a:latin typeface="Arial"/>
                <a:ea typeface="Arial"/>
                <a:cs typeface="Arial"/>
                <a:sym typeface="Arial"/>
              </a:rPr>
              <a:t> </a:t>
            </a:r>
            <a:r>
              <a:rPr b="0" i="0" lang="en-US" sz="2200" u="none" cap="none" strike="noStrike">
                <a:solidFill>
                  <a:srgbClr val="000000"/>
                </a:solidFill>
                <a:latin typeface="Arial"/>
                <a:ea typeface="Arial"/>
                <a:cs typeface="Arial"/>
                <a:sym typeface="Arial"/>
              </a:rPr>
              <a:t>(v. Process), </a:t>
            </a:r>
            <a:r>
              <a:rPr b="1" i="0" lang="en-US" sz="2800" u="none" cap="none" strike="noStrike">
                <a:solidFill>
                  <a:srgbClr val="000000"/>
                </a:solidFill>
                <a:latin typeface="Arial"/>
                <a:ea typeface="Arial"/>
                <a:cs typeface="Arial"/>
                <a:sym typeface="Arial"/>
              </a:rPr>
              <a:t>Positively Reinforcing </a:t>
            </a:r>
            <a:r>
              <a:rPr b="0" i="0" lang="en-US" sz="2200" u="none" cap="none" strike="noStrike">
                <a:solidFill>
                  <a:srgbClr val="000000"/>
                </a:solidFill>
                <a:latin typeface="Arial"/>
                <a:ea typeface="Arial"/>
                <a:cs typeface="Arial"/>
                <a:sym typeface="Arial"/>
              </a:rPr>
              <a:t>(v. Negative Reinforcing) </a:t>
            </a:r>
            <a:r>
              <a:rPr b="1" i="0" lang="en-US" sz="2800" u="none" cap="none" strike="noStrike">
                <a:solidFill>
                  <a:srgbClr val="000000"/>
                </a:solidFill>
                <a:latin typeface="Arial"/>
                <a:ea typeface="Arial"/>
                <a:cs typeface="Arial"/>
                <a:sym typeface="Arial"/>
              </a:rPr>
              <a:t>Leadership Preparation</a:t>
            </a:r>
            <a:endParaRPr/>
          </a:p>
        </p:txBody>
      </p:sp>
      <p:sp>
        <p:nvSpPr>
          <p:cNvPr id="152" name="Google Shape;152;p14"/>
          <p:cNvSpPr/>
          <p:nvPr/>
        </p:nvSpPr>
        <p:spPr>
          <a:xfrm>
            <a:off x="2843213" y="6092825"/>
            <a:ext cx="6229350" cy="762000"/>
          </a:xfrm>
          <a:prstGeom prst="roundRect">
            <a:avLst>
              <a:gd fmla="val 16667" name="adj"/>
            </a:avLst>
          </a:prstGeom>
          <a:solidFill>
            <a:srgbClr val="FFFF00"/>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1" lang="en-US" sz="2800" u="none" cap="none" strike="noStrike">
                <a:solidFill>
                  <a:srgbClr val="000000"/>
                </a:solidFill>
                <a:latin typeface="Arial"/>
                <a:ea typeface="Arial"/>
                <a:cs typeface="Arial"/>
                <a:sym typeface="Arial"/>
              </a:rPr>
              <a:t>“Which door would you enter?”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