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4" r:id="rId4"/>
  </p:sldMasterIdLst>
  <p:notesMasterIdLst>
    <p:notesMasterId r:id="rId29"/>
  </p:notesMasterIdLst>
  <p:sldIdLst>
    <p:sldId id="256" r:id="rId5"/>
    <p:sldId id="257" r:id="rId6"/>
    <p:sldId id="264" r:id="rId7"/>
    <p:sldId id="265" r:id="rId8"/>
    <p:sldId id="291" r:id="rId9"/>
    <p:sldId id="351" r:id="rId10"/>
    <p:sldId id="332" r:id="rId11"/>
    <p:sldId id="345" r:id="rId12"/>
    <p:sldId id="334" r:id="rId13"/>
    <p:sldId id="356" r:id="rId14"/>
    <p:sldId id="347" r:id="rId15"/>
    <p:sldId id="348" r:id="rId16"/>
    <p:sldId id="338" r:id="rId17"/>
    <p:sldId id="350" r:id="rId18"/>
    <p:sldId id="315" r:id="rId19"/>
    <p:sldId id="344" r:id="rId20"/>
    <p:sldId id="270" r:id="rId21"/>
    <p:sldId id="271" r:id="rId22"/>
    <p:sldId id="357" r:id="rId23"/>
    <p:sldId id="366" r:id="rId24"/>
    <p:sldId id="367" r:id="rId25"/>
    <p:sldId id="368" r:id="rId26"/>
    <p:sldId id="369" r:id="rId27"/>
    <p:sldId id="259" r:id="rId28"/>
  </p:sldIdLst>
  <p:sldSz cx="12188825" cy="6858000"/>
  <p:notesSz cx="6858000" cy="9144000"/>
  <p:embeddedFontLst>
    <p:embeddedFont>
      <p:font typeface="Grandstander" panose="020B0604020202020204" charset="0"/>
      <p:regular r:id="rId30"/>
      <p:bold r:id="rId31"/>
      <p:italic r:id="rId32"/>
      <p:boldItalic r:id="rId33"/>
    </p:embeddedFont>
    <p:embeddedFont>
      <p:font typeface="Grandstander Medium" panose="020B0604020202020204" charset="0"/>
      <p:regular r:id="rId34"/>
      <p:bold r:id="rId35"/>
      <p:italic r:id="rId36"/>
      <p:boldItalic r:id="rId37"/>
    </p:embeddedFont>
    <p:embeddedFont>
      <p:font typeface="Grandstander SemiBold" panose="020B0604020202020204" charset="0"/>
      <p:regular r:id="rId38"/>
      <p:bold r:id="rId39"/>
      <p:italic r:id="rId40"/>
      <p:boldItalic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  <p:embeddedFont>
      <p:font typeface="Segoe UI" panose="020B0502040204020203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3839" userDrawn="1">
          <p15:clr>
            <a:srgbClr val="747775"/>
          </p15:clr>
        </p15:guide>
        <p15:guide id="3" orient="horz" pos="550" userDrawn="1">
          <p15:clr>
            <a:srgbClr val="A4A3A4"/>
          </p15:clr>
        </p15:guide>
        <p15:guide id="4" pos="346" userDrawn="1">
          <p15:clr>
            <a:srgbClr val="A4A3A4"/>
          </p15:clr>
        </p15:guide>
        <p15:guide id="5" pos="7377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1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16DA64-A0E9-08E4-A770-771BDB46B98B}" name="Júlia RC" initials="JR" userId="12993f8d3457b310" providerId="Windows Live"/>
  <p188:author id="{B165D799-BC8C-90BE-92C0-3CED3306CB02}" name="Daniel Paiva" initials="DP" userId="8a33842c199de2dd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4489D"/>
    <a:srgbClr val="FFFCF8"/>
    <a:srgbClr val="0197A8"/>
    <a:srgbClr val="E40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BC5E03-CE6D-4FFE-8FB7-32845C3DA572}" v="6" dt="2025-10-03T17:17:47.7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50" autoAdjust="0"/>
    <p:restoredTop sz="83954" autoAdjust="0"/>
  </p:normalViewPr>
  <p:slideViewPr>
    <p:cSldViewPr snapToGrid="0">
      <p:cViewPr varScale="1">
        <p:scale>
          <a:sx n="87" d="100"/>
          <a:sy n="87" d="100"/>
        </p:scale>
        <p:origin x="990" y="96"/>
      </p:cViewPr>
      <p:guideLst>
        <p:guide orient="horz" pos="2160"/>
        <p:guide pos="3839"/>
        <p:guide orient="horz" pos="550"/>
        <p:guide pos="346"/>
        <p:guide pos="73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63" Type="http://schemas.openxmlformats.org/officeDocument/2006/relationships/viewProps" Target="viewProps.xml"/><Relationship Id="rId68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6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66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61" Type="http://customschemas.google.com/relationships/presentationmetadata" Target="meta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4EBC5E03-CE6D-4FFE-8FB7-32845C3DA572}"/>
    <pc:docChg chg="custSel modSld">
      <pc:chgData name="Viviane Da Costa Batista Pereira" userId="b305db61-b707-4b19-b05e-6db442671656" providerId="ADAL" clId="{4EBC5E03-CE6D-4FFE-8FB7-32845C3DA572}" dt="2025-10-03T17:17:47.791" v="25"/>
      <pc:docMkLst>
        <pc:docMk/>
      </pc:docMkLst>
      <pc:sldChg chg="modSp mod">
        <pc:chgData name="Viviane Da Costa Batista Pereira" userId="b305db61-b707-4b19-b05e-6db442671656" providerId="ADAL" clId="{4EBC5E03-CE6D-4FFE-8FB7-32845C3DA572}" dt="2025-10-03T17:15:22.607" v="4" actId="20577"/>
        <pc:sldMkLst>
          <pc:docMk/>
          <pc:sldMk cId="3561542908" sldId="332"/>
        </pc:sldMkLst>
        <pc:spChg chg="mod">
          <ac:chgData name="Viviane Da Costa Batista Pereira" userId="b305db61-b707-4b19-b05e-6db442671656" providerId="ADAL" clId="{4EBC5E03-CE6D-4FFE-8FB7-32845C3DA572}" dt="2025-10-03T17:15:22.607" v="4" actId="20577"/>
          <ac:spMkLst>
            <pc:docMk/>
            <pc:sldMk cId="3561542908" sldId="332"/>
            <ac:spMk id="9" creationId="{EAF6A942-8A83-91D8-C4C5-641B288A1217}"/>
          </ac:spMkLst>
        </pc:spChg>
      </pc:sldChg>
      <pc:sldChg chg="modSp mod">
        <pc:chgData name="Viviane Da Costa Batista Pereira" userId="b305db61-b707-4b19-b05e-6db442671656" providerId="ADAL" clId="{4EBC5E03-CE6D-4FFE-8FB7-32845C3DA572}" dt="2025-10-03T17:17:40.290" v="23" actId="20577"/>
        <pc:sldMkLst>
          <pc:docMk/>
          <pc:sldMk cId="2874654974" sldId="338"/>
        </pc:sldMkLst>
        <pc:spChg chg="mod">
          <ac:chgData name="Viviane Da Costa Batista Pereira" userId="b305db61-b707-4b19-b05e-6db442671656" providerId="ADAL" clId="{4EBC5E03-CE6D-4FFE-8FB7-32845C3DA572}" dt="2025-10-03T17:17:40.290" v="23" actId="20577"/>
          <ac:spMkLst>
            <pc:docMk/>
            <pc:sldMk cId="2874654974" sldId="338"/>
            <ac:spMk id="9" creationId="{023011F3-3B94-6211-5DC8-15C72A054FD8}"/>
          </ac:spMkLst>
        </pc:spChg>
      </pc:sldChg>
      <pc:sldChg chg="addSp delSp modSp mod">
        <pc:chgData name="Viviane Da Costa Batista Pereira" userId="b305db61-b707-4b19-b05e-6db442671656" providerId="ADAL" clId="{4EBC5E03-CE6D-4FFE-8FB7-32845C3DA572}" dt="2025-10-03T17:15:36.182" v="7"/>
        <pc:sldMkLst>
          <pc:docMk/>
          <pc:sldMk cId="1192785420" sldId="345"/>
        </pc:sldMkLst>
        <pc:spChg chg="add del mod">
          <ac:chgData name="Viviane Da Costa Batista Pereira" userId="b305db61-b707-4b19-b05e-6db442671656" providerId="ADAL" clId="{4EBC5E03-CE6D-4FFE-8FB7-32845C3DA572}" dt="2025-10-03T17:15:35.194" v="6" actId="478"/>
          <ac:spMkLst>
            <pc:docMk/>
            <pc:sldMk cId="1192785420" sldId="345"/>
            <ac:spMk id="5" creationId="{88FD3868-91E1-B472-7599-8604F61EC4DE}"/>
          </ac:spMkLst>
        </pc:spChg>
        <pc:spChg chg="add mod">
          <ac:chgData name="Viviane Da Costa Batista Pereira" userId="b305db61-b707-4b19-b05e-6db442671656" providerId="ADAL" clId="{4EBC5E03-CE6D-4FFE-8FB7-32845C3DA572}" dt="2025-10-03T17:15:36.182" v="7"/>
          <ac:spMkLst>
            <pc:docMk/>
            <pc:sldMk cId="1192785420" sldId="345"/>
            <ac:spMk id="7" creationId="{BF0615DF-D15C-7214-8B7B-67C4E198AB83}"/>
          </ac:spMkLst>
        </pc:spChg>
        <pc:spChg chg="del">
          <ac:chgData name="Viviane Da Costa Batista Pereira" userId="b305db61-b707-4b19-b05e-6db442671656" providerId="ADAL" clId="{4EBC5E03-CE6D-4FFE-8FB7-32845C3DA572}" dt="2025-10-03T17:15:32.942" v="5" actId="478"/>
          <ac:spMkLst>
            <pc:docMk/>
            <pc:sldMk cId="1192785420" sldId="345"/>
            <ac:spMk id="14" creationId="{E3FA7EC5-CAAE-3A31-2BEB-D94C72F02952}"/>
          </ac:spMkLst>
        </pc:spChg>
      </pc:sldChg>
      <pc:sldChg chg="modSp mod">
        <pc:chgData name="Viviane Da Costa Batista Pereira" userId="b305db61-b707-4b19-b05e-6db442671656" providerId="ADAL" clId="{4EBC5E03-CE6D-4FFE-8FB7-32845C3DA572}" dt="2025-10-03T17:17:15.377" v="18" actId="12"/>
        <pc:sldMkLst>
          <pc:docMk/>
          <pc:sldMk cId="4082914793" sldId="347"/>
        </pc:sldMkLst>
        <pc:spChg chg="mod">
          <ac:chgData name="Viviane Da Costa Batista Pereira" userId="b305db61-b707-4b19-b05e-6db442671656" providerId="ADAL" clId="{4EBC5E03-CE6D-4FFE-8FB7-32845C3DA572}" dt="2025-10-03T17:17:15.377" v="18" actId="12"/>
          <ac:spMkLst>
            <pc:docMk/>
            <pc:sldMk cId="4082914793" sldId="347"/>
            <ac:spMk id="9" creationId="{023011F3-3B94-6211-5DC8-15C72A054FD8}"/>
          </ac:spMkLst>
        </pc:spChg>
      </pc:sldChg>
      <pc:sldChg chg="modSp mod">
        <pc:chgData name="Viviane Da Costa Batista Pereira" userId="b305db61-b707-4b19-b05e-6db442671656" providerId="ADAL" clId="{4EBC5E03-CE6D-4FFE-8FB7-32845C3DA572}" dt="2025-10-03T17:17:00.145" v="16" actId="12"/>
        <pc:sldMkLst>
          <pc:docMk/>
          <pc:sldMk cId="2789453994" sldId="348"/>
        </pc:sldMkLst>
        <pc:spChg chg="mod">
          <ac:chgData name="Viviane Da Costa Batista Pereira" userId="b305db61-b707-4b19-b05e-6db442671656" providerId="ADAL" clId="{4EBC5E03-CE6D-4FFE-8FB7-32845C3DA572}" dt="2025-10-03T17:17:00.145" v="16" actId="12"/>
          <ac:spMkLst>
            <pc:docMk/>
            <pc:sldMk cId="2789453994" sldId="348"/>
            <ac:spMk id="19" creationId="{80EE5FF9-5CB9-7D66-3FAD-67AA88B34983}"/>
          </ac:spMkLst>
        </pc:spChg>
      </pc:sldChg>
      <pc:sldChg chg="addSp delSp modSp mod">
        <pc:chgData name="Viviane Da Costa Batista Pereira" userId="b305db61-b707-4b19-b05e-6db442671656" providerId="ADAL" clId="{4EBC5E03-CE6D-4FFE-8FB7-32845C3DA572}" dt="2025-10-03T17:17:47.791" v="25"/>
        <pc:sldMkLst>
          <pc:docMk/>
          <pc:sldMk cId="3968049725" sldId="350"/>
        </pc:sldMkLst>
        <pc:spChg chg="del">
          <ac:chgData name="Viviane Da Costa Batista Pereira" userId="b305db61-b707-4b19-b05e-6db442671656" providerId="ADAL" clId="{4EBC5E03-CE6D-4FFE-8FB7-32845C3DA572}" dt="2025-10-03T17:17:46.843" v="24" actId="478"/>
          <ac:spMkLst>
            <pc:docMk/>
            <pc:sldMk cId="3968049725" sldId="350"/>
            <ac:spMk id="3" creationId="{6CB84784-8CC6-9EEE-8EFE-1D555FEE73C0}"/>
          </ac:spMkLst>
        </pc:spChg>
        <pc:spChg chg="add mod">
          <ac:chgData name="Viviane Da Costa Batista Pereira" userId="b305db61-b707-4b19-b05e-6db442671656" providerId="ADAL" clId="{4EBC5E03-CE6D-4FFE-8FB7-32845C3DA572}" dt="2025-10-03T17:17:47.791" v="25"/>
          <ac:spMkLst>
            <pc:docMk/>
            <pc:sldMk cId="3968049725" sldId="350"/>
            <ac:spMk id="6" creationId="{2EC0277A-34DB-F464-5612-AD774836A29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sweet-corn-ear-maize-cob-cartoon-illustration-ilustra%C3%A7%C3%A3o-royalty-free/1447407151?phrase=MILHO+&amp;adppopup=true" TargetMode="External"/><Relationship Id="rId3" Type="http://schemas.openxmlformats.org/officeDocument/2006/relationships/hyperlink" Target="https://www.gettyimages.com.br/detail/ilustra%C3%A7%C3%A3o/cute-cartoon-kids-stand-with-bags-ilustra%C3%A7%C3%A3o-royalty-free/1329627315?phrase=FILA+DE+CRIAN%C3%87AS+ORDEM+DE+TAMANHO&amp;adppopup=true" TargetMode="External"/><Relationship Id="rId7" Type="http://schemas.openxmlformats.org/officeDocument/2006/relationships/hyperlink" Target="https://www.gettyimages.com.br/detail/ilustra%C3%A7%C3%A3o/set-of-lemonade-in-glass-with-cap-and-straw-on-ilustra%C3%A7%C3%A3o-royalty-free/1344122605?phrase=SUCOS&amp;adppopup=true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set-of-glasses-with-fresh-citrus-juice-icons-ilustra%C3%A7%C3%A3o-royalty-free/2150728961?phrase=suco+de+laranja&amp;adppopup=true" TargetMode="External"/><Relationship Id="rId11" Type="http://schemas.openxmlformats.org/officeDocument/2006/relationships/hyperlink" Target="https://www.gettyimages.com.br/detail/ilustra%C3%A7%C3%A3o/dutch-oven-icon-on-transparent-background-ilustra%C3%A7%C3%A3o-royalty-free/1283404351?phrase=+PANELA&amp;adppopup=true" TargetMode="External"/><Relationship Id="rId5" Type="http://schemas.openxmlformats.org/officeDocument/2006/relationships/hyperlink" Target="https://www.gettyimages.com.br/detail/ilustra%C3%A7%C3%A3o/different-popcorn-buckets-mockup-vector-ilustra%C3%A7%C3%A3o-royalty-free/996797108?phrase=BALDE+DE+PIPOCA+COLORIDO&amp;adppopup=true" TargetMode="External"/><Relationship Id="rId10" Type="http://schemas.openxmlformats.org/officeDocument/2006/relationships/hyperlink" Target="https://www.gettyimages.com.br/detail/ilustra%C3%A7%C3%A3o/glass-salt-and-pepper-shakers-icon-set-vector-ilustra%C3%A7%C3%A3o-royalty-free/1347866725?phrase=SAL&amp;adppopup=true" TargetMode="External"/><Relationship Id="rId4" Type="http://schemas.openxmlformats.org/officeDocument/2006/relationships/hyperlink" Target="https://www.gettyimages.com.br/detail/ilustra%C3%A7%C3%A3o/happy-cute-kids-smile-with-teacher-together-ilustra%C3%A7%C3%A3o-royalty-free/1192229436?phrase=FILA+DE+CRIAN%C3%87AS+com+uniforme&amp;adppopup=true" TargetMode="External"/><Relationship Id="rId9" Type="http://schemas.openxmlformats.org/officeDocument/2006/relationships/hyperlink" Target="https://www.gettyimages.com.br/detail/ilustra%C3%A7%C3%A3o/vegetable-oil-assorted-bottles-set-ilustra%C3%A7%C3%A3o-royalty-free/605744236?phrase=OLEO&amp;adppopup=true" TargetMode="Externa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0723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0606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3905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1074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3801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b="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0889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algn="l">
              <a:spcAft>
                <a:spcPts val="600"/>
              </a:spcAft>
            </a:pPr>
            <a:r>
              <a:rPr lang="pt-BR" b="1" dirty="0">
                <a:latin typeface="+mj-lt"/>
                <a:cs typeface="Arial" panose="020B0604020202020204" pitchFamily="34" charset="0"/>
              </a:rPr>
              <a:t>Slide 3 – </a:t>
            </a:r>
            <a:r>
              <a:rPr lang="pt-BR" dirty="0">
                <a:latin typeface="+mj-lt"/>
                <a:cs typeface="Arial" panose="020B0604020202020204" pitchFamily="34" charset="0"/>
              </a:rPr>
              <a:t>Getty Images. Disponível em: </a:t>
            </a:r>
            <a:r>
              <a:rPr lang="pt-BR" u="sng" dirty="0">
                <a:latin typeface="+mj-lt"/>
                <a:cs typeface="Arial" panose="020B0604020202020204" pitchFamily="34" charset="0"/>
                <a:hlinkClick r:id="rId3"/>
              </a:rPr>
              <a:t>https://www.gettyimages.com.br/detail/ilustra%C3%A7%C3%A3o/cute-cartoon-kids-stand-with-bags-ilustra%C3%A7%C3%A3o-royalty-free/1329627315?phrase=FILA+DE+CRIAN%C3%87AS+ORDEM+DE+TAMANHO&amp;adppopup=true</a:t>
            </a:r>
            <a:r>
              <a:rPr lang="pt-BR" u="sng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171450" lvl="0" indent="-171450" algn="l">
              <a:spcAft>
                <a:spcPts val="600"/>
              </a:spcAft>
            </a:pPr>
            <a:r>
              <a:rPr lang="pt-BR" b="1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Slide 4</a:t>
            </a:r>
            <a:r>
              <a:rPr lang="pt-BR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dirty="0">
                <a:latin typeface="+mj-lt"/>
                <a:cs typeface="Arial" panose="020B0604020202020204" pitchFamily="34" charset="0"/>
              </a:rPr>
              <a:t>– Getty Images. Disponível em: </a:t>
            </a:r>
            <a:r>
              <a:rPr lang="pt-BR" dirty="0">
                <a:solidFill>
                  <a:srgbClr val="231F2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pt-BR" u="sng" dirty="0">
                <a:latin typeface="+mj-lt"/>
                <a:cs typeface="Arial" panose="020B0604020202020204" pitchFamily="34" charset="0"/>
                <a:hlinkClick r:id="rId4"/>
              </a:rPr>
              <a:t>www.gettyimages.com.br/detail/ilustra%C3%A7%C3%A3o/happy-cute-kids-smile-with-teacher-together-ilustra%C3%A7%C3%A3o-royalty-free/1192229436?phrase=FILA+DE+CRIAN%C3%87AS+com+uniforme&amp;adppopup=true</a:t>
            </a:r>
            <a:r>
              <a:rPr lang="pt-BR" u="sng" dirty="0">
                <a:latin typeface="+mj-lt"/>
                <a:cs typeface="Arial" panose="020B0604020202020204" pitchFamily="34" charset="0"/>
              </a:rPr>
              <a:t>.</a:t>
            </a:r>
          </a:p>
          <a:p>
            <a:pPr marL="171450" lvl="0" indent="-171450" algn="l">
              <a:spcAft>
                <a:spcPts val="600"/>
              </a:spcAft>
            </a:pPr>
            <a:r>
              <a:rPr lang="pt-BR" b="1" dirty="0">
                <a:latin typeface="+mj-lt"/>
              </a:rPr>
              <a:t>Slides 5 e 6 –</a:t>
            </a:r>
            <a:r>
              <a:rPr lang="pt-BR" dirty="0">
                <a:latin typeface="+mj-lt"/>
              </a:rPr>
              <a:t> Getty Images. Disponível em: </a:t>
            </a:r>
            <a:r>
              <a:rPr lang="pt-BR" dirty="0">
                <a:latin typeface="+mj-lt"/>
                <a:hlinkClick r:id="rId5"/>
              </a:rPr>
              <a:t>https://www.gettyimages.com.br/detail/ilustra%C3%A7%C3%A3o/different-popcorn-buckets-mockup-vector-ilustra%C3%A7%C3%A3o-royalty-free/996797108?phrase=BALDE+DE+PIPOCA+COLORIDO&amp;adppopup=true</a:t>
            </a:r>
            <a:r>
              <a:rPr lang="pt-BR" dirty="0">
                <a:latin typeface="+mj-lt"/>
              </a:rPr>
              <a:t>.</a:t>
            </a:r>
            <a:endParaRPr lang="pt-BR" dirty="0">
              <a:latin typeface="+mj-lt"/>
              <a:hlinkClick r:id="rId6"/>
            </a:endParaRPr>
          </a:p>
          <a:p>
            <a:pPr marL="171450" lvl="0" indent="-171450" algn="l">
              <a:spcAft>
                <a:spcPts val="600"/>
              </a:spcAft>
            </a:pPr>
            <a:r>
              <a:rPr lang="pt-BR" b="1" dirty="0">
                <a:latin typeface="+mj-lt"/>
              </a:rPr>
              <a:t>Slides 5 e 6 – </a:t>
            </a: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hlinkClick r:id="rId6"/>
              </a:rPr>
              <a:t>https://www.gettyimages.com.br/detail/ilustra%C3%A7%C3%A3o/set-of-glasses-with-fresh-citrus-juice-icons-ilustra%C3%A7%C3%A3o-royalty-free/2150728961?phrase=suco+de+laranja&amp;adppopup=true</a:t>
            </a:r>
            <a:r>
              <a:rPr lang="pt-BR" dirty="0">
                <a:latin typeface="+mj-lt"/>
              </a:rPr>
              <a:t>.</a:t>
            </a:r>
          </a:p>
          <a:p>
            <a:pPr marL="171450" lvl="0" indent="-171450" algn="l">
              <a:spcAft>
                <a:spcPts val="600"/>
              </a:spcAft>
            </a:pPr>
            <a:r>
              <a:rPr lang="pt-BR" b="1" dirty="0">
                <a:latin typeface="+mj-lt"/>
              </a:rPr>
              <a:t>Slides 7 e 8 – </a:t>
            </a: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hlinkClick r:id="rId7"/>
              </a:rPr>
              <a:t>https://www.gettyimages.com.br/detail/ilustra%C3%A7%C3%A3o/set-of-lemonade-in-glass-with-cap-and-straw-on-ilustra%C3%A7%C3%A3o-royalty-free/1344122605?phrase=SUCOS&amp;adppopup=true</a:t>
            </a:r>
            <a:r>
              <a:rPr lang="pt-BR" dirty="0">
                <a:latin typeface="+mj-lt"/>
              </a:rPr>
              <a:t>.</a:t>
            </a:r>
          </a:p>
          <a:p>
            <a:pPr marL="171450" lvl="0" indent="-171450" algn="l">
              <a:spcAft>
                <a:spcPts val="600"/>
              </a:spcAft>
            </a:pPr>
            <a:r>
              <a:rPr lang="pt-BR" b="1" dirty="0">
                <a:latin typeface="+mj-lt"/>
              </a:rPr>
              <a:t>Slides 11 e 12 – </a:t>
            </a: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hlinkClick r:id="rId8"/>
              </a:rPr>
              <a:t>https://www.gettyimages.com.br/detail/ilustra%C3%A7%C3%A3o/sweet-corn-ear-maize-cob-cartoon-illustration-ilustra%C3%A7%C3%A3o-royalty-free/1447407151?phrase=MILHO+&amp;adppopup=true</a:t>
            </a:r>
            <a:r>
              <a:rPr lang="pt-BR" dirty="0">
                <a:latin typeface="+mj-lt"/>
              </a:rPr>
              <a:t>.</a:t>
            </a:r>
          </a:p>
          <a:p>
            <a:pPr marL="171450" lvl="0" indent="-171450" algn="l"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hlinkClick r:id="rId9"/>
              </a:rPr>
              <a:t>https://www.gettyimages.com.br/detail/ilustra%C3%A7%C3%A3o/vegetable-oil-assorted-bottles-set-ilustra%C3%A7%C3%A3o-royalty-free/605744236?phrase=OLEO&amp;adppopup=true</a:t>
            </a:r>
            <a:r>
              <a:rPr lang="pt-BR" dirty="0">
                <a:latin typeface="+mj-lt"/>
              </a:rPr>
              <a:t>.</a:t>
            </a:r>
            <a:endParaRPr lang="pt-BR" b="1" dirty="0">
              <a:latin typeface="+mj-lt"/>
            </a:endParaRPr>
          </a:p>
          <a:p>
            <a:pPr marL="171450" lvl="0" indent="-171450" algn="l">
              <a:spcAft>
                <a:spcPts val="600"/>
              </a:spcAft>
            </a:pPr>
            <a:r>
              <a:rPr lang="pt-BR" b="1" dirty="0">
                <a:latin typeface="+mj-lt"/>
              </a:rPr>
              <a:t> Slides 11 e 12 – </a:t>
            </a: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hlinkClick r:id="rId10"/>
              </a:rPr>
              <a:t>https://www.gettyimages.com.br/detail/ilustra%C3%A7%C3%A3o/glass-salt-and-pepper-shakers-icon-set-vector-ilustra%C3%A7%C3%A3o-royalty-free/1347866725?phrase=SAL&amp;adppopup=true</a:t>
            </a:r>
            <a:r>
              <a:rPr lang="pt-BR" dirty="0">
                <a:latin typeface="+mj-lt"/>
              </a:rPr>
              <a:t>.</a:t>
            </a:r>
          </a:p>
          <a:p>
            <a:pPr marL="171450" lvl="0" indent="-171450" algn="l">
              <a:spcAft>
                <a:spcPts val="600"/>
              </a:spcAft>
            </a:pP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hlinkClick r:id="rId11"/>
              </a:rPr>
              <a:t>https://www.gettyimages.com.br/detail/ilustra%C3%A7%C3%A3o/dutch-oven-icon-on-transparent-background-ilustra%C3%A7%C3%A3o-royalty-free/1283404351?phrase=+PANELA&amp;adppopup=true</a:t>
            </a:r>
            <a:r>
              <a:rPr lang="pt-BR" dirty="0">
                <a:latin typeface="+mj-lt"/>
              </a:rPr>
              <a:t>.</a:t>
            </a:r>
          </a:p>
          <a:p>
            <a:pPr marL="171450" lvl="0" indent="-171450" algn="l">
              <a:spcAft>
                <a:spcPts val="600"/>
              </a:spcAft>
            </a:pPr>
            <a:r>
              <a:rPr lang="pt-BR" b="1" dirty="0">
                <a:latin typeface="+mj-lt"/>
              </a:rPr>
              <a:t> Slides 13 e 14 – </a:t>
            </a:r>
            <a:r>
              <a:rPr lang="pt-BR" dirty="0">
                <a:latin typeface="+mj-lt"/>
              </a:rPr>
              <a:t>Getty Images. Disponível em: </a:t>
            </a:r>
            <a:r>
              <a:rPr lang="pt-BR" dirty="0">
                <a:latin typeface="+mj-lt"/>
                <a:hlinkClick r:id="rId5"/>
              </a:rPr>
              <a:t>https://www.gettyimages.com.br/detail/ilustra%C3%A7%C3%A3o/different-popcorn-buckets-mockup-vector-ilustra%C3%A7%C3%A3o-royalty-free/996797108?phrase=BALDE+DE+PIPOCA+COLORIDO&amp;adppopup=</a:t>
            </a:r>
            <a:r>
              <a:rPr lang="pt-BR" dirty="0" err="1">
                <a:latin typeface="+mj-lt"/>
                <a:hlinkClick r:id="rId5"/>
              </a:rPr>
              <a:t>true</a:t>
            </a:r>
            <a:r>
              <a:rPr lang="pt-B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2024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98A5A4B2-2B80-613D-BB3A-2707FDAB4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4AE64FCA-D21A-7E3B-CF76-0318E3DAAE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3ECAFBC0-5ACA-5E22-1D76-5C08C9BA7D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127463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348763BD-D65B-283C-8FE1-1A060806D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A55565AE-A719-1957-FC86-2FA6F06F95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5DCCB913-E431-FD6E-1192-FEBF0C2944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93673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A6B568B7-D0F0-4EC8-0F33-26FF18406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>
            <a:extLst>
              <a:ext uri="{FF2B5EF4-FFF2-40B4-BE49-F238E27FC236}">
                <a16:creationId xmlns:a16="http://schemas.microsoft.com/office/drawing/2014/main" id="{E990EA27-DD51-A56A-B775-7841B173D8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>
            <a:extLst>
              <a:ext uri="{FF2B5EF4-FFF2-40B4-BE49-F238E27FC236}">
                <a16:creationId xmlns:a16="http://schemas.microsoft.com/office/drawing/2014/main" id="{C7827778-51D9-359A-2210-B37EAC3014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62329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32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endParaRPr lang="pt-BR" sz="1100" dirty="0">
              <a:solidFill>
                <a:srgbClr val="231F2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681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0551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3233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4746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7217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2367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7733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200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 preserve="1" userDrawn="1">
  <p:cSld name="1_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5" name="Google Shape;65;p1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6"/>
          <p:cNvSpPr txBox="1"/>
          <p:nvPr/>
        </p:nvSpPr>
        <p:spPr>
          <a:xfrm rot="-5400000">
            <a:off x="11493153" y="482918"/>
            <a:ext cx="1178800" cy="38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64A1ED6-3E25-D15C-CD37-DD1818B59030}"/>
              </a:ext>
            </a:extLst>
          </p:cNvPr>
          <p:cNvSpPr/>
          <p:nvPr userDrawn="1"/>
        </p:nvSpPr>
        <p:spPr>
          <a:xfrm rot="21480000">
            <a:off x="181717" y="187004"/>
            <a:ext cx="166729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sz="2599" b="0" i="0" u="none" strike="noStrike" cap="none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" name="CaixaDeTexto 7">
            <a:extLst>
              <a:ext uri="{FF2B5EF4-FFF2-40B4-BE49-F238E27FC236}">
                <a16:creationId xmlns:a16="http://schemas.microsoft.com/office/drawing/2014/main" id="{B43D708B-5853-1A55-8315-8E5E753121F8}"/>
              </a:ext>
            </a:extLst>
          </p:cNvPr>
          <p:cNvSpPr txBox="1"/>
          <p:nvPr userDrawn="1"/>
        </p:nvSpPr>
        <p:spPr>
          <a:xfrm>
            <a:off x="9771375" y="492692"/>
            <a:ext cx="190958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1981" tIns="0" rIns="107972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7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3" name="Espaço Reservado para Imagem 28">
            <a:extLst>
              <a:ext uri="{FF2B5EF4-FFF2-40B4-BE49-F238E27FC236}">
                <a16:creationId xmlns:a16="http://schemas.microsoft.com/office/drawing/2014/main" id="{AFC7ADCE-A46F-B7EB-5BAB-A5E5672C2F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789692" y="826801"/>
            <a:ext cx="5912534" cy="3706934"/>
          </a:xfrm>
          <a:solidFill>
            <a:schemeClr val="tx2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Google Shape;68;p17">
            <a:extLst>
              <a:ext uri="{FF2B5EF4-FFF2-40B4-BE49-F238E27FC236}">
                <a16:creationId xmlns:a16="http://schemas.microsoft.com/office/drawing/2014/main" id="{AF3CF0A2-E4A7-4EBD-EB9F-939338A895D6}"/>
              </a:ext>
            </a:extLst>
          </p:cNvPr>
          <p:cNvSpPr txBox="1">
            <a:spLocks noGrp="1"/>
          </p:cNvSpPr>
          <p:nvPr>
            <p:ph type="subTitle" idx="26" hasCustomPrompt="1"/>
          </p:nvPr>
        </p:nvSpPr>
        <p:spPr>
          <a:xfrm rot="2148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216000" tIns="72000" rIns="216000" bIns="72000" anchor="ctr" anchorCtr="0">
            <a:spAutoFit/>
          </a:bodyPr>
          <a:lstStyle>
            <a:lvl1pPr marL="0" lvl="0" indent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  <a:cs typeface="Rubik Bold" pitchFamily="2" charset="-79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/>
              <a:t>SLIDE X</a:t>
            </a:r>
          </a:p>
        </p:txBody>
      </p:sp>
    </p:spTree>
    <p:extLst>
      <p:ext uri="{BB962C8B-B14F-4D97-AF65-F5344CB8AC3E}">
        <p14:creationId xmlns:p14="http://schemas.microsoft.com/office/powerpoint/2010/main" val="3703429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2" name="Google Shape;82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3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2"/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8542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4122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3543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399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26;p9">
            <a:extLst>
              <a:ext uri="{FF2B5EF4-FFF2-40B4-BE49-F238E27FC236}">
                <a16:creationId xmlns:a16="http://schemas.microsoft.com/office/drawing/2014/main" id="{69D79A28-678B-F14B-0BC7-F860E0EAF291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774025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dirty="0"/>
          </a:p>
        </p:txBody>
      </p:sp>
      <p:sp>
        <p:nvSpPr>
          <p:cNvPr id="26" name="Google Shape;26;p9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4174799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  <p15:guide id="3" orient="horz" pos="2160" userDrawn="1">
          <p15:clr>
            <a:srgbClr val="FBAE40"/>
          </p15:clr>
        </p15:guide>
        <p15:guide id="4" pos="383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353A08E1-F35B-1CFF-9533-1A51C98D2B21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5566815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14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sz="1400" dirty="0"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792377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15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400" dirty="0"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0AE9457-7DE2-B9F6-D90E-B2B61FF9DCB5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92197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9b808c8_0_134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399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sz="2399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Google Shape;54;g29c09b808c8_0_1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7655641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0" name="Google Shape;60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17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EE6D45AF-C121-3519-501B-C49EEFB3C211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59031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64" name="Google Shape;64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6" name="Google Shape;66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19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dirty="0"/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8B8DA265-7FDD-B261-83B4-6241B9DFD4D8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929106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" name="Google Shape;26;p9">
            <a:extLst>
              <a:ext uri="{FF2B5EF4-FFF2-40B4-BE49-F238E27FC236}">
                <a16:creationId xmlns:a16="http://schemas.microsoft.com/office/drawing/2014/main" id="{A93FC46B-E192-94D4-0BEC-2C65CF90636D}"/>
              </a:ext>
            </a:extLst>
          </p:cNvPr>
          <p:cNvSpPr txBox="1"/>
          <p:nvPr userDrawn="1"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92729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30574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80" r:id="rId11"/>
    <p:sldLayoutId id="2147483675" r:id="rId12"/>
    <p:sldLayoutId id="2147483678" r:id="rId13"/>
    <p:sldLayoutId id="2147483679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hyperlink" Target="https://www.coquinhos.com/JOGO-DE-SERIACAO-PARA-CRIANCAS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ordwall.net/pt/resource/5859126/complete-a-sequ%C3%AAncia-de-imagens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615040" y="2840344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SEQUÊNCIAS 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2" name="Google Shape;101;p10">
            <a:extLst>
              <a:ext uri="{FF2B5EF4-FFF2-40B4-BE49-F238E27FC236}">
                <a16:creationId xmlns:a16="http://schemas.microsoft.com/office/drawing/2014/main" id="{747913A9-3CB5-842F-6E7E-4FC7605F16C8}"/>
              </a:ext>
            </a:extLst>
          </p:cNvPr>
          <p:cNvSpPr/>
          <p:nvPr/>
        </p:nvSpPr>
        <p:spPr>
          <a:xfrm flipH="1">
            <a:off x="315421" y="5453843"/>
            <a:ext cx="179017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8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randstander Medium"/>
              </a:rPr>
              <a:t>º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2;p10">
            <a:extLst>
              <a:ext uri="{FF2B5EF4-FFF2-40B4-BE49-F238E27FC236}">
                <a16:creationId xmlns:a16="http://schemas.microsoft.com/office/drawing/2014/main" id="{2ED12B8D-BDEC-5391-1432-37B108406029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5;p10">
            <a:extLst>
              <a:ext uri="{FF2B5EF4-FFF2-40B4-BE49-F238E27FC236}">
                <a16:creationId xmlns:a16="http://schemas.microsoft.com/office/drawing/2014/main" id="{CFF2FF54-543B-FEBA-FF0B-9E2D012FD434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11</a:t>
            </a:r>
            <a:endParaRPr dirty="0"/>
          </a:p>
        </p:txBody>
      </p:sp>
      <p:sp>
        <p:nvSpPr>
          <p:cNvPr id="5" name="Google Shape;106;p10">
            <a:extLst>
              <a:ext uri="{FF2B5EF4-FFF2-40B4-BE49-F238E27FC236}">
                <a16:creationId xmlns:a16="http://schemas.microsoft.com/office/drawing/2014/main" id="{2CF619EF-36CE-9802-9D0A-5519F5E17B3B}"/>
              </a:ext>
            </a:extLst>
          </p:cNvPr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>
            <a:extLst>
              <a:ext uri="{FF2B5EF4-FFF2-40B4-BE49-F238E27FC236}">
                <a16:creationId xmlns:a16="http://schemas.microsoft.com/office/drawing/2014/main" id="{AEA74BD0-935C-DC5C-219D-07980295B8ED}"/>
              </a:ext>
            </a:extLst>
          </p:cNvPr>
          <p:cNvSpPr/>
          <p:nvPr/>
        </p:nvSpPr>
        <p:spPr>
          <a:xfrm>
            <a:off x="2649499" y="4877616"/>
            <a:ext cx="1399221" cy="1523195"/>
          </a:xfrm>
          <a:prstGeom prst="ellipse">
            <a:avLst/>
          </a:prstGeom>
          <a:noFill/>
          <a:ln w="28575">
            <a:solidFill>
              <a:srgbClr val="7448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4521E8C4-3622-F2E8-0C95-5C95912E47F2}"/>
              </a:ext>
            </a:extLst>
          </p:cNvPr>
          <p:cNvSpPr/>
          <p:nvPr/>
        </p:nvSpPr>
        <p:spPr>
          <a:xfrm>
            <a:off x="720054" y="3355787"/>
            <a:ext cx="5374359" cy="121888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4079A472-50BA-8AEC-2A78-6DC272F2F312}"/>
              </a:ext>
            </a:extLst>
          </p:cNvPr>
          <p:cNvSpPr/>
          <p:nvPr/>
        </p:nvSpPr>
        <p:spPr>
          <a:xfrm>
            <a:off x="6242817" y="3355787"/>
            <a:ext cx="5374359" cy="121888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CA2C03DC-B0C3-E1BE-DEE5-D189D3AB27F9}"/>
              </a:ext>
            </a:extLst>
          </p:cNvPr>
          <p:cNvGrpSpPr/>
          <p:nvPr/>
        </p:nvGrpSpPr>
        <p:grpSpPr>
          <a:xfrm>
            <a:off x="851995" y="3460642"/>
            <a:ext cx="5053512" cy="926684"/>
            <a:chOff x="639163" y="2044963"/>
            <a:chExt cx="3791121" cy="695194"/>
          </a:xfrm>
        </p:grpSpPr>
        <p:sp>
          <p:nvSpPr>
            <p:cNvPr id="44" name="Elipse 4">
              <a:extLst>
                <a:ext uri="{FF2B5EF4-FFF2-40B4-BE49-F238E27FC236}">
                  <a16:creationId xmlns:a16="http://schemas.microsoft.com/office/drawing/2014/main" id="{CF1FA3F0-F85B-86D9-D877-55654B482DC9}"/>
                </a:ext>
              </a:extLst>
            </p:cNvPr>
            <p:cNvSpPr/>
            <p:nvPr/>
          </p:nvSpPr>
          <p:spPr>
            <a:xfrm>
              <a:off x="639163" y="2128157"/>
              <a:ext cx="593889" cy="612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32E1DC14-04B4-CE80-F1BF-4EBD709BE726}"/>
                </a:ext>
              </a:extLst>
            </p:cNvPr>
            <p:cNvSpPr/>
            <p:nvPr/>
          </p:nvSpPr>
          <p:spPr>
            <a:xfrm>
              <a:off x="1332034" y="2110915"/>
              <a:ext cx="612000" cy="612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46" name="Triângulo isósceles 7">
              <a:extLst>
                <a:ext uri="{FF2B5EF4-FFF2-40B4-BE49-F238E27FC236}">
                  <a16:creationId xmlns:a16="http://schemas.microsoft.com/office/drawing/2014/main" id="{E44C4DD7-2584-5B5D-615C-8F6D5DDD6E0F}"/>
                </a:ext>
              </a:extLst>
            </p:cNvPr>
            <p:cNvSpPr/>
            <p:nvPr/>
          </p:nvSpPr>
          <p:spPr>
            <a:xfrm>
              <a:off x="2043016" y="2044963"/>
              <a:ext cx="781000" cy="6840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47" name="Seta: Pentágono 9">
              <a:extLst>
                <a:ext uri="{FF2B5EF4-FFF2-40B4-BE49-F238E27FC236}">
                  <a16:creationId xmlns:a16="http://schemas.microsoft.com/office/drawing/2014/main" id="{45B4D3E9-D73F-4507-5957-F7A1D2375FD2}"/>
                </a:ext>
              </a:extLst>
            </p:cNvPr>
            <p:cNvSpPr/>
            <p:nvPr/>
          </p:nvSpPr>
          <p:spPr>
            <a:xfrm>
              <a:off x="3818284" y="2128157"/>
              <a:ext cx="612000" cy="612000"/>
            </a:xfrm>
            <a:prstGeom prst="homePlate">
              <a:avLst/>
            </a:prstGeom>
            <a:solidFill>
              <a:srgbClr val="E406AA"/>
            </a:solidFill>
            <a:ln>
              <a:solidFill>
                <a:srgbClr val="E406A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48" name="Triângulo isósceles 14">
              <a:extLst>
                <a:ext uri="{FF2B5EF4-FFF2-40B4-BE49-F238E27FC236}">
                  <a16:creationId xmlns:a16="http://schemas.microsoft.com/office/drawing/2014/main" id="{A7293999-CDE9-CD17-A700-96879BD81C79}"/>
                </a:ext>
              </a:extLst>
            </p:cNvPr>
            <p:cNvSpPr/>
            <p:nvPr/>
          </p:nvSpPr>
          <p:spPr>
            <a:xfrm>
              <a:off x="2930650" y="2056157"/>
              <a:ext cx="781000" cy="6840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FD8765BB-C332-2332-7831-1252AE07065A}"/>
              </a:ext>
            </a:extLst>
          </p:cNvPr>
          <p:cNvGrpSpPr/>
          <p:nvPr/>
        </p:nvGrpSpPr>
        <p:grpSpPr>
          <a:xfrm>
            <a:off x="6403239" y="3493106"/>
            <a:ext cx="5053512" cy="926684"/>
            <a:chOff x="639163" y="2044963"/>
            <a:chExt cx="3791121" cy="695194"/>
          </a:xfrm>
        </p:grpSpPr>
        <p:sp>
          <p:nvSpPr>
            <p:cNvPr id="50" name="Elipse 18">
              <a:extLst>
                <a:ext uri="{FF2B5EF4-FFF2-40B4-BE49-F238E27FC236}">
                  <a16:creationId xmlns:a16="http://schemas.microsoft.com/office/drawing/2014/main" id="{8D180D52-E073-E859-FC6B-575C1DA8187D}"/>
                </a:ext>
              </a:extLst>
            </p:cNvPr>
            <p:cNvSpPr/>
            <p:nvPr/>
          </p:nvSpPr>
          <p:spPr>
            <a:xfrm>
              <a:off x="639163" y="2128157"/>
              <a:ext cx="593889" cy="612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51" name="Triângulo isósceles 20">
              <a:extLst>
                <a:ext uri="{FF2B5EF4-FFF2-40B4-BE49-F238E27FC236}">
                  <a16:creationId xmlns:a16="http://schemas.microsoft.com/office/drawing/2014/main" id="{A71B9097-5A14-89F8-8016-C27D2F5E7A1F}"/>
                </a:ext>
              </a:extLst>
            </p:cNvPr>
            <p:cNvSpPr/>
            <p:nvPr/>
          </p:nvSpPr>
          <p:spPr>
            <a:xfrm>
              <a:off x="2043016" y="2044963"/>
              <a:ext cx="781000" cy="6840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52" name="Seta: Pentágono 21">
              <a:extLst>
                <a:ext uri="{FF2B5EF4-FFF2-40B4-BE49-F238E27FC236}">
                  <a16:creationId xmlns:a16="http://schemas.microsoft.com/office/drawing/2014/main" id="{D1D2F6AC-E4B1-CD5A-704E-315A858C073D}"/>
                </a:ext>
              </a:extLst>
            </p:cNvPr>
            <p:cNvSpPr/>
            <p:nvPr/>
          </p:nvSpPr>
          <p:spPr>
            <a:xfrm>
              <a:off x="3818284" y="2128157"/>
              <a:ext cx="612000" cy="612000"/>
            </a:xfrm>
            <a:prstGeom prst="homePlate">
              <a:avLst/>
            </a:prstGeom>
            <a:solidFill>
              <a:srgbClr val="E406AA"/>
            </a:solidFill>
            <a:ln>
              <a:solidFill>
                <a:srgbClr val="E406A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53" name="Triângulo isósceles 22">
              <a:extLst>
                <a:ext uri="{FF2B5EF4-FFF2-40B4-BE49-F238E27FC236}">
                  <a16:creationId xmlns:a16="http://schemas.microsoft.com/office/drawing/2014/main" id="{C8152824-0CEC-A5CB-328D-CE93CC3B9637}"/>
                </a:ext>
              </a:extLst>
            </p:cNvPr>
            <p:cNvSpPr/>
            <p:nvPr/>
          </p:nvSpPr>
          <p:spPr>
            <a:xfrm>
              <a:off x="2930650" y="2056157"/>
              <a:ext cx="781000" cy="6840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</p:grpSp>
      <p:sp>
        <p:nvSpPr>
          <p:cNvPr id="54" name="Retângulo 53">
            <a:extLst>
              <a:ext uri="{FF2B5EF4-FFF2-40B4-BE49-F238E27FC236}">
                <a16:creationId xmlns:a16="http://schemas.microsoft.com/office/drawing/2014/main" id="{117EBC02-EE0C-EE61-C7B1-94B12A6E70C4}"/>
              </a:ext>
            </a:extLst>
          </p:cNvPr>
          <p:cNvSpPr/>
          <p:nvPr/>
        </p:nvSpPr>
        <p:spPr>
          <a:xfrm>
            <a:off x="2948586" y="5231320"/>
            <a:ext cx="815788" cy="8157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5" name="Seta: Pentágono 27">
            <a:extLst>
              <a:ext uri="{FF2B5EF4-FFF2-40B4-BE49-F238E27FC236}">
                <a16:creationId xmlns:a16="http://schemas.microsoft.com/office/drawing/2014/main" id="{459D3C5A-26D5-6B3F-ABE6-1836D74108AB}"/>
              </a:ext>
            </a:extLst>
          </p:cNvPr>
          <p:cNvSpPr/>
          <p:nvPr/>
        </p:nvSpPr>
        <p:spPr>
          <a:xfrm>
            <a:off x="5834922" y="5231320"/>
            <a:ext cx="815788" cy="815788"/>
          </a:xfrm>
          <a:prstGeom prst="homePlate">
            <a:avLst/>
          </a:prstGeom>
          <a:solidFill>
            <a:srgbClr val="E406AA"/>
          </a:solidFill>
          <a:ln>
            <a:solidFill>
              <a:srgbClr val="E406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56" name="Elipse 28">
            <a:extLst>
              <a:ext uri="{FF2B5EF4-FFF2-40B4-BE49-F238E27FC236}">
                <a16:creationId xmlns:a16="http://schemas.microsoft.com/office/drawing/2014/main" id="{C8B51D74-4529-568D-6BB1-6585942A2511}"/>
              </a:ext>
            </a:extLst>
          </p:cNvPr>
          <p:cNvSpPr/>
          <p:nvPr/>
        </p:nvSpPr>
        <p:spPr>
          <a:xfrm>
            <a:off x="8663797" y="5231320"/>
            <a:ext cx="791646" cy="81578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cxnSp>
        <p:nvCxnSpPr>
          <p:cNvPr id="57" name="Conector reto 11">
            <a:extLst>
              <a:ext uri="{FF2B5EF4-FFF2-40B4-BE49-F238E27FC236}">
                <a16:creationId xmlns:a16="http://schemas.microsoft.com/office/drawing/2014/main" id="{25434A41-090D-A508-A4B9-C3C462EB01CE}"/>
              </a:ext>
            </a:extLst>
          </p:cNvPr>
          <p:cNvCxnSpPr/>
          <p:nvPr/>
        </p:nvCxnSpPr>
        <p:spPr>
          <a:xfrm>
            <a:off x="7212315" y="4360298"/>
            <a:ext cx="9613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ECBC263A-859F-6FA5-CC5C-B750D67DFD66}"/>
              </a:ext>
            </a:extLst>
          </p:cNvPr>
          <p:cNvSpPr txBox="1"/>
          <p:nvPr/>
        </p:nvSpPr>
        <p:spPr>
          <a:xfrm>
            <a:off x="581739" y="1452035"/>
            <a:ext cx="11175398" cy="1733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0354">
              <a:spcAft>
                <a:spcPts val="800"/>
              </a:spcAft>
              <a:buClr>
                <a:srgbClr val="7030A0"/>
              </a:buClr>
              <a:buSzPct val="100000"/>
              <a:tabLst>
                <a:tab pos="427460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3.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 PEGAR O SUCO, AS CRIANÇAS PRECISAM DESCOBRIR A SENHA CRIADA POR JOSEFA. A SENHA É O ELEMENTO QUE ESTÁ FALTANDO NA SEQUÊNCIA. VOCÊ SABE QUAL É? DESCUBRA E CIRCULE A SUA RESPOSTA.</a:t>
            </a:r>
            <a:endParaRPr lang="pt-BR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B556BA2-53DD-38D1-5B43-9CC57C1238E1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3" name="Google Shape;184;p6">
            <a:extLst>
              <a:ext uri="{FF2B5EF4-FFF2-40B4-BE49-F238E27FC236}">
                <a16:creationId xmlns:a16="http://schemas.microsoft.com/office/drawing/2014/main" id="{92C8D2BB-7815-B541-A6FF-13FB17D337D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42541" y="449863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814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FA10BCF-A36F-E86C-890F-3D8D780ED846}"/>
              </a:ext>
            </a:extLst>
          </p:cNvPr>
          <p:cNvGrpSpPr/>
          <p:nvPr/>
        </p:nvGrpSpPr>
        <p:grpSpPr>
          <a:xfrm>
            <a:off x="1026449" y="4605392"/>
            <a:ext cx="9953737" cy="1793390"/>
            <a:chOff x="770037" y="1816517"/>
            <a:chExt cx="7467247" cy="1345393"/>
          </a:xfrm>
        </p:grpSpPr>
        <p:pic>
          <p:nvPicPr>
            <p:cNvPr id="17" name="Imagem 16" descr="Uma imagem contendo mesa, comida, computador, teclado&#10;&#10;Descrição gerada automaticamente">
              <a:extLst>
                <a:ext uri="{FF2B5EF4-FFF2-40B4-BE49-F238E27FC236}">
                  <a16:creationId xmlns:a16="http://schemas.microsoft.com/office/drawing/2014/main" id="{0583CE40-475E-B1E9-C734-637F9F321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0037" y="1818536"/>
              <a:ext cx="3665284" cy="1343374"/>
            </a:xfrm>
            <a:prstGeom prst="rect">
              <a:avLst/>
            </a:prstGeom>
          </p:spPr>
        </p:pic>
        <p:pic>
          <p:nvPicPr>
            <p:cNvPr id="18" name="Imagem 17" descr="Uma imagem contendo mesa, comida, computador, teclado&#10;&#10;Descrição gerada automaticamente">
              <a:extLst>
                <a:ext uri="{FF2B5EF4-FFF2-40B4-BE49-F238E27FC236}">
                  <a16:creationId xmlns:a16="http://schemas.microsoft.com/office/drawing/2014/main" id="{2A2E775B-FAB9-CBB9-3AE9-A2100E3D8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1816517"/>
              <a:ext cx="3665284" cy="1343374"/>
            </a:xfrm>
            <a:prstGeom prst="rect">
              <a:avLst/>
            </a:prstGeom>
          </p:spPr>
        </p:pic>
      </p:grpSp>
      <p:sp>
        <p:nvSpPr>
          <p:cNvPr id="19" name="Retângulo 18">
            <a:extLst>
              <a:ext uri="{FF2B5EF4-FFF2-40B4-BE49-F238E27FC236}">
                <a16:creationId xmlns:a16="http://schemas.microsoft.com/office/drawing/2014/main" id="{464C91E7-6B4E-708C-6958-E2EF54407829}"/>
              </a:ext>
            </a:extLst>
          </p:cNvPr>
          <p:cNvSpPr/>
          <p:nvPr/>
        </p:nvSpPr>
        <p:spPr>
          <a:xfrm>
            <a:off x="3226454" y="5142734"/>
            <a:ext cx="696504" cy="12922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635C0F2A-A510-B3B0-01E0-45511E4D2AEC}"/>
              </a:ext>
            </a:extLst>
          </p:cNvPr>
          <p:cNvSpPr/>
          <p:nvPr/>
        </p:nvSpPr>
        <p:spPr>
          <a:xfrm>
            <a:off x="7588696" y="4569142"/>
            <a:ext cx="696504" cy="18658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23011F3-3B94-6211-5DC8-15C72A054FD8}"/>
              </a:ext>
            </a:extLst>
          </p:cNvPr>
          <p:cNvSpPr txBox="1"/>
          <p:nvPr/>
        </p:nvSpPr>
        <p:spPr>
          <a:xfrm>
            <a:off x="622864" y="967173"/>
            <a:ext cx="1094309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030A0"/>
              </a:buClr>
              <a:buSzPct val="100000"/>
              <a:tabLst>
                <a:tab pos="449468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4.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JOSEFA ADORA FAZER PIPOCA! ANTES DE COMEÇAR, ELA ORGANIZA TUDO QUE PRECISA PARA FAZÊ-LA. VEJA COMO ELA ORGANIZOU OS INGREDIENTES:</a:t>
            </a: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L="457200" marR="128661" indent="-457200" algn="just">
              <a:buClr>
                <a:srgbClr val="7030A0"/>
              </a:buClr>
              <a:buSzPts val="1300"/>
              <a:buFont typeface="Arial" panose="020B0604020202020204" pitchFamily="34" charset="0"/>
              <a:buChar char="•"/>
              <a:tabLst>
                <a:tab pos="449468" algn="l"/>
              </a:tabLst>
            </a:pPr>
            <a:r>
              <a:rPr lang="pt-BR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DESCUBRA O PADRÃO E DESENHE O QUE ESTÁ FALTANDO NESTA SEQUÊNCIA.</a:t>
            </a:r>
            <a:endParaRPr lang="pt-BR" sz="2600" dirty="0"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39" y="1259140"/>
            <a:ext cx="11129249" cy="650127"/>
          </a:xfrm>
          <a:prstGeom prst="rect">
            <a:avLst/>
          </a:prstGeom>
        </p:spPr>
      </p:pic>
      <p:cxnSp>
        <p:nvCxnSpPr>
          <p:cNvPr id="5130" name="Conector reto 5129">
            <a:extLst>
              <a:ext uri="{FF2B5EF4-FFF2-40B4-BE49-F238E27FC236}">
                <a16:creationId xmlns:a16="http://schemas.microsoft.com/office/drawing/2014/main" id="{2AF79AEF-0201-6FCB-EEA9-0838DC2E35C8}"/>
              </a:ext>
            </a:extLst>
          </p:cNvPr>
          <p:cNvCxnSpPr>
            <a:cxnSpLocks/>
          </p:cNvCxnSpPr>
          <p:nvPr/>
        </p:nvCxnSpPr>
        <p:spPr>
          <a:xfrm>
            <a:off x="3152787" y="6435033"/>
            <a:ext cx="8351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A75858AA-16E9-E6E4-29E4-4CADCEE35F0E}"/>
              </a:ext>
            </a:extLst>
          </p:cNvPr>
          <p:cNvGrpSpPr/>
          <p:nvPr/>
        </p:nvGrpSpPr>
        <p:grpSpPr>
          <a:xfrm>
            <a:off x="1026449" y="2422286"/>
            <a:ext cx="9953737" cy="1793390"/>
            <a:chOff x="770037" y="1816517"/>
            <a:chExt cx="7467247" cy="1345393"/>
          </a:xfrm>
        </p:grpSpPr>
        <p:pic>
          <p:nvPicPr>
            <p:cNvPr id="4" name="Imagem 3" descr="Uma imagem contendo mesa, comida, computador, teclado&#10;&#10;Descrição gerada automaticamente">
              <a:extLst>
                <a:ext uri="{FF2B5EF4-FFF2-40B4-BE49-F238E27FC236}">
                  <a16:creationId xmlns:a16="http://schemas.microsoft.com/office/drawing/2014/main" id="{B4AD084F-B2AA-AF10-A6BC-9719ADE87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0037" y="1818536"/>
              <a:ext cx="3665284" cy="1343374"/>
            </a:xfrm>
            <a:prstGeom prst="rect">
              <a:avLst/>
            </a:prstGeom>
          </p:spPr>
        </p:pic>
        <p:pic>
          <p:nvPicPr>
            <p:cNvPr id="6" name="Imagem 5" descr="Uma imagem contendo mesa, comida, computador, teclado&#10;&#10;Descrição gerada automaticamente">
              <a:extLst>
                <a:ext uri="{FF2B5EF4-FFF2-40B4-BE49-F238E27FC236}">
                  <a16:creationId xmlns:a16="http://schemas.microsoft.com/office/drawing/2014/main" id="{D3D63CF5-0485-118A-2331-47B59F102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00" y="1816517"/>
              <a:ext cx="3665284" cy="1343374"/>
            </a:xfrm>
            <a:prstGeom prst="rect">
              <a:avLst/>
            </a:prstGeom>
          </p:spPr>
        </p:pic>
      </p:grpSp>
      <p:cxnSp>
        <p:nvCxnSpPr>
          <p:cNvPr id="5133" name="Conector reto 5132">
            <a:extLst>
              <a:ext uri="{FF2B5EF4-FFF2-40B4-BE49-F238E27FC236}">
                <a16:creationId xmlns:a16="http://schemas.microsoft.com/office/drawing/2014/main" id="{584A39D0-E38F-9588-B629-A7C9E7A61171}"/>
              </a:ext>
            </a:extLst>
          </p:cNvPr>
          <p:cNvCxnSpPr>
            <a:cxnSpLocks/>
          </p:cNvCxnSpPr>
          <p:nvPr/>
        </p:nvCxnSpPr>
        <p:spPr>
          <a:xfrm>
            <a:off x="7450012" y="6435033"/>
            <a:ext cx="8351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oogle Shape;194;p6">
            <a:extLst>
              <a:ext uri="{FF2B5EF4-FFF2-40B4-BE49-F238E27FC236}">
                <a16:creationId xmlns:a16="http://schemas.microsoft.com/office/drawing/2014/main" id="{FC830B18-9DD4-0C1F-544D-DE4A5D17748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281730" y="499173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2914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59140"/>
            <a:ext cx="11607086" cy="650127"/>
          </a:xfrm>
          <a:prstGeom prst="rect">
            <a:avLst/>
          </a:prstGeom>
        </p:spPr>
      </p:pic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BCFE5D32-BEA7-1CF2-155E-CE5625F90355}"/>
              </a:ext>
            </a:extLst>
          </p:cNvPr>
          <p:cNvCxnSpPr>
            <a:cxnSpLocks/>
          </p:cNvCxnSpPr>
          <p:nvPr/>
        </p:nvCxnSpPr>
        <p:spPr>
          <a:xfrm>
            <a:off x="3152787" y="6480695"/>
            <a:ext cx="8351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>
            <a:extLst>
              <a:ext uri="{FF2B5EF4-FFF2-40B4-BE49-F238E27FC236}">
                <a16:creationId xmlns:a16="http://schemas.microsoft.com/office/drawing/2014/main" id="{4F434774-5566-D13E-506B-C2C86736A6CA}"/>
              </a:ext>
            </a:extLst>
          </p:cNvPr>
          <p:cNvCxnSpPr>
            <a:cxnSpLocks/>
          </p:cNvCxnSpPr>
          <p:nvPr/>
        </p:nvCxnSpPr>
        <p:spPr>
          <a:xfrm>
            <a:off x="7450012" y="6480695"/>
            <a:ext cx="8351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2D73952-A6BC-EF0E-46ED-8F7EDA0FF2BC}"/>
              </a:ext>
            </a:extLst>
          </p:cNvPr>
          <p:cNvGrpSpPr/>
          <p:nvPr/>
        </p:nvGrpSpPr>
        <p:grpSpPr>
          <a:xfrm>
            <a:off x="1026449" y="4605392"/>
            <a:ext cx="9953737" cy="1793390"/>
            <a:chOff x="770037" y="1816517"/>
            <a:chExt cx="7467247" cy="1345393"/>
          </a:xfrm>
        </p:grpSpPr>
        <p:pic>
          <p:nvPicPr>
            <p:cNvPr id="13" name="Imagem 12" descr="Uma imagem contendo mesa, comida, computador, teclado&#10;&#10;Descrição gerada automaticamente">
              <a:extLst>
                <a:ext uri="{FF2B5EF4-FFF2-40B4-BE49-F238E27FC236}">
                  <a16:creationId xmlns:a16="http://schemas.microsoft.com/office/drawing/2014/main" id="{B4A3551A-931D-6A91-5B46-55EE20814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0037" y="1818536"/>
              <a:ext cx="3665284" cy="1343374"/>
            </a:xfrm>
            <a:prstGeom prst="rect">
              <a:avLst/>
            </a:prstGeom>
          </p:spPr>
        </p:pic>
        <p:pic>
          <p:nvPicPr>
            <p:cNvPr id="18" name="Imagem 17" descr="Uma imagem contendo mesa, comida, computador, teclado&#10;&#10;Descrição gerada automaticamente">
              <a:extLst>
                <a:ext uri="{FF2B5EF4-FFF2-40B4-BE49-F238E27FC236}">
                  <a16:creationId xmlns:a16="http://schemas.microsoft.com/office/drawing/2014/main" id="{5FA5BF43-613E-3312-0068-B801CAFD3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0" y="1816517"/>
              <a:ext cx="3665284" cy="1343374"/>
            </a:xfrm>
            <a:prstGeom prst="rect">
              <a:avLst/>
            </a:prstGeom>
          </p:spPr>
        </p:pic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0EE5FF9-5CB9-7D66-3FAD-67AA88B34983}"/>
              </a:ext>
            </a:extLst>
          </p:cNvPr>
          <p:cNvSpPr txBox="1"/>
          <p:nvPr/>
        </p:nvSpPr>
        <p:spPr>
          <a:xfrm>
            <a:off x="622864" y="1034614"/>
            <a:ext cx="1094309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7030A0"/>
              </a:buClr>
              <a:buSzPct val="100000"/>
              <a:tabLst>
                <a:tab pos="449468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4.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JOSEFA ADORA FAZER PIPOCA! ANTES DE COMEÇAR, ELA ORGANIZA TUDO QUE PRECISA PARA FAZÊ-LA. VEJA COMO ELA ORGANIZOU OS INGREDIENTES:</a:t>
            </a: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R="128661" algn="just">
              <a:buClr>
                <a:srgbClr val="EC008C"/>
              </a:buClr>
              <a:buSzPts val="1300"/>
              <a:tabLst>
                <a:tab pos="449468" algn="l"/>
              </a:tabLst>
            </a:pPr>
            <a:endParaRPr lang="pt-PT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  <a:p>
            <a:pPr marL="457200" marR="128661" indent="-457200" algn="just">
              <a:buClr>
                <a:srgbClr val="7030A0"/>
              </a:buClr>
              <a:buSzPts val="1300"/>
              <a:buFont typeface="Arial" panose="020B0604020202020204" pitchFamily="34" charset="0"/>
              <a:buChar char="•"/>
              <a:tabLst>
                <a:tab pos="449468" algn="l"/>
              </a:tabLst>
            </a:pPr>
            <a:r>
              <a:rPr lang="pt-BR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DESCUBRA O PADRÃO E DESENHE O QUE ESTÁ FALTANDO NESTA SEQUÊNCIA.</a:t>
            </a:r>
            <a:endParaRPr lang="pt-BR" sz="2600" dirty="0"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A1995E09-E75C-7170-0C39-3C58BBD44F81}"/>
              </a:ext>
            </a:extLst>
          </p:cNvPr>
          <p:cNvGrpSpPr/>
          <p:nvPr/>
        </p:nvGrpSpPr>
        <p:grpSpPr>
          <a:xfrm>
            <a:off x="1026449" y="2422286"/>
            <a:ext cx="9953737" cy="1793390"/>
            <a:chOff x="770037" y="1816517"/>
            <a:chExt cx="7467247" cy="1345393"/>
          </a:xfrm>
        </p:grpSpPr>
        <p:pic>
          <p:nvPicPr>
            <p:cNvPr id="25" name="Imagem 24" descr="Uma imagem contendo mesa, comida, computador, teclado&#10;&#10;Descrição gerada automaticamente">
              <a:extLst>
                <a:ext uri="{FF2B5EF4-FFF2-40B4-BE49-F238E27FC236}">
                  <a16:creationId xmlns:a16="http://schemas.microsoft.com/office/drawing/2014/main" id="{83CBF32E-CA51-6BA3-5BA4-6904A1228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0037" y="1818536"/>
              <a:ext cx="3665284" cy="1343374"/>
            </a:xfrm>
            <a:prstGeom prst="rect">
              <a:avLst/>
            </a:prstGeom>
          </p:spPr>
        </p:pic>
        <p:pic>
          <p:nvPicPr>
            <p:cNvPr id="26" name="Imagem 25" descr="Uma imagem contendo mesa, comida, computador, teclado&#10;&#10;Descrição gerada automaticamente">
              <a:extLst>
                <a:ext uri="{FF2B5EF4-FFF2-40B4-BE49-F238E27FC236}">
                  <a16:creationId xmlns:a16="http://schemas.microsoft.com/office/drawing/2014/main" id="{26E6D083-D64F-FD3B-E5EF-F31F706BD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72000" y="1816517"/>
              <a:ext cx="3665284" cy="1343374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1B06E68D-9CA3-B356-4829-DBF557022851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3" name="Google Shape;184;p6">
            <a:extLst>
              <a:ext uri="{FF2B5EF4-FFF2-40B4-BE49-F238E27FC236}">
                <a16:creationId xmlns:a16="http://schemas.microsoft.com/office/drawing/2014/main" id="{CB1FAADE-1C1B-E74B-95BE-5B48A7F6DD0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42541" y="449863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9453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23011F3-3B94-6211-5DC8-15C72A054FD8}"/>
              </a:ext>
            </a:extLst>
          </p:cNvPr>
          <p:cNvSpPr txBox="1"/>
          <p:nvPr/>
        </p:nvSpPr>
        <p:spPr>
          <a:xfrm>
            <a:off x="549275" y="1554508"/>
            <a:ext cx="1101668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Aft>
                <a:spcPts val="800"/>
              </a:spcAft>
              <a:buClr>
                <a:srgbClr val="7030A0"/>
              </a:buClr>
              <a:buSzPct val="100000"/>
              <a:tabLst>
                <a:tab pos="452007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5. 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JOSEFA COLOCOU AS PIPOCAS EM BALDES DIFERENTES. OBSERVE A SEQUÊNCIA, DESCUBRA O PADRÃO E CONTINUE A PINTAR OS BALDES DE PIPOCA.</a:t>
            </a:r>
            <a:endParaRPr lang="pt-BR" sz="2600" dirty="0"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22ADE5-FC30-07A2-F73B-89BE17550D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60" r="16100"/>
          <a:stretch/>
        </p:blipFill>
        <p:spPr>
          <a:xfrm>
            <a:off x="7789481" y="3590452"/>
            <a:ext cx="2348011" cy="1323052"/>
          </a:xfrm>
          <a:prstGeom prst="rect">
            <a:avLst/>
          </a:prstGeom>
        </p:spPr>
      </p:pic>
      <p:pic>
        <p:nvPicPr>
          <p:cNvPr id="5" name="Google Shape;192;p6">
            <a:extLst>
              <a:ext uri="{FF2B5EF4-FFF2-40B4-BE49-F238E27FC236}">
                <a16:creationId xmlns:a16="http://schemas.microsoft.com/office/drawing/2014/main" id="{DA91C79A-B765-6DBB-B719-58BD48B8D10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87786" y="598911"/>
            <a:ext cx="478174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D0CB0C8-D46A-5578-CABD-B318888DD6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882"/>
          <a:stretch/>
        </p:blipFill>
        <p:spPr>
          <a:xfrm>
            <a:off x="1003737" y="3583931"/>
            <a:ext cx="6707180" cy="134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54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>
            <a:extLst>
              <a:ext uri="{FF2B5EF4-FFF2-40B4-BE49-F238E27FC236}">
                <a16:creationId xmlns:a16="http://schemas.microsoft.com/office/drawing/2014/main" id="{4DB0462E-7848-5263-54DE-F69474B5782E}"/>
              </a:ext>
            </a:extLst>
          </p:cNvPr>
          <p:cNvSpPr/>
          <p:nvPr/>
        </p:nvSpPr>
        <p:spPr>
          <a:xfrm>
            <a:off x="7724364" y="3494008"/>
            <a:ext cx="2575080" cy="154433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6E7C5C35-AFCE-A262-7FD6-C725BF4E6D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21" r="66777"/>
          <a:stretch/>
        </p:blipFill>
        <p:spPr>
          <a:xfrm>
            <a:off x="7870814" y="3599907"/>
            <a:ext cx="2255286" cy="131106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DCB6BE6-87B8-309F-2B60-2237ECDF24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882"/>
          <a:stretch/>
        </p:blipFill>
        <p:spPr>
          <a:xfrm>
            <a:off x="1003737" y="3583931"/>
            <a:ext cx="6707180" cy="134302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88BDE1E-CA9B-7976-8660-6E9E0078DBCC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5" name="Google Shape;184;p6">
            <a:extLst>
              <a:ext uri="{FF2B5EF4-FFF2-40B4-BE49-F238E27FC236}">
                <a16:creationId xmlns:a16="http://schemas.microsoft.com/office/drawing/2014/main" id="{FEA28266-73BF-779E-36E6-69D0228753E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42541" y="449863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EC0277A-34DB-F464-5612-AD774836A29F}"/>
              </a:ext>
            </a:extLst>
          </p:cNvPr>
          <p:cNvSpPr txBox="1"/>
          <p:nvPr/>
        </p:nvSpPr>
        <p:spPr>
          <a:xfrm>
            <a:off x="549275" y="1554508"/>
            <a:ext cx="1101668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Aft>
                <a:spcPts val="800"/>
              </a:spcAft>
              <a:buClr>
                <a:srgbClr val="7030A0"/>
              </a:buClr>
              <a:buSzPct val="100000"/>
              <a:tabLst>
                <a:tab pos="452007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5. 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JOSEFA COLOCOU AS PIPOCAS EM BALDES DIFERENTES. OBSERVE A SEQUÊNCIA, DESCUBRA O PADRÃO E CONTINUE A PINTAR OS BALDES DE PIPOCA.</a:t>
            </a:r>
            <a:endParaRPr lang="pt-BR" sz="2600" dirty="0"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49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dirty="0"/>
          </a:p>
        </p:txBody>
      </p:sp>
      <p:sp>
        <p:nvSpPr>
          <p:cNvPr id="5" name="Google Shape;175;g29c03e3d857_0_218">
            <a:extLst>
              <a:ext uri="{FF2B5EF4-FFF2-40B4-BE49-F238E27FC236}">
                <a16:creationId xmlns:a16="http://schemas.microsoft.com/office/drawing/2014/main" id="{9742107F-4E79-7A3B-7A30-89D18FC4F421}"/>
              </a:ext>
            </a:extLst>
          </p:cNvPr>
          <p:cNvSpPr txBox="1">
            <a:spLocks/>
          </p:cNvSpPr>
          <p:nvPr/>
        </p:nvSpPr>
        <p:spPr>
          <a:xfrm>
            <a:off x="5529868" y="987101"/>
            <a:ext cx="6076626" cy="5064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="0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457086" indent="-457086" eaLnBrk="0" hangingPunct="0">
              <a:spcAft>
                <a:spcPts val="1200"/>
              </a:spcAft>
              <a:tabLst>
                <a:tab pos="264094" algn="l"/>
              </a:tabLst>
            </a:pPr>
            <a:r>
              <a:rPr lang="pt-BR" sz="2666" dirty="0"/>
              <a:t>IDENTIFICAMOS SEQUÊNCIAS EM PADRÕES FIGURAIS;</a:t>
            </a:r>
          </a:p>
          <a:p>
            <a:pPr marL="457086" indent="-457086" eaLnBrk="0" hangingPunct="0">
              <a:spcAft>
                <a:spcPts val="1200"/>
              </a:spcAft>
              <a:tabLst>
                <a:tab pos="264094" algn="l"/>
              </a:tabLst>
            </a:pPr>
            <a:r>
              <a:rPr lang="pt-BR" sz="2666" dirty="0"/>
              <a:t>COMPLETAMOS SEQUÊNCIAS DE FIGURAS, SEGUINDO O MESMO PADRÃO;</a:t>
            </a:r>
          </a:p>
          <a:p>
            <a:pPr marL="457086" indent="-457086" eaLnBrk="0" hangingPunct="0">
              <a:spcAft>
                <a:spcPts val="1200"/>
              </a:spcAft>
              <a:tabLst>
                <a:tab pos="264094" algn="l"/>
              </a:tabLst>
            </a:pPr>
            <a:r>
              <a:rPr lang="pt-BR" sz="2666" dirty="0"/>
              <a:t>EXPLICAMOS OS CRITÉRIOS DE CLASSIFICAÇÃO UTILIZADOS NUM AGRUPAMENTO; </a:t>
            </a:r>
          </a:p>
          <a:p>
            <a:pPr marL="457086" indent="-457086" eaLnBrk="0" hangingPunct="0">
              <a:spcAft>
                <a:spcPts val="1200"/>
              </a:spcAft>
              <a:tabLst>
                <a:tab pos="264094" algn="l"/>
              </a:tabLst>
            </a:pPr>
            <a:r>
              <a:rPr lang="pt-BR" sz="2666" dirty="0"/>
              <a:t>SERIAMOS OBJETOS DE ACORDO COM UM CRITÉRIO DETERMINADO.</a:t>
            </a:r>
            <a:endParaRPr lang="pt-BR" sz="2399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C25D879-FC8F-0362-A815-55875E8B4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898168"/>
            <a:ext cx="11162154" cy="661561"/>
          </a:xfrm>
        </p:spPr>
        <p:txBody>
          <a:bodyPr/>
          <a:lstStyle/>
          <a:p>
            <a:r>
              <a:rPr lang="pt-BR" sz="3100" dirty="0"/>
              <a:t>BRINCANDO E APRENDENDO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5A339DF-4787-7799-4001-111416C18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679" y="1678283"/>
            <a:ext cx="3192678" cy="3982944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D8453C06-3A9C-57C0-9E0E-B5D55B8C7D91}"/>
              </a:ext>
            </a:extLst>
          </p:cNvPr>
          <p:cNvGrpSpPr/>
          <p:nvPr/>
        </p:nvGrpSpPr>
        <p:grpSpPr>
          <a:xfrm>
            <a:off x="4484814" y="5779781"/>
            <a:ext cx="7138408" cy="482084"/>
            <a:chOff x="4278145" y="2882414"/>
            <a:chExt cx="7178749" cy="482084"/>
          </a:xfrm>
        </p:grpSpPr>
        <p:sp>
          <p:nvSpPr>
            <p:cNvPr id="10" name="CaixaDeTexto 7">
              <a:extLst>
                <a:ext uri="{FF2B5EF4-FFF2-40B4-BE49-F238E27FC236}">
                  <a16:creationId xmlns:a16="http://schemas.microsoft.com/office/drawing/2014/main" id="{E4DCF35E-A885-1930-389E-9C3E829A12CA}"/>
                </a:ext>
              </a:extLst>
            </p:cNvPr>
            <p:cNvSpPr txBox="1"/>
            <p:nvPr/>
          </p:nvSpPr>
          <p:spPr>
            <a:xfrm>
              <a:off x="4294709" y="2946331"/>
              <a:ext cx="7162185" cy="302955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SzPts val="1600"/>
              </a:pPr>
              <a:r>
                <a:rPr lang="pt-BR" u="sng" dirty="0">
                  <a:solidFill>
                    <a:srgbClr val="0197A8"/>
                  </a:solidFill>
                  <a:hlinkClick r:id="rId4"/>
                </a:rPr>
                <a:t>HTTPS://WWW.COQUINHOS.COM/JOGO-DE-SERIACAO-PARA-CRIANCAS</a:t>
              </a:r>
              <a:r>
                <a:rPr lang="pt-BR" u="sng" dirty="0">
                  <a:solidFill>
                    <a:srgbClr val="0197A8"/>
                  </a:solidFill>
                </a:rPr>
                <a:t> </a:t>
              </a:r>
            </a:p>
          </p:txBody>
        </p:sp>
        <p:pic>
          <p:nvPicPr>
            <p:cNvPr id="12" name="Gráfico 4">
              <a:extLst>
                <a:ext uri="{FF2B5EF4-FFF2-40B4-BE49-F238E27FC236}">
                  <a16:creationId xmlns:a16="http://schemas.microsoft.com/office/drawing/2014/main" id="{A7828E25-4903-5E72-579C-7C76E4AC0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78145" y="2882414"/>
              <a:ext cx="344346" cy="4820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1002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>
            <a:extLst>
              <a:ext uri="{FF2B5EF4-FFF2-40B4-BE49-F238E27FC236}">
                <a16:creationId xmlns:a16="http://schemas.microsoft.com/office/drawing/2014/main" id="{A4E64FA2-35C7-DE97-F9A9-63F9A18CB25F}"/>
              </a:ext>
            </a:extLst>
          </p:cNvPr>
          <p:cNvSpPr txBox="1">
            <a:spLocks/>
          </p:cNvSpPr>
          <p:nvPr/>
        </p:nvSpPr>
        <p:spPr>
          <a:xfrm>
            <a:off x="565003" y="1113478"/>
            <a:ext cx="11058819" cy="417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latin typeface="+mn-lt"/>
              </a:rPr>
              <a:t>LEMOV, Doug. </a:t>
            </a:r>
            <a:r>
              <a:rPr lang="pt-BR" sz="2000" b="1" dirty="0">
                <a:latin typeface="+mn-lt"/>
              </a:rPr>
              <a:t>Aula nota 10 3.0:</a:t>
            </a:r>
            <a:r>
              <a:rPr lang="pt-BR" sz="2000" dirty="0">
                <a:latin typeface="+mn-lt"/>
              </a:rPr>
              <a:t> 63 técnicas para melhorar a gestão da sala de aula / Doug Lemov; tradução: Daniel Vieira, Sandra Maria Mallmann da Rosa; revisão técnica: Fausta Camargo, Thuinie Daros. 3. ed. Porto Alegre: Penso, 2023. 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latin typeface="+mn-lt"/>
              </a:rPr>
              <a:t>OLIVEIRA, J. E.; DUARTE, J. R. (org.). </a:t>
            </a:r>
            <a:r>
              <a:rPr lang="pt-BR" sz="2000" b="1" dirty="0">
                <a:latin typeface="+mn-lt"/>
              </a:rPr>
              <a:t>Caderno 1 – Matemática</a:t>
            </a:r>
            <a:r>
              <a:rPr lang="pt-BR" sz="2000" dirty="0">
                <a:latin typeface="+mn-lt"/>
              </a:rPr>
              <a:t>, 1</a:t>
            </a:r>
            <a:r>
              <a:rPr lang="pt-B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º</a:t>
            </a:r>
            <a:r>
              <a:rPr lang="pt-BR" sz="2000" dirty="0">
                <a:latin typeface="+mn-lt"/>
              </a:rPr>
              <a:t> ano – Caderno de Atividades. Sobral: Lyceum – Consultoria Educacional Ltda., 2021.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dirty="0">
                <a:latin typeface="+mn-lt"/>
              </a:rPr>
              <a:t>SÃO PAULO (Estado). Secretaria da Educação. </a:t>
            </a:r>
            <a:r>
              <a:rPr lang="pt-BR" sz="2000" b="1" dirty="0">
                <a:latin typeface="+mn-lt"/>
              </a:rPr>
              <a:t>Currículo Paulista</a:t>
            </a:r>
            <a:r>
              <a:rPr lang="pt-BR" sz="2000" dirty="0">
                <a:latin typeface="+mn-lt"/>
              </a:rPr>
              <a:t>, 2019.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r>
              <a:rPr lang="pt-BR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Disponível em: </a:t>
            </a:r>
            <a:r>
              <a:rPr lang="pt-BR" sz="20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https://efape.educacao.sp.gov.br/</a:t>
            </a:r>
            <a:r>
              <a:rPr lang="pt-BR" sz="2000" u="sng" kern="100" dirty="0" err="1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curriculopaulista</a:t>
            </a:r>
            <a:r>
              <a:rPr lang="pt-BR" sz="20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pt-BR" sz="2000" u="sng" kern="100" dirty="0" err="1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wp-content</a:t>
            </a:r>
            <a:r>
              <a:rPr lang="pt-BR" sz="2000" u="sng" kern="100" dirty="0">
                <a:solidFill>
                  <a:srgbClr val="467886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/uploads/2023/02/Curriculo_Paulista-etapas-Educa%C3%A7%C3%A3o-Infantil-e-Ensino-Fundamental-ISBN.pdf</a:t>
            </a:r>
            <a:r>
              <a:rPr lang="pt-BR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Acesso em: 19 ago. 2025.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1200"/>
              </a:spcAft>
              <a:buSzPts val="1100"/>
              <a:buNone/>
            </a:pPr>
            <a:endParaRPr lang="pt-B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8084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287" y="971940"/>
            <a:ext cx="11155779" cy="2228460"/>
          </a:xfrm>
        </p:spPr>
        <p:txBody>
          <a:bodyPr/>
          <a:lstStyle/>
          <a:p>
            <a:pPr marL="0" indent="0">
              <a:spcAft>
                <a:spcPts val="800"/>
              </a:spcAft>
            </a:pPr>
            <a:r>
              <a:rPr lang="pt-BR" b="1" dirty="0">
                <a:cs typeface="Arial" panose="020B0604020202020204" pitchFamily="34" charset="0"/>
              </a:rPr>
              <a:t>Lista de imagens e vídeos</a:t>
            </a:r>
          </a:p>
          <a:p>
            <a:pPr marL="0" indent="0">
              <a:spcAft>
                <a:spcPts val="800"/>
              </a:spcAft>
            </a:pPr>
            <a:r>
              <a:rPr lang="pt-BR" b="1" dirty="0"/>
              <a:t>Slide 1 – </a:t>
            </a:r>
            <a:r>
              <a:rPr lang="pt-BR" dirty="0"/>
              <a:t>Imagem de capa: SEDUC-SP</a:t>
            </a:r>
            <a:endParaRPr lang="pt-BR" b="1" dirty="0"/>
          </a:p>
          <a:p>
            <a:pPr marL="0" indent="0">
              <a:spcAft>
                <a:spcPts val="800"/>
              </a:spcAft>
            </a:pPr>
            <a:r>
              <a:rPr lang="pt-BR" b="1" dirty="0">
                <a:cs typeface="Arial" panose="020B0604020202020204" pitchFamily="34" charset="0"/>
              </a:rPr>
              <a:t>Slides 3 a 8 – </a:t>
            </a:r>
            <a:r>
              <a:rPr lang="pt-BR" dirty="0">
                <a:cs typeface="Arial" panose="020B0604020202020204" pitchFamily="34" charset="0"/>
              </a:rPr>
              <a:t>©</a:t>
            </a:r>
            <a:r>
              <a:rPr lang="pt-BR" b="1" dirty="0">
                <a:cs typeface="Arial" panose="020B0604020202020204" pitchFamily="34" charset="0"/>
              </a:rPr>
              <a:t> </a:t>
            </a:r>
            <a:r>
              <a:rPr lang="pt-BR" dirty="0">
                <a:cs typeface="Arial" panose="020B0604020202020204" pitchFamily="34" charset="0"/>
              </a:rPr>
              <a:t>Getty Images</a:t>
            </a:r>
          </a:p>
          <a:p>
            <a:pPr marL="0" indent="0">
              <a:spcAft>
                <a:spcPts val="800"/>
              </a:spcAft>
            </a:pPr>
            <a:r>
              <a:rPr lang="pt-BR" b="1" dirty="0">
                <a:cs typeface="Arial" panose="020B0604020202020204" pitchFamily="34" charset="0"/>
              </a:rPr>
              <a:t>Slides 11 a 14 – </a:t>
            </a:r>
            <a:r>
              <a:rPr lang="pt-BR" dirty="0">
                <a:cs typeface="Arial" panose="020B0604020202020204" pitchFamily="34" charset="0"/>
              </a:rPr>
              <a:t>©</a:t>
            </a:r>
            <a:r>
              <a:rPr lang="pt-BR" b="1" dirty="0">
                <a:cs typeface="Arial" panose="020B0604020202020204" pitchFamily="34" charset="0"/>
              </a:rPr>
              <a:t> </a:t>
            </a:r>
            <a:r>
              <a:rPr lang="pt-BR" dirty="0">
                <a:cs typeface="Arial" panose="020B0604020202020204" pitchFamily="34" charset="0"/>
              </a:rPr>
              <a:t>Getty </a:t>
            </a:r>
            <a:r>
              <a:rPr lang="pt-BR" dirty="0" err="1">
                <a:cs typeface="Arial" panose="020B0604020202020204" pitchFamily="34" charset="0"/>
              </a:rPr>
              <a:t>Images</a:t>
            </a:r>
            <a:endParaRPr lang="pt-BR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82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>
                <a:tab pos="264094" algn="l"/>
              </a:tabLst>
            </a:pPr>
            <a:r>
              <a:rPr lang="pt-BR" dirty="0">
                <a:cs typeface="Arial" panose="020B0604020202020204" pitchFamily="34" charset="0"/>
              </a:rPr>
              <a:t>IDENTIFICAR SEQUÊNCIAS EM PADRÕES FIGURAIS.</a:t>
            </a:r>
          </a:p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>
                <a:tab pos="264094" algn="l"/>
              </a:tabLst>
            </a:pPr>
            <a:r>
              <a:rPr lang="pt-BR" dirty="0">
                <a:cs typeface="Arial" panose="020B0604020202020204" pitchFamily="34" charset="0"/>
              </a:rPr>
              <a:t>COMPLETAR SEQUÊNCIAS DE FIGURAS, SEGUINDO O MESMO PADRÃO.</a:t>
            </a:r>
          </a:p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>
                <a:tab pos="264094" algn="l"/>
              </a:tabLst>
            </a:pPr>
            <a:r>
              <a:rPr lang="pt-BR" dirty="0">
                <a:cs typeface="Arial" panose="020B0604020202020204" pitchFamily="34" charset="0"/>
              </a:rPr>
              <a:t>EXPLICAR OS CRITÉRIOS DE CLASSIFICAÇÃO UTILIZADOS NUM AGRUPAMENTO.</a:t>
            </a:r>
          </a:p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>
                <a:tab pos="264094" algn="l"/>
              </a:tabLst>
            </a:pPr>
            <a:r>
              <a:rPr lang="pt-BR" dirty="0">
                <a:cs typeface="Arial" panose="020B0604020202020204" pitchFamily="34" charset="0"/>
              </a:rPr>
              <a:t>SERIAR OBJETOS DE ACORDO COM UM CRITÉRIO DETERMINADO. </a:t>
            </a:r>
          </a:p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>
                <a:tab pos="264094" algn="l"/>
              </a:tabLst>
            </a:pPr>
            <a:endParaRPr lang="pt-BR" dirty="0">
              <a:cs typeface="Arial" panose="020B0604020202020204" pitchFamily="34" charset="0"/>
            </a:endParaRPr>
          </a:p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>
                <a:tab pos="264094" algn="l"/>
              </a:tabLst>
            </a:pPr>
            <a:endParaRPr lang="pt-BR" dirty="0">
              <a:cs typeface="Arial" panose="020B0604020202020204" pitchFamily="34" charset="0"/>
            </a:endParaRPr>
          </a:p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>
                <a:tab pos="264094" algn="l"/>
              </a:tabLst>
            </a:pPr>
            <a:endParaRPr lang="pt-BR" dirty="0">
              <a:cs typeface="Arial" panose="020B0604020202020204" pitchFamily="34" charset="0"/>
            </a:endParaRPr>
          </a:p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>
                <a:tab pos="264094" algn="l"/>
              </a:tabLst>
            </a:pPr>
            <a:endParaRPr lang="pt-BR" dirty="0">
              <a:solidFill>
                <a:srgbClr val="231F2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000" indent="-342000" eaLnBrk="0" hangingPunct="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  <a:tabLst>
                <a:tab pos="264094" algn="l"/>
              </a:tabLst>
            </a:pPr>
            <a:endParaRPr lang="pt-BR" dirty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342000" indent="-342000">
              <a:spcAft>
                <a:spcPts val="1200"/>
              </a:spcAft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dirty="0">
                <a:cs typeface="Arial" panose="020B0604020202020204" pitchFamily="34" charset="0"/>
              </a:rPr>
              <a:t>INVESTIGAÇÃO DE PADRÕES EM SEQUÊNCIAS DE FIGURAS.</a:t>
            </a:r>
            <a:endParaRPr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/>
        </p:nvSpPr>
        <p:spPr>
          <a:xfrm>
            <a:off x="1578675" y="987517"/>
            <a:ext cx="3907725" cy="125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Habilidade:</a:t>
            </a:r>
            <a:r>
              <a:rPr lang="pt-BR" sz="1600" dirty="0"/>
              <a:t> </a:t>
            </a:r>
          </a:p>
          <a:p>
            <a:pPr>
              <a:buSzPts val="1600"/>
            </a:pPr>
            <a:r>
              <a:rPr lang="pt-BR" sz="1600" b="1" dirty="0"/>
              <a:t>(EF01MA09)</a:t>
            </a:r>
            <a:r>
              <a:rPr lang="pt-BR" sz="1600" dirty="0"/>
              <a:t> Organizar e ordenar objetos do cotidiano ou representações por figuras, por meio de atributos, tais como cor, forma e medida.</a:t>
            </a:r>
          </a:p>
          <a:p>
            <a:pPr>
              <a:buSzPts val="1600"/>
            </a:pPr>
            <a:endParaRPr sz="1600" b="1" dirty="0"/>
          </a:p>
          <a:p>
            <a:pPr>
              <a:spcBef>
                <a:spcPts val="1000"/>
              </a:spcBef>
              <a:buSzPts val="1600"/>
            </a:pPr>
            <a:r>
              <a:rPr lang="pt-BR" sz="1600" dirty="0"/>
              <a:t> </a:t>
            </a: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5" name="Espaço Reservado para Imagem 4">
            <a:extLst>
              <a:ext uri="{FF2B5EF4-FFF2-40B4-BE49-F238E27FC236}">
                <a16:creationId xmlns:a16="http://schemas.microsoft.com/office/drawing/2014/main" id="{409C6966-4E03-F775-2E5A-49013E95E55E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-423" r="154"/>
          <a:stretch>
            <a:fillRect/>
          </a:stretch>
        </p:blipFill>
        <p:spPr>
          <a:xfrm>
            <a:off x="5789692" y="826801"/>
            <a:ext cx="5912534" cy="3706934"/>
          </a:xfrm>
        </p:spPr>
      </p:pic>
      <p:sp>
        <p:nvSpPr>
          <p:cNvPr id="155" name="Google Shape;155;p26"/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2</a:t>
            </a:r>
            <a:endParaRPr dirty="0"/>
          </a:p>
        </p:txBody>
      </p:sp>
      <p:grpSp>
        <p:nvGrpSpPr>
          <p:cNvPr id="156" name="Google Shape;156;p26"/>
          <p:cNvGrpSpPr/>
          <p:nvPr/>
        </p:nvGrpSpPr>
        <p:grpSpPr>
          <a:xfrm>
            <a:off x="637230" y="987518"/>
            <a:ext cx="692128" cy="719813"/>
            <a:chOff x="512793" y="747344"/>
            <a:chExt cx="692308" cy="720000"/>
          </a:xfrm>
        </p:grpSpPr>
        <p:pic>
          <p:nvPicPr>
            <p:cNvPr id="157" name="Google Shape;157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2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174C1662-32E4-B950-EC55-8C336D46C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3C19060F-D7B6-0A6C-3DB9-D1E223C494DC}"/>
              </a:ext>
            </a:extLst>
          </p:cNvPr>
          <p:cNvSpPr txBox="1"/>
          <p:nvPr/>
        </p:nvSpPr>
        <p:spPr>
          <a:xfrm>
            <a:off x="1461742" y="987517"/>
            <a:ext cx="4225622" cy="2602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spcAft>
                <a:spcPts val="600"/>
              </a:spcAft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mostre a imagem e pergunte à turma qual critério eles acreditam ter sido usado para organizar a fila das crianças.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Incentive-os a pensarem em outros critérios que poderiam ser adotados para reorganizar essa fila.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Espere-se que os estudantes observem que as crianças estão organizadas por tamanho, do maior para o menor. 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Porém, podem indicar que a organização segue um padrão de menino e menina alternados e, caso essa ideia surja, aproveite para perguntar como eles continuariam a sequência.</a:t>
            </a:r>
          </a:p>
          <a:p>
            <a:pPr>
              <a:spcAft>
                <a:spcPts val="600"/>
              </a:spcAft>
              <a:buSzPts val="1600"/>
            </a:pPr>
            <a:r>
              <a:rPr lang="pt-BR" sz="1600" dirty="0"/>
              <a:t>Estimule os estudantes a reorganizarem as imagens em grupos diferentes, conforme os atributos que escolherem para a classificação e solicite que compartilhem com a turma.</a:t>
            </a:r>
          </a:p>
        </p:txBody>
      </p:sp>
      <p:pic>
        <p:nvPicPr>
          <p:cNvPr id="4" name="Espaço Reservado para Imagem 3">
            <a:extLst>
              <a:ext uri="{FF2B5EF4-FFF2-40B4-BE49-F238E27FC236}">
                <a16:creationId xmlns:a16="http://schemas.microsoft.com/office/drawing/2014/main" id="{004CF231-A427-A97D-E12E-E369FC91721F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-223" r="266"/>
          <a:stretch>
            <a:fillRect/>
          </a:stretch>
        </p:blipFill>
        <p:spPr>
          <a:xfrm>
            <a:off x="5789692" y="826801"/>
            <a:ext cx="5912534" cy="3706934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72A57D22-5942-E9FD-8E80-FEB3CC733D7E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grpSp>
        <p:nvGrpSpPr>
          <p:cNvPr id="171" name="Google Shape;171;p26">
            <a:extLst>
              <a:ext uri="{FF2B5EF4-FFF2-40B4-BE49-F238E27FC236}">
                <a16:creationId xmlns:a16="http://schemas.microsoft.com/office/drawing/2014/main" id="{AC72E1B1-7C7F-37C1-4D1D-6CC7EDC884C5}"/>
              </a:ext>
            </a:extLst>
          </p:cNvPr>
          <p:cNvGrpSpPr/>
          <p:nvPr/>
        </p:nvGrpSpPr>
        <p:grpSpPr>
          <a:xfrm>
            <a:off x="620236" y="987518"/>
            <a:ext cx="692128" cy="719813"/>
            <a:chOff x="512793" y="2412643"/>
            <a:chExt cx="692308" cy="720000"/>
          </a:xfrm>
        </p:grpSpPr>
        <p:pic>
          <p:nvPicPr>
            <p:cNvPr id="172" name="Google Shape;172;p26">
              <a:extLst>
                <a:ext uri="{FF2B5EF4-FFF2-40B4-BE49-F238E27FC236}">
                  <a16:creationId xmlns:a16="http://schemas.microsoft.com/office/drawing/2014/main" id="{502C2B0B-5ACF-1A1E-D77F-F0BBE68BB42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6">
              <a:extLst>
                <a:ext uri="{FF2B5EF4-FFF2-40B4-BE49-F238E27FC236}">
                  <a16:creationId xmlns:a16="http://schemas.microsoft.com/office/drawing/2014/main" id="{DF206188-5358-D0C5-F5D9-2DB07D511E7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50885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DC5C2343-844C-C474-7BF9-9FD0C46F2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8AB98FC4-6E57-A482-E7A5-80AB0F16878F}"/>
              </a:ext>
            </a:extLst>
          </p:cNvPr>
          <p:cNvSpPr txBox="1"/>
          <p:nvPr/>
        </p:nvSpPr>
        <p:spPr>
          <a:xfrm>
            <a:off x="1346352" y="920051"/>
            <a:ext cx="4866880" cy="4094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500" b="1" dirty="0"/>
              <a:t>Dinâmica de condução: </a:t>
            </a:r>
            <a:r>
              <a:rPr lang="pt-BR" sz="1500" dirty="0"/>
              <a:t>caro professor, proponha o desafio para a turma de descobrir qual critério um colega utilizou para organizar uma fila de estudantes. </a:t>
            </a:r>
          </a:p>
          <a:p>
            <a:pPr>
              <a:buSzPts val="1600"/>
            </a:pPr>
            <a:r>
              <a:rPr lang="pt-BR" sz="1500" dirty="0"/>
              <a:t>A cada rodada, um </a:t>
            </a:r>
            <a:r>
              <a:rPr lang="pt-BR" sz="1500" dirty="0">
                <a:solidFill>
                  <a:schemeClr val="tx1"/>
                </a:solidFill>
              </a:rPr>
              <a:t>estudante</a:t>
            </a:r>
            <a:r>
              <a:rPr lang="pt-BR" sz="1500" dirty="0"/>
              <a:t> escolherá alguns colegas e os organizará em uma sequência seguindo um critério específico, o qual não deverá ser revelado. Será tarefa dos demais observar e descobrir qual foi esse critério.</a:t>
            </a:r>
          </a:p>
          <a:p>
            <a:pPr>
              <a:buSzPts val="1600"/>
            </a:pPr>
            <a:r>
              <a:rPr lang="pt-BR" sz="1500" dirty="0"/>
              <a:t>Inicie uma primeira sequência, por exemplo: “menina, menino, menina, menino”. Escolha os estudantes para formar essa fila e promova alguns questionamentos à turma, entre eles: </a:t>
            </a:r>
          </a:p>
          <a:p>
            <a:pPr>
              <a:buSzPts val="1600"/>
            </a:pPr>
            <a:r>
              <a:rPr lang="pt-BR" sz="1500" dirty="0"/>
              <a:t>“Qual critério eu usei para organizar essa fila?”</a:t>
            </a:r>
          </a:p>
          <a:p>
            <a:pPr>
              <a:buSzPts val="1600"/>
            </a:pPr>
            <a:r>
              <a:rPr lang="pt-BR" sz="1500" dirty="0"/>
              <a:t>“Como vocês descobriram?”</a:t>
            </a: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FB014DC7-DA5B-9619-021D-CC42ABA4D239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-25" r="154"/>
          <a:stretch>
            <a:fillRect/>
          </a:stretch>
        </p:blipFill>
        <p:spPr>
          <a:xfrm>
            <a:off x="6399134" y="826801"/>
            <a:ext cx="5303092" cy="3324837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033324C3-B171-70BA-4090-585C29C260E1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xfrm rot="21480000">
            <a:off x="176455" y="172556"/>
            <a:ext cx="1662524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grpSp>
        <p:nvGrpSpPr>
          <p:cNvPr id="4" name="Google Shape;171;p26">
            <a:extLst>
              <a:ext uri="{FF2B5EF4-FFF2-40B4-BE49-F238E27FC236}">
                <a16:creationId xmlns:a16="http://schemas.microsoft.com/office/drawing/2014/main" id="{0BEB29D2-1574-FABF-54D5-43E37EFF1FDE}"/>
              </a:ext>
            </a:extLst>
          </p:cNvPr>
          <p:cNvGrpSpPr/>
          <p:nvPr/>
        </p:nvGrpSpPr>
        <p:grpSpPr>
          <a:xfrm>
            <a:off x="620236" y="747610"/>
            <a:ext cx="692128" cy="719813"/>
            <a:chOff x="512793" y="2412643"/>
            <a:chExt cx="692308" cy="720000"/>
          </a:xfrm>
        </p:grpSpPr>
        <p:pic>
          <p:nvPicPr>
            <p:cNvPr id="5" name="Google Shape;172;p26">
              <a:extLst>
                <a:ext uri="{FF2B5EF4-FFF2-40B4-BE49-F238E27FC236}">
                  <a16:creationId xmlns:a16="http://schemas.microsoft.com/office/drawing/2014/main" id="{AD7E7A87-BA51-5F07-A1B6-0C11647FD1E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73;p26">
              <a:extLst>
                <a:ext uri="{FF2B5EF4-FFF2-40B4-BE49-F238E27FC236}">
                  <a16:creationId xmlns:a16="http://schemas.microsoft.com/office/drawing/2014/main" id="{2ABF054A-D67C-FBB6-A78B-D5864EBBDD3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35131202-9071-2FD6-A934-42BAB86183A0}"/>
              </a:ext>
            </a:extLst>
          </p:cNvPr>
          <p:cNvSpPr txBox="1"/>
          <p:nvPr/>
        </p:nvSpPr>
        <p:spPr>
          <a:xfrm>
            <a:off x="1346352" y="4151638"/>
            <a:ext cx="1062291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7030A0"/>
              </a:buClr>
              <a:buSzPct val="80000"/>
            </a:pPr>
            <a:r>
              <a:rPr lang="pt-BR" sz="1500" dirty="0"/>
              <a:t>Será que poderia haver outro critério diferente?</a:t>
            </a:r>
          </a:p>
          <a:p>
            <a:r>
              <a:rPr lang="pt-BR" sz="1500" dirty="0"/>
              <a:t>Em seguida, convide um estudante a criar um critério e formar outra fila com os colegas da classe. </a:t>
            </a:r>
          </a:p>
          <a:p>
            <a:r>
              <a:rPr lang="pt-BR" sz="1500" dirty="0"/>
              <a:t>Repita a atividade no mínimo cinco vezes, estimulando a participação dos estudantes, a criatividade e o desenvolvimento do raciocínio lógico.</a:t>
            </a:r>
          </a:p>
          <a:p>
            <a:r>
              <a:rPr lang="pt-BR" sz="1500" dirty="0"/>
              <a:t>Sugestões de critérios para organizar a sequência:</a:t>
            </a:r>
          </a:p>
          <a:p>
            <a:pPr marL="285750" indent="-285750"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/>
              <a:t> Ordem crescente de altura.</a:t>
            </a:r>
          </a:p>
          <a:p>
            <a:pPr marL="285750" indent="-285750"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/>
              <a:t> Ordem decrescente de idade.</a:t>
            </a:r>
          </a:p>
          <a:p>
            <a:pPr marL="285750" indent="-285750"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/>
              <a:t> Estudante com saia, estudante com short, estudante com saia, estudante com short.</a:t>
            </a:r>
          </a:p>
          <a:p>
            <a:pPr marL="285750" indent="-285750"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/>
              <a:t> Com óculos, sem óculos, com óculos, sem óculos.</a:t>
            </a:r>
          </a:p>
          <a:p>
            <a:pPr marL="285750" indent="-285750">
              <a:buClr>
                <a:srgbClr val="7030A0"/>
              </a:buClr>
              <a:buSzPct val="80000"/>
              <a:buFont typeface="Fonte do Sistema Regular"/>
              <a:buChar char="●"/>
            </a:pPr>
            <a:r>
              <a:rPr lang="pt-BR" sz="1500" dirty="0"/>
              <a:t> Com uniforme, sem uniforme, com uniforme, sem uniforme.</a:t>
            </a:r>
          </a:p>
        </p:txBody>
      </p:sp>
    </p:spTree>
    <p:extLst>
      <p:ext uri="{BB962C8B-B14F-4D97-AF65-F5344CB8AC3E}">
        <p14:creationId xmlns:p14="http://schemas.microsoft.com/office/powerpoint/2010/main" val="1802794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D46725E8-32B0-3CF6-3704-B94D5487B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>
            <a:extLst>
              <a:ext uri="{FF2B5EF4-FFF2-40B4-BE49-F238E27FC236}">
                <a16:creationId xmlns:a16="http://schemas.microsoft.com/office/drawing/2014/main" id="{2D19691D-F957-D942-BAF5-C83D512CCB49}"/>
              </a:ext>
            </a:extLst>
          </p:cNvPr>
          <p:cNvSpPr txBox="1"/>
          <p:nvPr/>
        </p:nvSpPr>
        <p:spPr>
          <a:xfrm>
            <a:off x="1448681" y="987518"/>
            <a:ext cx="4179884" cy="1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antes de ler o slide para os estudantes, promova os seguintes questionamentos: </a:t>
            </a:r>
            <a:br>
              <a:rPr lang="pt-BR" sz="1600" dirty="0"/>
            </a:br>
            <a:r>
              <a:rPr lang="pt-BR" sz="1600" dirty="0"/>
              <a:t>“Quem gostaria de compartilhar o que aprendeu hoje em nossa aula?”</a:t>
            </a:r>
            <a:br>
              <a:rPr lang="pt-BR" sz="1600" dirty="0"/>
            </a:br>
            <a:r>
              <a:rPr lang="pt-BR" sz="1600" dirty="0"/>
              <a:t>Escute atentamente as respostas e, somente depois, leia os itens do slide. </a:t>
            </a:r>
          </a:p>
          <a:p>
            <a:pPr>
              <a:buSzPts val="1600"/>
            </a:pPr>
            <a:r>
              <a:rPr lang="pt-BR" sz="1600" dirty="0"/>
              <a:t>Lembre-se: a retomada do conteúdo com base nas atividades realizadas ajuda a reforçar o aprendizado e a revisitar o que foi trabalhado.</a:t>
            </a:r>
            <a:endParaRPr sz="1600" dirty="0">
              <a:solidFill>
                <a:schemeClr val="dk1"/>
              </a:solidFill>
            </a:endParaRPr>
          </a:p>
        </p:txBody>
      </p:sp>
      <p:pic>
        <p:nvPicPr>
          <p:cNvPr id="8" name="Espaço Reservado para Imagem 7">
            <a:extLst>
              <a:ext uri="{FF2B5EF4-FFF2-40B4-BE49-F238E27FC236}">
                <a16:creationId xmlns:a16="http://schemas.microsoft.com/office/drawing/2014/main" id="{60B8B1E0-EDDC-EE68-711E-18F906E9C5DF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-1" r="-243"/>
          <a:stretch>
            <a:fillRect/>
          </a:stretch>
        </p:blipFill>
        <p:spPr>
          <a:xfrm>
            <a:off x="5789692" y="826801"/>
            <a:ext cx="5912534" cy="3706934"/>
          </a:xfrm>
        </p:spPr>
      </p:pic>
      <p:sp>
        <p:nvSpPr>
          <p:cNvPr id="155" name="Google Shape;155;p26">
            <a:extLst>
              <a:ext uri="{FF2B5EF4-FFF2-40B4-BE49-F238E27FC236}">
                <a16:creationId xmlns:a16="http://schemas.microsoft.com/office/drawing/2014/main" id="{AFE5A175-FC7C-4E84-441E-D52AA8492F76}"/>
              </a:ext>
            </a:extLst>
          </p:cNvPr>
          <p:cNvSpPr txBox="1">
            <a:spLocks noGrp="1"/>
          </p:cNvSpPr>
          <p:nvPr>
            <p:ph type="subTitle" idx="2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15</a:t>
            </a:r>
            <a:endParaRPr dirty="0"/>
          </a:p>
        </p:txBody>
      </p:sp>
      <p:grpSp>
        <p:nvGrpSpPr>
          <p:cNvPr id="4" name="Google Shape;168;p26">
            <a:extLst>
              <a:ext uri="{FF2B5EF4-FFF2-40B4-BE49-F238E27FC236}">
                <a16:creationId xmlns:a16="http://schemas.microsoft.com/office/drawing/2014/main" id="{EA03851D-3D10-F730-ADD1-FFA5A5F70E70}"/>
              </a:ext>
            </a:extLst>
          </p:cNvPr>
          <p:cNvGrpSpPr/>
          <p:nvPr/>
        </p:nvGrpSpPr>
        <p:grpSpPr>
          <a:xfrm>
            <a:off x="620236" y="4054523"/>
            <a:ext cx="692128" cy="719813"/>
            <a:chOff x="512793" y="4038243"/>
            <a:chExt cx="692308" cy="720000"/>
          </a:xfrm>
        </p:grpSpPr>
        <p:pic>
          <p:nvPicPr>
            <p:cNvPr id="5" name="Google Shape;169;p26">
              <a:extLst>
                <a:ext uri="{FF2B5EF4-FFF2-40B4-BE49-F238E27FC236}">
                  <a16:creationId xmlns:a16="http://schemas.microsoft.com/office/drawing/2014/main" id="{7E7918A5-6D2E-9FFA-E193-79D46F3E81A1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40382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70;p26">
              <a:extLst>
                <a:ext uri="{FF2B5EF4-FFF2-40B4-BE49-F238E27FC236}">
                  <a16:creationId xmlns:a16="http://schemas.microsoft.com/office/drawing/2014/main" id="{38E5C85C-4AE3-86EB-B9F7-FCFF78CFA41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3962" y="4146254"/>
              <a:ext cx="421341" cy="5019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Google Shape;150;p26">
            <a:extLst>
              <a:ext uri="{FF2B5EF4-FFF2-40B4-BE49-F238E27FC236}">
                <a16:creationId xmlns:a16="http://schemas.microsoft.com/office/drawing/2014/main" id="{65DF0799-AB0D-8EE4-2679-F042801141B4}"/>
              </a:ext>
            </a:extLst>
          </p:cNvPr>
          <p:cNvSpPr txBox="1"/>
          <p:nvPr/>
        </p:nvSpPr>
        <p:spPr>
          <a:xfrm>
            <a:off x="1473491" y="4010324"/>
            <a:ext cx="4155074" cy="2284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Aprofundamento: </a:t>
            </a:r>
            <a:r>
              <a:rPr lang="pt-BR" sz="1600" dirty="0"/>
              <a:t>sugestão de atividade on-line para retomada da habilidade desenvolvida na aula:</a:t>
            </a:r>
          </a:p>
          <a:p>
            <a:pPr>
              <a:buSzPts val="1600"/>
            </a:pPr>
            <a:r>
              <a:rPr lang="pt-BR" sz="16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https://wordwall.net/pt/resource/5859126/complete-a-sequ%C3%AAncia-de-imagens</a:t>
            </a:r>
            <a:endParaRPr sz="1600" b="1" dirty="0"/>
          </a:p>
        </p:txBody>
      </p:sp>
      <p:grpSp>
        <p:nvGrpSpPr>
          <p:cNvPr id="10" name="Google Shape;171;p26">
            <a:extLst>
              <a:ext uri="{FF2B5EF4-FFF2-40B4-BE49-F238E27FC236}">
                <a16:creationId xmlns:a16="http://schemas.microsoft.com/office/drawing/2014/main" id="{53B6570D-DAC4-2F6C-A032-92E7E2D4A182}"/>
              </a:ext>
            </a:extLst>
          </p:cNvPr>
          <p:cNvGrpSpPr/>
          <p:nvPr/>
        </p:nvGrpSpPr>
        <p:grpSpPr>
          <a:xfrm>
            <a:off x="620236" y="987518"/>
            <a:ext cx="692128" cy="719813"/>
            <a:chOff x="512793" y="2412643"/>
            <a:chExt cx="692308" cy="720000"/>
          </a:xfrm>
        </p:grpSpPr>
        <p:pic>
          <p:nvPicPr>
            <p:cNvPr id="11" name="Google Shape;172;p26">
              <a:extLst>
                <a:ext uri="{FF2B5EF4-FFF2-40B4-BE49-F238E27FC236}">
                  <a16:creationId xmlns:a16="http://schemas.microsoft.com/office/drawing/2014/main" id="{619B374C-FC97-4F67-0CCD-B14B8253D35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173;p26">
              <a:extLst>
                <a:ext uri="{FF2B5EF4-FFF2-40B4-BE49-F238E27FC236}">
                  <a16:creationId xmlns:a16="http://schemas.microsoft.com/office/drawing/2014/main" id="{61338B75-042F-C5CB-C36C-46C6735322B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97052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A1CBD7D-19B3-0820-3A8D-BBF8A4977402}"/>
              </a:ext>
            </a:extLst>
          </p:cNvPr>
          <p:cNvSpPr txBox="1"/>
          <p:nvPr/>
        </p:nvSpPr>
        <p:spPr>
          <a:xfrm>
            <a:off x="1174529" y="1003959"/>
            <a:ext cx="9185973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CONVERSE COM A TURMA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88718ED-7191-002C-60FF-C4BB34CBFCD6}"/>
              </a:ext>
            </a:extLst>
          </p:cNvPr>
          <p:cNvSpPr txBox="1"/>
          <p:nvPr/>
        </p:nvSpPr>
        <p:spPr>
          <a:xfrm>
            <a:off x="534252" y="1631862"/>
            <a:ext cx="10525558" cy="49730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66"/>
              </a:spcAf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VEJAM ESTA FILA DE CRIANÇAS. </a:t>
            </a:r>
          </a:p>
          <a:p>
            <a:pPr marL="457200" indent="-457200">
              <a:buClr>
                <a:srgbClr val="7030A0"/>
              </a:buClr>
              <a:buSzPts val="2000"/>
              <a:buFont typeface="Fonte do Sistema Regular"/>
              <a:buChar char="●"/>
            </a:pPr>
            <a:r>
              <a:rPr lang="pt-BR" sz="2600" dirty="0">
                <a:solidFill>
                  <a:schemeClr val="dk1"/>
                </a:solidFill>
                <a:latin typeface="+mn-lt"/>
                <a:ea typeface="Lato"/>
                <a:cs typeface="Lato"/>
                <a:sym typeface="Lato"/>
              </a:rPr>
              <a:t>COMO VOCÊS ACHAM QUE ELA FOI ORGANIZADA?</a:t>
            </a: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Font typeface="Fonte do Sistema Regular"/>
              <a:buChar char="●"/>
            </a:pP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Font typeface="Fonte do Sistema Regular"/>
              <a:buChar char="●"/>
            </a:pP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Font typeface="Fonte do Sistema Regular"/>
              <a:buChar char="●"/>
            </a:pP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Font typeface="Fonte do Sistema Regular"/>
              <a:buChar char="●"/>
            </a:pP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Font typeface="Fonte do Sistema Regular"/>
              <a:buChar char="●"/>
            </a:pP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030A0"/>
              </a:buClr>
              <a:buFont typeface="Fonte do Sistema Regular"/>
              <a:buChar char="●"/>
            </a:pPr>
            <a:endParaRPr lang="pt-BR" sz="2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Clr>
                <a:srgbClr val="7030A0"/>
              </a:buClr>
              <a:buSzPts val="2000"/>
              <a:buFont typeface="Fonte do Sistema Regular"/>
              <a:buChar char="●"/>
            </a:pPr>
            <a:r>
              <a:rPr lang="pt-BR" sz="2600" dirty="0">
                <a:solidFill>
                  <a:schemeClr val="dk1"/>
                </a:solidFill>
                <a:latin typeface="+mn-lt"/>
                <a:ea typeface="Lato"/>
                <a:cs typeface="Lato"/>
              </a:rPr>
              <a:t>DE QUE OUTRA FORMA PODERÍAMOS ORGANIZÁ-LA? </a:t>
            </a:r>
          </a:p>
        </p:txBody>
      </p:sp>
      <p:pic>
        <p:nvPicPr>
          <p:cNvPr id="14" name="Imagem 13" descr="Boneca de brinquedo&#10;&#10;Descrição gerada automaticamente">
            <a:extLst>
              <a:ext uri="{FF2B5EF4-FFF2-40B4-BE49-F238E27FC236}">
                <a16:creationId xmlns:a16="http://schemas.microsoft.com/office/drawing/2014/main" id="{3BED2ED3-E149-BC17-E627-BAA7A7A26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333" y="2785078"/>
            <a:ext cx="7670159" cy="3140662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C7B60673-A301-2B3C-1C31-DFD9BDC39F82}"/>
              </a:ext>
            </a:extLst>
          </p:cNvPr>
          <p:cNvGrpSpPr/>
          <p:nvPr/>
        </p:nvGrpSpPr>
        <p:grpSpPr>
          <a:xfrm>
            <a:off x="9030604" y="491108"/>
            <a:ext cx="2659795" cy="415517"/>
            <a:chOff x="289560" y="3851596"/>
            <a:chExt cx="2659795" cy="415517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CBBB03DB-8633-6A1D-827A-42095A872E43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HÁBITOS DE DISCUSSÃO</a:t>
              </a:r>
            </a:p>
          </p:txBody>
        </p:sp>
        <p:pic>
          <p:nvPicPr>
            <p:cNvPr id="8" name="Gráfico 3">
              <a:extLst>
                <a:ext uri="{FF2B5EF4-FFF2-40B4-BE49-F238E27FC236}">
                  <a16:creationId xmlns:a16="http://schemas.microsoft.com/office/drawing/2014/main" id="{2D07045D-C064-2815-A5FC-3BD22A830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  <p:pic>
        <p:nvPicPr>
          <p:cNvPr id="9" name="Google Shape;182;p6">
            <a:extLst>
              <a:ext uri="{FF2B5EF4-FFF2-40B4-BE49-F238E27FC236}">
                <a16:creationId xmlns:a16="http://schemas.microsoft.com/office/drawing/2014/main" id="{438DEBFC-92D6-505C-515C-563BA47851C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2103" y="1067091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021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F7FABC3-A6E6-0A87-6D73-FC22F2A23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 </a:t>
            </a:r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8802F48-7C14-AACC-75C7-FB71E9BB2687}"/>
              </a:ext>
            </a:extLst>
          </p:cNvPr>
          <p:cNvSpPr txBox="1"/>
          <p:nvPr/>
        </p:nvSpPr>
        <p:spPr>
          <a:xfrm>
            <a:off x="571652" y="1095324"/>
            <a:ext cx="11045521" cy="1835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tabLst>
                <a:tab pos="609448" algn="l"/>
              </a:tabLs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AGORA É A SUA VEZ!</a:t>
            </a:r>
          </a:p>
          <a:p>
            <a:pPr>
              <a:spcAft>
                <a:spcPts val="800"/>
              </a:spcAft>
              <a:tabLst>
                <a:tab pos="609448" algn="l"/>
              </a:tabLst>
            </a:pPr>
            <a:r>
              <a:rPr lang="pt-BR" sz="2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ESCOLHA UM CRITÉRIO E ORGANIZE UMA FILA DE ESTUDANTES. A TURMA DEVERÁ DESCOBRIR QUAL FOI O CRITÉRIO UTILIZADO POR VOCÊ.</a:t>
            </a:r>
            <a:endParaRPr lang="pt-BR" sz="2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m 8" descr="Boneca colorida de brinquedo&#10;&#10;Descrição gerada automaticamente com confiança média">
            <a:extLst>
              <a:ext uri="{FF2B5EF4-FFF2-40B4-BE49-F238E27FC236}">
                <a16:creationId xmlns:a16="http://schemas.microsoft.com/office/drawing/2014/main" id="{30FA6BAD-6CD8-511A-96AE-8A33CFBCC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965" y="2674360"/>
            <a:ext cx="9722895" cy="3819039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822DF37C-CD9D-C7E0-E12E-E8B6ADAA2011}"/>
              </a:ext>
            </a:extLst>
          </p:cNvPr>
          <p:cNvGrpSpPr/>
          <p:nvPr/>
        </p:nvGrpSpPr>
        <p:grpSpPr>
          <a:xfrm>
            <a:off x="9795442" y="426992"/>
            <a:ext cx="1899714" cy="447532"/>
            <a:chOff x="305605" y="2234344"/>
            <a:chExt cx="1899714" cy="447532"/>
          </a:xfrm>
        </p:grpSpPr>
        <p:sp>
          <p:nvSpPr>
            <p:cNvPr id="7" name="CaixaDeTexto 7">
              <a:extLst>
                <a:ext uri="{FF2B5EF4-FFF2-40B4-BE49-F238E27FC236}">
                  <a16:creationId xmlns:a16="http://schemas.microsoft.com/office/drawing/2014/main" id="{DA4DA3CF-8F92-1CC3-65CD-5ADFBBFE28DE}"/>
                </a:ext>
              </a:extLst>
            </p:cNvPr>
            <p:cNvSpPr txBox="1"/>
            <p:nvPr/>
          </p:nvSpPr>
          <p:spPr>
            <a:xfrm>
              <a:off x="428151" y="2362131"/>
              <a:ext cx="1777168" cy="312229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TODOS JUNTOS</a:t>
              </a:r>
            </a:p>
          </p:txBody>
        </p:sp>
        <p:pic>
          <p:nvPicPr>
            <p:cNvPr id="8" name="Gráfico 1">
              <a:extLst>
                <a:ext uri="{FF2B5EF4-FFF2-40B4-BE49-F238E27FC236}">
                  <a16:creationId xmlns:a16="http://schemas.microsoft.com/office/drawing/2014/main" id="{1DF2622F-B42F-5F12-6F91-D0FFC732C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088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pic>
        <p:nvPicPr>
          <p:cNvPr id="4" name="Google Shape;194;p6">
            <a:extLst>
              <a:ext uri="{FF2B5EF4-FFF2-40B4-BE49-F238E27FC236}">
                <a16:creationId xmlns:a16="http://schemas.microsoft.com/office/drawing/2014/main" id="{5C0B0C82-C1E0-6B23-7821-CF9E512677D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1730" y="499173"/>
            <a:ext cx="406824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BA592511-098E-7B04-8787-E32F0B3C5D55}"/>
              </a:ext>
            </a:extLst>
          </p:cNvPr>
          <p:cNvSpPr/>
          <p:nvPr/>
        </p:nvSpPr>
        <p:spPr>
          <a:xfrm>
            <a:off x="763194" y="4644379"/>
            <a:ext cx="10756323" cy="184102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>
              <a:solidFill>
                <a:schemeClr val="bg1"/>
              </a:solidFill>
            </a:endParaRPr>
          </a:p>
        </p:txBody>
      </p:sp>
      <p:pic>
        <p:nvPicPr>
          <p:cNvPr id="8" name="Imagem 7" descr="Copo ao lado de um bolo&#10;&#10;Descrição gerada automaticamente com confiança média">
            <a:extLst>
              <a:ext uri="{FF2B5EF4-FFF2-40B4-BE49-F238E27FC236}">
                <a16:creationId xmlns:a16="http://schemas.microsoft.com/office/drawing/2014/main" id="{3BE63A85-732D-B650-3973-5B174D2FA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194" y="2870640"/>
            <a:ext cx="10756323" cy="164532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829FEF3-77A4-C3A7-92CB-5589EA45E94B}"/>
              </a:ext>
            </a:extLst>
          </p:cNvPr>
          <p:cNvSpPr txBox="1"/>
          <p:nvPr/>
        </p:nvSpPr>
        <p:spPr>
          <a:xfrm>
            <a:off x="549275" y="997507"/>
            <a:ext cx="11161713" cy="1733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Bef>
                <a:spcPts val="147"/>
              </a:spcBef>
              <a:buClr>
                <a:srgbClr val="7030A0"/>
              </a:buClr>
              <a:buSzPct val="100000"/>
              <a:tabLst>
                <a:tab pos="430846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É HORA DO LANCHE! VAMOS TER PIPOCA COM SUCO DE LARANJA. VEJA COMO JOSEFA, A MERENDEIRA DA ESCOLA, COMEÇOU A ORGANIZAR O LANCHE, E AJUDE-A, DESENHANDO A MESMA SEQUÊNCIA.</a:t>
            </a:r>
            <a:endParaRPr lang="pt-BR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473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064AD902-F326-7F39-75A6-8EAEFBAD24F4}"/>
              </a:ext>
            </a:extLst>
          </p:cNvPr>
          <p:cNvSpPr/>
          <p:nvPr/>
        </p:nvSpPr>
        <p:spPr>
          <a:xfrm>
            <a:off x="763194" y="4644379"/>
            <a:ext cx="10756323" cy="184102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>
              <a:solidFill>
                <a:schemeClr val="bg1"/>
              </a:solidFill>
            </a:endParaRPr>
          </a:p>
        </p:txBody>
      </p:sp>
      <p:pic>
        <p:nvPicPr>
          <p:cNvPr id="4" name="Imagem 3" descr="Copo ao lado de um bolo&#10;&#10;Descrição gerada automaticamente com confiança média">
            <a:extLst>
              <a:ext uri="{FF2B5EF4-FFF2-40B4-BE49-F238E27FC236}">
                <a16:creationId xmlns:a16="http://schemas.microsoft.com/office/drawing/2014/main" id="{503F3327-B0F8-EE0D-0A04-9227AB3FF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194" y="2870640"/>
            <a:ext cx="10756323" cy="1645327"/>
          </a:xfrm>
          <a:prstGeom prst="rect">
            <a:avLst/>
          </a:prstGeom>
        </p:spPr>
      </p:pic>
      <p:pic>
        <p:nvPicPr>
          <p:cNvPr id="6" name="Imagem 5" descr="Copo ao lado de um bolo&#10;&#10;Descrição gerada automaticamente com confiança média">
            <a:extLst>
              <a:ext uri="{FF2B5EF4-FFF2-40B4-BE49-F238E27FC236}">
                <a16:creationId xmlns:a16="http://schemas.microsoft.com/office/drawing/2014/main" id="{694B1375-5F88-53F6-DF01-D6B04D930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174" y="4799332"/>
            <a:ext cx="9778476" cy="149575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9F04AF2-8074-6A06-0920-740200DBC87E}"/>
              </a:ext>
            </a:extLst>
          </p:cNvPr>
          <p:cNvSpPr txBox="1"/>
          <p:nvPr/>
        </p:nvSpPr>
        <p:spPr>
          <a:xfrm>
            <a:off x="549275" y="997507"/>
            <a:ext cx="11161713" cy="1733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spcBef>
                <a:spcPts val="147"/>
              </a:spcBef>
              <a:buClr>
                <a:srgbClr val="7030A0"/>
              </a:buClr>
              <a:buSzPct val="100000"/>
              <a:tabLst>
                <a:tab pos="430846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1.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É HORA DO LANCHE! VAMOS TER PIPOCA COM SUCO DE LARANJA. VEJA COMO JOSEFA, A MERENDEIRA DA ESCOLA, COMEÇOU A ORGANIZAR O LANCHE, E AJUDE-A, DESENHANDO A MESMA SEQUÊNCIA.</a:t>
            </a:r>
            <a:endParaRPr lang="pt-BR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AC2BEF-77DE-2312-D0D4-1F4DCE627C1D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14" name="Google Shape;184;p6">
            <a:extLst>
              <a:ext uri="{FF2B5EF4-FFF2-40B4-BE49-F238E27FC236}">
                <a16:creationId xmlns:a16="http://schemas.microsoft.com/office/drawing/2014/main" id="{87876F27-5223-1FA2-664A-65A62489E6C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42541" y="449863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7469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EAF6A942-8A83-91D8-C4C5-641B288A1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276" y="1357090"/>
            <a:ext cx="11161712" cy="2071910"/>
          </a:xfrm>
        </p:spPr>
        <p:txBody>
          <a:bodyPr/>
          <a:lstStyle/>
          <a:p>
            <a:pPr marL="0" marR="127815" indent="0">
              <a:spcAft>
                <a:spcPts val="600"/>
              </a:spcAft>
              <a:buClr>
                <a:srgbClr val="7030A0"/>
              </a:buClr>
              <a:buSzPct val="100000"/>
              <a:tabLst>
                <a:tab pos="428306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JOSEFA SABE QUE AS CRIANÇAS GOSTAM DE SUCOS DIFERENTES. POR ISSO, ELA FEZ DE DIVERSOS SABORES. DESCUBRA A SEQUÊNCIA E DESENHE OS PRÓXIMOS 4 SUCOS.</a:t>
            </a:r>
          </a:p>
        </p:txBody>
      </p:sp>
      <p:pic>
        <p:nvPicPr>
          <p:cNvPr id="2" name="Imagem 1" descr="Uma imagem contendo xícara, mesa, placar&#10;&#10;Descrição gerada automaticamente">
            <a:extLst>
              <a:ext uri="{FF2B5EF4-FFF2-40B4-BE49-F238E27FC236}">
                <a16:creationId xmlns:a16="http://schemas.microsoft.com/office/drawing/2014/main" id="{011FDB96-8D04-CB3B-A1E0-0FB0C54AA5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382"/>
          <a:stretch/>
        </p:blipFill>
        <p:spPr>
          <a:xfrm>
            <a:off x="456260" y="4015397"/>
            <a:ext cx="7570358" cy="141413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9647D55-DFAB-E966-6E7E-AE4FDDBCBDF8}"/>
              </a:ext>
            </a:extLst>
          </p:cNvPr>
          <p:cNvSpPr/>
          <p:nvPr/>
        </p:nvSpPr>
        <p:spPr>
          <a:xfrm>
            <a:off x="8026617" y="3893503"/>
            <a:ext cx="3831025" cy="165792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pic>
        <p:nvPicPr>
          <p:cNvPr id="5" name="Google Shape;194;p6">
            <a:extLst>
              <a:ext uri="{FF2B5EF4-FFF2-40B4-BE49-F238E27FC236}">
                <a16:creationId xmlns:a16="http://schemas.microsoft.com/office/drawing/2014/main" id="{57C9FE07-4437-D729-A7CB-48CE660CE8F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81730" y="499173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1542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Uma imagem contendo xícara, mesa, placar&#10;&#10;Descrição gerada automaticamente">
            <a:extLst>
              <a:ext uri="{FF2B5EF4-FFF2-40B4-BE49-F238E27FC236}">
                <a16:creationId xmlns:a16="http://schemas.microsoft.com/office/drawing/2014/main" id="{E5220C21-3029-D9EF-5C42-ECB3CA2C9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59" y="4015397"/>
            <a:ext cx="11363827" cy="1414133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7289E2F8-D125-9C41-9310-72EC9B0A6D10}"/>
              </a:ext>
            </a:extLst>
          </p:cNvPr>
          <p:cNvSpPr/>
          <p:nvPr/>
        </p:nvSpPr>
        <p:spPr>
          <a:xfrm>
            <a:off x="8026617" y="3893503"/>
            <a:ext cx="3831025" cy="165792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6D52AEC-616F-AA6A-431D-0F729B1F3F5F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3" name="Google Shape;184;p6">
            <a:extLst>
              <a:ext uri="{FF2B5EF4-FFF2-40B4-BE49-F238E27FC236}">
                <a16:creationId xmlns:a16="http://schemas.microsoft.com/office/drawing/2014/main" id="{CF547B99-96D3-0281-4530-5B9A28AC1B2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42541" y="449863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Espaço Reservado para Texto 8">
            <a:extLst>
              <a:ext uri="{FF2B5EF4-FFF2-40B4-BE49-F238E27FC236}">
                <a16:creationId xmlns:a16="http://schemas.microsoft.com/office/drawing/2014/main" id="{BF0615DF-D15C-7214-8B7B-67C4E198A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276" y="1357090"/>
            <a:ext cx="11161712" cy="2071910"/>
          </a:xfrm>
        </p:spPr>
        <p:txBody>
          <a:bodyPr/>
          <a:lstStyle/>
          <a:p>
            <a:pPr marL="0" marR="127815" indent="0">
              <a:spcAft>
                <a:spcPts val="600"/>
              </a:spcAft>
              <a:buClr>
                <a:srgbClr val="7030A0"/>
              </a:buClr>
              <a:buSzPct val="100000"/>
              <a:tabLst>
                <a:tab pos="428306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BR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JOSEFA SABE QUE AS CRIANÇAS GOSTAM DE SUCOS DIFERENTES. POR ISSO, ELA FEZ DE DIVERSOS SABORES. DESCUBRA A SEQUÊNCIA E DESENHE OS PRÓXIMOS 4 SUCOS.</a:t>
            </a:r>
          </a:p>
        </p:txBody>
      </p:sp>
    </p:spTree>
    <p:extLst>
      <p:ext uri="{BB962C8B-B14F-4D97-AF65-F5344CB8AC3E}">
        <p14:creationId xmlns:p14="http://schemas.microsoft.com/office/powerpoint/2010/main" val="1192785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CB13909-CBE9-FBEA-1008-031CD3A4955B}"/>
              </a:ext>
            </a:extLst>
          </p:cNvPr>
          <p:cNvSpPr txBox="1"/>
          <p:nvPr/>
        </p:nvSpPr>
        <p:spPr>
          <a:xfrm>
            <a:off x="581739" y="1452035"/>
            <a:ext cx="11175398" cy="1733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0354">
              <a:spcAft>
                <a:spcPts val="800"/>
              </a:spcAft>
              <a:buClr>
                <a:srgbClr val="7030A0"/>
              </a:buClr>
              <a:buSzPct val="100000"/>
              <a:tabLst>
                <a:tab pos="427460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3. </a:t>
            </a:r>
            <a:r>
              <a:rPr lang="pt-PT" sz="2600" dirty="0">
                <a:solidFill>
                  <a:srgbClr val="231F2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PARA PEGAR O SUCO, AS CRIANÇAS PRECISAM DESCOBRIR A SENHA CRIADA POR JOSEFA. A SENHA É O ELEMENTO QUE ESTÁ FALTANDO NA SEQUÊNCIA. VOCÊ SABE QUAL É? DESCUBRA E CIRCULE A SUA RESPOSTA.</a:t>
            </a:r>
            <a:endParaRPr lang="pt-BR" sz="2600" dirty="0">
              <a:solidFill>
                <a:srgbClr val="231F20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D498F71-10DF-04AB-52AF-6777DC90E3A3}"/>
              </a:ext>
            </a:extLst>
          </p:cNvPr>
          <p:cNvSpPr/>
          <p:nvPr/>
        </p:nvSpPr>
        <p:spPr>
          <a:xfrm>
            <a:off x="720054" y="3355787"/>
            <a:ext cx="5374359" cy="121888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86FFB75-DD51-4089-4D09-D6776AE9CAAD}"/>
              </a:ext>
            </a:extLst>
          </p:cNvPr>
          <p:cNvSpPr/>
          <p:nvPr/>
        </p:nvSpPr>
        <p:spPr>
          <a:xfrm>
            <a:off x="6242817" y="3355787"/>
            <a:ext cx="5374359" cy="121888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09F85712-8294-478A-0E6C-BADA5FF12B17}"/>
              </a:ext>
            </a:extLst>
          </p:cNvPr>
          <p:cNvGrpSpPr/>
          <p:nvPr/>
        </p:nvGrpSpPr>
        <p:grpSpPr>
          <a:xfrm>
            <a:off x="851995" y="3460642"/>
            <a:ext cx="5053512" cy="926684"/>
            <a:chOff x="639163" y="2044963"/>
            <a:chExt cx="3791121" cy="695194"/>
          </a:xfrm>
        </p:grpSpPr>
        <p:sp>
          <p:nvSpPr>
            <p:cNvPr id="5" name="Elipse 4">
              <a:extLst>
                <a:ext uri="{FF2B5EF4-FFF2-40B4-BE49-F238E27FC236}">
                  <a16:creationId xmlns:a16="http://schemas.microsoft.com/office/drawing/2014/main" id="{69E7D0D3-8323-74E8-636C-87C556505CE8}"/>
                </a:ext>
              </a:extLst>
            </p:cNvPr>
            <p:cNvSpPr/>
            <p:nvPr/>
          </p:nvSpPr>
          <p:spPr>
            <a:xfrm>
              <a:off x="639163" y="2128157"/>
              <a:ext cx="593889" cy="612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45BF7F60-6348-F6F5-883B-19184C67FF73}"/>
                </a:ext>
              </a:extLst>
            </p:cNvPr>
            <p:cNvSpPr/>
            <p:nvPr/>
          </p:nvSpPr>
          <p:spPr>
            <a:xfrm>
              <a:off x="1332034" y="2110915"/>
              <a:ext cx="612000" cy="612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8" name="Triângulo isósceles 7">
              <a:extLst>
                <a:ext uri="{FF2B5EF4-FFF2-40B4-BE49-F238E27FC236}">
                  <a16:creationId xmlns:a16="http://schemas.microsoft.com/office/drawing/2014/main" id="{735A9A21-D86D-8B2E-EE33-9A47F4C89CFA}"/>
                </a:ext>
              </a:extLst>
            </p:cNvPr>
            <p:cNvSpPr/>
            <p:nvPr/>
          </p:nvSpPr>
          <p:spPr>
            <a:xfrm>
              <a:off x="2043016" y="2044963"/>
              <a:ext cx="781000" cy="6840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10" name="Seta: Pentágono 9">
              <a:extLst>
                <a:ext uri="{FF2B5EF4-FFF2-40B4-BE49-F238E27FC236}">
                  <a16:creationId xmlns:a16="http://schemas.microsoft.com/office/drawing/2014/main" id="{64DB0198-6495-765A-D373-EA878E317CC2}"/>
                </a:ext>
              </a:extLst>
            </p:cNvPr>
            <p:cNvSpPr/>
            <p:nvPr/>
          </p:nvSpPr>
          <p:spPr>
            <a:xfrm>
              <a:off x="3818284" y="2128157"/>
              <a:ext cx="612000" cy="612000"/>
            </a:xfrm>
            <a:prstGeom prst="homePlate">
              <a:avLst/>
            </a:prstGeom>
            <a:solidFill>
              <a:srgbClr val="E406AA"/>
            </a:solidFill>
            <a:ln>
              <a:solidFill>
                <a:srgbClr val="E406A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15" name="Triângulo isósceles 14">
              <a:extLst>
                <a:ext uri="{FF2B5EF4-FFF2-40B4-BE49-F238E27FC236}">
                  <a16:creationId xmlns:a16="http://schemas.microsoft.com/office/drawing/2014/main" id="{05215317-3052-0F79-1DE9-7F86CA684441}"/>
                </a:ext>
              </a:extLst>
            </p:cNvPr>
            <p:cNvSpPr/>
            <p:nvPr/>
          </p:nvSpPr>
          <p:spPr>
            <a:xfrm>
              <a:off x="2930650" y="2056157"/>
              <a:ext cx="781000" cy="6840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E87157DF-EDCC-F8EB-B459-0541626C3195}"/>
              </a:ext>
            </a:extLst>
          </p:cNvPr>
          <p:cNvGrpSpPr/>
          <p:nvPr/>
        </p:nvGrpSpPr>
        <p:grpSpPr>
          <a:xfrm>
            <a:off x="6403239" y="3493106"/>
            <a:ext cx="5053512" cy="926684"/>
            <a:chOff x="639163" y="2044963"/>
            <a:chExt cx="3791121" cy="695194"/>
          </a:xfrm>
        </p:grpSpPr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D065A82E-DC99-9E92-5F01-D12770CFFA2E}"/>
                </a:ext>
              </a:extLst>
            </p:cNvPr>
            <p:cNvSpPr/>
            <p:nvPr/>
          </p:nvSpPr>
          <p:spPr>
            <a:xfrm>
              <a:off x="639163" y="2128157"/>
              <a:ext cx="593889" cy="612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21" name="Triângulo isósceles 20">
              <a:extLst>
                <a:ext uri="{FF2B5EF4-FFF2-40B4-BE49-F238E27FC236}">
                  <a16:creationId xmlns:a16="http://schemas.microsoft.com/office/drawing/2014/main" id="{BFE252E6-38D2-43B1-184E-19F833A150E9}"/>
                </a:ext>
              </a:extLst>
            </p:cNvPr>
            <p:cNvSpPr/>
            <p:nvPr/>
          </p:nvSpPr>
          <p:spPr>
            <a:xfrm>
              <a:off x="2043016" y="2044963"/>
              <a:ext cx="781000" cy="6840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22" name="Seta: Pentágono 21">
              <a:extLst>
                <a:ext uri="{FF2B5EF4-FFF2-40B4-BE49-F238E27FC236}">
                  <a16:creationId xmlns:a16="http://schemas.microsoft.com/office/drawing/2014/main" id="{24AA9770-8C5A-0001-D232-12D018D08963}"/>
                </a:ext>
              </a:extLst>
            </p:cNvPr>
            <p:cNvSpPr/>
            <p:nvPr/>
          </p:nvSpPr>
          <p:spPr>
            <a:xfrm>
              <a:off x="3818284" y="2128157"/>
              <a:ext cx="612000" cy="612000"/>
            </a:xfrm>
            <a:prstGeom prst="homePlate">
              <a:avLst/>
            </a:prstGeom>
            <a:solidFill>
              <a:srgbClr val="E406AA"/>
            </a:solidFill>
            <a:ln>
              <a:solidFill>
                <a:srgbClr val="E406A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  <p:sp>
          <p:nvSpPr>
            <p:cNvPr id="23" name="Triângulo isósceles 22">
              <a:extLst>
                <a:ext uri="{FF2B5EF4-FFF2-40B4-BE49-F238E27FC236}">
                  <a16:creationId xmlns:a16="http://schemas.microsoft.com/office/drawing/2014/main" id="{61650185-D367-FE69-B5CE-74BAE3B69525}"/>
                </a:ext>
              </a:extLst>
            </p:cNvPr>
            <p:cNvSpPr/>
            <p:nvPr/>
          </p:nvSpPr>
          <p:spPr>
            <a:xfrm>
              <a:off x="2930650" y="2056157"/>
              <a:ext cx="781000" cy="684000"/>
            </a:xfrm>
            <a:prstGeom prst="triangl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87" dirty="0"/>
            </a:p>
          </p:txBody>
        </p:sp>
      </p:grpSp>
      <p:sp>
        <p:nvSpPr>
          <p:cNvPr id="24" name="Retângulo 23">
            <a:extLst>
              <a:ext uri="{FF2B5EF4-FFF2-40B4-BE49-F238E27FC236}">
                <a16:creationId xmlns:a16="http://schemas.microsoft.com/office/drawing/2014/main" id="{B393F0FB-6183-C66D-8ACB-E8E3C89D1142}"/>
              </a:ext>
            </a:extLst>
          </p:cNvPr>
          <p:cNvSpPr/>
          <p:nvPr/>
        </p:nvSpPr>
        <p:spPr>
          <a:xfrm>
            <a:off x="2948586" y="5231320"/>
            <a:ext cx="815788" cy="8157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8" name="Seta: Pentágono 27">
            <a:extLst>
              <a:ext uri="{FF2B5EF4-FFF2-40B4-BE49-F238E27FC236}">
                <a16:creationId xmlns:a16="http://schemas.microsoft.com/office/drawing/2014/main" id="{DA03B629-9EF8-48EE-71DE-62FFAF2B33F5}"/>
              </a:ext>
            </a:extLst>
          </p:cNvPr>
          <p:cNvSpPr/>
          <p:nvPr/>
        </p:nvSpPr>
        <p:spPr>
          <a:xfrm>
            <a:off x="5834922" y="5231320"/>
            <a:ext cx="815788" cy="815788"/>
          </a:xfrm>
          <a:prstGeom prst="homePlate">
            <a:avLst/>
          </a:prstGeom>
          <a:solidFill>
            <a:srgbClr val="E406AA"/>
          </a:solidFill>
          <a:ln>
            <a:solidFill>
              <a:srgbClr val="E406A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54F68308-3111-2D62-5B45-6271870E7D4E}"/>
              </a:ext>
            </a:extLst>
          </p:cNvPr>
          <p:cNvSpPr/>
          <p:nvPr/>
        </p:nvSpPr>
        <p:spPr>
          <a:xfrm>
            <a:off x="8663797" y="5231320"/>
            <a:ext cx="791646" cy="81578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 dirty="0"/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0C08A6E1-4B91-1577-C626-7A7B721C8FFB}"/>
              </a:ext>
            </a:extLst>
          </p:cNvPr>
          <p:cNvCxnSpPr/>
          <p:nvPr/>
        </p:nvCxnSpPr>
        <p:spPr>
          <a:xfrm>
            <a:off x="7212315" y="4360298"/>
            <a:ext cx="96136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oogle Shape;191;p6">
            <a:extLst>
              <a:ext uri="{FF2B5EF4-FFF2-40B4-BE49-F238E27FC236}">
                <a16:creationId xmlns:a16="http://schemas.microsoft.com/office/drawing/2014/main" id="{D9717792-961A-F946-41EF-A66400E46A2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88183" y="459191"/>
            <a:ext cx="537136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5996633"/>
      </p:ext>
    </p:extLst>
  </p:cSld>
  <p:clrMapOvr>
    <a:masterClrMapping/>
  </p:clrMapOvr>
</p:sld>
</file>

<file path=ppt/theme/theme1.xml><?xml version="1.0" encoding="utf-8"?>
<a:theme xmlns:a="http://schemas.openxmlformats.org/drawingml/2006/main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MAT" id="{8AFDCE05-8396-40B4-BE85-5B403656AE7C}" vid="{133E047C-2644-4E78-A92F-6E932E14D0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E85D10-B6A2-4B2F-830A-6252098F4D50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107e5d7-11fb-4fc5-a87e-036300f47142"/>
    <ds:schemaRef ds:uri="daee7dba-315e-4e15-9bf0-9209d8ae9fd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42F7095-4B2C-4424-ACC1-7D5C35CD7033}"/>
</file>

<file path=docProps/app.xml><?xml version="1.0" encoding="utf-8"?>
<Properties xmlns="http://schemas.openxmlformats.org/officeDocument/2006/extended-properties" xmlns:vt="http://schemas.openxmlformats.org/officeDocument/2006/docPropsVTypes">
  <Template>2026 MAT</Template>
  <TotalTime>2908</TotalTime>
  <Words>1738</Words>
  <Application>Microsoft Office PowerPoint</Application>
  <PresentationFormat>Personalizar</PresentationFormat>
  <Paragraphs>128</Paragraphs>
  <Slides>24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6" baseType="lpstr">
      <vt:lpstr>Wingdings</vt:lpstr>
      <vt:lpstr>Segoe UI</vt:lpstr>
      <vt:lpstr>Grandstander Medium</vt:lpstr>
      <vt:lpstr>Arial</vt:lpstr>
      <vt:lpstr>Lato</vt:lpstr>
      <vt:lpstr>Times New Roman</vt:lpstr>
      <vt:lpstr>Calibri</vt:lpstr>
      <vt:lpstr>Aptos</vt:lpstr>
      <vt:lpstr>Grandstander SemiBold</vt:lpstr>
      <vt:lpstr>Fonte do Sistema Regular</vt:lpstr>
      <vt:lpstr>Grandstander</vt:lpstr>
      <vt:lpstr>2026 MAT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BRINCANDO E APRENDENDO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46</cp:revision>
  <dcterms:modified xsi:type="dcterms:W3CDTF">2025-10-03T17:17:53Z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