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10287000" cx="18288000"/>
  <p:notesSz cx="6858000" cy="9144000"/>
  <p:embeddedFontLst>
    <p:embeddedFont>
      <p:font typeface="Libre Franklin SemiBold"/>
      <p:regular r:id="rId16"/>
      <p:bold r:id="rId17"/>
      <p:italic r:id="rId18"/>
      <p:boldItalic r:id="rId19"/>
    </p:embeddedFont>
    <p:embeddedFont>
      <p:font typeface="Libre Franklin"/>
      <p:regular r:id="rId20"/>
      <p:bold r:id="rId21"/>
      <p:italic r:id="rId22"/>
      <p:boldItalic r:id="rId23"/>
    </p:embeddedFont>
    <p:embeddedFont>
      <p:font typeface="DM Mono Light"/>
      <p:regular r:id="rId24"/>
      <p:bold r:id="rId25"/>
      <p:italic r:id="rId26"/>
      <p:boldItalic r:id="rId27"/>
    </p:embeddedFont>
    <p:embeddedFont>
      <p:font typeface="Libre Franklin ExtraLight"/>
      <p:regular r:id="rId28"/>
      <p:bold r:id="rId29"/>
      <p:italic r:id="rId30"/>
      <p:boldItalic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32" roundtripDataSignature="AMtx7mhjK5DmVSPt+5AGyLJ8ylcB2VNU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ibreFranklin-regular.fntdata"/><Relationship Id="rId22" Type="http://schemas.openxmlformats.org/officeDocument/2006/relationships/font" Target="fonts/LibreFranklin-italic.fntdata"/><Relationship Id="rId21" Type="http://schemas.openxmlformats.org/officeDocument/2006/relationships/font" Target="fonts/LibreFranklin-bold.fntdata"/><Relationship Id="rId24" Type="http://schemas.openxmlformats.org/officeDocument/2006/relationships/font" Target="fonts/DMMonoLight-regular.fntdata"/><Relationship Id="rId23" Type="http://schemas.openxmlformats.org/officeDocument/2006/relationships/font" Target="fonts/LibreFranklin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DMMonoLight-italic.fntdata"/><Relationship Id="rId25" Type="http://schemas.openxmlformats.org/officeDocument/2006/relationships/font" Target="fonts/DMMonoLight-bold.fntdata"/><Relationship Id="rId28" Type="http://schemas.openxmlformats.org/officeDocument/2006/relationships/font" Target="fonts/LibreFranklinExtraLight-regular.fntdata"/><Relationship Id="rId27" Type="http://schemas.openxmlformats.org/officeDocument/2006/relationships/font" Target="fonts/DMMonoLigh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LibreFranklinExtraLight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LibreFranklinExtraLight-boldItalic.fntdata"/><Relationship Id="rId30" Type="http://schemas.openxmlformats.org/officeDocument/2006/relationships/font" Target="fonts/LibreFranklinExtraLight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customschemas.google.com/relationships/presentationmetadata" Target="meta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LibreFranklinSemiBold-bold.fntdata"/><Relationship Id="rId16" Type="http://schemas.openxmlformats.org/officeDocument/2006/relationships/font" Target="fonts/LibreFranklinSemiBold-regular.fntdata"/><Relationship Id="rId19" Type="http://schemas.openxmlformats.org/officeDocument/2006/relationships/font" Target="fonts/LibreFranklinSemiBold-boldItalic.fntdata"/><Relationship Id="rId18" Type="http://schemas.openxmlformats.org/officeDocument/2006/relationships/font" Target="fonts/LibreFranklinSemiBold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Relationship Id="rId4" Type="http://schemas.openxmlformats.org/officeDocument/2006/relationships/hyperlink" Target="https://chatgpt.com/" TargetMode="External"/><Relationship Id="rId5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hyperlink" Target="https://chatgpt.com/" TargetMode="External"/><Relationship Id="rId5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4A46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5110213" y="639344"/>
            <a:ext cx="2298781" cy="778712"/>
          </a:xfrm>
          <a:custGeom>
            <a:rect b="b" l="l" r="r" t="t"/>
            <a:pathLst>
              <a:path extrusionOk="0" h="778712" w="2298781">
                <a:moveTo>
                  <a:pt x="0" y="0"/>
                </a:moveTo>
                <a:lnTo>
                  <a:pt x="2298780" y="0"/>
                </a:lnTo>
                <a:lnTo>
                  <a:pt x="2298780" y="778712"/>
                </a:lnTo>
                <a:lnTo>
                  <a:pt x="0" y="7787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5" name="Google Shape;85;p1"/>
          <p:cNvSpPr txBox="1"/>
          <p:nvPr/>
        </p:nvSpPr>
        <p:spPr>
          <a:xfrm>
            <a:off x="1028700" y="4383405"/>
            <a:ext cx="15230903" cy="2105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F6D3D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Nonprofit Academy:</a:t>
            </a:r>
            <a:endParaRPr/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Convierte tus ideas en un pitch ganador</a:t>
            </a:r>
            <a:endParaRPr/>
          </a:p>
        </p:txBody>
      </p:sp>
      <p:sp>
        <p:nvSpPr>
          <p:cNvPr id="86" name="Google Shape;86;p1"/>
          <p:cNvSpPr txBox="1"/>
          <p:nvPr/>
        </p:nvSpPr>
        <p:spPr>
          <a:xfrm>
            <a:off x="1028700" y="3559895"/>
            <a:ext cx="81153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E7DD5D"/>
                </a:solidFill>
                <a:latin typeface="Libre Franklin ExtraLight"/>
                <a:ea typeface="Libre Franklin ExtraLight"/>
                <a:cs typeface="Libre Franklin ExtraLight"/>
                <a:sym typeface="Libre Franklin ExtraLight"/>
              </a:rPr>
              <a:t>Framework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7" name="Google Shape;287;p10"/>
          <p:cNvGrpSpPr/>
          <p:nvPr/>
        </p:nvGrpSpPr>
        <p:grpSpPr>
          <a:xfrm>
            <a:off x="1037961" y="354322"/>
            <a:ext cx="391635" cy="444538"/>
            <a:chOff x="0" y="-66675"/>
            <a:chExt cx="493586" cy="560261"/>
          </a:xfrm>
        </p:grpSpPr>
        <p:sp>
          <p:nvSpPr>
            <p:cNvPr id="288" name="Google Shape;288;p10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E7DD5D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89" name="Google Shape;289;p10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0" name="Google Shape;290;p10"/>
          <p:cNvGrpSpPr/>
          <p:nvPr/>
        </p:nvGrpSpPr>
        <p:grpSpPr>
          <a:xfrm>
            <a:off x="1580848" y="354322"/>
            <a:ext cx="391635" cy="444538"/>
            <a:chOff x="0" y="-66675"/>
            <a:chExt cx="493586" cy="560261"/>
          </a:xfrm>
        </p:grpSpPr>
        <p:sp>
          <p:nvSpPr>
            <p:cNvPr id="291" name="Google Shape;291;p10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F4945C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92" name="Google Shape;292;p10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3" name="Google Shape;293;p10"/>
          <p:cNvGrpSpPr/>
          <p:nvPr/>
        </p:nvGrpSpPr>
        <p:grpSpPr>
          <a:xfrm>
            <a:off x="2137553" y="354322"/>
            <a:ext cx="391635" cy="444538"/>
            <a:chOff x="0" y="-66675"/>
            <a:chExt cx="493586" cy="560261"/>
          </a:xfrm>
        </p:grpSpPr>
        <p:sp>
          <p:nvSpPr>
            <p:cNvPr id="294" name="Google Shape;294;p10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486EC8"/>
            </a:solidFill>
            <a:ln cap="sq" cmpd="sng" w="19050">
              <a:solidFill>
                <a:srgbClr val="486EC8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95" name="Google Shape;295;p10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6" name="Google Shape;296;p10"/>
          <p:cNvSpPr/>
          <p:nvPr/>
        </p:nvSpPr>
        <p:spPr>
          <a:xfrm>
            <a:off x="15180988" y="639344"/>
            <a:ext cx="2298781" cy="778712"/>
          </a:xfrm>
          <a:custGeom>
            <a:rect b="b" l="l" r="r" t="t"/>
            <a:pathLst>
              <a:path extrusionOk="0" h="778712" w="2298781">
                <a:moveTo>
                  <a:pt x="0" y="0"/>
                </a:moveTo>
                <a:lnTo>
                  <a:pt x="2298780" y="0"/>
                </a:lnTo>
                <a:lnTo>
                  <a:pt x="2298780" y="778712"/>
                </a:lnTo>
                <a:lnTo>
                  <a:pt x="0" y="7787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97" name="Google Shape;297;p10"/>
          <p:cNvSpPr txBox="1"/>
          <p:nvPr/>
        </p:nvSpPr>
        <p:spPr>
          <a:xfrm>
            <a:off x="1028700" y="1532776"/>
            <a:ext cx="16230600" cy="17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600" u="none" cap="none" strike="noStrike">
                <a:solidFill>
                  <a:srgbClr val="003A37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3,2,1.... Acción: ¡Hora de practicar y recibir retroalimentación! 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  <a:p>
            <a:pPr indent="0" lvl="0" marL="0" marR="0" rtl="0" algn="l">
              <a:lnSpc>
                <a:spcPct val="7538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3A37"/>
              </a:solidFill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Participa en un juego de roles con </a:t>
            </a:r>
            <a:r>
              <a:rPr b="0" i="0" lang="en-US" sz="2600" u="sng" cap="none" strike="noStrike">
                <a:solidFill>
                  <a:srgbClr val="2C59B7"/>
                </a:solidFill>
                <a:latin typeface="Libre Franklin"/>
                <a:ea typeface="Libre Franklin"/>
                <a:cs typeface="Libre Franklin"/>
                <a:sym typeface="Libre Franklin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ChatGPT</a:t>
            </a: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. Descarga la app en tu celular y háblale como si fuera un jurado. Completa los </a:t>
            </a:r>
            <a:r>
              <a:rPr b="0" i="0" lang="en-US" sz="2600" u="none" cap="none" strike="noStrike">
                <a:solidFill>
                  <a:srgbClr val="486EC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[c</a:t>
            </a:r>
            <a:r>
              <a:rPr lang="en-US" sz="2600">
                <a:solidFill>
                  <a:srgbClr val="486EC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asillas</a:t>
            </a:r>
            <a:r>
              <a:rPr b="0" i="0" lang="en-US" sz="2600" u="none" cap="none" strike="noStrike">
                <a:solidFill>
                  <a:srgbClr val="486EC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azules] </a:t>
            </a: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y recuerda aplicar lo aprendido al hablar.</a:t>
            </a:r>
            <a:endParaRPr/>
          </a:p>
        </p:txBody>
      </p:sp>
      <p:grpSp>
        <p:nvGrpSpPr>
          <p:cNvPr id="298" name="Google Shape;298;p10"/>
          <p:cNvGrpSpPr/>
          <p:nvPr/>
        </p:nvGrpSpPr>
        <p:grpSpPr>
          <a:xfrm>
            <a:off x="1028688" y="3878659"/>
            <a:ext cx="8462124" cy="5551599"/>
            <a:chOff x="0" y="-76200"/>
            <a:chExt cx="2228693" cy="1462140"/>
          </a:xfrm>
        </p:grpSpPr>
        <p:sp>
          <p:nvSpPr>
            <p:cNvPr id="299" name="Google Shape;299;p10"/>
            <p:cNvSpPr/>
            <p:nvPr/>
          </p:nvSpPr>
          <p:spPr>
            <a:xfrm>
              <a:off x="0" y="0"/>
              <a:ext cx="2228693" cy="1385940"/>
            </a:xfrm>
            <a:custGeom>
              <a:rect b="b" l="l" r="r" t="t"/>
              <a:pathLst>
                <a:path extrusionOk="0" h="1385940" w="2228693">
                  <a:moveTo>
                    <a:pt x="0" y="0"/>
                  </a:moveTo>
                  <a:lnTo>
                    <a:pt x="2228693" y="0"/>
                  </a:lnTo>
                  <a:lnTo>
                    <a:pt x="2228693" y="1385940"/>
                  </a:lnTo>
                  <a:lnTo>
                    <a:pt x="0" y="1385940"/>
                  </a:lnTo>
                  <a:close/>
                </a:path>
              </a:pathLst>
            </a:custGeom>
            <a:solidFill>
              <a:srgbClr val="FFFFFF"/>
            </a:solidFill>
            <a:ln cap="sq" cmpd="sng" w="38100">
              <a:solidFill>
                <a:srgbClr val="486EC8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00" name="Google Shape;300;p10"/>
            <p:cNvSpPr txBox="1"/>
            <p:nvPr/>
          </p:nvSpPr>
          <p:spPr>
            <a:xfrm>
              <a:off x="0" y="-76200"/>
              <a:ext cx="2228693" cy="14621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1" name="Google Shape;301;p10"/>
          <p:cNvGrpSpPr/>
          <p:nvPr/>
        </p:nvGrpSpPr>
        <p:grpSpPr>
          <a:xfrm>
            <a:off x="1492238" y="3868974"/>
            <a:ext cx="3201326" cy="497130"/>
            <a:chOff x="0" y="0"/>
            <a:chExt cx="843142" cy="157504"/>
          </a:xfrm>
        </p:grpSpPr>
        <p:sp>
          <p:nvSpPr>
            <p:cNvPr id="302" name="Google Shape;302;p10"/>
            <p:cNvSpPr/>
            <p:nvPr/>
          </p:nvSpPr>
          <p:spPr>
            <a:xfrm>
              <a:off x="0" y="0"/>
              <a:ext cx="843142" cy="157504"/>
            </a:xfrm>
            <a:custGeom>
              <a:rect b="b" l="l" r="r" t="t"/>
              <a:pathLst>
                <a:path extrusionOk="0" h="157504" w="843142">
                  <a:moveTo>
                    <a:pt x="0" y="0"/>
                  </a:moveTo>
                  <a:lnTo>
                    <a:pt x="843142" y="0"/>
                  </a:lnTo>
                  <a:lnTo>
                    <a:pt x="843142" y="157504"/>
                  </a:lnTo>
                  <a:lnTo>
                    <a:pt x="0" y="157504"/>
                  </a:lnTo>
                  <a:close/>
                </a:path>
              </a:pathLst>
            </a:custGeom>
            <a:solidFill>
              <a:srgbClr val="486EC8"/>
            </a:solidFill>
            <a:ln>
              <a:noFill/>
            </a:ln>
          </p:spPr>
        </p:sp>
        <p:sp>
          <p:nvSpPr>
            <p:cNvPr id="303" name="Google Shape;303;p10"/>
            <p:cNvSpPr txBox="1"/>
            <p:nvPr/>
          </p:nvSpPr>
          <p:spPr>
            <a:xfrm>
              <a:off x="2" y="1"/>
              <a:ext cx="843000" cy="157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4" name="Google Shape;304;p10"/>
          <p:cNvSpPr txBox="1"/>
          <p:nvPr/>
        </p:nvSpPr>
        <p:spPr>
          <a:xfrm>
            <a:off x="2111538" y="3963150"/>
            <a:ext cx="2149200" cy="3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996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Prompt hablado</a:t>
            </a:r>
            <a:endParaRPr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05" name="Google Shape;305;p10"/>
          <p:cNvSpPr/>
          <p:nvPr/>
        </p:nvSpPr>
        <p:spPr>
          <a:xfrm>
            <a:off x="10708176" y="6209547"/>
            <a:ext cx="1103376" cy="1103376"/>
          </a:xfrm>
          <a:custGeom>
            <a:rect b="b" l="l" r="r" t="t"/>
            <a:pathLst>
              <a:path extrusionOk="0" h="812800" w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26698" l="-167351" r="-178977" t="-103875"/>
            </a:stretch>
          </a:blip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06" name="Google Shape;306;p10"/>
          <p:cNvGrpSpPr/>
          <p:nvPr/>
        </p:nvGrpSpPr>
        <p:grpSpPr>
          <a:xfrm>
            <a:off x="9877845" y="6509424"/>
            <a:ext cx="442082" cy="442082"/>
            <a:chOff x="0" y="0"/>
            <a:chExt cx="812800" cy="812800"/>
          </a:xfrm>
        </p:grpSpPr>
        <p:sp>
          <p:nvSpPr>
            <p:cNvPr id="307" name="Google Shape;307;p10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6EC8"/>
            </a:solidFill>
            <a:ln>
              <a:noFill/>
            </a:ln>
          </p:spPr>
        </p:sp>
        <p:sp>
          <p:nvSpPr>
            <p:cNvPr id="308" name="Google Shape;308;p10"/>
            <p:cNvSpPr txBox="1"/>
            <p:nvPr/>
          </p:nvSpPr>
          <p:spPr>
            <a:xfrm>
              <a:off x="0" y="155575"/>
              <a:ext cx="711200" cy="454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5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9" name="Google Shape;309;p10"/>
          <p:cNvSpPr txBox="1"/>
          <p:nvPr/>
        </p:nvSpPr>
        <p:spPr>
          <a:xfrm>
            <a:off x="10476628" y="5147116"/>
            <a:ext cx="1570800" cy="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96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ChatGPT responde</a:t>
            </a:r>
            <a:endParaRPr/>
          </a:p>
        </p:txBody>
      </p:sp>
      <p:sp>
        <p:nvSpPr>
          <p:cNvPr id="310" name="Google Shape;310;p10"/>
          <p:cNvSpPr txBox="1"/>
          <p:nvPr/>
        </p:nvSpPr>
        <p:spPr>
          <a:xfrm>
            <a:off x="10474980" y="7599672"/>
            <a:ext cx="1570800" cy="3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96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¡hablando!</a:t>
            </a:r>
            <a:endParaRPr/>
          </a:p>
        </p:txBody>
      </p:sp>
      <p:grpSp>
        <p:nvGrpSpPr>
          <p:cNvPr id="311" name="Google Shape;311;p10"/>
          <p:cNvGrpSpPr/>
          <p:nvPr/>
        </p:nvGrpSpPr>
        <p:grpSpPr>
          <a:xfrm>
            <a:off x="13032261" y="3874277"/>
            <a:ext cx="4227055" cy="5555981"/>
            <a:chOff x="0" y="-76200"/>
            <a:chExt cx="1113291" cy="1463294"/>
          </a:xfrm>
        </p:grpSpPr>
        <p:sp>
          <p:nvSpPr>
            <p:cNvPr id="312" name="Google Shape;312;p10"/>
            <p:cNvSpPr/>
            <p:nvPr/>
          </p:nvSpPr>
          <p:spPr>
            <a:xfrm>
              <a:off x="0" y="0"/>
              <a:ext cx="1113291" cy="1387094"/>
            </a:xfrm>
            <a:custGeom>
              <a:rect b="b" l="l" r="r" t="t"/>
              <a:pathLst>
                <a:path extrusionOk="0" h="1387094" w="1113291">
                  <a:moveTo>
                    <a:pt x="0" y="0"/>
                  </a:moveTo>
                  <a:lnTo>
                    <a:pt x="1113291" y="0"/>
                  </a:lnTo>
                  <a:lnTo>
                    <a:pt x="1113291" y="1387094"/>
                  </a:lnTo>
                  <a:lnTo>
                    <a:pt x="0" y="1387094"/>
                  </a:lnTo>
                  <a:close/>
                </a:path>
              </a:pathLst>
            </a:custGeom>
            <a:solidFill>
              <a:srgbClr val="FFFFFF"/>
            </a:solidFill>
            <a:ln cap="sq" cmpd="sng" w="38100">
              <a:solidFill>
                <a:srgbClr val="486EC8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313" name="Google Shape;313;p10"/>
            <p:cNvSpPr txBox="1"/>
            <p:nvPr/>
          </p:nvSpPr>
          <p:spPr>
            <a:xfrm>
              <a:off x="0" y="-76200"/>
              <a:ext cx="1113291" cy="14632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4" name="Google Shape;314;p10"/>
          <p:cNvGrpSpPr/>
          <p:nvPr/>
        </p:nvGrpSpPr>
        <p:grpSpPr>
          <a:xfrm>
            <a:off x="13545112" y="3867500"/>
            <a:ext cx="3201335" cy="497126"/>
            <a:chOff x="-2" y="-4"/>
            <a:chExt cx="843144" cy="157508"/>
          </a:xfrm>
        </p:grpSpPr>
        <p:sp>
          <p:nvSpPr>
            <p:cNvPr id="315" name="Google Shape;315;p10"/>
            <p:cNvSpPr/>
            <p:nvPr/>
          </p:nvSpPr>
          <p:spPr>
            <a:xfrm>
              <a:off x="0" y="0"/>
              <a:ext cx="843142" cy="157504"/>
            </a:xfrm>
            <a:custGeom>
              <a:rect b="b" l="l" r="r" t="t"/>
              <a:pathLst>
                <a:path extrusionOk="0" h="157504" w="843142">
                  <a:moveTo>
                    <a:pt x="0" y="0"/>
                  </a:moveTo>
                  <a:lnTo>
                    <a:pt x="843142" y="0"/>
                  </a:lnTo>
                  <a:lnTo>
                    <a:pt x="843142" y="157504"/>
                  </a:lnTo>
                  <a:lnTo>
                    <a:pt x="0" y="157504"/>
                  </a:lnTo>
                  <a:close/>
                </a:path>
              </a:pathLst>
            </a:custGeom>
            <a:solidFill>
              <a:srgbClr val="486EC8"/>
            </a:solidFill>
            <a:ln>
              <a:noFill/>
            </a:ln>
          </p:spPr>
        </p:sp>
        <p:sp>
          <p:nvSpPr>
            <p:cNvPr id="316" name="Google Shape;316;p10"/>
            <p:cNvSpPr txBox="1"/>
            <p:nvPr/>
          </p:nvSpPr>
          <p:spPr>
            <a:xfrm>
              <a:off x="-2" y="-4"/>
              <a:ext cx="843000" cy="157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7" name="Google Shape;317;p10"/>
          <p:cNvSpPr txBox="1"/>
          <p:nvPr/>
        </p:nvSpPr>
        <p:spPr>
          <a:xfrm>
            <a:off x="13920214" y="3958750"/>
            <a:ext cx="2666100" cy="3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996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Continuar hablando</a:t>
            </a:r>
            <a:endParaRPr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318" name="Google Shape;318;p10"/>
          <p:cNvGrpSpPr/>
          <p:nvPr/>
        </p:nvGrpSpPr>
        <p:grpSpPr>
          <a:xfrm>
            <a:off x="12203076" y="6509424"/>
            <a:ext cx="442082" cy="442082"/>
            <a:chOff x="0" y="0"/>
            <a:chExt cx="812800" cy="812800"/>
          </a:xfrm>
        </p:grpSpPr>
        <p:sp>
          <p:nvSpPr>
            <p:cNvPr id="319" name="Google Shape;319;p10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486EC8"/>
            </a:solidFill>
            <a:ln>
              <a:noFill/>
            </a:ln>
          </p:spPr>
        </p:sp>
        <p:sp>
          <p:nvSpPr>
            <p:cNvPr id="320" name="Google Shape;320;p10"/>
            <p:cNvSpPr txBox="1"/>
            <p:nvPr/>
          </p:nvSpPr>
          <p:spPr>
            <a:xfrm>
              <a:off x="0" y="155575"/>
              <a:ext cx="711200" cy="454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5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21" name="Google Shape;321;p10"/>
          <p:cNvSpPr txBox="1"/>
          <p:nvPr/>
        </p:nvSpPr>
        <p:spPr>
          <a:xfrm>
            <a:off x="13396413" y="4764930"/>
            <a:ext cx="3569100" cy="454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98757" lvl="1" marL="410214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3A37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Propón una versión reescrita de mi pitch aplicando las mejoras sugeridas, sin cambiar el contexto.</a:t>
            </a:r>
            <a:endParaRPr sz="1300"/>
          </a:p>
          <a:p>
            <a:pPr indent="-198757" lvl="1" marL="410214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3A37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¿Qué preguntas podría hacerme el jurado y cómo responder a ellas de manera efectiva?</a:t>
            </a:r>
            <a:endParaRPr sz="1300"/>
          </a:p>
          <a:p>
            <a:pPr indent="-198757" lvl="1" marL="410214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3A37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¿Qué aspectos debo preparar para responder preguntas sobre </a:t>
            </a:r>
            <a:r>
              <a:rPr b="0" i="0" lang="en-US" sz="1800" u="none" cap="none" strike="noStrike">
                <a:solidFill>
                  <a:srgbClr val="486EC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[tema específico del pitch]</a:t>
            </a:r>
            <a:r>
              <a:rPr b="0" i="0" lang="en-US" sz="18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?</a:t>
            </a:r>
            <a:endParaRPr sz="1300"/>
          </a:p>
        </p:txBody>
      </p:sp>
      <p:sp>
        <p:nvSpPr>
          <p:cNvPr id="322" name="Google Shape;322;p10"/>
          <p:cNvSpPr txBox="1"/>
          <p:nvPr/>
        </p:nvSpPr>
        <p:spPr>
          <a:xfrm>
            <a:off x="1492238" y="4519450"/>
            <a:ext cx="7486200" cy="47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Eres un jurado de pitches de impacto con experiencia en evaluar propuestas, y hoy vengo a presentarte mi pitch. ¿Listo para escucharlo? </a:t>
            </a:r>
            <a:endParaRPr/>
          </a:p>
          <a:p>
            <a:pPr indent="0" lvl="0" marL="0" marR="0" rtl="0" algn="l">
              <a:lnSpc>
                <a:spcPct val="589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900" u="none" cap="none" strike="noStrike">
              <a:solidFill>
                <a:srgbClr val="003A3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Aquí va: </a:t>
            </a:r>
            <a:r>
              <a:rPr b="0" i="0" lang="en-US" sz="1900" u="none" cap="none" strike="noStrike">
                <a:solidFill>
                  <a:srgbClr val="486EC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[Presentas tu pitch]</a:t>
            </a:r>
            <a:endParaRPr/>
          </a:p>
          <a:p>
            <a:pPr indent="0" lvl="0" marL="0" marR="0" rtl="0" algn="l">
              <a:lnSpc>
                <a:spcPct val="589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900" u="none" cap="none" strike="noStrike">
              <a:solidFill>
                <a:srgbClr val="486EC8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Ya terminé. Por favor, dame retroalimentación detallada sobre los siguientes aspectos:</a:t>
            </a:r>
            <a:endParaRPr/>
          </a:p>
          <a:p>
            <a:pPr indent="-205107" lvl="1" marL="410214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3A37"/>
              </a:buClr>
              <a:buSzPts val="1900"/>
              <a:buFont typeface="Arial"/>
              <a:buChar char="•"/>
            </a:pPr>
            <a:r>
              <a:rPr b="0" i="0" lang="en-US" sz="19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Claridad y enfoque del mensaje.</a:t>
            </a:r>
            <a:endParaRPr/>
          </a:p>
          <a:p>
            <a:pPr indent="-205107" lvl="1" marL="410214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3A37"/>
              </a:buClr>
              <a:buSzPts val="1900"/>
              <a:buFont typeface="Arial"/>
              <a:buChar char="•"/>
            </a:pPr>
            <a:r>
              <a:rPr b="0" i="0" lang="en-US" sz="19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Conexión emocional con la audiencia.</a:t>
            </a:r>
            <a:endParaRPr/>
          </a:p>
          <a:p>
            <a:pPr indent="-205107" lvl="1" marL="410214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3A37"/>
              </a:buClr>
              <a:buSzPts val="1900"/>
              <a:buFont typeface="Arial"/>
              <a:buChar char="•"/>
            </a:pPr>
            <a:r>
              <a:rPr b="0" i="0" lang="en-US" sz="19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Estructura narrativa y persuasión.</a:t>
            </a:r>
            <a:endParaRPr/>
          </a:p>
          <a:p>
            <a:pPr indent="-205107" lvl="1" marL="410214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3A37"/>
              </a:buClr>
              <a:buSzPts val="1900"/>
              <a:buFont typeface="Arial"/>
              <a:buChar char="•"/>
            </a:pPr>
            <a:r>
              <a:rPr b="0" i="0" lang="en-US" sz="19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Otros aspectos que deba mejorar en mi pitch que no haya contemplado.</a:t>
            </a:r>
            <a:endParaRPr/>
          </a:p>
        </p:txBody>
      </p:sp>
      <p:sp>
        <p:nvSpPr>
          <p:cNvPr id="323" name="Google Shape;323;p10"/>
          <p:cNvSpPr txBox="1"/>
          <p:nvPr/>
        </p:nvSpPr>
        <p:spPr>
          <a:xfrm>
            <a:off x="2253413" y="433826"/>
            <a:ext cx="159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rgbClr val="F2F2F2"/>
                </a:solidFill>
                <a:latin typeface="DM Mono Light"/>
                <a:ea typeface="DM Mono Light"/>
                <a:cs typeface="DM Mono Light"/>
                <a:sym typeface="DM Mono Light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/>
          <p:nvPr/>
        </p:nvSpPr>
        <p:spPr>
          <a:xfrm>
            <a:off x="15180988" y="639344"/>
            <a:ext cx="2298781" cy="778712"/>
          </a:xfrm>
          <a:custGeom>
            <a:rect b="b" l="l" r="r" t="t"/>
            <a:pathLst>
              <a:path extrusionOk="0" h="778712" w="2298781">
                <a:moveTo>
                  <a:pt x="0" y="0"/>
                </a:moveTo>
                <a:lnTo>
                  <a:pt x="2298780" y="0"/>
                </a:lnTo>
                <a:lnTo>
                  <a:pt x="2298780" y="778712"/>
                </a:lnTo>
                <a:lnTo>
                  <a:pt x="0" y="7787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2" name="Google Shape;92;p2"/>
          <p:cNvSpPr txBox="1"/>
          <p:nvPr/>
        </p:nvSpPr>
        <p:spPr>
          <a:xfrm>
            <a:off x="1028700" y="1028700"/>
            <a:ext cx="13148700" cy="15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3 pasos para convertir tus ideas en un pitch ganador e impacto.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grpSp>
        <p:nvGrpSpPr>
          <p:cNvPr id="93" name="Google Shape;93;p2"/>
          <p:cNvGrpSpPr/>
          <p:nvPr/>
        </p:nvGrpSpPr>
        <p:grpSpPr>
          <a:xfrm>
            <a:off x="2385439" y="3530011"/>
            <a:ext cx="2941803" cy="3512564"/>
            <a:chOff x="0" y="-76200"/>
            <a:chExt cx="812800" cy="970498"/>
          </a:xfrm>
        </p:grpSpPr>
        <p:sp>
          <p:nvSpPr>
            <p:cNvPr id="94" name="Google Shape;94;p2"/>
            <p:cNvSpPr/>
            <p:nvPr/>
          </p:nvSpPr>
          <p:spPr>
            <a:xfrm>
              <a:off x="0" y="0"/>
              <a:ext cx="812800" cy="894298"/>
            </a:xfrm>
            <a:custGeom>
              <a:rect b="b" l="l" r="r" t="t"/>
              <a:pathLst>
                <a:path extrusionOk="0" h="894298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94298"/>
                  </a:lnTo>
                  <a:lnTo>
                    <a:pt x="0" y="894298"/>
                  </a:lnTo>
                  <a:close/>
                </a:path>
              </a:pathLst>
            </a:custGeom>
            <a:solidFill>
              <a:srgbClr val="E7DD5D"/>
            </a:solidFill>
            <a:ln>
              <a:noFill/>
            </a:ln>
          </p:spPr>
        </p:sp>
        <p:sp>
          <p:nvSpPr>
            <p:cNvPr id="95" name="Google Shape;95;p2"/>
            <p:cNvSpPr txBox="1"/>
            <p:nvPr/>
          </p:nvSpPr>
          <p:spPr>
            <a:xfrm>
              <a:off x="0" y="-76200"/>
              <a:ext cx="812800" cy="9704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332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6" name="Google Shape;96;p2"/>
          <p:cNvGrpSpPr/>
          <p:nvPr/>
        </p:nvGrpSpPr>
        <p:grpSpPr>
          <a:xfrm>
            <a:off x="7483989" y="3530011"/>
            <a:ext cx="2941803" cy="3512564"/>
            <a:chOff x="0" y="-76200"/>
            <a:chExt cx="812800" cy="970498"/>
          </a:xfrm>
        </p:grpSpPr>
        <p:sp>
          <p:nvSpPr>
            <p:cNvPr id="97" name="Google Shape;97;p2"/>
            <p:cNvSpPr/>
            <p:nvPr/>
          </p:nvSpPr>
          <p:spPr>
            <a:xfrm>
              <a:off x="0" y="0"/>
              <a:ext cx="812800" cy="894298"/>
            </a:xfrm>
            <a:custGeom>
              <a:rect b="b" l="l" r="r" t="t"/>
              <a:pathLst>
                <a:path extrusionOk="0" h="894298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94298"/>
                  </a:lnTo>
                  <a:lnTo>
                    <a:pt x="0" y="894298"/>
                  </a:lnTo>
                  <a:close/>
                </a:path>
              </a:pathLst>
            </a:custGeom>
            <a:solidFill>
              <a:srgbClr val="FC5C3A"/>
            </a:solidFill>
            <a:ln>
              <a:noFill/>
            </a:ln>
          </p:spPr>
        </p:sp>
        <p:sp>
          <p:nvSpPr>
            <p:cNvPr id="98" name="Google Shape;98;p2"/>
            <p:cNvSpPr txBox="1"/>
            <p:nvPr/>
          </p:nvSpPr>
          <p:spPr>
            <a:xfrm>
              <a:off x="0" y="-76200"/>
              <a:ext cx="812800" cy="9704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332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9" name="Google Shape;99;p2"/>
          <p:cNvGrpSpPr/>
          <p:nvPr/>
        </p:nvGrpSpPr>
        <p:grpSpPr>
          <a:xfrm>
            <a:off x="12960758" y="3530011"/>
            <a:ext cx="2941803" cy="3512564"/>
            <a:chOff x="0" y="-76200"/>
            <a:chExt cx="812800" cy="970498"/>
          </a:xfrm>
        </p:grpSpPr>
        <p:sp>
          <p:nvSpPr>
            <p:cNvPr id="100" name="Google Shape;100;p2"/>
            <p:cNvSpPr/>
            <p:nvPr/>
          </p:nvSpPr>
          <p:spPr>
            <a:xfrm>
              <a:off x="0" y="0"/>
              <a:ext cx="812800" cy="894298"/>
            </a:xfrm>
            <a:custGeom>
              <a:rect b="b" l="l" r="r" t="t"/>
              <a:pathLst>
                <a:path extrusionOk="0" h="894298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94298"/>
                  </a:lnTo>
                  <a:lnTo>
                    <a:pt x="0" y="894298"/>
                  </a:lnTo>
                  <a:close/>
                </a:path>
              </a:pathLst>
            </a:custGeom>
            <a:solidFill>
              <a:srgbClr val="486EC8"/>
            </a:solidFill>
            <a:ln>
              <a:noFill/>
            </a:ln>
          </p:spPr>
        </p:sp>
        <p:sp>
          <p:nvSpPr>
            <p:cNvPr id="101" name="Google Shape;101;p2"/>
            <p:cNvSpPr txBox="1"/>
            <p:nvPr/>
          </p:nvSpPr>
          <p:spPr>
            <a:xfrm>
              <a:off x="0" y="-76200"/>
              <a:ext cx="812800" cy="9704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332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2" name="Google Shape;102;p2"/>
          <p:cNvSpPr/>
          <p:nvPr/>
        </p:nvSpPr>
        <p:spPr>
          <a:xfrm>
            <a:off x="5972931" y="5180615"/>
            <a:ext cx="487151" cy="487151"/>
          </a:xfrm>
          <a:custGeom>
            <a:rect b="b" l="l" r="r" t="t"/>
            <a:pathLst>
              <a:path extrusionOk="0" h="487151" w="487151">
                <a:moveTo>
                  <a:pt x="0" y="0"/>
                </a:moveTo>
                <a:lnTo>
                  <a:pt x="487151" y="0"/>
                </a:lnTo>
                <a:lnTo>
                  <a:pt x="487151" y="487151"/>
                </a:lnTo>
                <a:lnTo>
                  <a:pt x="0" y="48715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3" name="Google Shape;103;p2"/>
          <p:cNvSpPr txBox="1"/>
          <p:nvPr/>
        </p:nvSpPr>
        <p:spPr>
          <a:xfrm>
            <a:off x="2768391" y="5332957"/>
            <a:ext cx="2185365" cy="8740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Estructura tu pitch</a:t>
            </a:r>
            <a:endParaRPr/>
          </a:p>
        </p:txBody>
      </p:sp>
      <p:sp>
        <p:nvSpPr>
          <p:cNvPr id="104" name="Google Shape;104;p2"/>
          <p:cNvSpPr txBox="1"/>
          <p:nvPr/>
        </p:nvSpPr>
        <p:spPr>
          <a:xfrm>
            <a:off x="3345582" y="4557971"/>
            <a:ext cx="1030982" cy="4387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Paso 1</a:t>
            </a:r>
            <a:endParaRPr/>
          </a:p>
        </p:txBody>
      </p:sp>
      <p:sp>
        <p:nvSpPr>
          <p:cNvPr id="105" name="Google Shape;105;p2"/>
          <p:cNvSpPr txBox="1"/>
          <p:nvPr/>
        </p:nvSpPr>
        <p:spPr>
          <a:xfrm>
            <a:off x="7673099" y="5332957"/>
            <a:ext cx="2563584" cy="8740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F2F2F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Conecta con emoción</a:t>
            </a:r>
            <a:endParaRPr/>
          </a:p>
        </p:txBody>
      </p:sp>
      <p:sp>
        <p:nvSpPr>
          <p:cNvPr id="106" name="Google Shape;106;p2"/>
          <p:cNvSpPr txBox="1"/>
          <p:nvPr/>
        </p:nvSpPr>
        <p:spPr>
          <a:xfrm>
            <a:off x="8417125" y="4557971"/>
            <a:ext cx="1075531" cy="4387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rgbClr val="F2F2F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Paso 2</a:t>
            </a:r>
            <a:endParaRPr/>
          </a:p>
        </p:txBody>
      </p:sp>
      <p:sp>
        <p:nvSpPr>
          <p:cNvPr id="107" name="Google Shape;107;p2"/>
          <p:cNvSpPr txBox="1"/>
          <p:nvPr/>
        </p:nvSpPr>
        <p:spPr>
          <a:xfrm>
            <a:off x="13512044" y="5332957"/>
            <a:ext cx="1839230" cy="8740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F2F2F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Afina tu pitch</a:t>
            </a:r>
            <a:endParaRPr/>
          </a:p>
        </p:txBody>
      </p:sp>
      <p:sp>
        <p:nvSpPr>
          <p:cNvPr id="108" name="Google Shape;108;p2"/>
          <p:cNvSpPr txBox="1"/>
          <p:nvPr/>
        </p:nvSpPr>
        <p:spPr>
          <a:xfrm>
            <a:off x="13890123" y="4557971"/>
            <a:ext cx="1083072" cy="4387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rgbClr val="F2F2F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Paso 3</a:t>
            </a:r>
            <a:endParaRPr/>
          </a:p>
        </p:txBody>
      </p:sp>
      <p:sp>
        <p:nvSpPr>
          <p:cNvPr id="109" name="Google Shape;109;p2"/>
          <p:cNvSpPr/>
          <p:nvPr/>
        </p:nvSpPr>
        <p:spPr>
          <a:xfrm>
            <a:off x="11444967" y="5180615"/>
            <a:ext cx="487151" cy="487151"/>
          </a:xfrm>
          <a:custGeom>
            <a:rect b="b" l="l" r="r" t="t"/>
            <a:pathLst>
              <a:path extrusionOk="0" h="487151" w="487151">
                <a:moveTo>
                  <a:pt x="0" y="0"/>
                </a:moveTo>
                <a:lnTo>
                  <a:pt x="487151" y="0"/>
                </a:lnTo>
                <a:lnTo>
                  <a:pt x="487151" y="487151"/>
                </a:lnTo>
                <a:lnTo>
                  <a:pt x="0" y="48715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10" name="Google Shape;110;p2"/>
          <p:cNvSpPr txBox="1"/>
          <p:nvPr/>
        </p:nvSpPr>
        <p:spPr>
          <a:xfrm>
            <a:off x="1028700" y="9124950"/>
            <a:ext cx="14619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Este documento es tu hoja de ruta. Complétalo, </a:t>
            </a:r>
            <a:r>
              <a:rPr i="1" lang="en-US" sz="1600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ajustalo</a:t>
            </a:r>
            <a:r>
              <a:rPr b="0" i="1" lang="en-US" sz="1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y practícalo con tu equipo.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"/>
          <p:cNvSpPr txBox="1"/>
          <p:nvPr/>
        </p:nvSpPr>
        <p:spPr>
          <a:xfrm>
            <a:off x="1028700" y="1006460"/>
            <a:ext cx="162306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Paso 1: Estructura tu pitch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sp>
        <p:nvSpPr>
          <p:cNvPr id="116" name="Google Shape;116;p3"/>
          <p:cNvSpPr txBox="1"/>
          <p:nvPr/>
        </p:nvSpPr>
        <p:spPr>
          <a:xfrm>
            <a:off x="1028700" y="1758935"/>
            <a:ext cx="13419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Responde y rellena los </a:t>
            </a:r>
            <a:r>
              <a:rPr b="0" i="0" lang="en-US" sz="2600" u="none" cap="none" strike="noStrike">
                <a:solidFill>
                  <a:srgbClr val="2C59B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[c</a:t>
            </a:r>
            <a:r>
              <a:rPr lang="en-US" sz="2600">
                <a:solidFill>
                  <a:srgbClr val="2C59B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asillas</a:t>
            </a:r>
            <a:r>
              <a:rPr b="0" i="0" lang="en-US" sz="2600" u="none" cap="none" strike="noStrike">
                <a:solidFill>
                  <a:srgbClr val="2C59B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azules] </a:t>
            </a: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para armar tu pitch.</a:t>
            </a:r>
            <a:endParaRPr/>
          </a:p>
        </p:txBody>
      </p:sp>
      <p:sp>
        <p:nvSpPr>
          <p:cNvPr id="117" name="Google Shape;117;p3"/>
          <p:cNvSpPr txBox="1"/>
          <p:nvPr/>
        </p:nvSpPr>
        <p:spPr>
          <a:xfrm>
            <a:off x="1037961" y="3412353"/>
            <a:ext cx="14619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80669" lvl="1" marL="561341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63330"/>
              </a:buClr>
              <a:buSzPts val="2600"/>
              <a:buFont typeface="Arial"/>
              <a:buChar char="•"/>
            </a:pPr>
            <a:r>
              <a:rPr i="0" lang="en-US" sz="26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Problema: </a:t>
            </a: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¿Qué estás tratando de resolver?</a:t>
            </a:r>
            <a:endParaRPr/>
          </a:p>
        </p:txBody>
      </p:sp>
      <p:grpSp>
        <p:nvGrpSpPr>
          <p:cNvPr id="118" name="Google Shape;118;p3"/>
          <p:cNvGrpSpPr/>
          <p:nvPr/>
        </p:nvGrpSpPr>
        <p:grpSpPr>
          <a:xfrm>
            <a:off x="1037936" y="3946847"/>
            <a:ext cx="16221366" cy="2030521"/>
            <a:chOff x="0" y="-38100"/>
            <a:chExt cx="4503558" cy="563736"/>
          </a:xfrm>
        </p:grpSpPr>
        <p:sp>
          <p:nvSpPr>
            <p:cNvPr id="119" name="Google Shape;119;p3"/>
            <p:cNvSpPr/>
            <p:nvPr/>
          </p:nvSpPr>
          <p:spPr>
            <a:xfrm>
              <a:off x="0" y="0"/>
              <a:ext cx="4503558" cy="525636"/>
            </a:xfrm>
            <a:custGeom>
              <a:rect b="b" l="l" r="r" t="t"/>
              <a:pathLst>
                <a:path extrusionOk="0" h="525636" w="4503558">
                  <a:moveTo>
                    <a:pt x="0" y="0"/>
                  </a:moveTo>
                  <a:lnTo>
                    <a:pt x="4503558" y="0"/>
                  </a:lnTo>
                  <a:lnTo>
                    <a:pt x="4503558" y="525636"/>
                  </a:lnTo>
                  <a:lnTo>
                    <a:pt x="0" y="525636"/>
                  </a:lnTo>
                  <a:close/>
                </a:path>
              </a:pathLst>
            </a:custGeom>
            <a:solidFill>
              <a:srgbClr val="FFFFFF"/>
            </a:solidFill>
            <a:ln cap="sq" cmpd="sng" w="28575">
              <a:solidFill>
                <a:srgbClr val="E7DD5D"/>
              </a:solidFill>
              <a:prstDash val="dot"/>
              <a:miter lim="8000"/>
              <a:headEnd len="sm" w="sm" type="none"/>
              <a:tailEnd len="sm" w="sm" type="none"/>
            </a:ln>
          </p:spPr>
        </p:sp>
        <p:sp>
          <p:nvSpPr>
            <p:cNvPr id="120" name="Google Shape;120;p3"/>
            <p:cNvSpPr txBox="1"/>
            <p:nvPr/>
          </p:nvSpPr>
          <p:spPr>
            <a:xfrm>
              <a:off x="0" y="-38100"/>
              <a:ext cx="4503558" cy="5637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00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799" u="none" cap="none" strike="noStrike">
                  <a:solidFill>
                    <a:srgbClr val="003A3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Mi organización </a:t>
              </a:r>
              <a:r>
                <a:rPr b="0" i="0" lang="en-US" sz="1799" u="none" cap="none" strike="noStrike">
                  <a:solidFill>
                    <a:srgbClr val="2C59B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[nombre de tu organización]</a:t>
              </a:r>
              <a:r>
                <a:rPr b="0" i="0" lang="en-US" sz="1799" u="none" cap="none" strike="noStrike">
                  <a:solidFill>
                    <a:srgbClr val="003A3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resuelve</a:t>
              </a:r>
              <a:r>
                <a:rPr b="0" i="0" lang="en-US" sz="1799" u="none" cap="none" strike="noStrike">
                  <a:solidFill>
                    <a:srgbClr val="2C59B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[detalla el problema con contexto (lugar, fechas, personas implicadas)]</a:t>
              </a:r>
              <a:r>
                <a:rPr b="0" i="0" lang="en-US" sz="1799" u="none" cap="none" strike="noStrike">
                  <a:solidFill>
                    <a:srgbClr val="003A3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.</a:t>
              </a:r>
              <a:endParaRPr/>
            </a:p>
          </p:txBody>
        </p:sp>
      </p:grpSp>
      <p:grpSp>
        <p:nvGrpSpPr>
          <p:cNvPr id="121" name="Google Shape;121;p3"/>
          <p:cNvGrpSpPr/>
          <p:nvPr/>
        </p:nvGrpSpPr>
        <p:grpSpPr>
          <a:xfrm>
            <a:off x="1037961" y="354322"/>
            <a:ext cx="391635" cy="444538"/>
            <a:chOff x="0" y="-66675"/>
            <a:chExt cx="493586" cy="560261"/>
          </a:xfrm>
        </p:grpSpPr>
        <p:sp>
          <p:nvSpPr>
            <p:cNvPr id="122" name="Google Shape;122;p3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E7DD5D"/>
            </a:solidFill>
            <a:ln cap="sq" cmpd="sng" w="38100">
              <a:solidFill>
                <a:srgbClr val="E7DD5D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23" name="Google Shape;123;p3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4" name="Google Shape;124;p3"/>
          <p:cNvGrpSpPr/>
          <p:nvPr/>
        </p:nvGrpSpPr>
        <p:grpSpPr>
          <a:xfrm>
            <a:off x="1580848" y="354322"/>
            <a:ext cx="391635" cy="444538"/>
            <a:chOff x="0" y="-66675"/>
            <a:chExt cx="493586" cy="560261"/>
          </a:xfrm>
        </p:grpSpPr>
        <p:sp>
          <p:nvSpPr>
            <p:cNvPr id="125" name="Google Shape;125;p3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F4945C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26" name="Google Shape;126;p3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7" name="Google Shape;127;p3"/>
          <p:cNvGrpSpPr/>
          <p:nvPr/>
        </p:nvGrpSpPr>
        <p:grpSpPr>
          <a:xfrm>
            <a:off x="2137553" y="354322"/>
            <a:ext cx="391635" cy="444538"/>
            <a:chOff x="0" y="-66675"/>
            <a:chExt cx="493586" cy="560261"/>
          </a:xfrm>
        </p:grpSpPr>
        <p:sp>
          <p:nvSpPr>
            <p:cNvPr id="128" name="Google Shape;128;p3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618ECE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29" name="Google Shape;129;p3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0" name="Google Shape;130;p3"/>
          <p:cNvSpPr/>
          <p:nvPr/>
        </p:nvSpPr>
        <p:spPr>
          <a:xfrm>
            <a:off x="15180988" y="639344"/>
            <a:ext cx="2298781" cy="778712"/>
          </a:xfrm>
          <a:custGeom>
            <a:rect b="b" l="l" r="r" t="t"/>
            <a:pathLst>
              <a:path extrusionOk="0" h="778712" w="2298781">
                <a:moveTo>
                  <a:pt x="0" y="0"/>
                </a:moveTo>
                <a:lnTo>
                  <a:pt x="2298780" y="0"/>
                </a:lnTo>
                <a:lnTo>
                  <a:pt x="2298780" y="778712"/>
                </a:lnTo>
                <a:lnTo>
                  <a:pt x="0" y="7787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1" name="Google Shape;131;p3"/>
          <p:cNvSpPr txBox="1"/>
          <p:nvPr/>
        </p:nvSpPr>
        <p:spPr>
          <a:xfrm>
            <a:off x="1028700" y="6348603"/>
            <a:ext cx="14619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80669" lvl="1" marL="561341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63330"/>
              </a:buClr>
              <a:buSzPts val="2600"/>
              <a:buFont typeface="Arial"/>
              <a:buChar char="•"/>
            </a:pPr>
            <a:r>
              <a:rPr i="0" lang="en-US" sz="26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Solución: </a:t>
            </a: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¿Qué haces para cambiar esa realidad o resolver el problema?</a:t>
            </a:r>
            <a:endParaRPr/>
          </a:p>
        </p:txBody>
      </p:sp>
      <p:grpSp>
        <p:nvGrpSpPr>
          <p:cNvPr id="132" name="Google Shape;132;p3"/>
          <p:cNvGrpSpPr/>
          <p:nvPr/>
        </p:nvGrpSpPr>
        <p:grpSpPr>
          <a:xfrm>
            <a:off x="1028675" y="6883097"/>
            <a:ext cx="16221366" cy="2267468"/>
            <a:chOff x="0" y="-38100"/>
            <a:chExt cx="4503558" cy="629520"/>
          </a:xfrm>
        </p:grpSpPr>
        <p:sp>
          <p:nvSpPr>
            <p:cNvPr id="133" name="Google Shape;133;p3"/>
            <p:cNvSpPr/>
            <p:nvPr/>
          </p:nvSpPr>
          <p:spPr>
            <a:xfrm>
              <a:off x="0" y="0"/>
              <a:ext cx="4503558" cy="591420"/>
            </a:xfrm>
            <a:custGeom>
              <a:rect b="b" l="l" r="r" t="t"/>
              <a:pathLst>
                <a:path extrusionOk="0" h="591420" w="4503558">
                  <a:moveTo>
                    <a:pt x="0" y="0"/>
                  </a:moveTo>
                  <a:lnTo>
                    <a:pt x="4503558" y="0"/>
                  </a:lnTo>
                  <a:lnTo>
                    <a:pt x="4503558" y="591420"/>
                  </a:lnTo>
                  <a:lnTo>
                    <a:pt x="0" y="591420"/>
                  </a:lnTo>
                  <a:close/>
                </a:path>
              </a:pathLst>
            </a:custGeom>
            <a:solidFill>
              <a:srgbClr val="FFFFFF"/>
            </a:solidFill>
            <a:ln cap="sq" cmpd="sng" w="28575">
              <a:solidFill>
                <a:srgbClr val="E7DD5D"/>
              </a:solidFill>
              <a:prstDash val="dot"/>
              <a:miter lim="8000"/>
              <a:headEnd len="sm" w="sm" type="none"/>
              <a:tailEnd len="sm" w="sm" type="none"/>
            </a:ln>
          </p:spPr>
        </p:sp>
        <p:sp>
          <p:nvSpPr>
            <p:cNvPr id="134" name="Google Shape;134;p3"/>
            <p:cNvSpPr txBox="1"/>
            <p:nvPr/>
          </p:nvSpPr>
          <p:spPr>
            <a:xfrm>
              <a:off x="0" y="-38100"/>
              <a:ext cx="4503558" cy="6295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00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799" u="none" cap="none" strike="noStrike">
                  <a:solidFill>
                    <a:srgbClr val="003A3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Nosotros solucionamos este problema mediante </a:t>
              </a:r>
              <a:r>
                <a:rPr b="0" i="0" lang="en-US" sz="1799" u="none" cap="none" strike="noStrike">
                  <a:solidFill>
                    <a:srgbClr val="2C59B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[presenta tu propuesta de valor]</a:t>
              </a:r>
              <a:r>
                <a:rPr b="0" i="0" lang="en-US" sz="1799" u="none" cap="none" strike="noStrike">
                  <a:solidFill>
                    <a:srgbClr val="003A3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.</a:t>
              </a:r>
              <a:endParaRPr/>
            </a:p>
          </p:txBody>
        </p:sp>
      </p:grpSp>
      <p:sp>
        <p:nvSpPr>
          <p:cNvPr id="135" name="Google Shape;135;p3"/>
          <p:cNvSpPr txBox="1"/>
          <p:nvPr/>
        </p:nvSpPr>
        <p:spPr>
          <a:xfrm>
            <a:off x="1153813" y="433826"/>
            <a:ext cx="159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rgbClr val="063330"/>
                </a:solidFill>
                <a:latin typeface="DM Mono Light"/>
                <a:ea typeface="DM Mono Light"/>
                <a:cs typeface="DM Mono Light"/>
                <a:sym typeface="DM Mono Light"/>
              </a:rPr>
              <a:t>1</a:t>
            </a:r>
            <a:endParaRPr/>
          </a:p>
        </p:txBody>
      </p:sp>
      <p:grpSp>
        <p:nvGrpSpPr>
          <p:cNvPr id="136" name="Google Shape;136;p3"/>
          <p:cNvGrpSpPr/>
          <p:nvPr/>
        </p:nvGrpSpPr>
        <p:grpSpPr>
          <a:xfrm>
            <a:off x="1037950" y="2652401"/>
            <a:ext cx="2453955" cy="486232"/>
            <a:chOff x="-3" y="0"/>
            <a:chExt cx="646305" cy="157596"/>
          </a:xfrm>
        </p:grpSpPr>
        <p:sp>
          <p:nvSpPr>
            <p:cNvPr id="137" name="Google Shape;137;p3"/>
            <p:cNvSpPr/>
            <p:nvPr/>
          </p:nvSpPr>
          <p:spPr>
            <a:xfrm>
              <a:off x="0" y="0"/>
              <a:ext cx="646302" cy="157504"/>
            </a:xfrm>
            <a:custGeom>
              <a:rect b="b" l="l" r="r" t="t"/>
              <a:pathLst>
                <a:path extrusionOk="0" h="157504" w="646302">
                  <a:moveTo>
                    <a:pt x="0" y="0"/>
                  </a:moveTo>
                  <a:lnTo>
                    <a:pt x="646302" y="0"/>
                  </a:lnTo>
                  <a:lnTo>
                    <a:pt x="646302" y="157504"/>
                  </a:lnTo>
                  <a:lnTo>
                    <a:pt x="0" y="157504"/>
                  </a:lnTo>
                  <a:close/>
                </a:path>
              </a:pathLst>
            </a:custGeom>
            <a:solidFill>
              <a:srgbClr val="E7DD5D"/>
            </a:solidFill>
            <a:ln>
              <a:noFill/>
            </a:ln>
          </p:spPr>
        </p:sp>
        <p:sp>
          <p:nvSpPr>
            <p:cNvPr id="138" name="Google Shape;138;p3"/>
            <p:cNvSpPr txBox="1"/>
            <p:nvPr/>
          </p:nvSpPr>
          <p:spPr>
            <a:xfrm>
              <a:off x="-3" y="1296"/>
              <a:ext cx="646200" cy="15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9" name="Google Shape;139;p3"/>
          <p:cNvSpPr txBox="1"/>
          <p:nvPr/>
        </p:nvSpPr>
        <p:spPr>
          <a:xfrm>
            <a:off x="1261340" y="2746577"/>
            <a:ext cx="2007300" cy="3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996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Elementos clave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"/>
          <p:cNvSpPr txBox="1"/>
          <p:nvPr/>
        </p:nvSpPr>
        <p:spPr>
          <a:xfrm>
            <a:off x="1037961" y="1477689"/>
            <a:ext cx="15982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80669" lvl="1" marL="561341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63330"/>
              </a:buClr>
              <a:buSzPts val="2600"/>
              <a:buFont typeface="Arial"/>
              <a:buChar char="•"/>
            </a:pPr>
            <a:r>
              <a:rPr i="0" lang="en-US" sz="26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Impacto:</a:t>
            </a:r>
            <a:r>
              <a:rPr b="1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</a:t>
            </a: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¿Qué has logrado o qué esperas lograr? Habla de data.</a:t>
            </a:r>
            <a:endParaRPr/>
          </a:p>
        </p:txBody>
      </p:sp>
      <p:grpSp>
        <p:nvGrpSpPr>
          <p:cNvPr id="145" name="Google Shape;145;p4"/>
          <p:cNvGrpSpPr/>
          <p:nvPr/>
        </p:nvGrpSpPr>
        <p:grpSpPr>
          <a:xfrm>
            <a:off x="1042691" y="2080822"/>
            <a:ext cx="16211997" cy="2232919"/>
            <a:chOff x="0" y="-38100"/>
            <a:chExt cx="4500957" cy="619928"/>
          </a:xfrm>
        </p:grpSpPr>
        <p:sp>
          <p:nvSpPr>
            <p:cNvPr id="146" name="Google Shape;146;p4"/>
            <p:cNvSpPr/>
            <p:nvPr/>
          </p:nvSpPr>
          <p:spPr>
            <a:xfrm>
              <a:off x="0" y="0"/>
              <a:ext cx="4500957" cy="581828"/>
            </a:xfrm>
            <a:custGeom>
              <a:rect b="b" l="l" r="r" t="t"/>
              <a:pathLst>
                <a:path extrusionOk="0" h="581828" w="4500957">
                  <a:moveTo>
                    <a:pt x="0" y="0"/>
                  </a:moveTo>
                  <a:lnTo>
                    <a:pt x="4500957" y="0"/>
                  </a:lnTo>
                  <a:lnTo>
                    <a:pt x="4500957" y="581828"/>
                  </a:lnTo>
                  <a:lnTo>
                    <a:pt x="0" y="581828"/>
                  </a:lnTo>
                  <a:close/>
                </a:path>
              </a:pathLst>
            </a:custGeom>
            <a:solidFill>
              <a:srgbClr val="FFFFFF"/>
            </a:solidFill>
            <a:ln cap="sq" cmpd="sng" w="28575">
              <a:solidFill>
                <a:srgbClr val="E7DD5D"/>
              </a:solidFill>
              <a:prstDash val="dot"/>
              <a:miter lim="8000"/>
              <a:headEnd len="sm" w="sm" type="none"/>
              <a:tailEnd len="sm" w="sm" type="none"/>
            </a:ln>
          </p:spPr>
        </p:sp>
        <p:sp>
          <p:nvSpPr>
            <p:cNvPr id="147" name="Google Shape;147;p4"/>
            <p:cNvSpPr txBox="1"/>
            <p:nvPr/>
          </p:nvSpPr>
          <p:spPr>
            <a:xfrm>
              <a:off x="0" y="-38100"/>
              <a:ext cx="4500957" cy="6199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00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799" u="none" cap="none" strike="noStrike">
                  <a:solidFill>
                    <a:srgbClr val="003A3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Hemos impactado/Vamos a impactar a </a:t>
              </a:r>
              <a:r>
                <a:rPr b="0" i="0" lang="en-US" sz="1799" u="none" cap="none" strike="noStrike">
                  <a:solidFill>
                    <a:srgbClr val="2C59B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[número]</a:t>
              </a:r>
              <a:r>
                <a:rPr b="0" i="0" lang="en-US" sz="1799" u="none" cap="none" strike="noStrike">
                  <a:solidFill>
                    <a:srgbClr val="003A3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personas en </a:t>
              </a:r>
              <a:r>
                <a:rPr b="0" i="0" lang="en-US" sz="1799" u="none" cap="none" strike="noStrike">
                  <a:solidFill>
                    <a:srgbClr val="2C59B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[año/cantidad de meses] </a:t>
              </a:r>
              <a:r>
                <a:rPr b="0" i="0" lang="en-US" sz="1799" u="none" cap="none" strike="noStrike">
                  <a:solidFill>
                    <a:srgbClr val="003A3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con</a:t>
              </a:r>
              <a:r>
                <a:rPr b="0" i="0" lang="en-US" sz="1799" u="none" cap="none" strike="noStrike">
                  <a:solidFill>
                    <a:srgbClr val="2C59B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 [describe el resultado principal. Por ejemplo: mejorando la salud en un 30%, reduciendo el ausentismo escolar en un 20%.]</a:t>
              </a:r>
              <a:r>
                <a:rPr b="0" i="0" lang="en-US" sz="1799" u="none" cap="none" strike="noStrike">
                  <a:solidFill>
                    <a:srgbClr val="003A3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.</a:t>
              </a:r>
              <a:endParaRPr/>
            </a:p>
          </p:txBody>
        </p:sp>
      </p:grpSp>
      <p:grpSp>
        <p:nvGrpSpPr>
          <p:cNvPr id="148" name="Google Shape;148;p4"/>
          <p:cNvGrpSpPr/>
          <p:nvPr/>
        </p:nvGrpSpPr>
        <p:grpSpPr>
          <a:xfrm>
            <a:off x="1037961" y="354322"/>
            <a:ext cx="391635" cy="444538"/>
            <a:chOff x="0" y="-66675"/>
            <a:chExt cx="493586" cy="560261"/>
          </a:xfrm>
        </p:grpSpPr>
        <p:sp>
          <p:nvSpPr>
            <p:cNvPr id="149" name="Google Shape;149;p4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E7DD5D"/>
            </a:solidFill>
            <a:ln cap="sq" cmpd="sng" w="38100">
              <a:solidFill>
                <a:srgbClr val="E7DD5D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50" name="Google Shape;150;p4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1" name="Google Shape;151;p4"/>
          <p:cNvGrpSpPr/>
          <p:nvPr/>
        </p:nvGrpSpPr>
        <p:grpSpPr>
          <a:xfrm>
            <a:off x="1580848" y="354322"/>
            <a:ext cx="391635" cy="444538"/>
            <a:chOff x="0" y="-66675"/>
            <a:chExt cx="493586" cy="560261"/>
          </a:xfrm>
        </p:grpSpPr>
        <p:sp>
          <p:nvSpPr>
            <p:cNvPr id="152" name="Google Shape;152;p4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F4945C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53" name="Google Shape;153;p4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4" name="Google Shape;154;p4"/>
          <p:cNvGrpSpPr/>
          <p:nvPr/>
        </p:nvGrpSpPr>
        <p:grpSpPr>
          <a:xfrm>
            <a:off x="2137553" y="354322"/>
            <a:ext cx="391635" cy="444538"/>
            <a:chOff x="0" y="-66675"/>
            <a:chExt cx="493586" cy="560261"/>
          </a:xfrm>
        </p:grpSpPr>
        <p:sp>
          <p:nvSpPr>
            <p:cNvPr id="155" name="Google Shape;155;p4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618ECE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56" name="Google Shape;156;p4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7" name="Google Shape;157;p4"/>
          <p:cNvSpPr/>
          <p:nvPr/>
        </p:nvSpPr>
        <p:spPr>
          <a:xfrm>
            <a:off x="15180988" y="639344"/>
            <a:ext cx="2298781" cy="778712"/>
          </a:xfrm>
          <a:custGeom>
            <a:rect b="b" l="l" r="r" t="t"/>
            <a:pathLst>
              <a:path extrusionOk="0" h="778712" w="2298781">
                <a:moveTo>
                  <a:pt x="0" y="0"/>
                </a:moveTo>
                <a:lnTo>
                  <a:pt x="2298780" y="0"/>
                </a:lnTo>
                <a:lnTo>
                  <a:pt x="2298780" y="778712"/>
                </a:lnTo>
                <a:lnTo>
                  <a:pt x="0" y="7787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8" name="Google Shape;158;p4"/>
          <p:cNvSpPr txBox="1"/>
          <p:nvPr/>
        </p:nvSpPr>
        <p:spPr>
          <a:xfrm>
            <a:off x="1028700" y="4595089"/>
            <a:ext cx="14619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80669" lvl="1" marL="561341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63330"/>
              </a:buClr>
              <a:buSzPts val="2600"/>
              <a:buFont typeface="Arial"/>
              <a:buChar char="•"/>
            </a:pPr>
            <a:r>
              <a:rPr i="0" lang="en-US" sz="26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Diferenciador: </a:t>
            </a: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¿Qué te hace diferente frente a otras soluciones?</a:t>
            </a:r>
            <a:endParaRPr/>
          </a:p>
        </p:txBody>
      </p:sp>
      <p:grpSp>
        <p:nvGrpSpPr>
          <p:cNvPr id="159" name="Google Shape;159;p4"/>
          <p:cNvGrpSpPr/>
          <p:nvPr/>
        </p:nvGrpSpPr>
        <p:grpSpPr>
          <a:xfrm>
            <a:off x="1033323" y="5150596"/>
            <a:ext cx="16211997" cy="1720347"/>
            <a:chOff x="0" y="-38100"/>
            <a:chExt cx="4500957" cy="477622"/>
          </a:xfrm>
        </p:grpSpPr>
        <p:sp>
          <p:nvSpPr>
            <p:cNvPr id="160" name="Google Shape;160;p4"/>
            <p:cNvSpPr/>
            <p:nvPr/>
          </p:nvSpPr>
          <p:spPr>
            <a:xfrm>
              <a:off x="0" y="0"/>
              <a:ext cx="4500957" cy="439522"/>
            </a:xfrm>
            <a:custGeom>
              <a:rect b="b" l="l" r="r" t="t"/>
              <a:pathLst>
                <a:path extrusionOk="0" h="439522" w="4500957">
                  <a:moveTo>
                    <a:pt x="0" y="0"/>
                  </a:moveTo>
                  <a:lnTo>
                    <a:pt x="4500957" y="0"/>
                  </a:lnTo>
                  <a:lnTo>
                    <a:pt x="4500957" y="439522"/>
                  </a:lnTo>
                  <a:lnTo>
                    <a:pt x="0" y="439522"/>
                  </a:lnTo>
                  <a:close/>
                </a:path>
              </a:pathLst>
            </a:custGeom>
            <a:solidFill>
              <a:srgbClr val="FFFFFF"/>
            </a:solidFill>
            <a:ln cap="sq" cmpd="sng" w="28575">
              <a:solidFill>
                <a:srgbClr val="E7DD5D"/>
              </a:solidFill>
              <a:prstDash val="dot"/>
              <a:miter lim="8000"/>
              <a:headEnd len="sm" w="sm" type="none"/>
              <a:tailEnd len="sm" w="sm" type="none"/>
            </a:ln>
          </p:spPr>
        </p:sp>
        <p:sp>
          <p:nvSpPr>
            <p:cNvPr id="161" name="Google Shape;161;p4"/>
            <p:cNvSpPr txBox="1"/>
            <p:nvPr/>
          </p:nvSpPr>
          <p:spPr>
            <a:xfrm>
              <a:off x="0" y="-38100"/>
              <a:ext cx="4500957" cy="47762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00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799" u="none" cap="none" strike="noStrike">
                  <a:solidFill>
                    <a:srgbClr val="003A3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Nos diferenciamos porque </a:t>
              </a:r>
              <a:r>
                <a:rPr b="0" i="0" lang="en-US" sz="1799" u="none" cap="none" strike="noStrike">
                  <a:solidFill>
                    <a:srgbClr val="2C59B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[explica qué te hace única]</a:t>
              </a:r>
              <a:r>
                <a:rPr b="0" i="0" lang="en-US" sz="1799" u="none" cap="none" strike="noStrike">
                  <a:solidFill>
                    <a:srgbClr val="003A3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.</a:t>
              </a:r>
              <a:endParaRPr/>
            </a:p>
          </p:txBody>
        </p:sp>
      </p:grpSp>
      <p:sp>
        <p:nvSpPr>
          <p:cNvPr id="162" name="Google Shape;162;p4"/>
          <p:cNvSpPr txBox="1"/>
          <p:nvPr/>
        </p:nvSpPr>
        <p:spPr>
          <a:xfrm>
            <a:off x="1028700" y="7152292"/>
            <a:ext cx="16451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80669" lvl="1" marL="561341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63330"/>
              </a:buClr>
              <a:buSzPts val="2600"/>
              <a:buFont typeface="Arial"/>
              <a:buChar char="•"/>
            </a:pPr>
            <a:r>
              <a:rPr i="0" lang="en-US" sz="26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Llamado a la acción: </a:t>
            </a: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¿Qué necesitas del público que te escucha? ¿financiamiento? ¿alianzas?</a:t>
            </a:r>
            <a:endParaRPr/>
          </a:p>
        </p:txBody>
      </p:sp>
      <p:grpSp>
        <p:nvGrpSpPr>
          <p:cNvPr id="163" name="Google Shape;163;p4"/>
          <p:cNvGrpSpPr/>
          <p:nvPr/>
        </p:nvGrpSpPr>
        <p:grpSpPr>
          <a:xfrm>
            <a:off x="1033323" y="7707799"/>
            <a:ext cx="16211997" cy="1720347"/>
            <a:chOff x="0" y="-38100"/>
            <a:chExt cx="4500957" cy="477622"/>
          </a:xfrm>
        </p:grpSpPr>
        <p:sp>
          <p:nvSpPr>
            <p:cNvPr id="164" name="Google Shape;164;p4"/>
            <p:cNvSpPr/>
            <p:nvPr/>
          </p:nvSpPr>
          <p:spPr>
            <a:xfrm>
              <a:off x="0" y="0"/>
              <a:ext cx="4500957" cy="439522"/>
            </a:xfrm>
            <a:custGeom>
              <a:rect b="b" l="l" r="r" t="t"/>
              <a:pathLst>
                <a:path extrusionOk="0" h="439522" w="4500957">
                  <a:moveTo>
                    <a:pt x="0" y="0"/>
                  </a:moveTo>
                  <a:lnTo>
                    <a:pt x="4500957" y="0"/>
                  </a:lnTo>
                  <a:lnTo>
                    <a:pt x="4500957" y="439522"/>
                  </a:lnTo>
                  <a:lnTo>
                    <a:pt x="0" y="439522"/>
                  </a:lnTo>
                  <a:close/>
                </a:path>
              </a:pathLst>
            </a:custGeom>
            <a:solidFill>
              <a:srgbClr val="FFFFFF"/>
            </a:solidFill>
            <a:ln cap="sq" cmpd="sng" w="28575">
              <a:solidFill>
                <a:srgbClr val="E7DD5D"/>
              </a:solidFill>
              <a:prstDash val="dot"/>
              <a:miter lim="8000"/>
              <a:headEnd len="sm" w="sm" type="none"/>
              <a:tailEnd len="sm" w="sm" type="none"/>
            </a:ln>
          </p:spPr>
        </p:sp>
        <p:sp>
          <p:nvSpPr>
            <p:cNvPr id="165" name="Google Shape;165;p4"/>
            <p:cNvSpPr txBox="1"/>
            <p:nvPr/>
          </p:nvSpPr>
          <p:spPr>
            <a:xfrm>
              <a:off x="0" y="-38100"/>
              <a:ext cx="4500957" cy="47762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00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799" u="none" cap="none" strike="noStrike">
                  <a:solidFill>
                    <a:srgbClr val="2C59B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[Escribe una acción directa y concreta que esperas del público]</a:t>
              </a:r>
              <a:r>
                <a:rPr b="0" i="0" lang="en-US" sz="1799" u="none" cap="none" strike="noStrike">
                  <a:solidFill>
                    <a:srgbClr val="003A3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.</a:t>
              </a:r>
              <a:endParaRPr/>
            </a:p>
          </p:txBody>
        </p:sp>
      </p:grpSp>
      <p:sp>
        <p:nvSpPr>
          <p:cNvPr id="166" name="Google Shape;166;p4"/>
          <p:cNvSpPr txBox="1"/>
          <p:nvPr/>
        </p:nvSpPr>
        <p:spPr>
          <a:xfrm>
            <a:off x="1153813" y="433826"/>
            <a:ext cx="159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rgbClr val="063330"/>
                </a:solidFill>
                <a:latin typeface="DM Mono Light"/>
                <a:ea typeface="DM Mono Light"/>
                <a:cs typeface="DM Mono Light"/>
                <a:sym typeface="DM Mono Light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" name="Google Shape;171;p5"/>
          <p:cNvGrpSpPr/>
          <p:nvPr/>
        </p:nvGrpSpPr>
        <p:grpSpPr>
          <a:xfrm>
            <a:off x="1037961" y="354322"/>
            <a:ext cx="391635" cy="444538"/>
            <a:chOff x="0" y="-66675"/>
            <a:chExt cx="493586" cy="560261"/>
          </a:xfrm>
        </p:grpSpPr>
        <p:sp>
          <p:nvSpPr>
            <p:cNvPr id="172" name="Google Shape;172;p5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E7DD5D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73" name="Google Shape;173;p5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4" name="Google Shape;174;p5"/>
          <p:cNvGrpSpPr/>
          <p:nvPr/>
        </p:nvGrpSpPr>
        <p:grpSpPr>
          <a:xfrm>
            <a:off x="1580848" y="354322"/>
            <a:ext cx="391635" cy="444538"/>
            <a:chOff x="0" y="-66675"/>
            <a:chExt cx="493586" cy="560261"/>
          </a:xfrm>
        </p:grpSpPr>
        <p:sp>
          <p:nvSpPr>
            <p:cNvPr id="175" name="Google Shape;175;p5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C5C3A"/>
            </a:solidFill>
            <a:ln cap="sq" cmpd="sng" w="19050">
              <a:solidFill>
                <a:srgbClr val="FC5C3A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76" name="Google Shape;176;p5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7" name="Google Shape;177;p5"/>
          <p:cNvGrpSpPr/>
          <p:nvPr/>
        </p:nvGrpSpPr>
        <p:grpSpPr>
          <a:xfrm>
            <a:off x="2137553" y="354322"/>
            <a:ext cx="391635" cy="444538"/>
            <a:chOff x="0" y="-66675"/>
            <a:chExt cx="493586" cy="560261"/>
          </a:xfrm>
        </p:grpSpPr>
        <p:sp>
          <p:nvSpPr>
            <p:cNvPr id="178" name="Google Shape;178;p5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618ECE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79" name="Google Shape;179;p5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0" name="Google Shape;180;p5"/>
          <p:cNvSpPr txBox="1"/>
          <p:nvPr/>
        </p:nvSpPr>
        <p:spPr>
          <a:xfrm>
            <a:off x="1703613" y="429051"/>
            <a:ext cx="159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rgbClr val="F2F2F2"/>
                </a:solidFill>
                <a:latin typeface="DM Mono Light"/>
                <a:ea typeface="DM Mono Light"/>
                <a:cs typeface="DM Mono Light"/>
                <a:sym typeface="DM Mono Light"/>
              </a:rPr>
              <a:t>2</a:t>
            </a:r>
            <a:endParaRPr/>
          </a:p>
        </p:txBody>
      </p:sp>
      <p:sp>
        <p:nvSpPr>
          <p:cNvPr id="181" name="Google Shape;181;p5"/>
          <p:cNvSpPr/>
          <p:nvPr/>
        </p:nvSpPr>
        <p:spPr>
          <a:xfrm>
            <a:off x="15180988" y="639344"/>
            <a:ext cx="2298781" cy="778712"/>
          </a:xfrm>
          <a:custGeom>
            <a:rect b="b" l="l" r="r" t="t"/>
            <a:pathLst>
              <a:path extrusionOk="0" h="778712" w="2298781">
                <a:moveTo>
                  <a:pt x="0" y="0"/>
                </a:moveTo>
                <a:lnTo>
                  <a:pt x="2298780" y="0"/>
                </a:lnTo>
                <a:lnTo>
                  <a:pt x="2298780" y="778712"/>
                </a:lnTo>
                <a:lnTo>
                  <a:pt x="0" y="7787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82" name="Google Shape;182;p5"/>
          <p:cNvSpPr txBox="1"/>
          <p:nvPr/>
        </p:nvSpPr>
        <p:spPr>
          <a:xfrm>
            <a:off x="1028700" y="1006460"/>
            <a:ext cx="162306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Paso 2: Conecta con emoción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sp>
        <p:nvSpPr>
          <p:cNvPr id="183" name="Google Shape;183;p5"/>
          <p:cNvSpPr txBox="1"/>
          <p:nvPr/>
        </p:nvSpPr>
        <p:spPr>
          <a:xfrm>
            <a:off x="1028700" y="1758935"/>
            <a:ext cx="16230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Dale vida a tu pitch con una conexión emocional. Responde y rellena los</a:t>
            </a:r>
            <a:r>
              <a:rPr b="0" i="0" lang="en-US" sz="2600" u="none" cap="none" strike="noStrike">
                <a:solidFill>
                  <a:srgbClr val="2C59B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[c</a:t>
            </a:r>
            <a:r>
              <a:rPr lang="en-US" sz="2600">
                <a:solidFill>
                  <a:srgbClr val="2C59B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asillas</a:t>
            </a:r>
            <a:r>
              <a:rPr b="0" i="0" lang="en-US" sz="2600" u="none" cap="none" strike="noStrike">
                <a:solidFill>
                  <a:srgbClr val="2C59B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azules]</a:t>
            </a: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.</a:t>
            </a:r>
            <a:endParaRPr/>
          </a:p>
        </p:txBody>
      </p:sp>
      <p:sp>
        <p:nvSpPr>
          <p:cNvPr id="184" name="Google Shape;184;p5"/>
          <p:cNvSpPr txBox="1"/>
          <p:nvPr/>
        </p:nvSpPr>
        <p:spPr>
          <a:xfrm>
            <a:off x="1028700" y="5067300"/>
            <a:ext cx="7686900" cy="10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6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1. Piensa en tu historia personal: 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¿Por qué te mueve esta causa?</a:t>
            </a:r>
            <a:endParaRPr/>
          </a:p>
        </p:txBody>
      </p:sp>
      <p:grpSp>
        <p:nvGrpSpPr>
          <p:cNvPr id="185" name="Google Shape;185;p5"/>
          <p:cNvGrpSpPr/>
          <p:nvPr/>
        </p:nvGrpSpPr>
        <p:grpSpPr>
          <a:xfrm>
            <a:off x="7482198" y="2893877"/>
            <a:ext cx="9758581" cy="6542223"/>
            <a:chOff x="0" y="-38100"/>
            <a:chExt cx="2709291" cy="1816328"/>
          </a:xfrm>
        </p:grpSpPr>
        <p:sp>
          <p:nvSpPr>
            <p:cNvPr id="186" name="Google Shape;186;p5"/>
            <p:cNvSpPr/>
            <p:nvPr/>
          </p:nvSpPr>
          <p:spPr>
            <a:xfrm>
              <a:off x="0" y="0"/>
              <a:ext cx="2709291" cy="1778228"/>
            </a:xfrm>
            <a:custGeom>
              <a:rect b="b" l="l" r="r" t="t"/>
              <a:pathLst>
                <a:path extrusionOk="0" h="1778228" w="2709291">
                  <a:moveTo>
                    <a:pt x="0" y="0"/>
                  </a:moveTo>
                  <a:lnTo>
                    <a:pt x="2709291" y="0"/>
                  </a:lnTo>
                  <a:lnTo>
                    <a:pt x="2709291" y="1778228"/>
                  </a:lnTo>
                  <a:lnTo>
                    <a:pt x="0" y="1778228"/>
                  </a:lnTo>
                  <a:close/>
                </a:path>
              </a:pathLst>
            </a:custGeom>
            <a:solidFill>
              <a:srgbClr val="FFFFFF"/>
            </a:solidFill>
            <a:ln cap="sq" cmpd="sng" w="28575">
              <a:solidFill>
                <a:srgbClr val="FC5C3A"/>
              </a:solidFill>
              <a:prstDash val="dot"/>
              <a:miter lim="8000"/>
              <a:headEnd len="sm" w="sm" type="none"/>
              <a:tailEnd len="sm" w="sm" type="none"/>
            </a:ln>
          </p:spPr>
        </p:sp>
        <p:sp>
          <p:nvSpPr>
            <p:cNvPr id="187" name="Google Shape;187;p5"/>
            <p:cNvSpPr txBox="1"/>
            <p:nvPr/>
          </p:nvSpPr>
          <p:spPr>
            <a:xfrm>
              <a:off x="0" y="-38100"/>
              <a:ext cx="2709291" cy="18163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00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799" u="none" cap="none" strike="noStrike">
                  <a:solidFill>
                    <a:srgbClr val="063330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Mi nombre es </a:t>
              </a:r>
              <a:r>
                <a:rPr b="0" i="0" lang="en-US" sz="1799" u="none" cap="none" strike="noStrike">
                  <a:solidFill>
                    <a:srgbClr val="2C59B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[Nombre ] </a:t>
              </a:r>
              <a:r>
                <a:rPr b="0" i="0" lang="en-US" sz="1799" u="none" cap="none" strike="noStrike">
                  <a:solidFill>
                    <a:srgbClr val="063330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y esta es mi historia: </a:t>
              </a:r>
              <a:endParaRPr/>
            </a:p>
            <a:p>
              <a:pPr indent="0" lvl="0" marL="0" marR="0" rtl="0" algn="ctr">
                <a:lnSpc>
                  <a:spcPct val="1400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799" u="none" cap="none" strike="noStrike">
                  <a:solidFill>
                    <a:srgbClr val="2C59B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[Escribe tu experiencia que da sentido o raíz a tu proyecto]</a:t>
              </a:r>
              <a:r>
                <a:rPr b="0" i="0" lang="en-US" sz="1799" u="none" cap="none" strike="noStrike">
                  <a:solidFill>
                    <a:srgbClr val="003A3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.</a:t>
              </a: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2" name="Google Shape;192;p6"/>
          <p:cNvGrpSpPr/>
          <p:nvPr/>
        </p:nvGrpSpPr>
        <p:grpSpPr>
          <a:xfrm>
            <a:off x="1037961" y="354322"/>
            <a:ext cx="391635" cy="444538"/>
            <a:chOff x="0" y="-66675"/>
            <a:chExt cx="493586" cy="560261"/>
          </a:xfrm>
        </p:grpSpPr>
        <p:sp>
          <p:nvSpPr>
            <p:cNvPr id="193" name="Google Shape;193;p6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E7DD5D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94" name="Google Shape;194;p6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5" name="Google Shape;195;p6"/>
          <p:cNvGrpSpPr/>
          <p:nvPr/>
        </p:nvGrpSpPr>
        <p:grpSpPr>
          <a:xfrm>
            <a:off x="1580848" y="354322"/>
            <a:ext cx="391635" cy="444538"/>
            <a:chOff x="0" y="-66675"/>
            <a:chExt cx="493586" cy="560261"/>
          </a:xfrm>
        </p:grpSpPr>
        <p:sp>
          <p:nvSpPr>
            <p:cNvPr id="196" name="Google Shape;196;p6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C5C3A"/>
            </a:solidFill>
            <a:ln cap="sq" cmpd="sng" w="19050">
              <a:solidFill>
                <a:srgbClr val="FC5C3A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197" name="Google Shape;197;p6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8" name="Google Shape;198;p6"/>
          <p:cNvGrpSpPr/>
          <p:nvPr/>
        </p:nvGrpSpPr>
        <p:grpSpPr>
          <a:xfrm>
            <a:off x="2137553" y="354322"/>
            <a:ext cx="391635" cy="444538"/>
            <a:chOff x="0" y="-66675"/>
            <a:chExt cx="493586" cy="560261"/>
          </a:xfrm>
        </p:grpSpPr>
        <p:sp>
          <p:nvSpPr>
            <p:cNvPr id="199" name="Google Shape;199;p6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618ECE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00" name="Google Shape;200;p6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1" name="Google Shape;201;p6"/>
          <p:cNvSpPr/>
          <p:nvPr/>
        </p:nvSpPr>
        <p:spPr>
          <a:xfrm>
            <a:off x="15180988" y="639344"/>
            <a:ext cx="2298781" cy="778712"/>
          </a:xfrm>
          <a:custGeom>
            <a:rect b="b" l="l" r="r" t="t"/>
            <a:pathLst>
              <a:path extrusionOk="0" h="778712" w="2298781">
                <a:moveTo>
                  <a:pt x="0" y="0"/>
                </a:moveTo>
                <a:lnTo>
                  <a:pt x="2298780" y="0"/>
                </a:lnTo>
                <a:lnTo>
                  <a:pt x="2298780" y="778712"/>
                </a:lnTo>
                <a:lnTo>
                  <a:pt x="0" y="7787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2" name="Google Shape;202;p6"/>
          <p:cNvSpPr txBox="1"/>
          <p:nvPr/>
        </p:nvSpPr>
        <p:spPr>
          <a:xfrm>
            <a:off x="1037961" y="1477689"/>
            <a:ext cx="14619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2. Si tu pitch fuera una historia en </a:t>
            </a:r>
            <a:r>
              <a:rPr i="0" lang="en-US" sz="26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fotos</a:t>
            </a: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, ¿qué 3 imágenes </a:t>
            </a:r>
            <a:r>
              <a:rPr lang="en-US" sz="2600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resumirían</a:t>
            </a: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tu historia?</a:t>
            </a:r>
            <a:endParaRPr/>
          </a:p>
        </p:txBody>
      </p:sp>
      <p:grpSp>
        <p:nvGrpSpPr>
          <p:cNvPr id="203" name="Google Shape;203;p6"/>
          <p:cNvGrpSpPr/>
          <p:nvPr/>
        </p:nvGrpSpPr>
        <p:grpSpPr>
          <a:xfrm>
            <a:off x="12407900" y="2556778"/>
            <a:ext cx="4851406" cy="6834807"/>
            <a:chOff x="0" y="-38100"/>
            <a:chExt cx="1346902" cy="1897556"/>
          </a:xfrm>
        </p:grpSpPr>
        <p:sp>
          <p:nvSpPr>
            <p:cNvPr id="204" name="Google Shape;204;p6"/>
            <p:cNvSpPr/>
            <p:nvPr/>
          </p:nvSpPr>
          <p:spPr>
            <a:xfrm>
              <a:off x="0" y="0"/>
              <a:ext cx="1346902" cy="1859455"/>
            </a:xfrm>
            <a:custGeom>
              <a:rect b="b" l="l" r="r" t="t"/>
              <a:pathLst>
                <a:path extrusionOk="0" h="1859455" w="1346902">
                  <a:moveTo>
                    <a:pt x="0" y="0"/>
                  </a:moveTo>
                  <a:lnTo>
                    <a:pt x="1346902" y="0"/>
                  </a:lnTo>
                  <a:lnTo>
                    <a:pt x="1346902" y="1859455"/>
                  </a:lnTo>
                  <a:lnTo>
                    <a:pt x="0" y="1859455"/>
                  </a:lnTo>
                  <a:close/>
                </a:path>
              </a:pathLst>
            </a:custGeom>
            <a:solidFill>
              <a:srgbClr val="FFFFFF"/>
            </a:solidFill>
            <a:ln cap="sq" cmpd="sng" w="28575">
              <a:solidFill>
                <a:srgbClr val="FC5C3A"/>
              </a:solidFill>
              <a:prstDash val="dot"/>
              <a:miter lim="8000"/>
              <a:headEnd len="sm" w="sm" type="none"/>
              <a:tailEnd len="sm" w="sm" type="none"/>
            </a:ln>
          </p:spPr>
        </p:sp>
        <p:sp>
          <p:nvSpPr>
            <p:cNvPr id="205" name="Google Shape;205;p6"/>
            <p:cNvSpPr txBox="1"/>
            <p:nvPr/>
          </p:nvSpPr>
          <p:spPr>
            <a:xfrm>
              <a:off x="0" y="-38100"/>
              <a:ext cx="1346902" cy="18975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00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799" u="none" cap="none" strike="noStrike">
                  <a:solidFill>
                    <a:srgbClr val="486EC8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[Pega la imagen aquí].</a:t>
              </a:r>
              <a:endParaRPr/>
            </a:p>
          </p:txBody>
        </p:sp>
      </p:grpSp>
      <p:grpSp>
        <p:nvGrpSpPr>
          <p:cNvPr id="206" name="Google Shape;206;p6"/>
          <p:cNvGrpSpPr/>
          <p:nvPr/>
        </p:nvGrpSpPr>
        <p:grpSpPr>
          <a:xfrm>
            <a:off x="6718300" y="2556778"/>
            <a:ext cx="4851406" cy="6834807"/>
            <a:chOff x="0" y="-38100"/>
            <a:chExt cx="1346902" cy="1897556"/>
          </a:xfrm>
        </p:grpSpPr>
        <p:sp>
          <p:nvSpPr>
            <p:cNvPr id="207" name="Google Shape;207;p6"/>
            <p:cNvSpPr/>
            <p:nvPr/>
          </p:nvSpPr>
          <p:spPr>
            <a:xfrm>
              <a:off x="0" y="0"/>
              <a:ext cx="1346902" cy="1859455"/>
            </a:xfrm>
            <a:custGeom>
              <a:rect b="b" l="l" r="r" t="t"/>
              <a:pathLst>
                <a:path extrusionOk="0" h="1859455" w="1346902">
                  <a:moveTo>
                    <a:pt x="0" y="0"/>
                  </a:moveTo>
                  <a:lnTo>
                    <a:pt x="1346902" y="0"/>
                  </a:lnTo>
                  <a:lnTo>
                    <a:pt x="1346902" y="1859455"/>
                  </a:lnTo>
                  <a:lnTo>
                    <a:pt x="0" y="1859455"/>
                  </a:lnTo>
                  <a:close/>
                </a:path>
              </a:pathLst>
            </a:custGeom>
            <a:solidFill>
              <a:srgbClr val="FFFFFF"/>
            </a:solidFill>
            <a:ln cap="sq" cmpd="sng" w="28575">
              <a:solidFill>
                <a:srgbClr val="FC5C3A"/>
              </a:solidFill>
              <a:prstDash val="dot"/>
              <a:miter lim="8000"/>
              <a:headEnd len="sm" w="sm" type="none"/>
              <a:tailEnd len="sm" w="sm" type="none"/>
            </a:ln>
          </p:spPr>
        </p:sp>
        <p:sp>
          <p:nvSpPr>
            <p:cNvPr id="208" name="Google Shape;208;p6"/>
            <p:cNvSpPr txBox="1"/>
            <p:nvPr/>
          </p:nvSpPr>
          <p:spPr>
            <a:xfrm>
              <a:off x="0" y="-38100"/>
              <a:ext cx="1346902" cy="18975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00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799" u="none" cap="none" strike="noStrike">
                  <a:solidFill>
                    <a:srgbClr val="2C59B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[Pega la imagen aquí].</a:t>
              </a:r>
              <a:endParaRPr/>
            </a:p>
          </p:txBody>
        </p:sp>
      </p:grpSp>
      <p:grpSp>
        <p:nvGrpSpPr>
          <p:cNvPr id="209" name="Google Shape;209;p6"/>
          <p:cNvGrpSpPr/>
          <p:nvPr/>
        </p:nvGrpSpPr>
        <p:grpSpPr>
          <a:xfrm>
            <a:off x="1028700" y="2556778"/>
            <a:ext cx="4851406" cy="6834807"/>
            <a:chOff x="0" y="-38100"/>
            <a:chExt cx="1346902" cy="1897556"/>
          </a:xfrm>
        </p:grpSpPr>
        <p:sp>
          <p:nvSpPr>
            <p:cNvPr id="210" name="Google Shape;210;p6"/>
            <p:cNvSpPr/>
            <p:nvPr/>
          </p:nvSpPr>
          <p:spPr>
            <a:xfrm>
              <a:off x="0" y="0"/>
              <a:ext cx="1346902" cy="1859455"/>
            </a:xfrm>
            <a:custGeom>
              <a:rect b="b" l="l" r="r" t="t"/>
              <a:pathLst>
                <a:path extrusionOk="0" h="1859455" w="1346902">
                  <a:moveTo>
                    <a:pt x="0" y="0"/>
                  </a:moveTo>
                  <a:lnTo>
                    <a:pt x="1346902" y="0"/>
                  </a:lnTo>
                  <a:lnTo>
                    <a:pt x="1346902" y="1859455"/>
                  </a:lnTo>
                  <a:lnTo>
                    <a:pt x="0" y="1859455"/>
                  </a:lnTo>
                  <a:close/>
                </a:path>
              </a:pathLst>
            </a:custGeom>
            <a:solidFill>
              <a:srgbClr val="FFFFFF"/>
            </a:solidFill>
            <a:ln cap="sq" cmpd="sng" w="28575">
              <a:solidFill>
                <a:srgbClr val="FC5C3A"/>
              </a:solidFill>
              <a:prstDash val="dot"/>
              <a:miter lim="8000"/>
              <a:headEnd len="sm" w="sm" type="none"/>
              <a:tailEnd len="sm" w="sm" type="none"/>
            </a:ln>
          </p:spPr>
        </p:sp>
        <p:sp>
          <p:nvSpPr>
            <p:cNvPr id="211" name="Google Shape;211;p6"/>
            <p:cNvSpPr txBox="1"/>
            <p:nvPr/>
          </p:nvSpPr>
          <p:spPr>
            <a:xfrm>
              <a:off x="0" y="-38100"/>
              <a:ext cx="1346902" cy="18975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00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799" u="none" cap="none" strike="noStrike">
                  <a:solidFill>
                    <a:srgbClr val="2C59B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[Pega la imagen aquí]</a:t>
              </a:r>
              <a:r>
                <a:rPr b="0" i="0" lang="en-US" sz="1799" u="none" cap="none" strike="noStrike">
                  <a:solidFill>
                    <a:srgbClr val="003A3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.</a:t>
              </a:r>
              <a:endParaRPr/>
            </a:p>
          </p:txBody>
        </p:sp>
      </p:grpSp>
      <p:sp>
        <p:nvSpPr>
          <p:cNvPr id="212" name="Google Shape;212;p6"/>
          <p:cNvSpPr txBox="1"/>
          <p:nvPr/>
        </p:nvSpPr>
        <p:spPr>
          <a:xfrm>
            <a:off x="1703613" y="429051"/>
            <a:ext cx="159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rgbClr val="F2F2F2"/>
                </a:solidFill>
                <a:latin typeface="DM Mono Light"/>
                <a:ea typeface="DM Mono Light"/>
                <a:cs typeface="DM Mono Light"/>
                <a:sym typeface="DM Mono Light"/>
              </a:rPr>
              <a:t>2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7" name="Google Shape;217;p7"/>
          <p:cNvGrpSpPr/>
          <p:nvPr/>
        </p:nvGrpSpPr>
        <p:grpSpPr>
          <a:xfrm>
            <a:off x="1037961" y="354322"/>
            <a:ext cx="391635" cy="444538"/>
            <a:chOff x="0" y="-66675"/>
            <a:chExt cx="493586" cy="560261"/>
          </a:xfrm>
        </p:grpSpPr>
        <p:sp>
          <p:nvSpPr>
            <p:cNvPr id="218" name="Google Shape;218;p7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E7DD5D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19" name="Google Shape;219;p7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0" name="Google Shape;220;p7"/>
          <p:cNvGrpSpPr/>
          <p:nvPr/>
        </p:nvGrpSpPr>
        <p:grpSpPr>
          <a:xfrm>
            <a:off x="1580848" y="354322"/>
            <a:ext cx="391635" cy="444538"/>
            <a:chOff x="0" y="-66675"/>
            <a:chExt cx="493586" cy="560261"/>
          </a:xfrm>
        </p:grpSpPr>
        <p:sp>
          <p:nvSpPr>
            <p:cNvPr id="221" name="Google Shape;221;p7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C5C3A"/>
            </a:solidFill>
            <a:ln cap="sq" cmpd="sng" w="19050">
              <a:solidFill>
                <a:srgbClr val="FC5C3A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22" name="Google Shape;222;p7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3" name="Google Shape;223;p7"/>
          <p:cNvGrpSpPr/>
          <p:nvPr/>
        </p:nvGrpSpPr>
        <p:grpSpPr>
          <a:xfrm>
            <a:off x="2137553" y="354322"/>
            <a:ext cx="391635" cy="444538"/>
            <a:chOff x="0" y="-66675"/>
            <a:chExt cx="493586" cy="560261"/>
          </a:xfrm>
        </p:grpSpPr>
        <p:sp>
          <p:nvSpPr>
            <p:cNvPr id="224" name="Google Shape;224;p7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618ECE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25" name="Google Shape;225;p7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6" name="Google Shape;226;p7"/>
          <p:cNvSpPr/>
          <p:nvPr/>
        </p:nvSpPr>
        <p:spPr>
          <a:xfrm>
            <a:off x="15180988" y="639344"/>
            <a:ext cx="2298781" cy="778712"/>
          </a:xfrm>
          <a:custGeom>
            <a:rect b="b" l="l" r="r" t="t"/>
            <a:pathLst>
              <a:path extrusionOk="0" h="778712" w="2298781">
                <a:moveTo>
                  <a:pt x="0" y="0"/>
                </a:moveTo>
                <a:lnTo>
                  <a:pt x="2298780" y="0"/>
                </a:lnTo>
                <a:lnTo>
                  <a:pt x="2298780" y="778712"/>
                </a:lnTo>
                <a:lnTo>
                  <a:pt x="0" y="7787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27" name="Google Shape;227;p7"/>
          <p:cNvSpPr txBox="1"/>
          <p:nvPr/>
        </p:nvSpPr>
        <p:spPr>
          <a:xfrm>
            <a:off x="1037961" y="5486400"/>
            <a:ext cx="16230600" cy="3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99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597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4.  ¿Cómo te gustaría que la audiencia </a:t>
            </a:r>
            <a:r>
              <a:rPr i="0" lang="en-US" sz="2597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recuerde </a:t>
            </a:r>
            <a:r>
              <a:rPr b="0" i="0" lang="en-US" sz="2597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tu mensaje?</a:t>
            </a:r>
            <a:endParaRPr/>
          </a:p>
        </p:txBody>
      </p:sp>
      <p:grpSp>
        <p:nvGrpSpPr>
          <p:cNvPr id="228" name="Google Shape;228;p7"/>
          <p:cNvGrpSpPr/>
          <p:nvPr/>
        </p:nvGrpSpPr>
        <p:grpSpPr>
          <a:xfrm>
            <a:off x="1037938" y="2091420"/>
            <a:ext cx="16230626" cy="2797747"/>
            <a:chOff x="0" y="-38100"/>
            <a:chExt cx="4506129" cy="776742"/>
          </a:xfrm>
        </p:grpSpPr>
        <p:sp>
          <p:nvSpPr>
            <p:cNvPr id="229" name="Google Shape;229;p7"/>
            <p:cNvSpPr/>
            <p:nvPr/>
          </p:nvSpPr>
          <p:spPr>
            <a:xfrm>
              <a:off x="0" y="0"/>
              <a:ext cx="4506129" cy="738642"/>
            </a:xfrm>
            <a:custGeom>
              <a:rect b="b" l="l" r="r" t="t"/>
              <a:pathLst>
                <a:path extrusionOk="0" h="738642" w="4506129">
                  <a:moveTo>
                    <a:pt x="0" y="0"/>
                  </a:moveTo>
                  <a:lnTo>
                    <a:pt x="4506129" y="0"/>
                  </a:lnTo>
                  <a:lnTo>
                    <a:pt x="4506129" y="738642"/>
                  </a:lnTo>
                  <a:lnTo>
                    <a:pt x="0" y="738642"/>
                  </a:lnTo>
                  <a:close/>
                </a:path>
              </a:pathLst>
            </a:custGeom>
            <a:solidFill>
              <a:srgbClr val="FFFFFF"/>
            </a:solidFill>
            <a:ln cap="sq" cmpd="sng" w="28575">
              <a:solidFill>
                <a:srgbClr val="FC5C3A"/>
              </a:solidFill>
              <a:prstDash val="dot"/>
              <a:miter lim="8000"/>
              <a:headEnd len="sm" w="sm" type="none"/>
              <a:tailEnd len="sm" w="sm" type="none"/>
            </a:ln>
          </p:spPr>
        </p:sp>
        <p:sp>
          <p:nvSpPr>
            <p:cNvPr id="230" name="Google Shape;230;p7"/>
            <p:cNvSpPr txBox="1"/>
            <p:nvPr/>
          </p:nvSpPr>
          <p:spPr>
            <a:xfrm>
              <a:off x="0" y="-38100"/>
              <a:ext cx="4506129" cy="7767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00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799" u="none" cap="none" strike="noStrike">
                  <a:solidFill>
                    <a:srgbClr val="2C59B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[Escribe una frase o escena inicial que impacte y ubique al público en la realidad del problema]</a:t>
              </a:r>
              <a:r>
                <a:rPr b="0" i="0" lang="en-US" sz="1799" u="none" cap="none" strike="noStrike">
                  <a:solidFill>
                    <a:srgbClr val="003A3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.</a:t>
              </a:r>
              <a:endParaRPr/>
            </a:p>
          </p:txBody>
        </p:sp>
      </p:grpSp>
      <p:grpSp>
        <p:nvGrpSpPr>
          <p:cNvPr id="231" name="Google Shape;231;p7"/>
          <p:cNvGrpSpPr/>
          <p:nvPr/>
        </p:nvGrpSpPr>
        <p:grpSpPr>
          <a:xfrm>
            <a:off x="1028700" y="6181758"/>
            <a:ext cx="16230600" cy="3076542"/>
            <a:chOff x="0" y="-38100"/>
            <a:chExt cx="4506129" cy="854146"/>
          </a:xfrm>
        </p:grpSpPr>
        <p:sp>
          <p:nvSpPr>
            <p:cNvPr id="232" name="Google Shape;232;p7"/>
            <p:cNvSpPr/>
            <p:nvPr/>
          </p:nvSpPr>
          <p:spPr>
            <a:xfrm>
              <a:off x="0" y="0"/>
              <a:ext cx="4506129" cy="816046"/>
            </a:xfrm>
            <a:custGeom>
              <a:rect b="b" l="l" r="r" t="t"/>
              <a:pathLst>
                <a:path extrusionOk="0" h="816046" w="4506129">
                  <a:moveTo>
                    <a:pt x="0" y="0"/>
                  </a:moveTo>
                  <a:lnTo>
                    <a:pt x="4506129" y="0"/>
                  </a:lnTo>
                  <a:lnTo>
                    <a:pt x="4506129" y="816046"/>
                  </a:lnTo>
                  <a:lnTo>
                    <a:pt x="0" y="816046"/>
                  </a:lnTo>
                  <a:close/>
                </a:path>
              </a:pathLst>
            </a:custGeom>
            <a:solidFill>
              <a:srgbClr val="FFFFFF"/>
            </a:solidFill>
            <a:ln cap="sq" cmpd="sng" w="28575">
              <a:solidFill>
                <a:srgbClr val="FC5C3A"/>
              </a:solidFill>
              <a:prstDash val="dot"/>
              <a:miter lim="8000"/>
              <a:headEnd len="sm" w="sm" type="none"/>
              <a:tailEnd len="sm" w="sm" type="none"/>
            </a:ln>
          </p:spPr>
        </p:sp>
        <p:sp>
          <p:nvSpPr>
            <p:cNvPr id="233" name="Google Shape;233;p7"/>
            <p:cNvSpPr txBox="1"/>
            <p:nvPr/>
          </p:nvSpPr>
          <p:spPr>
            <a:xfrm>
              <a:off x="0" y="-38100"/>
              <a:ext cx="4506129" cy="8541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00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799" u="none" cap="none" strike="noStrike">
                  <a:solidFill>
                    <a:srgbClr val="2C59B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[Escribe tu mensaje final con fuerza emocional y visión de futuro]</a:t>
              </a:r>
              <a:r>
                <a:rPr b="0" i="0" lang="en-US" sz="1799" u="none" cap="none" strike="noStrike">
                  <a:solidFill>
                    <a:srgbClr val="003A3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.</a:t>
              </a:r>
              <a:endParaRPr/>
            </a:p>
          </p:txBody>
        </p:sp>
      </p:grpSp>
      <p:sp>
        <p:nvSpPr>
          <p:cNvPr id="234" name="Google Shape;234;p7"/>
          <p:cNvSpPr txBox="1"/>
          <p:nvPr/>
        </p:nvSpPr>
        <p:spPr>
          <a:xfrm>
            <a:off x="1037961" y="1477689"/>
            <a:ext cx="14619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3. ¿Cómo </a:t>
            </a:r>
            <a:r>
              <a:rPr b="1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i</a:t>
            </a:r>
            <a:r>
              <a:rPr i="0" lang="en-US" sz="26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niciarías </a:t>
            </a: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tu pitch de manera impactante y que despierte curiosidad?</a:t>
            </a:r>
            <a:endParaRPr/>
          </a:p>
        </p:txBody>
      </p:sp>
      <p:sp>
        <p:nvSpPr>
          <p:cNvPr id="235" name="Google Shape;235;p7"/>
          <p:cNvSpPr txBox="1"/>
          <p:nvPr/>
        </p:nvSpPr>
        <p:spPr>
          <a:xfrm>
            <a:off x="1703613" y="429051"/>
            <a:ext cx="159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rgbClr val="F2F2F2"/>
                </a:solidFill>
                <a:latin typeface="DM Mono Light"/>
                <a:ea typeface="DM Mono Light"/>
                <a:cs typeface="DM Mono Light"/>
                <a:sym typeface="DM Mono Light"/>
              </a:rPr>
              <a:t>2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0" name="Google Shape;240;p8"/>
          <p:cNvGrpSpPr/>
          <p:nvPr/>
        </p:nvGrpSpPr>
        <p:grpSpPr>
          <a:xfrm>
            <a:off x="1037961" y="354322"/>
            <a:ext cx="391635" cy="444538"/>
            <a:chOff x="0" y="-66675"/>
            <a:chExt cx="493586" cy="560261"/>
          </a:xfrm>
        </p:grpSpPr>
        <p:sp>
          <p:nvSpPr>
            <p:cNvPr id="241" name="Google Shape;241;p8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E7DD5D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42" name="Google Shape;242;p8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3" name="Google Shape;243;p8"/>
          <p:cNvGrpSpPr/>
          <p:nvPr/>
        </p:nvGrpSpPr>
        <p:grpSpPr>
          <a:xfrm>
            <a:off x="1580848" y="354322"/>
            <a:ext cx="391635" cy="444538"/>
            <a:chOff x="0" y="-66675"/>
            <a:chExt cx="493586" cy="560261"/>
          </a:xfrm>
        </p:grpSpPr>
        <p:sp>
          <p:nvSpPr>
            <p:cNvPr id="244" name="Google Shape;244;p8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F4945C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45" name="Google Shape;245;p8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6" name="Google Shape;246;p8"/>
          <p:cNvGrpSpPr/>
          <p:nvPr/>
        </p:nvGrpSpPr>
        <p:grpSpPr>
          <a:xfrm>
            <a:off x="2137553" y="354322"/>
            <a:ext cx="391635" cy="444538"/>
            <a:chOff x="0" y="-66675"/>
            <a:chExt cx="493586" cy="560261"/>
          </a:xfrm>
        </p:grpSpPr>
        <p:sp>
          <p:nvSpPr>
            <p:cNvPr id="247" name="Google Shape;247;p8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486EC8"/>
            </a:solidFill>
            <a:ln cap="sq" cmpd="sng" w="19050">
              <a:solidFill>
                <a:srgbClr val="486EC8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48" name="Google Shape;248;p8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9" name="Google Shape;249;p8"/>
          <p:cNvSpPr txBox="1"/>
          <p:nvPr/>
        </p:nvSpPr>
        <p:spPr>
          <a:xfrm>
            <a:off x="2253413" y="433826"/>
            <a:ext cx="159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rgbClr val="F2F2F2"/>
                </a:solidFill>
                <a:latin typeface="DM Mono Light"/>
                <a:ea typeface="DM Mono Light"/>
                <a:cs typeface="DM Mono Light"/>
                <a:sym typeface="DM Mono Light"/>
              </a:rPr>
              <a:t>3</a:t>
            </a:r>
            <a:endParaRPr/>
          </a:p>
        </p:txBody>
      </p:sp>
      <p:sp>
        <p:nvSpPr>
          <p:cNvPr id="250" name="Google Shape;250;p8"/>
          <p:cNvSpPr/>
          <p:nvPr/>
        </p:nvSpPr>
        <p:spPr>
          <a:xfrm>
            <a:off x="15180988" y="639344"/>
            <a:ext cx="2298781" cy="778712"/>
          </a:xfrm>
          <a:custGeom>
            <a:rect b="b" l="l" r="r" t="t"/>
            <a:pathLst>
              <a:path extrusionOk="0" h="778712" w="2298781">
                <a:moveTo>
                  <a:pt x="0" y="0"/>
                </a:moveTo>
                <a:lnTo>
                  <a:pt x="2298780" y="0"/>
                </a:lnTo>
                <a:lnTo>
                  <a:pt x="2298780" y="778712"/>
                </a:lnTo>
                <a:lnTo>
                  <a:pt x="0" y="7787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51" name="Google Shape;251;p8"/>
          <p:cNvSpPr txBox="1"/>
          <p:nvPr/>
        </p:nvSpPr>
        <p:spPr>
          <a:xfrm>
            <a:off x="1028700" y="1006460"/>
            <a:ext cx="162306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Paso 3: Afina tu pitch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sp>
        <p:nvSpPr>
          <p:cNvPr id="252" name="Google Shape;252;p8"/>
          <p:cNvSpPr txBox="1"/>
          <p:nvPr/>
        </p:nvSpPr>
        <p:spPr>
          <a:xfrm>
            <a:off x="1037961" y="1854185"/>
            <a:ext cx="16230600" cy="9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Es momento de ensamblar tu pitch. Copia y pega este prompt en </a:t>
            </a:r>
            <a:r>
              <a:rPr b="0" i="0" lang="en-US" sz="2600" u="sng" cap="none" strike="noStrike">
                <a:solidFill>
                  <a:srgbClr val="2C59B7"/>
                </a:solidFill>
                <a:latin typeface="Libre Franklin"/>
                <a:ea typeface="Libre Franklin"/>
                <a:cs typeface="Libre Franklin"/>
                <a:sym typeface="Libre Franklin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ChatGPT</a:t>
            </a:r>
            <a:r>
              <a:rPr b="0" i="0" lang="en-US" sz="2600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, y completa los</a:t>
            </a:r>
            <a:r>
              <a:rPr b="0" i="0" lang="en-US" sz="2600" u="none" cap="none" strike="noStrike">
                <a:solidFill>
                  <a:srgbClr val="2C59B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[c</a:t>
            </a:r>
            <a:r>
              <a:rPr lang="en-US" sz="2600">
                <a:solidFill>
                  <a:srgbClr val="2C59B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asillas</a:t>
            </a:r>
            <a:r>
              <a:rPr b="0" i="0" lang="en-US" sz="2600" u="none" cap="none" strike="noStrike">
                <a:solidFill>
                  <a:srgbClr val="2C59B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azules] </a:t>
            </a:r>
            <a:r>
              <a:rPr b="0" i="0" lang="en-US" sz="26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con las respuestas de los pasos anteriores.</a:t>
            </a:r>
            <a:endParaRPr/>
          </a:p>
        </p:txBody>
      </p:sp>
      <p:grpSp>
        <p:nvGrpSpPr>
          <p:cNvPr id="253" name="Google Shape;253;p8"/>
          <p:cNvGrpSpPr/>
          <p:nvPr/>
        </p:nvGrpSpPr>
        <p:grpSpPr>
          <a:xfrm>
            <a:off x="1028700" y="3256668"/>
            <a:ext cx="16222476" cy="5655393"/>
            <a:chOff x="0" y="-66675"/>
            <a:chExt cx="4272586" cy="1489486"/>
          </a:xfrm>
        </p:grpSpPr>
        <p:sp>
          <p:nvSpPr>
            <p:cNvPr id="254" name="Google Shape;254;p8"/>
            <p:cNvSpPr/>
            <p:nvPr/>
          </p:nvSpPr>
          <p:spPr>
            <a:xfrm>
              <a:off x="0" y="0"/>
              <a:ext cx="4272586" cy="1422811"/>
            </a:xfrm>
            <a:custGeom>
              <a:rect b="b" l="l" r="r" t="t"/>
              <a:pathLst>
                <a:path extrusionOk="0" h="1422811" w="4272586">
                  <a:moveTo>
                    <a:pt x="0" y="0"/>
                  </a:moveTo>
                  <a:lnTo>
                    <a:pt x="4272586" y="0"/>
                  </a:lnTo>
                  <a:lnTo>
                    <a:pt x="4272586" y="1422811"/>
                  </a:lnTo>
                  <a:lnTo>
                    <a:pt x="0" y="1422811"/>
                  </a:lnTo>
                  <a:close/>
                </a:path>
              </a:pathLst>
            </a:custGeom>
            <a:solidFill>
              <a:srgbClr val="FFFFFF"/>
            </a:solidFill>
            <a:ln cap="sq" cmpd="sng" w="38100">
              <a:solidFill>
                <a:srgbClr val="486EC8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55" name="Google Shape;255;p8"/>
            <p:cNvSpPr txBox="1"/>
            <p:nvPr/>
          </p:nvSpPr>
          <p:spPr>
            <a:xfrm>
              <a:off x="0" y="-66675"/>
              <a:ext cx="4272586" cy="14894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6" name="Google Shape;256;p8"/>
          <p:cNvGrpSpPr/>
          <p:nvPr/>
        </p:nvGrpSpPr>
        <p:grpSpPr>
          <a:xfrm>
            <a:off x="1492250" y="3210824"/>
            <a:ext cx="2197302" cy="547889"/>
            <a:chOff x="2" y="3"/>
            <a:chExt cx="578713" cy="144300"/>
          </a:xfrm>
        </p:grpSpPr>
        <p:sp>
          <p:nvSpPr>
            <p:cNvPr id="257" name="Google Shape;257;p8"/>
            <p:cNvSpPr/>
            <p:nvPr/>
          </p:nvSpPr>
          <p:spPr>
            <a:xfrm>
              <a:off x="2" y="3"/>
              <a:ext cx="578713" cy="144116"/>
            </a:xfrm>
            <a:custGeom>
              <a:rect b="b" l="l" r="r" t="t"/>
              <a:pathLst>
                <a:path extrusionOk="0" h="157504" w="578713">
                  <a:moveTo>
                    <a:pt x="0" y="0"/>
                  </a:moveTo>
                  <a:lnTo>
                    <a:pt x="578713" y="0"/>
                  </a:lnTo>
                  <a:lnTo>
                    <a:pt x="578713" y="157504"/>
                  </a:lnTo>
                  <a:lnTo>
                    <a:pt x="0" y="157504"/>
                  </a:lnTo>
                  <a:close/>
                </a:path>
              </a:pathLst>
            </a:custGeom>
            <a:solidFill>
              <a:srgbClr val="486EC8"/>
            </a:solidFill>
            <a:ln>
              <a:noFill/>
            </a:ln>
          </p:spPr>
        </p:sp>
        <p:sp>
          <p:nvSpPr>
            <p:cNvPr id="258" name="Google Shape;258;p8"/>
            <p:cNvSpPr txBox="1"/>
            <p:nvPr/>
          </p:nvSpPr>
          <p:spPr>
            <a:xfrm>
              <a:off x="2" y="3"/>
              <a:ext cx="578700" cy="144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9" name="Google Shape;259;p8"/>
          <p:cNvSpPr txBox="1"/>
          <p:nvPr/>
        </p:nvSpPr>
        <p:spPr>
          <a:xfrm>
            <a:off x="2121722" y="3331021"/>
            <a:ext cx="938400" cy="3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996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Prompt</a:t>
            </a:r>
            <a:endParaRPr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60" name="Google Shape;260;p8"/>
          <p:cNvSpPr txBox="1"/>
          <p:nvPr/>
        </p:nvSpPr>
        <p:spPr>
          <a:xfrm>
            <a:off x="1648927" y="9255837"/>
            <a:ext cx="15830700" cy="63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800" u="none" cap="none" strike="noStrike">
                <a:solidFill>
                  <a:srgbClr val="063330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Recuerda: </a:t>
            </a:r>
            <a:r>
              <a:rPr b="0" i="1" lang="en-US" sz="1800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Cuantos más detalles incluyas, mejores resultados obtendrás. Usa ChatGPT 4.0 para compartir el enlace a tu página y presentar tu organización.</a:t>
            </a:r>
            <a:endParaRPr/>
          </a:p>
        </p:txBody>
      </p:sp>
      <p:sp>
        <p:nvSpPr>
          <p:cNvPr id="261" name="Google Shape;261;p8"/>
          <p:cNvSpPr/>
          <p:nvPr/>
        </p:nvSpPr>
        <p:spPr>
          <a:xfrm>
            <a:off x="906953" y="9240387"/>
            <a:ext cx="377358" cy="635550"/>
          </a:xfrm>
          <a:custGeom>
            <a:rect b="b" l="l" r="r" t="t"/>
            <a:pathLst>
              <a:path extrusionOk="0" h="635550" w="377358">
                <a:moveTo>
                  <a:pt x="0" y="0"/>
                </a:moveTo>
                <a:lnTo>
                  <a:pt x="377358" y="0"/>
                </a:lnTo>
                <a:lnTo>
                  <a:pt x="377358" y="635550"/>
                </a:lnTo>
                <a:lnTo>
                  <a:pt x="0" y="6355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2" name="Google Shape;262;p8"/>
          <p:cNvSpPr txBox="1"/>
          <p:nvPr/>
        </p:nvSpPr>
        <p:spPr>
          <a:xfrm>
            <a:off x="1492241" y="3980286"/>
            <a:ext cx="15419100" cy="48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1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96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Eres editor/a de pitches narrativos para jurados de fundraising y Shark Tank. Tu tarea es armar un pitch claro, emocional y persuasivo de máximo</a:t>
            </a:r>
            <a:r>
              <a:rPr b="0" i="0" lang="en-US" sz="1596" u="none" cap="none" strike="noStrike">
                <a:solidFill>
                  <a:srgbClr val="486EC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[número]</a:t>
            </a:r>
            <a:r>
              <a:rPr b="0" i="0" lang="en-US" sz="1596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minutos con estos elementos:</a:t>
            </a:r>
            <a:endParaRPr sz="1200"/>
          </a:p>
          <a:p>
            <a:pPr indent="0" lvl="0" marL="0" marR="0" rtl="0" algn="l">
              <a:lnSpc>
                <a:spcPct val="8073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596" u="none" cap="none" strike="noStrike">
              <a:solidFill>
                <a:srgbClr val="003A3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-181230" lvl="1" marL="387862" marR="0" rtl="0" algn="l">
              <a:lnSpc>
                <a:spcPct val="140111"/>
              </a:lnSpc>
              <a:spcBef>
                <a:spcPts val="0"/>
              </a:spcBef>
              <a:spcAft>
                <a:spcPts val="0"/>
              </a:spcAft>
              <a:buClr>
                <a:srgbClr val="003A37"/>
              </a:buClr>
              <a:buSzPts val="1595"/>
              <a:buFont typeface="Arial"/>
              <a:buChar char="•"/>
            </a:pPr>
            <a:r>
              <a:rPr i="0" lang="en-US" sz="1596" u="none" cap="none" strike="noStrike">
                <a:solidFill>
                  <a:srgbClr val="003A37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Inicio:</a:t>
            </a:r>
            <a:r>
              <a:rPr b="0" i="0" lang="en-US" sz="1596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</a:t>
            </a:r>
            <a:r>
              <a:rPr b="0" i="0" lang="en-US" sz="1596" u="none" cap="none" strike="noStrike">
                <a:solidFill>
                  <a:srgbClr val="486EC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[Pega aquí tu texto]</a:t>
            </a:r>
            <a:r>
              <a:rPr b="0" i="0" lang="en-US" sz="1596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.</a:t>
            </a:r>
            <a:endParaRPr sz="1200"/>
          </a:p>
          <a:p>
            <a:pPr indent="-181230" lvl="1" marL="387862" marR="0" rtl="0" algn="l">
              <a:lnSpc>
                <a:spcPct val="140111"/>
              </a:lnSpc>
              <a:spcBef>
                <a:spcPts val="0"/>
              </a:spcBef>
              <a:spcAft>
                <a:spcPts val="0"/>
              </a:spcAft>
              <a:buClr>
                <a:srgbClr val="003A37"/>
              </a:buClr>
              <a:buSzPts val="1595"/>
              <a:buFont typeface="Arial"/>
              <a:buChar char="•"/>
            </a:pPr>
            <a:r>
              <a:rPr i="0" lang="en-US" sz="1596" u="none" cap="none" strike="noStrike">
                <a:solidFill>
                  <a:srgbClr val="003A37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Problema + Solución:</a:t>
            </a:r>
            <a:r>
              <a:rPr b="0" i="0" lang="en-US" sz="1596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</a:t>
            </a:r>
            <a:r>
              <a:rPr b="0" i="0" lang="en-US" sz="1596" u="none" cap="none" strike="noStrike">
                <a:solidFill>
                  <a:srgbClr val="486EC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[Pega aquí los textos]</a:t>
            </a:r>
            <a:r>
              <a:rPr b="0" i="0" lang="en-US" sz="1596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.</a:t>
            </a:r>
            <a:endParaRPr sz="1200"/>
          </a:p>
          <a:p>
            <a:pPr indent="-181230" lvl="1" marL="387862" marR="0" rtl="0" algn="l">
              <a:lnSpc>
                <a:spcPct val="140111"/>
              </a:lnSpc>
              <a:spcBef>
                <a:spcPts val="0"/>
              </a:spcBef>
              <a:spcAft>
                <a:spcPts val="0"/>
              </a:spcAft>
              <a:buClr>
                <a:srgbClr val="003A37"/>
              </a:buClr>
              <a:buSzPts val="1595"/>
              <a:buFont typeface="Arial"/>
              <a:buChar char="•"/>
            </a:pPr>
            <a:r>
              <a:rPr i="0" lang="en-US" sz="1596" u="none" cap="none" strike="noStrike">
                <a:solidFill>
                  <a:srgbClr val="003A37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Impacto + Diferenciador: </a:t>
            </a:r>
            <a:r>
              <a:rPr b="0" i="0" lang="en-US" sz="1596" u="none" cap="none" strike="noStrike">
                <a:solidFill>
                  <a:srgbClr val="486EC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[Pega aquí los textos]</a:t>
            </a:r>
            <a:r>
              <a:rPr b="0" i="0" lang="en-US" sz="1596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.</a:t>
            </a:r>
            <a:endParaRPr sz="1200"/>
          </a:p>
          <a:p>
            <a:pPr indent="-181230" lvl="1" marL="387862" marR="0" rtl="0" algn="l">
              <a:lnSpc>
                <a:spcPct val="140111"/>
              </a:lnSpc>
              <a:spcBef>
                <a:spcPts val="0"/>
              </a:spcBef>
              <a:spcAft>
                <a:spcPts val="0"/>
              </a:spcAft>
              <a:buClr>
                <a:srgbClr val="003A37"/>
              </a:buClr>
              <a:buSzPts val="1595"/>
              <a:buFont typeface="Arial"/>
              <a:buChar char="•"/>
            </a:pPr>
            <a:r>
              <a:rPr i="0" lang="en-US" sz="1596" u="none" cap="none" strike="noStrike">
                <a:solidFill>
                  <a:srgbClr val="003A37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Historia personal: </a:t>
            </a:r>
            <a:r>
              <a:rPr b="0" i="0" lang="en-US" sz="1596" u="none" cap="none" strike="noStrike">
                <a:solidFill>
                  <a:srgbClr val="486EC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[Pega aquí tu texto]</a:t>
            </a:r>
            <a:r>
              <a:rPr b="0" i="0" lang="en-US" sz="1596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.</a:t>
            </a:r>
            <a:endParaRPr sz="1200"/>
          </a:p>
          <a:p>
            <a:pPr indent="-181230" lvl="1" marL="387862" marR="0" rtl="0" algn="l">
              <a:lnSpc>
                <a:spcPct val="140111"/>
              </a:lnSpc>
              <a:spcBef>
                <a:spcPts val="0"/>
              </a:spcBef>
              <a:spcAft>
                <a:spcPts val="0"/>
              </a:spcAft>
              <a:buClr>
                <a:srgbClr val="003A37"/>
              </a:buClr>
              <a:buSzPts val="1595"/>
              <a:buFont typeface="Arial"/>
              <a:buChar char="•"/>
            </a:pPr>
            <a:r>
              <a:rPr i="0" lang="en-US" sz="1596" u="none" cap="none" strike="noStrike">
                <a:solidFill>
                  <a:srgbClr val="003A37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Llamado a la acción: </a:t>
            </a:r>
            <a:r>
              <a:rPr b="0" i="0" lang="en-US" sz="1596" u="none" cap="none" strike="noStrike">
                <a:solidFill>
                  <a:srgbClr val="486EC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[Pega aquí tu texto]</a:t>
            </a:r>
            <a:r>
              <a:rPr b="0" i="0" lang="en-US" sz="1596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.</a:t>
            </a:r>
            <a:endParaRPr sz="1200"/>
          </a:p>
          <a:p>
            <a:pPr indent="-181230" lvl="1" marL="387862" marR="0" rtl="0" algn="l">
              <a:lnSpc>
                <a:spcPct val="140111"/>
              </a:lnSpc>
              <a:spcBef>
                <a:spcPts val="0"/>
              </a:spcBef>
              <a:spcAft>
                <a:spcPts val="0"/>
              </a:spcAft>
              <a:buClr>
                <a:srgbClr val="003A37"/>
              </a:buClr>
              <a:buSzPts val="1595"/>
              <a:buFont typeface="Arial"/>
              <a:buChar char="•"/>
            </a:pPr>
            <a:r>
              <a:rPr i="0" lang="en-US" sz="1596" u="none" cap="none" strike="noStrike">
                <a:solidFill>
                  <a:srgbClr val="003A37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Cierre:</a:t>
            </a:r>
            <a:r>
              <a:rPr b="1" i="0" lang="en-US" sz="1596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</a:t>
            </a:r>
            <a:r>
              <a:rPr b="0" i="0" lang="en-US" sz="1596" u="none" cap="none" strike="noStrike">
                <a:solidFill>
                  <a:srgbClr val="486EC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[Pega aquí tu texto]</a:t>
            </a:r>
            <a:r>
              <a:rPr b="0" i="0" lang="en-US" sz="1596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.</a:t>
            </a:r>
            <a:endParaRPr sz="1200"/>
          </a:p>
          <a:p>
            <a:pPr indent="0" lvl="0" marL="0" marR="0" rtl="0" algn="l">
              <a:lnSpc>
                <a:spcPct val="8073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596" u="none" cap="none" strike="noStrike">
              <a:solidFill>
                <a:srgbClr val="003A3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l">
              <a:lnSpc>
                <a:spcPct val="1401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96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Requisitos:</a:t>
            </a:r>
            <a:endParaRPr sz="1200"/>
          </a:p>
          <a:p>
            <a:pPr indent="-181230" lvl="1" marL="387862" marR="0" rtl="0" algn="l">
              <a:lnSpc>
                <a:spcPct val="140111"/>
              </a:lnSpc>
              <a:spcBef>
                <a:spcPts val="0"/>
              </a:spcBef>
              <a:spcAft>
                <a:spcPts val="0"/>
              </a:spcAft>
              <a:buClr>
                <a:srgbClr val="003A37"/>
              </a:buClr>
              <a:buSzPts val="1595"/>
              <a:buFont typeface="Arial"/>
              <a:buChar char="•"/>
            </a:pPr>
            <a:r>
              <a:rPr b="0" i="0" lang="en-US" sz="1596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Narración fluida, directa y coherente.</a:t>
            </a:r>
            <a:endParaRPr sz="1200"/>
          </a:p>
          <a:p>
            <a:pPr indent="-181230" lvl="1" marL="387862" marR="0" rtl="0" algn="l">
              <a:lnSpc>
                <a:spcPct val="140111"/>
              </a:lnSpc>
              <a:spcBef>
                <a:spcPts val="0"/>
              </a:spcBef>
              <a:spcAft>
                <a:spcPts val="0"/>
              </a:spcAft>
              <a:buClr>
                <a:srgbClr val="003A37"/>
              </a:buClr>
              <a:buSzPts val="1595"/>
              <a:buFont typeface="Arial"/>
              <a:buChar char="•"/>
            </a:pPr>
            <a:r>
              <a:rPr b="0" i="0" lang="en-US" sz="1596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Tono humano, auténtico y convincente, sin sonar forzado ni rebuscado.</a:t>
            </a:r>
            <a:endParaRPr sz="1200"/>
          </a:p>
          <a:p>
            <a:pPr indent="-181230" lvl="1" marL="387862" marR="0" rtl="0" algn="l">
              <a:lnSpc>
                <a:spcPct val="140111"/>
              </a:lnSpc>
              <a:spcBef>
                <a:spcPts val="0"/>
              </a:spcBef>
              <a:spcAft>
                <a:spcPts val="0"/>
              </a:spcAft>
              <a:buClr>
                <a:srgbClr val="003A37"/>
              </a:buClr>
              <a:buSzPts val="1595"/>
              <a:buFont typeface="Arial"/>
              <a:buChar char="•"/>
            </a:pPr>
            <a:r>
              <a:rPr b="0" i="0" lang="en-US" sz="1596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Evita figuras narrativas que romanticen el problema o caen en apropiación del lugar de enunciación. </a:t>
            </a:r>
            <a:endParaRPr sz="1200"/>
          </a:p>
          <a:p>
            <a:pPr indent="0" lvl="0" marL="0" marR="0" rtl="0" algn="l">
              <a:lnSpc>
                <a:spcPct val="8073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596" u="none" cap="none" strike="noStrike">
              <a:solidFill>
                <a:srgbClr val="003A3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l">
              <a:lnSpc>
                <a:spcPct val="1401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96" u="none" cap="none" strike="noStrike">
                <a:solidFill>
                  <a:srgbClr val="003A37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Si algo no está claro, haz preguntas y sugiere mejoras sin perder mi esencia.</a:t>
            </a:r>
            <a:endParaRPr sz="1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7" name="Google Shape;267;p9"/>
          <p:cNvGrpSpPr/>
          <p:nvPr/>
        </p:nvGrpSpPr>
        <p:grpSpPr>
          <a:xfrm>
            <a:off x="1028700" y="3137400"/>
            <a:ext cx="16230600" cy="6120900"/>
            <a:chOff x="0" y="-1"/>
            <a:chExt cx="5382423" cy="2029824"/>
          </a:xfrm>
        </p:grpSpPr>
        <p:sp>
          <p:nvSpPr>
            <p:cNvPr id="268" name="Google Shape;268;p9"/>
            <p:cNvSpPr/>
            <p:nvPr/>
          </p:nvSpPr>
          <p:spPr>
            <a:xfrm>
              <a:off x="0" y="0"/>
              <a:ext cx="5382423" cy="2029823"/>
            </a:xfrm>
            <a:custGeom>
              <a:rect b="b" l="l" r="r" t="t"/>
              <a:pathLst>
                <a:path extrusionOk="0" h="2029823" w="5382423">
                  <a:moveTo>
                    <a:pt x="0" y="0"/>
                  </a:moveTo>
                  <a:lnTo>
                    <a:pt x="5382423" y="0"/>
                  </a:lnTo>
                  <a:lnTo>
                    <a:pt x="5382423" y="2029823"/>
                  </a:lnTo>
                  <a:lnTo>
                    <a:pt x="0" y="2029823"/>
                  </a:lnTo>
                  <a:close/>
                </a:path>
              </a:pathLst>
            </a:custGeom>
            <a:solidFill>
              <a:srgbClr val="FFFFFF"/>
            </a:solidFill>
            <a:ln cap="sq" cmpd="sng" w="38100">
              <a:solidFill>
                <a:srgbClr val="486EC8"/>
              </a:solidFill>
              <a:prstDash val="dot"/>
              <a:miter lim="8000"/>
              <a:headEnd len="sm" w="sm" type="none"/>
              <a:tailEnd len="sm" w="sm" type="none"/>
            </a:ln>
          </p:spPr>
        </p:sp>
        <p:sp>
          <p:nvSpPr>
            <p:cNvPr id="269" name="Google Shape;269;p9"/>
            <p:cNvSpPr txBox="1"/>
            <p:nvPr/>
          </p:nvSpPr>
          <p:spPr>
            <a:xfrm>
              <a:off x="0" y="-1"/>
              <a:ext cx="5382300" cy="2029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03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599" u="none" cap="none" strike="noStrike">
                  <a:solidFill>
                    <a:srgbClr val="2C59B7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[Copia y pega aquí tu ranking final].</a:t>
              </a:r>
              <a:endParaRPr/>
            </a:p>
          </p:txBody>
        </p:sp>
      </p:grpSp>
      <p:sp>
        <p:nvSpPr>
          <p:cNvPr id="270" name="Google Shape;270;p9"/>
          <p:cNvSpPr txBox="1"/>
          <p:nvPr/>
        </p:nvSpPr>
        <p:spPr>
          <a:xfrm>
            <a:off x="1037961" y="1730775"/>
            <a:ext cx="16221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600" u="none" cap="none" strike="noStrike">
                <a:solidFill>
                  <a:srgbClr val="003A37"/>
                </a:solidFill>
                <a:latin typeface="Libre Franklin SemiBold"/>
                <a:ea typeface="Libre Franklin SemiBold"/>
                <a:cs typeface="Libre Franklin SemiBold"/>
                <a:sym typeface="Libre Franklin SemiBold"/>
              </a:rPr>
              <a:t>Una vez tengas tu primer borrador listo, es momento de practicarlo.</a:t>
            </a:r>
            <a:endParaRPr>
              <a:latin typeface="Libre Franklin SemiBold"/>
              <a:ea typeface="Libre Franklin SemiBold"/>
              <a:cs typeface="Libre Franklin SemiBold"/>
              <a:sym typeface="Libre Franklin SemiBold"/>
            </a:endParaRPr>
          </a:p>
        </p:txBody>
      </p:sp>
      <p:sp>
        <p:nvSpPr>
          <p:cNvPr id="271" name="Google Shape;271;p9"/>
          <p:cNvSpPr txBox="1"/>
          <p:nvPr/>
        </p:nvSpPr>
        <p:spPr>
          <a:xfrm>
            <a:off x="1037961" y="2321960"/>
            <a:ext cx="16221339" cy="4534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99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597" u="none" cap="none" strike="noStrike">
                <a:solidFill>
                  <a:srgbClr val="063330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Pega aquí la respuesta que te dio ChatGPT para que lo tengas a la mano.</a:t>
            </a:r>
            <a:endParaRPr/>
          </a:p>
        </p:txBody>
      </p:sp>
      <p:grpSp>
        <p:nvGrpSpPr>
          <p:cNvPr id="272" name="Google Shape;272;p9"/>
          <p:cNvGrpSpPr/>
          <p:nvPr/>
        </p:nvGrpSpPr>
        <p:grpSpPr>
          <a:xfrm>
            <a:off x="1037961" y="354322"/>
            <a:ext cx="391635" cy="444538"/>
            <a:chOff x="0" y="-66675"/>
            <a:chExt cx="493586" cy="560261"/>
          </a:xfrm>
        </p:grpSpPr>
        <p:sp>
          <p:nvSpPr>
            <p:cNvPr id="273" name="Google Shape;273;p9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F2F2F2"/>
            </a:solidFill>
            <a:ln cap="sq" cmpd="sng" w="19050">
              <a:solidFill>
                <a:srgbClr val="E7DD5D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74" name="Google Shape;274;p9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5" name="Google Shape;275;p9"/>
          <p:cNvGrpSpPr/>
          <p:nvPr/>
        </p:nvGrpSpPr>
        <p:grpSpPr>
          <a:xfrm>
            <a:off x="1580848" y="354322"/>
            <a:ext cx="391635" cy="444538"/>
            <a:chOff x="0" y="-66675"/>
            <a:chExt cx="493586" cy="560261"/>
          </a:xfrm>
        </p:grpSpPr>
        <p:sp>
          <p:nvSpPr>
            <p:cNvPr id="276" name="Google Shape;276;p9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F4945C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77" name="Google Shape;277;p9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8" name="Google Shape;278;p9"/>
          <p:cNvGrpSpPr/>
          <p:nvPr/>
        </p:nvGrpSpPr>
        <p:grpSpPr>
          <a:xfrm>
            <a:off x="2137553" y="354322"/>
            <a:ext cx="391635" cy="444538"/>
            <a:chOff x="0" y="-66675"/>
            <a:chExt cx="493586" cy="560261"/>
          </a:xfrm>
        </p:grpSpPr>
        <p:sp>
          <p:nvSpPr>
            <p:cNvPr id="279" name="Google Shape;279;p9"/>
            <p:cNvSpPr/>
            <p:nvPr/>
          </p:nvSpPr>
          <p:spPr>
            <a:xfrm>
              <a:off x="0" y="0"/>
              <a:ext cx="493586" cy="493586"/>
            </a:xfrm>
            <a:custGeom>
              <a:rect b="b" l="l" r="r" t="t"/>
              <a:pathLst>
                <a:path extrusionOk="0" h="493586" w="493586">
                  <a:moveTo>
                    <a:pt x="0" y="0"/>
                  </a:moveTo>
                  <a:lnTo>
                    <a:pt x="493586" y="0"/>
                  </a:lnTo>
                  <a:lnTo>
                    <a:pt x="493586" y="493586"/>
                  </a:lnTo>
                  <a:lnTo>
                    <a:pt x="0" y="493586"/>
                  </a:lnTo>
                  <a:close/>
                </a:path>
              </a:pathLst>
            </a:custGeom>
            <a:solidFill>
              <a:srgbClr val="486EC8"/>
            </a:solidFill>
            <a:ln cap="sq" cmpd="sng" w="19050">
              <a:solidFill>
                <a:srgbClr val="486EC8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80" name="Google Shape;280;p9"/>
            <p:cNvSpPr txBox="1"/>
            <p:nvPr/>
          </p:nvSpPr>
          <p:spPr>
            <a:xfrm>
              <a:off x="0" y="-66675"/>
              <a:ext cx="493586" cy="5602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9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1" name="Google Shape;281;p9"/>
          <p:cNvSpPr/>
          <p:nvPr/>
        </p:nvSpPr>
        <p:spPr>
          <a:xfrm>
            <a:off x="15180988" y="639344"/>
            <a:ext cx="2298781" cy="778712"/>
          </a:xfrm>
          <a:custGeom>
            <a:rect b="b" l="l" r="r" t="t"/>
            <a:pathLst>
              <a:path extrusionOk="0" h="778712" w="2298781">
                <a:moveTo>
                  <a:pt x="0" y="0"/>
                </a:moveTo>
                <a:lnTo>
                  <a:pt x="2298780" y="0"/>
                </a:lnTo>
                <a:lnTo>
                  <a:pt x="2298780" y="778712"/>
                </a:lnTo>
                <a:lnTo>
                  <a:pt x="0" y="7787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82" name="Google Shape;282;p9"/>
          <p:cNvSpPr txBox="1"/>
          <p:nvPr/>
        </p:nvSpPr>
        <p:spPr>
          <a:xfrm>
            <a:off x="2253413" y="433826"/>
            <a:ext cx="159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rgbClr val="F2F2F2"/>
                </a:solidFill>
                <a:latin typeface="DM Mono Light"/>
                <a:ea typeface="DM Mono Light"/>
                <a:cs typeface="DM Mono Light"/>
                <a:sym typeface="DM Mono Light"/>
              </a:rPr>
              <a:t>3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