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  <p:sldMasterId id="2147483803" r:id="rId2"/>
  </p:sldMasterIdLst>
  <p:sldIdLst>
    <p:sldId id="256" r:id="rId3"/>
    <p:sldId id="257" r:id="rId4"/>
    <p:sldId id="263" r:id="rId5"/>
    <p:sldId id="259" r:id="rId6"/>
    <p:sldId id="268" r:id="rId7"/>
    <p:sldId id="269" r:id="rId8"/>
    <p:sldId id="260" r:id="rId9"/>
    <p:sldId id="262" r:id="rId10"/>
    <p:sldId id="264" r:id="rId11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F8183"/>
    <a:srgbClr val="D9E3E5"/>
    <a:srgbClr val="E8F0EE"/>
    <a:srgbClr val="D5D8D9"/>
    <a:srgbClr val="FFCC00"/>
    <a:srgbClr val="84ACB6"/>
    <a:srgbClr val="FF9900"/>
    <a:srgbClr val="FF9966"/>
    <a:srgbClr val="5D739A"/>
    <a:srgbClr val="BCD2C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等深淺樣式 2 - 輔色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中等深淺樣式 4 - 輔色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7DF18680-E054-41AD-8BC1-D1AEF772440D}" styleName="中等深淺樣式 2 - 輔色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中等深淺樣式 2 - 輔色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中等深淺樣式 2 - 輔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中等深淺樣式 2 - 輔色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535" y="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5019D-D207-463F-A620-D6879DFE4951}" type="datetimeFigureOut">
              <a:rPr lang="zh-TW" altLang="en-US" smtClean="0"/>
              <a:t>2023/8/10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743FE-AB27-4D01-856E-FFDB7B4D505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649925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5019D-D207-463F-A620-D6879DFE4951}" type="datetimeFigureOut">
              <a:rPr lang="zh-TW" altLang="en-US" smtClean="0"/>
              <a:t>2023/8/10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743FE-AB27-4D01-856E-FFDB7B4D505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253710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5019D-D207-463F-A620-D6879DFE4951}" type="datetimeFigureOut">
              <a:rPr lang="zh-TW" altLang="en-US" smtClean="0"/>
              <a:t>2023/8/10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743FE-AB27-4D01-856E-FFDB7B4D505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255038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3F5019D-D207-463F-A620-D6879DFE4951}" type="datetimeFigureOut">
              <a:rPr lang="zh-TW" altLang="en-US" smtClean="0"/>
              <a:t>2023/8/10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EE743FE-AB27-4D01-856E-FFDB7B4D505D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6513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5019D-D207-463F-A620-D6879DFE4951}" type="datetimeFigureOut">
              <a:rPr lang="zh-TW" altLang="en-US" smtClean="0"/>
              <a:t>2023/8/10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743FE-AB27-4D01-856E-FFDB7B4D505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186482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5019D-D207-463F-A620-D6879DFE4951}" type="datetimeFigureOut">
              <a:rPr lang="zh-TW" altLang="en-US" smtClean="0"/>
              <a:t>2023/8/10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743FE-AB27-4D01-856E-FFDB7B4D505D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923254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5019D-D207-463F-A620-D6879DFE4951}" type="datetimeFigureOut">
              <a:rPr lang="zh-TW" altLang="en-US" smtClean="0"/>
              <a:t>2023/8/10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743FE-AB27-4D01-856E-FFDB7B4D505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994258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5019D-D207-463F-A620-D6879DFE4951}" type="datetimeFigureOut">
              <a:rPr lang="zh-TW" altLang="en-US" smtClean="0"/>
              <a:t>2023/8/10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743FE-AB27-4D01-856E-FFDB7B4D505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5680389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5019D-D207-463F-A620-D6879DFE4951}" type="datetimeFigureOut">
              <a:rPr lang="zh-TW" altLang="en-US" smtClean="0"/>
              <a:t>2023/8/10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743FE-AB27-4D01-856E-FFDB7B4D505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8442080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5019D-D207-463F-A620-D6879DFE4951}" type="datetimeFigureOut">
              <a:rPr lang="zh-TW" altLang="en-US" smtClean="0"/>
              <a:t>2023/8/10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743FE-AB27-4D01-856E-FFDB7B4D505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2113382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5019D-D207-463F-A620-D6879DFE4951}" type="datetimeFigureOut">
              <a:rPr lang="zh-TW" altLang="en-US" smtClean="0"/>
              <a:t>2023/8/10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743FE-AB27-4D01-856E-FFDB7B4D505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31462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5019D-D207-463F-A620-D6879DFE4951}" type="datetimeFigureOut">
              <a:rPr lang="zh-TW" altLang="en-US" smtClean="0"/>
              <a:t>2023/8/10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743FE-AB27-4D01-856E-FFDB7B4D505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1610775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5019D-D207-463F-A620-D6879DFE4951}" type="datetimeFigureOut">
              <a:rPr lang="zh-TW" altLang="en-US" smtClean="0"/>
              <a:t>2023/8/10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743FE-AB27-4D01-856E-FFDB7B4D505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3190742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5019D-D207-463F-A620-D6879DFE4951}" type="datetimeFigureOut">
              <a:rPr lang="zh-TW" altLang="en-US" smtClean="0"/>
              <a:t>2023/8/10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743FE-AB27-4D01-856E-FFDB7B4D505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7933698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5019D-D207-463F-A620-D6879DFE4951}" type="datetimeFigureOut">
              <a:rPr lang="zh-TW" altLang="en-US" smtClean="0"/>
              <a:t>2023/8/10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743FE-AB27-4D01-856E-FFDB7B4D505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125624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5019D-D207-463F-A620-D6879DFE4951}" type="datetimeFigureOut">
              <a:rPr lang="zh-TW" altLang="en-US" smtClean="0"/>
              <a:t>2023/8/10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743FE-AB27-4D01-856E-FFDB7B4D505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721879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5019D-D207-463F-A620-D6879DFE4951}" type="datetimeFigureOut">
              <a:rPr lang="zh-TW" altLang="en-US" smtClean="0"/>
              <a:t>2023/8/10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743FE-AB27-4D01-856E-FFDB7B4D505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182952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5019D-D207-463F-A620-D6879DFE4951}" type="datetimeFigureOut">
              <a:rPr lang="zh-TW" altLang="en-US" smtClean="0"/>
              <a:t>2023/8/10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743FE-AB27-4D01-856E-FFDB7B4D505D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40011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5019D-D207-463F-A620-D6879DFE4951}" type="datetimeFigureOut">
              <a:rPr lang="zh-TW" altLang="en-US" smtClean="0"/>
              <a:t>2023/8/10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743FE-AB27-4D01-856E-FFDB7B4D505D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9041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5019D-D207-463F-A620-D6879DFE4951}" type="datetimeFigureOut">
              <a:rPr lang="zh-TW" altLang="en-US" smtClean="0"/>
              <a:t>2023/8/10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743FE-AB27-4D01-856E-FFDB7B4D505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435631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5019D-D207-463F-A620-D6879DFE4951}" type="datetimeFigureOut">
              <a:rPr lang="zh-TW" altLang="en-US" smtClean="0"/>
              <a:t>2023/8/10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743FE-AB27-4D01-856E-FFDB7B4D505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479482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5019D-D207-463F-A620-D6879DFE4951}" type="datetimeFigureOut">
              <a:rPr lang="zh-TW" altLang="en-US" smtClean="0"/>
              <a:t>2023/8/10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743FE-AB27-4D01-856E-FFDB7B4D505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843006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A3F5019D-D207-463F-A620-D6879DFE4951}" type="datetimeFigureOut">
              <a:rPr lang="zh-TW" altLang="en-US" smtClean="0"/>
              <a:t>2023/8/10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E743FE-AB27-4D01-856E-FFDB7B4D505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82252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A3F5019D-D207-463F-A620-D6879DFE4951}" type="datetimeFigureOut">
              <a:rPr lang="zh-TW" altLang="en-US" smtClean="0"/>
              <a:t>2023/8/10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2EE743FE-AB27-4D01-856E-FFDB7B4D505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530720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4" r:id="rId1"/>
    <p:sldLayoutId id="2147483805" r:id="rId2"/>
    <p:sldLayoutId id="2147483806" r:id="rId3"/>
    <p:sldLayoutId id="2147483807" r:id="rId4"/>
    <p:sldLayoutId id="2147483808" r:id="rId5"/>
    <p:sldLayoutId id="2147483809" r:id="rId6"/>
    <p:sldLayoutId id="2147483810" r:id="rId7"/>
    <p:sldLayoutId id="2147483811" r:id="rId8"/>
    <p:sldLayoutId id="2147483812" r:id="rId9"/>
    <p:sldLayoutId id="2147483813" r:id="rId10"/>
    <p:sldLayoutId id="2147483814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109980" y="1935332"/>
            <a:ext cx="9966960" cy="1873124"/>
          </a:xfrm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zh-TW" altLang="zh-TW" sz="5400" dirty="0">
                <a:solidFill>
                  <a:schemeClr val="accent1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長榮大學</a:t>
            </a:r>
            <a:r>
              <a:rPr lang="zh-TW" altLang="zh-TW" sz="5400" dirty="0" smtClean="0">
                <a:solidFill>
                  <a:schemeClr val="accent1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高等教育</a:t>
            </a:r>
            <a:r>
              <a:rPr lang="en-US" altLang="zh-TW" sz="5400" dirty="0" smtClean="0">
                <a:solidFill>
                  <a:schemeClr val="accent1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en-US" altLang="zh-TW" sz="5400" dirty="0" smtClean="0">
                <a:solidFill>
                  <a:schemeClr val="accent1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zh-TW" sz="5400" dirty="0" smtClean="0">
                <a:solidFill>
                  <a:schemeClr val="accent1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深耕</a:t>
            </a:r>
            <a:r>
              <a:rPr lang="zh-TW" altLang="zh-TW" sz="5400" dirty="0">
                <a:solidFill>
                  <a:schemeClr val="accent1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徵件計畫成果</a:t>
            </a:r>
            <a:r>
              <a:rPr lang="zh-TW" altLang="en-US" sz="5400" dirty="0" smtClean="0">
                <a:solidFill>
                  <a:schemeClr val="accent1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報告</a:t>
            </a:r>
            <a:endParaRPr lang="zh-TW" altLang="en-US" sz="5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709530" y="3976166"/>
            <a:ext cx="8767860" cy="1388165"/>
          </a:xfrm>
        </p:spPr>
        <p:txBody>
          <a:bodyPr>
            <a:normAutofit/>
          </a:bodyPr>
          <a:lstStyle/>
          <a:p>
            <a:r>
              <a:rPr lang="zh-TW" alt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「</a:t>
            </a:r>
            <a:r>
              <a:rPr lang="en-US" altLang="zh-TW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B4-1-2</a:t>
            </a:r>
            <a:r>
              <a:rPr lang="zh-TW" alt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Online-Offline</a:t>
            </a:r>
            <a:r>
              <a:rPr lang="zh-TW" alt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混成課程計畫」</a:t>
            </a:r>
            <a:endParaRPr lang="zh-TW" altLang="en-US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0603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計畫基本資料</a:t>
            </a:r>
            <a:endParaRPr lang="zh-TW" altLang="en-US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64732968"/>
              </p:ext>
            </p:extLst>
          </p:nvPr>
        </p:nvGraphicFramePr>
        <p:xfrm>
          <a:off x="1143000" y="1844337"/>
          <a:ext cx="9875524" cy="3271420"/>
        </p:xfrm>
        <a:graphic>
          <a:graphicData uri="http://schemas.openxmlformats.org/drawingml/2006/table">
            <a:tbl>
              <a:tblPr firstCol="1" bandRow="1">
                <a:tableStyleId>{5C22544A-7EE6-4342-B048-85BDC9FD1C3A}</a:tableStyleId>
              </a:tblPr>
              <a:tblGrid>
                <a:gridCol w="2468881">
                  <a:extLst>
                    <a:ext uri="{9D8B030D-6E8A-4147-A177-3AD203B41FA5}">
                      <a16:colId xmlns:a16="http://schemas.microsoft.com/office/drawing/2014/main" val="1144230671"/>
                    </a:ext>
                  </a:extLst>
                </a:gridCol>
                <a:gridCol w="2468881">
                  <a:extLst>
                    <a:ext uri="{9D8B030D-6E8A-4147-A177-3AD203B41FA5}">
                      <a16:colId xmlns:a16="http://schemas.microsoft.com/office/drawing/2014/main" val="1762265112"/>
                    </a:ext>
                  </a:extLst>
                </a:gridCol>
                <a:gridCol w="2468881">
                  <a:extLst>
                    <a:ext uri="{9D8B030D-6E8A-4147-A177-3AD203B41FA5}">
                      <a16:colId xmlns:a16="http://schemas.microsoft.com/office/drawing/2014/main" val="1143902404"/>
                    </a:ext>
                  </a:extLst>
                </a:gridCol>
                <a:gridCol w="2468881">
                  <a:extLst>
                    <a:ext uri="{9D8B030D-6E8A-4147-A177-3AD203B41FA5}">
                      <a16:colId xmlns:a16="http://schemas.microsoft.com/office/drawing/2014/main" val="1604934849"/>
                    </a:ext>
                  </a:extLst>
                </a:gridCol>
              </a:tblGrid>
              <a:tr h="81785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zh-TW" altLang="en-US" sz="2000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計畫名稱</a:t>
                      </a:r>
                      <a:endParaRPr lang="zh-TW" altLang="en-US" sz="20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zh-TW" altLang="en-US" sz="20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59406279"/>
                  </a:ext>
                </a:extLst>
              </a:tr>
              <a:tr h="81785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zh-TW" altLang="en-US" sz="2000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計畫主持人</a:t>
                      </a:r>
                      <a:endParaRPr lang="zh-TW" altLang="en-US" sz="20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zh-TW" altLang="en-US" sz="20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zh-TW" altLang="en-US" sz="2000" b="1" dirty="0" smtClean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共同主持人</a:t>
                      </a:r>
                      <a:endParaRPr lang="zh-TW" altLang="en-US" sz="2000" b="1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zh-TW" altLang="en-US" sz="20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13640092"/>
                  </a:ext>
                </a:extLst>
              </a:tr>
              <a:tr h="81785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zh-TW" altLang="en-US" sz="2000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計畫搭配課程名稱</a:t>
                      </a:r>
                      <a:endParaRPr lang="en-US" altLang="zh-TW" sz="2000" b="1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altLang="zh-TW" sz="2000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2000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含開課代碼</a:t>
                      </a:r>
                      <a:r>
                        <a:rPr lang="en-US" altLang="zh-TW" sz="2000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altLang="en-US" sz="20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zh-TW" altLang="en-US" sz="20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8868665"/>
                  </a:ext>
                </a:extLst>
              </a:tr>
              <a:tr h="81785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zh-TW" altLang="en-US" sz="2000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授課班級</a:t>
                      </a:r>
                      <a:endParaRPr lang="zh-TW" altLang="en-US" sz="20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zh-TW" altLang="en-US" sz="20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b="1" kern="1200" dirty="0" smtClean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修課人次</a:t>
                      </a:r>
                      <a:endParaRPr lang="zh-TW" altLang="en-US" sz="2000" b="1" kern="1200" dirty="0" smtClean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zh-TW" altLang="en-US" sz="20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673515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9170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執行重點及特色</a:t>
            </a:r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請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簡述教學現場問題或欲想優化的教學情境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en-US" altLang="zh-TW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請說明加入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哪些工具或機制於遠距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教學中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，以達到實體授課中難以呈現的教學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效果。</a:t>
            </a:r>
            <a:endParaRPr lang="zh-TW" altLang="en-US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30614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執行</a:t>
            </a:r>
            <a:r>
              <a:rPr lang="zh-TW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成果</a:t>
            </a:r>
            <a:r>
              <a:rPr lang="en-US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-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教學現況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表</a:t>
            </a:r>
            <a:r>
              <a:rPr lang="en-US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</a:t>
            </a:r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4785303"/>
              </p:ext>
            </p:extLst>
          </p:nvPr>
        </p:nvGraphicFramePr>
        <p:xfrm>
          <a:off x="1143000" y="1675907"/>
          <a:ext cx="9875520" cy="48341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9998">
                  <a:extLst>
                    <a:ext uri="{9D8B030D-6E8A-4147-A177-3AD203B41FA5}">
                      <a16:colId xmlns:a16="http://schemas.microsoft.com/office/drawing/2014/main" val="1891412116"/>
                    </a:ext>
                  </a:extLst>
                </a:gridCol>
                <a:gridCol w="4731798">
                  <a:extLst>
                    <a:ext uri="{9D8B030D-6E8A-4147-A177-3AD203B41FA5}">
                      <a16:colId xmlns:a16="http://schemas.microsoft.com/office/drawing/2014/main" val="3512639846"/>
                    </a:ext>
                  </a:extLst>
                </a:gridCol>
                <a:gridCol w="1695635">
                  <a:extLst>
                    <a:ext uri="{9D8B030D-6E8A-4147-A177-3AD203B41FA5}">
                      <a16:colId xmlns:a16="http://schemas.microsoft.com/office/drawing/2014/main" val="1759105553"/>
                    </a:ext>
                  </a:extLst>
                </a:gridCol>
                <a:gridCol w="1688089">
                  <a:extLst>
                    <a:ext uri="{9D8B030D-6E8A-4147-A177-3AD203B41FA5}">
                      <a16:colId xmlns:a16="http://schemas.microsoft.com/office/drawing/2014/main" val="3646349999"/>
                    </a:ext>
                  </a:extLst>
                </a:gridCol>
              </a:tblGrid>
              <a:tr h="642022">
                <a:tc gridSpan="4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zh-TW" altLang="zh-TW" sz="2000" b="1" kern="1200" dirty="0" smtClean="0">
                          <a:solidFill>
                            <a:schemeClr val="lt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模式</a:t>
                      </a:r>
                      <a:r>
                        <a:rPr lang="en-US" altLang="zh-TW" sz="2000" b="1" kern="1200" dirty="0" smtClean="0">
                          <a:solidFill>
                            <a:schemeClr val="lt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1</a:t>
                      </a:r>
                      <a:r>
                        <a:rPr lang="zh-TW" altLang="zh-TW" sz="2000" b="1" kern="1200" dirty="0" smtClean="0">
                          <a:solidFill>
                            <a:schemeClr val="lt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：創新教學法導入實體授課</a:t>
                      </a:r>
                      <a:endParaRPr lang="zh-TW" altLang="en-US" sz="20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7564107"/>
                  </a:ext>
                </a:extLst>
              </a:tr>
              <a:tr h="70644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800" b="1" kern="0" dirty="0" smtClean="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實際</a:t>
                      </a:r>
                      <a:r>
                        <a:rPr lang="zh-TW" sz="1800" b="1" kern="0" dirty="0" smtClean="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採用</a:t>
                      </a:r>
                      <a:r>
                        <a:rPr lang="zh-TW" sz="1800" b="1" kern="0" dirty="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的</a:t>
                      </a:r>
                      <a:endParaRPr lang="zh-TW" sz="1800" b="1" kern="100" dirty="0">
                        <a:solidFill>
                          <a:schemeClr val="bg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1800" b="1" kern="0" dirty="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創新教學法</a:t>
                      </a:r>
                      <a:endParaRPr lang="zh-TW" sz="1800" b="1" kern="100" dirty="0">
                        <a:solidFill>
                          <a:schemeClr val="bg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☐</a:t>
                      </a:r>
                      <a:r>
                        <a:rPr lang="zh-TW" altLang="en-US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BTS</a:t>
                      </a:r>
                      <a:r>
                        <a:rPr lang="zh-TW" sz="18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翻轉</a:t>
                      </a:r>
                      <a:r>
                        <a:rPr lang="zh-TW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教室</a:t>
                      </a:r>
                      <a:r>
                        <a:rPr lang="zh-TW" altLang="en-US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zh-TW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☐</a:t>
                      </a:r>
                      <a:r>
                        <a:rPr lang="zh-TW" altLang="en-US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PBL </a:t>
                      </a:r>
                      <a:r>
                        <a:rPr lang="zh-TW" altLang="en-US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en-US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☐</a:t>
                      </a:r>
                      <a:r>
                        <a:rPr lang="zh-TW" altLang="en-US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ORID</a:t>
                      </a:r>
                      <a:r>
                        <a:rPr lang="zh-TW" sz="18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焦點討論</a:t>
                      </a:r>
                      <a:r>
                        <a:rPr lang="zh-TW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法</a:t>
                      </a:r>
                      <a:r>
                        <a:rPr lang="zh-TW" altLang="en-US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    </a:t>
                      </a:r>
                      <a:endParaRPr lang="en-US" altLang="zh-TW" sz="1800" kern="100" dirty="0" smtClean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☐</a:t>
                      </a:r>
                      <a:r>
                        <a:rPr lang="zh-TW" altLang="en-US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zh-TW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團體</a:t>
                      </a:r>
                      <a:r>
                        <a:rPr lang="zh-TW" sz="18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探究</a:t>
                      </a:r>
                      <a:r>
                        <a:rPr lang="zh-TW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教學法</a:t>
                      </a:r>
                      <a:r>
                        <a:rPr lang="zh-TW" altLang="en-US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   </a:t>
                      </a:r>
                      <a:r>
                        <a:rPr lang="en-US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☐</a:t>
                      </a:r>
                      <a:r>
                        <a:rPr lang="zh-TW" altLang="en-US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zh-TW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其他</a:t>
                      </a:r>
                      <a:r>
                        <a:rPr lang="zh-TW" altLang="en-US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：</a:t>
                      </a:r>
                      <a:r>
                        <a:rPr lang="zh-TW" altLang="en-US" sz="1800" u="sng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             </a:t>
                      </a:r>
                      <a:r>
                        <a:rPr lang="en-US" sz="1800" u="sng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                   </a:t>
                      </a:r>
                      <a:endParaRPr lang="zh-TW" sz="1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800" b="1" kern="0" dirty="0" smtClean="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實際</a:t>
                      </a:r>
                      <a:r>
                        <a:rPr lang="zh-TW" altLang="zh-TW" sz="1800" b="1" kern="0" dirty="0" smtClean="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執行週次</a:t>
                      </a:r>
                      <a:endParaRPr lang="zh-TW" sz="1800" b="1" kern="100" dirty="0">
                        <a:solidFill>
                          <a:schemeClr val="bg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zh-TW" sz="1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4016821186"/>
                  </a:ext>
                </a:extLst>
              </a:tr>
              <a:tr h="65985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1800" b="1" kern="0" dirty="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前導影音教材</a:t>
                      </a:r>
                      <a:endParaRPr lang="zh-TW" sz="1800" b="1" kern="100" dirty="0">
                        <a:solidFill>
                          <a:schemeClr val="bg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0" dirty="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(15-20</a:t>
                      </a:r>
                      <a:r>
                        <a:rPr lang="zh-TW" sz="1800" b="1" kern="0" dirty="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分鐘</a:t>
                      </a:r>
                      <a:r>
                        <a:rPr lang="en-US" sz="1800" b="1" kern="0" dirty="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)</a:t>
                      </a:r>
                      <a:endParaRPr lang="zh-TW" sz="1800" b="1" kern="100" dirty="0">
                        <a:solidFill>
                          <a:schemeClr val="bg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"/>
                      </a:pPr>
                      <a:r>
                        <a:rPr lang="zh-TW" sz="18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教材名稱：</a:t>
                      </a: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"/>
                      </a:pPr>
                      <a:r>
                        <a:rPr lang="zh-TW" sz="18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教材網址：</a:t>
                      </a: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137825"/>
                  </a:ext>
                </a:extLst>
              </a:tr>
              <a:tr h="70644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1800" b="1" kern="0" dirty="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學習確保任務</a:t>
                      </a:r>
                      <a:endParaRPr lang="zh-TW" sz="1800" b="1" kern="100" dirty="0">
                        <a:solidFill>
                          <a:schemeClr val="bg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請</a:t>
                      </a:r>
                      <a:r>
                        <a:rPr lang="zh-TW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說明學習任務</a:t>
                      </a:r>
                      <a:r>
                        <a:rPr lang="zh-TW" altLang="en-US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之</a:t>
                      </a:r>
                      <a:r>
                        <a:rPr lang="zh-TW" altLang="zh-TW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設計</a:t>
                      </a:r>
                      <a:r>
                        <a:rPr lang="zh-TW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，</a:t>
                      </a:r>
                      <a:r>
                        <a:rPr lang="zh-TW" sz="18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以確保學生實際瀏覽前導教材。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1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5051422"/>
                  </a:ext>
                </a:extLst>
              </a:tr>
              <a:tr h="70644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1800" b="1" kern="0" dirty="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課堂互動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1800" b="1" kern="0" dirty="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教學策略</a:t>
                      </a: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請條列說明課堂互動歷程（至少說明</a:t>
                      </a:r>
                      <a:r>
                        <a:rPr lang="en-US" altLang="zh-TW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zh-TW" altLang="en-US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項策略）。</a:t>
                      </a:r>
                      <a:endParaRPr lang="en-US" altLang="zh-TW" sz="1800" kern="100" dirty="0" smtClean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zh-TW" sz="1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5740511"/>
                  </a:ext>
                </a:extLst>
              </a:tr>
              <a:tr h="70644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1800" b="1" kern="0" dirty="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承上之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800" b="1" kern="0" dirty="0" smtClean="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實際</a:t>
                      </a:r>
                      <a:r>
                        <a:rPr lang="zh-TW" sz="1800" b="1" kern="0" dirty="0" smtClean="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成效</a:t>
                      </a:r>
                      <a:endParaRPr lang="zh-TW" sz="1800" b="1" kern="0" dirty="0">
                        <a:solidFill>
                          <a:schemeClr val="bg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請依上述教學策略，說明教學效果。</a:t>
                      </a:r>
                      <a:endParaRPr lang="en-US" altLang="zh-TW" sz="1800" kern="100" dirty="0" smtClean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zh-TW" sz="1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7929210"/>
                  </a:ext>
                </a:extLst>
              </a:tr>
              <a:tr h="70644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1800" b="1" kern="0" dirty="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學習評量機制</a:t>
                      </a: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請說明學生學習成效之評量方式。</a:t>
                      </a:r>
                      <a:endParaRPr lang="en-US" altLang="zh-TW" sz="1800" kern="100" dirty="0" smtClean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zh-TW" sz="1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09495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07262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執行</a:t>
            </a:r>
            <a:r>
              <a:rPr lang="zh-TW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成果</a:t>
            </a:r>
            <a:r>
              <a:rPr lang="en-US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-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教學現況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表</a:t>
            </a:r>
            <a:r>
              <a:rPr lang="en-US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2</a:t>
            </a:r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0372213"/>
              </p:ext>
            </p:extLst>
          </p:nvPr>
        </p:nvGraphicFramePr>
        <p:xfrm>
          <a:off x="1143000" y="1569375"/>
          <a:ext cx="9875520" cy="49972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9998">
                  <a:extLst>
                    <a:ext uri="{9D8B030D-6E8A-4147-A177-3AD203B41FA5}">
                      <a16:colId xmlns:a16="http://schemas.microsoft.com/office/drawing/2014/main" val="1891412116"/>
                    </a:ext>
                  </a:extLst>
                </a:gridCol>
                <a:gridCol w="3701988">
                  <a:extLst>
                    <a:ext uri="{9D8B030D-6E8A-4147-A177-3AD203B41FA5}">
                      <a16:colId xmlns:a16="http://schemas.microsoft.com/office/drawing/2014/main" val="3512639846"/>
                    </a:ext>
                  </a:extLst>
                </a:gridCol>
                <a:gridCol w="1029810">
                  <a:extLst>
                    <a:ext uri="{9D8B030D-6E8A-4147-A177-3AD203B41FA5}">
                      <a16:colId xmlns:a16="http://schemas.microsoft.com/office/drawing/2014/main" val="4194332901"/>
                    </a:ext>
                  </a:extLst>
                </a:gridCol>
                <a:gridCol w="1695635">
                  <a:extLst>
                    <a:ext uri="{9D8B030D-6E8A-4147-A177-3AD203B41FA5}">
                      <a16:colId xmlns:a16="http://schemas.microsoft.com/office/drawing/2014/main" val="1759105553"/>
                    </a:ext>
                  </a:extLst>
                </a:gridCol>
                <a:gridCol w="1688089">
                  <a:extLst>
                    <a:ext uri="{9D8B030D-6E8A-4147-A177-3AD203B41FA5}">
                      <a16:colId xmlns:a16="http://schemas.microsoft.com/office/drawing/2014/main" val="3646349999"/>
                    </a:ext>
                  </a:extLst>
                </a:gridCol>
              </a:tblGrid>
              <a:tr h="642022">
                <a:tc gridSpan="5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zh-TW" altLang="en-US" sz="2000" b="1" kern="1200" dirty="0" smtClean="0">
                          <a:solidFill>
                            <a:schemeClr val="lt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模式</a:t>
                      </a:r>
                      <a:r>
                        <a:rPr lang="en-US" altLang="zh-TW" sz="2000" b="1" kern="1200" dirty="0" smtClean="0">
                          <a:solidFill>
                            <a:schemeClr val="lt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2</a:t>
                      </a:r>
                      <a:r>
                        <a:rPr lang="zh-TW" altLang="en-US" sz="2000" b="1" kern="1200" dirty="0" smtClean="0">
                          <a:solidFill>
                            <a:schemeClr val="lt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：運用線上互動工具活絡同步直播</a:t>
                      </a:r>
                      <a:endParaRPr lang="zh-TW" altLang="en-US" sz="20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7564107"/>
                  </a:ext>
                </a:extLst>
              </a:tr>
              <a:tr h="70644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800" b="1" kern="0" dirty="0" smtClean="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實際採用的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800" b="1" kern="0" dirty="0" smtClean="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線上互動工具</a:t>
                      </a: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IL</a:t>
                      </a:r>
                      <a:r>
                        <a:rPr lang="zh-TW" altLang="en-US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內建功能：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☐ </a:t>
                      </a:r>
                      <a:r>
                        <a:rPr lang="en-US" sz="1800" kern="100" dirty="0" err="1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Kahoot</a:t>
                      </a:r>
                      <a:r>
                        <a:rPr lang="en-US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zh-TW" altLang="en-US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   </a:t>
                      </a:r>
                      <a:r>
                        <a:rPr lang="en-US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☐</a:t>
                      </a:r>
                      <a:r>
                        <a:rPr lang="zh-TW" altLang="en-US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00" dirty="0" err="1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Slido</a:t>
                      </a:r>
                      <a:r>
                        <a:rPr lang="en-US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zh-TW" altLang="en-US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   </a:t>
                      </a:r>
                      <a:r>
                        <a:rPr lang="en-US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☐</a:t>
                      </a:r>
                      <a:r>
                        <a:rPr lang="zh-TW" altLang="en-US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其他：</a:t>
                      </a:r>
                      <a:endParaRPr lang="zh-TW" sz="1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800" b="1" kern="0" dirty="0" smtClean="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實際</a:t>
                      </a:r>
                      <a:r>
                        <a:rPr lang="zh-TW" altLang="zh-TW" sz="1800" b="1" kern="0" dirty="0" smtClean="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執行週次</a:t>
                      </a:r>
                      <a:endParaRPr lang="zh-TW" sz="1800" b="1" kern="100" dirty="0">
                        <a:solidFill>
                          <a:schemeClr val="bg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zh-TW" sz="1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4016821186"/>
                  </a:ext>
                </a:extLst>
              </a:tr>
              <a:tr h="65985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800" b="1" kern="0" dirty="0" smtClean="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前置公告內容</a:t>
                      </a:r>
                      <a:endParaRPr lang="zh-TW" sz="1800" b="1" kern="100" dirty="0">
                        <a:solidFill>
                          <a:schemeClr val="bg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zh-TW" altLang="en-US" sz="1800" b="1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第一次</a:t>
                      </a: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"/>
                      </a:pPr>
                      <a:r>
                        <a:rPr lang="zh-TW" altLang="en-US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討論主題：</a:t>
                      </a: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"/>
                      </a:pPr>
                      <a:r>
                        <a:rPr lang="zh-TW" altLang="en-US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網路資源網址：</a:t>
                      </a:r>
                      <a:endParaRPr lang="en-US" altLang="zh-TW" sz="1800" kern="100" dirty="0" smtClean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3">
                  <a:txBody>
                    <a:bodyPr/>
                    <a:lstStyle/>
                    <a:p>
                      <a:pPr marL="0" lvl="0" indent="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zh-TW" altLang="en-US" sz="1800" b="1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第二次</a:t>
                      </a: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"/>
                      </a:pPr>
                      <a:r>
                        <a:rPr lang="zh-TW" altLang="en-US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討論主題：</a:t>
                      </a: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"/>
                      </a:pPr>
                      <a:r>
                        <a:rPr lang="zh-TW" altLang="en-US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網路資源網址：</a:t>
                      </a:r>
                      <a:endParaRPr lang="en-US" altLang="zh-TW" sz="1800" kern="100" dirty="0" smtClean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137825"/>
                  </a:ext>
                </a:extLst>
              </a:tr>
              <a:tr h="70644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1800" b="1" kern="0" dirty="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學習確保任務</a:t>
                      </a:r>
                      <a:endParaRPr lang="zh-TW" sz="1800" b="1" kern="100" dirty="0">
                        <a:solidFill>
                          <a:schemeClr val="bg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請</a:t>
                      </a:r>
                      <a:r>
                        <a:rPr lang="zh-TW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說明學習任務</a:t>
                      </a:r>
                      <a:r>
                        <a:rPr lang="zh-TW" altLang="en-US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之</a:t>
                      </a:r>
                      <a:r>
                        <a:rPr lang="zh-TW" altLang="zh-TW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設計</a:t>
                      </a:r>
                      <a:r>
                        <a:rPr lang="zh-TW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，</a:t>
                      </a:r>
                      <a:r>
                        <a:rPr lang="zh-TW" sz="18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以確保學生實際瀏覽前導教材。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1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5051422"/>
                  </a:ext>
                </a:extLst>
              </a:tr>
              <a:tr h="70644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800" b="1" kern="0" dirty="0" smtClean="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直播互動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800" b="1" kern="0" dirty="0" smtClean="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教學策略</a:t>
                      </a: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請說明如何進行課堂互動歷程。</a:t>
                      </a:r>
                      <a:endParaRPr lang="en-US" altLang="zh-TW" sz="1800" kern="100" dirty="0" smtClean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zh-TW" sz="1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5740511"/>
                  </a:ext>
                </a:extLst>
              </a:tr>
              <a:tr h="70644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1800" b="1" kern="0" dirty="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承上之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1800" b="1" kern="0" dirty="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預期成效</a:t>
                      </a: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請依上述教學策略，說明教學效果。</a:t>
                      </a:r>
                      <a:endParaRPr lang="en-US" altLang="zh-TW" sz="1800" kern="100" dirty="0" smtClean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zh-TW" sz="1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7929210"/>
                  </a:ext>
                </a:extLst>
              </a:tr>
              <a:tr h="70644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1800" b="1" kern="0" dirty="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學習評量機制</a:t>
                      </a: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請說明學生學習成效之評量方式。</a:t>
                      </a:r>
                      <a:endParaRPr lang="en-US" altLang="zh-TW" sz="1800" kern="100" dirty="0" smtClean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zh-TW" sz="1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09495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243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執行</a:t>
            </a:r>
            <a:r>
              <a:rPr lang="zh-TW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成果</a:t>
            </a:r>
            <a:r>
              <a:rPr lang="en-US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-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教學現況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表</a:t>
            </a: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3</a:t>
            </a:r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5424377"/>
              </p:ext>
            </p:extLst>
          </p:nvPr>
        </p:nvGraphicFramePr>
        <p:xfrm>
          <a:off x="1143000" y="1569375"/>
          <a:ext cx="9875520" cy="34427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2860">
                  <a:extLst>
                    <a:ext uri="{9D8B030D-6E8A-4147-A177-3AD203B41FA5}">
                      <a16:colId xmlns:a16="http://schemas.microsoft.com/office/drawing/2014/main" val="1891412116"/>
                    </a:ext>
                  </a:extLst>
                </a:gridCol>
                <a:gridCol w="3871330">
                  <a:extLst>
                    <a:ext uri="{9D8B030D-6E8A-4147-A177-3AD203B41FA5}">
                      <a16:colId xmlns:a16="http://schemas.microsoft.com/office/drawing/2014/main" val="3512639846"/>
                    </a:ext>
                  </a:extLst>
                </a:gridCol>
                <a:gridCol w="3871330">
                  <a:extLst>
                    <a:ext uri="{9D8B030D-6E8A-4147-A177-3AD203B41FA5}">
                      <a16:colId xmlns:a16="http://schemas.microsoft.com/office/drawing/2014/main" val="4194332901"/>
                    </a:ext>
                  </a:extLst>
                </a:gridCol>
              </a:tblGrid>
              <a:tr h="642022"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zh-TW" altLang="en-US" sz="2000" b="1" kern="1200" dirty="0" smtClean="0">
                          <a:solidFill>
                            <a:schemeClr val="lt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模式</a:t>
                      </a:r>
                      <a:r>
                        <a:rPr lang="en-US" altLang="zh-TW" sz="2000" b="1" kern="1200" dirty="0" smtClean="0">
                          <a:solidFill>
                            <a:schemeClr val="lt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3</a:t>
                      </a:r>
                      <a:r>
                        <a:rPr lang="zh-TW" altLang="en-US" sz="2000" b="1" kern="1200" dirty="0" smtClean="0">
                          <a:solidFill>
                            <a:schemeClr val="lt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：非同步自學及評量</a:t>
                      </a:r>
                      <a:endParaRPr lang="zh-TW" altLang="en-US" sz="20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7564107"/>
                  </a:ext>
                </a:extLst>
              </a:tr>
              <a:tr h="70644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800" b="1" kern="0" dirty="0" smtClean="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實際</a:t>
                      </a:r>
                      <a:r>
                        <a:rPr lang="zh-TW" altLang="zh-TW" sz="1800" b="1" kern="0" dirty="0" smtClean="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執行週次</a:t>
                      </a:r>
                      <a:endParaRPr lang="zh-TW" altLang="zh-TW" sz="1800" b="1" kern="100" dirty="0">
                        <a:solidFill>
                          <a:schemeClr val="bg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zh-TW" sz="1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6821186"/>
                  </a:ext>
                </a:extLst>
              </a:tr>
              <a:tr h="138782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800" b="1" kern="0" dirty="0" smtClean="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課前自錄影音教材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800" b="1" kern="0" dirty="0" smtClean="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(50</a:t>
                      </a:r>
                      <a:r>
                        <a:rPr lang="zh-TW" altLang="en-US" sz="1800" b="1" kern="0" dirty="0" smtClean="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或</a:t>
                      </a:r>
                      <a:r>
                        <a:rPr lang="en-US" altLang="zh-TW" sz="1800" b="1" kern="0" dirty="0" smtClean="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75</a:t>
                      </a:r>
                      <a:r>
                        <a:rPr lang="zh-TW" altLang="en-US" sz="1800" b="1" kern="0" dirty="0" smtClean="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分鐘</a:t>
                      </a:r>
                      <a:r>
                        <a:rPr lang="en-US" altLang="zh-TW" sz="1800" b="1" kern="0" dirty="0" smtClean="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zh-TW" altLang="en-US" sz="1800" b="1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第一次</a:t>
                      </a: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"/>
                      </a:pPr>
                      <a:r>
                        <a:rPr lang="zh-TW" altLang="en-US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教材名稱：</a:t>
                      </a: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"/>
                      </a:pPr>
                      <a:r>
                        <a:rPr lang="zh-TW" altLang="en-US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教材網址：</a:t>
                      </a: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zh-TW" altLang="en-US" sz="1800" b="1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第二次</a:t>
                      </a: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"/>
                      </a:pPr>
                      <a:r>
                        <a:rPr lang="zh-TW" altLang="en-US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教材名稱：</a:t>
                      </a: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"/>
                      </a:pPr>
                      <a:r>
                        <a:rPr lang="zh-TW" altLang="en-US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教材網址：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529137825"/>
                  </a:ext>
                </a:extLst>
              </a:tr>
              <a:tr h="70644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800" b="1" kern="0" dirty="0" smtClean="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學習評量機制</a:t>
                      </a:r>
                      <a:endParaRPr lang="zh-TW" sz="1800" b="1" kern="100" dirty="0">
                        <a:solidFill>
                          <a:schemeClr val="bg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請說明學生學習成效之評量方式。</a:t>
                      </a:r>
                      <a:endParaRPr lang="zh-TW" altLang="en-US" sz="1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5051422"/>
                  </a:ext>
                </a:extLst>
              </a:tr>
            </a:tbl>
          </a:graphicData>
        </a:graphic>
      </p:graphicFrame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1648789"/>
              </p:ext>
            </p:extLst>
          </p:nvPr>
        </p:nvGraphicFramePr>
        <p:xfrm>
          <a:off x="1143000" y="5185133"/>
          <a:ext cx="9875520" cy="12955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23983">
                  <a:extLst>
                    <a:ext uri="{9D8B030D-6E8A-4147-A177-3AD203B41FA5}">
                      <a16:colId xmlns:a16="http://schemas.microsoft.com/office/drawing/2014/main" val="4025760862"/>
                    </a:ext>
                  </a:extLst>
                </a:gridCol>
                <a:gridCol w="7751537">
                  <a:extLst>
                    <a:ext uri="{9D8B030D-6E8A-4147-A177-3AD203B41FA5}">
                      <a16:colId xmlns:a16="http://schemas.microsoft.com/office/drawing/2014/main" val="924931594"/>
                    </a:ext>
                  </a:extLst>
                </a:gridCol>
              </a:tblGrid>
              <a:tr h="1295565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整體計畫成效</a:t>
                      </a:r>
                      <a:endParaRPr lang="en-US" altLang="zh-TW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b="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請簡述計畫執行成果與學生自主學習</a:t>
                      </a:r>
                      <a:r>
                        <a:rPr lang="zh-TW" altLang="en-US" sz="1800" b="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之影響。</a:t>
                      </a:r>
                      <a:endParaRPr lang="zh-TW" altLang="en-US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solidFill>
                      <a:srgbClr val="E8F0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06456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2906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執行成果照片</a:t>
            </a:r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請提供至少提供</a:t>
            </a:r>
            <a:r>
              <a:rPr lang="en-US" altLang="zh-TW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4</a:t>
            </a:r>
            <a:r>
              <a:rPr lang="zh-TW" altLang="en-US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張照片，並附上照片說明。</a:t>
            </a:r>
            <a:endParaRPr lang="en-US" altLang="zh-TW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71096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面臨問題與因應措施</a:t>
            </a:r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請簡述執行計畫所遇困難點及建議事項。</a:t>
            </a:r>
            <a:endParaRPr lang="zh-TW" altLang="en-US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41747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b="1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成果</a:t>
            </a:r>
            <a:r>
              <a:rPr lang="zh-TW" altLang="zh-TW" b="1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摘要</a:t>
            </a:r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16478560"/>
              </p:ext>
            </p:extLst>
          </p:nvPr>
        </p:nvGraphicFramePr>
        <p:xfrm>
          <a:off x="1143000" y="1593097"/>
          <a:ext cx="9875520" cy="5005663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75082">
                  <a:extLst>
                    <a:ext uri="{9D8B030D-6E8A-4147-A177-3AD203B41FA5}">
                      <a16:colId xmlns:a16="http://schemas.microsoft.com/office/drawing/2014/main" val="2743823378"/>
                    </a:ext>
                  </a:extLst>
                </a:gridCol>
                <a:gridCol w="4154749">
                  <a:extLst>
                    <a:ext uri="{9D8B030D-6E8A-4147-A177-3AD203B41FA5}">
                      <a16:colId xmlns:a16="http://schemas.microsoft.com/office/drawing/2014/main" val="2103815847"/>
                    </a:ext>
                  </a:extLst>
                </a:gridCol>
                <a:gridCol w="3568823">
                  <a:extLst>
                    <a:ext uri="{9D8B030D-6E8A-4147-A177-3AD203B41FA5}">
                      <a16:colId xmlns:a16="http://schemas.microsoft.com/office/drawing/2014/main" val="2908366617"/>
                    </a:ext>
                  </a:extLst>
                </a:gridCol>
                <a:gridCol w="1776866">
                  <a:extLst>
                    <a:ext uri="{9D8B030D-6E8A-4147-A177-3AD203B41FA5}">
                      <a16:colId xmlns:a16="http://schemas.microsoft.com/office/drawing/2014/main" val="2581129151"/>
                    </a:ext>
                  </a:extLst>
                </a:gridCol>
              </a:tblGrid>
              <a:tr h="509983">
                <a:tc gridSpan="3">
                  <a:txBody>
                    <a:bodyPr/>
                    <a:lstStyle/>
                    <a:p>
                      <a:pPr algn="ctr"/>
                      <a:r>
                        <a:rPr lang="zh-TW" altLang="en-US" sz="20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量化成果</a:t>
                      </a:r>
                      <a:r>
                        <a:rPr lang="en-US" altLang="zh-TW" sz="20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</a:t>
                      </a:r>
                      <a:r>
                        <a:rPr lang="zh-TW" altLang="en-US" sz="20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校訂指標</a:t>
                      </a:r>
                      <a:endParaRPr lang="zh-TW" altLang="en-US" sz="20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質化成果</a:t>
                      </a:r>
                      <a:endParaRPr lang="zh-TW" altLang="en-US" sz="20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84169279"/>
                  </a:ext>
                </a:extLst>
              </a:tr>
              <a:tr h="414000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zh-TW" altLang="zh-TW" sz="1800" kern="1200" dirty="0" smtClean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開發設計自主學習導向教學方法</a:t>
                      </a:r>
                      <a:r>
                        <a:rPr lang="en-US" altLang="zh-TW" sz="1800" kern="1200" dirty="0" smtClean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/</a:t>
                      </a:r>
                      <a:r>
                        <a:rPr lang="zh-TW" altLang="zh-TW" sz="1800" kern="1200" dirty="0" smtClean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評量工具</a:t>
                      </a:r>
                      <a:endParaRPr lang="zh-TW" altLang="en-US" sz="1800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zh-TW" altLang="zh-TW" sz="1800" kern="1200" dirty="0" smtClean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教學方法</a:t>
                      </a:r>
                      <a:r>
                        <a:rPr lang="en-US" altLang="zh-TW" sz="1800" u="sng" kern="1200" dirty="0" smtClean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               </a:t>
                      </a:r>
                      <a:r>
                        <a:rPr lang="zh-TW" altLang="zh-TW" sz="1800" kern="1200" dirty="0" smtClean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份</a:t>
                      </a:r>
                      <a:r>
                        <a:rPr lang="en-US" altLang="zh-TW" sz="1800" kern="1200" dirty="0" smtClean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 </a:t>
                      </a:r>
                      <a:r>
                        <a:rPr lang="en-US" altLang="zh-TW" sz="1200" kern="1200" dirty="0" smtClean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(</a:t>
                      </a:r>
                      <a:r>
                        <a:rPr lang="zh-TW" altLang="zh-TW" sz="1200" kern="1200" dirty="0" smtClean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至少產出</a:t>
                      </a:r>
                      <a:r>
                        <a:rPr lang="en-US" altLang="zh-TW" sz="1200" kern="1200" dirty="0" smtClean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1</a:t>
                      </a:r>
                      <a:r>
                        <a:rPr lang="zh-TW" altLang="zh-TW" sz="1200" kern="1200" dirty="0" smtClean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份</a:t>
                      </a:r>
                      <a:r>
                        <a:rPr lang="en-US" altLang="zh-TW" sz="1200" kern="1200" dirty="0" smtClean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)         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zh-TW" altLang="zh-TW" sz="1800" kern="1200" dirty="0" smtClean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評量工具</a:t>
                      </a:r>
                      <a:r>
                        <a:rPr lang="en-US" altLang="zh-TW" sz="1800" u="sng" kern="1200" dirty="0" smtClean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          </a:t>
                      </a:r>
                      <a:r>
                        <a:rPr lang="en-US" altLang="zh-TW" sz="1800" u="sng" kern="1200" baseline="0" dirty="0" smtClean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 </a:t>
                      </a:r>
                      <a:r>
                        <a:rPr lang="en-US" altLang="zh-TW" sz="1800" u="sng" kern="1200" dirty="0" smtClean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    </a:t>
                      </a:r>
                      <a:r>
                        <a:rPr lang="zh-TW" altLang="zh-TW" sz="1800" kern="1200" dirty="0" smtClean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份</a:t>
                      </a:r>
                      <a:r>
                        <a:rPr lang="en-US" altLang="zh-TW" sz="1800" kern="1200" dirty="0" smtClean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 </a:t>
                      </a:r>
                      <a:r>
                        <a:rPr lang="en-US" altLang="zh-TW" sz="1200" kern="1200" dirty="0" smtClean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(</a:t>
                      </a:r>
                      <a:r>
                        <a:rPr lang="zh-TW" altLang="zh-TW" sz="1200" kern="1200" dirty="0" smtClean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至少產出</a:t>
                      </a:r>
                      <a:r>
                        <a:rPr lang="en-US" altLang="zh-TW" sz="1200" kern="1200" dirty="0" smtClean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1</a:t>
                      </a:r>
                      <a:r>
                        <a:rPr lang="zh-TW" altLang="zh-TW" sz="1200" kern="1200" dirty="0" smtClean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份</a:t>
                      </a:r>
                      <a:r>
                        <a:rPr lang="en-US" altLang="zh-TW" sz="1200" kern="1200" dirty="0" smtClean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)</a:t>
                      </a:r>
                    </a:p>
                  </a:txBody>
                  <a:tcPr anchor="ctr"/>
                </a:tc>
                <a:tc rowSpan="10">
                  <a:txBody>
                    <a:bodyPr/>
                    <a:lstStyle/>
                    <a:p>
                      <a:endParaRPr lang="zh-TW" altLang="en-US" sz="20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1118548"/>
                  </a:ext>
                </a:extLst>
              </a:tr>
              <a:tr h="414000">
                <a:tc rowSpan="3">
                  <a:txBody>
                    <a:bodyPr/>
                    <a:lstStyle/>
                    <a:p>
                      <a:pPr algn="ctr"/>
                      <a:r>
                        <a:rPr lang="zh-TW" altLang="en-US" sz="1800" b="1" dirty="0" smtClean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模式</a:t>
                      </a:r>
                      <a:r>
                        <a:rPr lang="en-US" altLang="zh-TW" sz="1800" b="1" dirty="0" smtClean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endParaRPr lang="zh-TW" altLang="en-US" sz="1800" b="1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6F818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180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自錄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15-20</a:t>
                      </a:r>
                      <a:r>
                        <a:rPr lang="zh-TW" sz="180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分鐘的前導影音</a:t>
                      </a:r>
                      <a:r>
                        <a:rPr lang="zh-TW" sz="1800" kern="1200" dirty="0" smtClean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教材</a:t>
                      </a:r>
                      <a:endParaRPr lang="zh-TW" sz="1800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E8F0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180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完成</a:t>
                      </a:r>
                      <a:r>
                        <a:rPr lang="en-US" sz="1800" u="sng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      </a:t>
                      </a:r>
                      <a:r>
                        <a:rPr lang="en-US" sz="1800" u="sng" kern="1200" dirty="0" smtClean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     </a:t>
                      </a:r>
                      <a:r>
                        <a:rPr lang="zh-TW" sz="180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份影音教材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 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(</a:t>
                      </a:r>
                      <a:r>
                        <a:rPr lang="zh-TW" sz="120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至少產出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1</a:t>
                      </a:r>
                      <a:r>
                        <a:rPr lang="zh-TW" sz="120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份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)</a:t>
                      </a:r>
                      <a:endParaRPr lang="zh-TW" sz="1200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E8F0E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 sz="20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2231769"/>
                  </a:ext>
                </a:extLst>
              </a:tr>
              <a:tr h="414000">
                <a:tc vMerge="1">
                  <a:txBody>
                    <a:bodyPr/>
                    <a:lstStyle/>
                    <a:p>
                      <a:endParaRPr lang="zh-TW" altLang="en-US" sz="1800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180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課程搭配一類創新教學模式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E8F0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180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搭配</a:t>
                      </a:r>
                      <a:r>
                        <a:rPr lang="en-US" sz="1800" u="sng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      </a:t>
                      </a:r>
                      <a:r>
                        <a:rPr lang="en-US" sz="1800" u="sng" kern="1200" dirty="0" smtClean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     </a:t>
                      </a:r>
                      <a:r>
                        <a:rPr lang="zh-TW" sz="180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類創新教學模式</a:t>
                      </a:r>
                    </a:p>
                  </a:txBody>
                  <a:tcPr marL="68580" marR="68580" marT="0" marB="0" anchor="ctr">
                    <a:solidFill>
                      <a:srgbClr val="E8F0E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 sz="20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2246646"/>
                  </a:ext>
                </a:extLst>
              </a:tr>
              <a:tr h="414000">
                <a:tc vMerge="1">
                  <a:txBody>
                    <a:bodyPr/>
                    <a:lstStyle/>
                    <a:p>
                      <a:endParaRPr lang="zh-TW" altLang="en-US" sz="1800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180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規劃執行至少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1</a:t>
                      </a:r>
                      <a:r>
                        <a:rPr lang="zh-TW" sz="180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週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E8F0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180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執行</a:t>
                      </a:r>
                      <a:r>
                        <a:rPr lang="en-US" sz="1800" u="sng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      </a:t>
                      </a:r>
                      <a:r>
                        <a:rPr lang="en-US" sz="1800" u="sng" kern="1200" dirty="0" smtClean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     </a:t>
                      </a:r>
                      <a:r>
                        <a:rPr lang="zh-TW" sz="180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週</a:t>
                      </a:r>
                    </a:p>
                  </a:txBody>
                  <a:tcPr marL="68580" marR="68580" marT="0" marB="0" anchor="ctr">
                    <a:solidFill>
                      <a:srgbClr val="E8F0E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7624007"/>
                  </a:ext>
                </a:extLst>
              </a:tr>
              <a:tr h="414000">
                <a:tc row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dirty="0" smtClean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模式</a:t>
                      </a:r>
                      <a:r>
                        <a:rPr lang="en-US" altLang="zh-TW" sz="1800" b="1" dirty="0" smtClean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</a:t>
                      </a:r>
                      <a:endParaRPr lang="zh-TW" altLang="en-US" sz="1800" b="1" dirty="0" smtClean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6F8183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180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直播授課中搭配至少一項數位互動工具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D5D8D9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180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搭配</a:t>
                      </a:r>
                      <a:r>
                        <a:rPr lang="en-US" sz="1800" u="sng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      </a:t>
                      </a:r>
                      <a:r>
                        <a:rPr lang="en-US" sz="1800" u="sng" kern="1200" dirty="0" smtClean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     </a:t>
                      </a:r>
                      <a:r>
                        <a:rPr lang="zh-TW" sz="180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項互動工具</a:t>
                      </a:r>
                    </a:p>
                  </a:txBody>
                  <a:tcPr marL="68580" marR="68580" marT="0" marB="0" anchor="ctr">
                    <a:solidFill>
                      <a:srgbClr val="D5D8D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324119"/>
                  </a:ext>
                </a:extLst>
              </a:tr>
              <a:tr h="414000">
                <a:tc vMerge="1">
                  <a:txBody>
                    <a:bodyPr/>
                    <a:lstStyle/>
                    <a:p>
                      <a:endParaRPr lang="zh-TW" altLang="en-US" sz="1800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180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直播授課</a:t>
                      </a:r>
                      <a:r>
                        <a:rPr lang="zh-TW" sz="1800" kern="1200" dirty="0" smtClean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全程錄製</a:t>
                      </a:r>
                      <a:r>
                        <a:rPr lang="zh-TW" sz="180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錄影</a:t>
                      </a:r>
                      <a:r>
                        <a:rPr lang="zh-TW" sz="1800" kern="1200" dirty="0" smtClean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檔</a:t>
                      </a:r>
                      <a:endParaRPr lang="zh-TW" sz="1800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D5D8D9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180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執行兩週次完成</a:t>
                      </a:r>
                      <a:r>
                        <a:rPr lang="en-US" sz="1800" u="sng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        </a:t>
                      </a:r>
                      <a:r>
                        <a:rPr lang="zh-TW" sz="180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份錄影檔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/>
                      </a:r>
                      <a:br>
                        <a:rPr lang="en-US" sz="180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</a:b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(</a:t>
                      </a:r>
                      <a:r>
                        <a:rPr lang="zh-TW" sz="120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兩週至少產出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2</a:t>
                      </a:r>
                      <a:r>
                        <a:rPr lang="zh-TW" sz="120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份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)</a:t>
                      </a:r>
                      <a:endParaRPr lang="zh-TW" sz="1200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D5D8D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 sz="20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1587894"/>
                  </a:ext>
                </a:extLst>
              </a:tr>
              <a:tr h="414000">
                <a:tc vMerge="1">
                  <a:txBody>
                    <a:bodyPr/>
                    <a:lstStyle/>
                    <a:p>
                      <a:endParaRPr lang="zh-TW" altLang="en-US" sz="1800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180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規劃執行至少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2</a:t>
                      </a:r>
                      <a:r>
                        <a:rPr lang="zh-TW" sz="180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週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D5D8D9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180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執行</a:t>
                      </a:r>
                      <a:r>
                        <a:rPr lang="en-US" sz="1800" u="sng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     </a:t>
                      </a:r>
                      <a:r>
                        <a:rPr lang="en-US" sz="1800" u="sng" kern="1200" dirty="0" smtClean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      </a:t>
                      </a:r>
                      <a:r>
                        <a:rPr lang="zh-TW" sz="180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週</a:t>
                      </a:r>
                    </a:p>
                  </a:txBody>
                  <a:tcPr marL="68580" marR="68580" marT="0" marB="0" anchor="ctr">
                    <a:solidFill>
                      <a:srgbClr val="D5D8D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 sz="20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565111"/>
                  </a:ext>
                </a:extLst>
              </a:tr>
              <a:tr h="414000">
                <a:tc row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dirty="0" smtClean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模式</a:t>
                      </a:r>
                      <a:r>
                        <a:rPr lang="en-US" altLang="zh-TW" sz="1800" b="1" dirty="0" smtClean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6F8183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180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自錄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50</a:t>
                      </a:r>
                      <a:r>
                        <a:rPr lang="zh-TW" sz="180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或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75</a:t>
                      </a:r>
                      <a:r>
                        <a:rPr lang="zh-TW" sz="180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分鐘的影音</a:t>
                      </a:r>
                      <a:r>
                        <a:rPr lang="zh-TW" sz="1800" kern="1200" dirty="0" smtClean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教材</a:t>
                      </a:r>
                      <a:endParaRPr lang="zh-TW" sz="1800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E8F0EE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180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執行兩週次完成</a:t>
                      </a:r>
                      <a:r>
                        <a:rPr lang="en-US" sz="1800" u="sng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        </a:t>
                      </a:r>
                      <a:r>
                        <a:rPr lang="zh-TW" sz="180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份影音教材 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/>
                      </a:r>
                      <a:br>
                        <a:rPr lang="en-US" sz="180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</a:b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(</a:t>
                      </a:r>
                      <a:r>
                        <a:rPr lang="zh-TW" sz="120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兩週至少產出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2</a:t>
                      </a:r>
                      <a:r>
                        <a:rPr lang="zh-TW" sz="120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份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)</a:t>
                      </a:r>
                      <a:endParaRPr lang="zh-TW" sz="1200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E8F0E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 sz="20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984295"/>
                  </a:ext>
                </a:extLst>
              </a:tr>
              <a:tr h="414000">
                <a:tc vMerge="1">
                  <a:txBody>
                    <a:bodyPr/>
                    <a:lstStyle/>
                    <a:p>
                      <a:endParaRPr lang="zh-TW" altLang="en-US" sz="1800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180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搭配一項議題討論或線上作業等任務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E8F0EE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180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執行兩週次搭配</a:t>
                      </a:r>
                      <a:r>
                        <a:rPr lang="en-US" sz="1800" u="sng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        </a:t>
                      </a:r>
                      <a:r>
                        <a:rPr lang="zh-TW" sz="180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項議題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/</a:t>
                      </a:r>
                      <a:r>
                        <a:rPr lang="zh-TW" sz="180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作業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/>
                      </a:r>
                      <a:br>
                        <a:rPr lang="en-US" sz="180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</a:b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(</a:t>
                      </a:r>
                      <a:r>
                        <a:rPr lang="zh-TW" sz="120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兩週至少搭配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2</a:t>
                      </a:r>
                      <a:r>
                        <a:rPr lang="zh-TW" sz="120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項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)</a:t>
                      </a:r>
                      <a:endParaRPr lang="zh-TW" sz="1200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E8F0E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 sz="20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1741325"/>
                  </a:ext>
                </a:extLst>
              </a:tr>
              <a:tr h="414000">
                <a:tc vMerge="1">
                  <a:txBody>
                    <a:bodyPr/>
                    <a:lstStyle/>
                    <a:p>
                      <a:endParaRPr lang="zh-TW" altLang="en-US" sz="1800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180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規劃執行至少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2</a:t>
                      </a:r>
                      <a:r>
                        <a:rPr lang="zh-TW" sz="180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週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E8F0EE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180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執行</a:t>
                      </a:r>
                      <a:r>
                        <a:rPr lang="en-US" sz="1800" u="sng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     </a:t>
                      </a:r>
                      <a:r>
                        <a:rPr lang="en-US" sz="1800" u="sng" kern="1200" dirty="0" smtClean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      </a:t>
                      </a:r>
                      <a:r>
                        <a:rPr lang="zh-TW" sz="180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週</a:t>
                      </a:r>
                    </a:p>
                  </a:txBody>
                  <a:tcPr marL="68580" marR="68580" marT="0" marB="0" anchor="ctr">
                    <a:solidFill>
                      <a:srgbClr val="E8F0E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 sz="20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86432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26761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基礎">
  <a:themeElements>
    <a:clrScheme name="紫蘿蘭色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基礎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基礎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TM02900720[[fn=要素]]</Template>
  <TotalTime>854</TotalTime>
  <Words>579</Words>
  <Application>Microsoft Office PowerPoint</Application>
  <PresentationFormat>寬螢幕</PresentationFormat>
  <Paragraphs>106</Paragraphs>
  <Slides>9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2</vt:i4>
      </vt:variant>
      <vt:variant>
        <vt:lpstr>投影片標題</vt:lpstr>
      </vt:variant>
      <vt:variant>
        <vt:i4>9</vt:i4>
      </vt:variant>
    </vt:vector>
  </HeadingPairs>
  <TitlesOfParts>
    <vt:vector size="19" baseType="lpstr">
      <vt:lpstr>微軟正黑體</vt:lpstr>
      <vt:lpstr>新細明體</vt:lpstr>
      <vt:lpstr>Calibri</vt:lpstr>
      <vt:lpstr>Calibri Light</vt:lpstr>
      <vt:lpstr>Corbel</vt:lpstr>
      <vt:lpstr>Times New Roman</vt:lpstr>
      <vt:lpstr>Wingdings</vt:lpstr>
      <vt:lpstr>Wingdings 2</vt:lpstr>
      <vt:lpstr>HDOfficeLightV0</vt:lpstr>
      <vt:lpstr>基礎</vt:lpstr>
      <vt:lpstr>長榮大學高等教育 深耕徵件計畫成果報告</vt:lpstr>
      <vt:lpstr>計畫基本資料</vt:lpstr>
      <vt:lpstr>執行重點及特色</vt:lpstr>
      <vt:lpstr>執行成果-教學現況表1</vt:lpstr>
      <vt:lpstr>執行成果-教學現況表2</vt:lpstr>
      <vt:lpstr>執行成果-教學現況表3</vt:lpstr>
      <vt:lpstr>執行成果照片</vt:lpstr>
      <vt:lpstr>面臨問題與因應措施</vt:lpstr>
      <vt:lpstr>成果摘要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長榮大學高等教育深耕徵件計畫(B6-1-2教學創新計畫成果表單)  『請填入計畫名稱』 </dc:title>
  <dc:creator>陳妤婷</dc:creator>
  <cp:lastModifiedBy>陳妤婷</cp:lastModifiedBy>
  <cp:revision>71</cp:revision>
  <dcterms:created xsi:type="dcterms:W3CDTF">2023-01-30T08:47:31Z</dcterms:created>
  <dcterms:modified xsi:type="dcterms:W3CDTF">2023-08-10T06:52:00Z</dcterms:modified>
</cp:coreProperties>
</file>