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1" r:id="rId1"/>
    <p:sldMasterId id="2147483682" r:id="rId2"/>
    <p:sldMasterId id="2147483683" r:id="rId3"/>
  </p:sldMasterIdLst>
  <p:notesMasterIdLst>
    <p:notesMasterId r:id="rId1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65" autoAdjust="0"/>
    <p:restoredTop sz="94249" autoAdjust="0"/>
  </p:normalViewPr>
  <p:slideViewPr>
    <p:cSldViewPr snapToGrid="0">
      <p:cViewPr varScale="1">
        <p:scale>
          <a:sx n="110" d="100"/>
          <a:sy n="110" d="100"/>
        </p:scale>
        <p:origin x="113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024dd8e22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024dd8e22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56bdef94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56bdef94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024dd8e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024dd8e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969eac658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4969eac658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870b0759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870b0759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969eac6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969eac65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4870b0759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4870b0759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4969eac65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4969eac65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870b0759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4870b0759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4969eac658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4969eac658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4870b07592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4870b07592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7" name="Google Shape;11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" name="Google Shape;128;p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9" name="Google Shape;129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2" name="Google Shape;132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6" name="Google Shape;136;p3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7" name="Google Shape;137;p3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4" name="Google Shape;144;p3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" y="0"/>
            <a:ext cx="497998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70800" y="4743825"/>
            <a:ext cx="1761387" cy="33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73610" y="4743825"/>
            <a:ext cx="801965" cy="33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4801" y="512500"/>
            <a:ext cx="388401" cy="3316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  <p:pic>
        <p:nvPicPr>
          <p:cNvPr id="103" name="Google Shape;103;p25"/>
          <p:cNvPicPr preferRelativeResize="0"/>
          <p:nvPr/>
        </p:nvPicPr>
        <p:blipFill rotWithShape="1">
          <a:blip r:embed="rId13">
            <a:alphaModFix/>
          </a:blip>
          <a:srcRect t="39" b="29"/>
          <a:stretch/>
        </p:blipFill>
        <p:spPr>
          <a:xfrm>
            <a:off x="1" y="0"/>
            <a:ext cx="497998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70800" y="4743825"/>
            <a:ext cx="1761387" cy="33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73610" y="4743825"/>
            <a:ext cx="801965" cy="33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8286" y="512500"/>
            <a:ext cx="421426" cy="35309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497998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800" y="4743825"/>
            <a:ext cx="1761387" cy="33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3610" y="4743825"/>
            <a:ext cx="801965" cy="33162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7"/>
          <p:cNvSpPr txBox="1">
            <a:spLocks noGrp="1"/>
          </p:cNvSpPr>
          <p:nvPr>
            <p:ph type="ctrTitle"/>
          </p:nvPr>
        </p:nvSpPr>
        <p:spPr>
          <a:xfrm>
            <a:off x="867775" y="1095600"/>
            <a:ext cx="4255200" cy="261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-DE" sz="4800" b="1" dirty="0"/>
              <a:t>Auf den Kontext kommt es an</a:t>
            </a:r>
            <a:endParaRPr sz="4800" b="1" dirty="0"/>
          </a:p>
        </p:txBody>
      </p:sp>
      <p:sp>
        <p:nvSpPr>
          <p:cNvPr id="156" name="Google Shape;156;p37"/>
          <p:cNvSpPr txBox="1"/>
          <p:nvPr/>
        </p:nvSpPr>
        <p:spPr>
          <a:xfrm>
            <a:off x="988800" y="53850"/>
            <a:ext cx="8277000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76B042"/>
                </a:solidFill>
              </a:rPr>
              <a:t>Verwenden meine Freunde Hassrede? &gt; SEL &gt; </a:t>
            </a:r>
            <a:r>
              <a:rPr lang="de-DE" b="1" dirty="0">
                <a:solidFill>
                  <a:srgbClr val="76B042"/>
                </a:solidFill>
              </a:rPr>
              <a:t>Auf den Kontext kommt es an</a:t>
            </a:r>
            <a:endParaRPr b="1" dirty="0">
              <a:solidFill>
                <a:srgbClr val="76B042"/>
              </a:solidFill>
            </a:endParaRPr>
          </a:p>
        </p:txBody>
      </p:sp>
      <p:pic>
        <p:nvPicPr>
          <p:cNvPr id="157" name="Google Shape;157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0800" y="53850"/>
            <a:ext cx="450498" cy="38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300753">
            <a:off x="5094688" y="1460928"/>
            <a:ext cx="3572724" cy="177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327CC4B-C108-4AB0-9925-B38EE327B8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81" y="2007979"/>
            <a:ext cx="406264" cy="29911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8;p46"/>
          <p:cNvSpPr txBox="1"/>
          <p:nvPr/>
        </p:nvSpPr>
        <p:spPr>
          <a:xfrm>
            <a:off x="1863125" y="233000"/>
            <a:ext cx="60354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 err="1">
                <a:solidFill>
                  <a:srgbClr val="76B042"/>
                </a:solidFill>
              </a:rPr>
              <a:t>Welche</a:t>
            </a:r>
            <a:r>
              <a:rPr lang="en-GB" sz="2400" b="1" dirty="0">
                <a:solidFill>
                  <a:srgbClr val="76B042"/>
                </a:solidFill>
              </a:rPr>
              <a:t> </a:t>
            </a:r>
            <a:r>
              <a:rPr lang="en-GB" sz="2400" b="1" dirty="0" err="1">
                <a:solidFill>
                  <a:srgbClr val="76B042"/>
                </a:solidFill>
              </a:rPr>
              <a:t>Faktoren</a:t>
            </a:r>
            <a:r>
              <a:rPr lang="en-GB" sz="2400" b="1" dirty="0">
                <a:solidFill>
                  <a:srgbClr val="76B042"/>
                </a:solidFill>
              </a:rPr>
              <a:t> hast du </a:t>
            </a:r>
            <a:r>
              <a:rPr lang="en-GB" sz="2400" b="1" dirty="0" err="1">
                <a:solidFill>
                  <a:srgbClr val="76B042"/>
                </a:solidFill>
              </a:rPr>
              <a:t>beim</a:t>
            </a:r>
            <a:r>
              <a:rPr lang="en-GB" sz="2400" b="1" dirty="0">
                <a:solidFill>
                  <a:srgbClr val="76B042"/>
                </a:solidFill>
              </a:rPr>
              <a:t> </a:t>
            </a:r>
            <a:r>
              <a:rPr lang="en-GB" sz="2400" b="1" dirty="0" err="1">
                <a:solidFill>
                  <a:srgbClr val="76B042"/>
                </a:solidFill>
              </a:rPr>
              <a:t>Bewerten</a:t>
            </a:r>
            <a:r>
              <a:rPr lang="en-GB" sz="2400" b="1" dirty="0">
                <a:solidFill>
                  <a:srgbClr val="76B042"/>
                </a:solidFill>
              </a:rPr>
              <a:t> des </a:t>
            </a:r>
            <a:r>
              <a:rPr lang="en-GB" sz="2400" b="1" dirty="0" err="1">
                <a:solidFill>
                  <a:srgbClr val="76B042"/>
                </a:solidFill>
              </a:rPr>
              <a:t>Kontexts</a:t>
            </a:r>
            <a:r>
              <a:rPr lang="en-GB" sz="2400" b="1" dirty="0">
                <a:solidFill>
                  <a:srgbClr val="76B042"/>
                </a:solidFill>
              </a:rPr>
              <a:t> </a:t>
            </a:r>
            <a:r>
              <a:rPr lang="en-GB" sz="2400" b="1" dirty="0" err="1">
                <a:solidFill>
                  <a:srgbClr val="76B042"/>
                </a:solidFill>
              </a:rPr>
              <a:t>berücksichtigt</a:t>
            </a:r>
            <a:r>
              <a:rPr lang="en-GB" sz="2400" b="1" dirty="0">
                <a:solidFill>
                  <a:srgbClr val="76B042"/>
                </a:solidFill>
              </a:rPr>
              <a:t>?</a:t>
            </a:r>
            <a:endParaRPr sz="2400" b="1" dirty="0">
              <a:solidFill>
                <a:srgbClr val="76B042"/>
              </a:solidFill>
            </a:endParaRPr>
          </a:p>
        </p:txBody>
      </p:sp>
      <p:sp>
        <p:nvSpPr>
          <p:cNvPr id="4" name="Google Shape;249;p46"/>
          <p:cNvSpPr txBox="1"/>
          <p:nvPr/>
        </p:nvSpPr>
        <p:spPr>
          <a:xfrm>
            <a:off x="1235250" y="1468250"/>
            <a:ext cx="60354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/>
              <a:t>z.B</a:t>
            </a:r>
            <a:r>
              <a:rPr lang="en-GB" sz="1800" dirty="0"/>
              <a:t>.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-DE" sz="1800" dirty="0"/>
              <a:t>Verwendung sprachlicher Elemente in der Nachricht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/>
              <a:t>Die </a:t>
            </a:r>
            <a:r>
              <a:rPr lang="en-GB" sz="1800" dirty="0" err="1"/>
              <a:t>Identität</a:t>
            </a:r>
            <a:r>
              <a:rPr lang="en-GB" sz="1800" dirty="0"/>
              <a:t> des </a:t>
            </a:r>
            <a:r>
              <a:rPr lang="en-GB" sz="1800" dirty="0" err="1"/>
              <a:t>Urhebers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 err="1"/>
              <a:t>Beziehung</a:t>
            </a:r>
            <a:r>
              <a:rPr lang="en-GB" sz="1800" dirty="0"/>
              <a:t> </a:t>
            </a:r>
            <a:r>
              <a:rPr lang="en-GB" sz="1800" dirty="0" err="1"/>
              <a:t>zwischen</a:t>
            </a:r>
            <a:r>
              <a:rPr lang="en-GB" sz="1800" dirty="0"/>
              <a:t> den </a:t>
            </a:r>
            <a:r>
              <a:rPr lang="en-GB" sz="1800" dirty="0" err="1"/>
              <a:t>Personen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/>
              <a:t>Die Art und Weise, in der die </a:t>
            </a:r>
            <a:r>
              <a:rPr lang="en-GB" sz="1800" dirty="0" err="1"/>
              <a:t>Nachricht</a:t>
            </a:r>
            <a:r>
              <a:rPr lang="en-GB" sz="1800" dirty="0"/>
              <a:t> </a:t>
            </a:r>
            <a:r>
              <a:rPr lang="en-GB" sz="1800" dirty="0" err="1"/>
              <a:t>geteilt</a:t>
            </a:r>
            <a:r>
              <a:rPr lang="en-GB" sz="1800" dirty="0"/>
              <a:t> </a:t>
            </a:r>
            <a:r>
              <a:rPr lang="en-GB" sz="1800" dirty="0" err="1"/>
              <a:t>wurde</a:t>
            </a:r>
            <a:r>
              <a:rPr lang="en-GB" sz="1800" dirty="0"/>
              <a:t> (</a:t>
            </a:r>
            <a:r>
              <a:rPr lang="en-GB" sz="1800" dirty="0" err="1"/>
              <a:t>z.B</a:t>
            </a:r>
            <a:r>
              <a:rPr lang="en-GB" sz="1800" dirty="0"/>
              <a:t>. private </a:t>
            </a:r>
            <a:r>
              <a:rPr lang="en-GB" sz="1800" dirty="0" err="1"/>
              <a:t>Nachricht</a:t>
            </a:r>
            <a:r>
              <a:rPr lang="en-GB" sz="1800" dirty="0"/>
              <a:t> vs. </a:t>
            </a:r>
            <a:r>
              <a:rPr lang="en-GB" sz="1800" dirty="0" err="1"/>
              <a:t>öffentlichem</a:t>
            </a:r>
            <a:r>
              <a:rPr lang="en-GB" sz="1800" dirty="0"/>
              <a:t> Post)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 err="1"/>
              <a:t>Bilder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 err="1"/>
              <a:t>Andere</a:t>
            </a:r>
            <a:r>
              <a:rPr lang="en-GB" sz="1800" dirty="0"/>
              <a:t> </a:t>
            </a:r>
            <a:r>
              <a:rPr lang="en-GB" sz="1800" dirty="0" err="1"/>
              <a:t>Faktoren</a:t>
            </a:r>
            <a:r>
              <a:rPr lang="en-GB" sz="1800" dirty="0"/>
              <a:t>, die </a:t>
            </a:r>
            <a:r>
              <a:rPr lang="en-GB" sz="1800" dirty="0" err="1"/>
              <a:t>die</a:t>
            </a:r>
            <a:r>
              <a:rPr lang="en-GB" sz="1800" dirty="0"/>
              <a:t> </a:t>
            </a:r>
            <a:r>
              <a:rPr lang="en-GB" sz="1800" dirty="0" err="1"/>
              <a:t>Wahrnehmung</a:t>
            </a:r>
            <a:r>
              <a:rPr lang="en-GB" sz="1800" dirty="0"/>
              <a:t> der </a:t>
            </a:r>
            <a:r>
              <a:rPr lang="en-GB" sz="1800" dirty="0" err="1"/>
              <a:t>Botschaft</a:t>
            </a:r>
            <a:r>
              <a:rPr lang="en-GB" sz="1800" dirty="0"/>
              <a:t> </a:t>
            </a:r>
            <a:r>
              <a:rPr lang="en-GB" sz="1800" dirty="0" err="1"/>
              <a:t>beeinflussen</a:t>
            </a: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76B042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887497-5684-4195-ADC7-CD6F9A233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1" y="2007979"/>
            <a:ext cx="406264" cy="299117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497998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3182" y="703750"/>
            <a:ext cx="4517626" cy="18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7"/>
          <p:cNvSpPr txBox="1"/>
          <p:nvPr/>
        </p:nvSpPr>
        <p:spPr>
          <a:xfrm>
            <a:off x="1933950" y="2764750"/>
            <a:ext cx="52761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1">
                <a:solidFill>
                  <a:srgbClr val="F7931D"/>
                </a:solidFill>
              </a:rPr>
              <a:t>www.hackinghate.eu</a:t>
            </a:r>
            <a:endParaRPr sz="3600" b="1">
              <a:solidFill>
                <a:srgbClr val="F7931D"/>
              </a:solidFill>
            </a:endParaRPr>
          </a:p>
        </p:txBody>
      </p:sp>
      <p:sp>
        <p:nvSpPr>
          <p:cNvPr id="256" name="Google Shape;256;p47"/>
          <p:cNvSpPr txBox="1"/>
          <p:nvPr/>
        </p:nvSpPr>
        <p:spPr>
          <a:xfrm>
            <a:off x="3498613" y="3742400"/>
            <a:ext cx="21468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500" b="1">
                <a:solidFill>
                  <a:srgbClr val="F7931D"/>
                </a:solidFill>
              </a:rPr>
              <a:t>#SELMA_eu</a:t>
            </a:r>
            <a:endParaRPr sz="2500" b="1">
              <a:solidFill>
                <a:srgbClr val="F7931D"/>
              </a:solidFill>
            </a:endParaRPr>
          </a:p>
        </p:txBody>
      </p:sp>
      <p:pic>
        <p:nvPicPr>
          <p:cNvPr id="257" name="Google Shape;257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94226" y="3738238"/>
            <a:ext cx="421425" cy="42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8200" y="4566900"/>
            <a:ext cx="2193600" cy="4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51950" y="4627776"/>
            <a:ext cx="953696" cy="2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7"/>
          <p:cNvPicPr preferRelativeResize="0"/>
          <p:nvPr/>
        </p:nvPicPr>
        <p:blipFill rotWithShape="1">
          <a:blip r:embed="rId8">
            <a:alphaModFix/>
          </a:blip>
          <a:srcRect t="6263" b="6254"/>
          <a:stretch/>
        </p:blipFill>
        <p:spPr>
          <a:xfrm>
            <a:off x="3022725" y="4566900"/>
            <a:ext cx="1169370" cy="41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23031" y="4524394"/>
            <a:ext cx="498000" cy="4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36575" y="4499890"/>
            <a:ext cx="498002" cy="54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665500" y="4617700"/>
            <a:ext cx="953698" cy="311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750125" y="4627775"/>
            <a:ext cx="1142175" cy="2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4801" y="512500"/>
            <a:ext cx="388401" cy="331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CEB4EB3-DA5D-4AC6-85EA-A72B0A55AE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881" y="2007979"/>
            <a:ext cx="406264" cy="29911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5238" y="3759842"/>
            <a:ext cx="4958687" cy="6485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"/>
          </a:p>
        </p:txBody>
      </p:sp>
      <p:grpSp>
        <p:nvGrpSpPr>
          <p:cNvPr id="6" name="Group 5"/>
          <p:cNvGrpSpPr/>
          <p:nvPr/>
        </p:nvGrpSpPr>
        <p:grpSpPr>
          <a:xfrm>
            <a:off x="3549924" y="1911656"/>
            <a:ext cx="5351100" cy="1222800"/>
            <a:chOff x="3549924" y="1847864"/>
            <a:chExt cx="5351100" cy="1222800"/>
          </a:xfrm>
        </p:grpSpPr>
        <p:pic>
          <p:nvPicPr>
            <p:cNvPr id="7" name="Google Shape;164;p38"/>
            <p:cNvPicPr preferRelativeResize="0"/>
            <p:nvPr/>
          </p:nvPicPr>
          <p:blipFill rotWithShape="1">
            <a:blip r:embed="rId3">
              <a:alphaModFix/>
            </a:blip>
            <a:srcRect l="2180" t="29028" r="2996" b="36871"/>
            <a:stretch/>
          </p:blipFill>
          <p:spPr>
            <a:xfrm>
              <a:off x="3549924" y="1847864"/>
              <a:ext cx="5351100" cy="12228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76B04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8" name="Rectangle 7"/>
            <p:cNvSpPr/>
            <p:nvPr/>
          </p:nvSpPr>
          <p:spPr>
            <a:xfrm>
              <a:off x="3761342" y="1945848"/>
              <a:ext cx="4982454" cy="1001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5238" y="269443"/>
            <a:ext cx="4425051" cy="1073098"/>
            <a:chOff x="775238" y="205651"/>
            <a:chExt cx="4425051" cy="1073098"/>
          </a:xfrm>
        </p:grpSpPr>
        <p:pic>
          <p:nvPicPr>
            <p:cNvPr id="10" name="Google Shape;163;p38"/>
            <p:cNvPicPr preferRelativeResize="0"/>
            <p:nvPr/>
          </p:nvPicPr>
          <p:blipFill rotWithShape="1">
            <a:blip r:embed="rId4">
              <a:alphaModFix/>
            </a:blip>
            <a:srcRect t="83633" r="43039"/>
            <a:stretch/>
          </p:blipFill>
          <p:spPr>
            <a:xfrm>
              <a:off x="775238" y="205651"/>
              <a:ext cx="4425051" cy="10730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217436" y="412666"/>
              <a:ext cx="1575001" cy="49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1217436" y="451072"/>
            <a:ext cx="165462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FAIRY!</a:t>
            </a:r>
            <a:endParaRPr lang="de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61342" y="1925739"/>
            <a:ext cx="498245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" sz="3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OMG! You’re such a FAIRY!</a:t>
            </a:r>
            <a:endParaRPr lang="de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7614" y="2449054"/>
            <a:ext cx="220445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" sz="3400" dirty="0">
                <a:solidFill>
                  <a:srgbClr val="2BB0D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#IHateGays</a:t>
            </a:r>
            <a:endParaRPr lang="de" sz="3400" dirty="0">
              <a:solidFill>
                <a:srgbClr val="2BB0D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3354" y="3759842"/>
            <a:ext cx="498245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" sz="3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OMG! You’re such a FAIRY!</a:t>
            </a:r>
            <a:endParaRPr lang="de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B016895-D349-4027-867E-4EE549D90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1" y="2007979"/>
            <a:ext cx="406264" cy="299117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331279" y="2410052"/>
            <a:ext cx="2830201" cy="2542994"/>
            <a:chOff x="3316113" y="2456632"/>
            <a:chExt cx="2830201" cy="2542994"/>
          </a:xfrm>
        </p:grpSpPr>
        <p:pic>
          <p:nvPicPr>
            <p:cNvPr id="23" name="Google Shape;170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16113" y="2456632"/>
              <a:ext cx="2830201" cy="25429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Rectangle 23"/>
            <p:cNvSpPr/>
            <p:nvPr/>
          </p:nvSpPr>
          <p:spPr>
            <a:xfrm>
              <a:off x="5373858" y="2952961"/>
              <a:ext cx="717453" cy="215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826412" y="3868805"/>
              <a:ext cx="1681617" cy="2202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296486" y="3292847"/>
              <a:ext cx="571527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013874" y="3292847"/>
              <a:ext cx="318976" cy="2231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3786822" y="3794089"/>
            <a:ext cx="17363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OMG! You’re such a FAIRY!</a:t>
            </a:r>
            <a:endParaRPr lang="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03502" y="2906381"/>
            <a:ext cx="954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" sz="800" dirty="0"/>
              <a:t>9 comments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42055" y="3246267"/>
            <a:ext cx="954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" sz="800" dirty="0"/>
              <a:t>Comment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53959" y="3251228"/>
            <a:ext cx="4573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" sz="800" dirty="0"/>
              <a:t>Like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910541" y="353875"/>
            <a:ext cx="2830222" cy="1798249"/>
            <a:chOff x="5868013" y="353875"/>
            <a:chExt cx="2830222" cy="1798249"/>
          </a:xfrm>
        </p:grpSpPr>
        <p:grpSp>
          <p:nvGrpSpPr>
            <p:cNvPr id="15" name="Group 14"/>
            <p:cNvGrpSpPr/>
            <p:nvPr/>
          </p:nvGrpSpPr>
          <p:grpSpPr>
            <a:xfrm>
              <a:off x="5868013" y="353875"/>
              <a:ext cx="2830222" cy="1798249"/>
              <a:chOff x="5868013" y="353875"/>
              <a:chExt cx="2830222" cy="1798249"/>
            </a:xfrm>
          </p:grpSpPr>
          <p:pic>
            <p:nvPicPr>
              <p:cNvPr id="17" name="Google Shape;171;p3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868013" y="353875"/>
                <a:ext cx="2830222" cy="179824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6011389" y="863141"/>
                <a:ext cx="2583971" cy="5964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6471138" y="1524276"/>
              <a:ext cx="513471" cy="221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6060951" y="877209"/>
            <a:ext cx="24432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OMG! You’re such a FAIRY!</a:t>
            </a:r>
            <a:endParaRPr lang="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53917" y="1135137"/>
            <a:ext cx="1136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" sz="1600" dirty="0">
                <a:solidFill>
                  <a:srgbClr val="2BB0D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#IHateGays</a:t>
            </a:r>
            <a:endParaRPr lang="de" sz="1600" dirty="0">
              <a:solidFill>
                <a:srgbClr val="2BB0D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27895" y="1524276"/>
            <a:ext cx="847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" sz="1050" dirty="0">
                <a:solidFill>
                  <a:schemeClr val="bg1">
                    <a:lumMod val="50000"/>
                  </a:schemeClr>
                </a:solidFill>
              </a:rPr>
              <a:t>17 Dec</a:t>
            </a:r>
          </a:p>
        </p:txBody>
      </p:sp>
      <p:pic>
        <p:nvPicPr>
          <p:cNvPr id="11" name="Google Shape;172;p39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25" y="290865"/>
            <a:ext cx="2336924" cy="197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1356690" y="1745771"/>
            <a:ext cx="1250663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Ella’s costume for the play!</a:t>
            </a:r>
            <a:endParaRPr lang="de" sz="750" dirty="0"/>
          </a:p>
        </p:txBody>
      </p:sp>
      <p:sp>
        <p:nvSpPr>
          <p:cNvPr id="13" name="Rectangle 12"/>
          <p:cNvSpPr/>
          <p:nvPr/>
        </p:nvSpPr>
        <p:spPr>
          <a:xfrm>
            <a:off x="719209" y="1982317"/>
            <a:ext cx="63671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FAIRY!</a:t>
            </a:r>
            <a:endParaRPr lang="de" sz="750" dirty="0"/>
          </a:p>
        </p:txBody>
      </p:sp>
      <p:sp>
        <p:nvSpPr>
          <p:cNvPr id="173" name="Google Shape;173;p39"/>
          <p:cNvSpPr/>
          <p:nvPr/>
        </p:nvSpPr>
        <p:spPr>
          <a:xfrm>
            <a:off x="3114125" y="171025"/>
            <a:ext cx="2488200" cy="1449600"/>
          </a:xfrm>
          <a:prstGeom prst="wedgeRectCallout">
            <a:avLst>
              <a:gd name="adj1" fmla="val -67783"/>
              <a:gd name="adj2" fmla="val 86767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74" name="Google Shape;174;p39"/>
          <p:cNvSpPr txBox="1"/>
          <p:nvPr/>
        </p:nvSpPr>
        <p:spPr>
          <a:xfrm>
            <a:off x="3223800" y="290150"/>
            <a:ext cx="2337000" cy="7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In einer privaten Nachricht an die Tochter des Absenders, die im Theaterstück eine Fee spielen darf.</a:t>
            </a:r>
            <a:endParaRPr dirty="0"/>
          </a:p>
        </p:txBody>
      </p:sp>
      <p:sp>
        <p:nvSpPr>
          <p:cNvPr id="175" name="Google Shape;175;p39"/>
          <p:cNvSpPr/>
          <p:nvPr/>
        </p:nvSpPr>
        <p:spPr>
          <a:xfrm>
            <a:off x="6390550" y="2456624"/>
            <a:ext cx="2337000" cy="1573115"/>
          </a:xfrm>
          <a:prstGeom prst="wedgeRectCallout">
            <a:avLst>
              <a:gd name="adj1" fmla="val -19129"/>
              <a:gd name="adj2" fmla="val -95337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76" name="Google Shape;176;p39"/>
          <p:cNvSpPr txBox="1"/>
          <p:nvPr/>
        </p:nvSpPr>
        <p:spPr>
          <a:xfrm>
            <a:off x="6466200" y="2566125"/>
            <a:ext cx="2337000" cy="9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Reaktion einer heterosexuellen Frau auf den Tweet eines bekannten Homosexuellen über seine neuste Styling-Session.</a:t>
            </a:r>
            <a:endParaRPr dirty="0"/>
          </a:p>
        </p:txBody>
      </p:sp>
      <p:sp>
        <p:nvSpPr>
          <p:cNvPr id="177" name="Google Shape;177;p39"/>
          <p:cNvSpPr/>
          <p:nvPr/>
        </p:nvSpPr>
        <p:spPr>
          <a:xfrm>
            <a:off x="712175" y="2566125"/>
            <a:ext cx="2379600" cy="2044600"/>
          </a:xfrm>
          <a:prstGeom prst="wedgeRectCallout">
            <a:avLst>
              <a:gd name="adj1" fmla="val 69405"/>
              <a:gd name="adj2" fmla="val -35554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78" name="Google Shape;178;p39"/>
          <p:cNvSpPr txBox="1"/>
          <p:nvPr/>
        </p:nvSpPr>
        <p:spPr>
          <a:xfrm>
            <a:off x="689375" y="2566125"/>
            <a:ext cx="24252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Reaktion eines homosexuellen Mannes auf das Facebook-Posting eines schwulen Freundes, der gerade 100 kg gestemmt hat.  „Fairy“ wird hier im Sinne von „fairy-power“ bzw. „Superkräfte“ gebraucht.</a:t>
            </a:r>
            <a:endParaRPr dirty="0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581A6193-AEBC-4261-BF48-D7874E468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81" y="2007979"/>
            <a:ext cx="406264" cy="299117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48304" y="2360428"/>
            <a:ext cx="4086723" cy="2041451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"/>
          </a:p>
        </p:txBody>
      </p:sp>
      <p:pic>
        <p:nvPicPr>
          <p:cNvPr id="8" name="Google Shape;183;p40"/>
          <p:cNvPicPr preferRelativeResize="0"/>
          <p:nvPr/>
        </p:nvPicPr>
        <p:blipFill rotWithShape="1">
          <a:blip r:embed="rId3">
            <a:alphaModFix/>
          </a:blip>
          <a:srcRect t="61427" r="28729" b="25247"/>
          <a:stretch/>
        </p:blipFill>
        <p:spPr>
          <a:xfrm>
            <a:off x="1913700" y="390275"/>
            <a:ext cx="5316600" cy="755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Google Shape;187;p40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75" y="1501329"/>
            <a:ext cx="4111924" cy="140719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787791" y="1683577"/>
            <a:ext cx="40866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" sz="2600" dirty="0">
                <a:latin typeface="Calibri" panose="020F0502020204030204" pitchFamily="34" charset="0"/>
                <a:cs typeface="Calibri" panose="020F0502020204030204" pitchFamily="34" charset="0"/>
              </a:rPr>
              <a:t>Der beste Xenovier lebt in Xenovia...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34653" y="2483982"/>
            <a:ext cx="33973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" sz="30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DER BESTE XENOVIER</a:t>
            </a:r>
          </a:p>
          <a:p>
            <a:pPr algn="ctr"/>
            <a:r>
              <a:rPr lang="de" sz="44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IST EIN TOTER XENOVIER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06" y="2085674"/>
            <a:ext cx="469353" cy="46935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7EFF0B7-B92E-4A03-97A6-C1CE9D72A2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81" y="2007979"/>
            <a:ext cx="406264" cy="299117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35;p4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893" y="2248609"/>
            <a:ext cx="1917135" cy="192234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/>
          <p:cNvSpPr txBox="1"/>
          <p:nvPr/>
        </p:nvSpPr>
        <p:spPr>
          <a:xfrm>
            <a:off x="6685401" y="2256440"/>
            <a:ext cx="24365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" sz="15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DER BESTE XENOVIER</a:t>
            </a:r>
          </a:p>
          <a:p>
            <a:pPr algn="ctr"/>
            <a:endParaRPr lang="de" sz="15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endParaRPr lang="de" sz="15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endParaRPr lang="de" sz="15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endParaRPr lang="de" sz="15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endParaRPr lang="de" sz="15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endParaRPr lang="de" sz="15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lvl="1" algn="ctr"/>
            <a:r>
              <a:rPr lang="de" sz="15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IST EIN TOTER XENOVIER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564750" y="118625"/>
            <a:ext cx="2636449" cy="2002975"/>
            <a:chOff x="2564750" y="118625"/>
            <a:chExt cx="2636449" cy="2002975"/>
          </a:xfrm>
        </p:grpSpPr>
        <p:pic>
          <p:nvPicPr>
            <p:cNvPr id="23" name="Google Shape;194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64750" y="118625"/>
              <a:ext cx="2636449" cy="2002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Rectangle 23"/>
            <p:cNvSpPr/>
            <p:nvPr/>
          </p:nvSpPr>
          <p:spPr>
            <a:xfrm>
              <a:off x="2564750" y="1399735"/>
              <a:ext cx="1958013" cy="4141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666074" y="1768675"/>
              <a:ext cx="645101" cy="260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</p:grpSp>
      <p:pic>
        <p:nvPicPr>
          <p:cNvPr id="26" name="Google Shape;196;p41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75" y="2063603"/>
            <a:ext cx="2930701" cy="245545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2538333" y="1331009"/>
            <a:ext cx="3009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" dirty="0">
                <a:latin typeface="Calibri" panose="020F0502020204030204" pitchFamily="34" charset="0"/>
                <a:cs typeface="Calibri" panose="020F0502020204030204" pitchFamily="34" charset="0"/>
              </a:rPr>
              <a:t>TOD DEN XENOVIERN!</a:t>
            </a:r>
          </a:p>
          <a:p>
            <a:r>
              <a:rPr lang="de" dirty="0">
                <a:latin typeface="Calibri" panose="020F0502020204030204" pitchFamily="34" charset="0"/>
                <a:cs typeface="Calibri" panose="020F0502020204030204" pitchFamily="34" charset="0"/>
              </a:rPr>
              <a:t>Gerechte Kundgebung – 1. Sept.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34905" y="2100498"/>
            <a:ext cx="207820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 ganz deiner Meinung. Die verdammten Xenovier klauen uns alle Jobs.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51486" y="1812944"/>
            <a:ext cx="9545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" sz="850" dirty="0">
                <a:solidFill>
                  <a:schemeClr val="bg1">
                    <a:lumMod val="50000"/>
                  </a:schemeClr>
                </a:solidFill>
              </a:rPr>
              <a:t>Kommentare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76140" y="2904966"/>
            <a:ext cx="2153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" dirty="0">
                <a:latin typeface="Calibri" panose="020F0502020204030204" pitchFamily="34" charset="0"/>
                <a:cs typeface="Calibri" panose="020F0502020204030204" pitchFamily="34" charset="0"/>
              </a:rPr>
              <a:t>Der beste Xenovier lebt in Xenovia...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412036" y="3721211"/>
            <a:ext cx="209404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" sz="10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Echt wahr, Kumpel. Hoffentlich bekommen die bald ihren gerechten Lohn!</a:t>
            </a:r>
          </a:p>
          <a:p>
            <a:r>
              <a:rPr lang="de" sz="105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#karma</a:t>
            </a:r>
            <a:endParaRPr lang="de" sz="1050" dirty="0">
              <a:solidFill>
                <a:schemeClr val="bg1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944" y="3165232"/>
            <a:ext cx="206542" cy="206542"/>
          </a:xfrm>
          <a:prstGeom prst="rect">
            <a:avLst/>
          </a:prstGeom>
        </p:spPr>
      </p:pic>
      <p:sp>
        <p:nvSpPr>
          <p:cNvPr id="193" name="Google Shape;193;p41"/>
          <p:cNvSpPr/>
          <p:nvPr/>
        </p:nvSpPr>
        <p:spPr>
          <a:xfrm>
            <a:off x="3744700" y="2322763"/>
            <a:ext cx="2888700" cy="1478700"/>
          </a:xfrm>
          <a:prstGeom prst="wedgeRectCallout">
            <a:avLst>
              <a:gd name="adj1" fmla="val 74840"/>
              <a:gd name="adj2" fmla="val 6895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95" name="Google Shape;195;p41"/>
          <p:cNvSpPr/>
          <p:nvPr/>
        </p:nvSpPr>
        <p:spPr>
          <a:xfrm>
            <a:off x="5936825" y="238075"/>
            <a:ext cx="2888700" cy="1530600"/>
          </a:xfrm>
          <a:prstGeom prst="wedgeRectCallout">
            <a:avLst>
              <a:gd name="adj1" fmla="val -96942"/>
              <a:gd name="adj2" fmla="val -24213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97" name="Google Shape;197;p41"/>
          <p:cNvSpPr txBox="1"/>
          <p:nvPr/>
        </p:nvSpPr>
        <p:spPr>
          <a:xfrm>
            <a:off x="6125950" y="415150"/>
            <a:ext cx="2588400" cy="1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Sprechgesang bei einer Kundgebung, Video wird unter dem Hashtag #deathtoxenovians in den Sozialen Medien geteilt.</a:t>
            </a:r>
            <a:endParaRPr dirty="0"/>
          </a:p>
        </p:txBody>
      </p:sp>
      <p:sp>
        <p:nvSpPr>
          <p:cNvPr id="198" name="Google Shape;198;p41"/>
          <p:cNvSpPr/>
          <p:nvPr/>
        </p:nvSpPr>
        <p:spPr>
          <a:xfrm>
            <a:off x="3421568" y="4044420"/>
            <a:ext cx="3237900" cy="1059000"/>
          </a:xfrm>
          <a:prstGeom prst="wedgeRectCallout">
            <a:avLst>
              <a:gd name="adj1" fmla="val -74507"/>
              <a:gd name="adj2" fmla="val -47888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99" name="Google Shape;199;p41"/>
          <p:cNvSpPr txBox="1"/>
          <p:nvPr/>
        </p:nvSpPr>
        <p:spPr>
          <a:xfrm>
            <a:off x="3834425" y="2352325"/>
            <a:ext cx="28617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Text eines Memes mit einem Cartoon, der einen Xenovier mit Messer im Rücken zeigt. Das Meme wurde in zahlreichen Foren und schließlich auch öffentlich in den Sozialen Medien geteilt.</a:t>
            </a:r>
            <a:endParaRPr dirty="0"/>
          </a:p>
        </p:txBody>
      </p:sp>
      <p:sp>
        <p:nvSpPr>
          <p:cNvPr id="200" name="Google Shape;200;p41"/>
          <p:cNvSpPr txBox="1"/>
          <p:nvPr/>
        </p:nvSpPr>
        <p:spPr>
          <a:xfrm>
            <a:off x="3421568" y="4044420"/>
            <a:ext cx="3237900" cy="9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Private Nachricht an einen Freund auf Twitter als Reaktion auf einen negativen Tweet, in dem gesagt wird, dass Xenovier ‚uns‘ alle Jobs klauen.</a:t>
            </a:r>
            <a:endParaRPr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04861E2C-55C9-4D31-B1C8-D544617266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81" y="2007979"/>
            <a:ext cx="406264" cy="299117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2"/>
          <p:cNvSpPr/>
          <p:nvPr/>
        </p:nvSpPr>
        <p:spPr>
          <a:xfrm>
            <a:off x="1863683" y="544575"/>
            <a:ext cx="2246700" cy="1469100"/>
          </a:xfrm>
          <a:prstGeom prst="wedgeRectCallout">
            <a:avLst>
              <a:gd name="adj1" fmla="val -92466"/>
              <a:gd name="adj2" fmla="val 7788"/>
            </a:avLst>
          </a:prstGeom>
          <a:solidFill>
            <a:srgbClr val="76B0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42"/>
          <p:cNvSpPr txBox="1">
            <a:spLocks noGrp="1"/>
          </p:cNvSpPr>
          <p:nvPr>
            <p:ph type="title"/>
          </p:nvPr>
        </p:nvSpPr>
        <p:spPr>
          <a:xfrm>
            <a:off x="1863675" y="715269"/>
            <a:ext cx="2246700" cy="11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 dirty="0">
                <a:solidFill>
                  <a:srgbClr val="FFFFFF"/>
                </a:solidFill>
              </a:rPr>
              <a:t>GET OUT! </a:t>
            </a:r>
            <a:endParaRPr sz="3000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 dirty="0">
                <a:solidFill>
                  <a:srgbClr val="FFFFFF"/>
                </a:solidFill>
              </a:rPr>
              <a:t>GO HOME!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83452" y="3137093"/>
            <a:ext cx="4958700" cy="146841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02923" y="280001"/>
            <a:ext cx="3680400" cy="2701500"/>
            <a:chOff x="5102923" y="280001"/>
            <a:chExt cx="3680400" cy="2701500"/>
          </a:xfrm>
        </p:grpSpPr>
        <p:pic>
          <p:nvPicPr>
            <p:cNvPr id="8" name="Google Shape;207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02923" y="280001"/>
              <a:ext cx="3680400" cy="27015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sp>
          <p:nvSpPr>
            <p:cNvPr id="9" name="Rectangle 8"/>
            <p:cNvSpPr/>
            <p:nvPr/>
          </p:nvSpPr>
          <p:spPr>
            <a:xfrm>
              <a:off x="5205046" y="544575"/>
              <a:ext cx="3369212" cy="214235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83452" y="3278259"/>
            <a:ext cx="495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RAUS, GEHT NACH HAUSE! </a:t>
            </a:r>
          </a:p>
          <a:p>
            <a:pPr algn="ctr"/>
            <a:r>
              <a:rPr lang="de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#SOLANGEIHRKÖNNT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06111" y="537997"/>
            <a:ext cx="388851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" sz="2000" b="1" dirty="0">
                <a:solidFill>
                  <a:srgbClr val="FF0000"/>
                </a:solidFill>
                <a:latin typeface="Ink Free" panose="03080402000500000000" pitchFamily="66" charset="0"/>
              </a:rPr>
              <a:t>RAUS!</a:t>
            </a:r>
          </a:p>
          <a:p>
            <a:pPr>
              <a:lnSpc>
                <a:spcPct val="200000"/>
              </a:lnSpc>
            </a:pPr>
            <a:r>
              <a:rPr lang="de" sz="2000" b="1" dirty="0">
                <a:solidFill>
                  <a:srgbClr val="FF0000"/>
                </a:solidFill>
                <a:latin typeface="Ink Free" panose="03080402000500000000" pitchFamily="66" charset="0"/>
              </a:rPr>
              <a:t>GEHT NACH HAUSE!</a:t>
            </a:r>
          </a:p>
          <a:p>
            <a:pPr>
              <a:lnSpc>
                <a:spcPct val="200000"/>
              </a:lnSpc>
            </a:pPr>
            <a:r>
              <a:rPr lang="de" sz="2000" b="1" dirty="0">
                <a:solidFill>
                  <a:srgbClr val="FF0000"/>
                </a:solidFill>
                <a:latin typeface="Ink Free" panose="03080402000500000000" pitchFamily="66" charset="0"/>
              </a:rPr>
              <a:t>#DRECKIG</a:t>
            </a:r>
            <a:r>
              <a:rPr lang="de-DE" sz="2000" b="1" dirty="0">
                <a:solidFill>
                  <a:srgbClr val="FF0000"/>
                </a:solidFill>
                <a:latin typeface="Ink Free" panose="03080402000500000000" pitchFamily="66" charset="0"/>
              </a:rPr>
              <a:t>E</a:t>
            </a:r>
            <a:r>
              <a:rPr lang="de" sz="2000" b="1" dirty="0">
                <a:solidFill>
                  <a:srgbClr val="FF0000"/>
                </a:solidFill>
                <a:latin typeface="Ink Free" panose="03080402000500000000" pitchFamily="66" charset="0"/>
              </a:rPr>
              <a:t>AUSL</a:t>
            </a:r>
            <a:r>
              <a:rPr lang="de-DE" sz="2000" b="1" dirty="0">
                <a:solidFill>
                  <a:srgbClr val="FF0000"/>
                </a:solidFill>
                <a:latin typeface="Ink Free" panose="03080402000500000000" pitchFamily="66" charset="0"/>
              </a:rPr>
              <a:t>AE</a:t>
            </a:r>
            <a:r>
              <a:rPr lang="de" sz="2000" b="1" dirty="0">
                <a:solidFill>
                  <a:srgbClr val="FF0000"/>
                </a:solidFill>
                <a:latin typeface="Ink Free" panose="03080402000500000000" pitchFamily="66" charset="0"/>
              </a:rPr>
              <a:t>NDER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1B91E7F-FB70-4553-9EC6-C954FD214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1" y="2007979"/>
            <a:ext cx="406264" cy="29911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213;p4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00" y="1837463"/>
            <a:ext cx="2930700" cy="195583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080332" y="1842974"/>
            <a:ext cx="2930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" sz="2000" dirty="0">
                <a:ln w="12700"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RAUS, GEHT NACH HAUSE!</a:t>
            </a:r>
          </a:p>
          <a:p>
            <a:pPr algn="ctr"/>
            <a:endParaRPr lang="de" sz="2000" dirty="0">
              <a:ln w="12700"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  <a:p>
            <a:pPr algn="ctr"/>
            <a:endParaRPr lang="de" sz="2000" dirty="0">
              <a:ln w="12700"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  <a:p>
            <a:pPr algn="ctr"/>
            <a:endParaRPr lang="de" sz="2000" dirty="0">
              <a:ln w="12700"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de" sz="2000" dirty="0">
                <a:ln w="12700"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</a:p>
          <a:p>
            <a:pPr algn="ctr"/>
            <a:r>
              <a:rPr lang="de" sz="2000" dirty="0">
                <a:ln w="12700"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#SOLANGEIHRKÖNNT</a:t>
            </a:r>
          </a:p>
        </p:txBody>
      </p:sp>
      <p:pic>
        <p:nvPicPr>
          <p:cNvPr id="13" name="Google Shape;215;p4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75" y="1703005"/>
            <a:ext cx="1890324" cy="324403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4850546" y="1387858"/>
            <a:ext cx="180341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de" sz="1900" b="1" dirty="0">
                <a:solidFill>
                  <a:srgbClr val="FF0000"/>
                </a:solidFill>
                <a:latin typeface="Ink Free" panose="03080402000500000000" pitchFamily="66" charset="0"/>
              </a:rPr>
              <a:t>RAUS!</a:t>
            </a:r>
          </a:p>
          <a:p>
            <a:pPr>
              <a:lnSpc>
                <a:spcPct val="300000"/>
              </a:lnSpc>
            </a:pPr>
            <a:r>
              <a:rPr lang="de" sz="1900" b="1" dirty="0">
                <a:solidFill>
                  <a:srgbClr val="FF0000"/>
                </a:solidFill>
                <a:latin typeface="Ink Free" panose="03080402000500000000" pitchFamily="66" charset="0"/>
              </a:rPr>
              <a:t>GEHT NACH HAUSE!</a:t>
            </a:r>
          </a:p>
          <a:p>
            <a:endParaRPr lang="de" sz="1900" b="1" dirty="0">
              <a:solidFill>
                <a:srgbClr val="FF0000"/>
              </a:solidFill>
              <a:latin typeface="Ink Free" panose="03080402000500000000" pitchFamily="66" charset="0"/>
            </a:endParaRPr>
          </a:p>
          <a:p>
            <a:r>
              <a:rPr lang="de" sz="1900" b="1" dirty="0">
                <a:solidFill>
                  <a:srgbClr val="FF0000"/>
                </a:solidFill>
                <a:latin typeface="Ink Free" panose="03080402000500000000" pitchFamily="66" charset="0"/>
              </a:rPr>
              <a:t>#DRECKIG</a:t>
            </a:r>
            <a:r>
              <a:rPr lang="de-DE" sz="1900" b="1" dirty="0">
                <a:solidFill>
                  <a:srgbClr val="FF0000"/>
                </a:solidFill>
                <a:latin typeface="Ink Free" panose="03080402000500000000" pitchFamily="66" charset="0"/>
              </a:rPr>
              <a:t>E</a:t>
            </a:r>
            <a:endParaRPr lang="de" sz="1900" b="1" dirty="0">
              <a:solidFill>
                <a:srgbClr val="FF0000"/>
              </a:solidFill>
              <a:latin typeface="Ink Free" panose="03080402000500000000" pitchFamily="66" charset="0"/>
            </a:endParaRPr>
          </a:p>
          <a:p>
            <a:r>
              <a:rPr lang="de" sz="1900" b="1" dirty="0">
                <a:solidFill>
                  <a:srgbClr val="FF0000"/>
                </a:solidFill>
                <a:latin typeface="Ink Free" panose="03080402000500000000" pitchFamily="66" charset="0"/>
              </a:rPr>
              <a:t>AUSLA</a:t>
            </a:r>
            <a:r>
              <a:rPr lang="de-DE" sz="1900" b="1" dirty="0">
                <a:solidFill>
                  <a:srgbClr val="FF0000"/>
                </a:solidFill>
                <a:latin typeface="Ink Free" panose="03080402000500000000" pitchFamily="66" charset="0"/>
              </a:rPr>
              <a:t>E</a:t>
            </a:r>
            <a:r>
              <a:rPr lang="de" sz="1900" b="1" dirty="0">
                <a:solidFill>
                  <a:srgbClr val="FF0000"/>
                </a:solidFill>
                <a:latin typeface="Ink Free" panose="03080402000500000000" pitchFamily="66" charset="0"/>
              </a:rPr>
              <a:t>NDER </a:t>
            </a:r>
          </a:p>
        </p:txBody>
      </p:sp>
      <p:sp>
        <p:nvSpPr>
          <p:cNvPr id="214" name="Google Shape;214;p43"/>
          <p:cNvSpPr/>
          <p:nvPr/>
        </p:nvSpPr>
        <p:spPr>
          <a:xfrm>
            <a:off x="643800" y="4030963"/>
            <a:ext cx="3928200" cy="715749"/>
          </a:xfrm>
          <a:prstGeom prst="wedgeRectCallout">
            <a:avLst>
              <a:gd name="adj1" fmla="val 4638"/>
              <a:gd name="adj2" fmla="val -100653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16" name="Google Shape;216;p43"/>
          <p:cNvSpPr/>
          <p:nvPr/>
        </p:nvSpPr>
        <p:spPr>
          <a:xfrm>
            <a:off x="6766625" y="2019900"/>
            <a:ext cx="2323800" cy="1063542"/>
          </a:xfrm>
          <a:prstGeom prst="wedgeRectCallout">
            <a:avLst>
              <a:gd name="adj1" fmla="val -75580"/>
              <a:gd name="adj2" fmla="val -8389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217" name="Google Shape;21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3100" y="538668"/>
            <a:ext cx="1078000" cy="100469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3"/>
          <p:cNvSpPr/>
          <p:nvPr/>
        </p:nvSpPr>
        <p:spPr>
          <a:xfrm>
            <a:off x="2340400" y="446863"/>
            <a:ext cx="1677000" cy="1096500"/>
          </a:xfrm>
          <a:prstGeom prst="wedgeRectCallout">
            <a:avLst>
              <a:gd name="adj1" fmla="val -92466"/>
              <a:gd name="adj2" fmla="val 7788"/>
            </a:avLst>
          </a:prstGeom>
          <a:solidFill>
            <a:srgbClr val="76B0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43"/>
          <p:cNvSpPr txBox="1">
            <a:spLocks noGrp="1"/>
          </p:cNvSpPr>
          <p:nvPr>
            <p:ph type="title"/>
          </p:nvPr>
        </p:nvSpPr>
        <p:spPr>
          <a:xfrm>
            <a:off x="2308000" y="574213"/>
            <a:ext cx="167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>
                <a:solidFill>
                  <a:srgbClr val="FFFFFF"/>
                </a:solidFill>
              </a:rPr>
              <a:t>GET OUT! </a:t>
            </a:r>
            <a:endParaRPr sz="220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>
                <a:solidFill>
                  <a:srgbClr val="FFFFFF"/>
                </a:solidFill>
              </a:rPr>
              <a:t>GO HOME!</a:t>
            </a:r>
            <a:endParaRPr sz="2200">
              <a:solidFill>
                <a:srgbClr val="FFFFFF"/>
              </a:solidFill>
            </a:endParaRPr>
          </a:p>
        </p:txBody>
      </p:sp>
      <p:sp>
        <p:nvSpPr>
          <p:cNvPr id="220" name="Google Shape;220;p43"/>
          <p:cNvSpPr/>
          <p:nvPr/>
        </p:nvSpPr>
        <p:spPr>
          <a:xfrm>
            <a:off x="4294300" y="669175"/>
            <a:ext cx="4441800" cy="743700"/>
          </a:xfrm>
          <a:prstGeom prst="wedgeRectCallout">
            <a:avLst>
              <a:gd name="adj1" fmla="val -57374"/>
              <a:gd name="adj2" fmla="val -5637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21" name="Google Shape;221;p43"/>
          <p:cNvSpPr txBox="1"/>
          <p:nvPr/>
        </p:nvSpPr>
        <p:spPr>
          <a:xfrm>
            <a:off x="4346350" y="742075"/>
            <a:ext cx="43377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Der Besitzer einer Kneipe fordert die letzten Gäste auf zu gehen, weil er schließen möchte.</a:t>
            </a:r>
            <a:endParaRPr dirty="0"/>
          </a:p>
        </p:txBody>
      </p:sp>
      <p:sp>
        <p:nvSpPr>
          <p:cNvPr id="222" name="Google Shape;222;p43"/>
          <p:cNvSpPr txBox="1"/>
          <p:nvPr/>
        </p:nvSpPr>
        <p:spPr>
          <a:xfrm>
            <a:off x="6840425" y="2065650"/>
            <a:ext cx="21762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Schmiererei an der Tür einer kürzlich aus Syrien eingetroffenen Flüchtlingsfamilie.</a:t>
            </a:r>
            <a:endParaRPr dirty="0"/>
          </a:p>
        </p:txBody>
      </p:sp>
      <p:sp>
        <p:nvSpPr>
          <p:cNvPr id="223" name="Google Shape;223;p43"/>
          <p:cNvSpPr txBox="1"/>
          <p:nvPr/>
        </p:nvSpPr>
        <p:spPr>
          <a:xfrm>
            <a:off x="688200" y="3971065"/>
            <a:ext cx="3883800" cy="54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Text zu einem Bild mit einer syrischen Flüchtlingsfamilie, der in den Sozialen Medien verbreitet wurde.</a:t>
            </a:r>
            <a:endParaRPr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B83724C-CEEF-4427-A550-68F83F66A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81" y="2007979"/>
            <a:ext cx="406264" cy="299117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73925" y="3155188"/>
            <a:ext cx="5326800" cy="960600"/>
            <a:chOff x="3373925" y="3155188"/>
            <a:chExt cx="5326800" cy="960600"/>
          </a:xfrm>
        </p:grpSpPr>
        <p:pic>
          <p:nvPicPr>
            <p:cNvPr id="6" name="Google Shape;230;p44"/>
            <p:cNvPicPr preferRelativeResize="0"/>
            <p:nvPr/>
          </p:nvPicPr>
          <p:blipFill rotWithShape="1">
            <a:blip r:embed="rId3">
              <a:alphaModFix/>
            </a:blip>
            <a:srcRect t="79077" b="6686"/>
            <a:stretch/>
          </p:blipFill>
          <p:spPr>
            <a:xfrm>
              <a:off x="3373925" y="3155188"/>
              <a:ext cx="5326800" cy="9606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76B04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7" name="Rectangle 6"/>
            <p:cNvSpPr/>
            <p:nvPr/>
          </p:nvSpPr>
          <p:spPr>
            <a:xfrm>
              <a:off x="4595626" y="3196790"/>
              <a:ext cx="1453482" cy="296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43766" y="3444864"/>
              <a:ext cx="2052455" cy="296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686072" y="3642221"/>
              <a:ext cx="3462751" cy="296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72300" y="1727400"/>
            <a:ext cx="4710626" cy="996124"/>
            <a:chOff x="572300" y="1727400"/>
            <a:chExt cx="4710626" cy="996124"/>
          </a:xfrm>
        </p:grpSpPr>
        <p:pic>
          <p:nvPicPr>
            <p:cNvPr id="11" name="Google Shape;229;p44"/>
            <p:cNvPicPr preferRelativeResize="0"/>
            <p:nvPr/>
          </p:nvPicPr>
          <p:blipFill rotWithShape="1">
            <a:blip r:embed="rId4">
              <a:alphaModFix/>
            </a:blip>
            <a:srcRect t="80500"/>
            <a:stretch/>
          </p:blipFill>
          <p:spPr>
            <a:xfrm>
              <a:off x="572300" y="1727400"/>
              <a:ext cx="4710626" cy="9961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1406923" y="2136509"/>
              <a:ext cx="3546164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16849" y="177616"/>
            <a:ext cx="5071424" cy="1101225"/>
            <a:chOff x="3916849" y="177616"/>
            <a:chExt cx="5071424" cy="1101225"/>
          </a:xfrm>
        </p:grpSpPr>
        <p:pic>
          <p:nvPicPr>
            <p:cNvPr id="14" name="Google Shape;228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916849" y="177616"/>
              <a:ext cx="5071424" cy="1101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3943796" y="280955"/>
              <a:ext cx="3744197" cy="942934"/>
            </a:xfrm>
            <a:prstGeom prst="rect">
              <a:avLst/>
            </a:prstGeom>
            <a:solidFill>
              <a:srgbClr val="D4FC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392855" y="2115407"/>
            <a:ext cx="3546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Oh! You’re such a nasty little queer.</a:t>
            </a:r>
            <a:endParaRPr lang="de" sz="1800" dirty="0"/>
          </a:p>
        </p:txBody>
      </p:sp>
      <p:sp>
        <p:nvSpPr>
          <p:cNvPr id="17" name="Rectangle 16"/>
          <p:cNvSpPr/>
          <p:nvPr/>
        </p:nvSpPr>
        <p:spPr>
          <a:xfrm>
            <a:off x="4602660" y="3628454"/>
            <a:ext cx="3546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Oh? You’re such a nasty little queer</a:t>
            </a:r>
            <a:endParaRPr lang="de" sz="1800" dirty="0"/>
          </a:p>
        </p:txBody>
      </p:sp>
      <p:sp>
        <p:nvSpPr>
          <p:cNvPr id="18" name="Rectangle 17"/>
          <p:cNvSpPr/>
          <p:nvPr/>
        </p:nvSpPr>
        <p:spPr>
          <a:xfrm>
            <a:off x="3943797" y="280955"/>
            <a:ext cx="43069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Oh! You’re such a nasty little queer.</a:t>
            </a:r>
            <a:endParaRPr lang="de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602660" y="3390413"/>
            <a:ext cx="2433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" sz="1600" dirty="0">
                <a:solidFill>
                  <a:schemeClr val="bg1">
                    <a:lumMod val="50000"/>
                  </a:schemeClr>
                </a:solidFill>
              </a:rPr>
              <a:t>Replying to Sadie W.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88592" y="3125619"/>
            <a:ext cx="186396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" sz="1700" b="1" dirty="0"/>
              <a:t>Holy Warrior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BE20DB1D-4369-4BD1-8465-5B71BC0FF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81" y="2007979"/>
            <a:ext cx="406264" cy="29911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4294675" y="1979725"/>
            <a:ext cx="2403573" cy="3044248"/>
            <a:chOff x="4294675" y="1979725"/>
            <a:chExt cx="2403573" cy="3044248"/>
          </a:xfrm>
        </p:grpSpPr>
        <p:pic>
          <p:nvPicPr>
            <p:cNvPr id="45" name="Google Shape;235;p4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4675" y="1979725"/>
              <a:ext cx="2403573" cy="30442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Rectangle 45"/>
            <p:cNvSpPr/>
            <p:nvPr/>
          </p:nvSpPr>
          <p:spPr>
            <a:xfrm>
              <a:off x="4478215" y="2437615"/>
              <a:ext cx="733865" cy="192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881562" y="4526756"/>
              <a:ext cx="1535906" cy="223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857749" y="4370581"/>
              <a:ext cx="645855" cy="185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845147" y="3876675"/>
              <a:ext cx="236371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769644" y="2087797"/>
              <a:ext cx="812909" cy="257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655502" y="88000"/>
            <a:ext cx="2538764" cy="1756095"/>
            <a:chOff x="3655502" y="88000"/>
            <a:chExt cx="2538764" cy="1756095"/>
          </a:xfrm>
        </p:grpSpPr>
        <p:pic>
          <p:nvPicPr>
            <p:cNvPr id="52" name="Google Shape;237;p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55502" y="88000"/>
              <a:ext cx="2538764" cy="17560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Rectangle 52"/>
            <p:cNvSpPr/>
            <p:nvPr/>
          </p:nvSpPr>
          <p:spPr>
            <a:xfrm>
              <a:off x="3955186" y="602107"/>
              <a:ext cx="1541275" cy="46381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434013" y="621506"/>
              <a:ext cx="297080" cy="27590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081463" y="1216819"/>
              <a:ext cx="1471612" cy="372011"/>
            </a:xfrm>
            <a:prstGeom prst="rect">
              <a:avLst/>
            </a:prstGeom>
            <a:solidFill>
              <a:srgbClr val="D4FC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364956" y="1240486"/>
              <a:ext cx="319088" cy="136889"/>
            </a:xfrm>
            <a:prstGeom prst="rect">
              <a:avLst/>
            </a:prstGeom>
            <a:solidFill>
              <a:srgbClr val="D4FC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18500" y="340497"/>
            <a:ext cx="2809483" cy="2937300"/>
            <a:chOff x="618500" y="340497"/>
            <a:chExt cx="2809483" cy="2937300"/>
          </a:xfrm>
        </p:grpSpPr>
        <p:pic>
          <p:nvPicPr>
            <p:cNvPr id="58" name="Google Shape;240;p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8500" y="340497"/>
              <a:ext cx="2708576" cy="2937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" name="Rectangle 58"/>
            <p:cNvSpPr/>
            <p:nvPr/>
          </p:nvSpPr>
          <p:spPr>
            <a:xfrm>
              <a:off x="618500" y="340497"/>
              <a:ext cx="2809483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553286" y="2087797"/>
              <a:ext cx="725008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111348" y="2968282"/>
              <a:ext cx="2060277" cy="1967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207585" y="2414465"/>
              <a:ext cx="45736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" sz="800" dirty="0"/>
                <a:t>Like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532184" y="2437615"/>
              <a:ext cx="457200" cy="192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"/>
            </a:p>
          </p:txBody>
        </p:sp>
      </p:grpSp>
      <p:sp>
        <p:nvSpPr>
          <p:cNvPr id="64" name="Rectangle 63"/>
          <p:cNvSpPr/>
          <p:nvPr/>
        </p:nvSpPr>
        <p:spPr>
          <a:xfrm>
            <a:off x="1048196" y="2903390"/>
            <a:ext cx="22300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Oh! You’re such a nasty little queer.</a:t>
            </a:r>
            <a:endParaRPr lang="de" sz="1100" dirty="0"/>
          </a:p>
        </p:txBody>
      </p:sp>
      <p:sp>
        <p:nvSpPr>
          <p:cNvPr id="65" name="Rectangle 64"/>
          <p:cNvSpPr/>
          <p:nvPr/>
        </p:nvSpPr>
        <p:spPr>
          <a:xfrm>
            <a:off x="609583" y="340497"/>
            <a:ext cx="28184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Rainbow tree this Christmas – has to be done!</a:t>
            </a:r>
            <a:endParaRPr lang="de" sz="1100" dirty="0"/>
          </a:p>
        </p:txBody>
      </p:sp>
      <p:sp>
        <p:nvSpPr>
          <p:cNvPr id="66" name="TextBox 65"/>
          <p:cNvSpPr txBox="1"/>
          <p:nvPr/>
        </p:nvSpPr>
        <p:spPr>
          <a:xfrm>
            <a:off x="2372942" y="2087797"/>
            <a:ext cx="954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" sz="800" dirty="0"/>
              <a:t>13 comments</a:t>
            </a:r>
          </a:p>
        </p:txBody>
      </p:sp>
      <p:sp>
        <p:nvSpPr>
          <p:cNvPr id="67" name="Rectangle 66"/>
          <p:cNvSpPr/>
          <p:nvPr/>
        </p:nvSpPr>
        <p:spPr>
          <a:xfrm>
            <a:off x="4014136" y="1188720"/>
            <a:ext cx="19646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Oh! You’re such a nasty little queer.</a:t>
            </a:r>
            <a:endParaRPr lang="de" sz="1000" dirty="0"/>
          </a:p>
        </p:txBody>
      </p:sp>
      <p:sp>
        <p:nvSpPr>
          <p:cNvPr id="68" name="Rectangle 67"/>
          <p:cNvSpPr/>
          <p:nvPr/>
        </p:nvSpPr>
        <p:spPr>
          <a:xfrm>
            <a:off x="3885182" y="550858"/>
            <a:ext cx="19646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Can’t be bothered to wash or get dressed. Just slumming it today in my unicorn onesie!</a:t>
            </a:r>
            <a:endParaRPr lang="de" sz="1000" dirty="0"/>
          </a:p>
        </p:txBody>
      </p:sp>
      <p:sp>
        <p:nvSpPr>
          <p:cNvPr id="69" name="Rectangle 68"/>
          <p:cNvSpPr/>
          <p:nvPr/>
        </p:nvSpPr>
        <p:spPr>
          <a:xfrm>
            <a:off x="4792759" y="4584366"/>
            <a:ext cx="16642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Oh? You’re such a nasty little queer</a:t>
            </a:r>
            <a:endParaRPr lang="de" sz="800" dirty="0"/>
          </a:p>
        </p:txBody>
      </p:sp>
      <p:sp>
        <p:nvSpPr>
          <p:cNvPr id="70" name="TextBox 69"/>
          <p:cNvSpPr txBox="1"/>
          <p:nvPr/>
        </p:nvSpPr>
        <p:spPr>
          <a:xfrm>
            <a:off x="4799109" y="4466118"/>
            <a:ext cx="24337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" sz="700" dirty="0">
                <a:solidFill>
                  <a:schemeClr val="bg1">
                    <a:lumMod val="50000"/>
                  </a:schemeClr>
                </a:solidFill>
              </a:rPr>
              <a:t>Replying to Sadie W.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799109" y="4340632"/>
            <a:ext cx="18639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" sz="800" b="1" dirty="0"/>
              <a:t>Holy Warrior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478215" y="2437615"/>
            <a:ext cx="1371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" sz="1100" dirty="0"/>
              <a:t>So true!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681218" y="2054782"/>
            <a:ext cx="1313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" b="1" dirty="0"/>
              <a:t>Sadie W.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446443" y="2416538"/>
            <a:ext cx="954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" sz="800" dirty="0"/>
              <a:t>Comment</a:t>
            </a:r>
          </a:p>
        </p:txBody>
      </p:sp>
      <p:sp>
        <p:nvSpPr>
          <p:cNvPr id="75" name="Rectangle 74"/>
          <p:cNvSpPr/>
          <p:nvPr/>
        </p:nvSpPr>
        <p:spPr>
          <a:xfrm>
            <a:off x="1303872" y="2437615"/>
            <a:ext cx="182928" cy="154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"/>
          </a:p>
        </p:txBody>
      </p:sp>
      <p:sp>
        <p:nvSpPr>
          <p:cNvPr id="76" name="TextBox 75"/>
          <p:cNvSpPr txBox="1"/>
          <p:nvPr/>
        </p:nvSpPr>
        <p:spPr>
          <a:xfrm>
            <a:off x="4746282" y="3844685"/>
            <a:ext cx="4129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" sz="700" dirty="0">
                <a:solidFill>
                  <a:schemeClr val="bg1">
                    <a:lumMod val="50000"/>
                  </a:schemeClr>
                </a:solidFill>
              </a:rPr>
              <a:t>1 Jun</a:t>
            </a:r>
          </a:p>
        </p:txBody>
      </p:sp>
      <p:sp>
        <p:nvSpPr>
          <p:cNvPr id="236" name="Google Shape;236;p45"/>
          <p:cNvSpPr/>
          <p:nvPr/>
        </p:nvSpPr>
        <p:spPr>
          <a:xfrm>
            <a:off x="6813275" y="2638925"/>
            <a:ext cx="1904700" cy="1414676"/>
          </a:xfrm>
          <a:prstGeom prst="wedgeRectCallout">
            <a:avLst>
              <a:gd name="adj1" fmla="val -73166"/>
              <a:gd name="adj2" fmla="val 89685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38" name="Google Shape;238;p45"/>
          <p:cNvSpPr/>
          <p:nvPr/>
        </p:nvSpPr>
        <p:spPr>
          <a:xfrm>
            <a:off x="6477925" y="433575"/>
            <a:ext cx="2158800" cy="943800"/>
          </a:xfrm>
          <a:prstGeom prst="wedgeRectCallout">
            <a:avLst>
              <a:gd name="adj1" fmla="val -79679"/>
              <a:gd name="adj2" fmla="val 41304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39" name="Google Shape;239;p45"/>
          <p:cNvSpPr txBox="1"/>
          <p:nvPr/>
        </p:nvSpPr>
        <p:spPr>
          <a:xfrm>
            <a:off x="6596725" y="503500"/>
            <a:ext cx="21588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Private Nachricht von zwei homosexuellen Frauen.</a:t>
            </a:r>
            <a:endParaRPr dirty="0"/>
          </a:p>
        </p:txBody>
      </p:sp>
      <p:sp>
        <p:nvSpPr>
          <p:cNvPr id="241" name="Google Shape;241;p45"/>
          <p:cNvSpPr/>
          <p:nvPr/>
        </p:nvSpPr>
        <p:spPr>
          <a:xfrm>
            <a:off x="1012825" y="3477575"/>
            <a:ext cx="2158800" cy="943800"/>
          </a:xfrm>
          <a:prstGeom prst="wedgeRectCallout">
            <a:avLst>
              <a:gd name="adj1" fmla="val 8671"/>
              <a:gd name="adj2" fmla="val -80046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42" name="Google Shape;242;p45"/>
          <p:cNvSpPr txBox="1"/>
          <p:nvPr/>
        </p:nvSpPr>
        <p:spPr>
          <a:xfrm>
            <a:off x="1097425" y="3547500"/>
            <a:ext cx="20742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Öffentliche Nachricht von zwei homosexuellen Frauen.</a:t>
            </a:r>
            <a:endParaRPr dirty="0"/>
          </a:p>
        </p:txBody>
      </p:sp>
      <p:sp>
        <p:nvSpPr>
          <p:cNvPr id="243" name="Google Shape;243;p45"/>
          <p:cNvSpPr txBox="1"/>
          <p:nvPr/>
        </p:nvSpPr>
        <p:spPr>
          <a:xfrm>
            <a:off x="6996298" y="2638924"/>
            <a:ext cx="16500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Öffentliche Nachricht eines heterosexuellen Mannes an eine homosexuelle Frau.</a:t>
            </a:r>
            <a:endParaRPr dirty="0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18F16514-4C9E-4299-891F-5B0259A6E0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81" y="2007979"/>
            <a:ext cx="406264" cy="29911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583</Words>
  <Application>Microsoft Office PowerPoint</Application>
  <PresentationFormat>Bildschirmpräsentation (16:9)</PresentationFormat>
  <Paragraphs>93</Paragraphs>
  <Slides>11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Arial</vt:lpstr>
      <vt:lpstr>Calibri</vt:lpstr>
      <vt:lpstr>Impact</vt:lpstr>
      <vt:lpstr>Ink Free</vt:lpstr>
      <vt:lpstr>Simple Light</vt:lpstr>
      <vt:lpstr>Simple Light</vt:lpstr>
      <vt:lpstr>Simple Light</vt:lpstr>
      <vt:lpstr>Auf den Kontext kommt es an</vt:lpstr>
      <vt:lpstr>PowerPoint-Präsentation</vt:lpstr>
      <vt:lpstr>PowerPoint-Präsentation</vt:lpstr>
      <vt:lpstr>PowerPoint-Präsentation</vt:lpstr>
      <vt:lpstr>PowerPoint-Präsentation</vt:lpstr>
      <vt:lpstr>GET OUT!  GO HOME!</vt:lpstr>
      <vt:lpstr>GET OUT!  GO HOME!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Kontext  ist entscheidend</dc:title>
  <cp:lastModifiedBy>Groschup, Friederike</cp:lastModifiedBy>
  <cp:revision>9</cp:revision>
  <dcterms:modified xsi:type="dcterms:W3CDTF">2019-10-02T09:22:58Z</dcterms:modified>
</cp:coreProperties>
</file>