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0I7pF9bgYMGuFYEmDqtr6GbbJ6t9cqXC?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
        <p:nvSpPr>
          <p:cNvPr id="67" name="Google Shape;67;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eee96c0f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eee96c0f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doc is linked-click on the bottom to read it. </a:t>
            </a:r>
            <a:r>
              <a:rPr lang="en-US">
                <a:highlight>
                  <a:schemeClr val="accent4"/>
                </a:highlight>
              </a:rPr>
              <a:t>We will have </a:t>
            </a:r>
            <a:r>
              <a:rPr lang="en-US">
                <a:highlight>
                  <a:schemeClr val="accent4"/>
                </a:highlight>
              </a:rPr>
              <a:t>handouts for this.  A BIG TAKE-AWAY IS THAT LEARNING PROGRESSIONS ARE MORE THAN JUST VERTICAL ALIGNMENT - MAKE SURE THEY PULL THIS NUANCE OUT OF THE TEXT. </a:t>
            </a:r>
            <a:endParaRPr>
              <a:highlight>
                <a:schemeClr val="accent4"/>
              </a:highlight>
            </a:endParaRPr>
          </a:p>
          <a:p>
            <a:pPr indent="0" lvl="0" marL="0" rtl="0" algn="l">
              <a:spcBef>
                <a:spcPts val="0"/>
              </a:spcBef>
              <a:spcAft>
                <a:spcPts val="0"/>
              </a:spcAft>
              <a:buNone/>
            </a:pPr>
            <a:r>
              <a:rPr lang="en-US">
                <a:highlight>
                  <a:schemeClr val="lt1"/>
                </a:highlight>
              </a:rPr>
              <a:t>5 MINUTES</a:t>
            </a:r>
            <a:endParaRPr>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f34362575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f3436257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Many of you already use these regularly and we will show some examples of learning progressions available to us. MANY OF THESE are already created,  so our task will not be to create these progressions, but use them for better instructional design.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066f2cd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066f2cd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helps us frame how we understand learning progressions. We start with a clear curriculum aim from the standards. This ties to what we did last month when we looked specifically at writing learning targets and success criteria. </a:t>
            </a:r>
            <a:endParaRPr/>
          </a:p>
          <a:p>
            <a:pPr indent="0" lvl="0" marL="0" rtl="0" algn="l">
              <a:spcBef>
                <a:spcPts val="0"/>
              </a:spcBef>
              <a:spcAft>
                <a:spcPts val="0"/>
              </a:spcAft>
              <a:buNone/>
            </a:pPr>
            <a:r>
              <a:rPr lang="en-US"/>
              <a:t>This month we consider learning progressions as we identify subskills that students must know before the current standard is taught. </a:t>
            </a:r>
            <a:endParaRPr/>
          </a:p>
          <a:p>
            <a:pPr indent="0" lvl="0" marL="0" rtl="0" algn="l">
              <a:spcBef>
                <a:spcPts val="0"/>
              </a:spcBef>
              <a:spcAft>
                <a:spcPts val="0"/>
              </a:spcAft>
              <a:buNone/>
            </a:pPr>
            <a:r>
              <a:rPr lang="en-US"/>
              <a:t>Next, knowing how to measure whether students have mastered these is skills is important. This is another element that we spent some time on last month as we developed assessment plans.</a:t>
            </a:r>
            <a:endParaRPr/>
          </a:p>
          <a:p>
            <a:pPr indent="0" lvl="0" marL="0" rtl="0" algn="l">
              <a:spcBef>
                <a:spcPts val="0"/>
              </a:spcBef>
              <a:spcAft>
                <a:spcPts val="0"/>
              </a:spcAft>
              <a:buNone/>
            </a:pPr>
            <a:r>
              <a:rPr lang="en-US"/>
              <a:t>The final step is arranging the subskills in a sequence. </a:t>
            </a:r>
            <a:endParaRPr>
              <a:highlight>
                <a:schemeClr val="accent4"/>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eee96c0f7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eee96c0f7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Elementary</a:t>
            </a:r>
            <a:endParaRPr/>
          </a:p>
          <a:p>
            <a:pPr indent="0" lvl="0" marL="0" rtl="0" algn="l">
              <a:spcBef>
                <a:spcPts val="0"/>
              </a:spcBef>
              <a:spcAft>
                <a:spcPts val="0"/>
              </a:spcAft>
              <a:buClr>
                <a:schemeClr val="dk1"/>
              </a:buClr>
              <a:buSzPts val="1100"/>
              <a:buFont typeface="Arial"/>
              <a:buNone/>
            </a:pPr>
            <a:r>
              <a:rPr lang="en-US"/>
              <a:t>This will be a sorting task where at tables they get a piece of paper with 5 rows labeled with only the grade level and strips of paper jumbled without grade levels-they have to determine the progression of learning for the strand of standards.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ladder of progression of what you have learned or should have learned</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ACES structure- the actions that come after the verbs are the most important</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eee96c0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eee96c0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S</a:t>
            </a:r>
            <a:r>
              <a:rPr lang="en-US">
                <a:highlight>
                  <a:schemeClr val="accent4"/>
                </a:highlight>
              </a:rPr>
              <a:t>econdary </a:t>
            </a:r>
            <a:endParaRPr>
              <a:highlight>
                <a:schemeClr val="accent4"/>
              </a:highlight>
            </a:endParaRPr>
          </a:p>
          <a:p>
            <a:pPr indent="0" lvl="0" marL="0" rtl="0" algn="l">
              <a:spcBef>
                <a:spcPts val="0"/>
              </a:spcBef>
              <a:spcAft>
                <a:spcPts val="0"/>
              </a:spcAft>
              <a:buClr>
                <a:schemeClr val="dk1"/>
              </a:buClr>
              <a:buSzPts val="1100"/>
              <a:buFont typeface="Arial"/>
              <a:buNone/>
            </a:pPr>
            <a:r>
              <a:rPr lang="en-US">
                <a:highlight>
                  <a:schemeClr val="accent4"/>
                </a:highlight>
              </a:rPr>
              <a:t>This will be a sorting task where at tables they get a piece of paper with 5 rows labeled with only the grade level and strips of paper jumbled without grade levels-they have to determine the progression of learning for the strand of standards. </a:t>
            </a:r>
            <a:endParaRPr>
              <a:highlight>
                <a:schemeClr val="accent4"/>
              </a:highlight>
            </a:endParaRPr>
          </a:p>
          <a:p>
            <a:pPr indent="0" lvl="0" marL="0" rtl="0" algn="l">
              <a:spcBef>
                <a:spcPts val="0"/>
              </a:spcBef>
              <a:spcAft>
                <a:spcPts val="0"/>
              </a:spcAft>
              <a:buNone/>
            </a:pPr>
            <a:r>
              <a:t/>
            </a:r>
            <a:endParaRPr>
              <a:highlight>
                <a:schemeClr val="accent4"/>
              </a:highlight>
            </a:endParaRPr>
          </a:p>
          <a:p>
            <a:pPr indent="0" lvl="0" marL="0" rtl="0" algn="l">
              <a:spcBef>
                <a:spcPts val="0"/>
              </a:spcBef>
              <a:spcAft>
                <a:spcPts val="0"/>
              </a:spcAft>
              <a:buNone/>
            </a:pPr>
            <a:r>
              <a:rPr lang="en-US"/>
              <a:t>Learning</a:t>
            </a:r>
            <a:r>
              <a:rPr lang="en-US"/>
              <a:t> progressions </a:t>
            </a:r>
            <a:r>
              <a:rPr lang="en-US"/>
              <a:t>Elementary</a:t>
            </a:r>
            <a:r>
              <a:rPr lang="en-US"/>
              <a:t>  ELA Standards: </a:t>
            </a:r>
            <a:r>
              <a:rPr lang="en-US" u="sng">
                <a:solidFill>
                  <a:schemeClr val="hlink"/>
                </a:solidFill>
                <a:hlinkClick r:id="rId2"/>
              </a:rPr>
              <a:t>https://drive.google.com/drive/folders/10I7pF9bgYMGuFYEmDqtr6GbbJ6t9cqXC?usp=sharing</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ACES structure- the actions that come after the verbs are the most important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066f2cd8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066f2cd8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We will take an example of a learning progression in ELA to help clarify the importance of the sequence. The strips you have are grade level standards from 3rd through 8th grade in ELA that are taught as part of the Anchor Standard identified here: Determine the central ideas or themes of a text and anal</a:t>
            </a:r>
            <a:r>
              <a:rPr lang="en-US">
                <a:highlight>
                  <a:schemeClr val="accent4"/>
                </a:highlight>
              </a:rPr>
              <a:t>yze their development; summarize the key supporting details and ideas.</a:t>
            </a:r>
            <a:endParaRPr>
              <a:highlight>
                <a:schemeClr val="accent4"/>
              </a:highlight>
            </a:endParaRPr>
          </a:p>
          <a:p>
            <a:pPr indent="0" lvl="0" marL="0" rtl="0" algn="l">
              <a:spcBef>
                <a:spcPts val="0"/>
              </a:spcBef>
              <a:spcAft>
                <a:spcPts val="0"/>
              </a:spcAft>
              <a:buNone/>
            </a:pPr>
            <a:r>
              <a:rPr lang="en-US">
                <a:highlight>
                  <a:schemeClr val="accent4"/>
                </a:highlight>
              </a:rPr>
              <a:t>Arrange the strips in the order you think they are taught. </a:t>
            </a:r>
            <a:endParaRPr b="1">
              <a:highlight>
                <a:schemeClr val="accent4"/>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Provide time for this activity - </a:t>
            </a:r>
            <a:r>
              <a:rPr b="1" lang="en-US"/>
              <a:t>5 minutes</a:t>
            </a:r>
            <a:r>
              <a:rPr lang="en-US"/>
              <a:t>.</a:t>
            </a:r>
            <a:endParaRPr/>
          </a:p>
          <a:p>
            <a:pPr indent="0" lvl="0" marL="0" rtl="0" algn="l">
              <a:spcBef>
                <a:spcPts val="0"/>
              </a:spcBef>
              <a:spcAft>
                <a:spcPts val="0"/>
              </a:spcAft>
              <a:buNone/>
            </a:pPr>
            <a:r>
              <a:rPr lang="en-US"/>
              <a:t>Reveal the order on the slide and discuss. The differences in the standards at each grade level are subtle, but build on each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example may trip people up-not as explicit as the other two-the others were chosen to help people be successful with the task-show the video of this instead on the next slide if there is time-see what big group thinks :</a:t>
            </a:r>
            <a:r>
              <a:rPr lang="en-US">
                <a:highlight>
                  <a:schemeClr val="accent4"/>
                </a:highlight>
              </a:rPr>
              <a:t> LARGE GROUP PREFERS THIS EXAMPLE - BE SURE TO NARRATE A VERTICAL ALIGNMENT AND LEARNING PROGRESSIONS DIFFERENCE  DISCUSSION AND REMOVE GRADE SPECIFIC LABELS.  NEED HANDOUT WITH STRIPS</a:t>
            </a:r>
            <a:endParaRPr>
              <a:highlight>
                <a:schemeClr val="accent4"/>
              </a:highlight>
            </a:endParaRPr>
          </a:p>
          <a:p>
            <a:pPr indent="0" lvl="0" marL="0" rtl="0" algn="l">
              <a:spcBef>
                <a:spcPts val="0"/>
              </a:spcBef>
              <a:spcAft>
                <a:spcPts val="0"/>
              </a:spcAft>
              <a:buNone/>
            </a:pPr>
            <a:r>
              <a:t/>
            </a:r>
            <a:endParaRPr>
              <a:highlight>
                <a:schemeClr val="accent4"/>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US"/>
              <a:t>Using this example, place these standards in the correct sequence for this anchor standard</a:t>
            </a:r>
            <a:endParaRPr/>
          </a:p>
          <a:p>
            <a:pPr indent="0" lvl="0" marL="0" rtl="0" algn="l">
              <a:spcBef>
                <a:spcPts val="0"/>
              </a:spcBef>
              <a:spcAft>
                <a:spcPts val="0"/>
              </a:spcAft>
              <a:buNone/>
            </a:pPr>
            <a:r>
              <a:rPr lang="en-US"/>
              <a:t>(how about using just one that overlaps for elem and sec?)</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066f2cd8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066f2cd8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Set the stage:  The purpose of this video is to have you see an example of a teacher developing an understanding of learning progressions with her students.  She is working with a very small group of students and your focus should be on observing the process she uses to make the learning target and the learning progressions clear. </a:t>
            </a:r>
            <a:r>
              <a:rPr b="1" lang="en-US">
                <a:highlight>
                  <a:schemeClr val="accent4"/>
                </a:highlight>
              </a:rPr>
              <a:t>As you watch the first section, consider these two questions (read question 1 &amp; 2). </a:t>
            </a:r>
            <a:r>
              <a:rPr lang="en-US">
                <a:highlight>
                  <a:schemeClr val="accent4"/>
                </a:highlight>
              </a:rPr>
              <a:t> </a:t>
            </a:r>
            <a:endParaRPr>
              <a:highlight>
                <a:schemeClr val="accent4"/>
              </a:highlight>
            </a:endParaRPr>
          </a:p>
          <a:p>
            <a:pPr indent="0" lvl="0" marL="0" rtl="0" algn="l">
              <a:spcBef>
                <a:spcPts val="0"/>
              </a:spcBef>
              <a:spcAft>
                <a:spcPts val="0"/>
              </a:spcAft>
              <a:buNone/>
            </a:pPr>
            <a:r>
              <a:t/>
            </a:r>
            <a:endParaRPr>
              <a:highlight>
                <a:schemeClr val="accent4"/>
              </a:highlight>
            </a:endParaRPr>
          </a:p>
          <a:p>
            <a:pPr indent="0" lvl="0" marL="0" rtl="0" algn="l">
              <a:spcBef>
                <a:spcPts val="0"/>
              </a:spcBef>
              <a:spcAft>
                <a:spcPts val="0"/>
              </a:spcAft>
              <a:buNone/>
            </a:pPr>
            <a:r>
              <a:rPr lang="en-US">
                <a:highlight>
                  <a:schemeClr val="accent4"/>
                </a:highlight>
              </a:rPr>
              <a:t>Pause at 6:39  and discuss the first two questions.   </a:t>
            </a:r>
            <a:r>
              <a:rPr lang="en-US">
                <a:highlight>
                  <a:schemeClr val="accent4"/>
                </a:highlight>
              </a:rPr>
              <a:t>Finish</a:t>
            </a:r>
            <a:r>
              <a:rPr lang="en-US">
                <a:highlight>
                  <a:schemeClr val="accent4"/>
                </a:highlight>
              </a:rPr>
              <a:t>  the video and then discuss last two questions on next slide.  Call for examples to be shared with the whole group.</a:t>
            </a:r>
            <a:endParaRPr>
              <a:highlight>
                <a:schemeClr val="accent4"/>
              </a:highlight>
            </a:endParaRPr>
          </a:p>
          <a:p>
            <a:pPr indent="0" lvl="0" marL="0" rtl="0" algn="l">
              <a:spcBef>
                <a:spcPts val="0"/>
              </a:spcBef>
              <a:spcAft>
                <a:spcPts val="0"/>
              </a:spcAft>
              <a:buNone/>
            </a:pPr>
            <a:r>
              <a:t/>
            </a:r>
            <a:endParaRPr>
              <a:highlight>
                <a:schemeClr val="accent4"/>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066f2cd8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f066f2cd8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Now that we have looked at an example of how ELA progressions are sequenced, we will look at how you might apply learning progressions as a teacher in math using area as an example. The task given to a student is displayed on the left. On the right we see Thomas’s response to this task. Discuss with your team what Thomas knows and understands about area based on his response.</a:t>
            </a:r>
            <a:endParaRPr>
              <a:highlight>
                <a:schemeClr val="accent4"/>
              </a:highlight>
            </a:endParaRPr>
          </a:p>
          <a:p>
            <a:pPr indent="0" lvl="0" marL="0" rtl="0" algn="l">
              <a:spcBef>
                <a:spcPts val="0"/>
              </a:spcBef>
              <a:spcAft>
                <a:spcPts val="0"/>
              </a:spcAft>
              <a:buNone/>
            </a:pPr>
            <a:r>
              <a:rPr lang="en-US">
                <a:highlight>
                  <a:srgbClr val="FFC000"/>
                </a:highlight>
              </a:rPr>
              <a:t>Make a copy of these documents</a:t>
            </a:r>
            <a:endParaRPr>
              <a:highlight>
                <a:srgbClr val="FFC000"/>
              </a:highlight>
            </a:endParaRPr>
          </a:p>
          <a:p>
            <a:pPr indent="0" lvl="0" marL="0" rtl="0" algn="l">
              <a:spcBef>
                <a:spcPts val="0"/>
              </a:spcBef>
              <a:spcAft>
                <a:spcPts val="0"/>
              </a:spcAft>
              <a:buNone/>
            </a:pPr>
            <a:r>
              <a:t/>
            </a:r>
            <a:endParaRPr>
              <a:highlight>
                <a:schemeClr val="accent4"/>
              </a:highlight>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066f2cd8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066f2cd8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Elementary Only Here we see Thomas’s Response, but we will also look at a learning progression for Area Measurement and use this progression to see where Thomas’s understanding of area fits.</a:t>
            </a:r>
            <a:endParaRPr/>
          </a:p>
          <a:p>
            <a:pPr indent="0" lvl="0" marL="0" rtl="0" algn="l">
              <a:spcBef>
                <a:spcPts val="0"/>
              </a:spcBef>
              <a:spcAft>
                <a:spcPts val="0"/>
              </a:spcAft>
              <a:buNone/>
            </a:pPr>
            <a:r>
              <a:rPr lang="en-US"/>
              <a:t>Now looking at the learning progression for this skills, discuss with your team how you might build on your previous answer. - </a:t>
            </a:r>
            <a:r>
              <a:rPr b="1" lang="en-US" sz="1200"/>
              <a:t>12 minutes.</a:t>
            </a:r>
            <a:r>
              <a:rPr lang="en-US"/>
              <a:t> </a:t>
            </a:r>
            <a:r>
              <a:rPr lang="en-US">
                <a:highlight>
                  <a:schemeClr val="accent4"/>
                </a:highlight>
              </a:rPr>
              <a:t>Handout Figure 4</a:t>
            </a:r>
            <a:endParaRPr>
              <a:highlight>
                <a:schemeClr val="accent4"/>
              </a:highlight>
            </a:endParaRPr>
          </a:p>
          <a:p>
            <a:pPr indent="0" lvl="0" marL="0" rtl="0" algn="l">
              <a:spcBef>
                <a:spcPts val="0"/>
              </a:spcBef>
              <a:spcAft>
                <a:spcPts val="0"/>
              </a:spcAft>
              <a:buNone/>
            </a:pPr>
            <a:r>
              <a:rPr lang="en-US">
                <a:highlight>
                  <a:srgbClr val="FFC000"/>
                </a:highlight>
              </a:rPr>
              <a:t>(print handout of learning progression handout)</a:t>
            </a:r>
            <a:endParaRPr>
              <a:highlight>
                <a:srgbClr val="FFC000"/>
              </a:highlight>
            </a:endParaRPr>
          </a:p>
          <a:p>
            <a:pPr indent="0" lvl="0" marL="0" rtl="0" algn="l">
              <a:spcBef>
                <a:spcPts val="0"/>
              </a:spcBef>
              <a:spcAft>
                <a:spcPts val="0"/>
              </a:spcAft>
              <a:buClr>
                <a:schemeClr val="dk1"/>
              </a:buClr>
              <a:buSzPts val="1100"/>
              <a:buFont typeface="Arial"/>
              <a:buNone/>
            </a:pPr>
            <a:r>
              <a:rPr lang="en-US">
                <a:highlight>
                  <a:schemeClr val="lt1"/>
                </a:highlight>
              </a:rPr>
              <a:t>Further discussion to </a:t>
            </a:r>
            <a:r>
              <a:rPr b="1" lang="en-US" sz="1300">
                <a:highlight>
                  <a:schemeClr val="lt1"/>
                </a:highlight>
              </a:rPr>
              <a:t>make sure you address how this progression helps both a teacher and a student know where they are and where they will go next in their learning.</a:t>
            </a:r>
            <a:endParaRPr b="1" sz="1300">
              <a:highlight>
                <a:schemeClr val="lt1"/>
              </a:highlight>
            </a:endParaRPr>
          </a:p>
          <a:p>
            <a:pPr indent="0" lvl="0" marL="0" rtl="0" algn="l">
              <a:spcBef>
                <a:spcPts val="0"/>
              </a:spcBef>
              <a:spcAft>
                <a:spcPts val="0"/>
              </a:spcAft>
              <a:buClr>
                <a:schemeClr val="dk1"/>
              </a:buClr>
              <a:buSzPts val="1100"/>
              <a:buFont typeface="Arial"/>
              <a:buNone/>
            </a:pPr>
            <a:r>
              <a:t/>
            </a:r>
            <a:endParaRPr>
              <a:highlight>
                <a:schemeClr val="lt1"/>
              </a:highlight>
            </a:endParaRPr>
          </a:p>
          <a:p>
            <a:pPr indent="0" lvl="0" marL="0" rtl="0" algn="l">
              <a:spcBef>
                <a:spcPts val="0"/>
              </a:spcBef>
              <a:spcAft>
                <a:spcPts val="0"/>
              </a:spcAft>
              <a:buClr>
                <a:schemeClr val="dk1"/>
              </a:buClr>
              <a:buSzPts val="1100"/>
              <a:buFont typeface="Arial"/>
              <a:buNone/>
            </a:pPr>
            <a:r>
              <a:t/>
            </a:r>
            <a:endParaRPr>
              <a:highlight>
                <a:schemeClr val="accent4"/>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f4d5429c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f4d5429c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Secondary only example:  what examples do you see of how the teacher uses learning progressions (skills, content) from other courses in this </a:t>
            </a:r>
            <a:r>
              <a:rPr lang="en-US"/>
              <a:t>singleton</a:t>
            </a:r>
            <a:r>
              <a:rPr lang="en-US"/>
              <a:t> course to build foundational skills that may be lacking and extend learning beyond the standard?-</a:t>
            </a:r>
            <a:r>
              <a:rPr lang="en-US">
                <a:highlight>
                  <a:schemeClr val="accent4"/>
                </a:highlight>
              </a:rPr>
              <a:t>for secondary only copy another set of the blank learning progression sheets</a:t>
            </a:r>
            <a:endParaRPr>
              <a:highlight>
                <a:schemeClr val="accent4"/>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Setting the stage</a:t>
            </a:r>
            <a:r>
              <a:rPr lang="en-US"/>
              <a:t>.  The Granite Way professional learning topics stem from Our Charge and Responsibility from the Granite Board of Education and our Superintendent</a:t>
            </a:r>
            <a:endParaRPr/>
          </a:p>
          <a:p>
            <a:pPr indent="0" lvl="0" marL="0" marR="0" rtl="0" algn="l">
              <a:spcBef>
                <a:spcPts val="0"/>
              </a:spcBef>
              <a:spcAft>
                <a:spcPts val="0"/>
              </a:spcAft>
              <a:buClr>
                <a:schemeClr val="dk1"/>
              </a:buClr>
              <a:buSzPts val="1100"/>
              <a:buFont typeface="Arial"/>
              <a:buChar char="●"/>
            </a:pPr>
            <a:r>
              <a:rPr lang="en-US"/>
              <a:t>Several years ago, the District established the Granite Way as the 5 essential practices that must be evident in our daily work and outcomes.  </a:t>
            </a:r>
            <a:endParaRPr/>
          </a:p>
          <a:p>
            <a:pPr indent="0" lvl="0" marL="0" marR="0" rtl="0" algn="l">
              <a:spcBef>
                <a:spcPts val="0"/>
              </a:spcBef>
              <a:spcAft>
                <a:spcPts val="0"/>
              </a:spcAft>
              <a:buClr>
                <a:schemeClr val="dk1"/>
              </a:buClr>
              <a:buSzPts val="1100"/>
              <a:buFont typeface="Arial"/>
              <a:buChar char="●"/>
            </a:pPr>
            <a:r>
              <a:rPr lang="en-US"/>
              <a:t>These demonstrate our non-negotiable commitment to student success.</a:t>
            </a:r>
            <a:endParaRPr/>
          </a:p>
          <a:p>
            <a:pPr indent="0" lvl="0" marL="0" marR="0" rtl="0" algn="l">
              <a:spcBef>
                <a:spcPts val="0"/>
              </a:spcBef>
              <a:spcAft>
                <a:spcPts val="0"/>
              </a:spcAft>
              <a:buClr>
                <a:schemeClr val="dk1"/>
              </a:buClr>
              <a:buSzPts val="1100"/>
              <a:buFont typeface="Arial"/>
              <a:buChar char="●"/>
            </a:pPr>
            <a:r>
              <a:rPr lang="en-US"/>
              <a:t>This month, we are focusing on Fidelity to the Core as a fundamental non-negotiable</a:t>
            </a:r>
            <a:endParaRPr/>
          </a:p>
          <a:p>
            <a:pPr indent="0" lvl="0" marL="0" marR="0" rtl="0" algn="l">
              <a:spcBef>
                <a:spcPts val="0"/>
              </a:spcBef>
              <a:spcAft>
                <a:spcPts val="0"/>
              </a:spcAft>
              <a:buClr>
                <a:schemeClr val="dk1"/>
              </a:buClr>
              <a:buSzPts val="1100"/>
              <a:buFont typeface="Arial"/>
              <a:buChar char="●"/>
            </a:pPr>
            <a:r>
              <a:rPr lang="en-US"/>
              <a:t> Fidelity to the Core ensures that our teaching practices and learning progress and outcomes are firmly anchored in access to the grade-level core curriculum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f343625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f343625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REMIND PRINCIPALS THAT TEACHERS SHOULD BE TAKING THINGS OFF THEIR PLATES THAT DON’T FIT/WORK ANYMORE. ELIMINATE THINGS THAT NO LONGER MAKE SENSE.  We just discussed what learning progressions are and their connection to proficiency, so what is the value of addressing </a:t>
            </a:r>
            <a:r>
              <a:rPr lang="en-US"/>
              <a:t>learning</a:t>
            </a:r>
            <a:r>
              <a:rPr lang="en-US"/>
              <a:t> progressions and proficiency scales during lesson design? Keep in mind that we instruct teachers that after you consult curr maps, next step is to look at prof scales.  Always looking for “value added” we are trying to streamline and </a:t>
            </a:r>
            <a:r>
              <a:rPr lang="en-US"/>
              <a:t>eliminate</a:t>
            </a:r>
            <a:r>
              <a:rPr lang="en-US"/>
              <a:t> non-essentials, building on the good work we have been doing, not revising or changing.  This allows a focus on the standards and by knowing the progressions, teachers can focus on accelerating the learning of their students as they scaffold </a:t>
            </a:r>
            <a:r>
              <a:rPr lang="en-US"/>
              <a:t>prerequisite</a:t>
            </a:r>
            <a:r>
              <a:rPr lang="en-US"/>
              <a:t> knowledge to make sure they are addressing grade level core standards and NOT just remediating (per info in previous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f2c354074_4_2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ef2c354074_4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Clr>
                <a:srgbClr val="262626"/>
              </a:buClr>
              <a:buFont typeface="Calibri"/>
              <a:buNone/>
            </a:pPr>
            <a:r>
              <a:rPr lang="en-US" sz="1200">
                <a:solidFill>
                  <a:srgbClr val="262626"/>
                </a:solidFill>
                <a:latin typeface="Roboto"/>
                <a:ea typeface="Roboto"/>
                <a:cs typeface="Roboto"/>
                <a:sym typeface="Roboto"/>
              </a:rPr>
              <a:t>In September, we looked at this piece of an assessment plan when we identified specific standards and determined how these would be assessed...These are the first steps in designing a lesson.  REFER BACK TO THE VIDEO OF THE TEACHER IN THE VIDEO DOING THIS WITH HER SMALL GROUP OF STUDENTS.</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f2c354074_4_3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ef2c354074_4_3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US"/>
              <a:t>This month we move to the next phase of lesson development where we use the ASSESSMENT OF LEARNING tools to determine where students are in the Learning Progression and then plan for scaffolding and extensions.  THE BICYCLE REPAIR CLASS VIDEO IS A VERY GOOD EXAMPLE OF NUMBER 4, AS DOES THE FIGURE FOUR HANDOUT OF THOMAS’ HIPPO AREA.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db7c8901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edb7c890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COMIC RELIEF :)</a:t>
            </a:r>
            <a:endParaRPr>
              <a:highlight>
                <a:schemeClr val="accent4"/>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f34362575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f3436257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Let’s walk through how to access and use the supports and resources already available to us in GSD to design lessons in a strategic way.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spcBef>
                <a:spcPts val="0"/>
              </a:spcBef>
              <a:spcAft>
                <a:spcPts val="0"/>
              </a:spcAft>
              <a:buClr>
                <a:schemeClr val="dk1"/>
              </a:buClr>
              <a:buSzPts val="1100"/>
              <a:buFont typeface="Arial"/>
              <a:buNone/>
            </a:pPr>
            <a:r>
              <a:rPr lang="en-US"/>
              <a:t>These are our curriculum maps that include the standard and other relevant info to help design, sequences, key standard, learning </a:t>
            </a:r>
            <a:r>
              <a:rPr lang="en-US"/>
              <a:t>objective</a:t>
            </a:r>
            <a:r>
              <a:rPr lang="en-US"/>
              <a:t>, targets, success criteria ideas.</a:t>
            </a:r>
            <a:endParaRPr b="0" i="0" sz="1100" u="none" cap="none" strike="noStrike">
              <a:solidFill>
                <a:schemeClr val="dk1"/>
              </a:solidFill>
              <a:latin typeface="Arial"/>
              <a:ea typeface="Arial"/>
              <a:cs typeface="Arial"/>
              <a:sym typeface="Arial"/>
            </a:endParaRPr>
          </a:p>
        </p:txBody>
      </p:sp>
      <p:sp>
        <p:nvSpPr>
          <p:cNvPr id="240" name="Google Shape;240;p5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f3436257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f3436257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eaa8f70928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eaa8f70928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These are the proficiency scales, which help teachers understand what proficiency looks like at the different levels.  Notice the VERBS for level 4 - </a:t>
            </a:r>
            <a:r>
              <a:rPr lang="en-US"/>
              <a:t>ACE -  the actions that come after the verbs are the most important-</a:t>
            </a:r>
            <a:endParaRPr/>
          </a:p>
          <a:p>
            <a:pPr indent="0" lvl="0" marL="0" rtl="0" algn="l">
              <a:spcBef>
                <a:spcPts val="0"/>
              </a:spcBef>
              <a:spcAft>
                <a:spcPts val="0"/>
              </a:spcAft>
              <a:buClr>
                <a:schemeClr val="dk1"/>
              </a:buClr>
              <a:buSzPts val="1100"/>
              <a:buFont typeface="Arial"/>
              <a:buNone/>
            </a:pPr>
            <a:r>
              <a:rPr lang="en-US"/>
              <a:t>The verbs lead to the way to assess the actions - the rigor of the assessment or task.  </a:t>
            </a:r>
            <a:r>
              <a:rPr lang="en-US">
                <a:highlight>
                  <a:schemeClr val="accent4"/>
                </a:highlight>
              </a:rPr>
              <a:t>Share ACE handout. </a:t>
            </a:r>
            <a:endParaRPr>
              <a:highlight>
                <a:schemeClr val="accent4"/>
              </a:highlight>
            </a:endParaRPr>
          </a:p>
          <a:p>
            <a:pPr indent="0" lvl="0" marL="0" rtl="0" algn="l">
              <a:spcBef>
                <a:spcPts val="0"/>
              </a:spcBef>
              <a:spcAft>
                <a:spcPts val="0"/>
              </a:spcAft>
              <a:buClr>
                <a:schemeClr val="dk1"/>
              </a:buClr>
              <a:buSzPts val="1100"/>
              <a:buFont typeface="Arial"/>
              <a:buNone/>
            </a:pPr>
            <a:r>
              <a:t/>
            </a:r>
            <a:endParaRPr>
              <a:highlight>
                <a:schemeClr val="accent4"/>
              </a:highlight>
            </a:endParaRPr>
          </a:p>
          <a:p>
            <a:pPr indent="0" lvl="0" marL="0" rtl="0" algn="l">
              <a:spcBef>
                <a:spcPts val="0"/>
              </a:spcBef>
              <a:spcAft>
                <a:spcPts val="0"/>
              </a:spcAft>
              <a:buClr>
                <a:schemeClr val="dk1"/>
              </a:buClr>
              <a:buSzPts val="1100"/>
              <a:buFont typeface="Arial"/>
              <a:buNone/>
            </a:pPr>
            <a:r>
              <a:rPr lang="en-US">
                <a:highlight>
                  <a:srgbClr val="FFFF00"/>
                </a:highlight>
              </a:rPr>
              <a:t>ACE Handout</a:t>
            </a:r>
            <a:endParaRPr>
              <a:highlight>
                <a:srgbClr val="FFFF00"/>
              </a:highlight>
            </a:endParaRPr>
          </a:p>
          <a:p>
            <a:pPr indent="69850" lvl="0" marL="0" marR="0" rtl="0" algn="l">
              <a:spcBef>
                <a:spcPts val="0"/>
              </a:spcBef>
              <a:spcAft>
                <a:spcPts val="0"/>
              </a:spcAft>
              <a:buClr>
                <a:schemeClr val="dk1"/>
              </a:buClr>
              <a:buSzPts val="1100"/>
              <a:buFont typeface="Arial"/>
              <a:buNone/>
            </a:pPr>
            <a:r>
              <a:t/>
            </a:r>
            <a:endParaRPr/>
          </a:p>
        </p:txBody>
      </p:sp>
      <p:sp>
        <p:nvSpPr>
          <p:cNvPr id="258" name="Google Shape;258;geaa8f70928_0_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f05cf574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f05cf574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IN the past, we have focused on unpacking standards-standard by standard; we need to moving to understanding skill and concept progression over span.</a:t>
            </a:r>
            <a:r>
              <a:rPr lang="en-US">
                <a:highlight>
                  <a:srgbClr val="FFC000"/>
                </a:highlight>
              </a:rPr>
              <a:t> These documents allow teachers during PLC tim</a:t>
            </a:r>
            <a:r>
              <a:rPr lang="en-US"/>
              <a:t>e to focus on these progressions instead of trying to work from memory, experience or from scratch to make connections across strands, domains, skill bands…</a:t>
            </a:r>
            <a:r>
              <a:rPr lang="en-US">
                <a:highlight>
                  <a:srgbClr val="FFC000"/>
                </a:highlight>
              </a:rPr>
              <a:t>.Social Studies commonly uses the ELA anchors standards as their progressions. CTE courses may access science and math progressions.</a:t>
            </a:r>
            <a:endParaRPr>
              <a:highlight>
                <a:srgbClr val="FFC000"/>
              </a:highlight>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sz="1400"/>
              <a:t>Recognize that some progressions can be integrated across content areas-e.g. ELA Info Text progression used to build analysis skills during social studies content.  Some secondary courses (Bicycle Repair) </a:t>
            </a: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f066f2cd8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f066f2cd8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an </a:t>
            </a:r>
            <a:r>
              <a:rPr b="1" lang="en-US"/>
              <a:t>example</a:t>
            </a:r>
            <a:r>
              <a:rPr lang="en-US"/>
              <a:t> of a sixth grade standard in ELA with the information compiled in a single document. This was done by a multi-grade level team in Granite District who put together all of these pieces on a single </a:t>
            </a:r>
            <a:r>
              <a:rPr lang="en-US"/>
              <a:t>document</a:t>
            </a:r>
            <a:r>
              <a:rPr lang="en-US"/>
              <a:t> to help plan instruction. They started with a grade level standard and added learning targets and success criteria from the </a:t>
            </a:r>
            <a:r>
              <a:rPr lang="en-US"/>
              <a:t>curriculum</a:t>
            </a:r>
            <a:r>
              <a:rPr lang="en-US"/>
              <a:t> </a:t>
            </a:r>
            <a:r>
              <a:rPr lang="en-US"/>
              <a:t>maps</a:t>
            </a:r>
            <a:r>
              <a:rPr lang="en-US"/>
              <a:t> and proficiency scales online. They considered the background knowledge students would need and added the specific proficiency scales from the Granite District documents. They also placed the standard below and above the grade level to clarify the teachers’ understanding of where the student had been and where they needed to go next. There is a link to a template for this. This is one way a school found helpful to look at learning progressions. </a:t>
            </a:r>
            <a:r>
              <a:rPr lang="en-US">
                <a:highlight>
                  <a:schemeClr val="accent6"/>
                </a:highlight>
              </a:rPr>
              <a:t>Make the point, that these are not static documents because your students change-and when that happens you need to change your learning intention and success criteria. </a:t>
            </a:r>
            <a:r>
              <a:rPr lang="en-US"/>
              <a:t> </a:t>
            </a:r>
            <a:r>
              <a:rPr lang="en-US">
                <a:highlight>
                  <a:schemeClr val="accent4"/>
                </a:highlight>
              </a:rPr>
              <a:t>Blank Handout with screenshot on the back</a:t>
            </a:r>
            <a:endParaRPr>
              <a:highlight>
                <a:schemeClr val="accent4"/>
              </a:highlight>
            </a:endParaRPr>
          </a:p>
          <a:p>
            <a:pPr indent="0" lvl="0" marL="0" rtl="0" algn="l">
              <a:spcBef>
                <a:spcPts val="0"/>
              </a:spcBef>
              <a:spcAft>
                <a:spcPts val="0"/>
              </a:spcAft>
              <a:buNone/>
            </a:pPr>
            <a:r>
              <a:t/>
            </a:r>
            <a:endParaRPr>
              <a:highlight>
                <a:schemeClr val="accent4"/>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We are presenting the October GWPL today and want to note that we have made a slight change in the order of the presentations that will come next. </a:t>
            </a:r>
            <a:endParaRPr/>
          </a:p>
          <a:p>
            <a:pPr indent="0" lvl="0" marL="0" rtl="0" algn="l">
              <a:spcBef>
                <a:spcPts val="0"/>
              </a:spcBef>
              <a:spcAft>
                <a:spcPts val="0"/>
              </a:spcAft>
              <a:buClr>
                <a:schemeClr val="dk1"/>
              </a:buClr>
              <a:buSzPts val="1100"/>
              <a:buFont typeface="Arial"/>
              <a:buNone/>
            </a:pPr>
            <a:r>
              <a:t/>
            </a:r>
            <a:endParaRPr>
              <a:highlight>
                <a:schemeClr val="accent4"/>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05cf574c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05cf574c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Another example of how teachers might use learning progressions is shown here. This is a secondary example from ELA showing a 9-10 grade band. This example again shows the standard below and above the grade level being taught. When we consider how scaffolding is used, it may be helpful to look at the standard below and determine where students are and what supports, or scaffolds may need to be in place. The standard for the grade level above allows the teacher to see where the students need to be prepared to go next and also might provide ideas for ways to extend learning for students who need this.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END HERE - BUILD NOVEMBER’S PRESENTATION FROM HERE; WE ARE GOING TO FINISH THIS CONVERSATION NEXT MONTH.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edc424e026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edc424e026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highlight>
                  <a:srgbClr val="FFAB40"/>
                </a:highlight>
              </a:rPr>
              <a:t>REPEAT OF EARLIER SLIDE.  AGAIN,  REITERATE HOW YOU WILL USE/DISCUSS WITH TEACHERS - WHAT DO YOU EXPECT TO SEE WHEN YOU OBSERVE INSTRUCTION IN YOUR TEACHERS’ CLASSROOMS DURING SECOND QUARTER?  </a:t>
            </a:r>
            <a:endParaRPr>
              <a:highlight>
                <a:srgbClr val="FFAB40"/>
              </a:highlight>
            </a:endParaRPr>
          </a:p>
          <a:p>
            <a:pPr indent="0" lvl="0" marL="0" rtl="0" algn="l">
              <a:spcBef>
                <a:spcPts val="0"/>
              </a:spcBef>
              <a:spcAft>
                <a:spcPts val="0"/>
              </a:spcAft>
              <a:buClr>
                <a:schemeClr val="dk1"/>
              </a:buClr>
              <a:buSzPts val="1100"/>
              <a:buFont typeface="Arial"/>
              <a:buNone/>
            </a:pPr>
            <a:r>
              <a:rPr lang="en-US">
                <a:highlight>
                  <a:srgbClr val="FFAB40"/>
                </a:highlight>
              </a:rPr>
              <a:t>EXIT TICKET FOR PRINCIPALS:  HOW WILL YOU USE THIS NEW KNOWLEDGE TO INFORM WHAT YOU LOOK/HOW YOU ASSESS THIS DOMAIN DURING QUARTER 2?  WHAT WILL YOU BE LOOKING FOR DURING QUARTER 2? </a:t>
            </a:r>
            <a:endParaRPr>
              <a:highlight>
                <a:srgbClr val="FFAB40"/>
              </a:highlight>
            </a:endParaRPr>
          </a:p>
          <a:p>
            <a:pPr indent="0" lvl="0" marL="0" rtl="0" algn="l">
              <a:spcBef>
                <a:spcPts val="0"/>
              </a:spcBef>
              <a:spcAft>
                <a:spcPts val="0"/>
              </a:spcAft>
              <a:buClr>
                <a:schemeClr val="dk1"/>
              </a:buClr>
              <a:buSzPts val="1100"/>
              <a:buFont typeface="Arial"/>
              <a:buNone/>
            </a:pPr>
            <a:r>
              <a:rPr lang="en-US">
                <a:highlight>
                  <a:srgbClr val="FFAB40"/>
                </a:highlight>
              </a:rPr>
              <a:t>EXIT TICKET FOR TEACHERS:  HOW WILL YOU USE LEARNING PROGRESSIONS IN YOUR LESSON PLANNING DURING QUARTER 2?  CITE A SPECIFIC EXAMPLE  OF WHAT YOU WANT ME (THE ADMIN) TO LOOK FOR AS “EVIDENCE” WHEN I OBSERVE YOUR INSTRUCTION.</a:t>
            </a:r>
            <a:endParaRPr>
              <a:highlight>
                <a:srgbClr val="FFAB40"/>
              </a:highlight>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eee96c0f7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eeee96c0f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Elevator speech/response.  What will you say to THAT teacher?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081a59b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081a59b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2C2E35"/>
                </a:solidFill>
                <a:highlight>
                  <a:srgbClr val="FFFFFF"/>
                </a:highlight>
              </a:rPr>
              <a:t>Identify the targets and success criteria for this presentation- when the tasks of the lesson are finalized, write the success criteria in terms of speaking, listening, reading and writing-use the verbs of the actions participants will perform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rPr lang="en-US"/>
              <a:t>Optional: Have teachers actually go to the site and locate their curriculum maps and proficiency scales</a:t>
            </a:r>
            <a:endParaRPr/>
          </a:p>
          <a:p>
            <a:pPr indent="69850" lvl="0" marL="0" rtl="0" algn="l">
              <a:spcBef>
                <a:spcPts val="0"/>
              </a:spcBef>
              <a:spcAft>
                <a:spcPts val="0"/>
              </a:spcAft>
              <a:buNone/>
            </a:pPr>
            <a:r>
              <a:t/>
            </a:r>
            <a:endParaRPr/>
          </a:p>
          <a:p>
            <a:pPr indent="69850" lvl="0" marL="0" rtl="0" algn="l">
              <a:spcBef>
                <a:spcPts val="0"/>
              </a:spcBef>
              <a:spcAft>
                <a:spcPts val="0"/>
              </a:spcAft>
              <a:buNone/>
            </a:pPr>
            <a:r>
              <a:rPr lang="en-US"/>
              <a:t>How are you going to share this with your faculty and use these with PLCs and in coaching cycles?   Turn and </a:t>
            </a:r>
            <a:r>
              <a:rPr lang="en-US"/>
              <a:t>talk</a:t>
            </a:r>
            <a:r>
              <a:rPr lang="en-US"/>
              <a:t> to a neighbor and make a plan.  This may be something that your SLID follows up during coaching sessions.</a:t>
            </a:r>
            <a:endParaRPr/>
          </a:p>
          <a:p>
            <a:pPr indent="69850" lvl="0" marL="0" rtl="0" algn="l">
              <a:spcBef>
                <a:spcPts val="0"/>
              </a:spcBef>
              <a:spcAft>
                <a:spcPts val="0"/>
              </a:spcAft>
              <a:buNone/>
            </a:pPr>
            <a:r>
              <a:t/>
            </a:r>
            <a:endParaRPr/>
          </a:p>
          <a:p>
            <a:pPr indent="69850" lvl="0" marL="0" rtl="0" algn="l">
              <a:spcBef>
                <a:spcPts val="0"/>
              </a:spcBef>
              <a:spcAft>
                <a:spcPts val="0"/>
              </a:spcAft>
              <a:buNone/>
            </a:pPr>
            <a:r>
              <a:rPr lang="en-US"/>
              <a:t>Consider what data could be used to measure the desired outcome during PLCs and coaching cycles.</a:t>
            </a:r>
            <a:endParaRPr/>
          </a:p>
          <a:p>
            <a:pPr indent="69850" lvl="0" marL="0" rtl="0" algn="l">
              <a:spcBef>
                <a:spcPts val="0"/>
              </a:spcBef>
              <a:spcAft>
                <a:spcPts val="0"/>
              </a:spcAft>
              <a:buNone/>
            </a:pPr>
            <a:r>
              <a:t/>
            </a:r>
            <a:endParaRPr/>
          </a:p>
        </p:txBody>
      </p:sp>
      <p:sp>
        <p:nvSpPr>
          <p:cNvPr id="325" name="Google Shape;325;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f081a59b2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f081a59b2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Where is the link?  CHRIS LARSEN. The words “GWPL Feedback” are linked, there is a link below that, and there is a QR code.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1bf352c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1bf352c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highlight>
                  <a:schemeClr val="accent4"/>
                </a:highlight>
              </a:rPr>
              <a:t>PREVIEW OF NOVEMBER GWPL -  EXPLAIN WHY WE ARE TWEAKING THE SEQUENCE BECAUSE OF THE IMPORT AND DEPTH OF THIS DISCUSSION.  WE WANT TO TAKE OUR TIME AND REALLY UNDERSTAND BEFORE WE MOVE FORWARD.</a:t>
            </a:r>
            <a:endParaRPr>
              <a:highlight>
                <a:schemeClr val="accent4"/>
              </a:highlight>
            </a:endParaRPr>
          </a:p>
          <a:p>
            <a:pPr indent="0" lvl="0" marL="0" rtl="0" algn="l">
              <a:spcBef>
                <a:spcPts val="0"/>
              </a:spcBef>
              <a:spcAft>
                <a:spcPts val="0"/>
              </a:spcAft>
              <a:buNone/>
            </a:pPr>
            <a:r>
              <a:t/>
            </a:r>
            <a:endParaRPr>
              <a:highlight>
                <a:schemeClr val="accent4"/>
              </a:highlight>
            </a:endParaRPr>
          </a:p>
          <a:p>
            <a:pPr indent="0" lvl="0" marL="0" rtl="0" algn="l">
              <a:spcBef>
                <a:spcPts val="0"/>
              </a:spcBef>
              <a:spcAft>
                <a:spcPts val="0"/>
              </a:spcAft>
              <a:buNone/>
            </a:pPr>
            <a:r>
              <a:t/>
            </a:r>
            <a:endParaRPr>
              <a:highlight>
                <a:schemeClr val="accent4"/>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081a59c0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081a59c0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next three slides are a trailor for deeper learning of scaffolds and extensions next month-</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ef3436257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ef3436257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is important to remember that PBL is not about grading, it is about LEARNING.  The focus of PBL is improving learning through teacher clarity and reporting progress on specific standards.  Fidelity to the core is the foundation of PBL. (Suggestion: Skip the next three slide and reinforce understanding of what learning progressions are and why we are not remediating - save these </a:t>
            </a:r>
            <a:r>
              <a:rPr lang="en-US"/>
              <a:t>activities</a:t>
            </a:r>
            <a:r>
              <a:rPr lang="en-US"/>
              <a:t> for next month)</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aa8f7092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eaa8f7092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is important to remember that PBL is not about grading, it is about LEARNING.  The focus of PBL is improving learning through teacher clarity and reporting progress on specific standards.  Fidelity to the core is the foundation of PBL. The scaffolds are considered based on the learning progressions as well as the proficiency scales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eee96c0f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eee96c0f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Click on the bottom of the image t</a:t>
            </a:r>
            <a:r>
              <a:rPr lang="en-US">
                <a:highlight>
                  <a:schemeClr val="accent4"/>
                </a:highlight>
              </a:rPr>
              <a:t>o see the excerpt.  p 24 in the rebound book handouts on table half sheets. We understand that we are still going through this together, but we need to “deal with it” and get moving forwa</a:t>
            </a:r>
            <a:r>
              <a:rPr lang="en-US"/>
              <a:t>rd.  Own that there is learning loss due to COVID, but this is also something we see in a regular school year. Add Handout Page No.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f34362575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f34362575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It is important to remember that PBL is not about grading, it is about LEARNING.  The focus of PBL is improving learning through teacher clarity and reporting progress on specific standards.  Fidelity to the core is the foundation of PBL. Extensions are also based on what I know about the learning progressions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eaa8f7092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rPr lang="en-US"/>
              <a:t>Referenced in the resources slide-</a:t>
            </a:r>
            <a:r>
              <a:rPr lang="en-US"/>
              <a:t>May be good to include next months</a:t>
            </a:r>
            <a:endParaRPr/>
          </a:p>
        </p:txBody>
      </p:sp>
      <p:sp>
        <p:nvSpPr>
          <p:cNvPr id="375" name="Google Shape;375;geaa8f7092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eee96c0f7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eee96c0f7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Connect to discussion that stems from quote (previous slide).  Explain that often our “default” is remediation, which only increases learning gaps as we focus on previous skills/standards and students fall farther behind.  Instead, we should accelerate learning (not in the sense of advanced learners), but in the sense that we “press the gas pedal harder” to get more out of our instruction.  We do this by focusing on the current grade level standards with an understanding of prerequisite concepts and skills associated with current learning, identifying when these skills need to be “firmed up” and then incorporating them into our current learning through scaffolding.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INCLUDE IN BOTH OCTOBER AND NOVEMBER PRESENTATION - PLACE TO START FOR NOVEMBER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eee96c0f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eee96c0f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300"/>
              <a:t>We have spent time in previous years, working in our grade level and school PLCs, to map out the core and look at the vertical alignment between grade levels. This was good work, and time well spent, and we have more  tools now so that the work can move forward from completing/creating the work to making informed </a:t>
            </a:r>
            <a:r>
              <a:rPr lang="en-US" sz="1300"/>
              <a:t>decisions about how we can use this information to advance student learning.</a:t>
            </a: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f2c3540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f2c3540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Why is this new learning important?</a:t>
            </a:r>
            <a:endParaRPr/>
          </a:p>
          <a:p>
            <a:pPr indent="0" lvl="0" marL="0" rtl="0" algn="l">
              <a:spcBef>
                <a:spcPts val="0"/>
              </a:spcBef>
              <a:spcAft>
                <a:spcPts val="0"/>
              </a:spcAft>
              <a:buNone/>
            </a:pPr>
            <a:r>
              <a:rPr lang="en-US"/>
              <a:t>For these reasons, and… there are clear ties to our educator standards. The most clear connection is to the Planning Domain - on the following slide we see elements from the Planning Domain - how specifically do you look for evidence of these standards in your observations and provide feedback (for Principals; for Teachers what does it look like to be effective or highly effective in these areas). This presentation will provide some examples of what this standard looks like...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022c2138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022c2138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These next steps align with the Educator Standards and teacher expectations outlined in Domain II - Planning and Preparation.  The standard and indicator is listed on left of the screen, with descriptions of “effective and highly effective” on the right.  Think of how you might articulate the “next steps” goals from the previous slide into your goal setting conversations, observations, and debriefing conversations with teachers.  </a:t>
            </a:r>
            <a:endParaRPr/>
          </a:p>
          <a:p>
            <a:pPr indent="0" lvl="0" marL="0" rtl="0" algn="l">
              <a:spcBef>
                <a:spcPts val="0"/>
              </a:spcBef>
              <a:spcAft>
                <a:spcPts val="0"/>
              </a:spcAft>
              <a:buNone/>
            </a:pPr>
            <a:r>
              <a:rPr lang="en-US"/>
              <a:t>THIS DOMAIN CAN BE ONE OF THE HARDEST TO DISCUSS WITH TEACHERS, ESPECIALLY REGARDING THE EVIDENCE THEY COLLECT AND WHAT WE LOOK FOR. WHAT DATA ARE YOU USING TO EVALUATE A TEACHER’S EFFECTIVENESS IN DOMAIN 2?  YOU WILL DELIVER THIS GWPL ON QUARTER ONE SNAD - HOW CAN YOU SET UP EXPECTATIONS WITH YOUR TEACHERS AND HELP THEM THINK ABOUT A PLAN OF ACTION FOR QUARTER TWO AROUND THIS DOMAIN?  These next steps align with the Educator Standards and teacher </a:t>
            </a:r>
            <a:r>
              <a:rPr lang="en-US"/>
              <a:t>expectations</a:t>
            </a:r>
            <a:r>
              <a:rPr lang="en-US"/>
              <a:t> outlined in Domain II - Planning and Preparation.  The standard and indicator is listed on left of the screen, with descriptions of “effective and highly effective” on the right.  Think of how you might articulate the “next steps” goals from the previous slide into your goal setting conversations, observations, and debriefing conversations with teachers.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REPEAT AGAIN AT THE END TO REITERATE HOW YOU WILL USE/DISCUSS WITH TEACHERS - WHAT DO YOU EXPECT TO SEE WHEN YOU OBSERVE INSTRUCTION IN YOUR TEACHERS’ CLASSROOMS?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eee96c0f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eee96c0f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rgbClr val="2C2E35"/>
                </a:solidFill>
                <a:highlight>
                  <a:srgbClr val="FFFFFF"/>
                </a:highlight>
              </a:rPr>
              <a:t>Identify the targets and success criteria for this presentation- at the conclusion of the lesson,, write the success criteria in terms of speaking, listening, reading and writing-use the verbs of the actions participants will perform.</a:t>
            </a:r>
            <a:endParaRPr sz="1200">
              <a:solidFill>
                <a:srgbClr val="2C2E35"/>
              </a:solidFill>
              <a:highlight>
                <a:srgbClr val="FFFFFF"/>
              </a:highlight>
            </a:endParaRPr>
          </a:p>
          <a:p>
            <a:pPr indent="0" lvl="0" marL="0" rtl="0" algn="l">
              <a:spcBef>
                <a:spcPts val="0"/>
              </a:spcBef>
              <a:spcAft>
                <a:spcPts val="0"/>
              </a:spcAft>
              <a:buClr>
                <a:schemeClr val="dk1"/>
              </a:buClr>
              <a:buSzPts val="1100"/>
              <a:buFont typeface="Arial"/>
              <a:buNone/>
            </a:pPr>
            <a:r>
              <a:t/>
            </a:r>
            <a:endParaRPr sz="1200">
              <a:solidFill>
                <a:srgbClr val="2C2E35"/>
              </a:solidFill>
              <a:highlight>
                <a:srgbClr val="FFFFFF"/>
              </a:highlight>
            </a:endParaRPr>
          </a:p>
          <a:p>
            <a:pPr indent="0" lvl="0" marL="0" rtl="0" algn="l">
              <a:spcBef>
                <a:spcPts val="0"/>
              </a:spcBef>
              <a:spcAft>
                <a:spcPts val="0"/>
              </a:spcAft>
              <a:buClr>
                <a:schemeClr val="dk1"/>
              </a:buClr>
              <a:buSzPts val="1100"/>
              <a:buFont typeface="Arial"/>
              <a:buNone/>
            </a:pPr>
            <a:r>
              <a:rPr lang="en-US" sz="1200">
                <a:solidFill>
                  <a:srgbClr val="2C2E35"/>
                </a:solidFill>
              </a:rPr>
              <a:t>REVIEW/READ TOGETHER:  THESE ARE THE LEARNING OBJECTIVES/TARGETS FOR TODAY’S GWPL - THE SUCCESS CRITERIA ARE THE ACTIONS WE WILL PERFORM THAT WILL SHOW WE HAVE MET THE LEARNING OBJECTIVES/TARGETS.</a:t>
            </a:r>
            <a:endParaRPr sz="1200">
              <a:solidFill>
                <a:srgbClr val="2C2E35"/>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822960" y="214953"/>
            <a:ext cx="7543800" cy="1088100"/>
          </a:xfrm>
          <a:prstGeom prst="rect">
            <a:avLst/>
          </a:prstGeom>
          <a:noFill/>
          <a:ln>
            <a:noFill/>
          </a:ln>
        </p:spPr>
        <p:txBody>
          <a:bodyPr anchorCtr="0" anchor="b" bIns="91425" lIns="91425" spcFirstLastPara="1" rIns="91425" wrap="square" tIns="91425">
            <a:noAutofit/>
          </a:bodyPr>
          <a:lstStyle>
            <a:lvl1pPr indent="0" lvl="0" marL="0" marR="0" rtl="0" algn="l">
              <a:lnSpc>
                <a:spcPct val="85000"/>
              </a:lnSpc>
              <a:spcBef>
                <a:spcPts val="0"/>
              </a:spcBef>
              <a:spcAft>
                <a:spcPts val="0"/>
              </a:spcAft>
              <a:buClr>
                <a:srgbClr val="3F3F3F"/>
              </a:buClr>
              <a:buSzPts val="2800"/>
              <a:buFont typeface="Calibri"/>
              <a:buNone/>
              <a:defRPr b="0" i="0" sz="3600" u="none" cap="none" strike="noStrike">
                <a:solidFill>
                  <a:srgbClr val="3F3F3F"/>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822960" y="1384301"/>
            <a:ext cx="7543800" cy="3017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rgbClr val="3F3F3F"/>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9pPr>
          </a:lstStyle>
          <a:p/>
        </p:txBody>
      </p:sp>
      <p:sp>
        <p:nvSpPr>
          <p:cNvPr id="53" name="Google Shape;53;p13"/>
          <p:cNvSpPr txBox="1"/>
          <p:nvPr>
            <p:ph idx="10" type="dt"/>
          </p:nvPr>
        </p:nvSpPr>
        <p:spPr>
          <a:xfrm>
            <a:off x="822961" y="4844839"/>
            <a:ext cx="18543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675">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2764639" y="4844839"/>
            <a:ext cx="36171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675" cap="none">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7425344" y="4844839"/>
            <a:ext cx="9840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14"/>
          <p:cNvSpPr txBox="1"/>
          <p:nvPr>
            <p:ph type="title"/>
          </p:nvPr>
        </p:nvSpPr>
        <p:spPr>
          <a:xfrm>
            <a:off x="822960" y="214953"/>
            <a:ext cx="7543800" cy="1088100"/>
          </a:xfrm>
          <a:prstGeom prst="rect">
            <a:avLst/>
          </a:prstGeom>
          <a:noFill/>
          <a:ln>
            <a:noFill/>
          </a:ln>
        </p:spPr>
        <p:txBody>
          <a:bodyPr anchorCtr="0" anchor="b" bIns="91425" lIns="91425" spcFirstLastPara="1" rIns="91425" wrap="square" tIns="91425">
            <a:noAutofit/>
          </a:bodyPr>
          <a:lstStyle>
            <a:lvl1pPr indent="0" lvl="0" marL="0" marR="0" rtl="0" algn="l">
              <a:lnSpc>
                <a:spcPct val="85000"/>
              </a:lnSpc>
              <a:spcBef>
                <a:spcPts val="0"/>
              </a:spcBef>
              <a:spcAft>
                <a:spcPts val="0"/>
              </a:spcAft>
              <a:buClr>
                <a:srgbClr val="3F3F3F"/>
              </a:buClr>
              <a:buSzPts val="2800"/>
              <a:buFont typeface="Calibri"/>
              <a:buNone/>
              <a:defRPr b="0" i="0" sz="3600" u="none" cap="none" strike="noStrike">
                <a:solidFill>
                  <a:srgbClr val="3F3F3F"/>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8" name="Google Shape;58;p14"/>
          <p:cNvSpPr txBox="1"/>
          <p:nvPr>
            <p:ph idx="1" type="body"/>
          </p:nvPr>
        </p:nvSpPr>
        <p:spPr>
          <a:xfrm>
            <a:off x="822960" y="1384539"/>
            <a:ext cx="3703200" cy="5523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900"/>
              </a:spcBef>
              <a:spcAft>
                <a:spcPts val="0"/>
              </a:spcAft>
              <a:buClr>
                <a:schemeClr val="accent1"/>
              </a:buClr>
              <a:buSzPts val="1800"/>
              <a:buFont typeface="Calibri"/>
              <a:buNone/>
              <a:defRPr b="0" i="0" sz="1500" u="none" cap="none" strike="noStrike">
                <a:solidFill>
                  <a:schemeClr val="dk2"/>
                </a:solidFill>
                <a:latin typeface="Calibri"/>
                <a:ea typeface="Calibri"/>
                <a:cs typeface="Calibri"/>
                <a:sym typeface="Calibri"/>
              </a:defRPr>
            </a:lvl1pPr>
            <a:lvl2pPr indent="-228600" lvl="1" marL="914400" marR="0" rtl="0" algn="l">
              <a:lnSpc>
                <a:spcPct val="90000"/>
              </a:lnSpc>
              <a:spcBef>
                <a:spcPts val="150"/>
              </a:spcBef>
              <a:spcAft>
                <a:spcPts val="0"/>
              </a:spcAft>
              <a:buClr>
                <a:schemeClr val="accent1"/>
              </a:buClr>
              <a:buSzPts val="1400"/>
              <a:buFont typeface="Calibri"/>
              <a:buNone/>
              <a:defRPr b="1" i="0" sz="15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300"/>
              </a:spcBef>
              <a:spcAft>
                <a:spcPts val="0"/>
              </a:spcAft>
              <a:buClr>
                <a:schemeClr val="accent1"/>
              </a:buClr>
              <a:buSzPts val="1400"/>
              <a:buFont typeface="Calibri"/>
              <a:buNone/>
              <a:defRPr b="1" i="0" sz="1350" u="none" cap="none" strike="noStrike">
                <a:solidFill>
                  <a:srgbClr val="3F3F3F"/>
                </a:solidFill>
                <a:latin typeface="Calibri"/>
                <a:ea typeface="Calibri"/>
                <a:cs typeface="Calibri"/>
                <a:sym typeface="Calibri"/>
              </a:defRPr>
            </a:lvl3pPr>
            <a:lvl4pPr indent="-228600" lvl="3" marL="18288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9pPr>
          </a:lstStyle>
          <a:p/>
        </p:txBody>
      </p:sp>
      <p:sp>
        <p:nvSpPr>
          <p:cNvPr id="59" name="Google Shape;59;p14"/>
          <p:cNvSpPr txBox="1"/>
          <p:nvPr>
            <p:ph idx="2" type="body"/>
          </p:nvPr>
        </p:nvSpPr>
        <p:spPr>
          <a:xfrm>
            <a:off x="822960" y="1936751"/>
            <a:ext cx="3703200" cy="24651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rgbClr val="3F3F3F"/>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9pPr>
          </a:lstStyle>
          <a:p/>
        </p:txBody>
      </p:sp>
      <p:sp>
        <p:nvSpPr>
          <p:cNvPr id="60" name="Google Shape;60;p14"/>
          <p:cNvSpPr txBox="1"/>
          <p:nvPr>
            <p:ph idx="3" type="body"/>
          </p:nvPr>
        </p:nvSpPr>
        <p:spPr>
          <a:xfrm>
            <a:off x="4663440" y="1384539"/>
            <a:ext cx="3703200" cy="5523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900"/>
              </a:spcBef>
              <a:spcAft>
                <a:spcPts val="0"/>
              </a:spcAft>
              <a:buClr>
                <a:schemeClr val="accent1"/>
              </a:buClr>
              <a:buSzPts val="1800"/>
              <a:buFont typeface="Calibri"/>
              <a:buNone/>
              <a:defRPr b="0" i="0" sz="1500" u="none" cap="none" strike="noStrike">
                <a:solidFill>
                  <a:schemeClr val="dk2"/>
                </a:solidFill>
                <a:latin typeface="Calibri"/>
                <a:ea typeface="Calibri"/>
                <a:cs typeface="Calibri"/>
                <a:sym typeface="Calibri"/>
              </a:defRPr>
            </a:lvl1pPr>
            <a:lvl2pPr indent="-228600" lvl="1" marL="914400" marR="0" rtl="0" algn="l">
              <a:lnSpc>
                <a:spcPct val="90000"/>
              </a:lnSpc>
              <a:spcBef>
                <a:spcPts val="150"/>
              </a:spcBef>
              <a:spcAft>
                <a:spcPts val="0"/>
              </a:spcAft>
              <a:buClr>
                <a:schemeClr val="accent1"/>
              </a:buClr>
              <a:buSzPts val="1400"/>
              <a:buFont typeface="Calibri"/>
              <a:buNone/>
              <a:defRPr b="1" i="0" sz="15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300"/>
              </a:spcBef>
              <a:spcAft>
                <a:spcPts val="0"/>
              </a:spcAft>
              <a:buClr>
                <a:schemeClr val="accent1"/>
              </a:buClr>
              <a:buSzPts val="1400"/>
              <a:buFont typeface="Calibri"/>
              <a:buNone/>
              <a:defRPr b="1" i="0" sz="1350" u="none" cap="none" strike="noStrike">
                <a:solidFill>
                  <a:srgbClr val="3F3F3F"/>
                </a:solidFill>
                <a:latin typeface="Calibri"/>
                <a:ea typeface="Calibri"/>
                <a:cs typeface="Calibri"/>
                <a:sym typeface="Calibri"/>
              </a:defRPr>
            </a:lvl3pPr>
            <a:lvl4pPr indent="-228600" lvl="3" marL="18288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300"/>
              </a:spcBef>
              <a:spcAft>
                <a:spcPts val="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300"/>
              </a:spcBef>
              <a:spcAft>
                <a:spcPts val="300"/>
              </a:spcAft>
              <a:buClr>
                <a:schemeClr val="accent1"/>
              </a:buClr>
              <a:buSzPts val="1400"/>
              <a:buFont typeface="Calibri"/>
              <a:buNone/>
              <a:defRPr b="1" i="0" sz="1200" u="none" cap="none" strike="noStrike">
                <a:solidFill>
                  <a:srgbClr val="3F3F3F"/>
                </a:solidFill>
                <a:latin typeface="Calibri"/>
                <a:ea typeface="Calibri"/>
                <a:cs typeface="Calibri"/>
                <a:sym typeface="Calibri"/>
              </a:defRPr>
            </a:lvl9pPr>
          </a:lstStyle>
          <a:p/>
        </p:txBody>
      </p:sp>
      <p:sp>
        <p:nvSpPr>
          <p:cNvPr id="61" name="Google Shape;61;p14"/>
          <p:cNvSpPr txBox="1"/>
          <p:nvPr>
            <p:ph idx="4" type="body"/>
          </p:nvPr>
        </p:nvSpPr>
        <p:spPr>
          <a:xfrm>
            <a:off x="4663440" y="1936751"/>
            <a:ext cx="3703200" cy="24651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90000"/>
              </a:lnSpc>
              <a:spcBef>
                <a:spcPts val="900"/>
              </a:spcBef>
              <a:spcAft>
                <a:spcPts val="0"/>
              </a:spcAft>
              <a:buClr>
                <a:schemeClr val="accent1"/>
              </a:buClr>
              <a:buSzPts val="1500"/>
              <a:buFont typeface="Calibri"/>
              <a:buChar char=" "/>
              <a:defRPr b="0" i="0" sz="1500" u="none" cap="none" strike="noStrike">
                <a:solidFill>
                  <a:srgbClr val="3F3F3F"/>
                </a:solidFill>
                <a:latin typeface="Calibri"/>
                <a:ea typeface="Calibri"/>
                <a:cs typeface="Calibri"/>
                <a:sym typeface="Calibri"/>
              </a:defRPr>
            </a:lvl1pPr>
            <a:lvl2pPr indent="-314325" lvl="1" marL="914400" marR="0" rtl="0" algn="l">
              <a:lnSpc>
                <a:spcPct val="90000"/>
              </a:lnSpc>
              <a:spcBef>
                <a:spcPts val="150"/>
              </a:spcBef>
              <a:spcAft>
                <a:spcPts val="0"/>
              </a:spcAft>
              <a:buClr>
                <a:schemeClr val="accent1"/>
              </a:buClr>
              <a:buSzPts val="1350"/>
              <a:buFont typeface="Calibri"/>
              <a:buChar char="◦"/>
              <a:defRPr b="0" i="0" sz="1350" u="none" cap="none" strike="noStrike">
                <a:solidFill>
                  <a:srgbClr val="3F3F3F"/>
                </a:solidFill>
                <a:latin typeface="Calibri"/>
                <a:ea typeface="Calibri"/>
                <a:cs typeface="Calibri"/>
                <a:sym typeface="Calibri"/>
              </a:defRPr>
            </a:lvl2pPr>
            <a:lvl3pPr indent="-295275" lvl="2" marL="1371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3pPr>
            <a:lvl4pPr indent="-295275" lvl="3" marL="18288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4pPr>
            <a:lvl5pPr indent="-295275" lvl="4" marL="22860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5pPr>
            <a:lvl6pPr indent="-295275" lvl="5" marL="27432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6pPr>
            <a:lvl7pPr indent="-295275" lvl="6" marL="32004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7pPr>
            <a:lvl8pPr indent="-295275" lvl="7" marL="3657600" marR="0" rtl="0" algn="l">
              <a:lnSpc>
                <a:spcPct val="90000"/>
              </a:lnSpc>
              <a:spcBef>
                <a:spcPts val="300"/>
              </a:spcBef>
              <a:spcAft>
                <a:spcPts val="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8pPr>
            <a:lvl9pPr indent="-295275" lvl="8" marL="4114800" marR="0" rtl="0" algn="l">
              <a:lnSpc>
                <a:spcPct val="90000"/>
              </a:lnSpc>
              <a:spcBef>
                <a:spcPts val="300"/>
              </a:spcBef>
              <a:spcAft>
                <a:spcPts val="300"/>
              </a:spcAft>
              <a:buClr>
                <a:schemeClr val="accent1"/>
              </a:buClr>
              <a:buSzPts val="1050"/>
              <a:buFont typeface="Calibri"/>
              <a:buChar char="◦"/>
              <a:defRPr b="0" i="0" sz="1050" u="none" cap="none" strike="noStrike">
                <a:solidFill>
                  <a:srgbClr val="3F3F3F"/>
                </a:solidFill>
                <a:latin typeface="Calibri"/>
                <a:ea typeface="Calibri"/>
                <a:cs typeface="Calibri"/>
                <a:sym typeface="Calibri"/>
              </a:defRPr>
            </a:lvl9pPr>
          </a:lstStyle>
          <a:p/>
        </p:txBody>
      </p:sp>
      <p:sp>
        <p:nvSpPr>
          <p:cNvPr id="62" name="Google Shape;62;p14"/>
          <p:cNvSpPr txBox="1"/>
          <p:nvPr>
            <p:ph idx="10" type="dt"/>
          </p:nvPr>
        </p:nvSpPr>
        <p:spPr>
          <a:xfrm>
            <a:off x="822961" y="4844839"/>
            <a:ext cx="18543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675">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4"/>
          <p:cNvSpPr txBox="1"/>
          <p:nvPr>
            <p:ph idx="11" type="ftr"/>
          </p:nvPr>
        </p:nvSpPr>
        <p:spPr>
          <a:xfrm>
            <a:off x="2764639" y="4844839"/>
            <a:ext cx="36171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675" cap="none">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4"/>
          <p:cNvSpPr txBox="1"/>
          <p:nvPr>
            <p:ph idx="12" type="sldNum"/>
          </p:nvPr>
        </p:nvSpPr>
        <p:spPr>
          <a:xfrm>
            <a:off x="7425344" y="4844839"/>
            <a:ext cx="9840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788">
                <a:solidFill>
                  <a:srgbClr val="FFFFFF"/>
                </a:solidFill>
                <a:latin typeface="Calibri"/>
                <a:ea typeface="Calibri"/>
                <a:cs typeface="Calibri"/>
                <a:sym typeface="Calibri"/>
              </a:defRPr>
            </a:lvl1pPr>
            <a:lvl2pPr indent="0" lvl="1" marL="0" marR="0" rtl="0" algn="r">
              <a:spcBef>
                <a:spcPts val="0"/>
              </a:spcBef>
              <a:buNone/>
              <a:defRPr sz="788">
                <a:solidFill>
                  <a:srgbClr val="FFFFFF"/>
                </a:solidFill>
                <a:latin typeface="Calibri"/>
                <a:ea typeface="Calibri"/>
                <a:cs typeface="Calibri"/>
                <a:sym typeface="Calibri"/>
              </a:defRPr>
            </a:lvl2pPr>
            <a:lvl3pPr indent="0" lvl="2" marL="0" marR="0" rtl="0" algn="r">
              <a:spcBef>
                <a:spcPts val="0"/>
              </a:spcBef>
              <a:buNone/>
              <a:defRPr sz="788">
                <a:solidFill>
                  <a:srgbClr val="FFFFFF"/>
                </a:solidFill>
                <a:latin typeface="Calibri"/>
                <a:ea typeface="Calibri"/>
                <a:cs typeface="Calibri"/>
                <a:sym typeface="Calibri"/>
              </a:defRPr>
            </a:lvl3pPr>
            <a:lvl4pPr indent="0" lvl="3" marL="0" marR="0" rtl="0" algn="r">
              <a:spcBef>
                <a:spcPts val="0"/>
              </a:spcBef>
              <a:buNone/>
              <a:defRPr sz="788">
                <a:solidFill>
                  <a:srgbClr val="FFFFFF"/>
                </a:solidFill>
                <a:latin typeface="Calibri"/>
                <a:ea typeface="Calibri"/>
                <a:cs typeface="Calibri"/>
                <a:sym typeface="Calibri"/>
              </a:defRPr>
            </a:lvl4pPr>
            <a:lvl5pPr indent="0" lvl="4" marL="0" marR="0" rtl="0" algn="r">
              <a:spcBef>
                <a:spcPts val="0"/>
              </a:spcBef>
              <a:buNone/>
              <a:defRPr sz="788">
                <a:solidFill>
                  <a:srgbClr val="FFFFFF"/>
                </a:solidFill>
                <a:latin typeface="Calibri"/>
                <a:ea typeface="Calibri"/>
                <a:cs typeface="Calibri"/>
                <a:sym typeface="Calibri"/>
              </a:defRPr>
            </a:lvl5pPr>
            <a:lvl6pPr indent="0" lvl="5" marL="0" marR="0" rtl="0" algn="r">
              <a:spcBef>
                <a:spcPts val="0"/>
              </a:spcBef>
              <a:buNone/>
              <a:defRPr sz="788">
                <a:solidFill>
                  <a:srgbClr val="FFFFFF"/>
                </a:solidFill>
                <a:latin typeface="Calibri"/>
                <a:ea typeface="Calibri"/>
                <a:cs typeface="Calibri"/>
                <a:sym typeface="Calibri"/>
              </a:defRPr>
            </a:lvl6pPr>
            <a:lvl7pPr indent="0" lvl="6" marL="0" marR="0" rtl="0" algn="r">
              <a:spcBef>
                <a:spcPts val="0"/>
              </a:spcBef>
              <a:buNone/>
              <a:defRPr sz="788">
                <a:solidFill>
                  <a:srgbClr val="FFFFFF"/>
                </a:solidFill>
                <a:latin typeface="Calibri"/>
                <a:ea typeface="Calibri"/>
                <a:cs typeface="Calibri"/>
                <a:sym typeface="Calibri"/>
              </a:defRPr>
            </a:lvl7pPr>
            <a:lvl8pPr indent="0" lvl="7" marL="0" marR="0" rtl="0" algn="r">
              <a:spcBef>
                <a:spcPts val="0"/>
              </a:spcBef>
              <a:buNone/>
              <a:defRPr sz="788">
                <a:solidFill>
                  <a:srgbClr val="FFFFFF"/>
                </a:solidFill>
                <a:latin typeface="Calibri"/>
                <a:ea typeface="Calibri"/>
                <a:cs typeface="Calibri"/>
                <a:sym typeface="Calibri"/>
              </a:defRPr>
            </a:lvl8pPr>
            <a:lvl9pPr indent="0" lvl="8" marL="0" marR="0" rtl="0" algn="r">
              <a:spcBef>
                <a:spcPts val="0"/>
              </a:spcBef>
              <a:buNone/>
              <a:defRPr sz="788">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DFED">
            <a:alpha val="8980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docs.google.com/document/d/1eyr5X_TYBOMisYQZ38BbXZOypJnwxc6D/edit?usp=sharing&amp;ouid=116658532835258288348&amp;rtpof=true&amp;sd=true"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corestandards.org/ELA-Literacy/CCRA/R/2/" TargetMode="External"/><Relationship Id="rId4" Type="http://schemas.openxmlformats.org/officeDocument/2006/relationships/hyperlink" Target="https://vimeo.com/5595174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nam02.safelinks.protection.outlook.com/?url=https%3A%2F%2Fyoutu.be%2FjrFpp-Cyd7U&amp;data=04%7C01%7Cdlhauser%40graniteschools.org%7C3ff1a088a3a1440fa50608d982b21e3b%7C2c45b243148f437d99d862605a32b840%7C0%7C0%7C637684523814611235%7CUnknown%7CTWFpbGZsb3d8eyJWIjoiMC4wLjAwMDAiLCJQIjoiV2luMzIiLCJBTiI6Ik1haWwiLCJXVCI6Mn0%3D%7C1000&amp;sdata=VBBhd5PP9e%2FVPNneqWPcBBAqoz%2Fneue9OI7ur6jAopU%3D&amp;reserved=0" TargetMode="External"/><Relationship Id="rId4" Type="http://schemas.openxmlformats.org/officeDocument/2006/relationships/hyperlink" Target="http://www.youtube.com/watch?v=jrFpp-Cyd7U" TargetMode="External"/><Relationship Id="rId5"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1" Type="http://schemas.openxmlformats.org/officeDocument/2006/relationships/hyperlink" Target="https://drive.google.com/drive/folders/1ZIWAzqLl83CXsV6jhQ3QGid8345ESIbo?usp=sharing" TargetMode="External"/><Relationship Id="rId10" Type="http://schemas.openxmlformats.org/officeDocument/2006/relationships/image" Target="../media/image29.png"/><Relationship Id="rId13" Type="http://schemas.openxmlformats.org/officeDocument/2006/relationships/hyperlink" Target="https://drive.google.com/drive/folders/1ZIWAzqLl83CXsV6jhQ3QGid8345ESIbo" TargetMode="External"/><Relationship Id="rId12" Type="http://schemas.openxmlformats.org/officeDocument/2006/relationships/image" Target="../media/image35.png"/><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s://drive.google.com/file/d/1IMCgcFaaVERht6MDkFWyfrSlt76NgNQ4/view?usp=sharing" TargetMode="External"/><Relationship Id="rId4" Type="http://schemas.openxmlformats.org/officeDocument/2006/relationships/image" Target="../media/image22.png"/><Relationship Id="rId9" Type="http://schemas.openxmlformats.org/officeDocument/2006/relationships/hyperlink" Target="https://drive.google.com/file/d/12kYNgJJ1rHQAw_Kagzzm9kf_BVOJYARO/view?usp=sharing" TargetMode="External"/><Relationship Id="rId15" Type="http://schemas.openxmlformats.org/officeDocument/2006/relationships/hyperlink" Target="https://drive.google.com/file/d/12kYNgJJ1rHQAw_Kagzzm9kf_BVOJYARO/view" TargetMode="External"/><Relationship Id="rId14" Type="http://schemas.openxmlformats.org/officeDocument/2006/relationships/hyperlink" Target="https://drive.google.com/drive/folders/1ZIWAzqLl83CXsV6jhQ3QGid8345ESIbo" TargetMode="External"/><Relationship Id="rId17" Type="http://schemas.openxmlformats.org/officeDocument/2006/relationships/hyperlink" Target="https://static.nsta.org/ngss/resources/MatrixForK-12ProgressionOfScienceAndEngineeringPracticesInNGSS.8.14.14.pdf" TargetMode="External"/><Relationship Id="rId16" Type="http://schemas.openxmlformats.org/officeDocument/2006/relationships/hyperlink" Target="https://drive.google.com/drive/folders/10I7pF9bgYMGuFYEmDqtr6GbbJ6t9cqXC" TargetMode="External"/><Relationship Id="rId5" Type="http://schemas.openxmlformats.org/officeDocument/2006/relationships/hyperlink" Target="https://static.nsta.org/ngss/resources/MatrixForK-12ProgressionOfScienceAndEngineeringPracticesInNGSS.8.14.14.pdf" TargetMode="External"/><Relationship Id="rId6" Type="http://schemas.openxmlformats.org/officeDocument/2006/relationships/image" Target="../media/image28.png"/><Relationship Id="rId18" Type="http://schemas.openxmlformats.org/officeDocument/2006/relationships/hyperlink" Target="https://drive.google.com/file/d/1IMCgcFaaVERht6MDkFWyfrSlt76NgNQ4/view?usp=sharing" TargetMode="External"/><Relationship Id="rId7" Type="http://schemas.openxmlformats.org/officeDocument/2006/relationships/hyperlink" Target="https://drive.google.com/drive/folders/10I7pF9bgYMGuFYEmDqtr6GbbJ6t9cqXC?usp=sharing" TargetMode="External"/><Relationship Id="rId8"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rive.google.com/file/d/1PqsRchwrfyl7q87VUjS5OkQjiJ9pPfGK/view?usp=sharing" TargetMode="External"/><Relationship Id="rId4" Type="http://schemas.openxmlformats.org/officeDocument/2006/relationships/image" Target="../media/image31.png"/><Relationship Id="rId5" Type="http://schemas.openxmlformats.org/officeDocument/2006/relationships/hyperlink" Target="https://docs.google.com/document/d/1PGSZyJXujlsl-6JMFWS57u2L6iZIL-TZ/edit?usp=sharing&amp;ouid=110174658531362871640&amp;rtpof=true&amp;sd=tru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rive.google.com/file/d/1mGL8QgTO2-YIK_DgvKp7mQDUIHRCGjzc/view?usp=sharing" TargetMode="Externa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hyperlink" Target="https://drive.google.com/file/d/1glZqzaHtNiKGiYba_ANB_SNLYCUhXOeB/view?usp=sharing" TargetMode="External"/><Relationship Id="rId10" Type="http://schemas.openxmlformats.org/officeDocument/2006/relationships/hyperlink" Target="https://drive.google.com/file/d/12kYNgJJ1rHQAw_Kagzzm9kf_BVOJYARO/view?usp=sharing" TargetMode="External"/><Relationship Id="rId13" Type="http://schemas.openxmlformats.org/officeDocument/2006/relationships/hyperlink" Target="https://sites.google.com/granitesd.org/pbl-library-of-teacher-resourc" TargetMode="External"/><Relationship Id="rId12" Type="http://schemas.openxmlformats.org/officeDocument/2006/relationships/hyperlink" Target="https://drive.google.com/file/d/1IMCgcFaaVERht6MDkFWyfrSlt76NgNQ4/view?usp=sharing" TargetMode="External"/><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gsdsites.graniteschools.org" TargetMode="External"/><Relationship Id="rId4" Type="http://schemas.openxmlformats.org/officeDocument/2006/relationships/hyperlink" Target="https://www.graniteschools.org/curriculuminstruction/curriculum-maps/" TargetMode="External"/><Relationship Id="rId9" Type="http://schemas.openxmlformats.org/officeDocument/2006/relationships/hyperlink" Target="https://drive.google.com/drive/folders/10I7pF9bgYMGuFYEmDqtr6GbbJ6t9cqXC?usp=sharing" TargetMode="External"/><Relationship Id="rId15" Type="http://schemas.openxmlformats.org/officeDocument/2006/relationships/image" Target="../media/image26.png"/><Relationship Id="rId14" Type="http://schemas.openxmlformats.org/officeDocument/2006/relationships/hyperlink" Target="https://gsdsites.graniteschools.org/departments/instructionalservices/curriculum/Pages/default.aspx" TargetMode="External"/><Relationship Id="rId17" Type="http://schemas.openxmlformats.org/officeDocument/2006/relationships/image" Target="../media/image38.png"/><Relationship Id="rId16" Type="http://schemas.openxmlformats.org/officeDocument/2006/relationships/hyperlink" Target="https://sites.google.com/granitesd.org/pbl-library-of-teacher-resourc" TargetMode="External"/><Relationship Id="rId5" Type="http://schemas.openxmlformats.org/officeDocument/2006/relationships/hyperlink" Target="https://gsdsites.graniteschools.org/departments/instructionalservices/curriculum/Pages/default.aspx" TargetMode="External"/><Relationship Id="rId6" Type="http://schemas.openxmlformats.org/officeDocument/2006/relationships/hyperlink" Target="https://www.schools.utah.gov/curr/mathematics/core?mid=4514&amp;tid=2" TargetMode="External"/><Relationship Id="rId18" Type="http://schemas.openxmlformats.org/officeDocument/2006/relationships/hyperlink" Target="https://gsdsites.graniteschools.org/departments/instructionalservices/curriculum/Pages/default.aspx" TargetMode="External"/><Relationship Id="rId7" Type="http://schemas.openxmlformats.org/officeDocument/2006/relationships/hyperlink" Target="https://www.schools.utah.gov/curr/mathematics/core?mid=4514&amp;tid=2" TargetMode="External"/><Relationship Id="rId8" Type="http://schemas.openxmlformats.org/officeDocument/2006/relationships/hyperlink" Target="https://www.schools.utah.gov/curr/mathematics/core?mid=4514&amp;tid=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docs.google.com/forms/d/e/1FAIpQLSfI3jySfuIyQ7iQVLevzUssff8BvxsBPLoaDPNOpQv37QNpCg/viewform?usp=sf_link" TargetMode="External"/><Relationship Id="rId4" Type="http://schemas.openxmlformats.org/officeDocument/2006/relationships/hyperlink" Target="https://tinyurl.com/59769k8z" TargetMode="External"/><Relationship Id="rId5"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goyu8Y_IjIvDZcwxvJWkq0msR3TbFUu1XzBpwel7TiY/edit?usp=sharing" TargetMode="External"/><Relationship Id="rId4" Type="http://schemas.openxmlformats.org/officeDocument/2006/relationships/hyperlink" Target="https://docs.google.com/document/d/1goyu8Y_IjIvDZcwxvJWkq0msR3TbFUu1XzBpwel7TiY/edit?usp=sharing" TargetMode="External"/><Relationship Id="rId5"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hyperlink" Target="https://docs.google.com/document/d/1S7v8xxHgOKmJpD_XxXGymx-0u4AquVg150LqtyZhSR0/edit?usp=sharing" TargetMode="Externa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220375" y="716075"/>
            <a:ext cx="5969100" cy="2052600"/>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262626"/>
              </a:buClr>
              <a:buFont typeface="Calibri"/>
              <a:buNone/>
            </a:pPr>
            <a:r>
              <a:rPr b="1" i="0" lang="en-US" sz="2700" u="none" cap="none" strike="noStrike">
                <a:solidFill>
                  <a:srgbClr val="262626"/>
                </a:solidFill>
                <a:latin typeface="Roboto"/>
                <a:ea typeface="Roboto"/>
                <a:cs typeface="Roboto"/>
                <a:sym typeface="Roboto"/>
              </a:rPr>
              <a:t>The Granite Way</a:t>
            </a:r>
            <a:br>
              <a:rPr b="1" i="0" lang="en-US" sz="2700" u="none" cap="none" strike="noStrike">
                <a:solidFill>
                  <a:srgbClr val="262626"/>
                </a:solidFill>
                <a:latin typeface="Roboto"/>
                <a:ea typeface="Roboto"/>
                <a:cs typeface="Roboto"/>
                <a:sym typeface="Roboto"/>
              </a:rPr>
            </a:br>
            <a:r>
              <a:rPr b="1" i="0" lang="en-US" sz="2700" u="none" cap="none" strike="noStrike">
                <a:solidFill>
                  <a:srgbClr val="262626"/>
                </a:solidFill>
                <a:latin typeface="Roboto"/>
                <a:ea typeface="Roboto"/>
                <a:cs typeface="Roboto"/>
                <a:sym typeface="Roboto"/>
              </a:rPr>
              <a:t>Professional Learning</a:t>
            </a:r>
            <a:endParaRPr b="1" i="0" sz="2700" u="none" cap="none" strike="noStrike">
              <a:solidFill>
                <a:srgbClr val="262626"/>
              </a:solidFill>
              <a:latin typeface="Roboto"/>
              <a:ea typeface="Roboto"/>
              <a:cs typeface="Roboto"/>
              <a:sym typeface="Roboto"/>
            </a:endParaRPr>
          </a:p>
          <a:p>
            <a:pPr indent="0" lvl="0" marL="0" marR="0" rtl="0" algn="l">
              <a:lnSpc>
                <a:spcPct val="85000"/>
              </a:lnSpc>
              <a:spcBef>
                <a:spcPts val="0"/>
              </a:spcBef>
              <a:spcAft>
                <a:spcPts val="0"/>
              </a:spcAft>
              <a:buClr>
                <a:srgbClr val="262626"/>
              </a:buClr>
              <a:buFont typeface="Calibri"/>
              <a:buNone/>
            </a:pPr>
            <a:r>
              <a:t/>
            </a:r>
            <a:endParaRPr b="1" sz="2700">
              <a:solidFill>
                <a:srgbClr val="262626"/>
              </a:solidFill>
              <a:latin typeface="Roboto"/>
              <a:ea typeface="Roboto"/>
              <a:cs typeface="Roboto"/>
              <a:sym typeface="Roboto"/>
            </a:endParaRPr>
          </a:p>
          <a:p>
            <a:pPr indent="0" lvl="0" marL="0" marR="0" rtl="0" algn="l">
              <a:lnSpc>
                <a:spcPct val="85000"/>
              </a:lnSpc>
              <a:spcBef>
                <a:spcPts val="0"/>
              </a:spcBef>
              <a:spcAft>
                <a:spcPts val="0"/>
              </a:spcAft>
              <a:buClr>
                <a:srgbClr val="262626"/>
              </a:buClr>
              <a:buFont typeface="Calibri"/>
              <a:buNone/>
            </a:pPr>
            <a:r>
              <a:rPr lang="en-US" sz="1800">
                <a:solidFill>
                  <a:srgbClr val="262626"/>
                </a:solidFill>
                <a:latin typeface="Roboto"/>
                <a:ea typeface="Roboto"/>
                <a:cs typeface="Roboto"/>
                <a:sym typeface="Roboto"/>
              </a:rPr>
              <a:t>Understanding Learning Progressions to Improve Lesson Design in a Culture of Proficiency-Based Learning </a:t>
            </a:r>
            <a:endParaRPr sz="1800">
              <a:solidFill>
                <a:srgbClr val="262626"/>
              </a:solidFill>
              <a:latin typeface="Roboto"/>
              <a:ea typeface="Roboto"/>
              <a:cs typeface="Roboto"/>
              <a:sym typeface="Roboto"/>
            </a:endParaRPr>
          </a:p>
        </p:txBody>
      </p:sp>
      <p:sp>
        <p:nvSpPr>
          <p:cNvPr id="70" name="Google Shape;70;p15"/>
          <p:cNvSpPr txBox="1"/>
          <p:nvPr>
            <p:ph idx="1" type="subTitle"/>
          </p:nvPr>
        </p:nvSpPr>
        <p:spPr>
          <a:xfrm>
            <a:off x="0" y="4078675"/>
            <a:ext cx="9098700" cy="990000"/>
          </a:xfrm>
          <a:prstGeom prst="rect">
            <a:avLst/>
          </a:prstGeom>
          <a:solidFill>
            <a:srgbClr val="A2CDE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Font typeface="Calibri"/>
              <a:buNone/>
            </a:pPr>
            <a:r>
              <a:rPr lang="en-US" sz="1800">
                <a:solidFill>
                  <a:srgbClr val="3F3F3F"/>
                </a:solidFill>
                <a:latin typeface="Roboto"/>
                <a:ea typeface="Roboto"/>
                <a:cs typeface="Roboto"/>
                <a:sym typeface="Roboto"/>
              </a:rPr>
              <a:t>October</a:t>
            </a:r>
            <a:r>
              <a:rPr i="0" lang="en-US" sz="1800" u="none" cap="none" strike="noStrike">
                <a:solidFill>
                  <a:srgbClr val="3F3F3F"/>
                </a:solidFill>
                <a:latin typeface="Roboto"/>
                <a:ea typeface="Roboto"/>
                <a:cs typeface="Roboto"/>
                <a:sym typeface="Roboto"/>
              </a:rPr>
              <a:t>, 20</a:t>
            </a:r>
            <a:r>
              <a:rPr lang="en-US" sz="1800">
                <a:solidFill>
                  <a:srgbClr val="3F3F3F"/>
                </a:solidFill>
                <a:latin typeface="Roboto"/>
                <a:ea typeface="Roboto"/>
                <a:cs typeface="Roboto"/>
                <a:sym typeface="Roboto"/>
              </a:rPr>
              <a:t>21</a:t>
            </a:r>
            <a:endParaRPr sz="1800">
              <a:solidFill>
                <a:srgbClr val="3F3F3F"/>
              </a:solidFill>
              <a:latin typeface="Roboto"/>
              <a:ea typeface="Roboto"/>
              <a:cs typeface="Roboto"/>
              <a:sym typeface="Roboto"/>
            </a:endParaRPr>
          </a:p>
          <a:p>
            <a:pPr indent="0" lvl="0" marL="0" rtl="0" algn="l">
              <a:lnSpc>
                <a:spcPct val="90000"/>
              </a:lnSpc>
              <a:spcBef>
                <a:spcPts val="0"/>
              </a:spcBef>
              <a:spcAft>
                <a:spcPts val="0"/>
              </a:spcAft>
              <a:buClr>
                <a:schemeClr val="dk1"/>
              </a:buClr>
              <a:buFont typeface="Arial"/>
              <a:buNone/>
            </a:pPr>
            <a:r>
              <a:rPr lang="en-US" sz="1200">
                <a:solidFill>
                  <a:srgbClr val="3F3F3F"/>
                </a:solidFill>
                <a:latin typeface="Roboto"/>
                <a:ea typeface="Roboto"/>
                <a:cs typeface="Roboto"/>
                <a:sym typeface="Roboto"/>
              </a:rPr>
              <a:t>Instructional/Student Learning Process </a:t>
            </a:r>
            <a:endParaRPr sz="1200">
              <a:solidFill>
                <a:srgbClr val="3F3F3F"/>
              </a:solidFill>
              <a:latin typeface="Roboto"/>
              <a:ea typeface="Roboto"/>
              <a:cs typeface="Roboto"/>
              <a:sym typeface="Roboto"/>
            </a:endParaRPr>
          </a:p>
          <a:p>
            <a:pPr indent="0" lvl="0" marL="0" rtl="0" algn="l">
              <a:lnSpc>
                <a:spcPct val="90000"/>
              </a:lnSpc>
              <a:spcBef>
                <a:spcPts val="0"/>
              </a:spcBef>
              <a:spcAft>
                <a:spcPts val="0"/>
              </a:spcAft>
              <a:buClr>
                <a:schemeClr val="dk1"/>
              </a:buClr>
              <a:buFont typeface="Arial"/>
              <a:buNone/>
            </a:pPr>
            <a:r>
              <a:rPr lang="en-US" sz="1200">
                <a:solidFill>
                  <a:srgbClr val="3F3F3F"/>
                </a:solidFill>
                <a:latin typeface="Roboto"/>
                <a:ea typeface="Roboto"/>
                <a:cs typeface="Roboto"/>
                <a:sym typeface="Roboto"/>
              </a:rPr>
              <a:t>Expanded Instruction and Support </a:t>
            </a:r>
            <a:endParaRPr sz="2400">
              <a:solidFill>
                <a:srgbClr val="3F3F3F"/>
              </a:solidFill>
              <a:latin typeface="Roboto"/>
              <a:ea typeface="Roboto"/>
              <a:cs typeface="Roboto"/>
              <a:sym typeface="Roboto"/>
            </a:endParaRPr>
          </a:p>
        </p:txBody>
      </p:sp>
      <p:pic>
        <p:nvPicPr>
          <p:cNvPr id="71" name="Google Shape;71;p15"/>
          <p:cNvPicPr preferRelativeResize="0"/>
          <p:nvPr/>
        </p:nvPicPr>
        <p:blipFill>
          <a:blip r:embed="rId3">
            <a:alphaModFix/>
          </a:blip>
          <a:stretch>
            <a:fillRect/>
          </a:stretch>
        </p:blipFill>
        <p:spPr>
          <a:xfrm>
            <a:off x="7128525" y="315850"/>
            <a:ext cx="1699026" cy="887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251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Learning</a:t>
            </a:r>
            <a:r>
              <a:rPr lang="en-US">
                <a:latin typeface="Roboto"/>
                <a:ea typeface="Roboto"/>
                <a:cs typeface="Roboto"/>
                <a:sym typeface="Roboto"/>
              </a:rPr>
              <a:t> Task</a:t>
            </a:r>
            <a:endParaRPr>
              <a:latin typeface="Roboto"/>
              <a:ea typeface="Roboto"/>
              <a:cs typeface="Roboto"/>
              <a:sym typeface="Roboto"/>
            </a:endParaRPr>
          </a:p>
        </p:txBody>
      </p:sp>
      <p:sp>
        <p:nvSpPr>
          <p:cNvPr id="132" name="Google Shape;132;p24"/>
          <p:cNvSpPr txBox="1"/>
          <p:nvPr>
            <p:ph idx="1" type="body"/>
          </p:nvPr>
        </p:nvSpPr>
        <p:spPr>
          <a:xfrm>
            <a:off x="311700" y="1150875"/>
            <a:ext cx="39999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Roboto"/>
              <a:buAutoNum type="arabicPeriod"/>
            </a:pPr>
            <a:r>
              <a:rPr lang="en-US" sz="2000">
                <a:latin typeface="Roboto"/>
                <a:ea typeface="Roboto"/>
                <a:cs typeface="Roboto"/>
                <a:sym typeface="Roboto"/>
              </a:rPr>
              <a:t>Read the excerpts describing learning progressions and why they are important.</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US" sz="2000">
                <a:latin typeface="Roboto"/>
                <a:ea typeface="Roboto"/>
                <a:cs typeface="Roboto"/>
                <a:sym typeface="Roboto"/>
              </a:rPr>
              <a:t>Annotate the text with words, phrases, or ideas that will help you understand learning progressions.</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US" sz="2000">
                <a:latin typeface="Roboto"/>
                <a:ea typeface="Roboto"/>
                <a:cs typeface="Roboto"/>
                <a:sym typeface="Roboto"/>
              </a:rPr>
              <a:t>Summarize your annotations into a one sentence definition of </a:t>
            </a:r>
            <a:r>
              <a:rPr b="1" lang="en-US" sz="2000">
                <a:latin typeface="Roboto"/>
                <a:ea typeface="Roboto"/>
                <a:cs typeface="Roboto"/>
                <a:sym typeface="Roboto"/>
              </a:rPr>
              <a:t>learning progression</a:t>
            </a:r>
            <a:r>
              <a:rPr lang="en-US" sz="2000">
                <a:latin typeface="Roboto"/>
                <a:ea typeface="Roboto"/>
                <a:cs typeface="Roboto"/>
                <a:sym typeface="Roboto"/>
              </a:rPr>
              <a:t>.</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US" sz="2000">
                <a:latin typeface="Roboto"/>
                <a:ea typeface="Roboto"/>
                <a:cs typeface="Roboto"/>
                <a:sym typeface="Roboto"/>
              </a:rPr>
              <a:t>Share.</a:t>
            </a:r>
            <a:endParaRPr b="1" sz="2000">
              <a:latin typeface="Roboto"/>
              <a:ea typeface="Roboto"/>
              <a:cs typeface="Roboto"/>
              <a:sym typeface="Roboto"/>
            </a:endParaRPr>
          </a:p>
          <a:p>
            <a:pPr indent="0" lvl="0" marL="0" rtl="0" algn="l">
              <a:spcBef>
                <a:spcPts val="1600"/>
              </a:spcBef>
              <a:spcAft>
                <a:spcPts val="1600"/>
              </a:spcAft>
              <a:buNone/>
            </a:pPr>
            <a:r>
              <a:t/>
            </a:r>
            <a:endParaRPr sz="1800">
              <a:latin typeface="Roboto"/>
              <a:ea typeface="Roboto"/>
              <a:cs typeface="Roboto"/>
              <a:sym typeface="Roboto"/>
            </a:endParaRPr>
          </a:p>
        </p:txBody>
      </p:sp>
      <p:pic>
        <p:nvPicPr>
          <p:cNvPr id="133" name="Google Shape;133;p24">
            <a:hlinkClick r:id="rId3"/>
          </p:cNvPr>
          <p:cNvPicPr preferRelativeResize="0"/>
          <p:nvPr/>
        </p:nvPicPr>
        <p:blipFill>
          <a:blip r:embed="rId4">
            <a:alphaModFix/>
          </a:blip>
          <a:stretch>
            <a:fillRect/>
          </a:stretch>
        </p:blipFill>
        <p:spPr>
          <a:xfrm>
            <a:off x="4976102" y="576237"/>
            <a:ext cx="3084577" cy="3991026"/>
          </a:xfrm>
          <a:prstGeom prst="rect">
            <a:avLst/>
          </a:prstGeom>
          <a:noFill/>
          <a:ln>
            <a:noFill/>
          </a:ln>
        </p:spPr>
      </p:pic>
      <p:sp>
        <p:nvSpPr>
          <p:cNvPr id="134" name="Google Shape;134;p24"/>
          <p:cNvSpPr txBox="1"/>
          <p:nvPr/>
        </p:nvSpPr>
        <p:spPr>
          <a:xfrm>
            <a:off x="7603800" y="4743300"/>
            <a:ext cx="150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Handout pg. 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nvSpPr>
        <p:spPr>
          <a:xfrm>
            <a:off x="0" y="1341750"/>
            <a:ext cx="4613100" cy="31677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SzPts val="1900"/>
              <a:buFont typeface="Roboto"/>
              <a:buAutoNum type="arabicPeriod"/>
            </a:pPr>
            <a:r>
              <a:rPr lang="en-US" sz="1900">
                <a:latin typeface="Roboto"/>
                <a:ea typeface="Roboto"/>
                <a:cs typeface="Roboto"/>
                <a:sym typeface="Roboto"/>
              </a:rPr>
              <a:t>Based on research and state core standards</a:t>
            </a:r>
            <a:r>
              <a:rPr lang="en-US" sz="1900">
                <a:solidFill>
                  <a:schemeClr val="dk1"/>
                </a:solidFill>
                <a:latin typeface="Roboto"/>
                <a:ea typeface="Roboto"/>
                <a:cs typeface="Roboto"/>
                <a:sym typeface="Roboto"/>
              </a:rPr>
              <a:t>.</a:t>
            </a:r>
            <a:endParaRPr sz="1900">
              <a:latin typeface="Roboto"/>
              <a:ea typeface="Roboto"/>
              <a:cs typeface="Roboto"/>
              <a:sym typeface="Roboto"/>
            </a:endParaRPr>
          </a:p>
          <a:p>
            <a:pPr indent="-349250" lvl="0" marL="457200" rtl="0" algn="l">
              <a:lnSpc>
                <a:spcPct val="115000"/>
              </a:lnSpc>
              <a:spcBef>
                <a:spcPts val="0"/>
              </a:spcBef>
              <a:spcAft>
                <a:spcPts val="0"/>
              </a:spcAft>
              <a:buSzPts val="1900"/>
              <a:buFont typeface="Roboto"/>
              <a:buAutoNum type="arabicPeriod"/>
            </a:pPr>
            <a:r>
              <a:rPr lang="en-US" sz="1900">
                <a:latin typeface="Roboto"/>
                <a:ea typeface="Roboto"/>
                <a:cs typeface="Roboto"/>
                <a:sym typeface="Roboto"/>
              </a:rPr>
              <a:t>Represent “big ideas” or “essence” of concepts/processes.</a:t>
            </a:r>
            <a:endParaRPr sz="1900">
              <a:latin typeface="Roboto"/>
              <a:ea typeface="Roboto"/>
              <a:cs typeface="Roboto"/>
              <a:sym typeface="Roboto"/>
            </a:endParaRPr>
          </a:p>
          <a:p>
            <a:pPr indent="-349250" lvl="0" marL="457200" rtl="0" algn="l">
              <a:lnSpc>
                <a:spcPct val="115000"/>
              </a:lnSpc>
              <a:spcBef>
                <a:spcPts val="0"/>
              </a:spcBef>
              <a:spcAft>
                <a:spcPts val="0"/>
              </a:spcAft>
              <a:buSzPts val="1900"/>
              <a:buFont typeface="Roboto"/>
              <a:buAutoNum type="arabicPeriod"/>
            </a:pPr>
            <a:r>
              <a:rPr lang="en-US" sz="1900">
                <a:latin typeface="Roboto"/>
                <a:ea typeface="Roboto"/>
                <a:cs typeface="Roboto"/>
                <a:sym typeface="Roboto"/>
              </a:rPr>
              <a:t>Articulate movement toward increased understanding - proficiency and beyond.</a:t>
            </a:r>
            <a:endParaRPr sz="1900">
              <a:latin typeface="Roboto"/>
              <a:ea typeface="Roboto"/>
              <a:cs typeface="Roboto"/>
              <a:sym typeface="Roboto"/>
            </a:endParaRPr>
          </a:p>
          <a:p>
            <a:pPr indent="-349250" lvl="0" marL="457200" rtl="0" algn="l">
              <a:lnSpc>
                <a:spcPct val="115000"/>
              </a:lnSpc>
              <a:spcBef>
                <a:spcPts val="0"/>
              </a:spcBef>
              <a:spcAft>
                <a:spcPts val="0"/>
              </a:spcAft>
              <a:buSzPts val="1900"/>
              <a:buFont typeface="Roboto"/>
              <a:buAutoNum type="arabicPeriod"/>
            </a:pPr>
            <a:r>
              <a:rPr lang="en-US" sz="1900">
                <a:latin typeface="Roboto"/>
                <a:ea typeface="Roboto"/>
                <a:cs typeface="Roboto"/>
                <a:sym typeface="Roboto"/>
              </a:rPr>
              <a:t>Go hand-in-hand with well-designed/aligned assessment.</a:t>
            </a:r>
            <a:endParaRPr sz="1900">
              <a:latin typeface="Roboto"/>
              <a:ea typeface="Roboto"/>
              <a:cs typeface="Roboto"/>
              <a:sym typeface="Roboto"/>
            </a:endParaRPr>
          </a:p>
        </p:txBody>
      </p:sp>
      <p:pic>
        <p:nvPicPr>
          <p:cNvPr id="140" name="Google Shape;140;p25"/>
          <p:cNvPicPr preferRelativeResize="0"/>
          <p:nvPr/>
        </p:nvPicPr>
        <p:blipFill>
          <a:blip r:embed="rId3">
            <a:alphaModFix/>
          </a:blip>
          <a:stretch>
            <a:fillRect/>
          </a:stretch>
        </p:blipFill>
        <p:spPr>
          <a:xfrm>
            <a:off x="4751400" y="853400"/>
            <a:ext cx="4216650" cy="3698100"/>
          </a:xfrm>
          <a:prstGeom prst="rect">
            <a:avLst/>
          </a:prstGeom>
          <a:noFill/>
          <a:ln>
            <a:noFill/>
          </a:ln>
        </p:spPr>
      </p:pic>
      <p:sp>
        <p:nvSpPr>
          <p:cNvPr id="141" name="Google Shape;141;p25"/>
          <p:cNvSpPr txBox="1"/>
          <p:nvPr/>
        </p:nvSpPr>
        <p:spPr>
          <a:xfrm>
            <a:off x="408450" y="98875"/>
            <a:ext cx="38919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latin typeface="Roboto"/>
                <a:ea typeface="Roboto"/>
                <a:cs typeface="Roboto"/>
                <a:sym typeface="Roboto"/>
              </a:rPr>
              <a:t>Four Principles of Learning Progressions </a:t>
            </a:r>
            <a:endParaRPr b="1" sz="2800">
              <a:latin typeface="Roboto"/>
              <a:ea typeface="Roboto"/>
              <a:cs typeface="Roboto"/>
              <a:sym typeface="Roboto"/>
            </a:endParaRPr>
          </a:p>
        </p:txBody>
      </p:sp>
      <p:sp>
        <p:nvSpPr>
          <p:cNvPr id="142" name="Google Shape;142;p25"/>
          <p:cNvSpPr txBox="1"/>
          <p:nvPr/>
        </p:nvSpPr>
        <p:spPr>
          <a:xfrm>
            <a:off x="6663000" y="4635600"/>
            <a:ext cx="2481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100">
                <a:solidFill>
                  <a:schemeClr val="dk1"/>
                </a:solidFill>
                <a:latin typeface="Roboto"/>
                <a:ea typeface="Roboto"/>
                <a:cs typeface="Roboto"/>
                <a:sym typeface="Roboto"/>
              </a:rPr>
              <a:t>Karen Hess, 2018</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a:solidFill>
            <a:srgbClr val="A2CDED"/>
          </a:solidFill>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Learning Progressions </a:t>
            </a:r>
            <a:endParaRPr>
              <a:latin typeface="Roboto"/>
              <a:ea typeface="Roboto"/>
              <a:cs typeface="Roboto"/>
              <a:sym typeface="Roboto"/>
            </a:endParaRPr>
          </a:p>
        </p:txBody>
      </p:sp>
      <p:sp>
        <p:nvSpPr>
          <p:cNvPr id="148" name="Google Shape;148;p26"/>
          <p:cNvSpPr txBox="1"/>
          <p:nvPr>
            <p:ph idx="1" type="body"/>
          </p:nvPr>
        </p:nvSpPr>
        <p:spPr>
          <a:xfrm>
            <a:off x="151575" y="1017725"/>
            <a:ext cx="8992500" cy="4125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US" sz="1700">
                <a:latin typeface="Roboto"/>
                <a:ea typeface="Roboto"/>
                <a:cs typeface="Roboto"/>
                <a:sym typeface="Roboto"/>
              </a:rPr>
              <a:t>Acquire a thorough understanding of the target curricular aim</a:t>
            </a:r>
            <a:br>
              <a:rPr lang="en-US" sz="1700">
                <a:latin typeface="Roboto"/>
                <a:ea typeface="Roboto"/>
                <a:cs typeface="Roboto"/>
                <a:sym typeface="Roboto"/>
              </a:rPr>
            </a:br>
            <a:r>
              <a:rPr lang="en-US" sz="1700">
                <a:latin typeface="Roboto"/>
                <a:ea typeface="Roboto"/>
                <a:cs typeface="Roboto"/>
                <a:sym typeface="Roboto"/>
              </a:rPr>
              <a:t>	</a:t>
            </a:r>
            <a:r>
              <a:rPr b="1" lang="en-US" sz="1700">
                <a:latin typeface="Roboto"/>
                <a:ea typeface="Roboto"/>
                <a:cs typeface="Roboto"/>
                <a:sym typeface="Roboto"/>
              </a:rPr>
              <a:t>If the student can do _____, they have mastered ____.</a:t>
            </a:r>
            <a:br>
              <a:rPr b="1" lang="en-US" sz="1700">
                <a:latin typeface="Roboto"/>
                <a:ea typeface="Roboto"/>
                <a:cs typeface="Roboto"/>
                <a:sym typeface="Roboto"/>
              </a:rPr>
            </a:br>
            <a:endParaRPr b="1" sz="1700">
              <a:latin typeface="Roboto"/>
              <a:ea typeface="Roboto"/>
              <a:cs typeface="Roboto"/>
              <a:sym typeface="Roboto"/>
            </a:endParaRPr>
          </a:p>
          <a:p>
            <a:pPr indent="-336550" lvl="0" marL="457200" rtl="0" algn="l">
              <a:spcBef>
                <a:spcPts val="0"/>
              </a:spcBef>
              <a:spcAft>
                <a:spcPts val="0"/>
              </a:spcAft>
              <a:buSzPts val="1700"/>
              <a:buChar char="●"/>
            </a:pPr>
            <a:r>
              <a:rPr lang="en-US" sz="1700">
                <a:latin typeface="Roboto"/>
                <a:ea typeface="Roboto"/>
                <a:cs typeface="Roboto"/>
                <a:sym typeface="Roboto"/>
              </a:rPr>
              <a:t>Identify requisite subskills and bodies of enabling knowledge</a:t>
            </a:r>
            <a:br>
              <a:rPr lang="en-US" sz="1700">
                <a:latin typeface="Roboto"/>
                <a:ea typeface="Roboto"/>
                <a:cs typeface="Roboto"/>
                <a:sym typeface="Roboto"/>
              </a:rPr>
            </a:br>
            <a:r>
              <a:rPr lang="en-US" sz="1700">
                <a:latin typeface="Roboto"/>
                <a:ea typeface="Roboto"/>
                <a:cs typeface="Roboto"/>
                <a:sym typeface="Roboto"/>
              </a:rPr>
              <a:t>	</a:t>
            </a:r>
            <a:r>
              <a:rPr b="1" lang="en-US" sz="1700">
                <a:latin typeface="Roboto"/>
                <a:ea typeface="Roboto"/>
                <a:cs typeface="Roboto"/>
                <a:sym typeface="Roboto"/>
              </a:rPr>
              <a:t>If the student cannot do or does not understand this subskill, the learning will not be mastered.</a:t>
            </a:r>
            <a:br>
              <a:rPr b="1" lang="en-US" sz="1700">
                <a:latin typeface="Roboto"/>
                <a:ea typeface="Roboto"/>
                <a:cs typeface="Roboto"/>
                <a:sym typeface="Roboto"/>
              </a:rPr>
            </a:br>
            <a:endParaRPr b="1" sz="1700">
              <a:latin typeface="Roboto"/>
              <a:ea typeface="Roboto"/>
              <a:cs typeface="Roboto"/>
              <a:sym typeface="Roboto"/>
            </a:endParaRPr>
          </a:p>
          <a:p>
            <a:pPr indent="-336550" lvl="0" marL="457200" rtl="0" algn="l">
              <a:spcBef>
                <a:spcPts val="0"/>
              </a:spcBef>
              <a:spcAft>
                <a:spcPts val="0"/>
              </a:spcAft>
              <a:buSzPts val="1700"/>
              <a:buChar char="●"/>
            </a:pPr>
            <a:r>
              <a:rPr lang="en-US" sz="1700">
                <a:latin typeface="Roboto"/>
                <a:ea typeface="Roboto"/>
                <a:cs typeface="Roboto"/>
                <a:sym typeface="Roboto"/>
              </a:rPr>
              <a:t>Determine the measurability of each building block</a:t>
            </a:r>
            <a:br>
              <a:rPr lang="en-US" sz="1700">
                <a:latin typeface="Roboto"/>
                <a:ea typeface="Roboto"/>
                <a:cs typeface="Roboto"/>
                <a:sym typeface="Roboto"/>
              </a:rPr>
            </a:br>
            <a:r>
              <a:rPr lang="en-US" sz="1700">
                <a:latin typeface="Roboto"/>
                <a:ea typeface="Roboto"/>
                <a:cs typeface="Roboto"/>
                <a:sym typeface="Roboto"/>
              </a:rPr>
              <a:t>	</a:t>
            </a:r>
            <a:r>
              <a:rPr b="1" lang="en-US" sz="1700">
                <a:latin typeface="Roboto"/>
                <a:ea typeface="Roboto"/>
                <a:cs typeface="Roboto"/>
                <a:sym typeface="Roboto"/>
              </a:rPr>
              <a:t>If the skill or knowledge cannot be measured, your learning progression is useless</a:t>
            </a:r>
            <a:endParaRPr b="1" sz="1700">
              <a:latin typeface="Roboto"/>
              <a:ea typeface="Roboto"/>
              <a:cs typeface="Roboto"/>
              <a:sym typeface="Roboto"/>
            </a:endParaRPr>
          </a:p>
          <a:p>
            <a:pPr indent="-336550" lvl="0" marL="457200" rtl="0" algn="l">
              <a:spcBef>
                <a:spcPts val="0"/>
              </a:spcBef>
              <a:spcAft>
                <a:spcPts val="0"/>
              </a:spcAft>
              <a:buSzPts val="1700"/>
              <a:buChar char="●"/>
            </a:pPr>
            <a:r>
              <a:rPr lang="en-US" sz="1700">
                <a:latin typeface="Roboto"/>
                <a:ea typeface="Roboto"/>
                <a:cs typeface="Roboto"/>
                <a:sym typeface="Roboto"/>
              </a:rPr>
              <a:t>Arrange all building blocks into a sensible sequence</a:t>
            </a:r>
            <a:br>
              <a:rPr lang="en-US" sz="1700">
                <a:latin typeface="Roboto"/>
                <a:ea typeface="Roboto"/>
                <a:cs typeface="Roboto"/>
                <a:sym typeface="Roboto"/>
              </a:rPr>
            </a:br>
            <a:r>
              <a:rPr lang="en-US" sz="1700">
                <a:latin typeface="Roboto"/>
                <a:ea typeface="Roboto"/>
                <a:cs typeface="Roboto"/>
                <a:sym typeface="Roboto"/>
              </a:rPr>
              <a:t>	</a:t>
            </a:r>
            <a:r>
              <a:rPr b="1" lang="en-US" sz="1700">
                <a:latin typeface="Roboto"/>
                <a:ea typeface="Roboto"/>
                <a:cs typeface="Roboto"/>
                <a:sym typeface="Roboto"/>
              </a:rPr>
              <a:t>What is the best order in which most students should learn the set of sub-skills and knowledge in the building blocks you’ve identified</a:t>
            </a:r>
            <a:br>
              <a:rPr lang="en-US" sz="1700">
                <a:latin typeface="Roboto"/>
                <a:ea typeface="Roboto"/>
                <a:cs typeface="Roboto"/>
                <a:sym typeface="Roboto"/>
              </a:rPr>
            </a:br>
            <a:r>
              <a:rPr lang="en-US" sz="1700">
                <a:latin typeface="Roboto"/>
                <a:ea typeface="Roboto"/>
                <a:cs typeface="Roboto"/>
                <a:sym typeface="Roboto"/>
              </a:rPr>
              <a:t>	</a:t>
            </a:r>
            <a:endParaRPr sz="1700">
              <a:latin typeface="Roboto"/>
              <a:ea typeface="Roboto"/>
              <a:cs typeface="Roboto"/>
              <a:sym typeface="Roboto"/>
            </a:endParaRPr>
          </a:p>
          <a:p>
            <a:pPr indent="0" lvl="0" marL="0" rtl="0" algn="l">
              <a:spcBef>
                <a:spcPts val="1600"/>
              </a:spcBef>
              <a:spcAft>
                <a:spcPts val="0"/>
              </a:spcAft>
              <a:buNone/>
            </a:pPr>
            <a:r>
              <a:t/>
            </a:r>
            <a:endParaRPr>
              <a:latin typeface="Roboto"/>
              <a:ea typeface="Roboto"/>
              <a:cs typeface="Roboto"/>
              <a:sym typeface="Roboto"/>
            </a:endParaRPr>
          </a:p>
          <a:p>
            <a:pPr indent="0" lvl="0" marL="0" rtl="0" algn="l">
              <a:spcBef>
                <a:spcPts val="1600"/>
              </a:spcBef>
              <a:spcAft>
                <a:spcPts val="1600"/>
              </a:spcAft>
              <a:buNone/>
            </a:pPr>
            <a:r>
              <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2" name="Shape 152"/>
        <p:cNvGrpSpPr/>
        <p:nvPr/>
      </p:nvGrpSpPr>
      <p:grpSpPr>
        <a:xfrm>
          <a:off x="0" y="0"/>
          <a:ext cx="0" cy="0"/>
          <a:chOff x="0" y="0"/>
          <a:chExt cx="0" cy="0"/>
        </a:xfrm>
      </p:grpSpPr>
      <p:sp>
        <p:nvSpPr>
          <p:cNvPr id="153" name="Google Shape;153;p27"/>
          <p:cNvSpPr txBox="1"/>
          <p:nvPr/>
        </p:nvSpPr>
        <p:spPr>
          <a:xfrm>
            <a:off x="317375" y="1265575"/>
            <a:ext cx="8733000" cy="34002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0"/>
              </a:spcBef>
              <a:spcAft>
                <a:spcPts val="0"/>
              </a:spcAft>
              <a:buNone/>
            </a:pPr>
            <a:r>
              <a:rPr b="1" lang="en-US">
                <a:solidFill>
                  <a:schemeClr val="dk1"/>
                </a:solidFill>
                <a:latin typeface="Roboto"/>
                <a:ea typeface="Roboto"/>
                <a:cs typeface="Roboto"/>
                <a:sym typeface="Roboto"/>
              </a:rPr>
              <a:t>Anchor Standard 6: Assess how point of view or purpose shapes the content and style of a text.</a:t>
            </a:r>
            <a:endParaRPr b="1">
              <a:solidFill>
                <a:schemeClr val="dk1"/>
              </a:solidFill>
              <a:latin typeface="Roboto"/>
              <a:ea typeface="Roboto"/>
              <a:cs typeface="Roboto"/>
              <a:sym typeface="Roboto"/>
            </a:endParaRPr>
          </a:p>
          <a:p>
            <a:pPr indent="-457200" lvl="0" marL="457200" rtl="0" algn="l">
              <a:lnSpc>
                <a:spcPct val="115000"/>
              </a:lnSpc>
              <a:spcBef>
                <a:spcPts val="1000"/>
              </a:spcBef>
              <a:spcAft>
                <a:spcPts val="0"/>
              </a:spcAft>
              <a:buNone/>
            </a:pPr>
            <a:r>
              <a:rPr b="1" lang="en-US">
                <a:solidFill>
                  <a:schemeClr val="dk1"/>
                </a:solidFill>
                <a:latin typeface="Roboto"/>
                <a:ea typeface="Roboto"/>
                <a:cs typeface="Roboto"/>
                <a:sym typeface="Roboto"/>
              </a:rPr>
              <a:t>Grades 1-5th </a:t>
            </a:r>
            <a:endParaRPr b="1" sz="1200">
              <a:solidFill>
                <a:srgbClr val="2C2E35"/>
              </a:solidFill>
              <a:highlight>
                <a:schemeClr val="accent6"/>
              </a:highlight>
              <a:latin typeface="Roboto"/>
              <a:ea typeface="Roboto"/>
              <a:cs typeface="Roboto"/>
              <a:sym typeface="Roboto"/>
            </a:endParaRPr>
          </a:p>
          <a:p>
            <a:pPr indent="-457200" lvl="0" marL="457200" rtl="0" algn="l">
              <a:lnSpc>
                <a:spcPct val="115000"/>
              </a:lnSpc>
              <a:spcBef>
                <a:spcPts val="1000"/>
              </a:spcBef>
              <a:spcAft>
                <a:spcPts val="0"/>
              </a:spcAft>
              <a:buNone/>
            </a:pPr>
            <a:r>
              <a:rPr b="1" lang="en-US">
                <a:solidFill>
                  <a:schemeClr val="dk1"/>
                </a:solidFill>
                <a:latin typeface="Roboto"/>
                <a:ea typeface="Roboto"/>
                <a:cs typeface="Roboto"/>
                <a:sym typeface="Roboto"/>
              </a:rPr>
              <a:t>1st</a:t>
            </a:r>
            <a:r>
              <a:rPr lang="en-US">
                <a:solidFill>
                  <a:schemeClr val="dk1"/>
                </a:solidFill>
                <a:latin typeface="Roboto"/>
                <a:ea typeface="Roboto"/>
                <a:cs typeface="Roboto"/>
                <a:sym typeface="Roboto"/>
              </a:rPr>
              <a:t>- Distinguish between information provided by pictures or other illustrations and information provided by the words in a text.</a:t>
            </a:r>
            <a:endParaRPr>
              <a:solidFill>
                <a:schemeClr val="dk1"/>
              </a:solidFill>
              <a:latin typeface="Roboto"/>
              <a:ea typeface="Roboto"/>
              <a:cs typeface="Roboto"/>
              <a:sym typeface="Roboto"/>
            </a:endParaRPr>
          </a:p>
          <a:p>
            <a:pPr indent="-457200" lvl="0" marL="457200" rtl="0" algn="l">
              <a:lnSpc>
                <a:spcPct val="115000"/>
              </a:lnSpc>
              <a:spcBef>
                <a:spcPts val="1000"/>
              </a:spcBef>
              <a:spcAft>
                <a:spcPts val="0"/>
              </a:spcAft>
              <a:buNone/>
            </a:pPr>
            <a:r>
              <a:rPr b="1" lang="en-US">
                <a:solidFill>
                  <a:schemeClr val="dk1"/>
                </a:solidFill>
                <a:latin typeface="Roboto"/>
                <a:ea typeface="Roboto"/>
                <a:cs typeface="Roboto"/>
                <a:sym typeface="Roboto"/>
              </a:rPr>
              <a:t>2nd</a:t>
            </a:r>
            <a:r>
              <a:rPr lang="en-US">
                <a:solidFill>
                  <a:schemeClr val="dk1"/>
                </a:solidFill>
                <a:latin typeface="Roboto"/>
                <a:ea typeface="Roboto"/>
                <a:cs typeface="Roboto"/>
                <a:sym typeface="Roboto"/>
              </a:rPr>
              <a:t>- Identify the main purpose of a text, including what the author wants to answer, explain, or describe.</a:t>
            </a:r>
            <a:endParaRPr>
              <a:solidFill>
                <a:schemeClr val="dk1"/>
              </a:solidFill>
              <a:latin typeface="Roboto"/>
              <a:ea typeface="Roboto"/>
              <a:cs typeface="Roboto"/>
              <a:sym typeface="Roboto"/>
            </a:endParaRPr>
          </a:p>
          <a:p>
            <a:pPr indent="-457200" lvl="0" marL="457200" rtl="0" algn="l">
              <a:lnSpc>
                <a:spcPct val="115000"/>
              </a:lnSpc>
              <a:spcBef>
                <a:spcPts val="1000"/>
              </a:spcBef>
              <a:spcAft>
                <a:spcPts val="0"/>
              </a:spcAft>
              <a:buNone/>
            </a:pPr>
            <a:r>
              <a:rPr b="1" lang="en-US">
                <a:solidFill>
                  <a:schemeClr val="dk1"/>
                </a:solidFill>
                <a:latin typeface="Roboto"/>
                <a:ea typeface="Roboto"/>
                <a:cs typeface="Roboto"/>
                <a:sym typeface="Roboto"/>
              </a:rPr>
              <a:t>3rd</a:t>
            </a:r>
            <a:r>
              <a:rPr lang="en-US">
                <a:solidFill>
                  <a:schemeClr val="dk1"/>
                </a:solidFill>
                <a:latin typeface="Roboto"/>
                <a:ea typeface="Roboto"/>
                <a:cs typeface="Roboto"/>
                <a:sym typeface="Roboto"/>
              </a:rPr>
              <a:t>- Distinguish their own point of view from that of the author of a text.</a:t>
            </a:r>
            <a:endParaRPr>
              <a:solidFill>
                <a:schemeClr val="dk1"/>
              </a:solidFill>
              <a:latin typeface="Roboto"/>
              <a:ea typeface="Roboto"/>
              <a:cs typeface="Roboto"/>
              <a:sym typeface="Roboto"/>
            </a:endParaRPr>
          </a:p>
          <a:p>
            <a:pPr indent="-457200" lvl="0" marL="457200" rtl="0" algn="l">
              <a:lnSpc>
                <a:spcPct val="115000"/>
              </a:lnSpc>
              <a:spcBef>
                <a:spcPts val="1000"/>
              </a:spcBef>
              <a:spcAft>
                <a:spcPts val="0"/>
              </a:spcAft>
              <a:buNone/>
            </a:pPr>
            <a:r>
              <a:rPr b="1" lang="en-US">
                <a:solidFill>
                  <a:schemeClr val="dk1"/>
                </a:solidFill>
                <a:latin typeface="Roboto"/>
                <a:ea typeface="Roboto"/>
                <a:cs typeface="Roboto"/>
                <a:sym typeface="Roboto"/>
              </a:rPr>
              <a:t>4th</a:t>
            </a:r>
            <a:r>
              <a:rPr lang="en-US">
                <a:solidFill>
                  <a:schemeClr val="dk1"/>
                </a:solidFill>
                <a:latin typeface="Roboto"/>
                <a:ea typeface="Roboto"/>
                <a:cs typeface="Roboto"/>
                <a:sym typeface="Roboto"/>
              </a:rPr>
              <a:t>- Compare and contrast a firsthand and secondhand account of the same event or topic; describe the differences in focus and the information provided.</a:t>
            </a:r>
            <a:endParaRPr>
              <a:solidFill>
                <a:schemeClr val="dk1"/>
              </a:solidFill>
              <a:latin typeface="Roboto"/>
              <a:ea typeface="Roboto"/>
              <a:cs typeface="Roboto"/>
              <a:sym typeface="Roboto"/>
            </a:endParaRPr>
          </a:p>
          <a:p>
            <a:pPr indent="-457200" lvl="0" marL="457200" rtl="0" algn="l">
              <a:lnSpc>
                <a:spcPct val="115000"/>
              </a:lnSpc>
              <a:spcBef>
                <a:spcPts val="1000"/>
              </a:spcBef>
              <a:spcAft>
                <a:spcPts val="1000"/>
              </a:spcAft>
              <a:buNone/>
            </a:pPr>
            <a:r>
              <a:rPr b="1" lang="en-US">
                <a:solidFill>
                  <a:schemeClr val="dk1"/>
                </a:solidFill>
                <a:latin typeface="Roboto"/>
                <a:ea typeface="Roboto"/>
                <a:cs typeface="Roboto"/>
                <a:sym typeface="Roboto"/>
              </a:rPr>
              <a:t>5th</a:t>
            </a:r>
            <a:r>
              <a:rPr lang="en-US">
                <a:solidFill>
                  <a:schemeClr val="dk1"/>
                </a:solidFill>
                <a:latin typeface="Roboto"/>
                <a:ea typeface="Roboto"/>
                <a:cs typeface="Roboto"/>
                <a:sym typeface="Roboto"/>
              </a:rPr>
              <a:t>- Analyze multiple accounts of the same event or topic, noting important similarities and differences in the point of view they represent.</a:t>
            </a:r>
            <a:endParaRPr>
              <a:solidFill>
                <a:schemeClr val="dk1"/>
              </a:solidFill>
              <a:latin typeface="Roboto"/>
              <a:ea typeface="Roboto"/>
              <a:cs typeface="Roboto"/>
              <a:sym typeface="Roboto"/>
            </a:endParaRPr>
          </a:p>
        </p:txBody>
      </p:sp>
      <p:sp>
        <p:nvSpPr>
          <p:cNvPr id="154" name="Google Shape;154;p27"/>
          <p:cNvSpPr txBox="1"/>
          <p:nvPr/>
        </p:nvSpPr>
        <p:spPr>
          <a:xfrm>
            <a:off x="240750" y="218875"/>
            <a:ext cx="8470500" cy="615600"/>
          </a:xfrm>
          <a:prstGeom prst="rect">
            <a:avLst/>
          </a:prstGeom>
          <a:solidFill>
            <a:srgbClr val="A2CDED"/>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800">
                <a:solidFill>
                  <a:schemeClr val="dk1"/>
                </a:solidFill>
                <a:latin typeface="Roboto"/>
                <a:ea typeface="Roboto"/>
                <a:cs typeface="Roboto"/>
                <a:sym typeface="Roboto"/>
              </a:rPr>
              <a:t>Elementary </a:t>
            </a:r>
            <a:r>
              <a:rPr lang="en-US" sz="2800">
                <a:solidFill>
                  <a:schemeClr val="dk1"/>
                </a:solidFill>
                <a:latin typeface="Roboto"/>
                <a:ea typeface="Roboto"/>
                <a:cs typeface="Roboto"/>
                <a:sym typeface="Roboto"/>
              </a:rPr>
              <a:t>Task: Sort the Learning Progression </a:t>
            </a:r>
            <a:endParaRPr sz="23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10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1000"/>
                                        <p:tgtEl>
                                          <p:spTgt spid="1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1000"/>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Effect filter="fade" transition="in">
                                      <p:cBhvr>
                                        <p:cTn dur="1000"/>
                                        <p:tgtEl>
                                          <p:spTgt spid="1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Effect filter="fade" transition="in">
                                      <p:cBhvr>
                                        <p:cTn dur="1000"/>
                                        <p:tgtEl>
                                          <p:spTgt spid="15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 name="Shape 158"/>
        <p:cNvGrpSpPr/>
        <p:nvPr/>
      </p:nvGrpSpPr>
      <p:grpSpPr>
        <a:xfrm>
          <a:off x="0" y="0"/>
          <a:ext cx="0" cy="0"/>
          <a:chOff x="0" y="0"/>
          <a:chExt cx="0" cy="0"/>
        </a:xfrm>
      </p:grpSpPr>
      <p:sp>
        <p:nvSpPr>
          <p:cNvPr id="159" name="Google Shape;159;p28"/>
          <p:cNvSpPr txBox="1"/>
          <p:nvPr/>
        </p:nvSpPr>
        <p:spPr>
          <a:xfrm>
            <a:off x="311750" y="745400"/>
            <a:ext cx="8520600" cy="496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Roboto"/>
                <a:ea typeface="Roboto"/>
                <a:cs typeface="Roboto"/>
                <a:sym typeface="Roboto"/>
              </a:rPr>
              <a:t>Anchor Standard 5: Analyze the structure of texts, including how specific sentences, paragraphs, and larger portions of the text (e.g., a section, chapter, scene, or stanza) relate to each other and the whole.</a:t>
            </a:r>
            <a:endParaRPr b="1"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Roboto"/>
                <a:ea typeface="Roboto"/>
                <a:cs typeface="Roboto"/>
                <a:sym typeface="Roboto"/>
              </a:rPr>
              <a:t>4th- </a:t>
            </a:r>
            <a:r>
              <a:rPr lang="en-US" sz="1600">
                <a:solidFill>
                  <a:schemeClr val="dk1"/>
                </a:solidFill>
                <a:latin typeface="Roboto"/>
                <a:ea typeface="Roboto"/>
                <a:cs typeface="Roboto"/>
                <a:sym typeface="Roboto"/>
              </a:rPr>
              <a:t>Describe the overall structure (e.g., chronology, comparison, cause/effect, problem/solution) of events, ideas, concepts, or information in a text or part of a text.</a:t>
            </a:r>
            <a:endParaRPr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Roboto"/>
                <a:ea typeface="Roboto"/>
                <a:cs typeface="Roboto"/>
                <a:sym typeface="Roboto"/>
              </a:rPr>
              <a:t>5th-</a:t>
            </a:r>
            <a:r>
              <a:rPr lang="en-US" sz="1600">
                <a:solidFill>
                  <a:schemeClr val="dk1"/>
                </a:solidFill>
                <a:latin typeface="Roboto"/>
                <a:ea typeface="Roboto"/>
                <a:cs typeface="Roboto"/>
                <a:sym typeface="Roboto"/>
              </a:rPr>
              <a:t> Compare and contrast the overall structure (e.g., chronology, comparison, cause/effect, problem/solution) of events, ideas, concepts, or information in two or more texts.</a:t>
            </a:r>
            <a:endParaRPr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Roboto"/>
                <a:ea typeface="Roboto"/>
                <a:cs typeface="Roboto"/>
                <a:sym typeface="Roboto"/>
              </a:rPr>
              <a:t>7th- </a:t>
            </a:r>
            <a:r>
              <a:rPr lang="en-US" sz="1600">
                <a:solidFill>
                  <a:schemeClr val="dk1"/>
                </a:solidFill>
                <a:latin typeface="Roboto"/>
                <a:ea typeface="Roboto"/>
                <a:cs typeface="Roboto"/>
                <a:sym typeface="Roboto"/>
              </a:rPr>
              <a:t>Analyze the structure an author uses to organize a text, including how the major sections contribute to the whole and to an understanding of the topic.</a:t>
            </a:r>
            <a:endParaRPr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Roboto"/>
                <a:ea typeface="Roboto"/>
                <a:cs typeface="Roboto"/>
                <a:sym typeface="Roboto"/>
              </a:rPr>
              <a:t>9-10th- </a:t>
            </a:r>
            <a:r>
              <a:rPr lang="en-US" sz="1600">
                <a:solidFill>
                  <a:schemeClr val="dk1"/>
                </a:solidFill>
                <a:latin typeface="Roboto"/>
                <a:ea typeface="Roboto"/>
                <a:cs typeface="Roboto"/>
                <a:sym typeface="Roboto"/>
              </a:rPr>
              <a:t>Analyze in detail how an author’s ideas or claims are developed and refined by particular sentences, paragraphs, or larger portions of a text (e.g., a section or chapter).</a:t>
            </a:r>
            <a:endParaRPr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Roboto"/>
                <a:ea typeface="Roboto"/>
                <a:cs typeface="Roboto"/>
                <a:sym typeface="Roboto"/>
              </a:rPr>
              <a:t>11-12th-</a:t>
            </a:r>
            <a:r>
              <a:rPr lang="en-US" sz="1600">
                <a:solidFill>
                  <a:schemeClr val="dk1"/>
                </a:solidFill>
                <a:latin typeface="Roboto"/>
                <a:ea typeface="Roboto"/>
                <a:cs typeface="Roboto"/>
                <a:sym typeface="Roboto"/>
              </a:rPr>
              <a:t> Analyze and evaluate the effectiveness of the structure an author uses in his or her exposition or argument, including whether the structure makes points clear, convincing,</a:t>
            </a:r>
            <a:endParaRPr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latin typeface="Roboto"/>
                <a:ea typeface="Roboto"/>
                <a:cs typeface="Roboto"/>
                <a:sym typeface="Roboto"/>
              </a:rPr>
              <a:t>and engaging.</a:t>
            </a:r>
            <a:endParaRPr sz="16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a:p>
            <a:pPr indent="0" lvl="0" marL="0" rtl="0" algn="l">
              <a:lnSpc>
                <a:spcPct val="143750"/>
              </a:lnSpc>
              <a:spcBef>
                <a:spcPts val="0"/>
              </a:spcBef>
              <a:spcAft>
                <a:spcPts val="0"/>
              </a:spcAft>
              <a:buNone/>
            </a:pPr>
            <a:r>
              <a:t/>
            </a:r>
            <a:endParaRPr b="1" sz="1600">
              <a:solidFill>
                <a:srgbClr val="2C2E35"/>
              </a:solidFill>
              <a:highlight>
                <a:srgbClr val="FFFFFF"/>
              </a:highlight>
              <a:latin typeface="Roboto"/>
              <a:ea typeface="Roboto"/>
              <a:cs typeface="Roboto"/>
              <a:sym typeface="Roboto"/>
            </a:endParaRPr>
          </a:p>
        </p:txBody>
      </p:sp>
      <p:sp>
        <p:nvSpPr>
          <p:cNvPr id="160" name="Google Shape;160;p28"/>
          <p:cNvSpPr txBox="1"/>
          <p:nvPr>
            <p:ph type="title"/>
          </p:nvPr>
        </p:nvSpPr>
        <p:spPr>
          <a:xfrm>
            <a:off x="311700" y="172700"/>
            <a:ext cx="8520600" cy="572700"/>
          </a:xfrm>
          <a:prstGeom prst="rect">
            <a:avLst/>
          </a:prstGeom>
          <a:solidFill>
            <a:srgbClr val="A2CDED"/>
          </a:solidFill>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Secondary </a:t>
            </a:r>
            <a:r>
              <a:rPr lang="en-US">
                <a:latin typeface="Roboto"/>
                <a:ea typeface="Roboto"/>
                <a:cs typeface="Roboto"/>
                <a:sym typeface="Roboto"/>
              </a:rPr>
              <a:t>Task: Sort the Learning Progression</a:t>
            </a:r>
            <a:r>
              <a:rPr lang="en-US" sz="2200">
                <a:latin typeface="Roboto"/>
                <a:ea typeface="Roboto"/>
                <a:cs typeface="Roboto"/>
                <a:sym typeface="Roboto"/>
              </a:rPr>
              <a:t> </a:t>
            </a:r>
            <a:endParaRPr i="1" sz="22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88350" y="224225"/>
            <a:ext cx="8520600" cy="572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US"/>
              <a:t>Learning Progression: ELA Theme Example</a:t>
            </a:r>
            <a:endParaRPr/>
          </a:p>
          <a:p>
            <a:pPr indent="0" lvl="0" marL="0" rtl="0" algn="l">
              <a:spcBef>
                <a:spcPts val="0"/>
              </a:spcBef>
              <a:spcAft>
                <a:spcPts val="0"/>
              </a:spcAft>
              <a:buNone/>
            </a:pPr>
            <a:r>
              <a:t/>
            </a:r>
            <a:endParaRPr/>
          </a:p>
        </p:txBody>
      </p:sp>
      <p:sp>
        <p:nvSpPr>
          <p:cNvPr id="166" name="Google Shape;166;p29"/>
          <p:cNvSpPr txBox="1"/>
          <p:nvPr>
            <p:ph idx="1" type="body"/>
          </p:nvPr>
        </p:nvSpPr>
        <p:spPr>
          <a:xfrm>
            <a:off x="311700" y="1231450"/>
            <a:ext cx="8520600" cy="5727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en-US" sz="1500"/>
              <a:t>Standard 2 Anchor Standard 2: Determine the central ideas or themes of a text and analyze their development; summarize the key supporting details and ideas.</a:t>
            </a:r>
            <a:endParaRPr sz="1500"/>
          </a:p>
        </p:txBody>
      </p:sp>
      <p:pic>
        <p:nvPicPr>
          <p:cNvPr id="167" name="Google Shape;167;p29"/>
          <p:cNvPicPr preferRelativeResize="0"/>
          <p:nvPr/>
        </p:nvPicPr>
        <p:blipFill rotWithShape="1">
          <a:blip r:embed="rId3">
            <a:alphaModFix/>
          </a:blip>
          <a:srcRect b="0" l="0" r="0" t="0"/>
          <a:stretch/>
        </p:blipFill>
        <p:spPr>
          <a:xfrm>
            <a:off x="311700" y="1804150"/>
            <a:ext cx="8520600" cy="3213350"/>
          </a:xfrm>
          <a:prstGeom prst="rect">
            <a:avLst/>
          </a:prstGeom>
          <a:noFill/>
          <a:ln>
            <a:noFill/>
          </a:ln>
        </p:spPr>
      </p:pic>
      <p:sp>
        <p:nvSpPr>
          <p:cNvPr id="168" name="Google Shape;168;p29"/>
          <p:cNvSpPr txBox="1"/>
          <p:nvPr/>
        </p:nvSpPr>
        <p:spPr>
          <a:xfrm>
            <a:off x="388350" y="864975"/>
            <a:ext cx="8755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500"/>
              <a:t>Task: Organize a set of standards from 3rd through 8th grade in the sequence they are taught</a:t>
            </a:r>
            <a:endParaRPr b="1" i="1" sz="1500"/>
          </a:p>
        </p:txBody>
      </p:sp>
      <p:sp>
        <p:nvSpPr>
          <p:cNvPr id="169" name="Google Shape;169;p29"/>
          <p:cNvSpPr txBox="1"/>
          <p:nvPr/>
        </p:nvSpPr>
        <p:spPr>
          <a:xfrm>
            <a:off x="7786300" y="4743300"/>
            <a:ext cx="13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Handout pg.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1056600"/>
          </a:xfrm>
          <a:prstGeom prst="rect">
            <a:avLst/>
          </a:prstGeom>
          <a:solidFill>
            <a:srgbClr val="A2CDED"/>
          </a:solidFill>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Roboto"/>
                <a:ea typeface="Roboto"/>
                <a:cs typeface="Roboto"/>
                <a:sym typeface="Roboto"/>
              </a:rPr>
              <a:t>Video </a:t>
            </a:r>
            <a:r>
              <a:rPr lang="en-US" sz="2200">
                <a:latin typeface="Roboto"/>
                <a:ea typeface="Roboto"/>
                <a:cs typeface="Roboto"/>
                <a:sym typeface="Roboto"/>
              </a:rPr>
              <a:t>Example of Teacher Use of Learning Progressions</a:t>
            </a:r>
            <a:r>
              <a:rPr lang="en-US" sz="2200">
                <a:latin typeface="Roboto"/>
                <a:ea typeface="Roboto"/>
                <a:cs typeface="Roboto"/>
                <a:sym typeface="Roboto"/>
              </a:rPr>
              <a:t>:</a:t>
            </a:r>
            <a:r>
              <a:rPr lang="en-US" sz="2200">
                <a:latin typeface="Roboto"/>
                <a:ea typeface="Roboto"/>
                <a:cs typeface="Roboto"/>
                <a:sym typeface="Roboto"/>
              </a:rPr>
              <a:t> </a:t>
            </a:r>
            <a:r>
              <a:rPr lang="en-US" sz="2200">
                <a:latin typeface="Roboto"/>
                <a:ea typeface="Roboto"/>
                <a:cs typeface="Roboto"/>
                <a:sym typeface="Roboto"/>
              </a:rPr>
              <a:t>ELA Theme </a:t>
            </a:r>
            <a:r>
              <a:rPr lang="en-US" sz="2000">
                <a:solidFill>
                  <a:srgbClr val="373737"/>
                </a:solidFill>
                <a:uFill>
                  <a:noFill/>
                </a:uFill>
                <a:latin typeface="Roboto"/>
                <a:ea typeface="Roboto"/>
                <a:cs typeface="Roboto"/>
                <a:sym typeface="Roboto"/>
                <a:hlinkClick r:id="rId3">
                  <a:extLst>
                    <a:ext uri="{A12FA001-AC4F-418D-AE19-62706E023703}">
                      <ahyp:hlinkClr val="tx"/>
                    </a:ext>
                  </a:extLst>
                </a:hlinkClick>
              </a:rPr>
              <a:t>CCSS.ELA-LITERACY.CCRA.R.2</a:t>
            </a:r>
            <a:endParaRPr sz="2700">
              <a:latin typeface="Roboto"/>
              <a:ea typeface="Roboto"/>
              <a:cs typeface="Roboto"/>
              <a:sym typeface="Roboto"/>
            </a:endParaRPr>
          </a:p>
          <a:p>
            <a:pPr indent="0" lvl="0" marL="0" rtl="0" algn="l">
              <a:spcBef>
                <a:spcPts val="0"/>
              </a:spcBef>
              <a:spcAft>
                <a:spcPts val="0"/>
              </a:spcAft>
              <a:buNone/>
            </a:pPr>
            <a:r>
              <a:rPr lang="en-US" sz="3200">
                <a:latin typeface="Roboto"/>
                <a:ea typeface="Roboto"/>
                <a:cs typeface="Roboto"/>
                <a:sym typeface="Roboto"/>
              </a:rPr>
              <a:t> </a:t>
            </a:r>
            <a:endParaRPr sz="32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2200" u="sng">
                <a:solidFill>
                  <a:schemeClr val="accent5"/>
                </a:solidFill>
                <a:latin typeface="Roboto"/>
                <a:ea typeface="Roboto"/>
                <a:cs typeface="Roboto"/>
                <a:sym typeface="Roboto"/>
                <a:hlinkClick r:id="rId4">
                  <a:extLst>
                    <a:ext uri="{A12FA001-AC4F-418D-AE19-62706E023703}">
                      <ahyp:hlinkClr val="tx"/>
                    </a:ext>
                  </a:extLst>
                </a:hlinkClick>
              </a:rPr>
              <a:t>Video Link of Teacher Use of Learning Progressions</a:t>
            </a:r>
            <a:endParaRPr sz="3200">
              <a:latin typeface="Roboto"/>
              <a:ea typeface="Roboto"/>
              <a:cs typeface="Roboto"/>
              <a:sym typeface="Roboto"/>
            </a:endParaRPr>
          </a:p>
        </p:txBody>
      </p:sp>
      <p:sp>
        <p:nvSpPr>
          <p:cNvPr id="175" name="Google Shape;175;p30"/>
          <p:cNvSpPr txBox="1"/>
          <p:nvPr/>
        </p:nvSpPr>
        <p:spPr>
          <a:xfrm>
            <a:off x="102600" y="1961050"/>
            <a:ext cx="8829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Roboto"/>
                <a:ea typeface="Roboto"/>
                <a:cs typeface="Roboto"/>
                <a:sym typeface="Roboto"/>
              </a:rPr>
              <a:t>What do you notice about the clarity of learning targets and success criteria?</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lang="en-US" sz="2000">
                <a:latin typeface="Roboto"/>
                <a:ea typeface="Roboto"/>
                <a:cs typeface="Roboto"/>
                <a:sym typeface="Roboto"/>
              </a:rPr>
              <a:t>In what ways was evidence used to support the match to learning progressions?</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p:txBody>
      </p:sp>
      <p:sp>
        <p:nvSpPr>
          <p:cNvPr id="176" name="Google Shape;176;p30"/>
          <p:cNvSpPr txBox="1"/>
          <p:nvPr/>
        </p:nvSpPr>
        <p:spPr>
          <a:xfrm>
            <a:off x="102600" y="3459275"/>
            <a:ext cx="84168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000">
                <a:solidFill>
                  <a:schemeClr val="dk1"/>
                </a:solidFill>
                <a:latin typeface="Roboto"/>
                <a:ea typeface="Roboto"/>
                <a:cs typeface="Roboto"/>
                <a:sym typeface="Roboto"/>
              </a:rPr>
              <a:t>How were students involved in the feedback loop as the teacher used assessment AS learning?</a:t>
            </a:r>
            <a:endParaRPr sz="20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0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2000">
                <a:solidFill>
                  <a:schemeClr val="dk1"/>
                </a:solidFill>
                <a:latin typeface="Roboto"/>
                <a:ea typeface="Roboto"/>
                <a:cs typeface="Roboto"/>
                <a:sym typeface="Roboto"/>
              </a:rPr>
              <a:t>How would you use this approach in your classroom/content area?  Share an example.</a:t>
            </a:r>
            <a:endParaRPr sz="20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5270400" y="109425"/>
            <a:ext cx="356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Applying Learning Progressions</a:t>
            </a:r>
            <a:endParaRPr/>
          </a:p>
        </p:txBody>
      </p:sp>
      <p:pic>
        <p:nvPicPr>
          <p:cNvPr id="182" name="Google Shape;182;p31"/>
          <p:cNvPicPr preferRelativeResize="0"/>
          <p:nvPr/>
        </p:nvPicPr>
        <p:blipFill>
          <a:blip r:embed="rId3">
            <a:alphaModFix/>
          </a:blip>
          <a:stretch>
            <a:fillRect/>
          </a:stretch>
        </p:blipFill>
        <p:spPr>
          <a:xfrm>
            <a:off x="-12" y="28563"/>
            <a:ext cx="5133975" cy="5114925"/>
          </a:xfrm>
          <a:prstGeom prst="rect">
            <a:avLst/>
          </a:prstGeom>
          <a:noFill/>
          <a:ln>
            <a:noFill/>
          </a:ln>
        </p:spPr>
      </p:pic>
      <p:pic>
        <p:nvPicPr>
          <p:cNvPr id="183" name="Google Shape;183;p31"/>
          <p:cNvPicPr preferRelativeResize="0"/>
          <p:nvPr/>
        </p:nvPicPr>
        <p:blipFill>
          <a:blip r:embed="rId4">
            <a:alphaModFix/>
          </a:blip>
          <a:stretch>
            <a:fillRect/>
          </a:stretch>
        </p:blipFill>
        <p:spPr>
          <a:xfrm>
            <a:off x="5029288" y="1130888"/>
            <a:ext cx="4044124" cy="3316187"/>
          </a:xfrm>
          <a:prstGeom prst="rect">
            <a:avLst/>
          </a:prstGeom>
          <a:noFill/>
          <a:ln>
            <a:noFill/>
          </a:ln>
        </p:spPr>
      </p:pic>
      <p:pic>
        <p:nvPicPr>
          <p:cNvPr id="184" name="Google Shape;184;p31"/>
          <p:cNvPicPr preferRelativeResize="0"/>
          <p:nvPr/>
        </p:nvPicPr>
        <p:blipFill>
          <a:blip r:embed="rId5">
            <a:alphaModFix/>
          </a:blip>
          <a:stretch>
            <a:fillRect/>
          </a:stretch>
        </p:blipFill>
        <p:spPr>
          <a:xfrm>
            <a:off x="34613" y="4835025"/>
            <a:ext cx="5267325" cy="247650"/>
          </a:xfrm>
          <a:prstGeom prst="rect">
            <a:avLst/>
          </a:prstGeom>
          <a:noFill/>
          <a:ln>
            <a:noFill/>
          </a:ln>
        </p:spPr>
      </p:pic>
      <p:sp>
        <p:nvSpPr>
          <p:cNvPr id="185" name="Google Shape;185;p31"/>
          <p:cNvSpPr txBox="1"/>
          <p:nvPr>
            <p:ph idx="1" type="body"/>
          </p:nvPr>
        </p:nvSpPr>
        <p:spPr>
          <a:xfrm>
            <a:off x="4925000" y="4295725"/>
            <a:ext cx="4148400" cy="488100"/>
          </a:xfrm>
          <a:prstGeom prst="rect">
            <a:avLst/>
          </a:prstGeom>
          <a:solidFill>
            <a:schemeClr val="lt2"/>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1600"/>
              </a:spcAft>
              <a:buNone/>
            </a:pPr>
            <a:r>
              <a:rPr b="1" lang="en-US" sz="1500"/>
              <a:t>What does Thomas know and understand?</a:t>
            </a:r>
            <a:endParaRPr b="1" sz="1500"/>
          </a:p>
        </p:txBody>
      </p:sp>
      <p:sp>
        <p:nvSpPr>
          <p:cNvPr id="186" name="Google Shape;186;p31"/>
          <p:cNvSpPr txBox="1"/>
          <p:nvPr/>
        </p:nvSpPr>
        <p:spPr>
          <a:xfrm>
            <a:off x="7853900" y="4743300"/>
            <a:ext cx="13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Handout pg. 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idx="1" type="body"/>
          </p:nvPr>
        </p:nvSpPr>
        <p:spPr>
          <a:xfrm>
            <a:off x="4339475" y="3600888"/>
            <a:ext cx="4688100" cy="1184400"/>
          </a:xfrm>
          <a:prstGeom prst="rect">
            <a:avLst/>
          </a:prstGeom>
          <a:solidFill>
            <a:schemeClr val="lt2"/>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1600"/>
              </a:spcAft>
              <a:buNone/>
            </a:pPr>
            <a:r>
              <a:rPr b="1" lang="en-US" sz="1500"/>
              <a:t>Use the Learning Progression for Area Measurement to build on your previous answer: </a:t>
            </a:r>
            <a:br>
              <a:rPr b="1" lang="en-US" sz="1500"/>
            </a:br>
            <a:r>
              <a:rPr b="1" lang="en-US" sz="1600"/>
              <a:t>What does Thomas know and </a:t>
            </a:r>
            <a:r>
              <a:rPr b="1" lang="en-US" sz="1600"/>
              <a:t>understand?</a:t>
            </a:r>
            <a:endParaRPr b="1" sz="1600"/>
          </a:p>
        </p:txBody>
      </p:sp>
      <p:pic>
        <p:nvPicPr>
          <p:cNvPr id="192" name="Google Shape;192;p32"/>
          <p:cNvPicPr preferRelativeResize="0"/>
          <p:nvPr/>
        </p:nvPicPr>
        <p:blipFill>
          <a:blip r:embed="rId3">
            <a:alphaModFix/>
          </a:blip>
          <a:stretch>
            <a:fillRect/>
          </a:stretch>
        </p:blipFill>
        <p:spPr>
          <a:xfrm>
            <a:off x="10" y="0"/>
            <a:ext cx="4148731" cy="5143500"/>
          </a:xfrm>
          <a:prstGeom prst="rect">
            <a:avLst/>
          </a:prstGeom>
          <a:noFill/>
          <a:ln>
            <a:noFill/>
          </a:ln>
        </p:spPr>
      </p:pic>
      <p:pic>
        <p:nvPicPr>
          <p:cNvPr id="193" name="Google Shape;193;p32"/>
          <p:cNvPicPr preferRelativeResize="0"/>
          <p:nvPr/>
        </p:nvPicPr>
        <p:blipFill>
          <a:blip r:embed="rId4">
            <a:alphaModFix/>
          </a:blip>
          <a:stretch>
            <a:fillRect/>
          </a:stretch>
        </p:blipFill>
        <p:spPr>
          <a:xfrm>
            <a:off x="4655360" y="312022"/>
            <a:ext cx="3876199" cy="3178300"/>
          </a:xfrm>
          <a:prstGeom prst="rect">
            <a:avLst/>
          </a:prstGeom>
          <a:noFill/>
          <a:ln>
            <a:noFill/>
          </a:ln>
        </p:spPr>
      </p:pic>
      <p:pic>
        <p:nvPicPr>
          <p:cNvPr id="194" name="Google Shape;194;p32"/>
          <p:cNvPicPr preferRelativeResize="0"/>
          <p:nvPr/>
        </p:nvPicPr>
        <p:blipFill>
          <a:blip r:embed="rId5">
            <a:alphaModFix/>
          </a:blip>
          <a:stretch>
            <a:fillRect/>
          </a:stretch>
        </p:blipFill>
        <p:spPr>
          <a:xfrm>
            <a:off x="3876663" y="3314275"/>
            <a:ext cx="5267325" cy="247650"/>
          </a:xfrm>
          <a:prstGeom prst="rect">
            <a:avLst/>
          </a:prstGeom>
          <a:noFill/>
          <a:ln>
            <a:noFill/>
          </a:ln>
        </p:spPr>
      </p:pic>
      <p:sp>
        <p:nvSpPr>
          <p:cNvPr id="195" name="Google Shape;195;p32"/>
          <p:cNvSpPr txBox="1"/>
          <p:nvPr/>
        </p:nvSpPr>
        <p:spPr>
          <a:xfrm>
            <a:off x="5454625" y="3777625"/>
            <a:ext cx="734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6" name="Google Shape;196;p32"/>
          <p:cNvSpPr txBox="1"/>
          <p:nvPr/>
        </p:nvSpPr>
        <p:spPr>
          <a:xfrm>
            <a:off x="7786300" y="4743300"/>
            <a:ext cx="13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Handout pg. 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822960" y="214953"/>
            <a:ext cx="7543800" cy="108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CTE:  Bicycle Repair</a:t>
            </a:r>
            <a:endParaRPr/>
          </a:p>
        </p:txBody>
      </p:sp>
      <p:sp>
        <p:nvSpPr>
          <p:cNvPr id="202" name="Google Shape;202;p33"/>
          <p:cNvSpPr txBox="1"/>
          <p:nvPr>
            <p:ph idx="1" type="body"/>
          </p:nvPr>
        </p:nvSpPr>
        <p:spPr>
          <a:xfrm>
            <a:off x="822960" y="1384301"/>
            <a:ext cx="7543800" cy="3017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US" sz="1150">
                <a:solidFill>
                  <a:schemeClr val="hlink"/>
                </a:solidFill>
                <a:highlight>
                  <a:srgbClr val="F9F9F9"/>
                </a:highlight>
                <a:uFill>
                  <a:noFill/>
                </a:uFill>
                <a:latin typeface="Roboto"/>
                <a:ea typeface="Roboto"/>
                <a:cs typeface="Roboto"/>
                <a:sym typeface="Roboto"/>
                <a:hlinkClick r:id="rId3"/>
              </a:rPr>
              <a:t>https://youtu.be/jrFpp-Cyd7U</a:t>
            </a:r>
            <a:r>
              <a:rPr lang="en-US" sz="1150">
                <a:solidFill>
                  <a:schemeClr val="hlink"/>
                </a:solidFill>
                <a:highlight>
                  <a:srgbClr val="F9F9F9"/>
                </a:highlight>
                <a:latin typeface="Roboto"/>
                <a:ea typeface="Roboto"/>
                <a:cs typeface="Roboto"/>
                <a:sym typeface="Roboto"/>
              </a:rPr>
              <a:t>   </a:t>
            </a:r>
            <a:endParaRPr sz="1150">
              <a:solidFill>
                <a:schemeClr val="hlink"/>
              </a:solidFill>
              <a:highlight>
                <a:srgbClr val="F9F9F9"/>
              </a:highlight>
              <a:latin typeface="Roboto"/>
              <a:ea typeface="Roboto"/>
              <a:cs typeface="Roboto"/>
              <a:sym typeface="Roboto"/>
            </a:endParaRPr>
          </a:p>
          <a:p>
            <a:pPr indent="26669" lvl="0" marL="68580" rtl="0" algn="l">
              <a:spcBef>
                <a:spcPts val="1200"/>
              </a:spcBef>
              <a:spcAft>
                <a:spcPts val="0"/>
              </a:spcAft>
              <a:buClr>
                <a:schemeClr val="dk1"/>
              </a:buClr>
              <a:buSzPts val="1100"/>
              <a:buFont typeface="Arial"/>
              <a:buNone/>
            </a:pPr>
            <a:r>
              <a:t/>
            </a:r>
            <a:endParaRPr sz="1150">
              <a:solidFill>
                <a:schemeClr val="hlink"/>
              </a:solidFill>
              <a:highlight>
                <a:srgbClr val="F9F9F9"/>
              </a:highlight>
              <a:latin typeface="Roboto"/>
              <a:ea typeface="Roboto"/>
              <a:cs typeface="Roboto"/>
              <a:sym typeface="Roboto"/>
            </a:endParaRPr>
          </a:p>
          <a:p>
            <a:pPr indent="0" lvl="0" marL="0" rtl="0" algn="l">
              <a:spcBef>
                <a:spcPts val="1200"/>
              </a:spcBef>
              <a:spcAft>
                <a:spcPts val="150"/>
              </a:spcAft>
              <a:buNone/>
            </a:pPr>
            <a:r>
              <a:t/>
            </a:r>
            <a:endParaRPr/>
          </a:p>
        </p:txBody>
      </p:sp>
      <p:pic>
        <p:nvPicPr>
          <p:cNvPr id="203" name="Google Shape;203;p33" title="GWPL Training - Bike Repair">
            <a:hlinkClick r:id="rId4"/>
          </p:cNvPr>
          <p:cNvPicPr preferRelativeResize="0"/>
          <p:nvPr/>
        </p:nvPicPr>
        <p:blipFill>
          <a:blip r:embed="rId5">
            <a:alphaModFix/>
          </a:blip>
          <a:stretch>
            <a:fillRect/>
          </a:stretch>
        </p:blipFill>
        <p:spPr>
          <a:xfrm>
            <a:off x="3627225" y="1384300"/>
            <a:ext cx="4572000" cy="3429000"/>
          </a:xfrm>
          <a:prstGeom prst="rect">
            <a:avLst/>
          </a:prstGeom>
          <a:noFill/>
          <a:ln>
            <a:noFill/>
          </a:ln>
        </p:spPr>
      </p:pic>
      <p:sp>
        <p:nvSpPr>
          <p:cNvPr id="204" name="Google Shape;204;p33"/>
          <p:cNvSpPr txBox="1"/>
          <p:nvPr/>
        </p:nvSpPr>
        <p:spPr>
          <a:xfrm>
            <a:off x="7853900" y="4743300"/>
            <a:ext cx="13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Handout pg. 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b="0" l="0" r="0" t="0"/>
          <a:stretch/>
        </p:blipFill>
        <p:spPr>
          <a:xfrm>
            <a:off x="318476" y="176345"/>
            <a:ext cx="2966451" cy="4824055"/>
          </a:xfrm>
          <a:prstGeom prst="rect">
            <a:avLst/>
          </a:prstGeom>
          <a:noFill/>
          <a:ln cap="flat" cmpd="sng" w="9525">
            <a:solidFill>
              <a:schemeClr val="dk1"/>
            </a:solidFill>
            <a:prstDash val="solid"/>
            <a:round/>
            <a:headEnd len="sm" w="sm" type="none"/>
            <a:tailEnd len="sm" w="sm" type="none"/>
          </a:ln>
        </p:spPr>
      </p:pic>
      <p:pic>
        <p:nvPicPr>
          <p:cNvPr id="77" name="Google Shape;77;p16"/>
          <p:cNvPicPr preferRelativeResize="0"/>
          <p:nvPr/>
        </p:nvPicPr>
        <p:blipFill rotWithShape="1">
          <a:blip r:embed="rId4">
            <a:alphaModFix/>
          </a:blip>
          <a:srcRect b="0" l="0" r="0" t="0"/>
          <a:stretch/>
        </p:blipFill>
        <p:spPr>
          <a:xfrm>
            <a:off x="5655816" y="176346"/>
            <a:ext cx="3112650" cy="4824055"/>
          </a:xfrm>
          <a:prstGeom prst="rect">
            <a:avLst/>
          </a:prstGeom>
          <a:noFill/>
          <a:ln>
            <a:noFill/>
          </a:ln>
        </p:spPr>
      </p:pic>
      <p:sp>
        <p:nvSpPr>
          <p:cNvPr id="78" name="Google Shape;78;p16"/>
          <p:cNvSpPr txBox="1"/>
          <p:nvPr/>
        </p:nvSpPr>
        <p:spPr>
          <a:xfrm>
            <a:off x="3550725" y="740075"/>
            <a:ext cx="1839300" cy="3843000"/>
          </a:xfrm>
          <a:prstGeom prst="rect">
            <a:avLst/>
          </a:prstGeom>
          <a:solidFill>
            <a:srgbClr val="A2CDE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000" u="none" cap="none" strike="noStrike">
                <a:solidFill>
                  <a:schemeClr val="dk1"/>
                </a:solidFill>
                <a:latin typeface="Roboto Condensed"/>
                <a:ea typeface="Roboto Condensed"/>
                <a:cs typeface="Roboto Condensed"/>
                <a:sym typeface="Roboto Condensed"/>
              </a:rPr>
              <a:t>Our work centers on five essential practices that promote student achievement.</a:t>
            </a:r>
            <a:endParaRPr sz="2000">
              <a:latin typeface="Roboto Condensed"/>
              <a:ea typeface="Roboto Condensed"/>
              <a:cs typeface="Roboto Condensed"/>
              <a:sym typeface="Roboto Condensed"/>
            </a:endParaRPr>
          </a:p>
          <a:p>
            <a:pPr indent="0" lvl="0" marL="0" marR="0" rtl="0" algn="ctr">
              <a:spcBef>
                <a:spcPts val="0"/>
              </a:spcBef>
              <a:spcAft>
                <a:spcPts val="0"/>
              </a:spcAft>
              <a:buNone/>
            </a:pPr>
            <a:r>
              <a:t/>
            </a:r>
            <a:endParaRPr i="0" sz="2000" u="none" cap="none" strike="noStrike">
              <a:solidFill>
                <a:schemeClr val="dk1"/>
              </a:solidFill>
              <a:latin typeface="Roboto Condensed"/>
              <a:ea typeface="Roboto Condensed"/>
              <a:cs typeface="Roboto Condensed"/>
              <a:sym typeface="Roboto Condensed"/>
            </a:endParaRPr>
          </a:p>
          <a:p>
            <a:pPr indent="0" lvl="0" marL="0" marR="0" rtl="0" algn="ctr">
              <a:spcBef>
                <a:spcPts val="0"/>
              </a:spcBef>
              <a:spcAft>
                <a:spcPts val="0"/>
              </a:spcAft>
              <a:buNone/>
            </a:pPr>
            <a:r>
              <a:rPr i="0" lang="en-US" sz="2000" u="none" cap="none" strike="noStrike">
                <a:solidFill>
                  <a:schemeClr val="dk1"/>
                </a:solidFill>
                <a:latin typeface="Roboto Condensed"/>
                <a:ea typeface="Roboto Condensed"/>
                <a:cs typeface="Roboto Condensed"/>
                <a:sym typeface="Roboto Condensed"/>
              </a:rPr>
              <a:t>Our commitment to student achievement is non-negotiable.</a:t>
            </a:r>
            <a:endParaRPr sz="2000">
              <a:latin typeface="Roboto Condensed"/>
              <a:ea typeface="Roboto Condensed"/>
              <a:cs typeface="Roboto Condensed"/>
              <a:sym typeface="Roboto Condensed"/>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4"/>
          <p:cNvPicPr preferRelativeResize="0"/>
          <p:nvPr/>
        </p:nvPicPr>
        <p:blipFill rotWithShape="1">
          <a:blip r:embed="rId3">
            <a:alphaModFix/>
          </a:blip>
          <a:srcRect b="0" l="0" r="0" t="19276"/>
          <a:stretch/>
        </p:blipFill>
        <p:spPr>
          <a:xfrm>
            <a:off x="0" y="1292977"/>
            <a:ext cx="9144000" cy="3850524"/>
          </a:xfrm>
          <a:prstGeom prst="rect">
            <a:avLst/>
          </a:prstGeom>
          <a:noFill/>
          <a:ln>
            <a:noFill/>
          </a:ln>
        </p:spPr>
      </p:pic>
      <p:sp>
        <p:nvSpPr>
          <p:cNvPr id="210" name="Google Shape;210;p34"/>
          <p:cNvSpPr txBox="1"/>
          <p:nvPr>
            <p:ph idx="1" type="body"/>
          </p:nvPr>
        </p:nvSpPr>
        <p:spPr>
          <a:xfrm>
            <a:off x="376800" y="0"/>
            <a:ext cx="8390400" cy="112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100">
                <a:solidFill>
                  <a:srgbClr val="000000"/>
                </a:solidFill>
                <a:latin typeface="Roboto"/>
                <a:ea typeface="Roboto"/>
                <a:cs typeface="Roboto"/>
                <a:sym typeface="Roboto"/>
              </a:rPr>
              <a:t>What is the added value of deepening our understanding of learning progressions and criteria at proficiency levels in regard to improving lesson design?</a:t>
            </a:r>
            <a:endParaRPr sz="1800">
              <a:solidFill>
                <a:srgbClr val="000000"/>
              </a:solidFill>
              <a:latin typeface="Roboto"/>
              <a:ea typeface="Roboto"/>
              <a:cs typeface="Roboto"/>
              <a:sym typeface="Roboto"/>
            </a:endParaRPr>
          </a:p>
          <a:p>
            <a:pPr indent="0" lvl="0" marL="0" rtl="0" algn="l">
              <a:spcBef>
                <a:spcPts val="0"/>
              </a:spcBef>
              <a:spcAft>
                <a:spcPts val="1600"/>
              </a:spcAft>
              <a:buNone/>
            </a:pPr>
            <a:r>
              <a:t/>
            </a:r>
            <a:endParaRPr sz="3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type="ctrTitle"/>
          </p:nvPr>
        </p:nvSpPr>
        <p:spPr>
          <a:xfrm>
            <a:off x="309325" y="343450"/>
            <a:ext cx="8655600" cy="84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700">
                <a:latin typeface="Roboto"/>
                <a:ea typeface="Roboto"/>
                <a:cs typeface="Roboto"/>
                <a:sym typeface="Roboto"/>
              </a:rPr>
              <a:t>Lesson design begins with knowing the standard and developing an </a:t>
            </a:r>
            <a:r>
              <a:rPr b="1" i="1" lang="en-US" sz="2700">
                <a:latin typeface="Roboto"/>
                <a:ea typeface="Roboto"/>
                <a:cs typeface="Roboto"/>
                <a:sym typeface="Roboto"/>
              </a:rPr>
              <a:t>Assessment Plan</a:t>
            </a:r>
            <a:r>
              <a:rPr b="1" lang="en-US" sz="2700">
                <a:latin typeface="Roboto"/>
                <a:ea typeface="Roboto"/>
                <a:cs typeface="Roboto"/>
                <a:sym typeface="Roboto"/>
              </a:rPr>
              <a:t>  </a:t>
            </a:r>
            <a:endParaRPr b="1" sz="5100">
              <a:latin typeface="Roboto"/>
              <a:ea typeface="Roboto"/>
              <a:cs typeface="Roboto"/>
              <a:sym typeface="Roboto"/>
            </a:endParaRPr>
          </a:p>
        </p:txBody>
      </p:sp>
      <p:grpSp>
        <p:nvGrpSpPr>
          <p:cNvPr id="216" name="Google Shape;216;p35"/>
          <p:cNvGrpSpPr/>
          <p:nvPr/>
        </p:nvGrpSpPr>
        <p:grpSpPr>
          <a:xfrm>
            <a:off x="667156" y="2848395"/>
            <a:ext cx="1804375" cy="1155064"/>
            <a:chOff x="-3950952" y="4210284"/>
            <a:chExt cx="3694462" cy="1358100"/>
          </a:xfrm>
        </p:grpSpPr>
        <p:sp>
          <p:nvSpPr>
            <p:cNvPr id="217" name="Google Shape;217;p35"/>
            <p:cNvSpPr txBox="1"/>
            <p:nvPr/>
          </p:nvSpPr>
          <p:spPr>
            <a:xfrm>
              <a:off x="-3950952" y="4210284"/>
              <a:ext cx="1615800" cy="1358100"/>
            </a:xfrm>
            <a:prstGeom prst="rect">
              <a:avLst/>
            </a:prstGeom>
            <a:noFill/>
            <a:ln>
              <a:noFill/>
            </a:ln>
          </p:spPr>
          <p:txBody>
            <a:bodyPr anchorCtr="0" anchor="ctr" bIns="32000" lIns="64000" spcFirstLastPara="1" rIns="16000" wrap="square" tIns="32000">
              <a:noAutofit/>
            </a:bodyPr>
            <a:lstStyle/>
            <a:p>
              <a:pPr indent="0" lvl="0" marL="0" marR="0" rtl="0" algn="ctr">
                <a:lnSpc>
                  <a:spcPct val="90000"/>
                </a:lnSpc>
                <a:spcBef>
                  <a:spcPts val="0"/>
                </a:spcBef>
                <a:spcAft>
                  <a:spcPts val="0"/>
                </a:spcAft>
                <a:buNone/>
              </a:pPr>
              <a:r>
                <a:rPr b="1" lang="en-US" sz="1900">
                  <a:solidFill>
                    <a:srgbClr val="3F3F3F"/>
                  </a:solidFill>
                  <a:latin typeface="Roboto"/>
                  <a:ea typeface="Roboto"/>
                  <a:cs typeface="Roboto"/>
                  <a:sym typeface="Roboto"/>
                </a:rPr>
                <a:t> </a:t>
              </a:r>
              <a:endParaRPr b="1" sz="1500">
                <a:solidFill>
                  <a:srgbClr val="3F3F3F"/>
                </a:solidFill>
                <a:latin typeface="Roboto"/>
                <a:ea typeface="Roboto"/>
                <a:cs typeface="Roboto"/>
                <a:sym typeface="Roboto"/>
              </a:endParaRPr>
            </a:p>
          </p:txBody>
        </p:sp>
        <p:sp>
          <p:nvSpPr>
            <p:cNvPr id="218" name="Google Shape;218;p35"/>
            <p:cNvSpPr txBox="1"/>
            <p:nvPr/>
          </p:nvSpPr>
          <p:spPr>
            <a:xfrm>
              <a:off x="-1872290" y="4331373"/>
              <a:ext cx="1615800" cy="1122300"/>
            </a:xfrm>
            <a:prstGeom prst="rect">
              <a:avLst/>
            </a:prstGeom>
            <a:noFill/>
            <a:ln>
              <a:noFill/>
            </a:ln>
          </p:spPr>
          <p:txBody>
            <a:bodyPr anchorCtr="0" anchor="ctr" bIns="32000" lIns="48000" spcFirstLastPara="1" rIns="16000" wrap="square" tIns="32000">
              <a:noAutofit/>
            </a:bodyPr>
            <a:lstStyle/>
            <a:p>
              <a:pPr indent="0" lvl="0" marL="0" marR="0" rtl="0" algn="ctr">
                <a:lnSpc>
                  <a:spcPct val="90000"/>
                </a:lnSpc>
                <a:spcBef>
                  <a:spcPts val="0"/>
                </a:spcBef>
                <a:spcAft>
                  <a:spcPts val="0"/>
                </a:spcAft>
                <a:buNone/>
              </a:pPr>
              <a:r>
                <a:t/>
              </a:r>
              <a:endParaRPr b="1" sz="1500">
                <a:solidFill>
                  <a:srgbClr val="3F3F3F"/>
                </a:solidFill>
                <a:latin typeface="Roboto"/>
                <a:ea typeface="Roboto"/>
                <a:cs typeface="Roboto"/>
                <a:sym typeface="Roboto"/>
              </a:endParaRPr>
            </a:p>
          </p:txBody>
        </p:sp>
      </p:grpSp>
      <p:sp>
        <p:nvSpPr>
          <p:cNvPr id="219" name="Google Shape;219;p35"/>
          <p:cNvSpPr txBox="1"/>
          <p:nvPr/>
        </p:nvSpPr>
        <p:spPr>
          <a:xfrm>
            <a:off x="244050" y="1789775"/>
            <a:ext cx="8721000" cy="3016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AutoNum type="arabicPeriod"/>
            </a:pPr>
            <a:r>
              <a:rPr lang="en-US" sz="2300">
                <a:latin typeface="Roboto"/>
                <a:ea typeface="Roboto"/>
                <a:cs typeface="Roboto"/>
                <a:sym typeface="Roboto"/>
              </a:rPr>
              <a:t>Identify grade level standard and use </a:t>
            </a:r>
            <a:r>
              <a:rPr b="1" lang="en-US" sz="2300">
                <a:latin typeface="Roboto"/>
                <a:ea typeface="Roboto"/>
                <a:cs typeface="Roboto"/>
                <a:sym typeface="Roboto"/>
              </a:rPr>
              <a:t>proficiency scales</a:t>
            </a:r>
            <a:r>
              <a:rPr lang="en-US" sz="2300">
                <a:latin typeface="Roboto"/>
                <a:ea typeface="Roboto"/>
                <a:cs typeface="Roboto"/>
                <a:sym typeface="Roboto"/>
              </a:rPr>
              <a:t> to develop</a:t>
            </a:r>
            <a:r>
              <a:rPr b="1" lang="en-US" sz="2300">
                <a:latin typeface="Roboto"/>
                <a:ea typeface="Roboto"/>
                <a:cs typeface="Roboto"/>
                <a:sym typeface="Roboto"/>
              </a:rPr>
              <a:t> learning targets/objectives and success criteria</a:t>
            </a:r>
            <a:endParaRPr b="1" sz="2300">
              <a:latin typeface="Roboto"/>
              <a:ea typeface="Roboto"/>
              <a:cs typeface="Roboto"/>
              <a:sym typeface="Roboto"/>
            </a:endParaRPr>
          </a:p>
          <a:p>
            <a:pPr indent="0" lvl="0" marL="457200" rtl="0" algn="l">
              <a:spcBef>
                <a:spcPts val="0"/>
              </a:spcBef>
              <a:spcAft>
                <a:spcPts val="0"/>
              </a:spcAft>
              <a:buNone/>
            </a:pPr>
            <a:r>
              <a:t/>
            </a:r>
            <a:endParaRPr sz="2300">
              <a:latin typeface="Roboto"/>
              <a:ea typeface="Roboto"/>
              <a:cs typeface="Roboto"/>
              <a:sym typeface="Roboto"/>
            </a:endParaRPr>
          </a:p>
          <a:p>
            <a:pPr indent="-374650" lvl="0" marL="457200" rtl="0" algn="l">
              <a:spcBef>
                <a:spcPts val="0"/>
              </a:spcBef>
              <a:spcAft>
                <a:spcPts val="0"/>
              </a:spcAft>
              <a:buSzPts val="2300"/>
              <a:buFont typeface="Roboto"/>
              <a:buAutoNum type="arabicPeriod"/>
            </a:pPr>
            <a:r>
              <a:rPr lang="en-US" sz="2300">
                <a:latin typeface="Roboto"/>
                <a:ea typeface="Roboto"/>
                <a:cs typeface="Roboto"/>
                <a:sym typeface="Roboto"/>
              </a:rPr>
              <a:t>Determine how you will assess</a:t>
            </a:r>
            <a:endParaRPr sz="2300">
              <a:latin typeface="Roboto"/>
              <a:ea typeface="Roboto"/>
              <a:cs typeface="Roboto"/>
              <a:sym typeface="Roboto"/>
            </a:endParaRPr>
          </a:p>
          <a:p>
            <a:pPr indent="0" lvl="0" marL="914400" rtl="0" algn="l">
              <a:spcBef>
                <a:spcPts val="0"/>
              </a:spcBef>
              <a:spcAft>
                <a:spcPts val="0"/>
              </a:spcAft>
              <a:buNone/>
            </a:pPr>
            <a:r>
              <a:rPr i="1" lang="en-US" sz="2300" u="sng">
                <a:latin typeface="Roboto"/>
                <a:ea typeface="Roboto"/>
                <a:cs typeface="Roboto"/>
                <a:sym typeface="Roboto"/>
              </a:rPr>
              <a:t>Of Learning</a:t>
            </a:r>
            <a:r>
              <a:rPr lang="en-US" sz="2300" u="sng">
                <a:latin typeface="Roboto"/>
                <a:ea typeface="Roboto"/>
                <a:cs typeface="Roboto"/>
                <a:sym typeface="Roboto"/>
              </a:rPr>
              <a:t>:</a:t>
            </a:r>
            <a:r>
              <a:rPr lang="en-US" sz="2300">
                <a:latin typeface="Roboto"/>
                <a:ea typeface="Roboto"/>
                <a:cs typeface="Roboto"/>
                <a:sym typeface="Roboto"/>
              </a:rPr>
              <a:t> What evidence will you accept?</a:t>
            </a:r>
            <a:endParaRPr sz="2300">
              <a:latin typeface="Roboto"/>
              <a:ea typeface="Roboto"/>
              <a:cs typeface="Roboto"/>
              <a:sym typeface="Roboto"/>
            </a:endParaRPr>
          </a:p>
          <a:p>
            <a:pPr indent="0" lvl="0" marL="914400" rtl="0" algn="l">
              <a:spcBef>
                <a:spcPts val="0"/>
              </a:spcBef>
              <a:spcAft>
                <a:spcPts val="0"/>
              </a:spcAft>
              <a:buNone/>
            </a:pPr>
            <a:r>
              <a:rPr i="1" lang="en-US" sz="2300" u="sng">
                <a:latin typeface="Roboto"/>
                <a:ea typeface="Roboto"/>
                <a:cs typeface="Roboto"/>
                <a:sym typeface="Roboto"/>
              </a:rPr>
              <a:t>For Learning</a:t>
            </a:r>
            <a:r>
              <a:rPr lang="en-US" sz="2300">
                <a:latin typeface="Roboto"/>
                <a:ea typeface="Roboto"/>
                <a:cs typeface="Roboto"/>
                <a:sym typeface="Roboto"/>
              </a:rPr>
              <a:t>: Formative tools to continually adjust instruction</a:t>
            </a:r>
            <a:endParaRPr sz="2300">
              <a:latin typeface="Roboto"/>
              <a:ea typeface="Roboto"/>
              <a:cs typeface="Roboto"/>
              <a:sym typeface="Roboto"/>
            </a:endParaRPr>
          </a:p>
          <a:p>
            <a:pPr indent="0" lvl="0" marL="914400" rtl="0" algn="l">
              <a:spcBef>
                <a:spcPts val="0"/>
              </a:spcBef>
              <a:spcAft>
                <a:spcPts val="0"/>
              </a:spcAft>
              <a:buNone/>
            </a:pPr>
            <a:r>
              <a:rPr i="1" lang="en-US" sz="2300" u="sng">
                <a:latin typeface="Roboto"/>
                <a:ea typeface="Roboto"/>
                <a:cs typeface="Roboto"/>
                <a:sym typeface="Roboto"/>
              </a:rPr>
              <a:t>As Learning:</a:t>
            </a:r>
            <a:r>
              <a:rPr lang="en-US" sz="2300">
                <a:latin typeface="Roboto"/>
                <a:ea typeface="Roboto"/>
                <a:cs typeface="Roboto"/>
                <a:sym typeface="Roboto"/>
              </a:rPr>
              <a:t> Self-reflection and feedback</a:t>
            </a:r>
            <a:endParaRPr sz="23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nvSpPr>
        <p:spPr>
          <a:xfrm>
            <a:off x="471900" y="4594300"/>
            <a:ext cx="8200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225" name="Google Shape;225;p36"/>
          <p:cNvSpPr txBox="1"/>
          <p:nvPr>
            <p:ph idx="4294967295" type="ctrTitle"/>
          </p:nvPr>
        </p:nvSpPr>
        <p:spPr>
          <a:xfrm>
            <a:off x="309325" y="343450"/>
            <a:ext cx="8655600" cy="10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2700">
                <a:latin typeface="Roboto"/>
                <a:ea typeface="Roboto"/>
                <a:cs typeface="Roboto"/>
                <a:sym typeface="Roboto"/>
              </a:rPr>
              <a:t>Lesson design also includes an understanding of </a:t>
            </a:r>
            <a:r>
              <a:rPr b="1" i="1" lang="en-US" sz="2700">
                <a:latin typeface="Roboto"/>
                <a:ea typeface="Roboto"/>
                <a:cs typeface="Roboto"/>
                <a:sym typeface="Roboto"/>
              </a:rPr>
              <a:t>Learning Progressions</a:t>
            </a:r>
            <a:r>
              <a:rPr b="1" lang="en-US" sz="2700">
                <a:latin typeface="Roboto"/>
                <a:ea typeface="Roboto"/>
                <a:cs typeface="Roboto"/>
                <a:sym typeface="Roboto"/>
              </a:rPr>
              <a:t> </a:t>
            </a:r>
            <a:endParaRPr b="1" sz="5100">
              <a:latin typeface="Roboto"/>
              <a:ea typeface="Roboto"/>
              <a:cs typeface="Roboto"/>
              <a:sym typeface="Roboto"/>
            </a:endParaRPr>
          </a:p>
        </p:txBody>
      </p:sp>
      <p:sp>
        <p:nvSpPr>
          <p:cNvPr id="226" name="Google Shape;226;p36"/>
          <p:cNvSpPr txBox="1"/>
          <p:nvPr/>
        </p:nvSpPr>
        <p:spPr>
          <a:xfrm>
            <a:off x="203400" y="1676550"/>
            <a:ext cx="87372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Roboto"/>
                <a:ea typeface="Roboto"/>
                <a:cs typeface="Roboto"/>
                <a:sym typeface="Roboto"/>
              </a:rPr>
              <a:t>3.	</a:t>
            </a:r>
            <a:r>
              <a:rPr lang="en-US" sz="2300">
                <a:solidFill>
                  <a:schemeClr val="dk1"/>
                </a:solidFill>
                <a:latin typeface="Roboto"/>
                <a:ea typeface="Roboto"/>
                <a:cs typeface="Roboto"/>
                <a:sym typeface="Roboto"/>
              </a:rPr>
              <a:t>Use Assessment </a:t>
            </a:r>
            <a:r>
              <a:rPr i="1" lang="en-US" sz="2300">
                <a:solidFill>
                  <a:schemeClr val="dk1"/>
                </a:solidFill>
                <a:latin typeface="Roboto"/>
                <a:ea typeface="Roboto"/>
                <a:cs typeface="Roboto"/>
                <a:sym typeface="Roboto"/>
              </a:rPr>
              <a:t>Of Learning</a:t>
            </a:r>
            <a:endParaRPr i="1" sz="2300">
              <a:solidFill>
                <a:schemeClr val="dk1"/>
              </a:solidFill>
              <a:latin typeface="Roboto"/>
              <a:ea typeface="Roboto"/>
              <a:cs typeface="Roboto"/>
              <a:sym typeface="Roboto"/>
            </a:endParaRPr>
          </a:p>
          <a:p>
            <a:pPr indent="0" lvl="0" marL="0" rtl="0" algn="l">
              <a:spcBef>
                <a:spcPts val="0"/>
              </a:spcBef>
              <a:spcAft>
                <a:spcPts val="0"/>
              </a:spcAft>
              <a:buNone/>
            </a:pPr>
            <a:r>
              <a:rPr lang="en-US" sz="2300">
                <a:solidFill>
                  <a:schemeClr val="dk1"/>
                </a:solidFill>
                <a:latin typeface="Roboto"/>
                <a:ea typeface="Roboto"/>
                <a:cs typeface="Roboto"/>
                <a:sym typeface="Roboto"/>
              </a:rPr>
              <a:t>		Pre-assessment tools help determine where students are in the </a:t>
            </a:r>
            <a:r>
              <a:rPr i="1" lang="en-US" sz="2300">
                <a:solidFill>
                  <a:schemeClr val="dk1"/>
                </a:solidFill>
                <a:latin typeface="Roboto"/>
                <a:ea typeface="Roboto"/>
                <a:cs typeface="Roboto"/>
                <a:sym typeface="Roboto"/>
              </a:rPr>
              <a:t>Learning Progression </a:t>
            </a:r>
            <a:r>
              <a:rPr lang="en-US" sz="2300">
                <a:solidFill>
                  <a:schemeClr val="dk1"/>
                </a:solidFill>
                <a:latin typeface="Roboto"/>
                <a:ea typeface="Roboto"/>
                <a:cs typeface="Roboto"/>
                <a:sym typeface="Roboto"/>
              </a:rPr>
              <a:t>for the standard.</a:t>
            </a:r>
            <a:endParaRPr sz="2300">
              <a:solidFill>
                <a:schemeClr val="dk1"/>
              </a:solidFill>
              <a:latin typeface="Roboto"/>
              <a:ea typeface="Roboto"/>
              <a:cs typeface="Roboto"/>
              <a:sym typeface="Roboto"/>
            </a:endParaRPr>
          </a:p>
          <a:p>
            <a:pPr indent="0" lvl="0" marL="0" rtl="0" algn="l">
              <a:spcBef>
                <a:spcPts val="0"/>
              </a:spcBef>
              <a:spcAft>
                <a:spcPts val="0"/>
              </a:spcAft>
              <a:buNone/>
            </a:pPr>
            <a:r>
              <a:t/>
            </a:r>
            <a:endParaRPr sz="2300">
              <a:solidFill>
                <a:schemeClr val="dk1"/>
              </a:solidFill>
              <a:latin typeface="Roboto"/>
              <a:ea typeface="Roboto"/>
              <a:cs typeface="Roboto"/>
              <a:sym typeface="Roboto"/>
            </a:endParaRPr>
          </a:p>
          <a:p>
            <a:pPr indent="0" lvl="0" marL="0" rtl="0" algn="l">
              <a:spcBef>
                <a:spcPts val="0"/>
              </a:spcBef>
              <a:spcAft>
                <a:spcPts val="0"/>
              </a:spcAft>
              <a:buNone/>
            </a:pPr>
            <a:r>
              <a:rPr lang="en-US" sz="2300">
                <a:solidFill>
                  <a:schemeClr val="dk1"/>
                </a:solidFill>
                <a:latin typeface="Roboto"/>
                <a:ea typeface="Roboto"/>
                <a:cs typeface="Roboto"/>
                <a:sym typeface="Roboto"/>
              </a:rPr>
              <a:t>4. 	Using Learning Progressions, plan for </a:t>
            </a:r>
            <a:endParaRPr sz="2300">
              <a:solidFill>
                <a:schemeClr val="dk1"/>
              </a:solidFill>
              <a:latin typeface="Roboto"/>
              <a:ea typeface="Roboto"/>
              <a:cs typeface="Roboto"/>
              <a:sym typeface="Roboto"/>
            </a:endParaRPr>
          </a:p>
          <a:p>
            <a:pPr indent="457200" lvl="0" marL="457200" rtl="0" algn="l">
              <a:spcBef>
                <a:spcPts val="0"/>
              </a:spcBef>
              <a:spcAft>
                <a:spcPts val="0"/>
              </a:spcAft>
              <a:buNone/>
            </a:pPr>
            <a:r>
              <a:rPr b="1" lang="en-US" sz="2300">
                <a:solidFill>
                  <a:schemeClr val="dk1"/>
                </a:solidFill>
                <a:latin typeface="Roboto"/>
                <a:ea typeface="Roboto"/>
                <a:cs typeface="Roboto"/>
                <a:sym typeface="Roboto"/>
              </a:rPr>
              <a:t>Scaffolding</a:t>
            </a:r>
            <a:r>
              <a:rPr lang="en-US" sz="2300">
                <a:solidFill>
                  <a:schemeClr val="dk1"/>
                </a:solidFill>
                <a:latin typeface="Roboto"/>
                <a:ea typeface="Roboto"/>
                <a:cs typeface="Roboto"/>
                <a:sym typeface="Roboto"/>
              </a:rPr>
              <a:t> knowing pre-requisite skills and the results of pre-assessments</a:t>
            </a:r>
            <a:endParaRPr sz="2300">
              <a:solidFill>
                <a:schemeClr val="dk1"/>
              </a:solidFill>
              <a:latin typeface="Roboto"/>
              <a:ea typeface="Roboto"/>
              <a:cs typeface="Roboto"/>
              <a:sym typeface="Roboto"/>
            </a:endParaRPr>
          </a:p>
          <a:p>
            <a:pPr indent="457200" lvl="0" marL="457200" rtl="0" algn="l">
              <a:spcBef>
                <a:spcPts val="0"/>
              </a:spcBef>
              <a:spcAft>
                <a:spcPts val="0"/>
              </a:spcAft>
              <a:buNone/>
            </a:pPr>
            <a:r>
              <a:rPr b="1" lang="en-US" sz="2300">
                <a:solidFill>
                  <a:schemeClr val="dk1"/>
                </a:solidFill>
                <a:latin typeface="Roboto"/>
                <a:ea typeface="Roboto"/>
                <a:cs typeface="Roboto"/>
                <a:sym typeface="Roboto"/>
              </a:rPr>
              <a:t>Extensions</a:t>
            </a:r>
            <a:r>
              <a:rPr lang="en-US" sz="2300">
                <a:solidFill>
                  <a:schemeClr val="dk1"/>
                </a:solidFill>
                <a:latin typeface="Roboto"/>
                <a:ea typeface="Roboto"/>
                <a:cs typeface="Roboto"/>
                <a:sym typeface="Roboto"/>
              </a:rPr>
              <a:t> knowing where you need to go after proficiency</a:t>
            </a:r>
            <a:endParaRPr sz="22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7"/>
          <p:cNvPicPr preferRelativeResize="0"/>
          <p:nvPr/>
        </p:nvPicPr>
        <p:blipFill>
          <a:blip r:embed="rId3">
            <a:alphaModFix/>
          </a:blip>
          <a:stretch>
            <a:fillRect/>
          </a:stretch>
        </p:blipFill>
        <p:spPr>
          <a:xfrm>
            <a:off x="804813" y="450588"/>
            <a:ext cx="7534370" cy="4242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8"/>
          <p:cNvPicPr preferRelativeResize="0"/>
          <p:nvPr/>
        </p:nvPicPr>
        <p:blipFill>
          <a:blip r:embed="rId3">
            <a:alphaModFix/>
          </a:blip>
          <a:stretch>
            <a:fillRect/>
          </a:stretch>
        </p:blipFill>
        <p:spPr>
          <a:xfrm>
            <a:off x="1357525" y="881623"/>
            <a:ext cx="6276300" cy="3300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9"/>
          <p:cNvPicPr preferRelativeResize="0"/>
          <p:nvPr/>
        </p:nvPicPr>
        <p:blipFill>
          <a:blip r:embed="rId3">
            <a:alphaModFix/>
          </a:blip>
          <a:stretch>
            <a:fillRect/>
          </a:stretch>
        </p:blipFill>
        <p:spPr>
          <a:xfrm>
            <a:off x="4458850" y="1621348"/>
            <a:ext cx="4512800" cy="3071539"/>
          </a:xfrm>
          <a:prstGeom prst="rect">
            <a:avLst/>
          </a:prstGeom>
          <a:noFill/>
          <a:ln>
            <a:noFill/>
          </a:ln>
        </p:spPr>
      </p:pic>
      <p:sp>
        <p:nvSpPr>
          <p:cNvPr id="243" name="Google Shape;243;p39"/>
          <p:cNvSpPr txBox="1"/>
          <p:nvPr>
            <p:ph type="title"/>
          </p:nvPr>
        </p:nvSpPr>
        <p:spPr>
          <a:xfrm>
            <a:off x="1283100" y="416927"/>
            <a:ext cx="6577800" cy="741300"/>
          </a:xfrm>
          <a:prstGeom prst="rect">
            <a:avLst/>
          </a:prstGeom>
          <a:solidFill>
            <a:srgbClr val="A2CDED"/>
          </a:solid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3F3F3F"/>
              </a:buClr>
              <a:buFont typeface="Calibri"/>
              <a:buNone/>
            </a:pPr>
            <a:r>
              <a:rPr lang="en-US" sz="2500">
                <a:solidFill>
                  <a:srgbClr val="262626"/>
                </a:solidFill>
                <a:latin typeface="Roboto"/>
                <a:ea typeface="Roboto"/>
                <a:cs typeface="Roboto"/>
                <a:sym typeface="Roboto"/>
              </a:rPr>
              <a:t>Start with the</a:t>
            </a:r>
            <a:r>
              <a:rPr i="0" lang="en-US" sz="2500" u="none" cap="none" strike="noStrike">
                <a:solidFill>
                  <a:srgbClr val="262626"/>
                </a:solidFill>
                <a:latin typeface="Roboto"/>
                <a:ea typeface="Roboto"/>
                <a:cs typeface="Roboto"/>
                <a:sym typeface="Roboto"/>
              </a:rPr>
              <a:t> </a:t>
            </a:r>
            <a:r>
              <a:rPr lang="en-US" sz="2500">
                <a:solidFill>
                  <a:srgbClr val="262626"/>
                </a:solidFill>
                <a:latin typeface="Roboto"/>
                <a:ea typeface="Roboto"/>
                <a:cs typeface="Roboto"/>
                <a:sym typeface="Roboto"/>
              </a:rPr>
              <a:t>g</a:t>
            </a:r>
            <a:r>
              <a:rPr i="0" lang="en-US" sz="2500" u="none" cap="none" strike="noStrike">
                <a:solidFill>
                  <a:srgbClr val="262626"/>
                </a:solidFill>
                <a:latin typeface="Roboto"/>
                <a:ea typeface="Roboto"/>
                <a:cs typeface="Roboto"/>
                <a:sym typeface="Roboto"/>
              </a:rPr>
              <a:t>rade </a:t>
            </a:r>
            <a:r>
              <a:rPr lang="en-US" sz="2500">
                <a:solidFill>
                  <a:srgbClr val="262626"/>
                </a:solidFill>
                <a:latin typeface="Roboto"/>
                <a:ea typeface="Roboto"/>
                <a:cs typeface="Roboto"/>
                <a:sym typeface="Roboto"/>
              </a:rPr>
              <a:t>l</a:t>
            </a:r>
            <a:r>
              <a:rPr i="0" lang="en-US" sz="2500" u="none" cap="none" strike="noStrike">
                <a:solidFill>
                  <a:srgbClr val="262626"/>
                </a:solidFill>
                <a:latin typeface="Roboto"/>
                <a:ea typeface="Roboto"/>
                <a:cs typeface="Roboto"/>
                <a:sym typeface="Roboto"/>
              </a:rPr>
              <a:t>evel </a:t>
            </a:r>
            <a:r>
              <a:rPr lang="en-US" sz="2500">
                <a:solidFill>
                  <a:srgbClr val="262626"/>
                </a:solidFill>
                <a:latin typeface="Roboto"/>
                <a:ea typeface="Roboto"/>
                <a:cs typeface="Roboto"/>
                <a:sym typeface="Roboto"/>
              </a:rPr>
              <a:t>s</a:t>
            </a:r>
            <a:r>
              <a:rPr i="0" lang="en-US" sz="2500" u="none" cap="none" strike="noStrike">
                <a:solidFill>
                  <a:srgbClr val="262626"/>
                </a:solidFill>
                <a:latin typeface="Roboto"/>
                <a:ea typeface="Roboto"/>
                <a:cs typeface="Roboto"/>
                <a:sym typeface="Roboto"/>
              </a:rPr>
              <a:t>tandard(s)</a:t>
            </a:r>
            <a:r>
              <a:rPr lang="en-US" sz="2500">
                <a:solidFill>
                  <a:srgbClr val="262626"/>
                </a:solidFill>
                <a:latin typeface="Roboto"/>
                <a:ea typeface="Roboto"/>
                <a:cs typeface="Roboto"/>
                <a:sym typeface="Roboto"/>
              </a:rPr>
              <a:t>, concepts and skills.</a:t>
            </a:r>
            <a:endParaRPr sz="2500">
              <a:solidFill>
                <a:srgbClr val="262626"/>
              </a:solidFill>
              <a:latin typeface="Roboto"/>
              <a:ea typeface="Roboto"/>
              <a:cs typeface="Roboto"/>
              <a:sym typeface="Roboto"/>
            </a:endParaRPr>
          </a:p>
        </p:txBody>
      </p:sp>
      <p:sp>
        <p:nvSpPr>
          <p:cNvPr id="244" name="Google Shape;244;p39"/>
          <p:cNvSpPr txBox="1"/>
          <p:nvPr>
            <p:ph idx="1" type="body"/>
          </p:nvPr>
        </p:nvSpPr>
        <p:spPr>
          <a:xfrm>
            <a:off x="865500" y="1259875"/>
            <a:ext cx="3103500" cy="31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Font typeface="Calibri"/>
              <a:buNone/>
            </a:pPr>
            <a:r>
              <a:rPr i="0" lang="en-US" sz="1700" u="none" cap="none" strike="noStrike">
                <a:solidFill>
                  <a:srgbClr val="000000"/>
                </a:solidFill>
                <a:latin typeface="Roboto"/>
                <a:ea typeface="Roboto"/>
                <a:cs typeface="Roboto"/>
                <a:sym typeface="Roboto"/>
              </a:rPr>
              <a:t>4</a:t>
            </a:r>
            <a:r>
              <a:rPr baseline="30000" i="0" lang="en-US" sz="1700" u="none" cap="none" strike="noStrike">
                <a:solidFill>
                  <a:srgbClr val="000000"/>
                </a:solidFill>
                <a:latin typeface="Roboto"/>
                <a:ea typeface="Roboto"/>
                <a:cs typeface="Roboto"/>
                <a:sym typeface="Roboto"/>
              </a:rPr>
              <a:t>TH</a:t>
            </a:r>
            <a:r>
              <a:rPr i="0" lang="en-US" sz="1700" u="none" cap="none" strike="noStrike">
                <a:solidFill>
                  <a:srgbClr val="000000"/>
                </a:solidFill>
                <a:latin typeface="Roboto"/>
                <a:ea typeface="Roboto"/>
                <a:cs typeface="Roboto"/>
                <a:sym typeface="Roboto"/>
              </a:rPr>
              <a:t> GRADE LANGUAGE ARTS</a:t>
            </a:r>
            <a:endParaRPr sz="1700">
              <a:solidFill>
                <a:srgbClr val="000000"/>
              </a:solidFill>
              <a:latin typeface="Roboto"/>
              <a:ea typeface="Roboto"/>
              <a:cs typeface="Roboto"/>
              <a:sym typeface="Roboto"/>
            </a:endParaRPr>
          </a:p>
        </p:txBody>
      </p:sp>
      <p:sp>
        <p:nvSpPr>
          <p:cNvPr id="245" name="Google Shape;245;p39"/>
          <p:cNvSpPr txBox="1"/>
          <p:nvPr>
            <p:ph idx="3" type="body"/>
          </p:nvPr>
        </p:nvSpPr>
        <p:spPr>
          <a:xfrm>
            <a:off x="5254800" y="1259875"/>
            <a:ext cx="3288900" cy="31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Font typeface="Calibri"/>
              <a:buNone/>
            </a:pPr>
            <a:r>
              <a:rPr i="0" lang="en-US" sz="1700" u="none" cap="none" strike="noStrike">
                <a:solidFill>
                  <a:srgbClr val="000000"/>
                </a:solidFill>
                <a:latin typeface="Roboto"/>
                <a:ea typeface="Roboto"/>
                <a:cs typeface="Roboto"/>
                <a:sym typeface="Roboto"/>
              </a:rPr>
              <a:t>10</a:t>
            </a:r>
            <a:r>
              <a:rPr baseline="30000" i="0" lang="en-US" sz="1700" u="none" cap="none" strike="noStrike">
                <a:solidFill>
                  <a:srgbClr val="000000"/>
                </a:solidFill>
                <a:latin typeface="Roboto"/>
                <a:ea typeface="Roboto"/>
                <a:cs typeface="Roboto"/>
                <a:sym typeface="Roboto"/>
              </a:rPr>
              <a:t>TH</a:t>
            </a:r>
            <a:r>
              <a:rPr i="0" lang="en-US" sz="1700" u="none" cap="none" strike="noStrike">
                <a:solidFill>
                  <a:srgbClr val="000000"/>
                </a:solidFill>
                <a:latin typeface="Roboto"/>
                <a:ea typeface="Roboto"/>
                <a:cs typeface="Roboto"/>
                <a:sym typeface="Roboto"/>
              </a:rPr>
              <a:t> GRADE LANGUAGE ARTS</a:t>
            </a:r>
            <a:endParaRPr sz="1700">
              <a:solidFill>
                <a:srgbClr val="000000"/>
              </a:solidFill>
              <a:latin typeface="Roboto"/>
              <a:ea typeface="Roboto"/>
              <a:cs typeface="Roboto"/>
              <a:sym typeface="Roboto"/>
            </a:endParaRPr>
          </a:p>
        </p:txBody>
      </p:sp>
      <p:pic>
        <p:nvPicPr>
          <p:cNvPr id="246" name="Google Shape;246;p39"/>
          <p:cNvPicPr preferRelativeResize="0"/>
          <p:nvPr/>
        </p:nvPicPr>
        <p:blipFill>
          <a:blip r:embed="rId4">
            <a:alphaModFix/>
          </a:blip>
          <a:stretch>
            <a:fillRect/>
          </a:stretch>
        </p:blipFill>
        <p:spPr>
          <a:xfrm>
            <a:off x="142419" y="1531325"/>
            <a:ext cx="4316425" cy="3251576"/>
          </a:xfrm>
          <a:prstGeom prst="rect">
            <a:avLst/>
          </a:prstGeom>
          <a:noFill/>
          <a:ln>
            <a:noFill/>
          </a:ln>
        </p:spPr>
      </p:pic>
      <p:sp>
        <p:nvSpPr>
          <p:cNvPr id="247" name="Google Shape;247;p39"/>
          <p:cNvSpPr/>
          <p:nvPr/>
        </p:nvSpPr>
        <p:spPr>
          <a:xfrm>
            <a:off x="208625" y="3265550"/>
            <a:ext cx="1856700" cy="7194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9"/>
          <p:cNvSpPr/>
          <p:nvPr/>
        </p:nvSpPr>
        <p:spPr>
          <a:xfrm>
            <a:off x="4414400" y="2212050"/>
            <a:ext cx="2226000" cy="7194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311700" y="436525"/>
            <a:ext cx="8520600" cy="882600"/>
          </a:xfrm>
          <a:prstGeom prst="rect">
            <a:avLst/>
          </a:prstGeom>
          <a:solidFill>
            <a:srgbClr val="A2CDED"/>
          </a:solidFill>
        </p:spPr>
        <p:txBody>
          <a:bodyPr anchorCtr="0" anchor="t" bIns="91425" lIns="91425" spcFirstLastPara="1" rIns="91425" wrap="square" tIns="91425">
            <a:noAutofit/>
          </a:bodyPr>
          <a:lstStyle/>
          <a:p>
            <a:pPr indent="0" lvl="0" marL="0" rtl="0" algn="l">
              <a:spcBef>
                <a:spcPts val="0"/>
              </a:spcBef>
              <a:spcAft>
                <a:spcPts val="0"/>
              </a:spcAft>
              <a:buNone/>
            </a:pPr>
            <a:r>
              <a:rPr lang="en-US" sz="2300">
                <a:latin typeface="Roboto"/>
                <a:ea typeface="Roboto"/>
                <a:cs typeface="Roboto"/>
                <a:sym typeface="Roboto"/>
              </a:rPr>
              <a:t>Determine how you will assess </a:t>
            </a:r>
            <a:r>
              <a:rPr i="1" lang="en-US" sz="2300">
                <a:latin typeface="Roboto"/>
                <a:ea typeface="Roboto"/>
                <a:cs typeface="Roboto"/>
                <a:sym typeface="Roboto"/>
              </a:rPr>
              <a:t>of,</a:t>
            </a:r>
            <a:r>
              <a:rPr lang="en-US" sz="2300">
                <a:latin typeface="Roboto"/>
                <a:ea typeface="Roboto"/>
                <a:cs typeface="Roboto"/>
                <a:sym typeface="Roboto"/>
              </a:rPr>
              <a:t> </a:t>
            </a:r>
            <a:r>
              <a:rPr i="1" lang="en-US" sz="2300">
                <a:latin typeface="Roboto"/>
                <a:ea typeface="Roboto"/>
                <a:cs typeface="Roboto"/>
                <a:sym typeface="Roboto"/>
              </a:rPr>
              <a:t>for</a:t>
            </a:r>
            <a:r>
              <a:rPr lang="en-US" sz="2300">
                <a:latin typeface="Roboto"/>
                <a:ea typeface="Roboto"/>
                <a:cs typeface="Roboto"/>
                <a:sym typeface="Roboto"/>
              </a:rPr>
              <a:t> and </a:t>
            </a:r>
            <a:r>
              <a:rPr i="1" lang="en-US" sz="2300">
                <a:latin typeface="Roboto"/>
                <a:ea typeface="Roboto"/>
                <a:cs typeface="Roboto"/>
                <a:sym typeface="Roboto"/>
              </a:rPr>
              <a:t>as</a:t>
            </a:r>
            <a:r>
              <a:rPr lang="en-US" sz="2300">
                <a:latin typeface="Roboto"/>
                <a:ea typeface="Roboto"/>
                <a:cs typeface="Roboto"/>
                <a:sym typeface="Roboto"/>
              </a:rPr>
              <a:t> learning.</a:t>
            </a:r>
            <a:endParaRPr sz="2300">
              <a:latin typeface="Roboto"/>
              <a:ea typeface="Roboto"/>
              <a:cs typeface="Roboto"/>
              <a:sym typeface="Roboto"/>
            </a:endParaRPr>
          </a:p>
          <a:p>
            <a:pPr indent="0" lvl="0" marL="0" rtl="0" algn="l">
              <a:lnSpc>
                <a:spcPct val="100000"/>
              </a:lnSpc>
              <a:spcBef>
                <a:spcPts val="0"/>
              </a:spcBef>
              <a:spcAft>
                <a:spcPts val="0"/>
              </a:spcAft>
              <a:buNone/>
            </a:pPr>
            <a:r>
              <a:t/>
            </a:r>
            <a:endParaRPr sz="2000">
              <a:solidFill>
                <a:srgbClr val="262626"/>
              </a:solidFill>
            </a:endParaRPr>
          </a:p>
        </p:txBody>
      </p:sp>
      <p:sp>
        <p:nvSpPr>
          <p:cNvPr id="254" name="Google Shape;254;p40"/>
          <p:cNvSpPr txBox="1"/>
          <p:nvPr>
            <p:ph idx="1" type="body"/>
          </p:nvPr>
        </p:nvSpPr>
        <p:spPr>
          <a:xfrm>
            <a:off x="311700" y="115262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US" sz="2000">
                <a:solidFill>
                  <a:srgbClr val="262626"/>
                </a:solidFill>
              </a:rPr>
              <a:t>Understand that learning progressions go hand-in-hand with </a:t>
            </a:r>
            <a:r>
              <a:rPr lang="en-US" sz="2000">
                <a:solidFill>
                  <a:srgbClr val="262626"/>
                </a:solidFill>
              </a:rPr>
              <a:t>well-designed</a:t>
            </a:r>
            <a:r>
              <a:rPr lang="en-US" sz="2000">
                <a:solidFill>
                  <a:srgbClr val="262626"/>
                </a:solidFill>
              </a:rPr>
              <a:t> formative uses of assessment.</a:t>
            </a:r>
            <a:endParaRPr sz="2000">
              <a:solidFill>
                <a:srgbClr val="262626"/>
              </a:solidFill>
            </a:endParaRPr>
          </a:p>
          <a:p>
            <a:pPr indent="0" lvl="0" marL="0" rtl="0" algn="l">
              <a:spcBef>
                <a:spcPts val="1200"/>
              </a:spcBef>
              <a:spcAft>
                <a:spcPts val="0"/>
              </a:spcAft>
              <a:buNone/>
            </a:pPr>
            <a:r>
              <a:rPr lang="en-US">
                <a:solidFill>
                  <a:schemeClr val="dk1"/>
                </a:solidFill>
              </a:rPr>
              <a:t>Knowing where to plan assessment along a progression of learning can:</a:t>
            </a:r>
            <a:endParaRPr>
              <a:solidFill>
                <a:schemeClr val="dk1"/>
              </a:solidFill>
            </a:endParaRPr>
          </a:p>
          <a:p>
            <a:pPr indent="-330200" lvl="0" marL="457200" rtl="0" algn="l">
              <a:spcBef>
                <a:spcPts val="1200"/>
              </a:spcBef>
              <a:spcAft>
                <a:spcPts val="0"/>
              </a:spcAft>
              <a:buClr>
                <a:schemeClr val="dk1"/>
              </a:buClr>
              <a:buSzPts val="1600"/>
              <a:buChar char="●"/>
            </a:pPr>
            <a:r>
              <a:rPr lang="en-US" sz="1600">
                <a:solidFill>
                  <a:schemeClr val="dk1"/>
                </a:solidFill>
              </a:rPr>
              <a:t>Empower teachers to develop more useful pre- and post-assessments (along that unifying thread).</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Plan next steps and strategically scaffold instruction.</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Promote student agency and reflection on progress, such as asking students (a) to compare their work to descriptors or samples of work along a progression; and (b) to explain how they might move to the next stage on the progression.</a:t>
            </a:r>
            <a:r>
              <a:rPr lang="en-US"/>
              <a:t>           </a:t>
            </a:r>
            <a:endParaRPr/>
          </a:p>
          <a:p>
            <a:pPr indent="457200" lvl="0" marL="5943600" rtl="0" algn="l">
              <a:spcBef>
                <a:spcPts val="1200"/>
              </a:spcBef>
              <a:spcAft>
                <a:spcPts val="0"/>
              </a:spcAft>
              <a:buNone/>
            </a:pPr>
            <a:r>
              <a:rPr lang="en-US"/>
              <a:t>Hess (2018)</a:t>
            </a:r>
            <a:endParaRPr/>
          </a:p>
          <a:p>
            <a:pPr indent="457200" lvl="0" marL="5486400" rtl="0" algn="l">
              <a:spcBef>
                <a:spcPts val="1200"/>
              </a:spcBef>
              <a:spcAft>
                <a:spcPts val="1200"/>
              </a:spcAft>
              <a:buNone/>
            </a:pP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1197225" y="504626"/>
            <a:ext cx="6577800" cy="508500"/>
          </a:xfrm>
          <a:prstGeom prst="rect">
            <a:avLst/>
          </a:prstGeom>
          <a:solidFill>
            <a:srgbClr val="A2CDED"/>
          </a:solid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3F3F3F"/>
              </a:buClr>
              <a:buFont typeface="Calibri"/>
              <a:buNone/>
            </a:pPr>
            <a:r>
              <a:rPr lang="en-US" sz="2200">
                <a:solidFill>
                  <a:srgbClr val="262626"/>
                </a:solidFill>
                <a:highlight>
                  <a:srgbClr val="A2CDED"/>
                </a:highlight>
                <a:latin typeface="Roboto"/>
                <a:ea typeface="Roboto"/>
                <a:cs typeface="Roboto"/>
                <a:sym typeface="Roboto"/>
              </a:rPr>
              <a:t>Know the criteria for each proficiency level.</a:t>
            </a:r>
            <a:endParaRPr sz="2200">
              <a:solidFill>
                <a:srgbClr val="262626"/>
              </a:solidFill>
              <a:highlight>
                <a:srgbClr val="A2CDED"/>
              </a:highlight>
              <a:latin typeface="Roboto"/>
              <a:ea typeface="Roboto"/>
              <a:cs typeface="Roboto"/>
              <a:sym typeface="Roboto"/>
            </a:endParaRPr>
          </a:p>
        </p:txBody>
      </p:sp>
      <p:sp>
        <p:nvSpPr>
          <p:cNvPr id="261" name="Google Shape;261;p41"/>
          <p:cNvSpPr txBox="1"/>
          <p:nvPr>
            <p:ph idx="1" type="body"/>
          </p:nvPr>
        </p:nvSpPr>
        <p:spPr>
          <a:xfrm>
            <a:off x="369225" y="1268450"/>
            <a:ext cx="3687900" cy="316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Font typeface="Calibri"/>
              <a:buNone/>
            </a:pPr>
            <a:r>
              <a:rPr lang="en-US" sz="1700">
                <a:solidFill>
                  <a:srgbClr val="000000"/>
                </a:solidFill>
                <a:latin typeface="Roboto"/>
                <a:ea typeface="Roboto"/>
                <a:cs typeface="Roboto"/>
                <a:sym typeface="Roboto"/>
              </a:rPr>
              <a:t>4th RI.6</a:t>
            </a:r>
            <a:endParaRPr sz="1700">
              <a:solidFill>
                <a:srgbClr val="000000"/>
              </a:solidFill>
              <a:latin typeface="Roboto"/>
              <a:ea typeface="Roboto"/>
              <a:cs typeface="Roboto"/>
              <a:sym typeface="Roboto"/>
            </a:endParaRPr>
          </a:p>
        </p:txBody>
      </p:sp>
      <p:sp>
        <p:nvSpPr>
          <p:cNvPr id="262" name="Google Shape;262;p41"/>
          <p:cNvSpPr txBox="1"/>
          <p:nvPr>
            <p:ph idx="3" type="body"/>
          </p:nvPr>
        </p:nvSpPr>
        <p:spPr>
          <a:xfrm>
            <a:off x="5121325" y="1306100"/>
            <a:ext cx="3288900" cy="316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1"/>
              </a:buClr>
              <a:buFont typeface="Calibri"/>
              <a:buNone/>
            </a:pPr>
            <a:r>
              <a:rPr lang="en-US" sz="1700">
                <a:solidFill>
                  <a:srgbClr val="000000"/>
                </a:solidFill>
                <a:latin typeface="Roboto"/>
                <a:ea typeface="Roboto"/>
                <a:cs typeface="Roboto"/>
                <a:sym typeface="Roboto"/>
              </a:rPr>
              <a:t>9-10th RI.3 and RI.5</a:t>
            </a:r>
            <a:endParaRPr sz="1700">
              <a:solidFill>
                <a:srgbClr val="000000"/>
              </a:solidFill>
              <a:latin typeface="Roboto"/>
              <a:ea typeface="Roboto"/>
              <a:cs typeface="Roboto"/>
              <a:sym typeface="Roboto"/>
            </a:endParaRPr>
          </a:p>
        </p:txBody>
      </p:sp>
      <p:pic>
        <p:nvPicPr>
          <p:cNvPr id="263" name="Google Shape;263;p41"/>
          <p:cNvPicPr preferRelativeResize="0"/>
          <p:nvPr/>
        </p:nvPicPr>
        <p:blipFill>
          <a:blip r:embed="rId3">
            <a:alphaModFix/>
          </a:blip>
          <a:stretch>
            <a:fillRect/>
          </a:stretch>
        </p:blipFill>
        <p:spPr>
          <a:xfrm>
            <a:off x="369225" y="1622900"/>
            <a:ext cx="4121675" cy="3076125"/>
          </a:xfrm>
          <a:prstGeom prst="rect">
            <a:avLst/>
          </a:prstGeom>
          <a:noFill/>
          <a:ln>
            <a:noFill/>
          </a:ln>
        </p:spPr>
      </p:pic>
      <p:pic>
        <p:nvPicPr>
          <p:cNvPr id="264" name="Google Shape;264;p41"/>
          <p:cNvPicPr preferRelativeResize="0"/>
          <p:nvPr/>
        </p:nvPicPr>
        <p:blipFill>
          <a:blip r:embed="rId4">
            <a:alphaModFix/>
          </a:blip>
          <a:stretch>
            <a:fillRect/>
          </a:stretch>
        </p:blipFill>
        <p:spPr>
          <a:xfrm>
            <a:off x="4643300" y="1729075"/>
            <a:ext cx="4244950" cy="2821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2">
            <a:hlinkClick r:id="rId3"/>
          </p:cNvPr>
          <p:cNvPicPr preferRelativeResize="0"/>
          <p:nvPr/>
        </p:nvPicPr>
        <p:blipFill>
          <a:blip r:embed="rId4">
            <a:alphaModFix/>
          </a:blip>
          <a:stretch>
            <a:fillRect/>
          </a:stretch>
        </p:blipFill>
        <p:spPr>
          <a:xfrm>
            <a:off x="6342725" y="1666900"/>
            <a:ext cx="2489575" cy="2231426"/>
          </a:xfrm>
          <a:prstGeom prst="rect">
            <a:avLst/>
          </a:prstGeom>
          <a:noFill/>
          <a:ln cap="flat" cmpd="sng" w="9525">
            <a:solidFill>
              <a:schemeClr val="dk2"/>
            </a:solidFill>
            <a:prstDash val="solid"/>
            <a:round/>
            <a:headEnd len="sm" w="sm" type="none"/>
            <a:tailEnd len="sm" w="sm" type="none"/>
          </a:ln>
        </p:spPr>
      </p:pic>
      <p:pic>
        <p:nvPicPr>
          <p:cNvPr id="270" name="Google Shape;270;p42">
            <a:hlinkClick r:id="rId5"/>
          </p:cNvPr>
          <p:cNvPicPr preferRelativeResize="0"/>
          <p:nvPr/>
        </p:nvPicPr>
        <p:blipFill>
          <a:blip r:embed="rId6">
            <a:alphaModFix/>
          </a:blip>
          <a:stretch>
            <a:fillRect/>
          </a:stretch>
        </p:blipFill>
        <p:spPr>
          <a:xfrm>
            <a:off x="3332348" y="1241210"/>
            <a:ext cx="3798104" cy="2764275"/>
          </a:xfrm>
          <a:prstGeom prst="rect">
            <a:avLst/>
          </a:prstGeom>
          <a:noFill/>
          <a:ln cap="flat" cmpd="sng" w="9525">
            <a:solidFill>
              <a:schemeClr val="dk2"/>
            </a:solidFill>
            <a:prstDash val="solid"/>
            <a:round/>
            <a:headEnd len="sm" w="sm" type="none"/>
            <a:tailEnd len="sm" w="sm" type="none"/>
          </a:ln>
        </p:spPr>
      </p:pic>
      <p:pic>
        <p:nvPicPr>
          <p:cNvPr id="271" name="Google Shape;271;p42">
            <a:hlinkClick r:id="rId7"/>
          </p:cNvPr>
          <p:cNvPicPr preferRelativeResize="0"/>
          <p:nvPr/>
        </p:nvPicPr>
        <p:blipFill>
          <a:blip r:embed="rId8">
            <a:alphaModFix/>
          </a:blip>
          <a:stretch>
            <a:fillRect/>
          </a:stretch>
        </p:blipFill>
        <p:spPr>
          <a:xfrm>
            <a:off x="2833288" y="1241212"/>
            <a:ext cx="2726924" cy="2764274"/>
          </a:xfrm>
          <a:prstGeom prst="rect">
            <a:avLst/>
          </a:prstGeom>
          <a:noFill/>
          <a:ln cap="flat" cmpd="sng" w="19050">
            <a:solidFill>
              <a:schemeClr val="dk2"/>
            </a:solidFill>
            <a:prstDash val="solid"/>
            <a:round/>
            <a:headEnd len="sm" w="sm" type="none"/>
            <a:tailEnd len="sm" w="sm" type="none"/>
          </a:ln>
        </p:spPr>
      </p:pic>
      <p:sp>
        <p:nvSpPr>
          <p:cNvPr id="272" name="Google Shape;272;p42"/>
          <p:cNvSpPr txBox="1"/>
          <p:nvPr>
            <p:ph idx="4294967295" type="title"/>
          </p:nvPr>
        </p:nvSpPr>
        <p:spPr>
          <a:xfrm>
            <a:off x="311700" y="288125"/>
            <a:ext cx="8520600" cy="555000"/>
          </a:xfrm>
          <a:prstGeom prst="rect">
            <a:avLst/>
          </a:prstGeom>
          <a:solidFill>
            <a:srgbClr val="A2CDED"/>
          </a:solidFill>
        </p:spPr>
        <p:txBody>
          <a:bodyPr anchorCtr="0" anchor="t" bIns="91425" lIns="91425" spcFirstLastPara="1" rIns="91425" wrap="square" tIns="91425">
            <a:noAutofit/>
          </a:bodyPr>
          <a:lstStyle/>
          <a:p>
            <a:pPr indent="0" lvl="0" marL="0" rtl="0" algn="l">
              <a:spcBef>
                <a:spcPts val="0"/>
              </a:spcBef>
              <a:spcAft>
                <a:spcPts val="0"/>
              </a:spcAft>
              <a:buNone/>
            </a:pPr>
            <a:r>
              <a:rPr lang="en-US" sz="1800"/>
              <a:t>Use</a:t>
            </a:r>
            <a:r>
              <a:rPr lang="en-US" sz="1800"/>
              <a:t> the standards’ learning progressions to consider scaffolds and extensions.</a:t>
            </a:r>
            <a:endParaRPr sz="1800"/>
          </a:p>
          <a:p>
            <a:pPr indent="0" lvl="0" marL="0" rtl="0" algn="ctr">
              <a:spcBef>
                <a:spcPts val="0"/>
              </a:spcBef>
              <a:spcAft>
                <a:spcPts val="0"/>
              </a:spcAft>
              <a:buNone/>
            </a:pPr>
            <a:r>
              <a:t/>
            </a:r>
            <a:endParaRPr sz="1800"/>
          </a:p>
        </p:txBody>
      </p:sp>
      <p:pic>
        <p:nvPicPr>
          <p:cNvPr id="273" name="Google Shape;273;p42">
            <a:hlinkClick r:id="rId9"/>
          </p:cNvPr>
          <p:cNvPicPr preferRelativeResize="0"/>
          <p:nvPr/>
        </p:nvPicPr>
        <p:blipFill>
          <a:blip r:embed="rId10">
            <a:alphaModFix/>
          </a:blip>
          <a:stretch>
            <a:fillRect/>
          </a:stretch>
        </p:blipFill>
        <p:spPr>
          <a:xfrm>
            <a:off x="680600" y="1483375"/>
            <a:ext cx="3386850" cy="2598475"/>
          </a:xfrm>
          <a:prstGeom prst="rect">
            <a:avLst/>
          </a:prstGeom>
          <a:noFill/>
          <a:ln cap="flat" cmpd="sng" w="9525">
            <a:solidFill>
              <a:schemeClr val="dk2"/>
            </a:solidFill>
            <a:prstDash val="solid"/>
            <a:round/>
            <a:headEnd len="sm" w="sm" type="none"/>
            <a:tailEnd len="sm" w="sm" type="none"/>
          </a:ln>
        </p:spPr>
      </p:pic>
      <p:pic>
        <p:nvPicPr>
          <p:cNvPr id="274" name="Google Shape;274;p42">
            <a:hlinkClick r:id="rId11"/>
          </p:cNvPr>
          <p:cNvPicPr preferRelativeResize="0"/>
          <p:nvPr/>
        </p:nvPicPr>
        <p:blipFill>
          <a:blip r:embed="rId12">
            <a:alphaModFix/>
          </a:blip>
          <a:stretch>
            <a:fillRect/>
          </a:stretch>
        </p:blipFill>
        <p:spPr>
          <a:xfrm>
            <a:off x="76450" y="1680544"/>
            <a:ext cx="2056775" cy="2503431"/>
          </a:xfrm>
          <a:prstGeom prst="rect">
            <a:avLst/>
          </a:prstGeom>
          <a:noFill/>
          <a:ln cap="flat" cmpd="sng" w="9525">
            <a:solidFill>
              <a:schemeClr val="dk2"/>
            </a:solidFill>
            <a:prstDash val="solid"/>
            <a:round/>
            <a:headEnd len="sm" w="sm" type="none"/>
            <a:tailEnd len="sm" w="sm" type="none"/>
          </a:ln>
        </p:spPr>
      </p:pic>
      <p:sp>
        <p:nvSpPr>
          <p:cNvPr id="275" name="Google Shape;275;p42">
            <a:hlinkClick r:id="rId13"/>
          </p:cNvPr>
          <p:cNvSpPr txBox="1"/>
          <p:nvPr/>
        </p:nvSpPr>
        <p:spPr>
          <a:xfrm>
            <a:off x="379050" y="4511275"/>
            <a:ext cx="161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14"/>
              </a:rPr>
              <a:t>Major Works Link</a:t>
            </a:r>
            <a:endParaRPr/>
          </a:p>
        </p:txBody>
      </p:sp>
      <p:sp>
        <p:nvSpPr>
          <p:cNvPr id="276" name="Google Shape;276;p42"/>
          <p:cNvSpPr txBox="1"/>
          <p:nvPr/>
        </p:nvSpPr>
        <p:spPr>
          <a:xfrm>
            <a:off x="2276088" y="4511275"/>
            <a:ext cx="161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15"/>
              </a:rPr>
              <a:t>ELA 6-12 Link</a:t>
            </a:r>
            <a:endParaRPr/>
          </a:p>
        </p:txBody>
      </p:sp>
      <p:sp>
        <p:nvSpPr>
          <p:cNvPr id="277" name="Google Shape;277;p42"/>
          <p:cNvSpPr txBox="1"/>
          <p:nvPr/>
        </p:nvSpPr>
        <p:spPr>
          <a:xfrm>
            <a:off x="3887400" y="4511275"/>
            <a:ext cx="139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16"/>
              </a:rPr>
              <a:t>ELA K-5 Link</a:t>
            </a:r>
            <a:endParaRPr/>
          </a:p>
        </p:txBody>
      </p:sp>
      <p:sp>
        <p:nvSpPr>
          <p:cNvPr id="278" name="Google Shape;278;p42"/>
          <p:cNvSpPr txBox="1"/>
          <p:nvPr/>
        </p:nvSpPr>
        <p:spPr>
          <a:xfrm>
            <a:off x="5594675" y="4403575"/>
            <a:ext cx="161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17"/>
              </a:rPr>
              <a:t>NGSS K-12 Science Skills</a:t>
            </a:r>
            <a:endParaRPr/>
          </a:p>
        </p:txBody>
      </p:sp>
      <p:sp>
        <p:nvSpPr>
          <p:cNvPr id="279" name="Google Shape;279;p42"/>
          <p:cNvSpPr txBox="1"/>
          <p:nvPr/>
        </p:nvSpPr>
        <p:spPr>
          <a:xfrm>
            <a:off x="7426650" y="4403575"/>
            <a:ext cx="108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18"/>
              </a:rPr>
              <a:t>AP Social Studies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3">
            <a:hlinkClick r:id="rId3"/>
          </p:cNvPr>
          <p:cNvPicPr preferRelativeResize="0"/>
          <p:nvPr/>
        </p:nvPicPr>
        <p:blipFill>
          <a:blip r:embed="rId4">
            <a:alphaModFix/>
          </a:blip>
          <a:stretch>
            <a:fillRect/>
          </a:stretch>
        </p:blipFill>
        <p:spPr>
          <a:xfrm>
            <a:off x="4590993" y="-33775"/>
            <a:ext cx="3884215" cy="5143500"/>
          </a:xfrm>
          <a:prstGeom prst="rect">
            <a:avLst/>
          </a:prstGeom>
          <a:noFill/>
          <a:ln>
            <a:noFill/>
          </a:ln>
        </p:spPr>
      </p:pic>
      <p:sp>
        <p:nvSpPr>
          <p:cNvPr id="285" name="Google Shape;285;p43"/>
          <p:cNvSpPr txBox="1"/>
          <p:nvPr>
            <p:ph type="title"/>
          </p:nvPr>
        </p:nvSpPr>
        <p:spPr>
          <a:xfrm>
            <a:off x="165875" y="168300"/>
            <a:ext cx="4143000" cy="9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600">
                <a:latin typeface="Roboto"/>
                <a:ea typeface="Roboto"/>
                <a:cs typeface="Roboto"/>
                <a:sym typeface="Roboto"/>
              </a:rPr>
              <a:t>Grade 6 ELA Example with All Components</a:t>
            </a:r>
            <a:endParaRPr sz="2600">
              <a:latin typeface="Roboto"/>
              <a:ea typeface="Roboto"/>
              <a:cs typeface="Roboto"/>
              <a:sym typeface="Roboto"/>
            </a:endParaRPr>
          </a:p>
        </p:txBody>
      </p:sp>
      <p:cxnSp>
        <p:nvCxnSpPr>
          <p:cNvPr id="286" name="Google Shape;286;p43"/>
          <p:cNvCxnSpPr/>
          <p:nvPr/>
        </p:nvCxnSpPr>
        <p:spPr>
          <a:xfrm flipH="1" rot="10800000">
            <a:off x="3639875" y="2452050"/>
            <a:ext cx="2560500" cy="276000"/>
          </a:xfrm>
          <a:prstGeom prst="straightConnector1">
            <a:avLst/>
          </a:prstGeom>
          <a:noFill/>
          <a:ln cap="flat" cmpd="sng" w="28575">
            <a:solidFill>
              <a:schemeClr val="dk2"/>
            </a:solidFill>
            <a:prstDash val="solid"/>
            <a:round/>
            <a:headEnd len="med" w="med" type="none"/>
            <a:tailEnd len="med" w="med" type="triangle"/>
          </a:ln>
        </p:spPr>
      </p:cxnSp>
      <p:sp>
        <p:nvSpPr>
          <p:cNvPr id="287" name="Google Shape;287;p43"/>
          <p:cNvSpPr txBox="1"/>
          <p:nvPr/>
        </p:nvSpPr>
        <p:spPr>
          <a:xfrm>
            <a:off x="863425" y="1894513"/>
            <a:ext cx="2916900" cy="369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dk1"/>
                </a:solidFill>
                <a:latin typeface="Roboto"/>
                <a:ea typeface="Roboto"/>
                <a:cs typeface="Roboto"/>
                <a:sym typeface="Roboto"/>
              </a:rPr>
              <a:t>Learning Targets/Success Criteria</a:t>
            </a:r>
            <a:endParaRPr sz="1200">
              <a:solidFill>
                <a:schemeClr val="dk1"/>
              </a:solidFill>
              <a:latin typeface="Roboto"/>
              <a:ea typeface="Roboto"/>
              <a:cs typeface="Roboto"/>
              <a:sym typeface="Roboto"/>
            </a:endParaRPr>
          </a:p>
        </p:txBody>
      </p:sp>
      <p:cxnSp>
        <p:nvCxnSpPr>
          <p:cNvPr id="288" name="Google Shape;288;p43"/>
          <p:cNvCxnSpPr/>
          <p:nvPr/>
        </p:nvCxnSpPr>
        <p:spPr>
          <a:xfrm flipH="1" rot="10800000">
            <a:off x="3156575" y="2564700"/>
            <a:ext cx="4143000" cy="989100"/>
          </a:xfrm>
          <a:prstGeom prst="straightConnector1">
            <a:avLst/>
          </a:prstGeom>
          <a:noFill/>
          <a:ln cap="flat" cmpd="sng" w="28575">
            <a:solidFill>
              <a:schemeClr val="dk2"/>
            </a:solidFill>
            <a:prstDash val="solid"/>
            <a:round/>
            <a:headEnd len="med" w="med" type="none"/>
            <a:tailEnd len="med" w="med" type="triangle"/>
          </a:ln>
        </p:spPr>
      </p:cxnSp>
      <p:cxnSp>
        <p:nvCxnSpPr>
          <p:cNvPr id="289" name="Google Shape;289;p43"/>
          <p:cNvCxnSpPr>
            <a:stCxn id="290" idx="3"/>
          </p:cNvCxnSpPr>
          <p:nvPr/>
        </p:nvCxnSpPr>
        <p:spPr>
          <a:xfrm>
            <a:off x="3836700" y="4612900"/>
            <a:ext cx="1057200" cy="53700"/>
          </a:xfrm>
          <a:prstGeom prst="straightConnector1">
            <a:avLst/>
          </a:prstGeom>
          <a:noFill/>
          <a:ln cap="flat" cmpd="sng" w="28575">
            <a:solidFill>
              <a:schemeClr val="dk2"/>
            </a:solidFill>
            <a:prstDash val="solid"/>
            <a:round/>
            <a:headEnd len="med" w="med" type="none"/>
            <a:tailEnd len="med" w="med" type="triangle"/>
          </a:ln>
        </p:spPr>
      </p:cxnSp>
      <p:sp>
        <p:nvSpPr>
          <p:cNvPr id="291" name="Google Shape;291;p43"/>
          <p:cNvSpPr txBox="1"/>
          <p:nvPr/>
        </p:nvSpPr>
        <p:spPr>
          <a:xfrm>
            <a:off x="1211900" y="2500675"/>
            <a:ext cx="2437800" cy="369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200">
                <a:solidFill>
                  <a:schemeClr val="dk1"/>
                </a:solidFill>
              </a:rPr>
              <a:t>Background Knowledge</a:t>
            </a:r>
            <a:endParaRPr sz="1200">
              <a:solidFill>
                <a:schemeClr val="dk1"/>
              </a:solidFill>
            </a:endParaRPr>
          </a:p>
        </p:txBody>
      </p:sp>
      <p:sp>
        <p:nvSpPr>
          <p:cNvPr id="290" name="Google Shape;290;p43"/>
          <p:cNvSpPr txBox="1"/>
          <p:nvPr/>
        </p:nvSpPr>
        <p:spPr>
          <a:xfrm>
            <a:off x="483000" y="4428250"/>
            <a:ext cx="3353700" cy="369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Standard in Grade Below and Above</a:t>
            </a:r>
            <a:endParaRPr sz="1200">
              <a:solidFill>
                <a:schemeClr val="dk1"/>
              </a:solidFill>
              <a:latin typeface="Roboto"/>
              <a:ea typeface="Roboto"/>
              <a:cs typeface="Roboto"/>
              <a:sym typeface="Roboto"/>
            </a:endParaRPr>
          </a:p>
        </p:txBody>
      </p:sp>
      <p:sp>
        <p:nvSpPr>
          <p:cNvPr id="292" name="Google Shape;292;p43"/>
          <p:cNvSpPr txBox="1"/>
          <p:nvPr/>
        </p:nvSpPr>
        <p:spPr>
          <a:xfrm>
            <a:off x="1166400" y="3371325"/>
            <a:ext cx="1986900" cy="369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sz="1200">
                <a:solidFill>
                  <a:schemeClr val="dk1"/>
                </a:solidFill>
                <a:latin typeface="Roboto"/>
                <a:ea typeface="Roboto"/>
                <a:cs typeface="Roboto"/>
                <a:sym typeface="Roboto"/>
              </a:rPr>
              <a:t>Proficiency Scales</a:t>
            </a:r>
            <a:endParaRPr sz="1200">
              <a:solidFill>
                <a:schemeClr val="dk1"/>
              </a:solidFill>
              <a:latin typeface="Roboto"/>
              <a:ea typeface="Roboto"/>
              <a:cs typeface="Roboto"/>
              <a:sym typeface="Roboto"/>
            </a:endParaRPr>
          </a:p>
        </p:txBody>
      </p:sp>
      <p:cxnSp>
        <p:nvCxnSpPr>
          <p:cNvPr id="293" name="Google Shape;293;p43"/>
          <p:cNvCxnSpPr>
            <a:stCxn id="287" idx="3"/>
          </p:cNvCxnSpPr>
          <p:nvPr/>
        </p:nvCxnSpPr>
        <p:spPr>
          <a:xfrm flipH="1" rot="10800000">
            <a:off x="3780325" y="1566163"/>
            <a:ext cx="1169700" cy="513000"/>
          </a:xfrm>
          <a:prstGeom prst="straightConnector1">
            <a:avLst/>
          </a:prstGeom>
          <a:noFill/>
          <a:ln cap="flat" cmpd="sng" w="28575">
            <a:solidFill>
              <a:schemeClr val="dk2"/>
            </a:solidFill>
            <a:prstDash val="solid"/>
            <a:round/>
            <a:headEnd len="med" w="med" type="none"/>
            <a:tailEnd len="med" w="med" type="triangle"/>
          </a:ln>
        </p:spPr>
      </p:cxnSp>
      <p:sp>
        <p:nvSpPr>
          <p:cNvPr id="294" name="Google Shape;294;p43"/>
          <p:cNvSpPr txBox="1"/>
          <p:nvPr/>
        </p:nvSpPr>
        <p:spPr>
          <a:xfrm>
            <a:off x="1243925" y="1157400"/>
            <a:ext cx="1647900" cy="400200"/>
          </a:xfrm>
          <a:prstGeom prst="rect">
            <a:avLst/>
          </a:prstGeom>
          <a:noFill/>
          <a:ln cap="flat" cmpd="sng" w="19050">
            <a:solidFill>
              <a:srgbClr val="418FDE"/>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u="sng">
                <a:solidFill>
                  <a:schemeClr val="hlink"/>
                </a:solidFill>
                <a:latin typeface="Roboto"/>
                <a:ea typeface="Roboto"/>
                <a:cs typeface="Roboto"/>
                <a:sym typeface="Roboto"/>
                <a:hlinkClick r:id="rId5"/>
              </a:rPr>
              <a:t>Link to Template</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97975" y="43550"/>
            <a:ext cx="8915402" cy="50564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type="title"/>
          </p:nvPr>
        </p:nvSpPr>
        <p:spPr>
          <a:xfrm>
            <a:off x="311700" y="227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Grade 9-10 ELA Example With All Components</a:t>
            </a:r>
            <a:endParaRPr/>
          </a:p>
        </p:txBody>
      </p:sp>
      <p:sp>
        <p:nvSpPr>
          <p:cNvPr id="300" name="Google Shape;300;p44"/>
          <p:cNvSpPr txBox="1"/>
          <p:nvPr>
            <p:ph idx="1" type="body"/>
          </p:nvPr>
        </p:nvSpPr>
        <p:spPr>
          <a:xfrm>
            <a:off x="211925" y="13187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2800">
              <a:solidFill>
                <a:schemeClr val="dk1"/>
              </a:solidFill>
            </a:endParaRPr>
          </a:p>
          <a:p>
            <a:pPr indent="0" lvl="0" marL="0" rtl="0" algn="l">
              <a:spcBef>
                <a:spcPts val="0"/>
              </a:spcBef>
              <a:spcAft>
                <a:spcPts val="1600"/>
              </a:spcAft>
              <a:buNone/>
            </a:pPr>
            <a:r>
              <a:t/>
            </a:r>
            <a:endParaRPr sz="2800">
              <a:solidFill>
                <a:schemeClr val="dk1"/>
              </a:solidFill>
            </a:endParaRPr>
          </a:p>
        </p:txBody>
      </p:sp>
      <p:pic>
        <p:nvPicPr>
          <p:cNvPr id="301" name="Google Shape;301;p44">
            <a:hlinkClick r:id="rId3"/>
          </p:cNvPr>
          <p:cNvPicPr preferRelativeResize="0"/>
          <p:nvPr/>
        </p:nvPicPr>
        <p:blipFill rotWithShape="1">
          <a:blip r:embed="rId4">
            <a:alphaModFix/>
          </a:blip>
          <a:srcRect b="21216" l="0" r="0" t="0"/>
          <a:stretch/>
        </p:blipFill>
        <p:spPr>
          <a:xfrm>
            <a:off x="921688" y="800276"/>
            <a:ext cx="7300624" cy="4204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pic>
        <p:nvPicPr>
          <p:cNvPr id="306" name="Google Shape;306;p45"/>
          <p:cNvPicPr preferRelativeResize="0"/>
          <p:nvPr/>
        </p:nvPicPr>
        <p:blipFill>
          <a:blip r:embed="rId3">
            <a:alphaModFix/>
          </a:blip>
          <a:stretch>
            <a:fillRect/>
          </a:stretch>
        </p:blipFill>
        <p:spPr>
          <a:xfrm>
            <a:off x="152400" y="152400"/>
            <a:ext cx="8839199" cy="567773"/>
          </a:xfrm>
          <a:prstGeom prst="rect">
            <a:avLst/>
          </a:prstGeom>
          <a:noFill/>
          <a:ln>
            <a:noFill/>
          </a:ln>
        </p:spPr>
      </p:pic>
      <p:pic>
        <p:nvPicPr>
          <p:cNvPr id="307" name="Google Shape;307;p45"/>
          <p:cNvPicPr preferRelativeResize="0"/>
          <p:nvPr/>
        </p:nvPicPr>
        <p:blipFill rotWithShape="1">
          <a:blip r:embed="rId4">
            <a:alphaModFix/>
          </a:blip>
          <a:srcRect b="23821" l="0" r="74989" t="6628"/>
          <a:stretch/>
        </p:blipFill>
        <p:spPr>
          <a:xfrm>
            <a:off x="1249700" y="757538"/>
            <a:ext cx="2424223" cy="4348600"/>
          </a:xfrm>
          <a:prstGeom prst="rect">
            <a:avLst/>
          </a:prstGeom>
          <a:noFill/>
          <a:ln>
            <a:noFill/>
          </a:ln>
        </p:spPr>
      </p:pic>
      <p:pic>
        <p:nvPicPr>
          <p:cNvPr id="308" name="Google Shape;308;p45"/>
          <p:cNvPicPr preferRelativeResize="0"/>
          <p:nvPr/>
        </p:nvPicPr>
        <p:blipFill rotWithShape="1">
          <a:blip r:embed="rId4">
            <a:alphaModFix/>
          </a:blip>
          <a:srcRect b="23814" l="61378" r="0" t="6938"/>
          <a:stretch/>
        </p:blipFill>
        <p:spPr>
          <a:xfrm>
            <a:off x="3873200" y="720175"/>
            <a:ext cx="3748649" cy="44233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6"/>
          <p:cNvSpPr txBox="1"/>
          <p:nvPr>
            <p:ph type="title"/>
          </p:nvPr>
        </p:nvSpPr>
        <p:spPr>
          <a:xfrm>
            <a:off x="361875" y="445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Turn and Talk-Closing Activity</a:t>
            </a:r>
            <a:endParaRPr>
              <a:latin typeface="Roboto"/>
              <a:ea typeface="Roboto"/>
              <a:cs typeface="Roboto"/>
              <a:sym typeface="Roboto"/>
            </a:endParaRPr>
          </a:p>
        </p:txBody>
      </p:sp>
      <p:sp>
        <p:nvSpPr>
          <p:cNvPr id="314" name="Google Shape;314;p46"/>
          <p:cNvSpPr txBox="1"/>
          <p:nvPr>
            <p:ph idx="1" type="body"/>
          </p:nvPr>
        </p:nvSpPr>
        <p:spPr>
          <a:xfrm>
            <a:off x="311700" y="118592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Roboto"/>
                <a:ea typeface="Roboto"/>
                <a:cs typeface="Roboto"/>
                <a:sym typeface="Roboto"/>
              </a:rPr>
              <a:t>Reflect on your understanding of learning progressions, proficiency scales and how to approach scaffolding and extensions within the grade-level standard.</a:t>
            </a:r>
            <a:endParaRPr>
              <a:latin typeface="Roboto"/>
              <a:ea typeface="Roboto"/>
              <a:cs typeface="Roboto"/>
              <a:sym typeface="Roboto"/>
            </a:endParaRPr>
          </a:p>
          <a:p>
            <a:pPr indent="0" lvl="0" marL="0" rtl="0" algn="ctr">
              <a:spcBef>
                <a:spcPts val="1600"/>
              </a:spcBef>
              <a:spcAft>
                <a:spcPts val="0"/>
              </a:spcAft>
              <a:buNone/>
            </a:pPr>
            <a:r>
              <a:t/>
            </a:r>
            <a:endParaRPr>
              <a:latin typeface="Roboto"/>
              <a:ea typeface="Roboto"/>
              <a:cs typeface="Roboto"/>
              <a:sym typeface="Roboto"/>
            </a:endParaRPr>
          </a:p>
          <a:p>
            <a:pPr indent="0" lvl="0" marL="0" rtl="0" algn="l">
              <a:spcBef>
                <a:spcPts val="1600"/>
              </a:spcBef>
              <a:spcAft>
                <a:spcPts val="0"/>
              </a:spcAft>
              <a:buNone/>
            </a:pPr>
            <a:r>
              <a:rPr b="1" lang="en-US">
                <a:latin typeface="Roboto"/>
                <a:ea typeface="Roboto"/>
                <a:cs typeface="Roboto"/>
                <a:sym typeface="Roboto"/>
              </a:rPr>
              <a:t>Principal Scenario: </a:t>
            </a:r>
            <a:r>
              <a:rPr lang="en-US">
                <a:latin typeface="Roboto"/>
                <a:ea typeface="Roboto"/>
                <a:cs typeface="Roboto"/>
                <a:sym typeface="Roboto"/>
              </a:rPr>
              <a:t> A teacher approaches you and wants access to lower grade level standards and materials because kids “are behind.”  </a:t>
            </a:r>
            <a:r>
              <a:rPr b="1" lang="en-US">
                <a:latin typeface="Roboto"/>
                <a:ea typeface="Roboto"/>
                <a:cs typeface="Roboto"/>
                <a:sym typeface="Roboto"/>
              </a:rPr>
              <a:t>How do you respond? </a:t>
            </a:r>
            <a:endParaRPr b="1">
              <a:latin typeface="Roboto"/>
              <a:ea typeface="Roboto"/>
              <a:cs typeface="Roboto"/>
              <a:sym typeface="Roboto"/>
            </a:endParaRPr>
          </a:p>
          <a:p>
            <a:pPr indent="0" lvl="0" marL="0" rtl="0" algn="l">
              <a:spcBef>
                <a:spcPts val="1600"/>
              </a:spcBef>
              <a:spcAft>
                <a:spcPts val="1600"/>
              </a:spcAft>
              <a:buNone/>
            </a:pPr>
            <a:r>
              <a:rPr b="1" lang="en-US">
                <a:latin typeface="Roboto"/>
                <a:ea typeface="Roboto"/>
                <a:cs typeface="Roboto"/>
                <a:sym typeface="Roboto"/>
              </a:rPr>
              <a:t>Teacher Scenario:</a:t>
            </a:r>
            <a:r>
              <a:rPr lang="en-US">
                <a:latin typeface="Roboto"/>
                <a:ea typeface="Roboto"/>
                <a:cs typeface="Roboto"/>
                <a:sym typeface="Roboto"/>
              </a:rPr>
              <a:t> Why do we only teach within the grade level standards? How do I meet my student’s needs </a:t>
            </a:r>
            <a:r>
              <a:rPr lang="en-US">
                <a:latin typeface="Roboto"/>
                <a:ea typeface="Roboto"/>
                <a:cs typeface="Roboto"/>
                <a:sym typeface="Roboto"/>
              </a:rPr>
              <a:t>within the grade level standards </a:t>
            </a:r>
            <a:r>
              <a:rPr lang="en-US">
                <a:latin typeface="Roboto"/>
                <a:ea typeface="Roboto"/>
                <a:cs typeface="Roboto"/>
                <a:sym typeface="Roboto"/>
              </a:rPr>
              <a:t>based on today’s discussion of how to design lessons using learning progressions?</a:t>
            </a: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7"/>
          <p:cNvSpPr txBox="1"/>
          <p:nvPr>
            <p:ph type="title"/>
          </p:nvPr>
        </p:nvSpPr>
        <p:spPr>
          <a:xfrm>
            <a:off x="265500" y="2183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3500">
                <a:latin typeface="Roboto"/>
                <a:ea typeface="Roboto"/>
                <a:cs typeface="Roboto"/>
                <a:sym typeface="Roboto"/>
              </a:rPr>
              <a:t>Learning Objectives/Targets</a:t>
            </a:r>
            <a:r>
              <a:rPr lang="en-US">
                <a:latin typeface="Roboto"/>
                <a:ea typeface="Roboto"/>
                <a:cs typeface="Roboto"/>
                <a:sym typeface="Roboto"/>
              </a:rPr>
              <a:t> </a:t>
            </a:r>
            <a:endParaRPr>
              <a:latin typeface="Roboto"/>
              <a:ea typeface="Roboto"/>
              <a:cs typeface="Roboto"/>
              <a:sym typeface="Roboto"/>
            </a:endParaRPr>
          </a:p>
        </p:txBody>
      </p:sp>
      <p:sp>
        <p:nvSpPr>
          <p:cNvPr id="320" name="Google Shape;320;p47"/>
          <p:cNvSpPr txBox="1"/>
          <p:nvPr/>
        </p:nvSpPr>
        <p:spPr>
          <a:xfrm>
            <a:off x="5062300" y="390200"/>
            <a:ext cx="37017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500">
                <a:solidFill>
                  <a:schemeClr val="dk1"/>
                </a:solidFill>
                <a:latin typeface="Roboto"/>
                <a:ea typeface="Roboto"/>
                <a:cs typeface="Roboto"/>
                <a:sym typeface="Roboto"/>
              </a:rPr>
              <a:t>Success Criteria</a:t>
            </a:r>
            <a:endParaRPr sz="2100">
              <a:latin typeface="Roboto"/>
              <a:ea typeface="Roboto"/>
              <a:cs typeface="Roboto"/>
              <a:sym typeface="Roboto"/>
            </a:endParaRPr>
          </a:p>
        </p:txBody>
      </p:sp>
      <p:sp>
        <p:nvSpPr>
          <p:cNvPr id="321" name="Google Shape;321;p47"/>
          <p:cNvSpPr txBox="1"/>
          <p:nvPr/>
        </p:nvSpPr>
        <p:spPr>
          <a:xfrm>
            <a:off x="265500" y="1809025"/>
            <a:ext cx="4045200" cy="3093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Understand learning progressions as they span grade levels and curriculum </a:t>
            </a:r>
            <a:endParaRPr sz="2100">
              <a:latin typeface="Roboto"/>
              <a:ea typeface="Roboto"/>
              <a:cs typeface="Roboto"/>
              <a:sym typeface="Roboto"/>
            </a:endParaRPr>
          </a:p>
          <a:p>
            <a:pPr indent="0" lvl="0" marL="457200" rtl="0" algn="l">
              <a:spcBef>
                <a:spcPts val="0"/>
              </a:spcBef>
              <a:spcAft>
                <a:spcPts val="0"/>
              </a:spcAft>
              <a:buNone/>
            </a:pPr>
            <a:r>
              <a:t/>
            </a:r>
            <a:endParaRPr sz="2100">
              <a:latin typeface="Roboto"/>
              <a:ea typeface="Roboto"/>
              <a:cs typeface="Roboto"/>
              <a:sym typeface="Roboto"/>
            </a:endParaRPr>
          </a:p>
          <a:p>
            <a:pPr indent="-361950" lvl="0" marL="457200" rtl="0" algn="l">
              <a:spcBef>
                <a:spcPts val="0"/>
              </a:spcBef>
              <a:spcAft>
                <a:spcPts val="0"/>
              </a:spcAft>
              <a:buSzPts val="2100"/>
              <a:buFont typeface="Roboto"/>
              <a:buChar char="●"/>
            </a:pPr>
            <a:r>
              <a:rPr lang="en-US" sz="2100">
                <a:solidFill>
                  <a:schemeClr val="dk1"/>
                </a:solidFill>
                <a:latin typeface="Roboto"/>
                <a:ea typeface="Roboto"/>
                <a:cs typeface="Roboto"/>
                <a:sym typeface="Roboto"/>
              </a:rPr>
              <a:t>Understand that design of lessons includes assessment planning and plans for scaffolding and extensions</a:t>
            </a:r>
            <a:r>
              <a:rPr lang="en-US">
                <a:solidFill>
                  <a:schemeClr val="dk1"/>
                </a:solidFill>
                <a:latin typeface="Roboto"/>
                <a:ea typeface="Roboto"/>
                <a:cs typeface="Roboto"/>
                <a:sym typeface="Roboto"/>
              </a:rPr>
              <a:t> </a:t>
            </a:r>
            <a:endParaRPr>
              <a:latin typeface="Roboto"/>
              <a:ea typeface="Roboto"/>
              <a:cs typeface="Roboto"/>
              <a:sym typeface="Roboto"/>
            </a:endParaRPr>
          </a:p>
        </p:txBody>
      </p:sp>
      <p:sp>
        <p:nvSpPr>
          <p:cNvPr id="322" name="Google Shape;322;p47"/>
          <p:cNvSpPr txBox="1"/>
          <p:nvPr>
            <p:ph idx="2" type="body"/>
          </p:nvPr>
        </p:nvSpPr>
        <p:spPr>
          <a:xfrm>
            <a:off x="4682200" y="1221900"/>
            <a:ext cx="4461900" cy="36807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1"/>
                </a:solidFill>
                <a:latin typeface="Roboto"/>
                <a:ea typeface="Roboto"/>
                <a:cs typeface="Roboto"/>
                <a:sym typeface="Roboto"/>
              </a:rPr>
              <a:t>Pa</a:t>
            </a:r>
            <a:r>
              <a:rPr lang="en-US" sz="1900">
                <a:solidFill>
                  <a:schemeClr val="dk1"/>
                </a:solidFill>
                <a:latin typeface="Roboto"/>
                <a:ea typeface="Roboto"/>
                <a:cs typeface="Roboto"/>
                <a:sym typeface="Roboto"/>
              </a:rPr>
              <a:t>rticipants will:</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349250" lvl="0" marL="457200" rtl="0" algn="l">
              <a:spcBef>
                <a:spcPts val="0"/>
              </a:spcBef>
              <a:spcAft>
                <a:spcPts val="0"/>
              </a:spcAft>
              <a:buClr>
                <a:schemeClr val="dk1"/>
              </a:buClr>
              <a:buSzPts val="1900"/>
              <a:buFont typeface="Roboto"/>
              <a:buChar char="➔"/>
            </a:pPr>
            <a:r>
              <a:rPr lang="en-US" sz="1900">
                <a:solidFill>
                  <a:schemeClr val="dk1"/>
                </a:solidFill>
                <a:latin typeface="Roboto"/>
                <a:ea typeface="Roboto"/>
                <a:cs typeface="Roboto"/>
                <a:sym typeface="Roboto"/>
              </a:rPr>
              <a:t>Identify what learning progressions are and how they inform instruction</a:t>
            </a:r>
            <a:endParaRPr sz="1900">
              <a:solidFill>
                <a:schemeClr val="dk1"/>
              </a:solidFill>
              <a:latin typeface="Roboto"/>
              <a:ea typeface="Roboto"/>
              <a:cs typeface="Roboto"/>
              <a:sym typeface="Roboto"/>
            </a:endParaRPr>
          </a:p>
          <a:p>
            <a:pPr indent="-349250" lvl="0" marL="457200" rtl="0" algn="l">
              <a:spcBef>
                <a:spcPts val="0"/>
              </a:spcBef>
              <a:spcAft>
                <a:spcPts val="0"/>
              </a:spcAft>
              <a:buClr>
                <a:schemeClr val="dk1"/>
              </a:buClr>
              <a:buSzPts val="1900"/>
              <a:buFont typeface="Roboto"/>
              <a:buChar char="➔"/>
            </a:pPr>
            <a:r>
              <a:rPr lang="en-US" sz="1900">
                <a:solidFill>
                  <a:schemeClr val="dk1"/>
                </a:solidFill>
                <a:latin typeface="Roboto"/>
                <a:ea typeface="Roboto"/>
                <a:cs typeface="Roboto"/>
                <a:sym typeface="Roboto"/>
              </a:rPr>
              <a:t>Articulate how learning progressions can be used  to provide all students access to grade-level curriculum</a:t>
            </a:r>
            <a:endParaRPr sz="1900">
              <a:solidFill>
                <a:schemeClr val="dk1"/>
              </a:solidFill>
              <a:latin typeface="Roboto"/>
              <a:ea typeface="Roboto"/>
              <a:cs typeface="Roboto"/>
              <a:sym typeface="Roboto"/>
            </a:endParaRPr>
          </a:p>
          <a:p>
            <a:pPr indent="0" lvl="0" marL="457200" rtl="0" algn="l">
              <a:spcBef>
                <a:spcPts val="0"/>
              </a:spcBef>
              <a:spcAft>
                <a:spcPts val="0"/>
              </a:spcAft>
              <a:buNone/>
            </a:pPr>
            <a:r>
              <a:t/>
            </a:r>
            <a:endParaRPr sz="1900">
              <a:solidFill>
                <a:schemeClr val="dk1"/>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8"/>
          <p:cNvSpPr txBox="1"/>
          <p:nvPr>
            <p:ph type="title"/>
          </p:nvPr>
        </p:nvSpPr>
        <p:spPr>
          <a:xfrm>
            <a:off x="547350" y="207650"/>
            <a:ext cx="8049300" cy="862500"/>
          </a:xfrm>
          <a:prstGeom prst="rect">
            <a:avLst/>
          </a:prstGeom>
          <a:solidFill>
            <a:srgbClr val="A2CDED"/>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Clr>
                <a:srgbClr val="3F3F3F"/>
              </a:buClr>
              <a:buFont typeface="Calibri"/>
              <a:buNone/>
            </a:pPr>
            <a:r>
              <a:rPr lang="en-US" sz="3300">
                <a:solidFill>
                  <a:srgbClr val="262626"/>
                </a:solidFill>
                <a:latin typeface="Roboto"/>
                <a:ea typeface="Roboto"/>
                <a:cs typeface="Roboto"/>
                <a:sym typeface="Roboto"/>
              </a:rPr>
              <a:t>Where do I access the tools?</a:t>
            </a:r>
            <a:endParaRPr i="0" sz="3300" u="none" cap="none" strike="noStrike">
              <a:solidFill>
                <a:srgbClr val="262626"/>
              </a:solidFill>
              <a:latin typeface="Roboto"/>
              <a:ea typeface="Roboto"/>
              <a:cs typeface="Roboto"/>
              <a:sym typeface="Roboto"/>
            </a:endParaRPr>
          </a:p>
        </p:txBody>
      </p:sp>
      <p:sp>
        <p:nvSpPr>
          <p:cNvPr id="328" name="Google Shape;328;p48"/>
          <p:cNvSpPr txBox="1"/>
          <p:nvPr>
            <p:ph idx="1" type="body"/>
          </p:nvPr>
        </p:nvSpPr>
        <p:spPr>
          <a:xfrm>
            <a:off x="547350" y="1070150"/>
            <a:ext cx="4071900" cy="3855000"/>
          </a:xfrm>
          <a:prstGeom prst="rect">
            <a:avLst/>
          </a:prstGeom>
          <a:noFill/>
          <a:ln>
            <a:noFill/>
          </a:ln>
        </p:spPr>
        <p:txBody>
          <a:bodyPr anchorCtr="0" anchor="t" bIns="45700" lIns="0" spcFirstLastPara="1" rIns="0" wrap="square" tIns="45700">
            <a:noAutofit/>
          </a:bodyPr>
          <a:lstStyle/>
          <a:p>
            <a:pPr indent="0" lvl="0" marL="0" marR="0" rtl="0" algn="l">
              <a:lnSpc>
                <a:spcPct val="115000"/>
              </a:lnSpc>
              <a:spcBef>
                <a:spcPts val="1050"/>
              </a:spcBef>
              <a:spcAft>
                <a:spcPts val="0"/>
              </a:spcAft>
              <a:buNone/>
            </a:pPr>
            <a:r>
              <a:rPr lang="en-US">
                <a:solidFill>
                  <a:srgbClr val="000000"/>
                </a:solidFill>
                <a:latin typeface="Roboto"/>
                <a:ea typeface="Roboto"/>
                <a:cs typeface="Roboto"/>
                <a:sym typeface="Roboto"/>
              </a:rPr>
              <a:t>Go to </a:t>
            </a:r>
            <a:r>
              <a:rPr lang="en-US" u="sng">
                <a:solidFill>
                  <a:schemeClr val="hlink"/>
                </a:solidFill>
                <a:latin typeface="Roboto"/>
                <a:ea typeface="Roboto"/>
                <a:cs typeface="Roboto"/>
                <a:sym typeface="Roboto"/>
                <a:hlinkClick r:id="rId3"/>
              </a:rPr>
              <a:t>GSDsites.graniteschools.org</a:t>
            </a:r>
            <a:r>
              <a:rPr lang="en-US">
                <a:solidFill>
                  <a:srgbClr val="000000"/>
                </a:solidFill>
                <a:latin typeface="Roboto"/>
                <a:ea typeface="Roboto"/>
                <a:cs typeface="Roboto"/>
                <a:sym typeface="Roboto"/>
              </a:rPr>
              <a:t> </a:t>
            </a:r>
            <a:endParaRPr>
              <a:solidFill>
                <a:srgbClr val="000000"/>
              </a:solidFill>
              <a:latin typeface="Roboto"/>
              <a:ea typeface="Roboto"/>
              <a:cs typeface="Roboto"/>
              <a:sym typeface="Roboto"/>
            </a:endParaRPr>
          </a:p>
          <a:p>
            <a:pPr indent="-304800" lvl="0" marL="457200" marR="0" rtl="0" algn="l">
              <a:lnSpc>
                <a:spcPct val="115000"/>
              </a:lnSpc>
              <a:spcBef>
                <a:spcPts val="1050"/>
              </a:spcBef>
              <a:spcAft>
                <a:spcPts val="0"/>
              </a:spcAft>
              <a:buClr>
                <a:srgbClr val="000000"/>
              </a:buClr>
              <a:buSzPts val="1200"/>
              <a:buFont typeface="Roboto"/>
              <a:buChar char="●"/>
            </a:pPr>
            <a:r>
              <a:rPr lang="en-US" sz="1200">
                <a:solidFill>
                  <a:srgbClr val="000000"/>
                </a:solidFill>
                <a:latin typeface="Roboto"/>
                <a:ea typeface="Roboto"/>
                <a:cs typeface="Roboto"/>
                <a:sym typeface="Roboto"/>
              </a:rPr>
              <a:t>Select </a:t>
            </a:r>
            <a:r>
              <a:rPr i="1" lang="en-US" sz="1200">
                <a:solidFill>
                  <a:srgbClr val="000000"/>
                </a:solidFill>
                <a:latin typeface="Roboto"/>
                <a:ea typeface="Roboto"/>
                <a:cs typeface="Roboto"/>
                <a:sym typeface="Roboto"/>
              </a:rPr>
              <a:t>Departments/Curriculum and Instruction</a:t>
            </a:r>
            <a:endParaRPr i="1" sz="1200">
              <a:solidFill>
                <a:srgbClr val="000000"/>
              </a:solidFill>
              <a:latin typeface="Roboto"/>
              <a:ea typeface="Roboto"/>
              <a:cs typeface="Roboto"/>
              <a:sym typeface="Roboto"/>
            </a:endParaRPr>
          </a:p>
          <a:p>
            <a:pPr indent="-304800" lvl="0" marL="457200" marR="0" rtl="0" algn="l">
              <a:lnSpc>
                <a:spcPct val="115000"/>
              </a:lnSpc>
              <a:spcBef>
                <a:spcPts val="0"/>
              </a:spcBef>
              <a:spcAft>
                <a:spcPts val="0"/>
              </a:spcAft>
              <a:buClr>
                <a:srgbClr val="000000"/>
              </a:buClr>
              <a:buSzPts val="1200"/>
              <a:buFont typeface="Roboto"/>
              <a:buChar char="●"/>
            </a:pPr>
            <a:r>
              <a:rPr lang="en-US" sz="1200">
                <a:solidFill>
                  <a:srgbClr val="000000"/>
                </a:solidFill>
                <a:latin typeface="Roboto"/>
                <a:ea typeface="Roboto"/>
                <a:cs typeface="Roboto"/>
                <a:sym typeface="Roboto"/>
              </a:rPr>
              <a:t>Click on </a:t>
            </a:r>
            <a:endParaRPr sz="1200">
              <a:solidFill>
                <a:srgbClr val="000000"/>
              </a:solidFill>
              <a:latin typeface="Roboto"/>
              <a:ea typeface="Roboto"/>
              <a:cs typeface="Roboto"/>
              <a:sym typeface="Roboto"/>
            </a:endParaRPr>
          </a:p>
          <a:p>
            <a:pPr indent="-304800" lvl="1" marL="914400" marR="0" rtl="0" algn="l">
              <a:lnSpc>
                <a:spcPct val="115000"/>
              </a:lnSpc>
              <a:spcBef>
                <a:spcPts val="0"/>
              </a:spcBef>
              <a:spcAft>
                <a:spcPts val="0"/>
              </a:spcAft>
              <a:buClr>
                <a:srgbClr val="000000"/>
              </a:buClr>
              <a:buSzPts val="1200"/>
              <a:buFont typeface="Roboto"/>
              <a:buChar char="○"/>
            </a:pPr>
            <a:r>
              <a:rPr lang="en-US" sz="1200" u="sng">
                <a:solidFill>
                  <a:schemeClr val="hlink"/>
                </a:solidFill>
                <a:latin typeface="Roboto"/>
                <a:ea typeface="Roboto"/>
                <a:cs typeface="Roboto"/>
                <a:sym typeface="Roboto"/>
                <a:hlinkClick r:id="rId4"/>
              </a:rPr>
              <a:t>Curriculum Maps</a:t>
            </a:r>
            <a:r>
              <a:rPr lang="en-US" sz="1200">
                <a:solidFill>
                  <a:srgbClr val="000000"/>
                </a:solidFill>
                <a:latin typeface="Roboto"/>
                <a:ea typeface="Roboto"/>
                <a:cs typeface="Roboto"/>
                <a:sym typeface="Roboto"/>
              </a:rPr>
              <a:t> </a:t>
            </a:r>
            <a:endParaRPr sz="1200">
              <a:solidFill>
                <a:srgbClr val="000000"/>
              </a:solidFill>
              <a:latin typeface="Roboto"/>
              <a:ea typeface="Roboto"/>
              <a:cs typeface="Roboto"/>
              <a:sym typeface="Roboto"/>
            </a:endParaRPr>
          </a:p>
          <a:p>
            <a:pPr indent="-304800" lvl="1" marL="914400" marR="0" rtl="0" algn="l">
              <a:lnSpc>
                <a:spcPct val="115000"/>
              </a:lnSpc>
              <a:spcBef>
                <a:spcPts val="0"/>
              </a:spcBef>
              <a:spcAft>
                <a:spcPts val="0"/>
              </a:spcAft>
              <a:buClr>
                <a:srgbClr val="000000"/>
              </a:buClr>
              <a:buSzPts val="1200"/>
              <a:buFont typeface="Roboto"/>
              <a:buChar char="○"/>
            </a:pPr>
            <a:r>
              <a:rPr lang="en-US" sz="1200" u="sng">
                <a:solidFill>
                  <a:schemeClr val="hlink"/>
                </a:solidFill>
                <a:latin typeface="Roboto"/>
                <a:ea typeface="Roboto"/>
                <a:cs typeface="Roboto"/>
                <a:sym typeface="Roboto"/>
                <a:hlinkClick r:id="rId5"/>
              </a:rPr>
              <a:t>Proficiency Scales</a:t>
            </a:r>
            <a:endParaRPr sz="1200">
              <a:solidFill>
                <a:srgbClr val="000000"/>
              </a:solidFill>
              <a:latin typeface="Roboto"/>
              <a:ea typeface="Roboto"/>
              <a:cs typeface="Roboto"/>
              <a:sym typeface="Roboto"/>
            </a:endParaRPr>
          </a:p>
          <a:p>
            <a:pPr indent="-304800" lvl="1" marL="914400" rtl="0" algn="l">
              <a:lnSpc>
                <a:spcPct val="115000"/>
              </a:lnSpc>
              <a:spcBef>
                <a:spcPts val="0"/>
              </a:spcBef>
              <a:spcAft>
                <a:spcPts val="0"/>
              </a:spcAft>
              <a:buClr>
                <a:srgbClr val="000000"/>
              </a:buClr>
              <a:buSzPts val="1200"/>
              <a:buFont typeface="Roboto"/>
              <a:buChar char="○"/>
            </a:pPr>
            <a:r>
              <a:rPr lang="en-US" sz="1200" u="sng">
                <a:solidFill>
                  <a:schemeClr val="hlink"/>
                </a:solidFill>
                <a:latin typeface="Roboto"/>
                <a:ea typeface="Roboto"/>
                <a:cs typeface="Roboto"/>
                <a:sym typeface="Roboto"/>
                <a:hlinkClick r:id="rId6"/>
              </a:rPr>
              <a:t>USBE</a:t>
            </a:r>
            <a:r>
              <a:rPr lang="en-US" sz="1200" u="sng">
                <a:solidFill>
                  <a:schemeClr val="hlink"/>
                </a:solidFill>
                <a:latin typeface="Roboto"/>
                <a:ea typeface="Roboto"/>
                <a:cs typeface="Roboto"/>
                <a:sym typeface="Roboto"/>
                <a:hlinkClick r:id="rId7"/>
              </a:rPr>
              <a:t> Math Core Guides</a:t>
            </a:r>
            <a:endParaRPr sz="1200">
              <a:solidFill>
                <a:srgbClr val="000000"/>
              </a:solidFill>
              <a:latin typeface="Roboto"/>
              <a:ea typeface="Roboto"/>
              <a:cs typeface="Roboto"/>
              <a:sym typeface="Roboto"/>
            </a:endParaRPr>
          </a:p>
          <a:p>
            <a:pPr indent="-304800" lvl="1" marL="914400" marR="0" rtl="0" algn="l">
              <a:lnSpc>
                <a:spcPct val="115000"/>
              </a:lnSpc>
              <a:spcBef>
                <a:spcPts val="0"/>
              </a:spcBef>
              <a:spcAft>
                <a:spcPts val="0"/>
              </a:spcAft>
              <a:buClr>
                <a:srgbClr val="000000"/>
              </a:buClr>
              <a:buSzPts val="1200"/>
              <a:buFont typeface="Roboto"/>
              <a:buChar char="○"/>
            </a:pPr>
            <a:r>
              <a:rPr lang="en-US" sz="1200" u="sng">
                <a:solidFill>
                  <a:schemeClr val="hlink"/>
                </a:solidFill>
                <a:latin typeface="Roboto"/>
                <a:ea typeface="Roboto"/>
                <a:cs typeface="Roboto"/>
                <a:sym typeface="Roboto"/>
                <a:hlinkClick r:id="rId8"/>
              </a:rPr>
              <a:t>USBE Major Works</a:t>
            </a:r>
            <a:endParaRPr>
              <a:solidFill>
                <a:srgbClr val="000000"/>
              </a:solidFill>
              <a:latin typeface="Roboto"/>
              <a:ea typeface="Roboto"/>
              <a:cs typeface="Roboto"/>
              <a:sym typeface="Roboto"/>
            </a:endParaRPr>
          </a:p>
          <a:p>
            <a:pPr indent="-314325" lvl="1" marL="914400" marR="0" rtl="0" algn="l">
              <a:lnSpc>
                <a:spcPct val="115000"/>
              </a:lnSpc>
              <a:spcBef>
                <a:spcPts val="0"/>
              </a:spcBef>
              <a:spcAft>
                <a:spcPts val="0"/>
              </a:spcAft>
              <a:buClr>
                <a:srgbClr val="000000"/>
              </a:buClr>
              <a:buSzPts val="1350"/>
              <a:buFont typeface="Roboto"/>
              <a:buChar char="○"/>
            </a:pPr>
            <a:r>
              <a:rPr lang="en-US" u="sng">
                <a:solidFill>
                  <a:schemeClr val="hlink"/>
                </a:solidFill>
                <a:latin typeface="Roboto"/>
                <a:ea typeface="Roboto"/>
                <a:cs typeface="Roboto"/>
                <a:sym typeface="Roboto"/>
                <a:hlinkClick r:id="rId9"/>
              </a:rPr>
              <a:t>ELA K-5 Progressions</a:t>
            </a:r>
            <a:endParaRPr>
              <a:solidFill>
                <a:srgbClr val="000000"/>
              </a:solidFill>
              <a:latin typeface="Roboto"/>
              <a:ea typeface="Roboto"/>
              <a:cs typeface="Roboto"/>
              <a:sym typeface="Roboto"/>
            </a:endParaRPr>
          </a:p>
          <a:p>
            <a:pPr indent="-314325" lvl="1" marL="914400" marR="0" rtl="0" algn="l">
              <a:lnSpc>
                <a:spcPct val="115000"/>
              </a:lnSpc>
              <a:spcBef>
                <a:spcPts val="0"/>
              </a:spcBef>
              <a:spcAft>
                <a:spcPts val="0"/>
              </a:spcAft>
              <a:buClr>
                <a:srgbClr val="000000"/>
              </a:buClr>
              <a:buSzPts val="1350"/>
              <a:buFont typeface="Roboto"/>
              <a:buChar char="○"/>
            </a:pPr>
            <a:r>
              <a:rPr lang="en-US" u="sng">
                <a:solidFill>
                  <a:schemeClr val="hlink"/>
                </a:solidFill>
                <a:latin typeface="Roboto"/>
                <a:ea typeface="Roboto"/>
                <a:cs typeface="Roboto"/>
                <a:sym typeface="Roboto"/>
                <a:hlinkClick r:id="rId10"/>
              </a:rPr>
              <a:t>ELA 6-12 Progressions</a:t>
            </a:r>
            <a:endParaRPr>
              <a:solidFill>
                <a:srgbClr val="000000"/>
              </a:solidFill>
              <a:latin typeface="Roboto"/>
              <a:ea typeface="Roboto"/>
              <a:cs typeface="Roboto"/>
              <a:sym typeface="Roboto"/>
            </a:endParaRPr>
          </a:p>
          <a:p>
            <a:pPr indent="-314325" lvl="1" marL="914400" marR="0" rtl="0" algn="l">
              <a:lnSpc>
                <a:spcPct val="115000"/>
              </a:lnSpc>
              <a:spcBef>
                <a:spcPts val="0"/>
              </a:spcBef>
              <a:spcAft>
                <a:spcPts val="0"/>
              </a:spcAft>
              <a:buClr>
                <a:srgbClr val="000000"/>
              </a:buClr>
              <a:buSzPts val="1350"/>
              <a:buFont typeface="Roboto"/>
              <a:buChar char="○"/>
            </a:pPr>
            <a:r>
              <a:rPr lang="en-US" u="sng">
                <a:solidFill>
                  <a:schemeClr val="hlink"/>
                </a:solidFill>
                <a:latin typeface="Roboto"/>
                <a:ea typeface="Roboto"/>
                <a:cs typeface="Roboto"/>
                <a:sym typeface="Roboto"/>
                <a:hlinkClick r:id="rId11"/>
              </a:rPr>
              <a:t>NGSS K-12 Science Skills</a:t>
            </a:r>
            <a:endParaRPr>
              <a:solidFill>
                <a:srgbClr val="000000"/>
              </a:solidFill>
              <a:latin typeface="Roboto"/>
              <a:ea typeface="Roboto"/>
              <a:cs typeface="Roboto"/>
              <a:sym typeface="Roboto"/>
            </a:endParaRPr>
          </a:p>
          <a:p>
            <a:pPr indent="-314325" lvl="1" marL="914400" marR="0" rtl="0" algn="l">
              <a:lnSpc>
                <a:spcPct val="115000"/>
              </a:lnSpc>
              <a:spcBef>
                <a:spcPts val="0"/>
              </a:spcBef>
              <a:spcAft>
                <a:spcPts val="0"/>
              </a:spcAft>
              <a:buClr>
                <a:srgbClr val="000000"/>
              </a:buClr>
              <a:buSzPts val="1350"/>
              <a:buFont typeface="Roboto"/>
              <a:buChar char="○"/>
            </a:pPr>
            <a:r>
              <a:rPr lang="en-US" u="sng">
                <a:solidFill>
                  <a:schemeClr val="hlink"/>
                </a:solidFill>
                <a:latin typeface="Roboto"/>
                <a:ea typeface="Roboto"/>
                <a:cs typeface="Roboto"/>
                <a:sym typeface="Roboto"/>
                <a:hlinkClick r:id="rId12"/>
              </a:rPr>
              <a:t>AP Social Studies Thinking Skills</a:t>
            </a:r>
            <a:endParaRPr>
              <a:solidFill>
                <a:srgbClr val="000000"/>
              </a:solidFill>
              <a:latin typeface="Roboto"/>
              <a:ea typeface="Roboto"/>
              <a:cs typeface="Roboto"/>
              <a:sym typeface="Roboto"/>
            </a:endParaRPr>
          </a:p>
          <a:p>
            <a:pPr indent="0" lvl="0" marL="0" marR="0" rtl="0" algn="l">
              <a:lnSpc>
                <a:spcPct val="115000"/>
              </a:lnSpc>
              <a:spcBef>
                <a:spcPts val="1050"/>
              </a:spcBef>
              <a:spcAft>
                <a:spcPts val="0"/>
              </a:spcAft>
              <a:buNone/>
            </a:pPr>
            <a:r>
              <a:rPr lang="en-US">
                <a:solidFill>
                  <a:srgbClr val="000000"/>
                </a:solidFill>
                <a:latin typeface="Roboto"/>
                <a:ea typeface="Roboto"/>
                <a:cs typeface="Roboto"/>
                <a:sym typeface="Roboto"/>
              </a:rPr>
              <a:t>Go to: Employee Portal </a:t>
            </a:r>
            <a:endParaRPr>
              <a:solidFill>
                <a:srgbClr val="000000"/>
              </a:solidFill>
              <a:latin typeface="Roboto"/>
              <a:ea typeface="Roboto"/>
              <a:cs typeface="Roboto"/>
              <a:sym typeface="Roboto"/>
            </a:endParaRPr>
          </a:p>
          <a:p>
            <a:pPr indent="-304800" lvl="0" marL="457200" marR="0" rtl="0" algn="l">
              <a:lnSpc>
                <a:spcPct val="115000"/>
              </a:lnSpc>
              <a:spcBef>
                <a:spcPts val="1050"/>
              </a:spcBef>
              <a:spcAft>
                <a:spcPts val="0"/>
              </a:spcAft>
              <a:buClr>
                <a:srgbClr val="000000"/>
              </a:buClr>
              <a:buSzPts val="1200"/>
              <a:buFont typeface="Roboto"/>
              <a:buChar char="●"/>
            </a:pPr>
            <a:r>
              <a:rPr lang="en-US" sz="1200">
                <a:solidFill>
                  <a:srgbClr val="000000"/>
                </a:solidFill>
                <a:latin typeface="Roboto"/>
                <a:ea typeface="Roboto"/>
                <a:cs typeface="Roboto"/>
                <a:sym typeface="Roboto"/>
              </a:rPr>
              <a:t>Click on </a:t>
            </a:r>
            <a:r>
              <a:rPr lang="en-US" sz="1200" u="sng">
                <a:solidFill>
                  <a:schemeClr val="hlink"/>
                </a:solidFill>
                <a:latin typeface="Roboto"/>
                <a:ea typeface="Roboto"/>
                <a:cs typeface="Roboto"/>
                <a:sym typeface="Roboto"/>
                <a:hlinkClick r:id="rId13"/>
              </a:rPr>
              <a:t>PBL Library</a:t>
            </a:r>
            <a:endParaRPr sz="1200">
              <a:solidFill>
                <a:srgbClr val="000000"/>
              </a:solidFill>
              <a:latin typeface="Roboto"/>
              <a:ea typeface="Roboto"/>
              <a:cs typeface="Roboto"/>
              <a:sym typeface="Roboto"/>
            </a:endParaRPr>
          </a:p>
          <a:p>
            <a:pPr indent="0" lvl="0" marL="0" marR="0" rtl="0" algn="l">
              <a:lnSpc>
                <a:spcPct val="115000"/>
              </a:lnSpc>
              <a:spcBef>
                <a:spcPts val="1050"/>
              </a:spcBef>
              <a:spcAft>
                <a:spcPts val="0"/>
              </a:spcAft>
              <a:buNone/>
            </a:pPr>
            <a:r>
              <a:t/>
            </a:r>
            <a:endParaRPr sz="1200" u="sng">
              <a:solidFill>
                <a:srgbClr val="000000"/>
              </a:solidFill>
              <a:latin typeface="Roboto"/>
              <a:ea typeface="Roboto"/>
              <a:cs typeface="Roboto"/>
              <a:sym typeface="Roboto"/>
            </a:endParaRPr>
          </a:p>
        </p:txBody>
      </p:sp>
      <p:pic>
        <p:nvPicPr>
          <p:cNvPr id="329" name="Google Shape;329;p48">
            <a:hlinkClick r:id="rId14"/>
          </p:cNvPr>
          <p:cNvPicPr preferRelativeResize="0"/>
          <p:nvPr/>
        </p:nvPicPr>
        <p:blipFill>
          <a:blip r:embed="rId15">
            <a:alphaModFix/>
          </a:blip>
          <a:stretch>
            <a:fillRect/>
          </a:stretch>
        </p:blipFill>
        <p:spPr>
          <a:xfrm>
            <a:off x="4373150" y="1237963"/>
            <a:ext cx="2540698" cy="2667575"/>
          </a:xfrm>
          <a:prstGeom prst="rect">
            <a:avLst/>
          </a:prstGeom>
          <a:noFill/>
          <a:ln>
            <a:noFill/>
          </a:ln>
        </p:spPr>
      </p:pic>
      <p:pic>
        <p:nvPicPr>
          <p:cNvPr id="330" name="Google Shape;330;p48">
            <a:hlinkClick r:id="rId16"/>
          </p:cNvPr>
          <p:cNvPicPr preferRelativeResize="0"/>
          <p:nvPr/>
        </p:nvPicPr>
        <p:blipFill>
          <a:blip r:embed="rId17">
            <a:alphaModFix/>
          </a:blip>
          <a:stretch>
            <a:fillRect/>
          </a:stretch>
        </p:blipFill>
        <p:spPr>
          <a:xfrm>
            <a:off x="5494650" y="2808975"/>
            <a:ext cx="3284549" cy="2016875"/>
          </a:xfrm>
          <a:prstGeom prst="rect">
            <a:avLst/>
          </a:prstGeom>
          <a:noFill/>
          <a:ln cap="flat" cmpd="sng" w="9525">
            <a:solidFill>
              <a:schemeClr val="accent4"/>
            </a:solidFill>
            <a:prstDash val="solid"/>
            <a:round/>
            <a:headEnd len="sm" w="sm" type="none"/>
            <a:tailEnd len="sm" w="sm" type="none"/>
          </a:ln>
        </p:spPr>
      </p:pic>
      <p:sp>
        <p:nvSpPr>
          <p:cNvPr id="331" name="Google Shape;331;p48">
            <a:hlinkClick r:id="rId18"/>
          </p:cNvPr>
          <p:cNvSpPr/>
          <p:nvPr/>
        </p:nvSpPr>
        <p:spPr>
          <a:xfrm>
            <a:off x="8066375" y="3027275"/>
            <a:ext cx="426900" cy="4650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2" name="Google Shape;332;p48"/>
          <p:cNvCxnSpPr/>
          <p:nvPr/>
        </p:nvCxnSpPr>
        <p:spPr>
          <a:xfrm flipH="1" rot="10800000">
            <a:off x="7039213" y="3359400"/>
            <a:ext cx="901800" cy="284700"/>
          </a:xfrm>
          <a:prstGeom prst="straightConnector1">
            <a:avLst/>
          </a:prstGeom>
          <a:noFill/>
          <a:ln cap="flat" cmpd="sng" w="76200">
            <a:solidFill>
              <a:srgbClr val="FFAB40"/>
            </a:solidFill>
            <a:prstDash val="solid"/>
            <a:round/>
            <a:headEnd len="med" w="med"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9"/>
          <p:cNvSpPr txBox="1"/>
          <p:nvPr>
            <p:ph type="title"/>
          </p:nvPr>
        </p:nvSpPr>
        <p:spPr>
          <a:xfrm>
            <a:off x="104625" y="7255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u="sng">
                <a:solidFill>
                  <a:schemeClr val="hlink"/>
                </a:solidFill>
                <a:hlinkClick r:id="rId3"/>
              </a:rPr>
              <a:t>GWPL Feedback</a:t>
            </a:r>
            <a:endParaRPr/>
          </a:p>
          <a:p>
            <a:pPr indent="0" lvl="0" marL="0" rtl="0" algn="ctr">
              <a:spcBef>
                <a:spcPts val="0"/>
              </a:spcBef>
              <a:spcAft>
                <a:spcPts val="0"/>
              </a:spcAft>
              <a:buNone/>
            </a:pPr>
            <a:r>
              <a:rPr lang="en-US" u="sng">
                <a:solidFill>
                  <a:schemeClr val="hlink"/>
                </a:solidFill>
                <a:hlinkClick r:id="rId4"/>
              </a:rPr>
              <a:t>https://tinyurl.com/59769k8z</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338" name="Google Shape;338;p49"/>
          <p:cNvPicPr preferRelativeResize="0"/>
          <p:nvPr/>
        </p:nvPicPr>
        <p:blipFill>
          <a:blip r:embed="rId5">
            <a:alphaModFix/>
          </a:blip>
          <a:stretch>
            <a:fillRect/>
          </a:stretch>
        </p:blipFill>
        <p:spPr>
          <a:xfrm>
            <a:off x="3234825" y="2012050"/>
            <a:ext cx="2260200" cy="2260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BE CONTINUED….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US"/>
              <a:t>SCAFFOLDING &amp; EXTENSION</a:t>
            </a:r>
            <a:endParaRPr/>
          </a:p>
        </p:txBody>
      </p:sp>
      <p:pic>
        <p:nvPicPr>
          <p:cNvPr id="344" name="Google Shape;344;p50"/>
          <p:cNvPicPr preferRelativeResize="0"/>
          <p:nvPr/>
        </p:nvPicPr>
        <p:blipFill>
          <a:blip r:embed="rId3">
            <a:alphaModFix/>
          </a:blip>
          <a:stretch>
            <a:fillRect/>
          </a:stretch>
        </p:blipFill>
        <p:spPr>
          <a:xfrm>
            <a:off x="0" y="570704"/>
            <a:ext cx="9143999" cy="4579941"/>
          </a:xfrm>
          <a:prstGeom prst="rect">
            <a:avLst/>
          </a:prstGeom>
          <a:noFill/>
          <a:ln>
            <a:noFill/>
          </a:ln>
        </p:spPr>
      </p:pic>
      <p:sp>
        <p:nvSpPr>
          <p:cNvPr id="345" name="Google Shape;345;p50"/>
          <p:cNvSpPr txBox="1"/>
          <p:nvPr/>
        </p:nvSpPr>
        <p:spPr>
          <a:xfrm>
            <a:off x="189800" y="105100"/>
            <a:ext cx="840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Lora"/>
                <a:ea typeface="Lora"/>
                <a:cs typeface="Lora"/>
                <a:sym typeface="Lora"/>
              </a:rPr>
              <a:t>On the next episode of GWPL…… </a:t>
            </a:r>
            <a:endParaRPr sz="1800">
              <a:latin typeface="Lora"/>
              <a:ea typeface="Lora"/>
              <a:cs typeface="Lora"/>
              <a:sym typeface="Lora"/>
            </a:endParaRPr>
          </a:p>
        </p:txBody>
      </p:sp>
      <p:sp>
        <p:nvSpPr>
          <p:cNvPr id="346" name="Google Shape;346;p50"/>
          <p:cNvSpPr txBox="1"/>
          <p:nvPr/>
        </p:nvSpPr>
        <p:spPr>
          <a:xfrm>
            <a:off x="5788800" y="1908175"/>
            <a:ext cx="27585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800"/>
              <a:t>SCAFFOLDING &amp; EXTENSIONS</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0" name="Shape 350"/>
        <p:cNvGrpSpPr/>
        <p:nvPr/>
      </p:nvGrpSpPr>
      <p:grpSpPr>
        <a:xfrm>
          <a:off x="0" y="0"/>
          <a:ext cx="0" cy="0"/>
          <a:chOff x="0" y="0"/>
          <a:chExt cx="0" cy="0"/>
        </a:xfrm>
      </p:grpSpPr>
      <p:sp>
        <p:nvSpPr>
          <p:cNvPr id="351" name="Google Shape;351;p51"/>
          <p:cNvSpPr txBox="1"/>
          <p:nvPr>
            <p:ph idx="4294967295" type="title"/>
          </p:nvPr>
        </p:nvSpPr>
        <p:spPr>
          <a:xfrm>
            <a:off x="311700" y="2102225"/>
            <a:ext cx="8520600" cy="555000"/>
          </a:xfrm>
          <a:prstGeom prst="rect">
            <a:avLst/>
          </a:prstGeom>
          <a:solidFill>
            <a:srgbClr val="A2CDED"/>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3100">
                <a:latin typeface="Roboto"/>
                <a:ea typeface="Roboto"/>
                <a:cs typeface="Roboto"/>
                <a:sym typeface="Roboto"/>
              </a:rPr>
              <a:t>Plan your lesson.</a:t>
            </a:r>
            <a:endParaRPr sz="3100">
              <a:latin typeface="Roboto"/>
              <a:ea typeface="Roboto"/>
              <a:cs typeface="Roboto"/>
              <a:sym typeface="Roboto"/>
            </a:endParaRPr>
          </a:p>
          <a:p>
            <a:pPr indent="0" lvl="0" marL="0" rtl="0" algn="ctr">
              <a:spcBef>
                <a:spcPts val="0"/>
              </a:spcBef>
              <a:spcAft>
                <a:spcPts val="0"/>
              </a:spcAft>
              <a:buNone/>
            </a:pPr>
            <a:r>
              <a:t/>
            </a:r>
            <a:endParaRPr sz="31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5" name="Shape 355"/>
        <p:cNvGrpSpPr/>
        <p:nvPr/>
      </p:nvGrpSpPr>
      <p:grpSpPr>
        <a:xfrm>
          <a:off x="0" y="0"/>
          <a:ext cx="0" cy="0"/>
          <a:chOff x="0" y="0"/>
          <a:chExt cx="0" cy="0"/>
        </a:xfrm>
      </p:grpSpPr>
      <p:sp>
        <p:nvSpPr>
          <p:cNvPr id="356" name="Google Shape;356;p52"/>
          <p:cNvSpPr txBox="1"/>
          <p:nvPr>
            <p:ph type="title"/>
          </p:nvPr>
        </p:nvSpPr>
        <p:spPr>
          <a:xfrm>
            <a:off x="245950" y="371600"/>
            <a:ext cx="2873700" cy="755700"/>
          </a:xfrm>
          <a:prstGeom prst="rect">
            <a:avLst/>
          </a:prstGeom>
          <a:solidFill>
            <a:srgbClr val="A2CDED"/>
          </a:solidFill>
        </p:spPr>
        <p:txBody>
          <a:bodyPr anchorCtr="0" anchor="b" bIns="91425" lIns="91425" spcFirstLastPara="1" rIns="91425" wrap="square" tIns="91425">
            <a:noAutofit/>
          </a:bodyPr>
          <a:lstStyle/>
          <a:p>
            <a:pPr indent="0" lvl="0" marL="0" rtl="0" algn="l">
              <a:spcBef>
                <a:spcPts val="0"/>
              </a:spcBef>
              <a:spcAft>
                <a:spcPts val="0"/>
              </a:spcAft>
              <a:buNone/>
            </a:pPr>
            <a:r>
              <a:rPr lang="en-US" sz="1800"/>
              <a:t>What evidence of learning should I consider?</a:t>
            </a:r>
            <a:endParaRPr sz="1800"/>
          </a:p>
        </p:txBody>
      </p:sp>
      <p:sp>
        <p:nvSpPr>
          <p:cNvPr id="357" name="Google Shape;357;p52"/>
          <p:cNvSpPr txBox="1"/>
          <p:nvPr>
            <p:ph idx="1" type="body"/>
          </p:nvPr>
        </p:nvSpPr>
        <p:spPr>
          <a:xfrm>
            <a:off x="311700" y="1389600"/>
            <a:ext cx="2808000" cy="3179400"/>
          </a:xfrm>
          <a:prstGeom prst="rect">
            <a:avLst/>
          </a:prstGeom>
          <a:ln cap="flat" cmpd="sng" w="9525">
            <a:solidFill>
              <a:srgbClr val="1CADE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900"/>
              </a:spcBef>
              <a:spcAft>
                <a:spcPts val="0"/>
              </a:spcAft>
              <a:buNone/>
            </a:pPr>
            <a:r>
              <a:t/>
            </a:r>
            <a:endParaRPr sz="2300">
              <a:solidFill>
                <a:srgbClr val="262626"/>
              </a:solidFill>
            </a:endParaRPr>
          </a:p>
          <a:p>
            <a:pPr indent="0" lvl="0" marL="0" rtl="0" algn="l">
              <a:lnSpc>
                <a:spcPct val="90000"/>
              </a:lnSpc>
              <a:spcBef>
                <a:spcPts val="1600"/>
              </a:spcBef>
              <a:spcAft>
                <a:spcPts val="0"/>
              </a:spcAft>
              <a:buClr>
                <a:schemeClr val="dk1"/>
              </a:buClr>
              <a:buSzPts val="1100"/>
              <a:buFont typeface="Arial"/>
              <a:buNone/>
            </a:pPr>
            <a:r>
              <a:t/>
            </a:r>
            <a:endParaRPr sz="3200">
              <a:solidFill>
                <a:srgbClr val="404040"/>
              </a:solidFill>
            </a:endParaRPr>
          </a:p>
          <a:p>
            <a:pPr indent="0" lvl="0" marL="0" rtl="0" algn="l">
              <a:spcBef>
                <a:spcPts val="1600"/>
              </a:spcBef>
              <a:spcAft>
                <a:spcPts val="1600"/>
              </a:spcAft>
              <a:buNone/>
            </a:pPr>
            <a:r>
              <a:t/>
            </a:r>
            <a:endParaRPr/>
          </a:p>
        </p:txBody>
      </p:sp>
      <p:pic>
        <p:nvPicPr>
          <p:cNvPr id="358" name="Google Shape;358;p52"/>
          <p:cNvPicPr preferRelativeResize="0"/>
          <p:nvPr/>
        </p:nvPicPr>
        <p:blipFill>
          <a:blip r:embed="rId3">
            <a:alphaModFix/>
          </a:blip>
          <a:stretch>
            <a:fillRect/>
          </a:stretch>
        </p:blipFill>
        <p:spPr>
          <a:xfrm>
            <a:off x="3196700" y="371600"/>
            <a:ext cx="5730575" cy="42768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sp>
        <p:nvSpPr>
          <p:cNvPr id="363" name="Google Shape;363;p53"/>
          <p:cNvSpPr txBox="1"/>
          <p:nvPr>
            <p:ph type="title"/>
          </p:nvPr>
        </p:nvSpPr>
        <p:spPr>
          <a:xfrm>
            <a:off x="311700" y="371600"/>
            <a:ext cx="2808000" cy="755700"/>
          </a:xfrm>
          <a:prstGeom prst="rect">
            <a:avLst/>
          </a:prstGeom>
          <a:solidFill>
            <a:srgbClr val="A2CDED"/>
          </a:solidFill>
        </p:spPr>
        <p:txBody>
          <a:bodyPr anchorCtr="0" anchor="b" bIns="91425" lIns="91425" spcFirstLastPara="1" rIns="91425" wrap="square" tIns="91425">
            <a:noAutofit/>
          </a:bodyPr>
          <a:lstStyle/>
          <a:p>
            <a:pPr indent="0" lvl="0" marL="0" rtl="0" algn="l">
              <a:spcBef>
                <a:spcPts val="0"/>
              </a:spcBef>
              <a:spcAft>
                <a:spcPts val="0"/>
              </a:spcAft>
              <a:buNone/>
            </a:pPr>
            <a:r>
              <a:rPr lang="en-US" sz="2300"/>
              <a:t>What scaffolds should I consider?</a:t>
            </a:r>
            <a:endParaRPr sz="2300"/>
          </a:p>
        </p:txBody>
      </p:sp>
      <p:sp>
        <p:nvSpPr>
          <p:cNvPr id="364" name="Google Shape;364;p53"/>
          <p:cNvSpPr txBox="1"/>
          <p:nvPr>
            <p:ph idx="1" type="body"/>
          </p:nvPr>
        </p:nvSpPr>
        <p:spPr>
          <a:xfrm>
            <a:off x="311700" y="1389600"/>
            <a:ext cx="2808000" cy="3179400"/>
          </a:xfrm>
          <a:prstGeom prst="rect">
            <a:avLst/>
          </a:prstGeom>
          <a:ln cap="flat" cmpd="sng" w="9525">
            <a:solidFill>
              <a:srgbClr val="1CADE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900"/>
              </a:spcBef>
              <a:spcAft>
                <a:spcPts val="0"/>
              </a:spcAft>
              <a:buNone/>
            </a:pPr>
            <a:r>
              <a:t/>
            </a:r>
            <a:endParaRPr sz="2300">
              <a:solidFill>
                <a:srgbClr val="262626"/>
              </a:solidFill>
            </a:endParaRPr>
          </a:p>
          <a:p>
            <a:pPr indent="0" lvl="0" marL="0" rtl="0" algn="l">
              <a:lnSpc>
                <a:spcPct val="90000"/>
              </a:lnSpc>
              <a:spcBef>
                <a:spcPts val="1600"/>
              </a:spcBef>
              <a:spcAft>
                <a:spcPts val="0"/>
              </a:spcAft>
              <a:buClr>
                <a:schemeClr val="dk1"/>
              </a:buClr>
              <a:buSzPts val="1100"/>
              <a:buFont typeface="Arial"/>
              <a:buNone/>
            </a:pPr>
            <a:r>
              <a:t/>
            </a:r>
            <a:endParaRPr sz="3200">
              <a:solidFill>
                <a:srgbClr val="404040"/>
              </a:solidFill>
            </a:endParaRPr>
          </a:p>
          <a:p>
            <a:pPr indent="0" lvl="0" marL="0" rtl="0" algn="l">
              <a:spcBef>
                <a:spcPts val="1600"/>
              </a:spcBef>
              <a:spcAft>
                <a:spcPts val="1600"/>
              </a:spcAft>
              <a:buNone/>
            </a:pPr>
            <a:r>
              <a:t/>
            </a:r>
            <a:endParaRPr/>
          </a:p>
        </p:txBody>
      </p:sp>
      <p:pic>
        <p:nvPicPr>
          <p:cNvPr id="365" name="Google Shape;365;p53"/>
          <p:cNvPicPr preferRelativeResize="0"/>
          <p:nvPr/>
        </p:nvPicPr>
        <p:blipFill>
          <a:blip r:embed="rId3">
            <a:alphaModFix/>
          </a:blip>
          <a:stretch>
            <a:fillRect/>
          </a:stretch>
        </p:blipFill>
        <p:spPr>
          <a:xfrm>
            <a:off x="3196700" y="371600"/>
            <a:ext cx="5730575" cy="4276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Read the excerpt from </a:t>
            </a:r>
            <a:r>
              <a:rPr i="1" lang="en-US">
                <a:latin typeface="Roboto"/>
                <a:ea typeface="Roboto"/>
                <a:cs typeface="Roboto"/>
                <a:sym typeface="Roboto"/>
              </a:rPr>
              <a:t>Leading the Rebound.</a:t>
            </a:r>
            <a:r>
              <a:rPr lang="en-US">
                <a:latin typeface="Roboto"/>
                <a:ea typeface="Roboto"/>
                <a:cs typeface="Roboto"/>
                <a:sym typeface="Roboto"/>
              </a:rPr>
              <a:t>..</a:t>
            </a:r>
            <a:endParaRPr>
              <a:latin typeface="Roboto"/>
              <a:ea typeface="Roboto"/>
              <a:cs typeface="Roboto"/>
              <a:sym typeface="Roboto"/>
            </a:endParaRPr>
          </a:p>
        </p:txBody>
      </p:sp>
      <p:sp>
        <p:nvSpPr>
          <p:cNvPr id="89" name="Google Shape;89;p18"/>
          <p:cNvSpPr txBox="1"/>
          <p:nvPr>
            <p:ph idx="1" type="body"/>
          </p:nvPr>
        </p:nvSpPr>
        <p:spPr>
          <a:xfrm>
            <a:off x="1036125" y="1271600"/>
            <a:ext cx="3455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Roboto"/>
                <a:ea typeface="Roboto"/>
                <a:cs typeface="Roboto"/>
                <a:sym typeface="Roboto"/>
              </a:rPr>
              <a:t>With peers near you, share an experience that you have had this school year that makes this quote relevant for you.</a:t>
            </a:r>
            <a:endParaRPr sz="2400">
              <a:latin typeface="Roboto"/>
              <a:ea typeface="Roboto"/>
              <a:cs typeface="Roboto"/>
              <a:sym typeface="Roboto"/>
            </a:endParaRPr>
          </a:p>
          <a:p>
            <a:pPr indent="0" lvl="0" marL="0" rtl="0" algn="l">
              <a:spcBef>
                <a:spcPts val="1600"/>
              </a:spcBef>
              <a:spcAft>
                <a:spcPts val="0"/>
              </a:spcAft>
              <a:buNone/>
            </a:pPr>
            <a:r>
              <a:rPr lang="en-US" sz="2400" u="sng">
                <a:solidFill>
                  <a:schemeClr val="hlink"/>
                </a:solidFill>
                <a:latin typeface="Roboto"/>
                <a:ea typeface="Roboto"/>
                <a:cs typeface="Roboto"/>
                <a:sym typeface="Roboto"/>
                <a:hlinkClick r:id="rId3"/>
              </a:rPr>
              <a:t>LINK TO EXCERPT</a:t>
            </a:r>
            <a:endParaRPr sz="2400">
              <a:latin typeface="Roboto"/>
              <a:ea typeface="Roboto"/>
              <a:cs typeface="Roboto"/>
              <a:sym typeface="Roboto"/>
            </a:endParaRPr>
          </a:p>
          <a:p>
            <a:pPr indent="0" lvl="0" marL="0" rtl="0" algn="l">
              <a:spcBef>
                <a:spcPts val="1600"/>
              </a:spcBef>
              <a:spcAft>
                <a:spcPts val="1600"/>
              </a:spcAft>
              <a:buNone/>
            </a:pPr>
            <a:r>
              <a:t/>
            </a:r>
            <a:endParaRPr sz="2400">
              <a:latin typeface="Roboto"/>
              <a:ea typeface="Roboto"/>
              <a:cs typeface="Roboto"/>
              <a:sym typeface="Roboto"/>
            </a:endParaRPr>
          </a:p>
        </p:txBody>
      </p:sp>
      <p:pic>
        <p:nvPicPr>
          <p:cNvPr id="90" name="Google Shape;90;p18">
            <a:hlinkClick r:id="rId4"/>
          </p:cNvPr>
          <p:cNvPicPr preferRelativeResize="0"/>
          <p:nvPr/>
        </p:nvPicPr>
        <p:blipFill>
          <a:blip r:embed="rId5">
            <a:alphaModFix/>
          </a:blip>
          <a:stretch>
            <a:fillRect/>
          </a:stretch>
        </p:blipFill>
        <p:spPr>
          <a:xfrm>
            <a:off x="4861250" y="1376250"/>
            <a:ext cx="2479700" cy="3207100"/>
          </a:xfrm>
          <a:prstGeom prst="rect">
            <a:avLst/>
          </a:prstGeom>
          <a:noFill/>
          <a:ln>
            <a:noFill/>
          </a:ln>
        </p:spPr>
      </p:pic>
      <p:sp>
        <p:nvSpPr>
          <p:cNvPr id="91" name="Google Shape;91;p18"/>
          <p:cNvSpPr txBox="1"/>
          <p:nvPr/>
        </p:nvSpPr>
        <p:spPr>
          <a:xfrm>
            <a:off x="7786300" y="4743300"/>
            <a:ext cx="13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Handout pg. 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9" name="Shape 369"/>
        <p:cNvGrpSpPr/>
        <p:nvPr/>
      </p:nvGrpSpPr>
      <p:grpSpPr>
        <a:xfrm>
          <a:off x="0" y="0"/>
          <a:ext cx="0" cy="0"/>
          <a:chOff x="0" y="0"/>
          <a:chExt cx="0" cy="0"/>
        </a:xfrm>
      </p:grpSpPr>
      <p:sp>
        <p:nvSpPr>
          <p:cNvPr id="370" name="Google Shape;370;p54"/>
          <p:cNvSpPr txBox="1"/>
          <p:nvPr>
            <p:ph type="title"/>
          </p:nvPr>
        </p:nvSpPr>
        <p:spPr>
          <a:xfrm>
            <a:off x="311700" y="371600"/>
            <a:ext cx="2808000" cy="755700"/>
          </a:xfrm>
          <a:prstGeom prst="rect">
            <a:avLst/>
          </a:prstGeom>
          <a:solidFill>
            <a:srgbClr val="A2CDED"/>
          </a:solidFill>
        </p:spPr>
        <p:txBody>
          <a:bodyPr anchorCtr="0" anchor="b" bIns="91425" lIns="91425" spcFirstLastPara="1" rIns="91425" wrap="square" tIns="91425">
            <a:noAutofit/>
          </a:bodyPr>
          <a:lstStyle/>
          <a:p>
            <a:pPr indent="0" lvl="0" marL="0" rtl="0" algn="l">
              <a:spcBef>
                <a:spcPts val="0"/>
              </a:spcBef>
              <a:spcAft>
                <a:spcPts val="0"/>
              </a:spcAft>
              <a:buNone/>
            </a:pPr>
            <a:r>
              <a:rPr lang="en-US" sz="2300"/>
              <a:t>What extensions should I consider?</a:t>
            </a:r>
            <a:endParaRPr sz="2300"/>
          </a:p>
        </p:txBody>
      </p:sp>
      <p:sp>
        <p:nvSpPr>
          <p:cNvPr id="371" name="Google Shape;371;p54"/>
          <p:cNvSpPr txBox="1"/>
          <p:nvPr>
            <p:ph idx="1" type="body"/>
          </p:nvPr>
        </p:nvSpPr>
        <p:spPr>
          <a:xfrm>
            <a:off x="311700" y="1389600"/>
            <a:ext cx="2808000" cy="3179400"/>
          </a:xfrm>
          <a:prstGeom prst="rect">
            <a:avLst/>
          </a:prstGeom>
          <a:ln cap="flat" cmpd="sng" w="9525">
            <a:solidFill>
              <a:srgbClr val="1CADE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900"/>
              </a:spcBef>
              <a:spcAft>
                <a:spcPts val="0"/>
              </a:spcAft>
              <a:buNone/>
            </a:pPr>
            <a:r>
              <a:t/>
            </a:r>
            <a:endParaRPr sz="2300">
              <a:solidFill>
                <a:srgbClr val="262626"/>
              </a:solidFill>
            </a:endParaRPr>
          </a:p>
          <a:p>
            <a:pPr indent="0" lvl="0" marL="0" rtl="0" algn="l">
              <a:lnSpc>
                <a:spcPct val="90000"/>
              </a:lnSpc>
              <a:spcBef>
                <a:spcPts val="1600"/>
              </a:spcBef>
              <a:spcAft>
                <a:spcPts val="0"/>
              </a:spcAft>
              <a:buClr>
                <a:schemeClr val="dk1"/>
              </a:buClr>
              <a:buSzPts val="1100"/>
              <a:buFont typeface="Arial"/>
              <a:buNone/>
            </a:pPr>
            <a:r>
              <a:t/>
            </a:r>
            <a:endParaRPr sz="3200">
              <a:solidFill>
                <a:srgbClr val="404040"/>
              </a:solidFill>
            </a:endParaRPr>
          </a:p>
          <a:p>
            <a:pPr indent="0" lvl="0" marL="0" rtl="0" algn="l">
              <a:spcBef>
                <a:spcPts val="1600"/>
              </a:spcBef>
              <a:spcAft>
                <a:spcPts val="1600"/>
              </a:spcAft>
              <a:buNone/>
            </a:pPr>
            <a:r>
              <a:t/>
            </a:r>
            <a:endParaRPr/>
          </a:p>
        </p:txBody>
      </p:sp>
      <p:pic>
        <p:nvPicPr>
          <p:cNvPr id="372" name="Google Shape;372;p54"/>
          <p:cNvPicPr preferRelativeResize="0"/>
          <p:nvPr/>
        </p:nvPicPr>
        <p:blipFill>
          <a:blip r:embed="rId3">
            <a:alphaModFix/>
          </a:blip>
          <a:stretch>
            <a:fillRect/>
          </a:stretch>
        </p:blipFill>
        <p:spPr>
          <a:xfrm>
            <a:off x="3196700" y="371600"/>
            <a:ext cx="5730575" cy="42768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6" name="Shape 376"/>
        <p:cNvGrpSpPr/>
        <p:nvPr/>
      </p:nvGrpSpPr>
      <p:grpSpPr>
        <a:xfrm>
          <a:off x="0" y="0"/>
          <a:ext cx="0" cy="0"/>
          <a:chOff x="0" y="0"/>
          <a:chExt cx="0" cy="0"/>
        </a:xfrm>
      </p:grpSpPr>
      <p:sp>
        <p:nvSpPr>
          <p:cNvPr id="377" name="Google Shape;377;p55"/>
          <p:cNvSpPr txBox="1"/>
          <p:nvPr>
            <p:ph type="title"/>
          </p:nvPr>
        </p:nvSpPr>
        <p:spPr>
          <a:xfrm>
            <a:off x="632550" y="464275"/>
            <a:ext cx="8049300" cy="634800"/>
          </a:xfrm>
          <a:prstGeom prst="rect">
            <a:avLst/>
          </a:prstGeom>
          <a:solidFill>
            <a:srgbClr val="A2CDED"/>
          </a:solidFill>
          <a:ln>
            <a:noFill/>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Clr>
                <a:srgbClr val="3F3F3F"/>
              </a:buClr>
              <a:buFont typeface="Calibri"/>
              <a:buNone/>
            </a:pPr>
            <a:r>
              <a:rPr lang="en-US" sz="2900">
                <a:solidFill>
                  <a:srgbClr val="262626"/>
                </a:solidFill>
                <a:latin typeface="Roboto"/>
                <a:ea typeface="Roboto"/>
                <a:cs typeface="Roboto"/>
                <a:sym typeface="Roboto"/>
              </a:rPr>
              <a:t>Teacher Clarity</a:t>
            </a:r>
            <a:r>
              <a:rPr lang="en-US" sz="2900">
                <a:solidFill>
                  <a:srgbClr val="262626"/>
                </a:solidFill>
                <a:latin typeface="Roboto"/>
                <a:ea typeface="Roboto"/>
                <a:cs typeface="Roboto"/>
                <a:sym typeface="Roboto"/>
              </a:rPr>
              <a:t> Tool for Lesson Design Process</a:t>
            </a:r>
            <a:endParaRPr sz="2900">
              <a:solidFill>
                <a:srgbClr val="262626"/>
              </a:solidFill>
              <a:latin typeface="Roboto"/>
              <a:ea typeface="Roboto"/>
              <a:cs typeface="Roboto"/>
              <a:sym typeface="Roboto"/>
            </a:endParaRPr>
          </a:p>
        </p:txBody>
      </p:sp>
      <p:sp>
        <p:nvSpPr>
          <p:cNvPr id="378" name="Google Shape;378;p55"/>
          <p:cNvSpPr txBox="1"/>
          <p:nvPr/>
        </p:nvSpPr>
        <p:spPr>
          <a:xfrm>
            <a:off x="5133913" y="1380038"/>
            <a:ext cx="3877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p>
        </p:txBody>
      </p:sp>
      <p:sp>
        <p:nvSpPr>
          <p:cNvPr id="379" name="Google Shape;379;p55"/>
          <p:cNvSpPr txBox="1"/>
          <p:nvPr/>
        </p:nvSpPr>
        <p:spPr>
          <a:xfrm>
            <a:off x="3659400" y="1380050"/>
            <a:ext cx="1995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p>
        </p:txBody>
      </p:sp>
      <p:pic>
        <p:nvPicPr>
          <p:cNvPr id="380" name="Google Shape;380;p55">
            <a:hlinkClick r:id="rId3"/>
          </p:cNvPr>
          <p:cNvPicPr preferRelativeResize="0"/>
          <p:nvPr/>
        </p:nvPicPr>
        <p:blipFill>
          <a:blip r:embed="rId4">
            <a:alphaModFix/>
          </a:blip>
          <a:stretch>
            <a:fillRect/>
          </a:stretch>
        </p:blipFill>
        <p:spPr>
          <a:xfrm>
            <a:off x="905327" y="1380050"/>
            <a:ext cx="2818769" cy="3360476"/>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100">
                <a:latin typeface="Roboto"/>
                <a:ea typeface="Roboto"/>
                <a:cs typeface="Roboto"/>
                <a:sym typeface="Roboto"/>
              </a:rPr>
              <a:t>Remediating versus A</a:t>
            </a:r>
            <a:r>
              <a:rPr lang="en-US" sz="2100">
                <a:latin typeface="Roboto"/>
                <a:ea typeface="Roboto"/>
                <a:cs typeface="Roboto"/>
                <a:sym typeface="Roboto"/>
              </a:rPr>
              <a:t>ccelerating </a:t>
            </a:r>
            <a:r>
              <a:rPr lang="en-US" sz="2100">
                <a:latin typeface="Roboto"/>
                <a:ea typeface="Roboto"/>
                <a:cs typeface="Roboto"/>
                <a:sym typeface="Roboto"/>
              </a:rPr>
              <a:t>Learning</a:t>
            </a:r>
            <a:r>
              <a:rPr lang="en-US" sz="2100">
                <a:latin typeface="Roboto"/>
                <a:ea typeface="Roboto"/>
                <a:cs typeface="Roboto"/>
                <a:sym typeface="Roboto"/>
              </a:rPr>
              <a:t> </a:t>
            </a:r>
            <a:endParaRPr sz="2100">
              <a:latin typeface="Roboto"/>
              <a:ea typeface="Roboto"/>
              <a:cs typeface="Roboto"/>
              <a:sym typeface="Roboto"/>
            </a:endParaRPr>
          </a:p>
        </p:txBody>
      </p:sp>
      <p:sp>
        <p:nvSpPr>
          <p:cNvPr id="97" name="Google Shape;97;p19"/>
          <p:cNvSpPr txBox="1"/>
          <p:nvPr>
            <p:ph idx="1" type="body"/>
          </p:nvPr>
        </p:nvSpPr>
        <p:spPr>
          <a:xfrm>
            <a:off x="399300" y="1068975"/>
            <a:ext cx="5314500" cy="3808200"/>
          </a:xfrm>
          <a:prstGeom prst="rect">
            <a:avLst/>
          </a:prstGeom>
        </p:spPr>
        <p:txBody>
          <a:bodyPr anchorCtr="0" anchor="t" bIns="91425" lIns="91425" spcFirstLastPara="1" rIns="91425" wrap="square" tIns="91425">
            <a:noAutofit/>
          </a:bodyPr>
          <a:lstStyle/>
          <a:p>
            <a:pPr indent="-311150" lvl="0" marL="457200" rtl="0" algn="l">
              <a:lnSpc>
                <a:spcPct val="120000"/>
              </a:lnSpc>
              <a:spcBef>
                <a:spcPts val="1000"/>
              </a:spcBef>
              <a:spcAft>
                <a:spcPts val="0"/>
              </a:spcAft>
              <a:buClr>
                <a:srgbClr val="000000"/>
              </a:buClr>
              <a:buSzPts val="1300"/>
              <a:buFont typeface="Roboto"/>
              <a:buAutoNum type="arabicPeriod"/>
            </a:pPr>
            <a:r>
              <a:rPr lang="en-US" sz="1300">
                <a:solidFill>
                  <a:srgbClr val="000000"/>
                </a:solidFill>
                <a:latin typeface="Roboto"/>
                <a:ea typeface="Roboto"/>
                <a:cs typeface="Roboto"/>
                <a:sym typeface="Roboto"/>
              </a:rPr>
              <a:t>Grade level standards are in place to provide consistency, coherence and high expectations for all students. </a:t>
            </a:r>
            <a:endParaRPr sz="1300">
              <a:solidFill>
                <a:srgbClr val="000000"/>
              </a:solidFill>
              <a:latin typeface="Roboto"/>
              <a:ea typeface="Roboto"/>
              <a:cs typeface="Roboto"/>
              <a:sym typeface="Roboto"/>
            </a:endParaRPr>
          </a:p>
          <a:p>
            <a:pPr indent="-311150" lvl="0" marL="457200" rtl="0" algn="l">
              <a:lnSpc>
                <a:spcPct val="120000"/>
              </a:lnSpc>
              <a:spcBef>
                <a:spcPts val="0"/>
              </a:spcBef>
              <a:spcAft>
                <a:spcPts val="0"/>
              </a:spcAft>
              <a:buClr>
                <a:srgbClr val="000000"/>
              </a:buClr>
              <a:buSzPts val="1300"/>
              <a:buFont typeface="Roboto"/>
              <a:buAutoNum type="arabicPeriod"/>
            </a:pPr>
            <a:r>
              <a:rPr lang="en-US" sz="1300">
                <a:solidFill>
                  <a:srgbClr val="000000"/>
                </a:solidFill>
                <a:latin typeface="Roboto"/>
                <a:ea typeface="Roboto"/>
                <a:cs typeface="Roboto"/>
                <a:sym typeface="Roboto"/>
              </a:rPr>
              <a:t>Attempting to remediate student learning by teaching a previous grade’s standards only leads to increased gaps in learning over time.</a:t>
            </a:r>
            <a:endParaRPr sz="1300">
              <a:solidFill>
                <a:srgbClr val="000000"/>
              </a:solidFill>
              <a:latin typeface="Roboto"/>
              <a:ea typeface="Roboto"/>
              <a:cs typeface="Roboto"/>
              <a:sym typeface="Roboto"/>
            </a:endParaRPr>
          </a:p>
          <a:p>
            <a:pPr indent="-311150" lvl="0" marL="457200" rtl="0" algn="l">
              <a:lnSpc>
                <a:spcPct val="120000"/>
              </a:lnSpc>
              <a:spcBef>
                <a:spcPts val="0"/>
              </a:spcBef>
              <a:spcAft>
                <a:spcPts val="0"/>
              </a:spcAft>
              <a:buClr>
                <a:srgbClr val="000000"/>
              </a:buClr>
              <a:buSzPts val="1300"/>
              <a:buFont typeface="Roboto"/>
              <a:buAutoNum type="arabicPeriod"/>
            </a:pPr>
            <a:r>
              <a:rPr lang="en-US" sz="1300">
                <a:solidFill>
                  <a:srgbClr val="000000"/>
                </a:solidFill>
                <a:latin typeface="Roboto"/>
                <a:ea typeface="Roboto"/>
                <a:cs typeface="Roboto"/>
                <a:sym typeface="Roboto"/>
              </a:rPr>
              <a:t>Instead, we can accelerate learning by:</a:t>
            </a:r>
            <a:endParaRPr sz="1300">
              <a:solidFill>
                <a:srgbClr val="000000"/>
              </a:solidFill>
              <a:latin typeface="Roboto"/>
              <a:ea typeface="Roboto"/>
              <a:cs typeface="Roboto"/>
              <a:sym typeface="Roboto"/>
            </a:endParaRPr>
          </a:p>
          <a:p>
            <a:pPr indent="-311150" lvl="0" marL="914400" rtl="0" algn="l">
              <a:lnSpc>
                <a:spcPct val="120000"/>
              </a:lnSpc>
              <a:spcBef>
                <a:spcPts val="0"/>
              </a:spcBef>
              <a:spcAft>
                <a:spcPts val="0"/>
              </a:spcAft>
              <a:buClr>
                <a:srgbClr val="000000"/>
              </a:buClr>
              <a:buSzPts val="1300"/>
              <a:buFont typeface="Roboto"/>
              <a:buChar char="➔"/>
            </a:pPr>
            <a:r>
              <a:rPr lang="en-US" sz="1300">
                <a:solidFill>
                  <a:srgbClr val="000000"/>
                </a:solidFill>
                <a:latin typeface="Roboto"/>
                <a:ea typeface="Roboto"/>
                <a:cs typeface="Roboto"/>
                <a:sym typeface="Roboto"/>
              </a:rPr>
              <a:t>focusing on the what the students are learning now</a:t>
            </a:r>
            <a:endParaRPr sz="1300">
              <a:solidFill>
                <a:srgbClr val="000000"/>
              </a:solidFill>
              <a:latin typeface="Roboto"/>
              <a:ea typeface="Roboto"/>
              <a:cs typeface="Roboto"/>
              <a:sym typeface="Roboto"/>
            </a:endParaRPr>
          </a:p>
          <a:p>
            <a:pPr indent="-311150" lvl="0" marL="914400" rtl="0" algn="l">
              <a:lnSpc>
                <a:spcPct val="120000"/>
              </a:lnSpc>
              <a:spcBef>
                <a:spcPts val="0"/>
              </a:spcBef>
              <a:spcAft>
                <a:spcPts val="0"/>
              </a:spcAft>
              <a:buClr>
                <a:srgbClr val="000000"/>
              </a:buClr>
              <a:buSzPts val="1300"/>
              <a:buFont typeface="Roboto"/>
              <a:buChar char="➔"/>
            </a:pPr>
            <a:r>
              <a:rPr lang="en-US" sz="1300">
                <a:solidFill>
                  <a:srgbClr val="000000"/>
                </a:solidFill>
                <a:latin typeface="Roboto"/>
                <a:ea typeface="Roboto"/>
                <a:cs typeface="Roboto"/>
                <a:sym typeface="Roboto"/>
              </a:rPr>
              <a:t>understanding the prerequisite concepts and skills associated with the current learning</a:t>
            </a:r>
            <a:endParaRPr sz="1300">
              <a:solidFill>
                <a:srgbClr val="000000"/>
              </a:solidFill>
              <a:latin typeface="Roboto"/>
              <a:ea typeface="Roboto"/>
              <a:cs typeface="Roboto"/>
              <a:sym typeface="Roboto"/>
            </a:endParaRPr>
          </a:p>
          <a:p>
            <a:pPr indent="-311150" lvl="0" marL="914400" rtl="0" algn="l">
              <a:lnSpc>
                <a:spcPct val="120000"/>
              </a:lnSpc>
              <a:spcBef>
                <a:spcPts val="0"/>
              </a:spcBef>
              <a:spcAft>
                <a:spcPts val="0"/>
              </a:spcAft>
              <a:buClr>
                <a:srgbClr val="000000"/>
              </a:buClr>
              <a:buSzPts val="1300"/>
              <a:buFont typeface="Roboto"/>
              <a:buChar char="➔"/>
            </a:pPr>
            <a:r>
              <a:rPr lang="en-US" sz="1300">
                <a:solidFill>
                  <a:srgbClr val="000000"/>
                </a:solidFill>
                <a:latin typeface="Roboto"/>
                <a:ea typeface="Roboto"/>
                <a:cs typeface="Roboto"/>
                <a:sym typeface="Roboto"/>
              </a:rPr>
              <a:t>identifying when and for whom the prerequisite concepts and skills need to be firmed up through formative assessment</a:t>
            </a:r>
            <a:endParaRPr sz="1300">
              <a:solidFill>
                <a:srgbClr val="000000"/>
              </a:solidFill>
              <a:latin typeface="Roboto"/>
              <a:ea typeface="Roboto"/>
              <a:cs typeface="Roboto"/>
              <a:sym typeface="Roboto"/>
            </a:endParaRPr>
          </a:p>
          <a:p>
            <a:pPr indent="-311150" lvl="0" marL="914400" rtl="0" algn="l">
              <a:lnSpc>
                <a:spcPct val="120000"/>
              </a:lnSpc>
              <a:spcBef>
                <a:spcPts val="0"/>
              </a:spcBef>
              <a:spcAft>
                <a:spcPts val="0"/>
              </a:spcAft>
              <a:buClr>
                <a:srgbClr val="000000"/>
              </a:buClr>
              <a:buSzPts val="1300"/>
              <a:buFont typeface="Roboto"/>
              <a:buChar char="➔"/>
            </a:pPr>
            <a:r>
              <a:rPr lang="en-US" sz="1300">
                <a:solidFill>
                  <a:srgbClr val="000000"/>
                </a:solidFill>
                <a:latin typeface="Roboto"/>
                <a:ea typeface="Roboto"/>
                <a:cs typeface="Roboto"/>
                <a:sym typeface="Roboto"/>
              </a:rPr>
              <a:t>incorporate those concepts and skills through </a:t>
            </a:r>
            <a:r>
              <a:rPr lang="en-US" sz="1300">
                <a:solidFill>
                  <a:srgbClr val="000000"/>
                </a:solidFill>
                <a:latin typeface="Roboto"/>
                <a:ea typeface="Roboto"/>
                <a:cs typeface="Roboto"/>
                <a:sym typeface="Roboto"/>
              </a:rPr>
              <a:t>scaffolds during the current learning</a:t>
            </a:r>
            <a:endParaRPr sz="1300">
              <a:solidFill>
                <a:srgbClr val="000000"/>
              </a:solidFill>
              <a:latin typeface="Roboto"/>
              <a:ea typeface="Roboto"/>
              <a:cs typeface="Roboto"/>
              <a:sym typeface="Roboto"/>
            </a:endParaRPr>
          </a:p>
          <a:p>
            <a:pPr indent="457200" lvl="0" marL="4114800" rtl="0" algn="l">
              <a:lnSpc>
                <a:spcPct val="120000"/>
              </a:lnSpc>
              <a:spcBef>
                <a:spcPts val="1000"/>
              </a:spcBef>
              <a:spcAft>
                <a:spcPts val="0"/>
              </a:spcAft>
              <a:buNone/>
            </a:pPr>
            <a:r>
              <a:t/>
            </a:r>
            <a:endParaRPr>
              <a:latin typeface="Roboto"/>
              <a:ea typeface="Roboto"/>
              <a:cs typeface="Roboto"/>
              <a:sym typeface="Roboto"/>
            </a:endParaRPr>
          </a:p>
        </p:txBody>
      </p:sp>
      <p:sp>
        <p:nvSpPr>
          <p:cNvPr id="98" name="Google Shape;98;p19"/>
          <p:cNvSpPr txBox="1"/>
          <p:nvPr>
            <p:ph idx="2" type="body"/>
          </p:nvPr>
        </p:nvSpPr>
        <p:spPr>
          <a:xfrm>
            <a:off x="5808900" y="1361625"/>
            <a:ext cx="3023400" cy="28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650">
                <a:solidFill>
                  <a:srgbClr val="418FDE"/>
                </a:solidFill>
                <a:highlight>
                  <a:srgbClr val="F6F6F5"/>
                </a:highlight>
                <a:latin typeface="Calibri"/>
                <a:ea typeface="Calibri"/>
                <a:cs typeface="Calibri"/>
                <a:sym typeface="Calibri"/>
              </a:rPr>
              <a:t>"REMEDIATION DOESN'T WORK. IN FACT, IT HAS DONE DAMAGE BY LOCKING STUDENTS INTO LONG-TERM LEARNING GAPS THAT WORSEN EACH YEAR. THEY NEVER CATCH UP."</a:t>
            </a:r>
            <a:endParaRPr sz="1650">
              <a:solidFill>
                <a:srgbClr val="418FDE"/>
              </a:solidFill>
              <a:highlight>
                <a:srgbClr val="F6F6F5"/>
              </a:highlight>
              <a:latin typeface="Calibri"/>
              <a:ea typeface="Calibri"/>
              <a:cs typeface="Calibri"/>
              <a:sym typeface="Calibri"/>
            </a:endParaRPr>
          </a:p>
          <a:p>
            <a:pPr indent="0" lvl="0" marL="0" rtl="0" algn="r">
              <a:spcBef>
                <a:spcPts val="1600"/>
              </a:spcBef>
              <a:spcAft>
                <a:spcPts val="0"/>
              </a:spcAft>
              <a:buClr>
                <a:schemeClr val="dk1"/>
              </a:buClr>
              <a:buSzPts val="1100"/>
              <a:buFont typeface="Arial"/>
              <a:buNone/>
            </a:pPr>
            <a:r>
              <a:rPr lang="en-US" sz="1050">
                <a:solidFill>
                  <a:srgbClr val="31261D"/>
                </a:solidFill>
                <a:latin typeface="Calibri"/>
                <a:ea typeface="Calibri"/>
                <a:cs typeface="Calibri"/>
                <a:sym typeface="Calibri"/>
              </a:rPr>
              <a:t>David Steiner</a:t>
            </a:r>
            <a:endParaRPr sz="1050">
              <a:solidFill>
                <a:srgbClr val="31261D"/>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rPr lang="en-US" sz="1000">
                <a:solidFill>
                  <a:srgbClr val="766E68"/>
                </a:solidFill>
                <a:latin typeface="Calibri"/>
                <a:ea typeface="Calibri"/>
                <a:cs typeface="Calibri"/>
                <a:sym typeface="Calibri"/>
              </a:rPr>
              <a:t>Executive director, Institute for Education Policy at the Johns Hopkins School of Education</a:t>
            </a:r>
            <a:endParaRPr sz="1000">
              <a:solidFill>
                <a:srgbClr val="766E68"/>
              </a:solidFill>
              <a:latin typeface="Calibri"/>
              <a:ea typeface="Calibri"/>
              <a:cs typeface="Calibri"/>
              <a:sym typeface="Calibri"/>
            </a:endParaRPr>
          </a:p>
          <a:p>
            <a:pPr indent="0" lvl="0" marL="0" rtl="0" algn="l">
              <a:spcBef>
                <a:spcPts val="0"/>
              </a:spcBef>
              <a:spcAft>
                <a:spcPts val="16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Roboto"/>
                <a:ea typeface="Roboto"/>
                <a:cs typeface="Roboto"/>
                <a:sym typeface="Roboto"/>
              </a:rPr>
              <a:t>Where we have been...</a:t>
            </a:r>
            <a:endParaRPr>
              <a:latin typeface="Roboto"/>
              <a:ea typeface="Roboto"/>
              <a:cs typeface="Roboto"/>
              <a:sym typeface="Roboto"/>
            </a:endParaRPr>
          </a:p>
        </p:txBody>
      </p:sp>
      <p:sp>
        <p:nvSpPr>
          <p:cNvPr id="104" name="Google Shape;104;p20"/>
          <p:cNvSpPr txBox="1"/>
          <p:nvPr>
            <p:ph idx="1" type="body"/>
          </p:nvPr>
        </p:nvSpPr>
        <p:spPr>
          <a:xfrm>
            <a:off x="251325" y="1141075"/>
            <a:ext cx="6209700" cy="37128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In Granite we have laid a great </a:t>
            </a:r>
            <a:r>
              <a:rPr lang="en-US" sz="1700">
                <a:solidFill>
                  <a:schemeClr val="dk1"/>
                </a:solidFill>
                <a:latin typeface="Roboto"/>
                <a:ea typeface="Roboto"/>
                <a:cs typeface="Roboto"/>
                <a:sym typeface="Roboto"/>
              </a:rPr>
              <a:t>foundation</a:t>
            </a:r>
            <a:r>
              <a:rPr lang="en-US" sz="1700">
                <a:solidFill>
                  <a:schemeClr val="dk1"/>
                </a:solidFill>
                <a:latin typeface="Roboto"/>
                <a:ea typeface="Roboto"/>
                <a:cs typeface="Roboto"/>
                <a:sym typeface="Roboto"/>
              </a:rPr>
              <a:t> </a:t>
            </a:r>
            <a:r>
              <a:rPr lang="en-US" sz="1700">
                <a:solidFill>
                  <a:schemeClr val="dk1"/>
                </a:solidFill>
                <a:latin typeface="Roboto"/>
                <a:ea typeface="Roboto"/>
                <a:cs typeface="Roboto"/>
                <a:sym typeface="Roboto"/>
              </a:rPr>
              <a:t>over the past decade of</a:t>
            </a:r>
            <a:r>
              <a:rPr lang="en-US" sz="1700">
                <a:solidFill>
                  <a:schemeClr val="dk1"/>
                </a:solidFill>
                <a:latin typeface="Roboto"/>
                <a:ea typeface="Roboto"/>
                <a:cs typeface="Roboto"/>
                <a:sym typeface="Roboto"/>
              </a:rPr>
              <a:t> establishing fidelity to the core and improving vertical alignment across content areas from grade to grade.</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To implement PBL systemically, we have </a:t>
            </a:r>
            <a:r>
              <a:rPr lang="en-US" sz="1700">
                <a:solidFill>
                  <a:schemeClr val="dk1"/>
                </a:solidFill>
                <a:latin typeface="Roboto"/>
                <a:ea typeface="Roboto"/>
                <a:cs typeface="Roboto"/>
                <a:sym typeface="Roboto"/>
              </a:rPr>
              <a:t>established </a:t>
            </a:r>
            <a:r>
              <a:rPr lang="en-US" sz="1700">
                <a:solidFill>
                  <a:schemeClr val="dk1"/>
                </a:solidFill>
                <a:latin typeface="Roboto"/>
                <a:ea typeface="Roboto"/>
                <a:cs typeface="Roboto"/>
                <a:sym typeface="Roboto"/>
              </a:rPr>
              <a:t>clear examples of what students should learn and be able to do through district-created curriculum maps, proficiency scales, instructional tools and assessments.</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US" sz="1700">
                <a:solidFill>
                  <a:schemeClr val="dk1"/>
                </a:solidFill>
                <a:latin typeface="Roboto"/>
                <a:ea typeface="Roboto"/>
                <a:cs typeface="Roboto"/>
                <a:sym typeface="Roboto"/>
              </a:rPr>
              <a:t>Through continued dedication to PBL, teachers are creating proficiency-based learning targets/intentions and success criteria in student friendly language and helping students to become more reflective about their learning. </a:t>
            </a:r>
            <a:endParaRPr sz="1700">
              <a:solidFill>
                <a:schemeClr val="dk1"/>
              </a:solidFill>
              <a:latin typeface="Roboto"/>
              <a:ea typeface="Roboto"/>
              <a:cs typeface="Roboto"/>
              <a:sym typeface="Roboto"/>
            </a:endParaRPr>
          </a:p>
        </p:txBody>
      </p:sp>
      <p:pic>
        <p:nvPicPr>
          <p:cNvPr id="105" name="Google Shape;105;p20"/>
          <p:cNvPicPr preferRelativeResize="0"/>
          <p:nvPr/>
        </p:nvPicPr>
        <p:blipFill>
          <a:blip r:embed="rId3">
            <a:alphaModFix/>
          </a:blip>
          <a:stretch>
            <a:fillRect/>
          </a:stretch>
        </p:blipFill>
        <p:spPr>
          <a:xfrm>
            <a:off x="6461125" y="356800"/>
            <a:ext cx="2516450" cy="2516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US" sz="2600">
                <a:latin typeface="Roboto"/>
                <a:ea typeface="Roboto"/>
                <a:cs typeface="Roboto"/>
                <a:sym typeface="Roboto"/>
              </a:rPr>
              <a:t>Next steps</a:t>
            </a:r>
            <a:r>
              <a:rPr lang="en-US" sz="2600">
                <a:latin typeface="Roboto"/>
                <a:ea typeface="Roboto"/>
                <a:cs typeface="Roboto"/>
                <a:sym typeface="Roboto"/>
              </a:rPr>
              <a:t> from here...</a:t>
            </a:r>
            <a:endParaRPr sz="2600">
              <a:latin typeface="Roboto"/>
              <a:ea typeface="Roboto"/>
              <a:cs typeface="Roboto"/>
              <a:sym typeface="Roboto"/>
            </a:endParaRPr>
          </a:p>
        </p:txBody>
      </p:sp>
      <p:sp>
        <p:nvSpPr>
          <p:cNvPr id="111" name="Google Shape;111;p21"/>
          <p:cNvSpPr txBox="1"/>
          <p:nvPr>
            <p:ph idx="1" type="body"/>
          </p:nvPr>
        </p:nvSpPr>
        <p:spPr>
          <a:xfrm>
            <a:off x="311700" y="1017725"/>
            <a:ext cx="8520600" cy="37671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Recognize</a:t>
            </a:r>
            <a:r>
              <a:rPr lang="en-US" sz="2000">
                <a:solidFill>
                  <a:schemeClr val="dk1"/>
                </a:solidFill>
                <a:latin typeface="Roboto"/>
                <a:ea typeface="Roboto"/>
                <a:cs typeface="Roboto"/>
                <a:sym typeface="Roboto"/>
              </a:rPr>
              <a:t> the value of understanding </a:t>
            </a:r>
            <a:r>
              <a:rPr b="1" lang="en-US" sz="2000">
                <a:solidFill>
                  <a:schemeClr val="dk1"/>
                </a:solidFill>
                <a:latin typeface="Roboto"/>
                <a:ea typeface="Roboto"/>
                <a:cs typeface="Roboto"/>
                <a:sym typeface="Roboto"/>
              </a:rPr>
              <a:t>learning progressions</a:t>
            </a:r>
            <a:r>
              <a:rPr lang="en-US" sz="2000">
                <a:solidFill>
                  <a:schemeClr val="dk1"/>
                </a:solidFill>
                <a:latin typeface="Roboto"/>
                <a:ea typeface="Roboto"/>
                <a:cs typeface="Roboto"/>
                <a:sym typeface="Roboto"/>
              </a:rPr>
              <a:t> and how knowledge of progressions can add breadth and depth to lesson design. </a:t>
            </a:r>
            <a:endParaRPr sz="2000">
              <a:solidFill>
                <a:schemeClr val="dk1"/>
              </a:solidFill>
              <a:latin typeface="Roboto"/>
              <a:ea typeface="Roboto"/>
              <a:cs typeface="Roboto"/>
              <a:sym typeface="Roboto"/>
            </a:endParaRPr>
          </a:p>
          <a:p>
            <a:pPr indent="-355600" lvl="0" marL="457200" rtl="0" algn="l">
              <a:lnSpc>
                <a:spcPct val="115000"/>
              </a:lnSpc>
              <a:spcBef>
                <a:spcPts val="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Understand how the district proficiency scales and learning progressions can be used as a tool for scaffolding and differentiating lessons.</a:t>
            </a:r>
            <a:endParaRPr sz="2000">
              <a:solidFill>
                <a:schemeClr val="dk1"/>
              </a:solidFill>
              <a:latin typeface="Roboto"/>
              <a:ea typeface="Roboto"/>
              <a:cs typeface="Roboto"/>
              <a:sym typeface="Roboto"/>
            </a:endParaRPr>
          </a:p>
          <a:p>
            <a:pPr indent="-355600" lvl="0" marL="457200" rtl="0" algn="l">
              <a:lnSpc>
                <a:spcPct val="115000"/>
              </a:lnSpc>
              <a:spcBef>
                <a:spcPts val="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Deepen learning of how to design and scaffold lessons to help students to move from “approaching proficiency” to “highly proficient” across the standards.</a:t>
            </a:r>
            <a:endParaRPr sz="2000">
              <a:solidFill>
                <a:schemeClr val="dk1"/>
              </a:solidFill>
              <a:latin typeface="Roboto"/>
              <a:ea typeface="Roboto"/>
              <a:cs typeface="Roboto"/>
              <a:sym typeface="Roboto"/>
            </a:endParaRPr>
          </a:p>
          <a:p>
            <a:pPr indent="-355600" lvl="0" marL="457200" rtl="0" algn="l">
              <a:lnSpc>
                <a:spcPct val="115000"/>
              </a:lnSpc>
              <a:spcBef>
                <a:spcPts val="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Deepen learning of how to provide differentiated opportunities to meet the needs of students at all proficiency levels.</a:t>
            </a:r>
            <a:endParaRPr sz="2000">
              <a:solidFill>
                <a:schemeClr val="dk1"/>
              </a:solidFill>
              <a:latin typeface="Roboto"/>
              <a:ea typeface="Roboto"/>
              <a:cs typeface="Roboto"/>
              <a:sym typeface="Roboto"/>
            </a:endParaRPr>
          </a:p>
          <a:p>
            <a:pPr indent="0" lvl="0" marL="457200" rtl="0" algn="l">
              <a:lnSpc>
                <a:spcPct val="115000"/>
              </a:lnSpc>
              <a:spcBef>
                <a:spcPts val="1600"/>
              </a:spcBef>
              <a:spcAft>
                <a:spcPts val="1600"/>
              </a:spcAft>
              <a:buNone/>
            </a:pPr>
            <a:r>
              <a:t/>
            </a:r>
            <a:endParaRPr sz="20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152400" y="152400"/>
            <a:ext cx="8839199" cy="567773"/>
          </a:xfrm>
          <a:prstGeom prst="rect">
            <a:avLst/>
          </a:prstGeom>
          <a:noFill/>
          <a:ln>
            <a:noFill/>
          </a:ln>
        </p:spPr>
      </p:pic>
      <p:pic>
        <p:nvPicPr>
          <p:cNvPr id="117" name="Google Shape;117;p22"/>
          <p:cNvPicPr preferRelativeResize="0"/>
          <p:nvPr/>
        </p:nvPicPr>
        <p:blipFill rotWithShape="1">
          <a:blip r:embed="rId4">
            <a:alphaModFix/>
          </a:blip>
          <a:srcRect b="23821" l="0" r="74989" t="6628"/>
          <a:stretch/>
        </p:blipFill>
        <p:spPr>
          <a:xfrm>
            <a:off x="1249700" y="757538"/>
            <a:ext cx="2424223" cy="4348600"/>
          </a:xfrm>
          <a:prstGeom prst="rect">
            <a:avLst/>
          </a:prstGeom>
          <a:noFill/>
          <a:ln>
            <a:noFill/>
          </a:ln>
        </p:spPr>
      </p:pic>
      <p:pic>
        <p:nvPicPr>
          <p:cNvPr id="118" name="Google Shape;118;p22"/>
          <p:cNvPicPr preferRelativeResize="0"/>
          <p:nvPr/>
        </p:nvPicPr>
        <p:blipFill rotWithShape="1">
          <a:blip r:embed="rId4">
            <a:alphaModFix/>
          </a:blip>
          <a:srcRect b="23814" l="61378" r="0" t="6938"/>
          <a:stretch/>
        </p:blipFill>
        <p:spPr>
          <a:xfrm>
            <a:off x="3873200" y="720175"/>
            <a:ext cx="3748649" cy="4423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265500" y="21830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3200">
                <a:latin typeface="Roboto"/>
                <a:ea typeface="Roboto"/>
                <a:cs typeface="Roboto"/>
                <a:sym typeface="Roboto"/>
              </a:rPr>
              <a:t>Learning Objectives/Targets</a:t>
            </a:r>
            <a:r>
              <a:rPr lang="en-US" sz="3900">
                <a:latin typeface="Roboto"/>
                <a:ea typeface="Roboto"/>
                <a:cs typeface="Roboto"/>
                <a:sym typeface="Roboto"/>
              </a:rPr>
              <a:t> </a:t>
            </a:r>
            <a:endParaRPr sz="3900">
              <a:latin typeface="Roboto"/>
              <a:ea typeface="Roboto"/>
              <a:cs typeface="Roboto"/>
              <a:sym typeface="Roboto"/>
            </a:endParaRPr>
          </a:p>
        </p:txBody>
      </p:sp>
      <p:sp>
        <p:nvSpPr>
          <p:cNvPr id="124" name="Google Shape;124;p23"/>
          <p:cNvSpPr txBox="1"/>
          <p:nvPr>
            <p:ph idx="2" type="body"/>
          </p:nvPr>
        </p:nvSpPr>
        <p:spPr>
          <a:xfrm>
            <a:off x="4682200" y="1461950"/>
            <a:ext cx="4461900" cy="34407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dk1"/>
                </a:solidFill>
                <a:latin typeface="Roboto"/>
                <a:ea typeface="Roboto"/>
                <a:cs typeface="Roboto"/>
                <a:sym typeface="Roboto"/>
              </a:rPr>
              <a:t>Pa</a:t>
            </a:r>
            <a:r>
              <a:rPr lang="en-US" sz="1900">
                <a:solidFill>
                  <a:schemeClr val="dk1"/>
                </a:solidFill>
                <a:latin typeface="Roboto"/>
                <a:ea typeface="Roboto"/>
                <a:cs typeface="Roboto"/>
                <a:sym typeface="Roboto"/>
              </a:rPr>
              <a:t>rticipants will:</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349250" lvl="0" marL="457200" rtl="0" algn="l">
              <a:spcBef>
                <a:spcPts val="0"/>
              </a:spcBef>
              <a:spcAft>
                <a:spcPts val="0"/>
              </a:spcAft>
              <a:buClr>
                <a:schemeClr val="dk1"/>
              </a:buClr>
              <a:buSzPts val="1900"/>
              <a:buFont typeface="Roboto"/>
              <a:buChar char="➔"/>
            </a:pPr>
            <a:r>
              <a:rPr lang="en-US" sz="1900">
                <a:solidFill>
                  <a:schemeClr val="dk1"/>
                </a:solidFill>
                <a:latin typeface="Roboto"/>
                <a:ea typeface="Roboto"/>
                <a:cs typeface="Roboto"/>
                <a:sym typeface="Roboto"/>
              </a:rPr>
              <a:t>Identify what learning progressions are and how they inform instruction</a:t>
            </a:r>
            <a:endParaRPr sz="1900">
              <a:solidFill>
                <a:schemeClr val="dk1"/>
              </a:solidFill>
              <a:latin typeface="Roboto"/>
              <a:ea typeface="Roboto"/>
              <a:cs typeface="Roboto"/>
              <a:sym typeface="Roboto"/>
            </a:endParaRPr>
          </a:p>
          <a:p>
            <a:pPr indent="-349250" lvl="0" marL="457200" rtl="0" algn="l">
              <a:spcBef>
                <a:spcPts val="0"/>
              </a:spcBef>
              <a:spcAft>
                <a:spcPts val="0"/>
              </a:spcAft>
              <a:buClr>
                <a:schemeClr val="dk1"/>
              </a:buClr>
              <a:buSzPts val="1900"/>
              <a:buFont typeface="Roboto"/>
              <a:buChar char="➔"/>
            </a:pPr>
            <a:r>
              <a:rPr lang="en-US" sz="1900">
                <a:solidFill>
                  <a:schemeClr val="dk1"/>
                </a:solidFill>
                <a:latin typeface="Roboto"/>
                <a:ea typeface="Roboto"/>
                <a:cs typeface="Roboto"/>
                <a:sym typeface="Roboto"/>
              </a:rPr>
              <a:t>Articulate how learning progressions can be used  to provide all students access to grade-level curriculum</a:t>
            </a:r>
            <a:endParaRPr sz="1900">
              <a:solidFill>
                <a:schemeClr val="dk1"/>
              </a:solidFill>
              <a:latin typeface="Roboto"/>
              <a:ea typeface="Roboto"/>
              <a:cs typeface="Roboto"/>
              <a:sym typeface="Roboto"/>
            </a:endParaRPr>
          </a:p>
          <a:p>
            <a:pPr indent="0" lvl="0" marL="457200" rtl="0" algn="l">
              <a:spcBef>
                <a:spcPts val="0"/>
              </a:spcBef>
              <a:spcAft>
                <a:spcPts val="0"/>
              </a:spcAft>
              <a:buNone/>
            </a:pPr>
            <a:r>
              <a:t/>
            </a:r>
            <a:endParaRPr sz="1900">
              <a:solidFill>
                <a:schemeClr val="dk1"/>
              </a:solidFill>
              <a:latin typeface="Roboto"/>
              <a:ea typeface="Roboto"/>
              <a:cs typeface="Roboto"/>
              <a:sym typeface="Roboto"/>
            </a:endParaRPr>
          </a:p>
        </p:txBody>
      </p:sp>
      <p:sp>
        <p:nvSpPr>
          <p:cNvPr id="125" name="Google Shape;125;p23"/>
          <p:cNvSpPr txBox="1"/>
          <p:nvPr/>
        </p:nvSpPr>
        <p:spPr>
          <a:xfrm>
            <a:off x="5211700" y="620900"/>
            <a:ext cx="3701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Roboto"/>
                <a:ea typeface="Roboto"/>
                <a:cs typeface="Roboto"/>
                <a:sym typeface="Roboto"/>
              </a:rPr>
              <a:t>Success Criteria</a:t>
            </a:r>
            <a:endParaRPr sz="1800">
              <a:latin typeface="Roboto"/>
              <a:ea typeface="Roboto"/>
              <a:cs typeface="Roboto"/>
              <a:sym typeface="Roboto"/>
            </a:endParaRPr>
          </a:p>
        </p:txBody>
      </p:sp>
      <p:sp>
        <p:nvSpPr>
          <p:cNvPr id="126" name="Google Shape;126;p23"/>
          <p:cNvSpPr txBox="1"/>
          <p:nvPr/>
        </p:nvSpPr>
        <p:spPr>
          <a:xfrm>
            <a:off x="265500" y="1981700"/>
            <a:ext cx="40452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boto"/>
              <a:buChar char="➔"/>
            </a:pPr>
            <a:r>
              <a:rPr lang="en-US" sz="1800">
                <a:latin typeface="Roboto"/>
                <a:ea typeface="Roboto"/>
                <a:cs typeface="Roboto"/>
                <a:sym typeface="Roboto"/>
              </a:rPr>
              <a:t>Understand learning progressions as they span grade levels and curriculum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US" sz="1800">
                <a:solidFill>
                  <a:schemeClr val="dk1"/>
                </a:solidFill>
              </a:rPr>
              <a:t>Understand that design of lessons includes assessment planning and plans for scaffolding and extensions</a:t>
            </a:r>
            <a:endParaRPr sz="19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