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E2B043D-45C6-4EE6-BD06-28E1BBED8EB9}">
  <a:tblStyle styleId="{AE2B043D-45C6-4EE6-BD06-28E1BBED8EB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c335442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c3354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1dc335442_0_12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e1dc33544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e1dc335442_0_13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e1dc335442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1dc335442_0_14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e1dc335442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e1dc335442_0_16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e1dc335442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e1dc335442_0_17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e1dc335442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e1dc335442_0_18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e1dc335442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e1dc335442_0_19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e1dc335442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c335442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c33544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e1dc335442_0_2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e1dc33544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1dc335442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1dc335442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e1dc335442_0_5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e1dc335442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e1dc335442_0_7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e1dc335442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e1dc335442_0_9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e1dc33544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1dc335442_0_10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1dc33544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e1dc335442_0_11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e1dc335442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earth/water-cycle-earth-s-system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3.png"/><Relationship Id="rId7" Type="http://schemas.openxmlformats.org/officeDocument/2006/relationships/hyperlink" Target="http://mysteryscience.com/anchor" TargetMode="External"/><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24.png"/><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23.png"/><Relationship Id="rId6"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9.png"/><Relationship Id="rId5"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earth/water-cycle-earth-s-systems?modal=assessments_modal"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1" Type="http://schemas.openxmlformats.org/officeDocument/2006/relationships/hyperlink" Target="https://mysteryscience.com/earth/mystery-3/groundwater-as-a-natural-resource/123" TargetMode="External"/><Relationship Id="rId10" Type="http://schemas.openxmlformats.org/officeDocument/2006/relationships/hyperlink" Target="https://mysteryscience.com/earth/mystery-2/mixtures-solutions/796" TargetMode="External"/><Relationship Id="rId13" Type="http://schemas.openxmlformats.org/officeDocument/2006/relationships/hyperlink" Target="https://mysteryscience.com/earth/mystery-4/water-cycle/124" TargetMode="External"/><Relationship Id="rId12" Type="http://schemas.openxmlformats.org/officeDocument/2006/relationships/hyperlink" Target="https://mysteryscience.com/earth/mystery-3/groundwater-as-a-natural-resource/123"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hyperlink" Target="https://mysteryscience.com/earth/mystery-2/mixtures-solutions/796" TargetMode="External"/><Relationship Id="rId15" Type="http://schemas.openxmlformats.org/officeDocument/2006/relationships/hyperlink" Target="https://mysteryscience.com/earth/mystery-5/natural-disasters-engineering/154" TargetMode="External"/><Relationship Id="rId14" Type="http://schemas.openxmlformats.org/officeDocument/2006/relationships/hyperlink" Target="https://mysteryscience.com/earth/mystery-4/water-cycle/124" TargetMode="External"/><Relationship Id="rId17" Type="http://schemas.openxmlformats.org/officeDocument/2006/relationships/hyperlink" Target="https://mysteryscience.com/earth/mystery-10/interaction-of-earth-s-spheres-argumentation/228" TargetMode="External"/><Relationship Id="rId16" Type="http://schemas.openxmlformats.org/officeDocument/2006/relationships/hyperlink" Target="https://mysteryscience.com/earth/mystery-5/natural-disasters-engineering/154" TargetMode="External"/><Relationship Id="rId5" Type="http://schemas.openxmlformats.org/officeDocument/2006/relationships/hyperlink" Target="https://mysteryscience.com/earth/mystery-0/interaction-of-earth-s-spheres-modeling/248" TargetMode="External"/><Relationship Id="rId6" Type="http://schemas.openxmlformats.org/officeDocument/2006/relationships/hyperlink" Target="https://mysteryscience.com/earth/mystery-0/interaction-of-earth-s-spheres-modeling/248" TargetMode="External"/><Relationship Id="rId18" Type="http://schemas.openxmlformats.org/officeDocument/2006/relationships/hyperlink" Target="https://mysteryscience.com/earth/mystery-10/interaction-of-earth-s-spheres-argumentation/228" TargetMode="External"/><Relationship Id="rId7" Type="http://schemas.openxmlformats.org/officeDocument/2006/relationships/hyperlink" Target="https://mysteryscience.com/earth/mystery-1/hydrosphere-water-distribution/122" TargetMode="External"/><Relationship Id="rId8" Type="http://schemas.openxmlformats.org/officeDocument/2006/relationships/hyperlink" Target="https://mysteryscience.com/earth/mystery-1/hydrosphere-water-distribution/12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249450" y="1709928"/>
            <a:ext cx="4009500" cy="19395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latin typeface="Poppins"/>
                <a:ea typeface="Poppins"/>
                <a:cs typeface="Poppins"/>
                <a:sym typeface="Poppins"/>
              </a:rPr>
              <a:t>Water Cycle &amp; Earth’s Systems</a:t>
            </a:r>
            <a:endParaRPr b="1" sz="1000"/>
          </a:p>
        </p:txBody>
      </p:sp>
      <p:sp>
        <p:nvSpPr>
          <p:cNvPr id="55" name="Google Shape;55;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277500" y="3785616"/>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2"/>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89" name="Google Shape;189;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0" name="Google Shape;190;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1" name="Google Shape;191;p22"/>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When you turn on the faucet, where does the water come from?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Groundwater as a natural resource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construct an explanation about a surprising phenomenon: the existence of underground water.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Wanted: A Well, students play a game in which they must obtain and combine information about groundwater in order to select the best site to build a town. They evaluate the features of the landscape, plants in the area, and clues from the soil and then decide where to dig a well.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92" name="Google Shape;192;p22"/>
          <p:cNvGraphicFramePr/>
          <p:nvPr/>
        </p:nvGraphicFramePr>
        <p:xfrm>
          <a:off x="5576925" y="1280160"/>
          <a:ext cx="3000000" cy="3000000"/>
        </p:xfrm>
        <a:graphic>
          <a:graphicData uri="http://schemas.openxmlformats.org/drawingml/2006/table">
            <a:tbl>
              <a:tblPr>
                <a:noFill/>
                <a:tableStyleId>{AE2B043D-45C6-4EE6-BD06-28E1BBED8EB9}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3" name="Google Shape;193;p22"/>
          <p:cNvSpPr/>
          <p:nvPr/>
        </p:nvSpPr>
        <p:spPr>
          <a:xfrm>
            <a:off x="457650" y="5090325"/>
            <a:ext cx="6857700" cy="1863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2"/>
          <p:cNvSpPr txBox="1"/>
          <p:nvPr/>
        </p:nvSpPr>
        <p:spPr>
          <a:xfrm>
            <a:off x="2857500" y="5351425"/>
            <a:ext cx="42369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groups of four. If there are just a few students, they can form a smaller group. A solo student can do the activity alone, but we think it’s more fun with friends. See the lesson page for an extension activity on aquifers. </a:t>
            </a:r>
            <a:endParaRPr sz="1000">
              <a:solidFill>
                <a:schemeClr val="dk1"/>
              </a:solidFill>
              <a:latin typeface="Poppins"/>
              <a:ea typeface="Poppins"/>
              <a:cs typeface="Poppins"/>
              <a:sym typeface="Poppins"/>
            </a:endParaRPr>
          </a:p>
        </p:txBody>
      </p:sp>
      <p:pic>
        <p:nvPicPr>
          <p:cNvPr id="195" name="Google Shape;195;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96" name="Google Shape;196;p22"/>
          <p:cNvPicPr preferRelativeResize="0"/>
          <p:nvPr/>
        </p:nvPicPr>
        <p:blipFill>
          <a:blip r:embed="rId5">
            <a:alphaModFix/>
          </a:blip>
          <a:stretch>
            <a:fillRect/>
          </a:stretch>
        </p:blipFill>
        <p:spPr>
          <a:xfrm>
            <a:off x="805300" y="5383538"/>
            <a:ext cx="1738275" cy="1276563"/>
          </a:xfrm>
          <a:prstGeom prst="rect">
            <a:avLst/>
          </a:prstGeom>
          <a:noFill/>
          <a:ln>
            <a:noFill/>
          </a:ln>
          <a:effectLst>
            <a:outerShdw blurRad="57150" rotWithShape="0" algn="bl" dir="5400000" dist="19050">
              <a:srgbClr val="000000">
                <a:alpha val="50000"/>
              </a:srgbClr>
            </a:outerShdw>
          </a:effectLst>
        </p:spPr>
      </p:pic>
      <p:sp>
        <p:nvSpPr>
          <p:cNvPr id="197" name="Google Shape;197;p22"/>
          <p:cNvSpPr txBox="1"/>
          <p:nvPr/>
        </p:nvSpPr>
        <p:spPr>
          <a:xfrm>
            <a:off x="457200" y="91029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
        <p:nvSpPr>
          <p:cNvPr id="198" name="Google Shape;198;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3"/>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204" name="Google Shape;204;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5" name="Google Shape;205;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6" name="Google Shape;206;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When you turn on the faucet, where does the water come from?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Groundwater as a natural resource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Dust Bowl region was covered with native prairie grasses that had long and dense root structures. Not only were they adapted to survive in dry conditions, but their root structures helped them reach water deep underground. Their roots also kept the dry soil in place. The crops they were replaced with - -wheat and corn - were not adapted to dry conditions and had shorter, less dense roots.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in the Dust Bowl region, native grasses were the only plants with deep roots that could access groundwater.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water and living things: wheat and corn crops didn’t have long enough roots to reach water deep underground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land and living things: wheat and corn crops had shorter/less dense roots that didn’t hold the dry soil in place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are some plants better suited for certain environments than others?</a:t>
            </a:r>
            <a:endParaRPr b="1" sz="1000">
              <a:solidFill>
                <a:schemeClr val="dk1"/>
              </a:solidFill>
              <a:latin typeface="Poppins"/>
              <a:ea typeface="Poppins"/>
              <a:cs typeface="Poppins"/>
              <a:sym typeface="Poppins"/>
            </a:endParaRPr>
          </a:p>
        </p:txBody>
      </p:sp>
      <p:graphicFrame>
        <p:nvGraphicFramePr>
          <p:cNvPr id="207" name="Google Shape;207;p23"/>
          <p:cNvGraphicFramePr/>
          <p:nvPr/>
        </p:nvGraphicFramePr>
        <p:xfrm>
          <a:off x="5576925" y="1280160"/>
          <a:ext cx="3000000" cy="3000000"/>
        </p:xfrm>
        <a:graphic>
          <a:graphicData uri="http://schemas.openxmlformats.org/drawingml/2006/table">
            <a:tbl>
              <a:tblPr>
                <a:noFill/>
                <a:tableStyleId>{AE2B043D-45C6-4EE6-BD06-28E1BBED8EB9}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8" name="Google Shape;208;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9" name="Google Shape;209;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4"/>
          <p:cNvPicPr preferRelativeResize="0"/>
          <p:nvPr/>
        </p:nvPicPr>
        <p:blipFill>
          <a:blip r:embed="rId3">
            <a:alphaModFix/>
          </a:blip>
          <a:stretch>
            <a:fillRect/>
          </a:stretch>
        </p:blipFill>
        <p:spPr>
          <a:xfrm>
            <a:off x="5576926" y="1280150"/>
            <a:ext cx="1738275" cy="986366"/>
          </a:xfrm>
          <a:prstGeom prst="rect">
            <a:avLst/>
          </a:prstGeom>
          <a:noFill/>
          <a:ln>
            <a:noFill/>
          </a:ln>
        </p:spPr>
      </p:pic>
      <p:sp>
        <p:nvSpPr>
          <p:cNvPr id="215" name="Google Shape;215;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6" name="Google Shape;216;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7" name="Google Shape;217;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Can we make it rain?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Water Cycle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develop a model to explain how water cycles from the Earth’s surface to the atmosphere and back again.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Make It Rain, students create simple models of the ocean and sky to see how these two systems interact. Students compare how the temperature of the ocean and the temperature of the sky affect evaporation and condensation.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218" name="Google Shape;218;p24"/>
          <p:cNvGraphicFramePr/>
          <p:nvPr/>
        </p:nvGraphicFramePr>
        <p:xfrm>
          <a:off x="5576925" y="1280160"/>
          <a:ext cx="3000000" cy="3000000"/>
        </p:xfrm>
        <a:graphic>
          <a:graphicData uri="http://schemas.openxmlformats.org/drawingml/2006/table">
            <a:tbl>
              <a:tblPr>
                <a:noFill/>
                <a:tableStyleId>{AE2B043D-45C6-4EE6-BD06-28E1BBED8EB9}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23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9" name="Google Shape;219;p24"/>
          <p:cNvSpPr/>
          <p:nvPr/>
        </p:nvSpPr>
        <p:spPr>
          <a:xfrm>
            <a:off x="457650" y="5014125"/>
            <a:ext cx="6857700" cy="3539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24"/>
          <p:cNvSpPr txBox="1"/>
          <p:nvPr/>
        </p:nvSpPr>
        <p:spPr>
          <a:xfrm>
            <a:off x="3009900" y="5372100"/>
            <a:ext cx="4084500" cy="2514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will need access to a refrigerator and microwave for this activity. We suggest students work in groups of four, which works well because there are four experimental set-ups.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will need several small plastic bottles for this activity (4 bottles for every group of four students, plus a few extras to have on-hand). We encourage you to use recycled bottles when possible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See the lesson page for detailed prep instructions and suggestions on how to separate the materials for easier distribution.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21" name="Google Shape;221;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22" name="Google Shape;222;p24"/>
          <p:cNvPicPr preferRelativeResize="0"/>
          <p:nvPr/>
        </p:nvPicPr>
        <p:blipFill>
          <a:blip r:embed="rId5">
            <a:alphaModFix/>
          </a:blip>
          <a:stretch>
            <a:fillRect/>
          </a:stretch>
        </p:blipFill>
        <p:spPr>
          <a:xfrm>
            <a:off x="781050" y="6857997"/>
            <a:ext cx="1929771" cy="1385150"/>
          </a:xfrm>
          <a:prstGeom prst="rect">
            <a:avLst/>
          </a:prstGeom>
          <a:noFill/>
          <a:ln>
            <a:noFill/>
          </a:ln>
          <a:effectLst>
            <a:outerShdw blurRad="57150" rotWithShape="0" algn="bl" dir="5400000" dist="19050">
              <a:srgbClr val="000000">
                <a:alpha val="50000"/>
              </a:srgbClr>
            </a:outerShdw>
          </a:effectLst>
        </p:spPr>
      </p:pic>
      <p:pic>
        <p:nvPicPr>
          <p:cNvPr id="223" name="Google Shape;223;p24"/>
          <p:cNvPicPr preferRelativeResize="0"/>
          <p:nvPr/>
        </p:nvPicPr>
        <p:blipFill>
          <a:blip r:embed="rId6">
            <a:alphaModFix/>
          </a:blip>
          <a:stretch>
            <a:fillRect/>
          </a:stretch>
        </p:blipFill>
        <p:spPr>
          <a:xfrm>
            <a:off x="781050" y="5372100"/>
            <a:ext cx="1915625" cy="1409699"/>
          </a:xfrm>
          <a:prstGeom prst="rect">
            <a:avLst/>
          </a:prstGeom>
          <a:noFill/>
          <a:ln>
            <a:noFill/>
          </a:ln>
          <a:effectLst>
            <a:outerShdw blurRad="57150" rotWithShape="0" algn="bl" dir="5400000" dist="19050">
              <a:srgbClr val="000000">
                <a:alpha val="50000"/>
              </a:srgbClr>
            </a:outerShdw>
          </a:effectLst>
        </p:spPr>
      </p:pic>
      <p:sp>
        <p:nvSpPr>
          <p:cNvPr id="224" name="Google Shape;224;p24"/>
          <p:cNvSpPr txBox="1"/>
          <p:nvPr/>
        </p:nvSpPr>
        <p:spPr>
          <a:xfrm>
            <a:off x="457200" y="91029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
        <p:nvSpPr>
          <p:cNvPr id="225" name="Google Shape;225;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5"/>
          <p:cNvPicPr preferRelativeResize="0"/>
          <p:nvPr/>
        </p:nvPicPr>
        <p:blipFill>
          <a:blip r:embed="rId3">
            <a:alphaModFix/>
          </a:blip>
          <a:stretch>
            <a:fillRect/>
          </a:stretch>
        </p:blipFill>
        <p:spPr>
          <a:xfrm>
            <a:off x="5576926" y="1280150"/>
            <a:ext cx="1738275" cy="986366"/>
          </a:xfrm>
          <a:prstGeom prst="rect">
            <a:avLst/>
          </a:prstGeom>
          <a:noFill/>
          <a:ln>
            <a:noFill/>
          </a:ln>
        </p:spPr>
      </p:pic>
      <p:sp>
        <p:nvSpPr>
          <p:cNvPr id="231" name="Google Shape;231;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2" name="Google Shape;232;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3" name="Google Shape;233;p25"/>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Can we make it rain?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Water Cycle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Dust Bowl occurred during an extreme drought in the region.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Students reason that a severe drought led to dry soil and dying plants. Without the plants’ roots, there was nothing to hold the soil in place.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land and water: there was an extreme drought and the land became dry and loose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does the amount of rainfall in an area impact the soil of that area?</a:t>
            </a:r>
            <a:endParaRPr b="1" sz="1000">
              <a:solidFill>
                <a:schemeClr val="dk1"/>
              </a:solidFill>
              <a:latin typeface="Poppins"/>
              <a:ea typeface="Poppins"/>
              <a:cs typeface="Poppins"/>
              <a:sym typeface="Poppins"/>
            </a:endParaRPr>
          </a:p>
        </p:txBody>
      </p:sp>
      <p:graphicFrame>
        <p:nvGraphicFramePr>
          <p:cNvPr id="234" name="Google Shape;234;p25"/>
          <p:cNvGraphicFramePr/>
          <p:nvPr/>
        </p:nvGraphicFramePr>
        <p:xfrm>
          <a:off x="5576925" y="1280160"/>
          <a:ext cx="3000000" cy="3000000"/>
        </p:xfrm>
        <a:graphic>
          <a:graphicData uri="http://schemas.openxmlformats.org/drawingml/2006/table">
            <a:tbl>
              <a:tblPr>
                <a:noFill/>
                <a:tableStyleId>{AE2B043D-45C6-4EE6-BD06-28E1BBED8EB9}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23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35" name="Google Shape;235;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36" name="Google Shape;236;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26"/>
          <p:cNvPicPr preferRelativeResize="0"/>
          <p:nvPr/>
        </p:nvPicPr>
        <p:blipFill>
          <a:blip r:embed="rId3">
            <a:alphaModFix/>
          </a:blip>
          <a:stretch>
            <a:fillRect/>
          </a:stretch>
        </p:blipFill>
        <p:spPr>
          <a:xfrm>
            <a:off x="5576925" y="1280150"/>
            <a:ext cx="1738275" cy="986366"/>
          </a:xfrm>
          <a:prstGeom prst="rect">
            <a:avLst/>
          </a:prstGeom>
          <a:noFill/>
          <a:ln>
            <a:noFill/>
          </a:ln>
        </p:spPr>
      </p:pic>
      <p:sp>
        <p:nvSpPr>
          <p:cNvPr id="242" name="Google Shape;242;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43" name="Google Shape;243;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4" name="Google Shape;244;p26"/>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can you save a town from a hurricane?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Natural Disasters &amp; Engineering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examine the causes of flooding using the real-world example of Hurricane Katrina.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Save Beachtown, students propose plans to prevent flooding and save historic buildings in a coastal town–all while staying within budget!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simulation is very engaging and may take more than 20 minutes for students to complete. Consider dividing this lesson into two class periods. We’ve provided challenge questions in the Extensions for those who want to extend the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245" name="Google Shape;245;p26"/>
          <p:cNvGraphicFramePr/>
          <p:nvPr/>
        </p:nvGraphicFramePr>
        <p:xfrm>
          <a:off x="5576925" y="1280160"/>
          <a:ext cx="3000000" cy="3000000"/>
        </p:xfrm>
        <a:graphic>
          <a:graphicData uri="http://schemas.openxmlformats.org/drawingml/2006/table">
            <a:tbl>
              <a:tblPr>
                <a:noFill/>
                <a:tableStyleId>{AE2B043D-45C6-4EE6-BD06-28E1BBED8EB9}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46" name="Google Shape;246;p26"/>
          <p:cNvSpPr/>
          <p:nvPr/>
        </p:nvSpPr>
        <p:spPr>
          <a:xfrm>
            <a:off x="457650" y="5090325"/>
            <a:ext cx="6857700" cy="4012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7" name="Google Shape;247;p26"/>
          <p:cNvSpPr txBox="1"/>
          <p:nvPr/>
        </p:nvSpPr>
        <p:spPr>
          <a:xfrm>
            <a:off x="3048000" y="5264425"/>
            <a:ext cx="4046400" cy="40128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groups of four. Each student will need 6-7 glue dots. You may want to prep this prior to class to make distribution easier.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At the start of the activity, students will need the Beachtown Engineers printout, scissors, and colored pencils. They will later need the Beachtown Budget, Final Plan, and some sticky glue dots. You may want to separate these supplies into two piles for easier classroom distribution.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may want students to post their work so that each group can see the similarities and differences in the engineering solutions. If you decide to do this, you’ll need wall space and supplies (tape or push pins) to display The Final Plan of each group.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48" name="Google Shape;248;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49" name="Google Shape;249;p26"/>
          <p:cNvSpPr txBox="1"/>
          <p:nvPr/>
        </p:nvSpPr>
        <p:spPr>
          <a:xfrm>
            <a:off x="457200" y="92553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pic>
        <p:nvPicPr>
          <p:cNvPr id="250" name="Google Shape;250;p26"/>
          <p:cNvPicPr preferRelativeResize="0"/>
          <p:nvPr/>
        </p:nvPicPr>
        <p:blipFill>
          <a:blip r:embed="rId5">
            <a:alphaModFix/>
          </a:blip>
          <a:stretch>
            <a:fillRect/>
          </a:stretch>
        </p:blipFill>
        <p:spPr>
          <a:xfrm>
            <a:off x="765325" y="7344172"/>
            <a:ext cx="2035026" cy="1521104"/>
          </a:xfrm>
          <a:prstGeom prst="rect">
            <a:avLst/>
          </a:prstGeom>
          <a:noFill/>
          <a:ln>
            <a:noFill/>
          </a:ln>
          <a:effectLst>
            <a:outerShdw blurRad="57150" rotWithShape="0" algn="bl" dir="5400000" dist="19050">
              <a:srgbClr val="000000">
                <a:alpha val="50000"/>
              </a:srgbClr>
            </a:outerShdw>
          </a:effectLst>
        </p:spPr>
      </p:pic>
      <p:pic>
        <p:nvPicPr>
          <p:cNvPr id="251" name="Google Shape;251;p26"/>
          <p:cNvPicPr preferRelativeResize="0"/>
          <p:nvPr/>
        </p:nvPicPr>
        <p:blipFill>
          <a:blip r:embed="rId6">
            <a:alphaModFix/>
          </a:blip>
          <a:stretch>
            <a:fillRect/>
          </a:stretch>
        </p:blipFill>
        <p:spPr>
          <a:xfrm>
            <a:off x="765325" y="5276025"/>
            <a:ext cx="2035026" cy="1525693"/>
          </a:xfrm>
          <a:prstGeom prst="rect">
            <a:avLst/>
          </a:prstGeom>
          <a:noFill/>
          <a:ln>
            <a:noFill/>
          </a:ln>
          <a:effectLst>
            <a:outerShdw blurRad="57150" rotWithShape="0" algn="bl" dir="5400000" dist="19050">
              <a:srgbClr val="000000">
                <a:alpha val="50000"/>
              </a:srgbClr>
            </a:outerShdw>
          </a:effectLst>
        </p:spPr>
      </p:pic>
      <p:sp>
        <p:nvSpPr>
          <p:cNvPr id="252" name="Google Shape;252;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27"/>
          <p:cNvPicPr preferRelativeResize="0"/>
          <p:nvPr/>
        </p:nvPicPr>
        <p:blipFill>
          <a:blip r:embed="rId3">
            <a:alphaModFix/>
          </a:blip>
          <a:stretch>
            <a:fillRect/>
          </a:stretch>
        </p:blipFill>
        <p:spPr>
          <a:xfrm>
            <a:off x="5576925" y="1280150"/>
            <a:ext cx="1738275" cy="986366"/>
          </a:xfrm>
          <a:prstGeom prst="rect">
            <a:avLst/>
          </a:prstGeom>
          <a:noFill/>
          <a:ln>
            <a:noFill/>
          </a:ln>
        </p:spPr>
      </p:pic>
      <p:sp>
        <p:nvSpPr>
          <p:cNvPr id="258" name="Google Shape;258;p2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9" name="Google Shape;259;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0" name="Google Shape;260;p2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can you save a town from a hurricane?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Natural Disasters &amp; Engineering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Warm water evaporates more than cool water does. During the Dust Bowl, the temperatures in the Pacific Ocean cooled to an abnormally low temperature, leading to less evaporation over the ocean and therefore less water in the air. This led to decreased precipitation--a drought--in the Dust Bowl region.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This investigation suggests that changes in ocean temperatures impact rainfall patterns. When the ocean temperatures cool, rainfall can decrease, causing droughts.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air and water: the air cooled above the Pacific which led to less water evaporating. This caused a drought in the Dust Bowl region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interaction between air, water, land, and living things do you think had the biggest contribution to causing the Dust Bowl?</a:t>
            </a:r>
            <a:endParaRPr b="1" sz="1000">
              <a:solidFill>
                <a:schemeClr val="dk1"/>
              </a:solidFill>
              <a:latin typeface="Poppins"/>
              <a:ea typeface="Poppins"/>
              <a:cs typeface="Poppins"/>
              <a:sym typeface="Poppins"/>
            </a:endParaRPr>
          </a:p>
        </p:txBody>
      </p:sp>
      <p:graphicFrame>
        <p:nvGraphicFramePr>
          <p:cNvPr id="261" name="Google Shape;261;p27"/>
          <p:cNvGraphicFramePr/>
          <p:nvPr/>
        </p:nvGraphicFramePr>
        <p:xfrm>
          <a:off x="5576925" y="1280160"/>
          <a:ext cx="3000000" cy="3000000"/>
        </p:xfrm>
        <a:graphic>
          <a:graphicData uri="http://schemas.openxmlformats.org/drawingml/2006/table">
            <a:tbl>
              <a:tblPr>
                <a:noFill/>
                <a:tableStyleId>{AE2B043D-45C6-4EE6-BD06-28E1BBED8EB9}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62" name="Google Shape;262;p2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63" name="Google Shape;263;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28"/>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269" name="Google Shape;269;p28"/>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70" name="Google Shape;270;p2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71" name="Google Shape;271;p28"/>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can you protect a farm from the next Dust Bowl?</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Interaction of Earth’s Spheres &amp; Argumentation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performance task, students inherit a farm in the Midwest that they must protect from an extreme drought - they don't want to end up in another Dust Bowl. They are offered a choice of four Drought Protection kits and evaluate the pros and cons of each. Next, students write an argument, using evidence from the unit, in support of the Drought Protection kit they selected.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72" name="Google Shape;272;p28"/>
          <p:cNvGraphicFramePr/>
          <p:nvPr/>
        </p:nvGraphicFramePr>
        <p:xfrm>
          <a:off x="5577800" y="1280160"/>
          <a:ext cx="3000000" cy="3000000"/>
        </p:xfrm>
        <a:graphic>
          <a:graphicData uri="http://schemas.openxmlformats.org/drawingml/2006/table">
            <a:tbl>
              <a:tblPr>
                <a:noFill/>
                <a:tableStyleId>{AE2B043D-45C6-4EE6-BD06-28E1BBED8EB9}</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73" name="Google Shape;273;p2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74" name="Google Shape;274;p28"/>
          <p:cNvSpPr/>
          <p:nvPr/>
        </p:nvSpPr>
        <p:spPr>
          <a:xfrm>
            <a:off x="457650" y="4404525"/>
            <a:ext cx="6857700" cy="2088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28"/>
          <p:cNvSpPr txBox="1"/>
          <p:nvPr/>
        </p:nvSpPr>
        <p:spPr>
          <a:xfrm>
            <a:off x="3051225" y="4676175"/>
            <a:ext cx="3921000" cy="1249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Choose 4 separate spots in your classroom to hang the Drought Protection Kits posters. We recommend using the 4 corners!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need their completed Causes of the Dust Bowl Model that they have been adding to after each Mystery.</a:t>
            </a:r>
            <a:endParaRPr sz="1000">
              <a:solidFill>
                <a:schemeClr val="dk1"/>
              </a:solidFill>
              <a:latin typeface="Poppins"/>
              <a:ea typeface="Poppins"/>
              <a:cs typeface="Poppins"/>
              <a:sym typeface="Poppins"/>
            </a:endParaRPr>
          </a:p>
        </p:txBody>
      </p:sp>
      <p:sp>
        <p:nvSpPr>
          <p:cNvPr id="276" name="Google Shape;276;p28"/>
          <p:cNvSpPr/>
          <p:nvPr/>
        </p:nvSpPr>
        <p:spPr>
          <a:xfrm>
            <a:off x="457200" y="6967975"/>
            <a:ext cx="6857700" cy="18915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7" name="Google Shape;277;p28"/>
          <p:cNvSpPr txBox="1"/>
          <p:nvPr/>
        </p:nvSpPr>
        <p:spPr>
          <a:xfrm>
            <a:off x="757150" y="7135575"/>
            <a:ext cx="6215100" cy="1723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Systems and System Models:</a:t>
            </a:r>
            <a:r>
              <a:rPr lang="en" sz="1000">
                <a:latin typeface="Poppins"/>
                <a:ea typeface="Poppins"/>
                <a:cs typeface="Poppins"/>
                <a:sym typeface="Poppins"/>
              </a:rPr>
              <a:t> A system is a group of related parts that interact to perform a function.</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latin typeface="Poppins"/>
                <a:ea typeface="Poppins"/>
                <a:cs typeface="Poppins"/>
                <a:sym typeface="Poppins"/>
              </a:rPr>
              <a:t>The land, water, air, and living things on earth function as a system. When one changes, the others are affected.</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p:txBody>
      </p:sp>
      <p:pic>
        <p:nvPicPr>
          <p:cNvPr id="278" name="Google Shape;278;p28"/>
          <p:cNvPicPr preferRelativeResize="0"/>
          <p:nvPr/>
        </p:nvPicPr>
        <p:blipFill>
          <a:blip r:embed="rId5">
            <a:alphaModFix/>
          </a:blip>
          <a:stretch>
            <a:fillRect/>
          </a:stretch>
        </p:blipFill>
        <p:spPr>
          <a:xfrm>
            <a:off x="757150" y="4676174"/>
            <a:ext cx="2081298" cy="1523300"/>
          </a:xfrm>
          <a:prstGeom prst="rect">
            <a:avLst/>
          </a:prstGeom>
          <a:noFill/>
          <a:ln>
            <a:noFill/>
          </a:ln>
          <a:effectLst>
            <a:outerShdw blurRad="57150" rotWithShape="0" algn="bl" dir="5400000" dist="19050">
              <a:srgbClr val="000000">
                <a:alpha val="50000"/>
              </a:srgbClr>
            </a:outerShdw>
          </a:effectLst>
        </p:spPr>
      </p:pic>
      <p:sp>
        <p:nvSpPr>
          <p:cNvPr id="279" name="Google Shape;279;p2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127760"/>
            <a:ext cx="6858000" cy="15084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consider the profound importance of water as a natural resource. Students investigate the distribution of fresh water and salt water on Earth. They explore how water cycles through Earth’s systems, investigating how the hydrosphere and atmosphere interact. Students also consider how water affects human societies and design solutions to mitigate effects of weather-related natural hazards.</a:t>
            </a:r>
            <a:r>
              <a:rPr lang="en" sz="1000">
                <a:solidFill>
                  <a:schemeClr val="dk1"/>
                </a:solidFill>
                <a:latin typeface="Poppins"/>
                <a:ea typeface="Poppins"/>
                <a:cs typeface="Poppins"/>
                <a:sym typeface="Poppins"/>
              </a:rPr>
              <a:t>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b="1" sz="1200">
              <a:solidFill>
                <a:schemeClr val="dk1"/>
              </a:solidFill>
              <a:latin typeface="Poppins"/>
              <a:ea typeface="Poppins"/>
              <a:cs typeface="Poppins"/>
              <a:sym typeface="Poppins"/>
            </a:endParaRPr>
          </a:p>
        </p:txBody>
      </p:sp>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743200"/>
          <a:ext cx="3000000" cy="3000000"/>
        </p:xfrm>
        <a:graphic>
          <a:graphicData uri="http://schemas.openxmlformats.org/drawingml/2006/table">
            <a:tbl>
              <a:tblPr>
                <a:noFill/>
                <a:tableStyleId>{AE2B043D-45C6-4EE6-BD06-28E1BBED8EB9}</a:tableStyleId>
              </a:tblPr>
              <a:tblGrid>
                <a:gridCol w="2536525"/>
                <a:gridCol w="1627075"/>
                <a:gridCol w="1434825"/>
                <a:gridCol w="12595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5-ESS2-1. Develop a model using an example to describe ways the geosphere, biosphere, hydrosphere, and/or atmosphere interact.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5-ESS2-2. Describe and graph the amounts and percentages of water and fresh water in various reservoirs to provide evidence about the distribution of water on Earth. </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3-5-ETS1-1. Define a simple design problem reflecting a need or a want that includes specified criteria for success and constraints on materials, time, or cost.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3-5-ETS1-2. Generate and compare multiple possible solutions to a problem based on how well each is likely to meet the criteria and constraints of the problem.</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3-5-ETS1-3. Plan and carry out fair tests in which variables are controlled and failure points are considered to identify aspects of a model or prototype that can be improved.</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Using Mathematics and Computational Thinking</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Obtaining, Evaluating, and Communicating Information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Engaging in Argument from Evidence</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Asking Questions and Defining Problems</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sz="800">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ESS2.A: Earth Materials and Systems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ESS2.C: The Roles of Water in Earth’s Surface Processes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PS1.A: Structure and Properties of Matter</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ETS1.A: Defining and Delimiting Engineering Problems </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ETS1.B: Developing Possible Solutions </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ETS1.C: Optimizing the Design Solution</a:t>
                      </a:r>
                      <a:endParaRPr sz="800">
                        <a:latin typeface="Poppins"/>
                        <a:ea typeface="Poppins"/>
                        <a:cs typeface="Poppins"/>
                        <a:sym typeface="Poppins"/>
                      </a:endParaRPr>
                    </a:p>
                    <a:p>
                      <a:pPr indent="0" lvl="0" marL="0" rtl="0" algn="l">
                        <a:lnSpc>
                          <a:spcPct val="15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Scale, Proportion, and Quantity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Systems and System Models</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71" name="Google Shape;71;p14"/>
          <p:cNvSpPr txBox="1"/>
          <p:nvPr/>
        </p:nvSpPr>
        <p:spPr>
          <a:xfrm>
            <a:off x="457200" y="8900157"/>
            <a:ext cx="6858000" cy="375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i="1" lang="en" sz="1200">
                <a:solidFill>
                  <a:schemeClr val="dk1"/>
                </a:solidFill>
                <a:latin typeface="Poppins"/>
                <a:ea typeface="Poppins"/>
                <a:cs typeface="Poppins"/>
                <a:sym typeface="Poppins"/>
              </a:rPr>
              <a:t>Water Cycle &amp; Earth’s Systems Lesson Flow on Next Page</a:t>
            </a:r>
            <a:endParaRPr b="1" i="1" sz="1200">
              <a:solidFill>
                <a:schemeClr val="dk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3">
            <a:alphaModFix/>
          </a:blip>
          <a:srcRect b="0" l="0" r="0" t="0"/>
          <a:stretch/>
        </p:blipFill>
        <p:spPr>
          <a:xfrm>
            <a:off x="457200" y="1655750"/>
            <a:ext cx="6858001" cy="4085020"/>
          </a:xfrm>
          <a:prstGeom prst="rect">
            <a:avLst/>
          </a:prstGeom>
          <a:noFill/>
          <a:ln>
            <a:noFill/>
          </a:ln>
        </p:spPr>
      </p:pic>
      <p:sp>
        <p:nvSpPr>
          <p:cNvPr id="77" name="Google Shape;77;p15"/>
          <p:cNvSpPr txBox="1"/>
          <p:nvPr/>
        </p:nvSpPr>
        <p:spPr>
          <a:xfrm>
            <a:off x="457200" y="1280157"/>
            <a:ext cx="6858000" cy="375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Ecosystems &amp; The Food Web Lesson Flow</a:t>
            </a:r>
            <a:endParaRPr b="1" sz="1200">
              <a:solidFill>
                <a:schemeClr val="dk1"/>
              </a:solidFill>
              <a:latin typeface="Poppins"/>
              <a:ea typeface="Poppins"/>
              <a:cs typeface="Poppins"/>
              <a:sym typeface="Poppins"/>
            </a:endParaRPr>
          </a:p>
        </p:txBody>
      </p:sp>
      <p:sp>
        <p:nvSpPr>
          <p:cNvPr id="78" name="Google Shape;78;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79" name="Google Shape;79;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0" name="Google Shape;80;p1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81" name="Google Shape;81;p15"/>
          <p:cNvSpPr txBox="1"/>
          <p:nvPr/>
        </p:nvSpPr>
        <p:spPr>
          <a:xfrm>
            <a:off x="528625" y="172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82" name="Google Shape;82;p15"/>
          <p:cNvSpPr txBox="1"/>
          <p:nvPr/>
        </p:nvSpPr>
        <p:spPr>
          <a:xfrm>
            <a:off x="528625" y="396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83" name="Google Shape;83;p15"/>
          <p:cNvSpPr txBox="1"/>
          <p:nvPr/>
        </p:nvSpPr>
        <p:spPr>
          <a:xfrm>
            <a:off x="2335075" y="172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84" name="Google Shape;84;p15"/>
          <p:cNvSpPr txBox="1"/>
          <p:nvPr/>
        </p:nvSpPr>
        <p:spPr>
          <a:xfrm>
            <a:off x="4136575" y="172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85" name="Google Shape;85;p15"/>
          <p:cNvSpPr txBox="1"/>
          <p:nvPr/>
        </p:nvSpPr>
        <p:spPr>
          <a:xfrm>
            <a:off x="5938075" y="172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6" name="Google Shape;86;p15"/>
          <p:cNvSpPr txBox="1"/>
          <p:nvPr/>
        </p:nvSpPr>
        <p:spPr>
          <a:xfrm>
            <a:off x="531150" y="243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Interaction of Earth’s Spheres  &amp; Modeling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Dust Bowl Disaster</a:t>
            </a:r>
            <a:endParaRPr sz="800">
              <a:solidFill>
                <a:schemeClr val="dk1"/>
              </a:solidFill>
              <a:latin typeface="Poppins"/>
              <a:ea typeface="Poppins"/>
              <a:cs typeface="Poppins"/>
              <a:sym typeface="Poppins"/>
            </a:endParaRPr>
          </a:p>
        </p:txBody>
      </p:sp>
      <p:sp>
        <p:nvSpPr>
          <p:cNvPr id="87" name="Google Shape;87;p15"/>
          <p:cNvSpPr txBox="1"/>
          <p:nvPr/>
        </p:nvSpPr>
        <p:spPr>
          <a:xfrm>
            <a:off x="2337600" y="2438400"/>
            <a:ext cx="12954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Hydrosphere &amp; Water Distribution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How much water is there in the world?</a:t>
            </a:r>
            <a:endParaRPr sz="800">
              <a:solidFill>
                <a:schemeClr val="dk1"/>
              </a:solidFill>
              <a:latin typeface="Poppins"/>
              <a:ea typeface="Poppins"/>
              <a:cs typeface="Poppins"/>
              <a:sym typeface="Poppins"/>
            </a:endParaRPr>
          </a:p>
        </p:txBody>
      </p:sp>
      <p:sp>
        <p:nvSpPr>
          <p:cNvPr id="88" name="Google Shape;88;p15"/>
          <p:cNvSpPr txBox="1"/>
          <p:nvPr/>
        </p:nvSpPr>
        <p:spPr>
          <a:xfrm>
            <a:off x="4139100" y="243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Mixtures &amp; Solutions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How much salt is in the ocean?</a:t>
            </a:r>
            <a:endParaRPr sz="800">
              <a:solidFill>
                <a:schemeClr val="dk1"/>
              </a:solidFill>
              <a:latin typeface="Poppins"/>
              <a:ea typeface="Poppins"/>
              <a:cs typeface="Poppins"/>
              <a:sym typeface="Poppins"/>
            </a:endParaRPr>
          </a:p>
        </p:txBody>
      </p:sp>
      <p:sp>
        <p:nvSpPr>
          <p:cNvPr id="89" name="Google Shape;89;p15"/>
          <p:cNvSpPr txBox="1"/>
          <p:nvPr/>
        </p:nvSpPr>
        <p:spPr>
          <a:xfrm>
            <a:off x="5930250" y="2381250"/>
            <a:ext cx="1327800" cy="493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Groundwater as a natural resource</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When you turn on the faucet, where does the water come from?</a:t>
            </a:r>
            <a:endParaRPr sz="800">
              <a:solidFill>
                <a:schemeClr val="dk1"/>
              </a:solidFill>
              <a:latin typeface="Poppins"/>
              <a:ea typeface="Poppins"/>
              <a:cs typeface="Poppins"/>
              <a:sym typeface="Poppins"/>
            </a:endParaRPr>
          </a:p>
        </p:txBody>
      </p:sp>
      <p:sp>
        <p:nvSpPr>
          <p:cNvPr id="90" name="Google Shape;90;p15"/>
          <p:cNvSpPr txBox="1"/>
          <p:nvPr/>
        </p:nvSpPr>
        <p:spPr>
          <a:xfrm>
            <a:off x="531150" y="469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Water Cycle</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Can we make it rain?</a:t>
            </a:r>
            <a:endParaRPr sz="800">
              <a:solidFill>
                <a:schemeClr val="dk1"/>
              </a:solidFill>
              <a:latin typeface="Poppins"/>
              <a:ea typeface="Poppins"/>
              <a:cs typeface="Poppins"/>
              <a:sym typeface="Poppins"/>
            </a:endParaRPr>
          </a:p>
        </p:txBody>
      </p:sp>
      <p:sp>
        <p:nvSpPr>
          <p:cNvPr id="91" name="Google Shape;91;p15"/>
          <p:cNvSpPr txBox="1"/>
          <p:nvPr/>
        </p:nvSpPr>
        <p:spPr>
          <a:xfrm>
            <a:off x="2326500" y="326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2" name="Google Shape;92;p15"/>
          <p:cNvSpPr txBox="1"/>
          <p:nvPr/>
        </p:nvSpPr>
        <p:spPr>
          <a:xfrm>
            <a:off x="4119425" y="326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3" name="Google Shape;93;p15"/>
          <p:cNvSpPr txBox="1"/>
          <p:nvPr/>
        </p:nvSpPr>
        <p:spPr>
          <a:xfrm>
            <a:off x="5929500" y="326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4" name="Google Shape;94;p15"/>
          <p:cNvSpPr txBox="1"/>
          <p:nvPr/>
        </p:nvSpPr>
        <p:spPr>
          <a:xfrm>
            <a:off x="520050" y="550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5" name="Google Shape;95;p15"/>
          <p:cNvSpPr txBox="1"/>
          <p:nvPr/>
        </p:nvSpPr>
        <p:spPr>
          <a:xfrm>
            <a:off x="2322575" y="469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Natural Disasters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How can you save a town from a hurricane?</a:t>
            </a:r>
            <a:endParaRPr sz="800">
              <a:solidFill>
                <a:schemeClr val="dk1"/>
              </a:solidFill>
              <a:latin typeface="Poppins"/>
              <a:ea typeface="Poppins"/>
              <a:cs typeface="Poppins"/>
              <a:sym typeface="Poppins"/>
            </a:endParaRPr>
          </a:p>
        </p:txBody>
      </p:sp>
      <p:sp>
        <p:nvSpPr>
          <p:cNvPr id="96" name="Google Shape;96;p15"/>
          <p:cNvSpPr txBox="1"/>
          <p:nvPr/>
        </p:nvSpPr>
        <p:spPr>
          <a:xfrm>
            <a:off x="2323200" y="396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sp>
        <p:nvSpPr>
          <p:cNvPr id="97" name="Google Shape;97;p15"/>
          <p:cNvSpPr txBox="1"/>
          <p:nvPr/>
        </p:nvSpPr>
        <p:spPr>
          <a:xfrm>
            <a:off x="4114000" y="4652925"/>
            <a:ext cx="1365300" cy="47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Interaction of Earth’s Spheres &amp; Argumentation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How can you protect a farm from the next Dust Bowl?</a:t>
            </a:r>
            <a:endParaRPr sz="800">
              <a:solidFill>
                <a:schemeClr val="dk1"/>
              </a:solidFill>
              <a:latin typeface="Poppins"/>
              <a:ea typeface="Poppins"/>
              <a:cs typeface="Poppins"/>
              <a:sym typeface="Poppins"/>
            </a:endParaRPr>
          </a:p>
        </p:txBody>
      </p:sp>
      <p:sp>
        <p:nvSpPr>
          <p:cNvPr id="98" name="Google Shape;98;p15"/>
          <p:cNvSpPr txBox="1"/>
          <p:nvPr/>
        </p:nvSpPr>
        <p:spPr>
          <a:xfrm>
            <a:off x="4120065" y="3966100"/>
            <a:ext cx="9552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99" name="Google Shape;99;p15"/>
          <p:cNvSpPr txBox="1"/>
          <p:nvPr/>
        </p:nvSpPr>
        <p:spPr>
          <a:xfrm>
            <a:off x="2338775" y="550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6" name="Google Shape;106;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7" name="Google Shape;107;p16"/>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pic>
        <p:nvPicPr>
          <p:cNvPr id="108" name="Google Shape;108;p16"/>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09" name="Google Shape;109;p16"/>
          <p:cNvSpPr txBox="1"/>
          <p:nvPr/>
        </p:nvSpPr>
        <p:spPr>
          <a:xfrm>
            <a:off x="457200" y="1797400"/>
            <a:ext cx="6830400" cy="3693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How did changes in the interactions between the land, water, air, and living things cause the Dust Bowl?</a:t>
            </a:r>
            <a:endParaRPr sz="1200">
              <a:solidFill>
                <a:schemeClr val="dk1"/>
              </a:solidFill>
              <a:latin typeface="Poppins"/>
              <a:ea typeface="Poppins"/>
              <a:cs typeface="Poppins"/>
              <a:sym typeface="Poppins"/>
            </a:endParaRPr>
          </a:p>
        </p:txBody>
      </p:sp>
      <p:pic>
        <p:nvPicPr>
          <p:cNvPr id="110" name="Google Shape;110;p16"/>
          <p:cNvPicPr preferRelativeResize="0"/>
          <p:nvPr/>
        </p:nvPicPr>
        <p:blipFill>
          <a:blip r:embed="rId4">
            <a:alphaModFix/>
          </a:blip>
          <a:stretch>
            <a:fillRect/>
          </a:stretch>
        </p:blipFill>
        <p:spPr>
          <a:xfrm>
            <a:off x="457200" y="2582850"/>
            <a:ext cx="6830398" cy="5271801"/>
          </a:xfrm>
          <a:prstGeom prst="rect">
            <a:avLst/>
          </a:prstGeom>
          <a:noFill/>
          <a:ln cap="flat" cmpd="sng" w="19050">
            <a:solidFill>
              <a:srgbClr val="595959"/>
            </a:solidFill>
            <a:prstDash val="solid"/>
            <a:round/>
            <a:headEnd len="sm" w="sm" type="none"/>
            <a:tailEnd len="sm" w="sm" type="none"/>
          </a:ln>
          <a:effectLst>
            <a:outerShdw blurRad="57150" rotWithShape="0" algn="bl" dir="5400000" dist="19050">
              <a:srgbClr val="000000">
                <a:alpha val="50000"/>
              </a:srgbClr>
            </a:outerShdw>
          </a:effectLst>
        </p:spPr>
      </p:pic>
      <p:sp>
        <p:nvSpPr>
          <p:cNvPr id="111" name="Google Shape;111;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7"/>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117" name="Google Shape;117;p17"/>
          <p:cNvSpPr/>
          <p:nvPr/>
        </p:nvSpPr>
        <p:spPr>
          <a:xfrm>
            <a:off x="475050" y="5485825"/>
            <a:ext cx="6839100" cy="3702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19" name="Google Shape;119;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0" name="Google Shape;120;p17"/>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Dust Bowl Disaster</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Interaction of Earth’s Spheres  &amp; Modeling</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the Dust Bowl. Students generate observations and questions about the phenomenon and create an initial model to explain how Earth's four spheres interacted to cause the Dust Bowl. Students will revisit their model after each Mystery to add new information to 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21" name="Google Shape;121;p17"/>
          <p:cNvSpPr txBox="1"/>
          <p:nvPr/>
        </p:nvSpPr>
        <p:spPr>
          <a:xfrm>
            <a:off x="797850" y="5836125"/>
            <a:ext cx="2130600" cy="19809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It is important to encourage students to recognize that even if they don't know the perfect answer yet, they are going to learn a lot throughout the unit and have an opportunity to change or add to their first model.</a:t>
            </a:r>
            <a:endParaRPr sz="1000">
              <a:solidFill>
                <a:schemeClr val="dk1"/>
              </a:solidFill>
              <a:latin typeface="Poppins"/>
              <a:ea typeface="Poppins"/>
              <a:cs typeface="Poppins"/>
              <a:sym typeface="Poppins"/>
            </a:endParaRPr>
          </a:p>
        </p:txBody>
      </p:sp>
      <p:graphicFrame>
        <p:nvGraphicFramePr>
          <p:cNvPr id="122" name="Google Shape;122;p17"/>
          <p:cNvGraphicFramePr/>
          <p:nvPr/>
        </p:nvGraphicFramePr>
        <p:xfrm>
          <a:off x="5577800" y="1280185"/>
          <a:ext cx="3000000" cy="3000000"/>
        </p:xfrm>
        <a:graphic>
          <a:graphicData uri="http://schemas.openxmlformats.org/drawingml/2006/table">
            <a:tbl>
              <a:tblPr>
                <a:noFill/>
                <a:tableStyleId>{AE2B043D-45C6-4EE6-BD06-28E1BBED8EB9}</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3" name="Google Shape;123;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24" name="Google Shape;124;p17"/>
          <p:cNvPicPr preferRelativeResize="0"/>
          <p:nvPr/>
        </p:nvPicPr>
        <p:blipFill>
          <a:blip r:embed="rId5">
            <a:alphaModFix/>
          </a:blip>
          <a:stretch>
            <a:fillRect/>
          </a:stretch>
        </p:blipFill>
        <p:spPr>
          <a:xfrm>
            <a:off x="3163650" y="5833375"/>
            <a:ext cx="3808650" cy="2943514"/>
          </a:xfrm>
          <a:prstGeom prst="rect">
            <a:avLst/>
          </a:prstGeom>
          <a:noFill/>
          <a:ln>
            <a:noFill/>
          </a:ln>
          <a:effectLst>
            <a:outerShdw blurRad="57150" rotWithShape="0" algn="bl" dir="5400000" dist="19050">
              <a:srgbClr val="000000">
                <a:alpha val="50000"/>
              </a:srgbClr>
            </a:outerShdw>
          </a:effectLst>
        </p:spPr>
      </p:pic>
      <p:pic>
        <p:nvPicPr>
          <p:cNvPr id="125" name="Google Shape;125;p17"/>
          <p:cNvPicPr preferRelativeResize="0"/>
          <p:nvPr/>
        </p:nvPicPr>
        <p:blipFill rotWithShape="1">
          <a:blip r:embed="rId5">
            <a:alphaModFix/>
          </a:blip>
          <a:srcRect b="0" l="0" r="0" t="55102"/>
          <a:stretch/>
        </p:blipFill>
        <p:spPr>
          <a:xfrm>
            <a:off x="3163650" y="7521467"/>
            <a:ext cx="3808650" cy="1321508"/>
          </a:xfrm>
          <a:prstGeom prst="rect">
            <a:avLst/>
          </a:prstGeom>
          <a:noFill/>
          <a:ln>
            <a:noFill/>
          </a:ln>
          <a:effectLst>
            <a:outerShdw blurRad="57150" rotWithShape="0" algn="bl" dir="5400000" dist="19050">
              <a:srgbClr val="000000">
                <a:alpha val="50000"/>
              </a:srgbClr>
            </a:outerShdw>
          </a:effectLst>
        </p:spPr>
      </p:pic>
      <p:sp>
        <p:nvSpPr>
          <p:cNvPr id="126" name="Google Shape;126;p17"/>
          <p:cNvSpPr txBox="1"/>
          <p:nvPr/>
        </p:nvSpPr>
        <p:spPr>
          <a:xfrm>
            <a:off x="3333750" y="6796675"/>
            <a:ext cx="1055700" cy="13005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Clr>
                <a:schemeClr val="dk1"/>
              </a:buClr>
              <a:buSzPts val="1100"/>
              <a:buFont typeface="Arial"/>
              <a:buNone/>
            </a:pPr>
            <a:r>
              <a:rPr lang="en" sz="800">
                <a:latin typeface="Comic Sans MS"/>
                <a:ea typeface="Comic Sans MS"/>
                <a:cs typeface="Comic Sans MS"/>
                <a:sym typeface="Comic Sans MS"/>
              </a:rPr>
              <a:t>The grasses that covered the land were</a:t>
            </a:r>
            <a:endParaRPr sz="800">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latin typeface="Comic Sans MS"/>
                <a:ea typeface="Comic Sans MS"/>
                <a:cs typeface="Comic Sans MS"/>
                <a:sym typeface="Comic Sans MS"/>
              </a:rPr>
              <a:t>plowed up.</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latin typeface="Comic Sans MS"/>
                <a:ea typeface="Comic Sans MS"/>
                <a:cs typeface="Comic Sans MS"/>
                <a:sym typeface="Comic Sans MS"/>
              </a:rPr>
              <a:t>The soil became dry.</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latin typeface="Comic Sans MS"/>
                <a:ea typeface="Comic Sans MS"/>
                <a:cs typeface="Comic Sans MS"/>
                <a:sym typeface="Comic Sans MS"/>
              </a:rPr>
              <a:t>The land was no longer covered with plants (the plants died).</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latin typeface="Comic Sans MS"/>
                <a:ea typeface="Comic Sans MS"/>
                <a:cs typeface="Comic Sans MS"/>
                <a:sym typeface="Comic Sans MS"/>
              </a:rPr>
              <a:t>It was windy.</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latin typeface="Comic Sans MS"/>
                <a:ea typeface="Comic Sans MS"/>
                <a:cs typeface="Comic Sans MS"/>
                <a:sym typeface="Comic Sans MS"/>
              </a:rPr>
              <a:t>There was little water and rain.</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p:txBody>
      </p:sp>
      <p:sp>
        <p:nvSpPr>
          <p:cNvPr id="127" name="Google Shape;127;p17"/>
          <p:cNvSpPr txBox="1"/>
          <p:nvPr/>
        </p:nvSpPr>
        <p:spPr>
          <a:xfrm>
            <a:off x="4492725" y="6796675"/>
            <a:ext cx="1150500" cy="19335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The farmers planted crops like wheat and corn that were not native to the dry Great Plains.</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They pulled the grasses up which were holding the soil together.</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There wasn’t a lot of rain which made the land very dry.</a:t>
            </a:r>
            <a:endParaRPr sz="800">
              <a:latin typeface="Comic Sans MS"/>
              <a:ea typeface="Comic Sans MS"/>
              <a:cs typeface="Comic Sans MS"/>
              <a:sym typeface="Comic Sans MS"/>
            </a:endParaRPr>
          </a:p>
        </p:txBody>
      </p:sp>
      <p:sp>
        <p:nvSpPr>
          <p:cNvPr id="128" name="Google Shape;128;p17"/>
          <p:cNvSpPr txBox="1"/>
          <p:nvPr/>
        </p:nvSpPr>
        <p:spPr>
          <a:xfrm>
            <a:off x="5746500" y="6796675"/>
            <a:ext cx="1055700" cy="19335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Why wasn’t there a lot of rain?</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Why did all of the new plants die?</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Why did farmers move there to grow crops?</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How far did the dust travel?</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What happened to the people?</a:t>
            </a:r>
            <a:endParaRPr sz="800">
              <a:latin typeface="Comic Sans MS"/>
              <a:ea typeface="Comic Sans MS"/>
              <a:cs typeface="Comic Sans MS"/>
              <a:sym typeface="Comic Sans MS"/>
            </a:endParaRPr>
          </a:p>
        </p:txBody>
      </p:sp>
      <p:sp>
        <p:nvSpPr>
          <p:cNvPr id="129" name="Google Shape;129;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5564825" y="1280150"/>
            <a:ext cx="1738277" cy="977775"/>
          </a:xfrm>
          <a:prstGeom prst="rect">
            <a:avLst/>
          </a:prstGeom>
          <a:noFill/>
          <a:ln>
            <a:noFill/>
          </a:ln>
        </p:spPr>
      </p:pic>
      <p:sp>
        <p:nvSpPr>
          <p:cNvPr id="135" name="Google Shape;135;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6" name="Google Shape;136;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7" name="Google Shape;137;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much water is there in the world?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Hydrosphere &amp; Water Distribution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use estimation and graphing to discover the surprising difference in the amounts of freshwater and saltwater on Earth.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Map the World's Water, students count squares on maps and record the amount of fresh, frozen, and salt water found in their assigned area of the world. Then students calculate and graph how much of each type of water is present on the planet.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have limited time, you can divide this lesson into two sessions. Part 1 (counting and recording squares on a map) takes 10 to 15 minutes. Part 2 (making the graph) takes another 15-20 minutes. Part 2 begins at Step 6.</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38" name="Google Shape;138;p18"/>
          <p:cNvGraphicFramePr/>
          <p:nvPr/>
        </p:nvGraphicFramePr>
        <p:xfrm>
          <a:off x="5576925" y="1280160"/>
          <a:ext cx="3000000" cy="3000000"/>
        </p:xfrm>
        <a:graphic>
          <a:graphicData uri="http://schemas.openxmlformats.org/drawingml/2006/table">
            <a:tbl>
              <a:tblPr>
                <a:noFill/>
                <a:tableStyleId>{AE2B043D-45C6-4EE6-BD06-28E1BBED8EB9}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9" name="Google Shape;139;p18"/>
          <p:cNvSpPr/>
          <p:nvPr/>
        </p:nvSpPr>
        <p:spPr>
          <a:xfrm>
            <a:off x="457650" y="5090325"/>
            <a:ext cx="6857700" cy="4072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0" name="Google Shape;140;p18"/>
          <p:cNvSpPr txBox="1"/>
          <p:nvPr/>
        </p:nvSpPr>
        <p:spPr>
          <a:xfrm>
            <a:off x="2686050" y="5351425"/>
            <a:ext cx="4408500" cy="3335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Each student will work on a separate portion of the World Map, but students in pairs can help check each other’s work.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will need enough space on a wall or door to accommodate a graph that’s 76 stickers high and 3 bars wide. See the lesson page for more detailed prep instructions and tips for completing the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 Tip: Be aware that counting lots of little squares can be tricky, and counts may vary, even among students working on the same maps. We suggest you remind students that their work should be as accurate as possible, but a few squares off here or there won’t change the graph. Any answer that’s close to the count on the “Map Checklist &amp; Answer Key” will work out fine.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41" name="Google Shape;141;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42" name="Google Shape;142;p18"/>
          <p:cNvSpPr txBox="1"/>
          <p:nvPr/>
        </p:nvSpPr>
        <p:spPr>
          <a:xfrm>
            <a:off x="457200" y="92553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pic>
        <p:nvPicPr>
          <p:cNvPr id="143" name="Google Shape;143;p18"/>
          <p:cNvPicPr preferRelativeResize="0"/>
          <p:nvPr/>
        </p:nvPicPr>
        <p:blipFill>
          <a:blip r:embed="rId5">
            <a:alphaModFix/>
          </a:blip>
          <a:stretch>
            <a:fillRect/>
          </a:stretch>
        </p:blipFill>
        <p:spPr>
          <a:xfrm>
            <a:off x="697150" y="5571975"/>
            <a:ext cx="1738277" cy="1292424"/>
          </a:xfrm>
          <a:prstGeom prst="rect">
            <a:avLst/>
          </a:prstGeom>
          <a:noFill/>
          <a:ln>
            <a:noFill/>
          </a:ln>
          <a:effectLst>
            <a:outerShdw blurRad="57150" rotWithShape="0" algn="bl" dir="5400000" dist="19050">
              <a:srgbClr val="000000">
                <a:alpha val="50000"/>
              </a:srgbClr>
            </a:outerShdw>
          </a:effectLst>
        </p:spPr>
      </p:pic>
      <p:pic>
        <p:nvPicPr>
          <p:cNvPr id="144" name="Google Shape;144;p18"/>
          <p:cNvPicPr preferRelativeResize="0"/>
          <p:nvPr/>
        </p:nvPicPr>
        <p:blipFill>
          <a:blip r:embed="rId6">
            <a:alphaModFix/>
          </a:blip>
          <a:stretch>
            <a:fillRect/>
          </a:stretch>
        </p:blipFill>
        <p:spPr>
          <a:xfrm>
            <a:off x="697149" y="7338575"/>
            <a:ext cx="1710140" cy="1266699"/>
          </a:xfrm>
          <a:prstGeom prst="rect">
            <a:avLst/>
          </a:prstGeom>
          <a:noFill/>
          <a:ln>
            <a:noFill/>
          </a:ln>
          <a:effectLst>
            <a:outerShdw blurRad="57150" rotWithShape="0" algn="bl" dir="5400000" dist="19050">
              <a:srgbClr val="000000">
                <a:alpha val="50000"/>
              </a:srgbClr>
            </a:outerShdw>
          </a:effectLst>
        </p:spPr>
      </p:pic>
      <p:sp>
        <p:nvSpPr>
          <p:cNvPr id="145" name="Google Shape;145;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9"/>
          <p:cNvPicPr preferRelativeResize="0"/>
          <p:nvPr/>
        </p:nvPicPr>
        <p:blipFill>
          <a:blip r:embed="rId3">
            <a:alphaModFix/>
          </a:blip>
          <a:stretch>
            <a:fillRect/>
          </a:stretch>
        </p:blipFill>
        <p:spPr>
          <a:xfrm>
            <a:off x="5564825" y="1280150"/>
            <a:ext cx="1738277" cy="977775"/>
          </a:xfrm>
          <a:prstGeom prst="rect">
            <a:avLst/>
          </a:prstGeom>
          <a:noFill/>
          <a:ln>
            <a:noFill/>
          </a:ln>
        </p:spPr>
      </p:pic>
      <p:sp>
        <p:nvSpPr>
          <p:cNvPr id="151" name="Google Shape;151;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2" name="Google Shape;152;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3" name="Google Shape;153;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much water is there in the world?</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Hydrosphere &amp; Water Distribution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Dust Bowl region is in the Midwest which is a very dry region of the country. The Dust Bowl region does not have any large bodies of freshwater nearby to get water from.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the region where the Dust Bowl happened did not have large bodies of freshwater nor did it have significant rainfall.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water and living things: little rainfall causes crops to die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land and water: The Dust Bowl region does not have access to fresh water sources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did a lack of fresh water and rain contribute to the Dust Bowl?</a:t>
            </a:r>
            <a:endParaRPr b="1" sz="1000">
              <a:solidFill>
                <a:schemeClr val="dk1"/>
              </a:solidFill>
              <a:latin typeface="Poppins"/>
              <a:ea typeface="Poppins"/>
              <a:cs typeface="Poppins"/>
              <a:sym typeface="Poppins"/>
            </a:endParaRPr>
          </a:p>
        </p:txBody>
      </p:sp>
      <p:graphicFrame>
        <p:nvGraphicFramePr>
          <p:cNvPr id="154" name="Google Shape;154;p19"/>
          <p:cNvGraphicFramePr/>
          <p:nvPr/>
        </p:nvGraphicFramePr>
        <p:xfrm>
          <a:off x="5576925" y="1280160"/>
          <a:ext cx="3000000" cy="3000000"/>
        </p:xfrm>
        <a:graphic>
          <a:graphicData uri="http://schemas.openxmlformats.org/drawingml/2006/table">
            <a:tbl>
              <a:tblPr>
                <a:noFill/>
                <a:tableStyleId>{AE2B043D-45C6-4EE6-BD06-28E1BBED8EB9}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5" name="Google Shape;155;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6" name="Google Shape;156;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62" name="Google Shape;162;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3" name="Google Shape;163;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4" name="Google Shape;164;p20"/>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much salt is in the ocean?</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Mixtures &amp; Solutions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how incredibly salty the ocean is, even though we can't see the salt!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Tiny Ocean, students create a model ocean to observe how salt seems to completely vanish when dissolved in water. Students then measure and graph quantities of the water and salt to provide evidence that, even though we can’t see it, the salt still weighs the same amount. Students also create a model salt flat, allowing the water to evaporate, leaving the salt behind.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have limited time, you can divide this lesson into two sessions. Part 1 (create a Tiny Ocean) takes 35 to 40 minutes. Part 2 (create a Paper Bag Landscapes) takes 15-20 minutes.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65" name="Google Shape;165;p20"/>
          <p:cNvGraphicFramePr/>
          <p:nvPr/>
        </p:nvGraphicFramePr>
        <p:xfrm>
          <a:off x="5576925" y="1280160"/>
          <a:ext cx="3000000" cy="3000000"/>
        </p:xfrm>
        <a:graphic>
          <a:graphicData uri="http://schemas.openxmlformats.org/drawingml/2006/table">
            <a:tbl>
              <a:tblPr>
                <a:noFill/>
                <a:tableStyleId>{AE2B043D-45C6-4EE6-BD06-28E1BBED8EB9}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6" name="Google Shape;166;p20"/>
          <p:cNvSpPr/>
          <p:nvPr/>
        </p:nvSpPr>
        <p:spPr>
          <a:xfrm>
            <a:off x="457650" y="5471325"/>
            <a:ext cx="6857700" cy="3817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20"/>
          <p:cNvSpPr txBox="1"/>
          <p:nvPr/>
        </p:nvSpPr>
        <p:spPr>
          <a:xfrm>
            <a:off x="2876550" y="5676900"/>
            <a:ext cx="4218000" cy="3333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Each pair will make a Tiny Ocean in a plastic sandwich bag. We suggest four pairs of students (8 students) then work together in a group to add their Tiny Ocean to a Paper Bag Landscape.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Paper Bag Landscape needs to dry on a cookie sheet. So if you have 30 students, you will need enough space for 4 cookie sheets. See the lesson page for more detailed prep instructions.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 Tip: After creating their Tiny Ocean, students will observe as their ocean dries, seeing the salt flat that is left behind. The time it takes for the Tiny Ocean to dry depends on humidity where you live. In Nevada, our Tiny Ocean dried in an afternoon. In foggy San Francisco, it took a few days.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68" name="Google Shape;168;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69" name="Google Shape;169;p20"/>
          <p:cNvSpPr txBox="1"/>
          <p:nvPr/>
        </p:nvSpPr>
        <p:spPr>
          <a:xfrm>
            <a:off x="457200" y="94077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pic>
        <p:nvPicPr>
          <p:cNvPr id="170" name="Google Shape;170;p20"/>
          <p:cNvPicPr preferRelativeResize="0"/>
          <p:nvPr/>
        </p:nvPicPr>
        <p:blipFill>
          <a:blip r:embed="rId5">
            <a:alphaModFix/>
          </a:blip>
          <a:stretch>
            <a:fillRect/>
          </a:stretch>
        </p:blipFill>
        <p:spPr>
          <a:xfrm>
            <a:off x="703775" y="7741989"/>
            <a:ext cx="1899400" cy="1068828"/>
          </a:xfrm>
          <a:prstGeom prst="rect">
            <a:avLst/>
          </a:prstGeom>
          <a:noFill/>
          <a:ln>
            <a:noFill/>
          </a:ln>
          <a:effectLst>
            <a:outerShdw blurRad="57150" rotWithShape="0" algn="bl" dir="5400000" dist="19050">
              <a:srgbClr val="000000">
                <a:alpha val="50000"/>
              </a:srgbClr>
            </a:outerShdw>
          </a:effectLst>
        </p:spPr>
      </p:pic>
      <p:pic>
        <p:nvPicPr>
          <p:cNvPr id="171" name="Google Shape;171;p20"/>
          <p:cNvPicPr preferRelativeResize="0"/>
          <p:nvPr/>
        </p:nvPicPr>
        <p:blipFill>
          <a:blip r:embed="rId6">
            <a:alphaModFix/>
          </a:blip>
          <a:stretch>
            <a:fillRect/>
          </a:stretch>
        </p:blipFill>
        <p:spPr>
          <a:xfrm>
            <a:off x="703775" y="5876585"/>
            <a:ext cx="1899411" cy="1410624"/>
          </a:xfrm>
          <a:prstGeom prst="rect">
            <a:avLst/>
          </a:prstGeom>
          <a:noFill/>
          <a:ln>
            <a:noFill/>
          </a:ln>
          <a:effectLst>
            <a:outerShdw blurRad="57150" rotWithShape="0" algn="bl" dir="5400000" dist="19050">
              <a:srgbClr val="000000">
                <a:alpha val="50000"/>
              </a:srgbClr>
            </a:outerShdw>
          </a:effectLst>
        </p:spPr>
      </p:pic>
      <p:sp>
        <p:nvSpPr>
          <p:cNvPr id="172" name="Google Shape;172;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1"/>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78" name="Google Shape;178;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9" name="Google Shape;179;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0" name="Google Shape;180;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much salt is in the ocean?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Mixtures &amp; Solutions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Without an influx of fresh water from rain or streams and rivers, the Dust Bowl region became progressively more and more dry. This left behind dry lake and river beds where there was once available fresh water. This dry soil could no longer support as many living things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with a lack of freshwater and rain, much of the water in the area simply dried up. This left dry ground behind.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water and living things: living things could no longer survive as well as they could in the past with the lack of water</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the land and water: the land became progressively more and more dry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did plants survive without water on the surface of the ground?</a:t>
            </a:r>
            <a:endParaRPr b="1" sz="1000">
              <a:solidFill>
                <a:schemeClr val="dk1"/>
              </a:solidFill>
              <a:latin typeface="Poppins"/>
              <a:ea typeface="Poppins"/>
              <a:cs typeface="Poppins"/>
              <a:sym typeface="Poppins"/>
            </a:endParaRPr>
          </a:p>
        </p:txBody>
      </p:sp>
      <p:graphicFrame>
        <p:nvGraphicFramePr>
          <p:cNvPr id="181" name="Google Shape;181;p21"/>
          <p:cNvGraphicFramePr/>
          <p:nvPr/>
        </p:nvGraphicFramePr>
        <p:xfrm>
          <a:off x="5576925" y="1280160"/>
          <a:ext cx="3000000" cy="3000000"/>
        </p:xfrm>
        <a:graphic>
          <a:graphicData uri="http://schemas.openxmlformats.org/drawingml/2006/table">
            <a:tbl>
              <a:tblPr>
                <a:noFill/>
                <a:tableStyleId>{AE2B043D-45C6-4EE6-BD06-28E1BBED8EB9}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82" name="Google Shape;182;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3" name="Google Shape;183;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