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 id="2147483684" r:id="rId5"/>
    <p:sldMasterId id="214748370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y="6858000" cx="12188825"/>
  <p:notesSz cx="6858000" cy="9144000"/>
  <p:embeddedFontLst>
    <p:embeddedFont>
      <p:font typeface="Reddit Sans"/>
      <p:regular r:id="rId73"/>
      <p:bold r:id="rId74"/>
      <p:italic r:id="rId75"/>
      <p:boldItalic r:id="rId76"/>
    </p:embeddedFont>
    <p:embeddedFont>
      <p:font typeface="Nunito"/>
      <p:regular r:id="rId77"/>
      <p:bold r:id="rId78"/>
      <p:italic r:id="rId79"/>
      <p:boldItalic r:id="rId80"/>
    </p:embeddedFont>
    <p:embeddedFont>
      <p:font typeface="Inter"/>
      <p:regular r:id="rId81"/>
      <p:bold r:id="rId82"/>
      <p:italic r:id="rId83"/>
      <p:boldItalic r:id="rId84"/>
    </p:embeddedFont>
    <p:embeddedFont>
      <p:font typeface="Manrope SemiBold"/>
      <p:regular r:id="rId85"/>
      <p:bold r:id="rId86"/>
    </p:embeddedFont>
    <p:embeddedFont>
      <p:font typeface="Manrope"/>
      <p:regular r:id="rId87"/>
      <p:bold r:id="rId88"/>
    </p:embeddedFont>
    <p:embeddedFont>
      <p:font typeface="Manrope ExtraLight"/>
      <p:regular r:id="rId89"/>
      <p:bold r:id="rId90"/>
    </p:embeddedFont>
    <p:embeddedFont>
      <p:font typeface="Reddit Sans SemiBold"/>
      <p:regular r:id="rId91"/>
      <p:bold r:id="rId92"/>
      <p:italic r:id="rId93"/>
      <p:boldItalic r:id="rId94"/>
    </p:embeddedFont>
    <p:embeddedFont>
      <p:font typeface="Manrope ExtraBold"/>
      <p:bold r:id="rId95"/>
    </p:embeddedFont>
    <p:embeddedFont>
      <p:font typeface="Reddit Sans Black"/>
      <p:bold r:id="rId96"/>
      <p:boldItalic r:id="rId97"/>
    </p:embeddedFont>
    <p:embeddedFont>
      <p:font typeface="Libre Franklin ExtraLight"/>
      <p:regular r:id="rId98"/>
      <p:bold r:id="rId99"/>
      <p:italic r:id="rId100"/>
      <p:boldItalic r:id="rId101"/>
    </p:embeddedFont>
    <p:embeddedFont>
      <p:font typeface="Reddit Sans Light"/>
      <p:regular r:id="rId102"/>
      <p:bold r:id="rId103"/>
      <p:italic r:id="rId104"/>
      <p:boldItalic r:id="rId105"/>
    </p:embeddedFont>
    <p:embeddedFont>
      <p:font typeface="Reddit Sans Medium"/>
      <p:regular r:id="rId106"/>
      <p:bold r:id="rId107"/>
      <p:italic r:id="rId108"/>
      <p:boldItalic r:id="rId109"/>
    </p:embeddedFont>
    <p:embeddedFont>
      <p:font typeface="Roboto"/>
      <p:regular r:id="rId110"/>
      <p:bold r:id="rId111"/>
      <p:italic r:id="rId112"/>
      <p:boldItalic r:id="rId113"/>
    </p:embeddedFont>
    <p:embeddedFont>
      <p:font typeface="Manrope Medium"/>
      <p:regular r:id="rId114"/>
      <p:bold r:id="rId1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39">
          <p15:clr>
            <a:srgbClr val="A4A3A4"/>
          </p15:clr>
        </p15:guide>
      </p15:sldGuideLst>
    </p:ext>
    <p:ext uri="GoogleSlidesCustomDataVersion2">
      <go:slidesCustomData xmlns:go="http://customooxmlschemas.google.com/" r:id="rId116" roundtripDataSignature="AMtx7mjTRYpEQMc4qRpkX97GL2QuWXs9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3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font" Target="fonts/RedditSansMedium-bold.fntdata"/><Relationship Id="rId106" Type="http://schemas.openxmlformats.org/officeDocument/2006/relationships/font" Target="fonts/RedditSansMedium-regular.fntdata"/><Relationship Id="rId105" Type="http://schemas.openxmlformats.org/officeDocument/2006/relationships/font" Target="fonts/RedditSansLight-boldItalic.fntdata"/><Relationship Id="rId104" Type="http://schemas.openxmlformats.org/officeDocument/2006/relationships/font" Target="fonts/RedditSansLight-italic.fntdata"/><Relationship Id="rId109" Type="http://schemas.openxmlformats.org/officeDocument/2006/relationships/font" Target="fonts/RedditSansMedium-boldItalic.fntdata"/><Relationship Id="rId108" Type="http://schemas.openxmlformats.org/officeDocument/2006/relationships/font" Target="fonts/RedditSansMedium-italic.fntdata"/><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font" Target="fonts/RedditSansLight-bold.fntdata"/><Relationship Id="rId102" Type="http://schemas.openxmlformats.org/officeDocument/2006/relationships/font" Target="fonts/RedditSansLight-regular.fntdata"/><Relationship Id="rId101" Type="http://schemas.openxmlformats.org/officeDocument/2006/relationships/font" Target="fonts/LibreFranklinExtraLight-boldItalic.fntdata"/><Relationship Id="rId100" Type="http://schemas.openxmlformats.org/officeDocument/2006/relationships/font" Target="fonts/LibreFranklinExtraLight-italic.fntdata"/><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95" Type="http://schemas.openxmlformats.org/officeDocument/2006/relationships/font" Target="fonts/ManropeExtraBold-bold.fntdata"/><Relationship Id="rId94" Type="http://schemas.openxmlformats.org/officeDocument/2006/relationships/font" Target="fonts/RedditSansSemiBold-boldItalic.fntdata"/><Relationship Id="rId97" Type="http://schemas.openxmlformats.org/officeDocument/2006/relationships/font" Target="fonts/RedditSansBlack-boldItalic.fntdata"/><Relationship Id="rId96" Type="http://schemas.openxmlformats.org/officeDocument/2006/relationships/font" Target="fonts/RedditSansBlack-bold.fntdata"/><Relationship Id="rId11" Type="http://schemas.openxmlformats.org/officeDocument/2006/relationships/slide" Target="slides/slide4.xml"/><Relationship Id="rId99" Type="http://schemas.openxmlformats.org/officeDocument/2006/relationships/font" Target="fonts/LibreFranklinExtraLight-bold.fntdata"/><Relationship Id="rId10" Type="http://schemas.openxmlformats.org/officeDocument/2006/relationships/slide" Target="slides/slide3.xml"/><Relationship Id="rId98" Type="http://schemas.openxmlformats.org/officeDocument/2006/relationships/font" Target="fonts/LibreFranklinExtraLight-regular.fntdata"/><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font" Target="fonts/RedditSansSemiBold-regular.fntdata"/><Relationship Id="rId90" Type="http://schemas.openxmlformats.org/officeDocument/2006/relationships/font" Target="fonts/ManropeExtraLight-bold.fntdata"/><Relationship Id="rId93" Type="http://schemas.openxmlformats.org/officeDocument/2006/relationships/font" Target="fonts/RedditSansSemiBold-italic.fntdata"/><Relationship Id="rId92" Type="http://schemas.openxmlformats.org/officeDocument/2006/relationships/font" Target="fonts/RedditSansSemiBold-bold.fntdata"/><Relationship Id="rId116" Type="http://customschemas.google.com/relationships/presentationmetadata" Target="metadata"/><Relationship Id="rId115" Type="http://schemas.openxmlformats.org/officeDocument/2006/relationships/font" Target="fonts/ManropeMedium-bold.fntdata"/><Relationship Id="rId15" Type="http://schemas.openxmlformats.org/officeDocument/2006/relationships/slide" Target="slides/slide8.xml"/><Relationship Id="rId110" Type="http://schemas.openxmlformats.org/officeDocument/2006/relationships/font" Target="fonts/Roboto-regular.fntdata"/><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font" Target="fonts/ManropeMedium-regular.fntdata"/><Relationship Id="rId18" Type="http://schemas.openxmlformats.org/officeDocument/2006/relationships/slide" Target="slides/slide11.xml"/><Relationship Id="rId113" Type="http://schemas.openxmlformats.org/officeDocument/2006/relationships/font" Target="fonts/Roboto-boldItalic.fntdata"/><Relationship Id="rId112" Type="http://schemas.openxmlformats.org/officeDocument/2006/relationships/font" Target="fonts/Roboto-italic.fntdata"/><Relationship Id="rId111" Type="http://schemas.openxmlformats.org/officeDocument/2006/relationships/font" Target="fonts/Roboto-bold.fntdata"/><Relationship Id="rId84" Type="http://schemas.openxmlformats.org/officeDocument/2006/relationships/font" Target="fonts/Inter-boldItalic.fntdata"/><Relationship Id="rId83" Type="http://schemas.openxmlformats.org/officeDocument/2006/relationships/font" Target="fonts/Inter-italic.fntdata"/><Relationship Id="rId86" Type="http://schemas.openxmlformats.org/officeDocument/2006/relationships/font" Target="fonts/ManropeSemiBold-bold.fntdata"/><Relationship Id="rId85" Type="http://schemas.openxmlformats.org/officeDocument/2006/relationships/font" Target="fonts/ManropeSemiBold-regular.fntdata"/><Relationship Id="rId88" Type="http://schemas.openxmlformats.org/officeDocument/2006/relationships/font" Target="fonts/Manrope-bold.fntdata"/><Relationship Id="rId87" Type="http://schemas.openxmlformats.org/officeDocument/2006/relationships/font" Target="fonts/Manrope-regular.fntdata"/><Relationship Id="rId89" Type="http://schemas.openxmlformats.org/officeDocument/2006/relationships/font" Target="fonts/ManropeExtraLight-regular.fntdata"/><Relationship Id="rId80" Type="http://schemas.openxmlformats.org/officeDocument/2006/relationships/font" Target="fonts/Nunito-boldItalic.fntdata"/><Relationship Id="rId82" Type="http://schemas.openxmlformats.org/officeDocument/2006/relationships/font" Target="fonts/Inter-bold.fntdata"/><Relationship Id="rId81" Type="http://schemas.openxmlformats.org/officeDocument/2006/relationships/font" Target="fonts/Inter-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edditSans-regular.fntdata"/><Relationship Id="rId72" Type="http://schemas.openxmlformats.org/officeDocument/2006/relationships/slide" Target="slides/slide65.xml"/><Relationship Id="rId75" Type="http://schemas.openxmlformats.org/officeDocument/2006/relationships/font" Target="fonts/RedditSans-italic.fntdata"/><Relationship Id="rId74" Type="http://schemas.openxmlformats.org/officeDocument/2006/relationships/font" Target="fonts/RedditSans-bold.fntdata"/><Relationship Id="rId77" Type="http://schemas.openxmlformats.org/officeDocument/2006/relationships/font" Target="fonts/Nunito-regular.fntdata"/><Relationship Id="rId76" Type="http://schemas.openxmlformats.org/officeDocument/2006/relationships/font" Target="fonts/RedditSans-boldItalic.fntdata"/><Relationship Id="rId79" Type="http://schemas.openxmlformats.org/officeDocument/2006/relationships/font" Target="fonts/Nunito-italic.fntdata"/><Relationship Id="rId78" Type="http://schemas.openxmlformats.org/officeDocument/2006/relationships/font" Target="fonts/Nunito-bold.fntdata"/><Relationship Id="rId71" Type="http://schemas.openxmlformats.org/officeDocument/2006/relationships/slide" Target="slides/slide64.xml"/><Relationship Id="rId70" Type="http://schemas.openxmlformats.org/officeDocument/2006/relationships/slide" Target="slides/slide63.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68" Type="http://schemas.openxmlformats.org/officeDocument/2006/relationships/slide" Target="slides/slide61.xml"/><Relationship Id="rId67" Type="http://schemas.openxmlformats.org/officeDocument/2006/relationships/slide" Target="slides/slide60.xml"/><Relationship Id="rId60" Type="http://schemas.openxmlformats.org/officeDocument/2006/relationships/slide" Target="slides/slide53.xml"/><Relationship Id="rId69" Type="http://schemas.openxmlformats.org/officeDocument/2006/relationships/slide" Target="slides/slide6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54" Type="http://schemas.openxmlformats.org/officeDocument/2006/relationships/slide" Target="slides/slide47.xml"/><Relationship Id="rId57" Type="http://schemas.openxmlformats.org/officeDocument/2006/relationships/slide" Target="slides/slide50.xml"/><Relationship Id="rId56" Type="http://schemas.openxmlformats.org/officeDocument/2006/relationships/slide" Target="slides/slide49.xml"/><Relationship Id="rId59" Type="http://schemas.openxmlformats.org/officeDocument/2006/relationships/slide" Target="slides/slide52.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3: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p4: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2" name="Google Shape;332;p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8" name="Google Shape;348;p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2" name="Google Shape;362;p7:notes"/>
          <p:cNvSpPr/>
          <p:nvPr>
            <p:ph idx="2" type="sldImg"/>
          </p:nvPr>
        </p:nvSpPr>
        <p:spPr>
          <a:xfrm>
            <a:off x="1143797" y="685800"/>
            <a:ext cx="4571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9: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9" name="Google Shape;379;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0: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1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0" name="Google Shape;41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3: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7" name="Google Shape;41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4: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0" name="Google Shape;43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1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17: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6" name="Google Shape;4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1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1" name="Google Shape;51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19: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7" name="Google Shape;53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1" name="Google Shape;56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2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22: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6" name="Google Shape;59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23: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2" name="Google Shape;61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24: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25: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2" name="Google Shape;64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2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0" name="Google Shape;66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27: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7" name="Google Shape;67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2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5" name="Google Shape;69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29: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6" name="Google Shape;716;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9" name="Shape 739"/>
        <p:cNvGrpSpPr/>
        <p:nvPr/>
      </p:nvGrpSpPr>
      <p:grpSpPr>
        <a:xfrm>
          <a:off x="0" y="0"/>
          <a:ext cx="0" cy="0"/>
          <a:chOff x="0" y="0"/>
          <a:chExt cx="0" cy="0"/>
        </a:xfrm>
      </p:grpSpPr>
      <p:sp>
        <p:nvSpPr>
          <p:cNvPr id="740" name="Google Shape;740;p3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1" name="Google Shape;741;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p3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0" name="Google Shape;760;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3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3" name="Google Shape;78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33: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5" name="Google Shape;79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34: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2" name="Google Shape;80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p35: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6" name="Google Shape;826;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3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5" name="Google Shape;83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p37: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3" name="Google Shape;903;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38: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75" name="Google Shape;975;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p39: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3" name="Google Shape;993;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p4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3" name="Google Shape;1013;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41: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0" name="Google Shape;108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p42: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9" name="Google Shape;109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43: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6" name="Google Shape;1106;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p44: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2" name="Google Shape;117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45: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9" name="Google Shape;118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p4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6" name="Google Shape;1196;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p47: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3" name="Google Shape;1263;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p4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1" name="Google Shape;1281;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p49: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5" name="Google Shape;1355;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p5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2" name="Google Shape;1372;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p51:notes"/>
          <p:cNvSpPr/>
          <p:nvPr>
            <p:ph idx="2" type="sldImg"/>
          </p:nvPr>
        </p:nvSpPr>
        <p:spPr>
          <a:xfrm>
            <a:off x="382063" y="685800"/>
            <a:ext cx="6094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6" name="Google Shape;1446;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p5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3" name="Google Shape;146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p53: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1" name="Google Shape;1481;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p54: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9" name="Google Shape;1499;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p5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9" name="Google Shape;1509;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p56: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3" name="Google Shape;1543;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0" name="Shape 1590"/>
        <p:cNvGrpSpPr/>
        <p:nvPr/>
      </p:nvGrpSpPr>
      <p:grpSpPr>
        <a:xfrm>
          <a:off x="0" y="0"/>
          <a:ext cx="0" cy="0"/>
          <a:chOff x="0" y="0"/>
          <a:chExt cx="0" cy="0"/>
        </a:xfrm>
      </p:grpSpPr>
      <p:sp>
        <p:nvSpPr>
          <p:cNvPr id="1591" name="Google Shape;1591;p57: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2" name="Google Shape;1592;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7" name="Shape 1627"/>
        <p:cNvGrpSpPr/>
        <p:nvPr/>
      </p:nvGrpSpPr>
      <p:grpSpPr>
        <a:xfrm>
          <a:off x="0" y="0"/>
          <a:ext cx="0" cy="0"/>
          <a:chOff x="0" y="0"/>
          <a:chExt cx="0" cy="0"/>
        </a:xfrm>
      </p:grpSpPr>
      <p:sp>
        <p:nvSpPr>
          <p:cNvPr id="1628" name="Google Shape;1628;p5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9" name="Google Shape;1629;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p59: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7" name="Google Shape;1657;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2" name="Shape 1672"/>
        <p:cNvGrpSpPr/>
        <p:nvPr/>
      </p:nvGrpSpPr>
      <p:grpSpPr>
        <a:xfrm>
          <a:off x="0" y="0"/>
          <a:ext cx="0" cy="0"/>
          <a:chOff x="0" y="0"/>
          <a:chExt cx="0" cy="0"/>
        </a:xfrm>
      </p:grpSpPr>
      <p:sp>
        <p:nvSpPr>
          <p:cNvPr id="1673" name="Google Shape;1673;p60: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4" name="Google Shape;1674;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p61: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9" name="Google Shape;1739;p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p62: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6" name="Google Shape;1756;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1" name="Shape 1811"/>
        <p:cNvGrpSpPr/>
        <p:nvPr/>
      </p:nvGrpSpPr>
      <p:grpSpPr>
        <a:xfrm>
          <a:off x="0" y="0"/>
          <a:ext cx="0" cy="0"/>
          <a:chOff x="0" y="0"/>
          <a:chExt cx="0" cy="0"/>
        </a:xfrm>
      </p:grpSpPr>
      <p:sp>
        <p:nvSpPr>
          <p:cNvPr id="1812" name="Google Shape;1812;p63: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3" name="Google Shape;1813;p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p64: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1" name="Google Shape;1851;p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4" name="Shape 1884"/>
        <p:cNvGrpSpPr/>
        <p:nvPr/>
      </p:nvGrpSpPr>
      <p:grpSpPr>
        <a:xfrm>
          <a:off x="0" y="0"/>
          <a:ext cx="0" cy="0"/>
          <a:chOff x="0" y="0"/>
          <a:chExt cx="0" cy="0"/>
        </a:xfrm>
      </p:grpSpPr>
      <p:sp>
        <p:nvSpPr>
          <p:cNvPr id="1885" name="Google Shape;1885;p65: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6" name="Google Shape;1886;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ố cục tùy chỉnh 1">
  <p:cSld name="CUSTOM">
    <p:spTree>
      <p:nvGrpSpPr>
        <p:cNvPr id="11" name="Shape 11"/>
        <p:cNvGrpSpPr/>
        <p:nvPr/>
      </p:nvGrpSpPr>
      <p:grpSpPr>
        <a:xfrm>
          <a:off x="0" y="0"/>
          <a:ext cx="0" cy="0"/>
          <a:chOff x="0" y="0"/>
          <a:chExt cx="0" cy="0"/>
        </a:xfrm>
      </p:grpSpPr>
      <p:sp>
        <p:nvSpPr>
          <p:cNvPr id="12" name="Google Shape;12;p67"/>
          <p:cNvSpPr/>
          <p:nvPr/>
        </p:nvSpPr>
        <p:spPr>
          <a:xfrm>
            <a:off x="130350" y="6256425"/>
            <a:ext cx="11921400" cy="521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6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7">
  <p:cSld name="Slide 17">
    <p:spTree>
      <p:nvGrpSpPr>
        <p:cNvPr id="14" name="Shape 14"/>
        <p:cNvGrpSpPr/>
        <p:nvPr/>
      </p:nvGrpSpPr>
      <p:grpSpPr>
        <a:xfrm>
          <a:off x="0" y="0"/>
          <a:ext cx="0" cy="0"/>
          <a:chOff x="0" y="0"/>
          <a:chExt cx="0" cy="0"/>
        </a:xfrm>
      </p:grpSpPr>
      <p:sp>
        <p:nvSpPr>
          <p:cNvPr id="15" name="Google Shape;15;p68"/>
          <p:cNvSpPr/>
          <p:nvPr>
            <p:ph idx="2" type="pic"/>
          </p:nvPr>
        </p:nvSpPr>
        <p:spPr>
          <a:xfrm>
            <a:off x="3192126" y="1257300"/>
            <a:ext cx="2712000" cy="4991100"/>
          </a:xfrm>
          <a:prstGeom prst="roundRect">
            <a:avLst>
              <a:gd fmla="val 9644" name="adj"/>
            </a:avLst>
          </a:prstGeom>
          <a:solidFill>
            <a:srgbClr val="FFF8DE"/>
          </a:solidFill>
          <a:ln>
            <a:noFill/>
          </a:ln>
        </p:spPr>
      </p:sp>
      <p:sp>
        <p:nvSpPr>
          <p:cNvPr id="16" name="Google Shape;16;p6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p:cSld name="Slide 6">
    <p:spTree>
      <p:nvGrpSpPr>
        <p:cNvPr id="17" name="Shape 17"/>
        <p:cNvGrpSpPr/>
        <p:nvPr/>
      </p:nvGrpSpPr>
      <p:grpSpPr>
        <a:xfrm>
          <a:off x="0" y="0"/>
          <a:ext cx="0" cy="0"/>
          <a:chOff x="0" y="0"/>
          <a:chExt cx="0" cy="0"/>
        </a:xfrm>
      </p:grpSpPr>
      <p:sp>
        <p:nvSpPr>
          <p:cNvPr id="18" name="Google Shape;18;p6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6">
  <p:cSld name="Slide 16">
    <p:spTree>
      <p:nvGrpSpPr>
        <p:cNvPr id="19" name="Shape 19"/>
        <p:cNvGrpSpPr/>
        <p:nvPr/>
      </p:nvGrpSpPr>
      <p:grpSpPr>
        <a:xfrm>
          <a:off x="0" y="0"/>
          <a:ext cx="0" cy="0"/>
          <a:chOff x="0" y="0"/>
          <a:chExt cx="0" cy="0"/>
        </a:xfrm>
      </p:grpSpPr>
      <p:sp>
        <p:nvSpPr>
          <p:cNvPr id="20" name="Google Shape;20;p72"/>
          <p:cNvSpPr/>
          <p:nvPr>
            <p:ph idx="2" type="pic"/>
          </p:nvPr>
        </p:nvSpPr>
        <p:spPr>
          <a:xfrm>
            <a:off x="587228" y="1267746"/>
            <a:ext cx="6678300" cy="2751900"/>
          </a:xfrm>
          <a:prstGeom prst="roundRect">
            <a:avLst>
              <a:gd fmla="val 8014" name="adj"/>
            </a:avLst>
          </a:prstGeom>
          <a:solidFill>
            <a:srgbClr val="FFF8DE"/>
          </a:solidFill>
          <a:ln>
            <a:noFill/>
          </a:ln>
        </p:spPr>
      </p:sp>
      <p:sp>
        <p:nvSpPr>
          <p:cNvPr id="21" name="Google Shape;21;p7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p:cSld name="Slide 8">
    <p:spTree>
      <p:nvGrpSpPr>
        <p:cNvPr id="22" name="Shape 22"/>
        <p:cNvGrpSpPr/>
        <p:nvPr/>
      </p:nvGrpSpPr>
      <p:grpSpPr>
        <a:xfrm>
          <a:off x="0" y="0"/>
          <a:ext cx="0" cy="0"/>
          <a:chOff x="0" y="0"/>
          <a:chExt cx="0" cy="0"/>
        </a:xfrm>
      </p:grpSpPr>
      <p:sp>
        <p:nvSpPr>
          <p:cNvPr id="23" name="Google Shape;23;p73"/>
          <p:cNvSpPr/>
          <p:nvPr>
            <p:ph idx="2" type="pic"/>
          </p:nvPr>
        </p:nvSpPr>
        <p:spPr>
          <a:xfrm>
            <a:off x="3977692" y="1557706"/>
            <a:ext cx="3498300" cy="2100000"/>
          </a:xfrm>
          <a:prstGeom prst="roundRect">
            <a:avLst>
              <a:gd fmla="val 12004" name="adj"/>
            </a:avLst>
          </a:prstGeom>
          <a:solidFill>
            <a:srgbClr val="FFF8DE"/>
          </a:solidFill>
          <a:ln>
            <a:noFill/>
          </a:ln>
        </p:spPr>
      </p:sp>
      <p:sp>
        <p:nvSpPr>
          <p:cNvPr id="24" name="Google Shape;24;p7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1">
  <p:cSld name="Slide 21">
    <p:spTree>
      <p:nvGrpSpPr>
        <p:cNvPr id="25" name="Shape 25"/>
        <p:cNvGrpSpPr/>
        <p:nvPr/>
      </p:nvGrpSpPr>
      <p:grpSpPr>
        <a:xfrm>
          <a:off x="0" y="0"/>
          <a:ext cx="0" cy="0"/>
          <a:chOff x="0" y="0"/>
          <a:chExt cx="0" cy="0"/>
        </a:xfrm>
      </p:grpSpPr>
      <p:sp>
        <p:nvSpPr>
          <p:cNvPr id="26" name="Google Shape;26;p74"/>
          <p:cNvSpPr/>
          <p:nvPr>
            <p:ph idx="2" type="pic"/>
          </p:nvPr>
        </p:nvSpPr>
        <p:spPr>
          <a:xfrm>
            <a:off x="8526084" y="4010377"/>
            <a:ext cx="3075600" cy="1866600"/>
          </a:xfrm>
          <a:prstGeom prst="roundRect">
            <a:avLst>
              <a:gd fmla="val 10543" name="adj"/>
            </a:avLst>
          </a:prstGeom>
          <a:solidFill>
            <a:srgbClr val="FFF8DE"/>
          </a:solidFill>
          <a:ln>
            <a:noFill/>
          </a:ln>
        </p:spPr>
      </p:sp>
      <p:sp>
        <p:nvSpPr>
          <p:cNvPr id="27" name="Google Shape;27;p7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5">
  <p:cSld name="Slide 15">
    <p:spTree>
      <p:nvGrpSpPr>
        <p:cNvPr id="28" name="Shape 28"/>
        <p:cNvGrpSpPr/>
        <p:nvPr/>
      </p:nvGrpSpPr>
      <p:grpSpPr>
        <a:xfrm>
          <a:off x="0" y="0"/>
          <a:ext cx="0" cy="0"/>
          <a:chOff x="0" y="0"/>
          <a:chExt cx="0" cy="0"/>
        </a:xfrm>
      </p:grpSpPr>
      <p:sp>
        <p:nvSpPr>
          <p:cNvPr id="29" name="Google Shape;29;p7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2">
  <p:cSld name="Slide 22">
    <p:spTree>
      <p:nvGrpSpPr>
        <p:cNvPr id="30" name="Shape 30"/>
        <p:cNvGrpSpPr/>
        <p:nvPr/>
      </p:nvGrpSpPr>
      <p:grpSpPr>
        <a:xfrm>
          <a:off x="0" y="0"/>
          <a:ext cx="0" cy="0"/>
          <a:chOff x="0" y="0"/>
          <a:chExt cx="0" cy="0"/>
        </a:xfrm>
      </p:grpSpPr>
      <p:sp>
        <p:nvSpPr>
          <p:cNvPr id="31" name="Google Shape;31;p77"/>
          <p:cNvSpPr/>
          <p:nvPr>
            <p:ph idx="2" type="pic"/>
          </p:nvPr>
        </p:nvSpPr>
        <p:spPr>
          <a:xfrm>
            <a:off x="587228" y="1287682"/>
            <a:ext cx="4364400" cy="1776900"/>
          </a:xfrm>
          <a:prstGeom prst="roundRect">
            <a:avLst>
              <a:gd fmla="val 11842" name="adj"/>
            </a:avLst>
          </a:prstGeom>
          <a:solidFill>
            <a:srgbClr val="FFF8DE"/>
          </a:solidFill>
          <a:ln>
            <a:noFill/>
          </a:ln>
        </p:spPr>
      </p:sp>
      <p:sp>
        <p:nvSpPr>
          <p:cNvPr id="32" name="Google Shape;32;p7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cover">
  <p:cSld name="Slide 1 cover">
    <p:spTree>
      <p:nvGrpSpPr>
        <p:cNvPr id="33" name="Shape 33"/>
        <p:cNvGrpSpPr/>
        <p:nvPr/>
      </p:nvGrpSpPr>
      <p:grpSpPr>
        <a:xfrm>
          <a:off x="0" y="0"/>
          <a:ext cx="0" cy="0"/>
          <a:chOff x="0" y="0"/>
          <a:chExt cx="0" cy="0"/>
        </a:xfrm>
      </p:grpSpPr>
      <p:sp>
        <p:nvSpPr>
          <p:cNvPr id="34" name="Google Shape;34;p78"/>
          <p:cNvSpPr/>
          <p:nvPr>
            <p:ph idx="2" type="pic"/>
          </p:nvPr>
        </p:nvSpPr>
        <p:spPr>
          <a:xfrm>
            <a:off x="8565595" y="1257298"/>
            <a:ext cx="3036000" cy="3111600"/>
          </a:xfrm>
          <a:prstGeom prst="roundRect">
            <a:avLst>
              <a:gd fmla="val 8042" name="adj"/>
            </a:avLst>
          </a:prstGeom>
          <a:solidFill>
            <a:srgbClr val="FFF8DE"/>
          </a:solidFill>
          <a:ln>
            <a:noFill/>
          </a:ln>
        </p:spPr>
      </p:sp>
      <p:sp>
        <p:nvSpPr>
          <p:cNvPr id="35" name="Google Shape;35;p7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extLst>
    <p:ext uri="{DCECCB84-F9BA-43D5-87BE-67443E8EF086}">
      <p15:sldGuideLst>
        <p15:guide id="1" orient="horz" pos="2160">
          <p15:clr>
            <a:srgbClr val="FBAE40"/>
          </p15:clr>
        </p15:guide>
        <p15:guide id="2" pos="38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 name="Shape 36"/>
        <p:cNvGrpSpPr/>
        <p:nvPr/>
      </p:nvGrpSpPr>
      <p:grpSpPr>
        <a:xfrm>
          <a:off x="0" y="0"/>
          <a:ext cx="0" cy="0"/>
          <a:chOff x="0" y="0"/>
          <a:chExt cx="0" cy="0"/>
        </a:xfrm>
      </p:grpSpPr>
      <p:sp>
        <p:nvSpPr>
          <p:cNvPr id="37" name="Google Shape;37;p79"/>
          <p:cNvSpPr txBox="1"/>
          <p:nvPr>
            <p:ph type="title"/>
          </p:nvPr>
        </p:nvSpPr>
        <p:spPr>
          <a:xfrm>
            <a:off x="415496" y="593367"/>
            <a:ext cx="11358000" cy="763500"/>
          </a:xfrm>
          <a:prstGeom prst="rect">
            <a:avLst/>
          </a:prstGeom>
          <a:noFill/>
          <a:ln>
            <a:noFill/>
          </a:ln>
        </p:spPr>
        <p:txBody>
          <a:bodyPr anchorCtr="0" anchor="ctr" bIns="121875" lIns="121875" spcFirstLastPara="1" rIns="121875" wrap="square" tIns="121875">
            <a:noAutofit/>
          </a:bodyPr>
          <a:lstStyle>
            <a:lvl1pPr lvl="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9pPr>
          </a:lstStyle>
          <a:p/>
        </p:txBody>
      </p:sp>
      <p:sp>
        <p:nvSpPr>
          <p:cNvPr id="38" name="Google Shape;38;p79"/>
          <p:cNvSpPr txBox="1"/>
          <p:nvPr>
            <p:ph idx="1" type="body"/>
          </p:nvPr>
        </p:nvSpPr>
        <p:spPr>
          <a:xfrm>
            <a:off x="415496" y="1536633"/>
            <a:ext cx="11358000" cy="4555200"/>
          </a:xfrm>
          <a:prstGeom prst="rect">
            <a:avLst/>
          </a:prstGeom>
          <a:noFill/>
          <a:ln>
            <a:noFill/>
          </a:ln>
        </p:spPr>
        <p:txBody>
          <a:bodyPr anchorCtr="0" anchor="ctr" bIns="121875" lIns="121875" spcFirstLastPara="1" rIns="121875" wrap="square" tIns="121875">
            <a:noAutofit/>
          </a:bodyPr>
          <a:lstStyle>
            <a:lvl1pPr indent="-349250" lvl="0" marL="4572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1pPr>
            <a:lvl2pPr indent="-349250" lvl="1" marL="9144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2pPr>
            <a:lvl3pPr indent="-349250" lvl="2" marL="13716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3pPr>
            <a:lvl4pPr indent="-349250" lvl="3" marL="18288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4pPr>
            <a:lvl5pPr indent="-349250" lvl="4" marL="22860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5pPr>
            <a:lvl6pPr indent="-349250" lvl="5" marL="27432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6pPr>
            <a:lvl7pPr indent="-349250" lvl="6" marL="32004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7pPr>
            <a:lvl8pPr indent="-349250" lvl="7" marL="36576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8pPr>
            <a:lvl9pPr indent="-349250" lvl="8" marL="41148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9pPr>
          </a:lstStyle>
          <a:p/>
        </p:txBody>
      </p:sp>
      <p:sp>
        <p:nvSpPr>
          <p:cNvPr id="39" name="Google Shape;39;p79"/>
          <p:cNvSpPr txBox="1"/>
          <p:nvPr>
            <p:ph idx="12" type="sldNum"/>
          </p:nvPr>
        </p:nvSpPr>
        <p:spPr>
          <a:xfrm>
            <a:off x="11293784" y="6217622"/>
            <a:ext cx="731400" cy="5247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p:cSld name="Slide 2">
    <p:spTree>
      <p:nvGrpSpPr>
        <p:cNvPr id="40" name="Shape 40"/>
        <p:cNvGrpSpPr/>
        <p:nvPr/>
      </p:nvGrpSpPr>
      <p:grpSpPr>
        <a:xfrm>
          <a:off x="0" y="0"/>
          <a:ext cx="0" cy="0"/>
          <a:chOff x="0" y="0"/>
          <a:chExt cx="0" cy="0"/>
        </a:xfrm>
      </p:grpSpPr>
      <p:sp>
        <p:nvSpPr>
          <p:cNvPr id="41" name="Google Shape;41;p8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p:cSld name="Slide 3">
    <p:spTree>
      <p:nvGrpSpPr>
        <p:cNvPr id="42" name="Shape 42"/>
        <p:cNvGrpSpPr/>
        <p:nvPr/>
      </p:nvGrpSpPr>
      <p:grpSpPr>
        <a:xfrm>
          <a:off x="0" y="0"/>
          <a:ext cx="0" cy="0"/>
          <a:chOff x="0" y="0"/>
          <a:chExt cx="0" cy="0"/>
        </a:xfrm>
      </p:grpSpPr>
      <p:sp>
        <p:nvSpPr>
          <p:cNvPr id="43" name="Google Shape;43;p81"/>
          <p:cNvSpPr/>
          <p:nvPr>
            <p:ph idx="2" type="pic"/>
          </p:nvPr>
        </p:nvSpPr>
        <p:spPr>
          <a:xfrm>
            <a:off x="4296288" y="1257300"/>
            <a:ext cx="7305600" cy="2529000"/>
          </a:xfrm>
          <a:prstGeom prst="roundRect">
            <a:avLst>
              <a:gd fmla="val 9728" name="adj"/>
            </a:avLst>
          </a:prstGeom>
          <a:solidFill>
            <a:srgbClr val="FFF8DE"/>
          </a:solidFill>
          <a:ln>
            <a:noFill/>
          </a:ln>
        </p:spPr>
      </p:sp>
      <p:sp>
        <p:nvSpPr>
          <p:cNvPr id="44" name="Google Shape;44;p8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p:cSld name="Slide 4">
    <p:spTree>
      <p:nvGrpSpPr>
        <p:cNvPr id="45" name="Shape 45"/>
        <p:cNvGrpSpPr/>
        <p:nvPr/>
      </p:nvGrpSpPr>
      <p:grpSpPr>
        <a:xfrm>
          <a:off x="0" y="0"/>
          <a:ext cx="0" cy="0"/>
          <a:chOff x="0" y="0"/>
          <a:chExt cx="0" cy="0"/>
        </a:xfrm>
      </p:grpSpPr>
      <p:sp>
        <p:nvSpPr>
          <p:cNvPr id="46" name="Google Shape;46;p82"/>
          <p:cNvSpPr/>
          <p:nvPr>
            <p:ph idx="2" type="pic"/>
          </p:nvPr>
        </p:nvSpPr>
        <p:spPr>
          <a:xfrm>
            <a:off x="587228" y="3495675"/>
            <a:ext cx="4126500" cy="2752800"/>
          </a:xfrm>
          <a:prstGeom prst="roundRect">
            <a:avLst>
              <a:gd fmla="val 9401" name="adj"/>
            </a:avLst>
          </a:prstGeom>
          <a:solidFill>
            <a:srgbClr val="FFF8DE"/>
          </a:solidFill>
          <a:ln>
            <a:noFill/>
          </a:ln>
        </p:spPr>
      </p:sp>
      <p:sp>
        <p:nvSpPr>
          <p:cNvPr id="47" name="Google Shape;47;p8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p:cSld name="Slide 5">
    <p:spTree>
      <p:nvGrpSpPr>
        <p:cNvPr id="48" name="Shape 48"/>
        <p:cNvGrpSpPr/>
        <p:nvPr/>
      </p:nvGrpSpPr>
      <p:grpSpPr>
        <a:xfrm>
          <a:off x="0" y="0"/>
          <a:ext cx="0" cy="0"/>
          <a:chOff x="0" y="0"/>
          <a:chExt cx="0" cy="0"/>
        </a:xfrm>
      </p:grpSpPr>
      <p:sp>
        <p:nvSpPr>
          <p:cNvPr id="49" name="Google Shape;49;p83"/>
          <p:cNvSpPr/>
          <p:nvPr>
            <p:ph idx="2" type="pic"/>
          </p:nvPr>
        </p:nvSpPr>
        <p:spPr>
          <a:xfrm>
            <a:off x="4417637" y="3660124"/>
            <a:ext cx="2656200" cy="2588400"/>
          </a:xfrm>
          <a:prstGeom prst="roundRect">
            <a:avLst>
              <a:gd fmla="val 8881" name="adj"/>
            </a:avLst>
          </a:prstGeom>
          <a:solidFill>
            <a:srgbClr val="FFF8DE"/>
          </a:solidFill>
          <a:ln>
            <a:noFill/>
          </a:ln>
        </p:spPr>
      </p:sp>
      <p:sp>
        <p:nvSpPr>
          <p:cNvPr id="50" name="Google Shape;50;p8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p:cSld name="Slide 7">
    <p:spTree>
      <p:nvGrpSpPr>
        <p:cNvPr id="51" name="Shape 51"/>
        <p:cNvGrpSpPr/>
        <p:nvPr/>
      </p:nvGrpSpPr>
      <p:grpSpPr>
        <a:xfrm>
          <a:off x="0" y="0"/>
          <a:ext cx="0" cy="0"/>
          <a:chOff x="0" y="0"/>
          <a:chExt cx="0" cy="0"/>
        </a:xfrm>
      </p:grpSpPr>
      <p:sp>
        <p:nvSpPr>
          <p:cNvPr id="52" name="Google Shape;52;p84"/>
          <p:cNvSpPr/>
          <p:nvPr>
            <p:ph idx="2" type="pic"/>
          </p:nvPr>
        </p:nvSpPr>
        <p:spPr>
          <a:xfrm>
            <a:off x="587228" y="1257300"/>
            <a:ext cx="1722000" cy="1863600"/>
          </a:xfrm>
          <a:prstGeom prst="roundRect">
            <a:avLst>
              <a:gd fmla="val 10473" name="adj"/>
            </a:avLst>
          </a:prstGeom>
          <a:solidFill>
            <a:srgbClr val="FFF8DE"/>
          </a:solidFill>
          <a:ln>
            <a:noFill/>
          </a:ln>
        </p:spPr>
      </p:sp>
      <p:sp>
        <p:nvSpPr>
          <p:cNvPr id="53" name="Google Shape;53;p84"/>
          <p:cNvSpPr/>
          <p:nvPr>
            <p:ph idx="3" type="pic"/>
          </p:nvPr>
        </p:nvSpPr>
        <p:spPr>
          <a:xfrm>
            <a:off x="3339678" y="1257300"/>
            <a:ext cx="1722000" cy="1863600"/>
          </a:xfrm>
          <a:prstGeom prst="roundRect">
            <a:avLst>
              <a:gd fmla="val 10473" name="adj"/>
            </a:avLst>
          </a:prstGeom>
          <a:solidFill>
            <a:srgbClr val="FFF8DE"/>
          </a:solidFill>
          <a:ln>
            <a:noFill/>
          </a:ln>
        </p:spPr>
      </p:sp>
      <p:sp>
        <p:nvSpPr>
          <p:cNvPr id="54" name="Google Shape;54;p84"/>
          <p:cNvSpPr/>
          <p:nvPr>
            <p:ph idx="4" type="pic"/>
          </p:nvPr>
        </p:nvSpPr>
        <p:spPr>
          <a:xfrm>
            <a:off x="6094475" y="1257300"/>
            <a:ext cx="1722000" cy="1863600"/>
          </a:xfrm>
          <a:prstGeom prst="roundRect">
            <a:avLst>
              <a:gd fmla="val 10473" name="adj"/>
            </a:avLst>
          </a:prstGeom>
          <a:solidFill>
            <a:srgbClr val="FFF8DE"/>
          </a:solidFill>
          <a:ln>
            <a:noFill/>
          </a:ln>
        </p:spPr>
      </p:sp>
      <p:sp>
        <p:nvSpPr>
          <p:cNvPr id="55" name="Google Shape;55;p8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p:cSld name="Slide 9">
    <p:spTree>
      <p:nvGrpSpPr>
        <p:cNvPr id="56" name="Shape 56"/>
        <p:cNvGrpSpPr/>
        <p:nvPr/>
      </p:nvGrpSpPr>
      <p:grpSpPr>
        <a:xfrm>
          <a:off x="0" y="0"/>
          <a:ext cx="0" cy="0"/>
          <a:chOff x="0" y="0"/>
          <a:chExt cx="0" cy="0"/>
        </a:xfrm>
      </p:grpSpPr>
      <p:sp>
        <p:nvSpPr>
          <p:cNvPr id="57" name="Google Shape;57;p85"/>
          <p:cNvSpPr/>
          <p:nvPr>
            <p:ph idx="2" type="pic"/>
          </p:nvPr>
        </p:nvSpPr>
        <p:spPr>
          <a:xfrm>
            <a:off x="7474351" y="1427640"/>
            <a:ext cx="3948900" cy="1961700"/>
          </a:xfrm>
          <a:prstGeom prst="roundRect">
            <a:avLst>
              <a:gd fmla="val 10452" name="adj"/>
            </a:avLst>
          </a:prstGeom>
          <a:solidFill>
            <a:srgbClr val="FFF8DE"/>
          </a:solidFill>
          <a:ln>
            <a:noFill/>
          </a:ln>
        </p:spPr>
      </p:sp>
      <p:sp>
        <p:nvSpPr>
          <p:cNvPr id="58" name="Google Shape;58;p8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p:cSld name="Slide 10">
    <p:spTree>
      <p:nvGrpSpPr>
        <p:cNvPr id="59" name="Shape 59"/>
        <p:cNvGrpSpPr/>
        <p:nvPr/>
      </p:nvGrpSpPr>
      <p:grpSpPr>
        <a:xfrm>
          <a:off x="0" y="0"/>
          <a:ext cx="0" cy="0"/>
          <a:chOff x="0" y="0"/>
          <a:chExt cx="0" cy="0"/>
        </a:xfrm>
      </p:grpSpPr>
      <p:sp>
        <p:nvSpPr>
          <p:cNvPr id="60" name="Google Shape;60;p8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p:cSld name="Slide 11">
    <p:spTree>
      <p:nvGrpSpPr>
        <p:cNvPr id="61" name="Shape 61"/>
        <p:cNvGrpSpPr/>
        <p:nvPr/>
      </p:nvGrpSpPr>
      <p:grpSpPr>
        <a:xfrm>
          <a:off x="0" y="0"/>
          <a:ext cx="0" cy="0"/>
          <a:chOff x="0" y="0"/>
          <a:chExt cx="0" cy="0"/>
        </a:xfrm>
      </p:grpSpPr>
      <p:sp>
        <p:nvSpPr>
          <p:cNvPr id="62" name="Google Shape;62;p87"/>
          <p:cNvSpPr/>
          <p:nvPr>
            <p:ph idx="2" type="pic"/>
          </p:nvPr>
        </p:nvSpPr>
        <p:spPr>
          <a:xfrm>
            <a:off x="587228" y="2633980"/>
            <a:ext cx="4500900" cy="1998300"/>
          </a:xfrm>
          <a:prstGeom prst="roundRect">
            <a:avLst>
              <a:gd fmla="val 10566" name="adj"/>
            </a:avLst>
          </a:prstGeom>
          <a:solidFill>
            <a:srgbClr val="FFF8DE"/>
          </a:solidFill>
          <a:ln>
            <a:noFill/>
          </a:ln>
        </p:spPr>
      </p:sp>
      <p:sp>
        <p:nvSpPr>
          <p:cNvPr id="63" name="Google Shape;63;p8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p:cSld name="Slide 12">
    <p:spTree>
      <p:nvGrpSpPr>
        <p:cNvPr id="64" name="Shape 64"/>
        <p:cNvGrpSpPr/>
        <p:nvPr/>
      </p:nvGrpSpPr>
      <p:grpSpPr>
        <a:xfrm>
          <a:off x="0" y="0"/>
          <a:ext cx="0" cy="0"/>
          <a:chOff x="0" y="0"/>
          <a:chExt cx="0" cy="0"/>
        </a:xfrm>
      </p:grpSpPr>
      <p:sp>
        <p:nvSpPr>
          <p:cNvPr id="65" name="Google Shape;65;p88"/>
          <p:cNvSpPr/>
          <p:nvPr>
            <p:ph idx="2" type="pic"/>
          </p:nvPr>
        </p:nvSpPr>
        <p:spPr>
          <a:xfrm>
            <a:off x="7587939" y="1485900"/>
            <a:ext cx="4014000" cy="1943100"/>
          </a:xfrm>
          <a:prstGeom prst="roundRect">
            <a:avLst>
              <a:gd fmla="val 10000" name="adj"/>
            </a:avLst>
          </a:prstGeom>
          <a:solidFill>
            <a:srgbClr val="FFF8DE"/>
          </a:solidFill>
          <a:ln>
            <a:noFill/>
          </a:ln>
        </p:spPr>
      </p:sp>
      <p:sp>
        <p:nvSpPr>
          <p:cNvPr id="66" name="Google Shape;66;p8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p:cSld name="Slide 13">
    <p:spTree>
      <p:nvGrpSpPr>
        <p:cNvPr id="67" name="Shape 67"/>
        <p:cNvGrpSpPr/>
        <p:nvPr/>
      </p:nvGrpSpPr>
      <p:grpSpPr>
        <a:xfrm>
          <a:off x="0" y="0"/>
          <a:ext cx="0" cy="0"/>
          <a:chOff x="0" y="0"/>
          <a:chExt cx="0" cy="0"/>
        </a:xfrm>
      </p:grpSpPr>
      <p:sp>
        <p:nvSpPr>
          <p:cNvPr id="68" name="Google Shape;68;p89"/>
          <p:cNvSpPr/>
          <p:nvPr>
            <p:ph idx="2" type="pic"/>
          </p:nvPr>
        </p:nvSpPr>
        <p:spPr>
          <a:xfrm>
            <a:off x="5950952" y="1257300"/>
            <a:ext cx="5650800" cy="2474100"/>
          </a:xfrm>
          <a:prstGeom prst="roundRect">
            <a:avLst>
              <a:gd fmla="val 11277" name="adj"/>
            </a:avLst>
          </a:prstGeom>
          <a:solidFill>
            <a:srgbClr val="FFF8DE"/>
          </a:solidFill>
          <a:ln>
            <a:noFill/>
          </a:ln>
        </p:spPr>
      </p:sp>
      <p:sp>
        <p:nvSpPr>
          <p:cNvPr id="69" name="Google Shape;69;p8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4">
  <p:cSld name="Slide 14">
    <p:spTree>
      <p:nvGrpSpPr>
        <p:cNvPr id="70" name="Shape 70"/>
        <p:cNvGrpSpPr/>
        <p:nvPr/>
      </p:nvGrpSpPr>
      <p:grpSpPr>
        <a:xfrm>
          <a:off x="0" y="0"/>
          <a:ext cx="0" cy="0"/>
          <a:chOff x="0" y="0"/>
          <a:chExt cx="0" cy="0"/>
        </a:xfrm>
      </p:grpSpPr>
      <p:sp>
        <p:nvSpPr>
          <p:cNvPr id="71" name="Google Shape;71;p90"/>
          <p:cNvSpPr/>
          <p:nvPr>
            <p:ph idx="2" type="pic"/>
          </p:nvPr>
        </p:nvSpPr>
        <p:spPr>
          <a:xfrm>
            <a:off x="4675607" y="1257301"/>
            <a:ext cx="2609100" cy="2981400"/>
          </a:xfrm>
          <a:prstGeom prst="roundRect">
            <a:avLst>
              <a:gd fmla="val 9003" name="adj"/>
            </a:avLst>
          </a:prstGeom>
          <a:solidFill>
            <a:srgbClr val="FFF8DE"/>
          </a:solidFill>
          <a:ln>
            <a:noFill/>
          </a:ln>
        </p:spPr>
      </p:sp>
      <p:sp>
        <p:nvSpPr>
          <p:cNvPr id="72" name="Google Shape;72;p9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8">
  <p:cSld name="Slide 18">
    <p:spTree>
      <p:nvGrpSpPr>
        <p:cNvPr id="73" name="Shape 73"/>
        <p:cNvGrpSpPr/>
        <p:nvPr/>
      </p:nvGrpSpPr>
      <p:grpSpPr>
        <a:xfrm>
          <a:off x="0" y="0"/>
          <a:ext cx="0" cy="0"/>
          <a:chOff x="0" y="0"/>
          <a:chExt cx="0" cy="0"/>
        </a:xfrm>
      </p:grpSpPr>
      <p:sp>
        <p:nvSpPr>
          <p:cNvPr id="74" name="Google Shape;74;p91"/>
          <p:cNvSpPr/>
          <p:nvPr>
            <p:ph idx="2" type="pic"/>
          </p:nvPr>
        </p:nvSpPr>
        <p:spPr>
          <a:xfrm>
            <a:off x="587228" y="1376695"/>
            <a:ext cx="3793200" cy="2171700"/>
          </a:xfrm>
          <a:prstGeom prst="roundRect">
            <a:avLst>
              <a:gd fmla="val 10088" name="adj"/>
            </a:avLst>
          </a:prstGeom>
          <a:solidFill>
            <a:srgbClr val="FFF8DE"/>
          </a:solidFill>
          <a:ln>
            <a:noFill/>
          </a:ln>
        </p:spPr>
      </p:sp>
      <p:sp>
        <p:nvSpPr>
          <p:cNvPr id="75" name="Google Shape;75;p9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9">
  <p:cSld name="Slide 19">
    <p:spTree>
      <p:nvGrpSpPr>
        <p:cNvPr id="76" name="Shape 76"/>
        <p:cNvGrpSpPr/>
        <p:nvPr/>
      </p:nvGrpSpPr>
      <p:grpSpPr>
        <a:xfrm>
          <a:off x="0" y="0"/>
          <a:ext cx="0" cy="0"/>
          <a:chOff x="0" y="0"/>
          <a:chExt cx="0" cy="0"/>
        </a:xfrm>
      </p:grpSpPr>
      <p:sp>
        <p:nvSpPr>
          <p:cNvPr id="77" name="Google Shape;77;p92"/>
          <p:cNvSpPr/>
          <p:nvPr>
            <p:ph idx="2" type="pic"/>
          </p:nvPr>
        </p:nvSpPr>
        <p:spPr>
          <a:xfrm>
            <a:off x="6526986" y="3209660"/>
            <a:ext cx="5074800" cy="1662300"/>
          </a:xfrm>
          <a:prstGeom prst="roundRect">
            <a:avLst>
              <a:gd fmla="val 11510" name="adj"/>
            </a:avLst>
          </a:prstGeom>
          <a:solidFill>
            <a:srgbClr val="FFF8DE"/>
          </a:solidFill>
          <a:ln>
            <a:noFill/>
          </a:ln>
        </p:spPr>
      </p:sp>
      <p:sp>
        <p:nvSpPr>
          <p:cNvPr id="78" name="Google Shape;78;p9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0">
  <p:cSld name="Slide 20">
    <p:spTree>
      <p:nvGrpSpPr>
        <p:cNvPr id="79" name="Shape 79"/>
        <p:cNvGrpSpPr/>
        <p:nvPr/>
      </p:nvGrpSpPr>
      <p:grpSpPr>
        <a:xfrm>
          <a:off x="0" y="0"/>
          <a:ext cx="0" cy="0"/>
          <a:chOff x="0" y="0"/>
          <a:chExt cx="0" cy="0"/>
        </a:xfrm>
      </p:grpSpPr>
      <p:sp>
        <p:nvSpPr>
          <p:cNvPr id="80" name="Google Shape;80;p93"/>
          <p:cNvSpPr/>
          <p:nvPr>
            <p:ph idx="2" type="pic"/>
          </p:nvPr>
        </p:nvSpPr>
        <p:spPr>
          <a:xfrm>
            <a:off x="9201180" y="1257300"/>
            <a:ext cx="2400600" cy="4991100"/>
          </a:xfrm>
          <a:prstGeom prst="roundRect">
            <a:avLst>
              <a:gd fmla="val 10320" name="adj"/>
            </a:avLst>
          </a:prstGeom>
          <a:solidFill>
            <a:srgbClr val="FFF8DE"/>
          </a:solidFill>
          <a:ln>
            <a:noFill/>
          </a:ln>
        </p:spPr>
      </p:sp>
      <p:sp>
        <p:nvSpPr>
          <p:cNvPr id="81" name="Google Shape;81;p9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3">
  <p:cSld name="Slide 23">
    <p:spTree>
      <p:nvGrpSpPr>
        <p:cNvPr id="82" name="Shape 82"/>
        <p:cNvGrpSpPr/>
        <p:nvPr/>
      </p:nvGrpSpPr>
      <p:grpSpPr>
        <a:xfrm>
          <a:off x="0" y="0"/>
          <a:ext cx="0" cy="0"/>
          <a:chOff x="0" y="0"/>
          <a:chExt cx="0" cy="0"/>
        </a:xfrm>
      </p:grpSpPr>
      <p:sp>
        <p:nvSpPr>
          <p:cNvPr id="83" name="Google Shape;83;p9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4">
  <p:cSld name="Slide 24">
    <p:spTree>
      <p:nvGrpSpPr>
        <p:cNvPr id="84" name="Shape 84"/>
        <p:cNvGrpSpPr/>
        <p:nvPr/>
      </p:nvGrpSpPr>
      <p:grpSpPr>
        <a:xfrm>
          <a:off x="0" y="0"/>
          <a:ext cx="0" cy="0"/>
          <a:chOff x="0" y="0"/>
          <a:chExt cx="0" cy="0"/>
        </a:xfrm>
      </p:grpSpPr>
      <p:sp>
        <p:nvSpPr>
          <p:cNvPr id="85" name="Google Shape;85;p95"/>
          <p:cNvSpPr/>
          <p:nvPr>
            <p:ph idx="2" type="pic"/>
          </p:nvPr>
        </p:nvSpPr>
        <p:spPr>
          <a:xfrm>
            <a:off x="587228" y="1548582"/>
            <a:ext cx="3855900" cy="1971300"/>
          </a:xfrm>
          <a:prstGeom prst="roundRect">
            <a:avLst>
              <a:gd fmla="val 11352" name="adj"/>
            </a:avLst>
          </a:prstGeom>
          <a:solidFill>
            <a:srgbClr val="FFF8DE"/>
          </a:solidFill>
          <a:ln>
            <a:noFill/>
          </a:ln>
        </p:spPr>
      </p:sp>
      <p:sp>
        <p:nvSpPr>
          <p:cNvPr id="86" name="Google Shape;86;p9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5">
  <p:cSld name="Slide 25">
    <p:spTree>
      <p:nvGrpSpPr>
        <p:cNvPr id="87" name="Shape 87"/>
        <p:cNvGrpSpPr/>
        <p:nvPr/>
      </p:nvGrpSpPr>
      <p:grpSpPr>
        <a:xfrm>
          <a:off x="0" y="0"/>
          <a:ext cx="0" cy="0"/>
          <a:chOff x="0" y="0"/>
          <a:chExt cx="0" cy="0"/>
        </a:xfrm>
      </p:grpSpPr>
      <p:sp>
        <p:nvSpPr>
          <p:cNvPr id="88" name="Google Shape;88;p9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6">
  <p:cSld name="Slide 26">
    <p:spTree>
      <p:nvGrpSpPr>
        <p:cNvPr id="89" name="Shape 89"/>
        <p:cNvGrpSpPr/>
        <p:nvPr/>
      </p:nvGrpSpPr>
      <p:grpSpPr>
        <a:xfrm>
          <a:off x="0" y="0"/>
          <a:ext cx="0" cy="0"/>
          <a:chOff x="0" y="0"/>
          <a:chExt cx="0" cy="0"/>
        </a:xfrm>
      </p:grpSpPr>
      <p:sp>
        <p:nvSpPr>
          <p:cNvPr id="90" name="Google Shape;90;p97"/>
          <p:cNvSpPr/>
          <p:nvPr>
            <p:ph idx="2" type="pic"/>
          </p:nvPr>
        </p:nvSpPr>
        <p:spPr>
          <a:xfrm>
            <a:off x="587228" y="3533775"/>
            <a:ext cx="2460000" cy="2714700"/>
          </a:xfrm>
          <a:prstGeom prst="roundRect">
            <a:avLst>
              <a:gd fmla="val 9312" name="adj"/>
            </a:avLst>
          </a:prstGeom>
          <a:solidFill>
            <a:srgbClr val="FFF8DE"/>
          </a:solidFill>
          <a:ln>
            <a:noFill/>
          </a:ln>
        </p:spPr>
      </p:sp>
      <p:sp>
        <p:nvSpPr>
          <p:cNvPr id="91" name="Google Shape;91;p9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7">
  <p:cSld name="Slide 27">
    <p:spTree>
      <p:nvGrpSpPr>
        <p:cNvPr id="92" name="Shape 92"/>
        <p:cNvGrpSpPr/>
        <p:nvPr/>
      </p:nvGrpSpPr>
      <p:grpSpPr>
        <a:xfrm>
          <a:off x="0" y="0"/>
          <a:ext cx="0" cy="0"/>
          <a:chOff x="0" y="0"/>
          <a:chExt cx="0" cy="0"/>
        </a:xfrm>
      </p:grpSpPr>
      <p:sp>
        <p:nvSpPr>
          <p:cNvPr id="93" name="Google Shape;93;p9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8">
  <p:cSld name="Slide 28">
    <p:spTree>
      <p:nvGrpSpPr>
        <p:cNvPr id="94" name="Shape 94"/>
        <p:cNvGrpSpPr/>
        <p:nvPr/>
      </p:nvGrpSpPr>
      <p:grpSpPr>
        <a:xfrm>
          <a:off x="0" y="0"/>
          <a:ext cx="0" cy="0"/>
          <a:chOff x="0" y="0"/>
          <a:chExt cx="0" cy="0"/>
        </a:xfrm>
      </p:grpSpPr>
      <p:sp>
        <p:nvSpPr>
          <p:cNvPr id="95" name="Google Shape;95;p9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9">
  <p:cSld name="Slide 29">
    <p:spTree>
      <p:nvGrpSpPr>
        <p:cNvPr id="96" name="Shape 96"/>
        <p:cNvGrpSpPr/>
        <p:nvPr/>
      </p:nvGrpSpPr>
      <p:grpSpPr>
        <a:xfrm>
          <a:off x="0" y="0"/>
          <a:ext cx="0" cy="0"/>
          <a:chOff x="0" y="0"/>
          <a:chExt cx="0" cy="0"/>
        </a:xfrm>
      </p:grpSpPr>
      <p:sp>
        <p:nvSpPr>
          <p:cNvPr id="97" name="Google Shape;97;p100"/>
          <p:cNvSpPr/>
          <p:nvPr>
            <p:ph idx="2" type="pic"/>
          </p:nvPr>
        </p:nvSpPr>
        <p:spPr>
          <a:xfrm>
            <a:off x="4637516" y="1593821"/>
            <a:ext cx="3871500" cy="2054100"/>
          </a:xfrm>
          <a:prstGeom prst="roundRect">
            <a:avLst>
              <a:gd fmla="val 10639" name="adj"/>
            </a:avLst>
          </a:prstGeom>
          <a:solidFill>
            <a:srgbClr val="FFF8DE"/>
          </a:solidFill>
          <a:ln>
            <a:noFill/>
          </a:ln>
        </p:spPr>
      </p:sp>
      <p:sp>
        <p:nvSpPr>
          <p:cNvPr id="98" name="Google Shape;98;p10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0">
  <p:cSld name="Slide 30">
    <p:spTree>
      <p:nvGrpSpPr>
        <p:cNvPr id="99" name="Shape 99"/>
        <p:cNvGrpSpPr/>
        <p:nvPr/>
      </p:nvGrpSpPr>
      <p:grpSpPr>
        <a:xfrm>
          <a:off x="0" y="0"/>
          <a:ext cx="0" cy="0"/>
          <a:chOff x="0" y="0"/>
          <a:chExt cx="0" cy="0"/>
        </a:xfrm>
      </p:grpSpPr>
      <p:sp>
        <p:nvSpPr>
          <p:cNvPr id="100" name="Google Shape;100;p101"/>
          <p:cNvSpPr/>
          <p:nvPr>
            <p:ph idx="2" type="pic"/>
          </p:nvPr>
        </p:nvSpPr>
        <p:spPr>
          <a:xfrm>
            <a:off x="3956702" y="2705100"/>
            <a:ext cx="7645200" cy="2688300"/>
          </a:xfrm>
          <a:prstGeom prst="roundRect">
            <a:avLst>
              <a:gd fmla="val 9580" name="adj"/>
            </a:avLst>
          </a:prstGeom>
          <a:solidFill>
            <a:srgbClr val="FFF8DE"/>
          </a:solidFill>
          <a:ln>
            <a:noFill/>
          </a:ln>
        </p:spPr>
      </p:sp>
      <p:sp>
        <p:nvSpPr>
          <p:cNvPr id="101" name="Google Shape;101;p10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102" name="Shape 102"/>
        <p:cNvGrpSpPr/>
        <p:nvPr/>
      </p:nvGrpSpPr>
      <p:grpSpPr>
        <a:xfrm>
          <a:off x="0" y="0"/>
          <a:ext cx="0" cy="0"/>
          <a:chOff x="0" y="0"/>
          <a:chExt cx="0" cy="0"/>
        </a:xfrm>
      </p:grpSpPr>
      <p:sp>
        <p:nvSpPr>
          <p:cNvPr id="103" name="Google Shape;103;p102"/>
          <p:cNvSpPr/>
          <p:nvPr>
            <p:ph idx="2" type="pic"/>
          </p:nvPr>
        </p:nvSpPr>
        <p:spPr>
          <a:xfrm>
            <a:off x="5924655" y="0"/>
            <a:ext cx="6264000" cy="6858000"/>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4" name="Shape 104"/>
        <p:cNvGrpSpPr/>
        <p:nvPr/>
      </p:nvGrpSpPr>
      <p:grpSpPr>
        <a:xfrm>
          <a:off x="0" y="0"/>
          <a:ext cx="0" cy="0"/>
          <a:chOff x="0" y="0"/>
          <a:chExt cx="0" cy="0"/>
        </a:xfrm>
      </p:grpSpPr>
      <p:sp>
        <p:nvSpPr>
          <p:cNvPr id="105" name="Google Shape;105;p103"/>
          <p:cNvSpPr txBox="1"/>
          <p:nvPr>
            <p:ph type="ctrTitle"/>
          </p:nvPr>
        </p:nvSpPr>
        <p:spPr>
          <a:xfrm>
            <a:off x="415507" y="992767"/>
            <a:ext cx="11358000" cy="2736900"/>
          </a:xfrm>
          <a:prstGeom prst="rect">
            <a:avLst/>
          </a:prstGeom>
          <a:noFill/>
          <a:ln>
            <a:noFill/>
          </a:ln>
        </p:spPr>
        <p:txBody>
          <a:bodyPr anchorCtr="0" anchor="b" bIns="121875" lIns="121875" spcFirstLastPara="1" rIns="121875" wrap="square" tIns="121875">
            <a:noAutofit/>
          </a:bodyPr>
          <a:lstStyle>
            <a:lvl1pPr lvl="0"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9pPr>
          </a:lstStyle>
          <a:p/>
        </p:txBody>
      </p:sp>
      <p:sp>
        <p:nvSpPr>
          <p:cNvPr id="106" name="Google Shape;106;p103"/>
          <p:cNvSpPr txBox="1"/>
          <p:nvPr>
            <p:ph idx="1" type="subTitle"/>
          </p:nvPr>
        </p:nvSpPr>
        <p:spPr>
          <a:xfrm>
            <a:off x="415496" y="3778833"/>
            <a:ext cx="11358000" cy="1056900"/>
          </a:xfrm>
          <a:prstGeom prst="rect">
            <a:avLst/>
          </a:prstGeom>
          <a:noFill/>
          <a:ln>
            <a:noFill/>
          </a:ln>
        </p:spPr>
        <p:txBody>
          <a:bodyPr anchorCtr="0" anchor="ctr" bIns="121875" lIns="121875" spcFirstLastPara="1" rIns="121875" wrap="square" tIns="121875">
            <a:noAutofit/>
          </a:bodyPr>
          <a:lstStyle>
            <a:lvl1pPr lvl="0"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9pPr>
          </a:lstStyle>
          <a:p/>
        </p:txBody>
      </p:sp>
      <p:sp>
        <p:nvSpPr>
          <p:cNvPr id="107" name="Google Shape;107;p103"/>
          <p:cNvSpPr txBox="1"/>
          <p:nvPr>
            <p:ph idx="12" type="sldNum"/>
          </p:nvPr>
        </p:nvSpPr>
        <p:spPr>
          <a:xfrm>
            <a:off x="11293784" y="6217622"/>
            <a:ext cx="731400" cy="5247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04"/>
          <p:cNvSpPr/>
          <p:nvPr/>
        </p:nvSpPr>
        <p:spPr>
          <a:xfrm>
            <a:off x="-3242055" y="-3201967"/>
            <a:ext cx="9417300" cy="9419700"/>
          </a:xfrm>
          <a:prstGeom prst="ellipse">
            <a:avLst/>
          </a:prstGeom>
          <a:gradFill>
            <a:gsLst>
              <a:gs pos="0">
                <a:srgbClr val="E80000"/>
              </a:gs>
              <a:gs pos="50000">
                <a:srgbClr val="B90005"/>
              </a:gs>
              <a:gs pos="100000">
                <a:srgbClr val="89000A"/>
              </a:gs>
            </a:gsLst>
            <a:lin ang="2698631" scaled="0"/>
          </a:gra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pic>
        <p:nvPicPr>
          <p:cNvPr id="110" name="Google Shape;110;p104" title="11153a.jpg"/>
          <p:cNvPicPr preferRelativeResize="0"/>
          <p:nvPr/>
        </p:nvPicPr>
        <p:blipFill rotWithShape="1">
          <a:blip r:embed="rId2">
            <a:alphaModFix/>
          </a:blip>
          <a:srcRect b="0" l="0" r="23972" t="0"/>
          <a:stretch/>
        </p:blipFill>
        <p:spPr>
          <a:xfrm>
            <a:off x="-1155744" y="-1013400"/>
            <a:ext cx="6797400" cy="6718200"/>
          </a:xfrm>
          <a:prstGeom prst="ellipse">
            <a:avLst/>
          </a:prstGeom>
          <a:noFill/>
          <a:ln>
            <a:noFill/>
          </a:ln>
        </p:spPr>
      </p:pic>
      <p:sp>
        <p:nvSpPr>
          <p:cNvPr id="111" name="Google Shape;111;p104"/>
          <p:cNvSpPr txBox="1"/>
          <p:nvPr>
            <p:ph type="title"/>
          </p:nvPr>
        </p:nvSpPr>
        <p:spPr>
          <a:xfrm>
            <a:off x="6405730" y="1995833"/>
            <a:ext cx="5567700" cy="11223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9pPr>
          </a:lstStyle>
          <a:p/>
        </p:txBody>
      </p:sp>
      <p:sp>
        <p:nvSpPr>
          <p:cNvPr id="112" name="Google Shape;112;p104"/>
          <p:cNvSpPr txBox="1"/>
          <p:nvPr>
            <p:ph idx="12" type="sldNum"/>
          </p:nvPr>
        </p:nvSpPr>
        <p:spPr>
          <a:xfrm>
            <a:off x="11293784" y="6217622"/>
            <a:ext cx="731400" cy="524700"/>
          </a:xfrm>
          <a:prstGeom prst="rect">
            <a:avLst/>
          </a:prstGeom>
          <a:noFill/>
          <a:ln>
            <a:noFill/>
          </a:ln>
        </p:spPr>
        <p:txBody>
          <a:bodyPr anchorCtr="0" anchor="t" bIns="0" lIns="0" spcFirstLastPara="1" rIns="0" wrap="square" tIns="0">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a:p>
        </p:txBody>
      </p:sp>
      <p:sp>
        <p:nvSpPr>
          <p:cNvPr id="113" name="Google Shape;113;p104"/>
          <p:cNvSpPr txBox="1"/>
          <p:nvPr>
            <p:ph idx="2" type="title"/>
          </p:nvPr>
        </p:nvSpPr>
        <p:spPr>
          <a:xfrm>
            <a:off x="6405730" y="3306100"/>
            <a:ext cx="5567700" cy="11223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2400"/>
              <a:buFont typeface="Arial"/>
              <a:buChar char="●"/>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9pPr>
          </a:lstStyle>
          <a:p/>
        </p:txBody>
      </p:sp>
      <p:sp>
        <p:nvSpPr>
          <p:cNvPr id="114" name="Google Shape;114;p104"/>
          <p:cNvSpPr txBox="1"/>
          <p:nvPr>
            <p:ph idx="3" type="title"/>
          </p:nvPr>
        </p:nvSpPr>
        <p:spPr>
          <a:xfrm>
            <a:off x="6405730" y="739233"/>
            <a:ext cx="5567700" cy="11223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3200"/>
              <a:buFont typeface="Arial"/>
              <a:buChar char="●"/>
              <a:defRPr b="1" i="0" sz="3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1">
  <p:cSld name="5_Title and Content_1">
    <p:spTree>
      <p:nvGrpSpPr>
        <p:cNvPr id="121" name="Shape 121"/>
        <p:cNvGrpSpPr/>
        <p:nvPr/>
      </p:nvGrpSpPr>
      <p:grpSpPr>
        <a:xfrm>
          <a:off x="0" y="0"/>
          <a:ext cx="0" cy="0"/>
          <a:chOff x="0" y="0"/>
          <a:chExt cx="0" cy="0"/>
        </a:xfrm>
      </p:grpSpPr>
      <p:sp>
        <p:nvSpPr>
          <p:cNvPr id="122" name="Google Shape;122;p71"/>
          <p:cNvSpPr/>
          <p:nvPr/>
        </p:nvSpPr>
        <p:spPr>
          <a:xfrm>
            <a:off x="75649" y="54050"/>
            <a:ext cx="626700" cy="4233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123" name="Shape 123"/>
        <p:cNvGrpSpPr/>
        <p:nvPr/>
      </p:nvGrpSpPr>
      <p:grpSpPr>
        <a:xfrm>
          <a:off x="0" y="0"/>
          <a:ext cx="0" cy="0"/>
          <a:chOff x="0" y="0"/>
          <a:chExt cx="0" cy="0"/>
        </a:xfrm>
      </p:grpSpPr>
      <p:sp>
        <p:nvSpPr>
          <p:cNvPr id="124" name="Google Shape;124;p76"/>
          <p:cNvSpPr/>
          <p:nvPr>
            <p:ph idx="2" type="pic"/>
          </p:nvPr>
        </p:nvSpPr>
        <p:spPr>
          <a:xfrm>
            <a:off x="5924655" y="0"/>
            <a:ext cx="6264000" cy="68580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showMasterSp="0">
  <p:cSld name="3_Title and Content">
    <p:spTree>
      <p:nvGrpSpPr>
        <p:cNvPr id="125" name="Shape 125"/>
        <p:cNvGrpSpPr/>
        <p:nvPr/>
      </p:nvGrpSpPr>
      <p:grpSpPr>
        <a:xfrm>
          <a:off x="0" y="0"/>
          <a:ext cx="0" cy="0"/>
          <a:chOff x="0" y="0"/>
          <a:chExt cx="0" cy="0"/>
        </a:xfrm>
      </p:grpSpPr>
      <p:sp>
        <p:nvSpPr>
          <p:cNvPr id="126" name="Google Shape;126;p105"/>
          <p:cNvSpPr/>
          <p:nvPr>
            <p:ph idx="2" type="pic"/>
          </p:nvPr>
        </p:nvSpPr>
        <p:spPr>
          <a:xfrm>
            <a:off x="0" y="0"/>
            <a:ext cx="12189000" cy="68580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27" name="Shape 127"/>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128" name="Shape 128"/>
        <p:cNvGrpSpPr/>
        <p:nvPr/>
      </p:nvGrpSpPr>
      <p:grpSpPr>
        <a:xfrm>
          <a:off x="0" y="0"/>
          <a:ext cx="0" cy="0"/>
          <a:chOff x="0" y="0"/>
          <a:chExt cx="0" cy="0"/>
        </a:xfrm>
      </p:grpSpPr>
      <p:sp>
        <p:nvSpPr>
          <p:cNvPr id="129" name="Google Shape;129;p107"/>
          <p:cNvSpPr/>
          <p:nvPr>
            <p:ph idx="2" type="pic"/>
          </p:nvPr>
        </p:nvSpPr>
        <p:spPr>
          <a:xfrm>
            <a:off x="0" y="0"/>
            <a:ext cx="6094500" cy="68580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30" name="Shape 130"/>
        <p:cNvGrpSpPr/>
        <p:nvPr/>
      </p:nvGrpSpPr>
      <p:grpSpPr>
        <a:xfrm>
          <a:off x="0" y="0"/>
          <a:ext cx="0" cy="0"/>
          <a:chOff x="0" y="0"/>
          <a:chExt cx="0" cy="0"/>
        </a:xfrm>
      </p:grpSpPr>
      <p:sp>
        <p:nvSpPr>
          <p:cNvPr id="131" name="Google Shape;131;p108"/>
          <p:cNvSpPr/>
          <p:nvPr/>
        </p:nvSpPr>
        <p:spPr>
          <a:xfrm flipH="1">
            <a:off x="190" y="0"/>
            <a:ext cx="5332200" cy="6858000"/>
          </a:xfrm>
          <a:prstGeom prst="rect">
            <a:avLst/>
          </a:prstGeom>
          <a:solidFill>
            <a:srgbClr val="F6F9F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chemeClr val="lt1"/>
              </a:solidFill>
              <a:latin typeface="Calibri"/>
              <a:ea typeface="Calibri"/>
              <a:cs typeface="Calibri"/>
              <a:sym typeface="Calibri"/>
            </a:endParaRPr>
          </a:p>
        </p:txBody>
      </p:sp>
      <p:sp>
        <p:nvSpPr>
          <p:cNvPr id="132" name="Google Shape;132;p108"/>
          <p:cNvSpPr/>
          <p:nvPr>
            <p:ph idx="2" type="pic"/>
          </p:nvPr>
        </p:nvSpPr>
        <p:spPr>
          <a:xfrm>
            <a:off x="6275148" y="4641502"/>
            <a:ext cx="864900" cy="866700"/>
          </a:xfrm>
          <a:prstGeom prst="ellipse">
            <a:avLst/>
          </a:prstGeom>
          <a:solidFill>
            <a:srgbClr val="F2F2F2"/>
          </a:solidFill>
          <a:ln cap="flat" cmpd="sng" w="67725">
            <a:solidFill>
              <a:schemeClr val="lt1"/>
            </a:solidFill>
            <a:prstDash val="solid"/>
            <a:round/>
            <a:headEnd len="sm" w="sm" type="none"/>
            <a:tailEnd len="sm" w="sm" type="none"/>
          </a:ln>
          <a:effectLst>
            <a:outerShdw blurRad="863123" sx="66000" rotWithShape="0" algn="tr" dir="8100000" dist="843653" sy="66000">
              <a:srgbClr val="000000">
                <a:alpha val="9804"/>
              </a:srgbClr>
            </a:outerShdw>
          </a:effectLst>
        </p:spPr>
      </p:sp>
      <p:sp>
        <p:nvSpPr>
          <p:cNvPr id="133" name="Google Shape;133;p108"/>
          <p:cNvSpPr/>
          <p:nvPr>
            <p:ph idx="3" type="pic"/>
          </p:nvPr>
        </p:nvSpPr>
        <p:spPr>
          <a:xfrm>
            <a:off x="9893097" y="894487"/>
            <a:ext cx="755700" cy="757500"/>
          </a:xfrm>
          <a:prstGeom prst="ellipse">
            <a:avLst/>
          </a:prstGeom>
          <a:solidFill>
            <a:srgbClr val="F2F2F2"/>
          </a:solidFill>
          <a:ln cap="flat" cmpd="sng" w="67725">
            <a:solidFill>
              <a:schemeClr val="lt1"/>
            </a:solidFill>
            <a:prstDash val="solid"/>
            <a:round/>
            <a:headEnd len="sm" w="sm" type="none"/>
            <a:tailEnd len="sm" w="sm" type="none"/>
          </a:ln>
          <a:effectLst>
            <a:outerShdw blurRad="863123" sx="66000" rotWithShape="0" algn="tr" dir="8100000" dist="843653" sy="66000">
              <a:srgbClr val="000000">
                <a:alpha val="9804"/>
              </a:srgbClr>
            </a:outerShdw>
          </a:effectLst>
        </p:spPr>
      </p:sp>
      <p:sp>
        <p:nvSpPr>
          <p:cNvPr id="134" name="Google Shape;134;p108"/>
          <p:cNvSpPr/>
          <p:nvPr>
            <p:ph idx="4" type="pic"/>
          </p:nvPr>
        </p:nvSpPr>
        <p:spPr>
          <a:xfrm>
            <a:off x="8246750" y="3159901"/>
            <a:ext cx="2080800" cy="2572500"/>
          </a:xfrm>
          <a:prstGeom prst="round2SameRect">
            <a:avLst>
              <a:gd fmla="val 13124" name="adj1"/>
              <a:gd fmla="val 0" name="adj2"/>
            </a:avLst>
          </a:prstGeom>
          <a:noFill/>
          <a:ln>
            <a:noFill/>
          </a:ln>
        </p:spPr>
      </p:sp>
      <p:cxnSp>
        <p:nvCxnSpPr>
          <p:cNvPr id="135" name="Google Shape;135;p108"/>
          <p:cNvCxnSpPr/>
          <p:nvPr/>
        </p:nvCxnSpPr>
        <p:spPr>
          <a:xfrm>
            <a:off x="751322" y="0"/>
            <a:ext cx="0" cy="6858000"/>
          </a:xfrm>
          <a:prstGeom prst="straightConnector1">
            <a:avLst/>
          </a:prstGeom>
          <a:noFill/>
          <a:ln cap="flat" cmpd="sng" w="12700">
            <a:solidFill>
              <a:srgbClr val="D8D8D8">
                <a:alpha val="49804"/>
              </a:srgbClr>
            </a:solidFill>
            <a:prstDash val="solid"/>
            <a:miter lim="8000"/>
            <a:headEnd len="sm" w="sm" type="none"/>
            <a:tailEnd len="sm" w="sm" type="none"/>
          </a:ln>
        </p:spPr>
      </p:cxnSp>
      <p:sp>
        <p:nvSpPr>
          <p:cNvPr id="136" name="Google Shape;136;p108"/>
          <p:cNvSpPr txBox="1"/>
          <p:nvPr/>
        </p:nvSpPr>
        <p:spPr>
          <a:xfrm flipH="1">
            <a:off x="97217" y="377698"/>
            <a:ext cx="543900" cy="276900"/>
          </a:xfrm>
          <a:prstGeom prst="rect">
            <a:avLst/>
          </a:prstGeom>
          <a:noFill/>
          <a:ln>
            <a:noFill/>
          </a:ln>
        </p:spPr>
        <p:txBody>
          <a:bodyPr anchorCtr="0" anchor="t" bIns="45700" lIns="107975" spcFirstLastPara="1" rIns="72000" wrap="square" tIns="45700">
            <a:sp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1" i="0" lang="vi" sz="1200" u="none" cap="none" strike="noStrike">
                <a:solidFill>
                  <a:srgbClr val="A5A5A5"/>
                </a:solidFill>
                <a:latin typeface="Arial"/>
                <a:ea typeface="Arial"/>
                <a:cs typeface="Arial"/>
                <a:sym typeface="Arial"/>
              </a:rPr>
              <a:t>‹#›</a:t>
            </a:fld>
            <a:endParaRPr b="1" i="0" sz="6000" u="none" cap="none" strike="noStrike">
              <a:solidFill>
                <a:srgbClr val="A5A5A5"/>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and Content">
  <p:cSld name="14_Title and Content">
    <p:spTree>
      <p:nvGrpSpPr>
        <p:cNvPr id="137" name="Shape 137"/>
        <p:cNvGrpSpPr/>
        <p:nvPr/>
      </p:nvGrpSpPr>
      <p:grpSpPr>
        <a:xfrm>
          <a:off x="0" y="0"/>
          <a:ext cx="0" cy="0"/>
          <a:chOff x="0" y="0"/>
          <a:chExt cx="0" cy="0"/>
        </a:xfrm>
      </p:grpSpPr>
      <p:sp>
        <p:nvSpPr>
          <p:cNvPr id="138" name="Google Shape;138;p109"/>
          <p:cNvSpPr/>
          <p:nvPr>
            <p:ph idx="2" type="pic"/>
          </p:nvPr>
        </p:nvSpPr>
        <p:spPr>
          <a:xfrm>
            <a:off x="9870525" y="1209050"/>
            <a:ext cx="2049900" cy="4440000"/>
          </a:xfrm>
          <a:prstGeom prst="roundRect">
            <a:avLst>
              <a:gd fmla="val 10872" name="adj"/>
            </a:avLst>
          </a:prstGeom>
          <a:solidFill>
            <a:schemeClr val="lt1"/>
          </a:solidFill>
          <a:ln>
            <a:noFill/>
          </a:ln>
          <a:effectLst>
            <a:outerShdw blurRad="1015831" sx="80000" rotWithShape="0" algn="l" dist="684277" sy="80000">
              <a:srgbClr val="000000">
                <a:alpha val="20000"/>
              </a:srgbClr>
            </a:outerShdw>
          </a:effectLst>
        </p:spPr>
      </p:sp>
      <p:sp>
        <p:nvSpPr>
          <p:cNvPr id="139" name="Google Shape;139;p109"/>
          <p:cNvSpPr/>
          <p:nvPr>
            <p:ph idx="3" type="pic"/>
          </p:nvPr>
        </p:nvSpPr>
        <p:spPr>
          <a:xfrm>
            <a:off x="5131983" y="1212410"/>
            <a:ext cx="2049900" cy="4440000"/>
          </a:xfrm>
          <a:prstGeom prst="rect">
            <a:avLst/>
          </a:prstGeom>
          <a:solidFill>
            <a:srgbClr val="F2F2F2"/>
          </a:solidFill>
          <a:ln>
            <a:noFill/>
          </a:ln>
        </p:spPr>
      </p:sp>
      <p:sp>
        <p:nvSpPr>
          <p:cNvPr id="140" name="Google Shape;140;p109"/>
          <p:cNvSpPr/>
          <p:nvPr>
            <p:ph idx="4" type="pic"/>
          </p:nvPr>
        </p:nvSpPr>
        <p:spPr>
          <a:xfrm>
            <a:off x="7565665" y="1209050"/>
            <a:ext cx="2049900" cy="4440000"/>
          </a:xfrm>
          <a:prstGeom prst="roundRect">
            <a:avLst>
              <a:gd fmla="val 10872" name="adj"/>
            </a:avLst>
          </a:prstGeom>
          <a:solidFill>
            <a:schemeClr val="lt1"/>
          </a:solidFill>
          <a:ln>
            <a:noFill/>
          </a:ln>
          <a:effectLst>
            <a:outerShdw blurRad="1015831" sx="80000" rotWithShape="0" algn="l" dist="684277" sy="80000">
              <a:srgbClr val="000000">
                <a:alpha val="20000"/>
              </a:srgbClr>
            </a:outerShdw>
          </a:effectLst>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141" name="Shape 141"/>
        <p:cNvGrpSpPr/>
        <p:nvPr/>
      </p:nvGrpSpPr>
      <p:grpSpPr>
        <a:xfrm>
          <a:off x="0" y="0"/>
          <a:ext cx="0" cy="0"/>
          <a:chOff x="0" y="0"/>
          <a:chExt cx="0" cy="0"/>
        </a:xfrm>
      </p:grpSpPr>
      <p:sp>
        <p:nvSpPr>
          <p:cNvPr id="142" name="Google Shape;142;p110"/>
          <p:cNvSpPr/>
          <p:nvPr>
            <p:ph idx="2" type="pic"/>
          </p:nvPr>
        </p:nvSpPr>
        <p:spPr>
          <a:xfrm>
            <a:off x="1294977" y="2173071"/>
            <a:ext cx="2260500" cy="1888800"/>
          </a:xfrm>
          <a:prstGeom prst="roundRect">
            <a:avLst>
              <a:gd fmla="val 2397" name="adj"/>
            </a:avLst>
          </a:prstGeom>
          <a:noFill/>
          <a:ln>
            <a:noFill/>
          </a:ln>
        </p:spPr>
      </p:sp>
      <p:sp>
        <p:nvSpPr>
          <p:cNvPr id="143" name="Google Shape;143;p110"/>
          <p:cNvSpPr/>
          <p:nvPr>
            <p:ph idx="3" type="pic"/>
          </p:nvPr>
        </p:nvSpPr>
        <p:spPr>
          <a:xfrm>
            <a:off x="3993951" y="2173071"/>
            <a:ext cx="2260500" cy="1888800"/>
          </a:xfrm>
          <a:prstGeom prst="roundRect">
            <a:avLst>
              <a:gd fmla="val 2397" name="adj"/>
            </a:avLst>
          </a:prstGeom>
          <a:noFill/>
          <a:ln>
            <a:noFill/>
          </a:ln>
        </p:spPr>
      </p:sp>
      <p:sp>
        <p:nvSpPr>
          <p:cNvPr id="144" name="Google Shape;144;p110"/>
          <p:cNvSpPr/>
          <p:nvPr>
            <p:ph idx="4" type="pic"/>
          </p:nvPr>
        </p:nvSpPr>
        <p:spPr>
          <a:xfrm>
            <a:off x="6692926" y="2173071"/>
            <a:ext cx="2260500" cy="1888800"/>
          </a:xfrm>
          <a:prstGeom prst="roundRect">
            <a:avLst>
              <a:gd fmla="val 2397" name="adj"/>
            </a:avLst>
          </a:prstGeom>
          <a:noFill/>
          <a:ln>
            <a:noFill/>
          </a:ln>
        </p:spPr>
      </p:sp>
      <p:sp>
        <p:nvSpPr>
          <p:cNvPr id="145" name="Google Shape;145;p110"/>
          <p:cNvSpPr/>
          <p:nvPr>
            <p:ph idx="5" type="pic"/>
          </p:nvPr>
        </p:nvSpPr>
        <p:spPr>
          <a:xfrm>
            <a:off x="9391902" y="2173071"/>
            <a:ext cx="2260500" cy="1888800"/>
          </a:xfrm>
          <a:prstGeom prst="roundRect">
            <a:avLst>
              <a:gd fmla="val 2397" name="adj"/>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6" name="Shape 146"/>
        <p:cNvGrpSpPr/>
        <p:nvPr/>
      </p:nvGrpSpPr>
      <p:grpSpPr>
        <a:xfrm>
          <a:off x="0" y="0"/>
          <a:ext cx="0" cy="0"/>
          <a:chOff x="0" y="0"/>
          <a:chExt cx="0" cy="0"/>
        </a:xfrm>
      </p:grpSpPr>
      <p:sp>
        <p:nvSpPr>
          <p:cNvPr id="147" name="Google Shape;147;p111"/>
          <p:cNvSpPr/>
          <p:nvPr>
            <p:ph idx="2" type="pic"/>
          </p:nvPr>
        </p:nvSpPr>
        <p:spPr>
          <a:xfrm>
            <a:off x="5028432" y="1186096"/>
            <a:ext cx="2080800" cy="4485900"/>
          </a:xfrm>
          <a:prstGeom prst="roundRect">
            <a:avLst>
              <a:gd fmla="val 13291" name="adj"/>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148" name="Shape 148"/>
        <p:cNvGrpSpPr/>
        <p:nvPr/>
      </p:nvGrpSpPr>
      <p:grpSpPr>
        <a:xfrm>
          <a:off x="0" y="0"/>
          <a:ext cx="0" cy="0"/>
          <a:chOff x="0" y="0"/>
          <a:chExt cx="0" cy="0"/>
        </a:xfrm>
      </p:grpSpPr>
      <p:sp>
        <p:nvSpPr>
          <p:cNvPr id="149" name="Google Shape;149;p112"/>
          <p:cNvSpPr/>
          <p:nvPr>
            <p:ph idx="2" type="pic"/>
          </p:nvPr>
        </p:nvSpPr>
        <p:spPr>
          <a:xfrm>
            <a:off x="7610868" y="1828647"/>
            <a:ext cx="3194100" cy="3199500"/>
          </a:xfrm>
          <a:prstGeom prst="ellipse">
            <a:avLst/>
          </a:prstGeom>
          <a:solidFill>
            <a:srgbClr val="F2F2F2"/>
          </a:solidFill>
          <a:ln>
            <a:noFill/>
          </a:ln>
          <a:effectLst>
            <a:outerShdw blurRad="863123" sx="66000" rotWithShape="0" algn="tr" dir="8100000" dist="843653" sy="66000">
              <a:srgbClr val="000000">
                <a:alpha val="9804"/>
              </a:srgbClr>
            </a:outerShdw>
          </a:effectLst>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Title and Content">
  <p:cSld name="21_Title and Content">
    <p:spTree>
      <p:nvGrpSpPr>
        <p:cNvPr id="150" name="Shape 150"/>
        <p:cNvGrpSpPr/>
        <p:nvPr/>
      </p:nvGrpSpPr>
      <p:grpSpPr>
        <a:xfrm>
          <a:off x="0" y="0"/>
          <a:ext cx="0" cy="0"/>
          <a:chOff x="0" y="0"/>
          <a:chExt cx="0" cy="0"/>
        </a:xfrm>
      </p:grpSpPr>
      <p:sp>
        <p:nvSpPr>
          <p:cNvPr id="151" name="Google Shape;151;p113"/>
          <p:cNvSpPr/>
          <p:nvPr>
            <p:ph idx="2" type="pic"/>
          </p:nvPr>
        </p:nvSpPr>
        <p:spPr>
          <a:xfrm>
            <a:off x="1319344" y="4792764"/>
            <a:ext cx="552300" cy="5532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52" name="Google Shape;152;p113"/>
          <p:cNvSpPr/>
          <p:nvPr>
            <p:ph idx="3" type="pic"/>
          </p:nvPr>
        </p:nvSpPr>
        <p:spPr>
          <a:xfrm>
            <a:off x="4821955" y="4549542"/>
            <a:ext cx="552300" cy="5532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53" name="Google Shape;153;p113"/>
          <p:cNvSpPr/>
          <p:nvPr>
            <p:ph idx="4" type="pic"/>
          </p:nvPr>
        </p:nvSpPr>
        <p:spPr>
          <a:xfrm>
            <a:off x="8353637" y="4313011"/>
            <a:ext cx="552300" cy="553200"/>
          </a:xfrm>
          <a:prstGeom prst="ellipse">
            <a:avLst/>
          </a:prstGeom>
          <a:solidFill>
            <a:srgbClr val="F2F2F2"/>
          </a:solidFill>
          <a:ln>
            <a:noFill/>
          </a:ln>
          <a:effectLst>
            <a:outerShdw blurRad="863123" sx="66000" rotWithShape="0" algn="tr" dir="8100000" dist="843653" sy="66000">
              <a:srgbClr val="000000">
                <a:alpha val="9804"/>
              </a:srgbClr>
            </a:outerShdw>
          </a:effectLst>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标题和内容">
  <p:cSld name="1_标题和内容">
    <p:spTree>
      <p:nvGrpSpPr>
        <p:cNvPr id="154" name="Shape 154"/>
        <p:cNvGrpSpPr/>
        <p:nvPr/>
      </p:nvGrpSpPr>
      <p:grpSpPr>
        <a:xfrm>
          <a:off x="0" y="0"/>
          <a:ext cx="0" cy="0"/>
          <a:chOff x="0" y="0"/>
          <a:chExt cx="0" cy="0"/>
        </a:xfrm>
      </p:grpSpPr>
      <p:sp>
        <p:nvSpPr>
          <p:cNvPr id="155" name="Google Shape;155;p114"/>
          <p:cNvSpPr/>
          <p:nvPr/>
        </p:nvSpPr>
        <p:spPr>
          <a:xfrm rot="10800000">
            <a:off x="4648601" y="2517949"/>
            <a:ext cx="7540346" cy="4340049"/>
          </a:xfrm>
          <a:custGeom>
            <a:rect b="b" l="l" r="r" t="t"/>
            <a:pathLst>
              <a:path extrusionOk="0" h="6222292" w="10810532">
                <a:moveTo>
                  <a:pt x="0" y="0"/>
                </a:moveTo>
                <a:lnTo>
                  <a:pt x="10810532" y="0"/>
                </a:lnTo>
                <a:lnTo>
                  <a:pt x="10791216" y="254024"/>
                </a:lnTo>
                <a:cubicBezTo>
                  <a:pt x="10450773" y="3606311"/>
                  <a:pt x="7619660" y="6222292"/>
                  <a:pt x="4177553" y="6222292"/>
                </a:cubicBezTo>
                <a:cubicBezTo>
                  <a:pt x="2685973" y="6222292"/>
                  <a:pt x="1309125" y="5731069"/>
                  <a:pt x="199957" y="4901573"/>
                </a:cubicBezTo>
                <a:lnTo>
                  <a:pt x="0" y="4744437"/>
                </a:lnTo>
                <a:close/>
              </a:path>
            </a:pathLst>
          </a:custGeom>
          <a:gradFill>
            <a:gsLst>
              <a:gs pos="0">
                <a:schemeClr val="accent1"/>
              </a:gs>
              <a:gs pos="100000">
                <a:schemeClr val="accent4"/>
              </a:gs>
            </a:gsLst>
            <a:lin ang="270000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chemeClr val="lt1"/>
              </a:solidFill>
              <a:latin typeface="Calibri"/>
              <a:ea typeface="Calibri"/>
              <a:cs typeface="Calibri"/>
              <a:sym typeface="Calibri"/>
            </a:endParaRPr>
          </a:p>
        </p:txBody>
      </p:sp>
      <p:sp>
        <p:nvSpPr>
          <p:cNvPr id="156" name="Google Shape;156;p114"/>
          <p:cNvSpPr/>
          <p:nvPr>
            <p:ph idx="2" type="pic"/>
          </p:nvPr>
        </p:nvSpPr>
        <p:spPr>
          <a:xfrm>
            <a:off x="5368099" y="893135"/>
            <a:ext cx="6537600" cy="5964900"/>
          </a:xfrm>
          <a:prstGeom prst="rect">
            <a:avLst/>
          </a:prstGeom>
          <a:noFill/>
          <a:ln>
            <a:noFill/>
          </a:ln>
        </p:spPr>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157" name="Shape 157"/>
        <p:cNvGrpSpPr/>
        <p:nvPr/>
      </p:nvGrpSpPr>
      <p:grpSpPr>
        <a:xfrm>
          <a:off x="0" y="0"/>
          <a:ext cx="0" cy="0"/>
          <a:chOff x="0" y="0"/>
          <a:chExt cx="0" cy="0"/>
        </a:xfrm>
      </p:grpSpPr>
      <p:sp>
        <p:nvSpPr>
          <p:cNvPr id="158" name="Google Shape;158;p115"/>
          <p:cNvSpPr/>
          <p:nvPr>
            <p:ph idx="2" type="pic"/>
          </p:nvPr>
        </p:nvSpPr>
        <p:spPr>
          <a:xfrm>
            <a:off x="5563519" y="902667"/>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59" name="Google Shape;159;p115"/>
          <p:cNvSpPr/>
          <p:nvPr>
            <p:ph idx="3" type="pic"/>
          </p:nvPr>
        </p:nvSpPr>
        <p:spPr>
          <a:xfrm>
            <a:off x="8743709" y="902667"/>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0" name="Google Shape;160;p115"/>
          <p:cNvSpPr/>
          <p:nvPr>
            <p:ph idx="4" type="pic"/>
          </p:nvPr>
        </p:nvSpPr>
        <p:spPr>
          <a:xfrm>
            <a:off x="5563519" y="2288089"/>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1" name="Google Shape;161;p115"/>
          <p:cNvSpPr/>
          <p:nvPr>
            <p:ph idx="5" type="pic"/>
          </p:nvPr>
        </p:nvSpPr>
        <p:spPr>
          <a:xfrm>
            <a:off x="8743709" y="2288089"/>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2" name="Google Shape;162;p115"/>
          <p:cNvSpPr/>
          <p:nvPr>
            <p:ph idx="6" type="pic"/>
          </p:nvPr>
        </p:nvSpPr>
        <p:spPr>
          <a:xfrm>
            <a:off x="5563519" y="3673511"/>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3" name="Google Shape;163;p115"/>
          <p:cNvSpPr/>
          <p:nvPr>
            <p:ph idx="7" type="pic"/>
          </p:nvPr>
        </p:nvSpPr>
        <p:spPr>
          <a:xfrm>
            <a:off x="8743709" y="3673511"/>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4" name="Google Shape;164;p115"/>
          <p:cNvSpPr/>
          <p:nvPr>
            <p:ph idx="8" type="pic"/>
          </p:nvPr>
        </p:nvSpPr>
        <p:spPr>
          <a:xfrm>
            <a:off x="5563519" y="5058933"/>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
        <p:nvSpPr>
          <p:cNvPr id="165" name="Google Shape;165;p115"/>
          <p:cNvSpPr/>
          <p:nvPr>
            <p:ph idx="9" type="pic"/>
          </p:nvPr>
        </p:nvSpPr>
        <p:spPr>
          <a:xfrm>
            <a:off x="8743709" y="5058933"/>
            <a:ext cx="894600" cy="896100"/>
          </a:xfrm>
          <a:prstGeom prst="ellipse">
            <a:avLst/>
          </a:prstGeom>
          <a:solidFill>
            <a:srgbClr val="F2F2F2"/>
          </a:solidFill>
          <a:ln>
            <a:noFill/>
          </a:ln>
          <a:effectLst>
            <a:outerShdw blurRad="863123" sx="66000" rotWithShape="0" algn="tr" dir="8100000" dist="843653" sy="66000">
              <a:srgbClr val="000000">
                <a:alpha val="9804"/>
              </a:srgbClr>
            </a:outerShdw>
          </a:effectLst>
        </p:spPr>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and Content" showMasterSp="0">
  <p:cSld name="19_Title and Content">
    <p:bg>
      <p:bgPr>
        <a:gradFill>
          <a:gsLst>
            <a:gs pos="0">
              <a:schemeClr val="accent1"/>
            </a:gs>
            <a:gs pos="100000">
              <a:schemeClr val="accent4"/>
            </a:gs>
          </a:gsLst>
          <a:lin ang="2700006" scaled="0"/>
        </a:gradFill>
      </p:bgPr>
    </p:bg>
    <p:spTree>
      <p:nvGrpSpPr>
        <p:cNvPr id="166" name="Shape 166"/>
        <p:cNvGrpSpPr/>
        <p:nvPr/>
      </p:nvGrpSpPr>
      <p:grpSpPr>
        <a:xfrm>
          <a:off x="0" y="0"/>
          <a:ext cx="0" cy="0"/>
          <a:chOff x="0" y="0"/>
          <a:chExt cx="0" cy="0"/>
        </a:xfrm>
      </p:grpSpPr>
      <p:cxnSp>
        <p:nvCxnSpPr>
          <p:cNvPr id="167" name="Google Shape;167;p116"/>
          <p:cNvCxnSpPr/>
          <p:nvPr/>
        </p:nvCxnSpPr>
        <p:spPr>
          <a:xfrm>
            <a:off x="751322" y="0"/>
            <a:ext cx="0" cy="6858000"/>
          </a:xfrm>
          <a:prstGeom prst="straightConnector1">
            <a:avLst/>
          </a:prstGeom>
          <a:noFill/>
          <a:ln cap="flat" cmpd="sng" w="12700">
            <a:solidFill>
              <a:srgbClr val="F2F2F2">
                <a:alpha val="40000"/>
              </a:srgbClr>
            </a:solidFill>
            <a:prstDash val="solid"/>
            <a:miter lim="8000"/>
            <a:headEnd len="sm" w="sm" type="none"/>
            <a:tailEnd len="sm" w="sm" type="none"/>
          </a:ln>
        </p:spPr>
      </p:cxnSp>
      <p:sp>
        <p:nvSpPr>
          <p:cNvPr id="168" name="Google Shape;168;p116"/>
          <p:cNvSpPr txBox="1"/>
          <p:nvPr/>
        </p:nvSpPr>
        <p:spPr>
          <a:xfrm flipH="1">
            <a:off x="97217" y="377698"/>
            <a:ext cx="543900" cy="276900"/>
          </a:xfrm>
          <a:prstGeom prst="rect">
            <a:avLst/>
          </a:prstGeom>
          <a:noFill/>
          <a:ln>
            <a:noFill/>
          </a:ln>
        </p:spPr>
        <p:txBody>
          <a:bodyPr anchorCtr="0" anchor="t" bIns="45700" lIns="107975" spcFirstLastPara="1" rIns="72000" wrap="square" tIns="45700">
            <a:spAutoFit/>
          </a:bodyPr>
          <a:lstStyle/>
          <a:p>
            <a:pPr indent="0" lvl="0" marL="0" marR="0" rtl="0" algn="ctr">
              <a:lnSpc>
                <a:spcPct val="100000"/>
              </a:lnSpc>
              <a:spcBef>
                <a:spcPts val="0"/>
              </a:spcBef>
              <a:spcAft>
                <a:spcPts val="0"/>
              </a:spcAft>
              <a:buClr>
                <a:srgbClr val="000000"/>
              </a:buClr>
              <a:buSzPts val="1200"/>
              <a:buFont typeface="Arial"/>
              <a:buNone/>
            </a:pPr>
            <a:fld id="{00000000-1234-1234-1234-123412341234}" type="slidenum">
              <a:rPr b="1" i="0" lang="vi" sz="1200" u="none" cap="none" strike="noStrike">
                <a:solidFill>
                  <a:schemeClr val="lt1"/>
                </a:solidFill>
                <a:latin typeface="Arial"/>
                <a:ea typeface="Arial"/>
                <a:cs typeface="Arial"/>
                <a:sym typeface="Arial"/>
              </a:rPr>
              <a:t>‹#›</a:t>
            </a:fld>
            <a:endParaRPr b="1" i="0" sz="60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9" name="Shape 169"/>
        <p:cNvGrpSpPr/>
        <p:nvPr/>
      </p:nvGrpSpPr>
      <p:grpSpPr>
        <a:xfrm>
          <a:off x="0" y="0"/>
          <a:ext cx="0" cy="0"/>
          <a:chOff x="0" y="0"/>
          <a:chExt cx="0" cy="0"/>
        </a:xfrm>
      </p:grpSpPr>
      <p:sp>
        <p:nvSpPr>
          <p:cNvPr id="170" name="Google Shape;170;p117"/>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Autofit/>
          </a:bodyPr>
          <a:lstStyle>
            <a:lvl1pPr indent="0" lvl="0"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1" name="Shape 171"/>
        <p:cNvGrpSpPr/>
        <p:nvPr/>
      </p:nvGrpSpPr>
      <p:grpSpPr>
        <a:xfrm>
          <a:off x="0" y="0"/>
          <a:ext cx="0" cy="0"/>
          <a:chOff x="0" y="0"/>
          <a:chExt cx="0" cy="0"/>
        </a:xfrm>
      </p:grpSpPr>
      <p:sp>
        <p:nvSpPr>
          <p:cNvPr id="172" name="Google Shape;172;p118"/>
          <p:cNvSpPr txBox="1"/>
          <p:nvPr>
            <p:ph type="title"/>
          </p:nvPr>
        </p:nvSpPr>
        <p:spPr>
          <a:xfrm>
            <a:off x="415496" y="593367"/>
            <a:ext cx="11358000" cy="763500"/>
          </a:xfrm>
          <a:prstGeom prst="rect">
            <a:avLst/>
          </a:prstGeom>
          <a:noFill/>
          <a:ln>
            <a:noFill/>
          </a:ln>
        </p:spPr>
        <p:txBody>
          <a:bodyPr anchorCtr="0" anchor="ctr" bIns="121875" lIns="121875" spcFirstLastPara="1" rIns="121875" wrap="square" tIns="121875">
            <a:noAutofit/>
          </a:bodyPr>
          <a:lstStyle>
            <a:lvl1pPr lvl="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9pPr>
          </a:lstStyle>
          <a:p/>
        </p:txBody>
      </p:sp>
      <p:sp>
        <p:nvSpPr>
          <p:cNvPr id="173" name="Google Shape;173;p118"/>
          <p:cNvSpPr txBox="1"/>
          <p:nvPr>
            <p:ph idx="1" type="body"/>
          </p:nvPr>
        </p:nvSpPr>
        <p:spPr>
          <a:xfrm>
            <a:off x="415496" y="1536633"/>
            <a:ext cx="11358000" cy="4555200"/>
          </a:xfrm>
          <a:prstGeom prst="rect">
            <a:avLst/>
          </a:prstGeom>
          <a:noFill/>
          <a:ln>
            <a:noFill/>
          </a:ln>
        </p:spPr>
        <p:txBody>
          <a:bodyPr anchorCtr="0" anchor="ctr" bIns="121875" lIns="121875" spcFirstLastPara="1" rIns="121875" wrap="square" tIns="121875">
            <a:noAutofit/>
          </a:bodyPr>
          <a:lstStyle>
            <a:lvl1pPr indent="-349250" lvl="0" marL="4572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1pPr>
            <a:lvl2pPr indent="-349250" lvl="1" marL="9144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2pPr>
            <a:lvl3pPr indent="-349250" lvl="2" marL="13716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3pPr>
            <a:lvl4pPr indent="-349250" lvl="3" marL="18288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4pPr>
            <a:lvl5pPr indent="-349250" lvl="4" marL="22860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5pPr>
            <a:lvl6pPr indent="-349250" lvl="5" marL="27432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6pPr>
            <a:lvl7pPr indent="-349250" lvl="6" marL="32004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7pPr>
            <a:lvl8pPr indent="-349250" lvl="7" marL="36576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8pPr>
            <a:lvl9pPr indent="-349250" lvl="8" marL="4114800" marR="0" rtl="0" algn="l">
              <a:lnSpc>
                <a:spcPct val="100000"/>
              </a:lnSpc>
              <a:spcBef>
                <a:spcPts val="0"/>
              </a:spcBef>
              <a:spcAft>
                <a:spcPts val="0"/>
              </a:spcAft>
              <a:buClr>
                <a:srgbClr val="000000"/>
              </a:buClr>
              <a:buSzPts val="1900"/>
              <a:buFont typeface="Arial"/>
              <a:buChar char="■"/>
              <a:defRPr b="0" i="0" sz="1900" u="none" cap="none" strike="noStrike">
                <a:solidFill>
                  <a:srgbClr val="000000"/>
                </a:solidFill>
                <a:latin typeface="Arial"/>
                <a:ea typeface="Arial"/>
                <a:cs typeface="Arial"/>
                <a:sym typeface="Arial"/>
              </a:defRPr>
            </a:lvl9pPr>
          </a:lstStyle>
          <a:p/>
        </p:txBody>
      </p:sp>
      <p:sp>
        <p:nvSpPr>
          <p:cNvPr id="174" name="Google Shape;174;p118"/>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Autofit/>
          </a:bodyPr>
          <a:lstStyle>
            <a:lvl1pPr indent="0" lvl="0"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5" name="Shape 175"/>
        <p:cNvGrpSpPr/>
        <p:nvPr/>
      </p:nvGrpSpPr>
      <p:grpSpPr>
        <a:xfrm>
          <a:off x="0" y="0"/>
          <a:ext cx="0" cy="0"/>
          <a:chOff x="0" y="0"/>
          <a:chExt cx="0" cy="0"/>
        </a:xfrm>
      </p:grpSpPr>
      <p:sp>
        <p:nvSpPr>
          <p:cNvPr id="176" name="Google Shape;176;p119"/>
          <p:cNvSpPr txBox="1"/>
          <p:nvPr>
            <p:ph type="ctrTitle"/>
          </p:nvPr>
        </p:nvSpPr>
        <p:spPr>
          <a:xfrm>
            <a:off x="415507" y="992767"/>
            <a:ext cx="11358000" cy="2736900"/>
          </a:xfrm>
          <a:prstGeom prst="rect">
            <a:avLst/>
          </a:prstGeom>
          <a:noFill/>
          <a:ln>
            <a:noFill/>
          </a:ln>
        </p:spPr>
        <p:txBody>
          <a:bodyPr anchorCtr="0" anchor="b" bIns="121875" lIns="121875" spcFirstLastPara="1" rIns="121875" wrap="square" tIns="121875">
            <a:noAutofit/>
          </a:bodyPr>
          <a:lstStyle>
            <a:lvl1pPr lvl="0"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6900"/>
              <a:buFont typeface="Arial"/>
              <a:buChar char="■"/>
              <a:defRPr b="0" i="0" sz="6900" u="none" cap="none" strike="noStrike">
                <a:solidFill>
                  <a:srgbClr val="000000"/>
                </a:solidFill>
                <a:latin typeface="Arial"/>
                <a:ea typeface="Arial"/>
                <a:cs typeface="Arial"/>
                <a:sym typeface="Arial"/>
              </a:defRPr>
            </a:lvl9pPr>
          </a:lstStyle>
          <a:p/>
        </p:txBody>
      </p:sp>
      <p:sp>
        <p:nvSpPr>
          <p:cNvPr id="177" name="Google Shape;177;p119"/>
          <p:cNvSpPr txBox="1"/>
          <p:nvPr>
            <p:ph idx="1" type="subTitle"/>
          </p:nvPr>
        </p:nvSpPr>
        <p:spPr>
          <a:xfrm>
            <a:off x="415496" y="3778833"/>
            <a:ext cx="11358000" cy="1056900"/>
          </a:xfrm>
          <a:prstGeom prst="rect">
            <a:avLst/>
          </a:prstGeom>
          <a:noFill/>
          <a:ln>
            <a:noFill/>
          </a:ln>
        </p:spPr>
        <p:txBody>
          <a:bodyPr anchorCtr="0" anchor="ctr" bIns="121875" lIns="121875" spcFirstLastPara="1" rIns="121875" wrap="square" tIns="121875">
            <a:noAutofit/>
          </a:bodyPr>
          <a:lstStyle>
            <a:lvl1pPr lvl="0"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3700"/>
              <a:buFont typeface="Arial"/>
              <a:buNone/>
              <a:defRPr b="0" i="0" sz="3700" u="none" cap="none" strike="noStrike">
                <a:solidFill>
                  <a:srgbClr val="000000"/>
                </a:solidFill>
                <a:latin typeface="Arial"/>
                <a:ea typeface="Arial"/>
                <a:cs typeface="Arial"/>
                <a:sym typeface="Arial"/>
              </a:defRPr>
            </a:lvl9pPr>
          </a:lstStyle>
          <a:p/>
        </p:txBody>
      </p:sp>
      <p:sp>
        <p:nvSpPr>
          <p:cNvPr id="178" name="Google Shape;178;p119"/>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Autofit/>
          </a:bodyPr>
          <a:lstStyle>
            <a:lvl1pPr indent="0" lvl="0"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3" name="Shape 183"/>
        <p:cNvGrpSpPr/>
        <p:nvPr/>
      </p:nvGrpSpPr>
      <p:grpSpPr>
        <a:xfrm>
          <a:off x="0" y="0"/>
          <a:ext cx="0" cy="0"/>
          <a:chOff x="0" y="0"/>
          <a:chExt cx="0" cy="0"/>
        </a:xfrm>
      </p:grpSpPr>
      <p:sp>
        <p:nvSpPr>
          <p:cNvPr id="184" name="Google Shape;184;p121"/>
          <p:cNvSpPr txBox="1"/>
          <p:nvPr>
            <p:ph type="ctrTitle"/>
          </p:nvPr>
        </p:nvSpPr>
        <p:spPr>
          <a:xfrm>
            <a:off x="415507" y="992767"/>
            <a:ext cx="11358000" cy="2736900"/>
          </a:xfrm>
          <a:prstGeom prst="rect">
            <a:avLst/>
          </a:prstGeom>
          <a:noFill/>
          <a:ln>
            <a:noFill/>
          </a:ln>
        </p:spPr>
        <p:txBody>
          <a:bodyPr anchorCtr="0" anchor="b" bIns="121875" lIns="121875" spcFirstLastPara="1" rIns="121875" wrap="square" tIns="121875">
            <a:normAutofit/>
          </a:bodyPr>
          <a:lstStyle>
            <a:lvl1pPr lvl="0" algn="ctr">
              <a:lnSpc>
                <a:spcPct val="100000"/>
              </a:lnSpc>
              <a:spcBef>
                <a:spcPts val="0"/>
              </a:spcBef>
              <a:spcAft>
                <a:spcPts val="0"/>
              </a:spcAft>
              <a:buSzPts val="6932"/>
              <a:buNone/>
              <a:defRPr sz="6932"/>
            </a:lvl1pPr>
            <a:lvl2pPr lvl="1" algn="ctr">
              <a:lnSpc>
                <a:spcPct val="100000"/>
              </a:lnSpc>
              <a:spcBef>
                <a:spcPts val="0"/>
              </a:spcBef>
              <a:spcAft>
                <a:spcPts val="0"/>
              </a:spcAft>
              <a:buSzPts val="6932"/>
              <a:buNone/>
              <a:defRPr sz="6932"/>
            </a:lvl2pPr>
            <a:lvl3pPr lvl="2" algn="ctr">
              <a:lnSpc>
                <a:spcPct val="100000"/>
              </a:lnSpc>
              <a:spcBef>
                <a:spcPts val="0"/>
              </a:spcBef>
              <a:spcAft>
                <a:spcPts val="0"/>
              </a:spcAft>
              <a:buSzPts val="6932"/>
              <a:buNone/>
              <a:defRPr sz="6932"/>
            </a:lvl3pPr>
            <a:lvl4pPr lvl="3" algn="ctr">
              <a:lnSpc>
                <a:spcPct val="100000"/>
              </a:lnSpc>
              <a:spcBef>
                <a:spcPts val="0"/>
              </a:spcBef>
              <a:spcAft>
                <a:spcPts val="0"/>
              </a:spcAft>
              <a:buSzPts val="6932"/>
              <a:buNone/>
              <a:defRPr sz="6932"/>
            </a:lvl4pPr>
            <a:lvl5pPr lvl="4" algn="ctr">
              <a:lnSpc>
                <a:spcPct val="100000"/>
              </a:lnSpc>
              <a:spcBef>
                <a:spcPts val="0"/>
              </a:spcBef>
              <a:spcAft>
                <a:spcPts val="0"/>
              </a:spcAft>
              <a:buSzPts val="6932"/>
              <a:buNone/>
              <a:defRPr sz="6932"/>
            </a:lvl5pPr>
            <a:lvl6pPr lvl="5" algn="ctr">
              <a:lnSpc>
                <a:spcPct val="100000"/>
              </a:lnSpc>
              <a:spcBef>
                <a:spcPts val="0"/>
              </a:spcBef>
              <a:spcAft>
                <a:spcPts val="0"/>
              </a:spcAft>
              <a:buSzPts val="6932"/>
              <a:buNone/>
              <a:defRPr sz="6932"/>
            </a:lvl6pPr>
            <a:lvl7pPr lvl="6" algn="ctr">
              <a:lnSpc>
                <a:spcPct val="100000"/>
              </a:lnSpc>
              <a:spcBef>
                <a:spcPts val="0"/>
              </a:spcBef>
              <a:spcAft>
                <a:spcPts val="0"/>
              </a:spcAft>
              <a:buSzPts val="6932"/>
              <a:buNone/>
              <a:defRPr sz="6932"/>
            </a:lvl7pPr>
            <a:lvl8pPr lvl="7" algn="ctr">
              <a:lnSpc>
                <a:spcPct val="100000"/>
              </a:lnSpc>
              <a:spcBef>
                <a:spcPts val="0"/>
              </a:spcBef>
              <a:spcAft>
                <a:spcPts val="0"/>
              </a:spcAft>
              <a:buSzPts val="6932"/>
              <a:buNone/>
              <a:defRPr sz="6932"/>
            </a:lvl8pPr>
            <a:lvl9pPr lvl="8" algn="ctr">
              <a:lnSpc>
                <a:spcPct val="100000"/>
              </a:lnSpc>
              <a:spcBef>
                <a:spcPts val="0"/>
              </a:spcBef>
              <a:spcAft>
                <a:spcPts val="0"/>
              </a:spcAft>
              <a:buSzPts val="6932"/>
              <a:buNone/>
              <a:defRPr sz="6932"/>
            </a:lvl9pPr>
          </a:lstStyle>
          <a:p/>
        </p:txBody>
      </p:sp>
      <p:sp>
        <p:nvSpPr>
          <p:cNvPr id="185" name="Google Shape;185;p121"/>
          <p:cNvSpPr txBox="1"/>
          <p:nvPr>
            <p:ph idx="1" type="subTitle"/>
          </p:nvPr>
        </p:nvSpPr>
        <p:spPr>
          <a:xfrm>
            <a:off x="415496" y="3778833"/>
            <a:ext cx="11358000" cy="1056900"/>
          </a:xfrm>
          <a:prstGeom prst="rect">
            <a:avLst/>
          </a:prstGeom>
          <a:noFill/>
          <a:ln>
            <a:noFill/>
          </a:ln>
        </p:spPr>
        <p:txBody>
          <a:bodyPr anchorCtr="0" anchor="t" bIns="121875" lIns="121875" spcFirstLastPara="1" rIns="121875" wrap="square" tIns="121875">
            <a:normAutofit/>
          </a:bodyPr>
          <a:lstStyle>
            <a:lvl1pPr lvl="0" algn="ctr">
              <a:lnSpc>
                <a:spcPct val="100000"/>
              </a:lnSpc>
              <a:spcBef>
                <a:spcPts val="0"/>
              </a:spcBef>
              <a:spcAft>
                <a:spcPts val="0"/>
              </a:spcAft>
              <a:buSzPts val="3733"/>
              <a:buNone/>
              <a:defRPr sz="3733"/>
            </a:lvl1pPr>
            <a:lvl2pPr lvl="1" algn="ctr">
              <a:lnSpc>
                <a:spcPct val="100000"/>
              </a:lnSpc>
              <a:spcBef>
                <a:spcPts val="0"/>
              </a:spcBef>
              <a:spcAft>
                <a:spcPts val="0"/>
              </a:spcAft>
              <a:buSzPts val="3733"/>
              <a:buNone/>
              <a:defRPr sz="3733"/>
            </a:lvl2pPr>
            <a:lvl3pPr lvl="2" algn="ctr">
              <a:lnSpc>
                <a:spcPct val="100000"/>
              </a:lnSpc>
              <a:spcBef>
                <a:spcPts val="0"/>
              </a:spcBef>
              <a:spcAft>
                <a:spcPts val="0"/>
              </a:spcAft>
              <a:buSzPts val="3733"/>
              <a:buNone/>
              <a:defRPr sz="3733"/>
            </a:lvl3pPr>
            <a:lvl4pPr lvl="3" algn="ctr">
              <a:lnSpc>
                <a:spcPct val="100000"/>
              </a:lnSpc>
              <a:spcBef>
                <a:spcPts val="0"/>
              </a:spcBef>
              <a:spcAft>
                <a:spcPts val="0"/>
              </a:spcAft>
              <a:buSzPts val="3733"/>
              <a:buNone/>
              <a:defRPr sz="3733"/>
            </a:lvl4pPr>
            <a:lvl5pPr lvl="4" algn="ctr">
              <a:lnSpc>
                <a:spcPct val="100000"/>
              </a:lnSpc>
              <a:spcBef>
                <a:spcPts val="0"/>
              </a:spcBef>
              <a:spcAft>
                <a:spcPts val="0"/>
              </a:spcAft>
              <a:buSzPts val="3733"/>
              <a:buNone/>
              <a:defRPr sz="3733"/>
            </a:lvl5pPr>
            <a:lvl6pPr lvl="5" algn="ctr">
              <a:lnSpc>
                <a:spcPct val="100000"/>
              </a:lnSpc>
              <a:spcBef>
                <a:spcPts val="0"/>
              </a:spcBef>
              <a:spcAft>
                <a:spcPts val="0"/>
              </a:spcAft>
              <a:buSzPts val="3733"/>
              <a:buNone/>
              <a:defRPr sz="3733"/>
            </a:lvl6pPr>
            <a:lvl7pPr lvl="6" algn="ctr">
              <a:lnSpc>
                <a:spcPct val="100000"/>
              </a:lnSpc>
              <a:spcBef>
                <a:spcPts val="0"/>
              </a:spcBef>
              <a:spcAft>
                <a:spcPts val="0"/>
              </a:spcAft>
              <a:buSzPts val="3733"/>
              <a:buNone/>
              <a:defRPr sz="3733"/>
            </a:lvl7pPr>
            <a:lvl8pPr lvl="7" algn="ctr">
              <a:lnSpc>
                <a:spcPct val="100000"/>
              </a:lnSpc>
              <a:spcBef>
                <a:spcPts val="0"/>
              </a:spcBef>
              <a:spcAft>
                <a:spcPts val="0"/>
              </a:spcAft>
              <a:buSzPts val="3733"/>
              <a:buNone/>
              <a:defRPr sz="3733"/>
            </a:lvl8pPr>
            <a:lvl9pPr lvl="8" algn="ctr">
              <a:lnSpc>
                <a:spcPct val="100000"/>
              </a:lnSpc>
              <a:spcBef>
                <a:spcPts val="0"/>
              </a:spcBef>
              <a:spcAft>
                <a:spcPts val="0"/>
              </a:spcAft>
              <a:buSzPts val="3733"/>
              <a:buNone/>
              <a:defRPr sz="3733"/>
            </a:lvl9pPr>
          </a:lstStyle>
          <a:p/>
        </p:txBody>
      </p:sp>
      <p:sp>
        <p:nvSpPr>
          <p:cNvPr id="186" name="Google Shape;186;p121"/>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7" name="Shape 187"/>
        <p:cNvGrpSpPr/>
        <p:nvPr/>
      </p:nvGrpSpPr>
      <p:grpSpPr>
        <a:xfrm>
          <a:off x="0" y="0"/>
          <a:ext cx="0" cy="0"/>
          <a:chOff x="0" y="0"/>
          <a:chExt cx="0" cy="0"/>
        </a:xfrm>
      </p:grpSpPr>
      <p:sp>
        <p:nvSpPr>
          <p:cNvPr id="188" name="Google Shape;188;p122"/>
          <p:cNvSpPr txBox="1"/>
          <p:nvPr>
            <p:ph type="title"/>
          </p:nvPr>
        </p:nvSpPr>
        <p:spPr>
          <a:xfrm>
            <a:off x="415496" y="2867800"/>
            <a:ext cx="11358000" cy="1122300"/>
          </a:xfrm>
          <a:prstGeom prst="rect">
            <a:avLst/>
          </a:prstGeom>
          <a:noFill/>
          <a:ln>
            <a:noFill/>
          </a:ln>
        </p:spPr>
        <p:txBody>
          <a:bodyPr anchorCtr="0" anchor="ctr" bIns="121875" lIns="121875" spcFirstLastPara="1" rIns="121875" wrap="square" tIns="121875">
            <a:normAutofit/>
          </a:bodyPr>
          <a:lstStyle>
            <a:lvl1pPr lvl="0" algn="ctr">
              <a:lnSpc>
                <a:spcPct val="100000"/>
              </a:lnSpc>
              <a:spcBef>
                <a:spcPts val="0"/>
              </a:spcBef>
              <a:spcAft>
                <a:spcPts val="0"/>
              </a:spcAft>
              <a:buSzPts val="4799"/>
              <a:buNone/>
              <a:defRPr sz="4799"/>
            </a:lvl1pPr>
            <a:lvl2pPr lvl="1" algn="ctr">
              <a:lnSpc>
                <a:spcPct val="100000"/>
              </a:lnSpc>
              <a:spcBef>
                <a:spcPts val="0"/>
              </a:spcBef>
              <a:spcAft>
                <a:spcPts val="0"/>
              </a:spcAft>
              <a:buSzPts val="4799"/>
              <a:buNone/>
              <a:defRPr sz="4799"/>
            </a:lvl2pPr>
            <a:lvl3pPr lvl="2" algn="ctr">
              <a:lnSpc>
                <a:spcPct val="100000"/>
              </a:lnSpc>
              <a:spcBef>
                <a:spcPts val="0"/>
              </a:spcBef>
              <a:spcAft>
                <a:spcPts val="0"/>
              </a:spcAft>
              <a:buSzPts val="4799"/>
              <a:buNone/>
              <a:defRPr sz="4799"/>
            </a:lvl3pPr>
            <a:lvl4pPr lvl="3" algn="ctr">
              <a:lnSpc>
                <a:spcPct val="100000"/>
              </a:lnSpc>
              <a:spcBef>
                <a:spcPts val="0"/>
              </a:spcBef>
              <a:spcAft>
                <a:spcPts val="0"/>
              </a:spcAft>
              <a:buSzPts val="4799"/>
              <a:buNone/>
              <a:defRPr sz="4799"/>
            </a:lvl4pPr>
            <a:lvl5pPr lvl="4" algn="ctr">
              <a:lnSpc>
                <a:spcPct val="100000"/>
              </a:lnSpc>
              <a:spcBef>
                <a:spcPts val="0"/>
              </a:spcBef>
              <a:spcAft>
                <a:spcPts val="0"/>
              </a:spcAft>
              <a:buSzPts val="4799"/>
              <a:buNone/>
              <a:defRPr sz="4799"/>
            </a:lvl5pPr>
            <a:lvl6pPr lvl="5" algn="ctr">
              <a:lnSpc>
                <a:spcPct val="100000"/>
              </a:lnSpc>
              <a:spcBef>
                <a:spcPts val="0"/>
              </a:spcBef>
              <a:spcAft>
                <a:spcPts val="0"/>
              </a:spcAft>
              <a:buSzPts val="4799"/>
              <a:buNone/>
              <a:defRPr sz="4799"/>
            </a:lvl6pPr>
            <a:lvl7pPr lvl="6" algn="ctr">
              <a:lnSpc>
                <a:spcPct val="100000"/>
              </a:lnSpc>
              <a:spcBef>
                <a:spcPts val="0"/>
              </a:spcBef>
              <a:spcAft>
                <a:spcPts val="0"/>
              </a:spcAft>
              <a:buSzPts val="4799"/>
              <a:buNone/>
              <a:defRPr sz="4799"/>
            </a:lvl7pPr>
            <a:lvl8pPr lvl="7" algn="ctr">
              <a:lnSpc>
                <a:spcPct val="100000"/>
              </a:lnSpc>
              <a:spcBef>
                <a:spcPts val="0"/>
              </a:spcBef>
              <a:spcAft>
                <a:spcPts val="0"/>
              </a:spcAft>
              <a:buSzPts val="4799"/>
              <a:buNone/>
              <a:defRPr sz="4799"/>
            </a:lvl8pPr>
            <a:lvl9pPr lvl="8" algn="ctr">
              <a:lnSpc>
                <a:spcPct val="100000"/>
              </a:lnSpc>
              <a:spcBef>
                <a:spcPts val="0"/>
              </a:spcBef>
              <a:spcAft>
                <a:spcPts val="0"/>
              </a:spcAft>
              <a:buSzPts val="4799"/>
              <a:buNone/>
              <a:defRPr sz="4799"/>
            </a:lvl9pPr>
          </a:lstStyle>
          <a:p/>
        </p:txBody>
      </p:sp>
      <p:sp>
        <p:nvSpPr>
          <p:cNvPr id="189" name="Google Shape;189;p122"/>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0" name="Shape 190"/>
        <p:cNvGrpSpPr/>
        <p:nvPr/>
      </p:nvGrpSpPr>
      <p:grpSpPr>
        <a:xfrm>
          <a:off x="0" y="0"/>
          <a:ext cx="0" cy="0"/>
          <a:chOff x="0" y="0"/>
          <a:chExt cx="0" cy="0"/>
        </a:xfrm>
      </p:grpSpPr>
      <p:sp>
        <p:nvSpPr>
          <p:cNvPr id="191" name="Google Shape;191;p123"/>
          <p:cNvSpPr txBox="1"/>
          <p:nvPr>
            <p:ph type="title"/>
          </p:nvPr>
        </p:nvSpPr>
        <p:spPr>
          <a:xfrm>
            <a:off x="415496" y="593367"/>
            <a:ext cx="11358000" cy="763500"/>
          </a:xfrm>
          <a:prstGeom prst="rect">
            <a:avLst/>
          </a:prstGeom>
          <a:noFill/>
          <a:ln>
            <a:noFill/>
          </a:ln>
        </p:spPr>
        <p:txBody>
          <a:bodyPr anchorCtr="0" anchor="t" bIns="121875" lIns="121875" spcFirstLastPara="1" rIns="121875" wrap="square" tIns="121875">
            <a:normAutofit/>
          </a:bodyPr>
          <a:lstStyle>
            <a:lvl1pPr lvl="0" algn="l">
              <a:lnSpc>
                <a:spcPct val="100000"/>
              </a:lnSpc>
              <a:spcBef>
                <a:spcPts val="0"/>
              </a:spcBef>
              <a:spcAft>
                <a:spcPts val="0"/>
              </a:spcAft>
              <a:buSzPts val="3733"/>
              <a:buNone/>
              <a:defRPr sz="3733"/>
            </a:lvl1pPr>
            <a:lvl2pPr lvl="1" algn="l">
              <a:lnSpc>
                <a:spcPct val="100000"/>
              </a:lnSpc>
              <a:spcBef>
                <a:spcPts val="0"/>
              </a:spcBef>
              <a:spcAft>
                <a:spcPts val="0"/>
              </a:spcAft>
              <a:buSzPts val="3733"/>
              <a:buNone/>
              <a:defRPr sz="3733"/>
            </a:lvl2pPr>
            <a:lvl3pPr lvl="2" algn="l">
              <a:lnSpc>
                <a:spcPct val="100000"/>
              </a:lnSpc>
              <a:spcBef>
                <a:spcPts val="0"/>
              </a:spcBef>
              <a:spcAft>
                <a:spcPts val="0"/>
              </a:spcAft>
              <a:buSzPts val="3733"/>
              <a:buNone/>
              <a:defRPr sz="3733"/>
            </a:lvl3pPr>
            <a:lvl4pPr lvl="3" algn="l">
              <a:lnSpc>
                <a:spcPct val="100000"/>
              </a:lnSpc>
              <a:spcBef>
                <a:spcPts val="0"/>
              </a:spcBef>
              <a:spcAft>
                <a:spcPts val="0"/>
              </a:spcAft>
              <a:buSzPts val="3733"/>
              <a:buNone/>
              <a:defRPr sz="3733"/>
            </a:lvl4pPr>
            <a:lvl5pPr lvl="4" algn="l">
              <a:lnSpc>
                <a:spcPct val="100000"/>
              </a:lnSpc>
              <a:spcBef>
                <a:spcPts val="0"/>
              </a:spcBef>
              <a:spcAft>
                <a:spcPts val="0"/>
              </a:spcAft>
              <a:buSzPts val="3733"/>
              <a:buNone/>
              <a:defRPr sz="3733"/>
            </a:lvl5pPr>
            <a:lvl6pPr lvl="5" algn="l">
              <a:lnSpc>
                <a:spcPct val="100000"/>
              </a:lnSpc>
              <a:spcBef>
                <a:spcPts val="0"/>
              </a:spcBef>
              <a:spcAft>
                <a:spcPts val="0"/>
              </a:spcAft>
              <a:buSzPts val="3733"/>
              <a:buNone/>
              <a:defRPr sz="3733"/>
            </a:lvl6pPr>
            <a:lvl7pPr lvl="6" algn="l">
              <a:lnSpc>
                <a:spcPct val="100000"/>
              </a:lnSpc>
              <a:spcBef>
                <a:spcPts val="0"/>
              </a:spcBef>
              <a:spcAft>
                <a:spcPts val="0"/>
              </a:spcAft>
              <a:buSzPts val="3733"/>
              <a:buNone/>
              <a:defRPr sz="3733"/>
            </a:lvl7pPr>
            <a:lvl8pPr lvl="7" algn="l">
              <a:lnSpc>
                <a:spcPct val="100000"/>
              </a:lnSpc>
              <a:spcBef>
                <a:spcPts val="0"/>
              </a:spcBef>
              <a:spcAft>
                <a:spcPts val="0"/>
              </a:spcAft>
              <a:buSzPts val="3733"/>
              <a:buNone/>
              <a:defRPr sz="3733"/>
            </a:lvl8pPr>
            <a:lvl9pPr lvl="8" algn="l">
              <a:lnSpc>
                <a:spcPct val="100000"/>
              </a:lnSpc>
              <a:spcBef>
                <a:spcPts val="0"/>
              </a:spcBef>
              <a:spcAft>
                <a:spcPts val="0"/>
              </a:spcAft>
              <a:buSzPts val="3733"/>
              <a:buNone/>
              <a:defRPr sz="3733"/>
            </a:lvl9pPr>
          </a:lstStyle>
          <a:p/>
        </p:txBody>
      </p:sp>
      <p:sp>
        <p:nvSpPr>
          <p:cNvPr id="192" name="Google Shape;192;p123"/>
          <p:cNvSpPr txBox="1"/>
          <p:nvPr>
            <p:ph idx="1" type="body"/>
          </p:nvPr>
        </p:nvSpPr>
        <p:spPr>
          <a:xfrm>
            <a:off x="415496" y="1536633"/>
            <a:ext cx="11358000" cy="4555200"/>
          </a:xfrm>
          <a:prstGeom prst="rect">
            <a:avLst/>
          </a:prstGeom>
          <a:noFill/>
          <a:ln>
            <a:noFill/>
          </a:ln>
        </p:spPr>
        <p:txBody>
          <a:bodyPr anchorCtr="0" anchor="t" bIns="121875" lIns="121875" spcFirstLastPara="1" rIns="121875" wrap="square" tIns="121875">
            <a:normAutofit/>
          </a:bodyPr>
          <a:lstStyle>
            <a:lvl1pPr indent="-381000" lvl="0" marL="457200" algn="l">
              <a:lnSpc>
                <a:spcPct val="115000"/>
              </a:lnSpc>
              <a:spcBef>
                <a:spcPts val="0"/>
              </a:spcBef>
              <a:spcAft>
                <a:spcPts val="0"/>
              </a:spcAft>
              <a:buSzPts val="2400"/>
              <a:buChar char="●"/>
              <a:defRPr sz="2400"/>
            </a:lvl1pPr>
            <a:lvl2pPr indent="-347091" lvl="1" marL="914400" algn="l">
              <a:lnSpc>
                <a:spcPct val="115000"/>
              </a:lnSpc>
              <a:spcBef>
                <a:spcPts val="0"/>
              </a:spcBef>
              <a:spcAft>
                <a:spcPts val="0"/>
              </a:spcAft>
              <a:buSzPts val="1866"/>
              <a:buChar char="○"/>
              <a:defRPr sz="1866"/>
            </a:lvl2pPr>
            <a:lvl3pPr indent="-347091" lvl="2" marL="1371600" algn="l">
              <a:lnSpc>
                <a:spcPct val="115000"/>
              </a:lnSpc>
              <a:spcBef>
                <a:spcPts val="0"/>
              </a:spcBef>
              <a:spcAft>
                <a:spcPts val="0"/>
              </a:spcAft>
              <a:buSzPts val="1866"/>
              <a:buChar char="■"/>
              <a:defRPr sz="1866"/>
            </a:lvl3pPr>
            <a:lvl4pPr indent="-347091" lvl="3" marL="1828800" algn="l">
              <a:lnSpc>
                <a:spcPct val="115000"/>
              </a:lnSpc>
              <a:spcBef>
                <a:spcPts val="0"/>
              </a:spcBef>
              <a:spcAft>
                <a:spcPts val="0"/>
              </a:spcAft>
              <a:buSzPts val="1866"/>
              <a:buChar char="●"/>
              <a:defRPr sz="1866"/>
            </a:lvl4pPr>
            <a:lvl5pPr indent="-347091" lvl="4" marL="2286000" algn="l">
              <a:lnSpc>
                <a:spcPct val="115000"/>
              </a:lnSpc>
              <a:spcBef>
                <a:spcPts val="0"/>
              </a:spcBef>
              <a:spcAft>
                <a:spcPts val="0"/>
              </a:spcAft>
              <a:buSzPts val="1866"/>
              <a:buChar char="○"/>
              <a:defRPr sz="1866"/>
            </a:lvl5pPr>
            <a:lvl6pPr indent="-347091" lvl="5" marL="2743200" algn="l">
              <a:lnSpc>
                <a:spcPct val="115000"/>
              </a:lnSpc>
              <a:spcBef>
                <a:spcPts val="0"/>
              </a:spcBef>
              <a:spcAft>
                <a:spcPts val="0"/>
              </a:spcAft>
              <a:buSzPts val="1866"/>
              <a:buChar char="■"/>
              <a:defRPr sz="1866"/>
            </a:lvl6pPr>
            <a:lvl7pPr indent="-347091" lvl="6" marL="3200400" algn="l">
              <a:lnSpc>
                <a:spcPct val="115000"/>
              </a:lnSpc>
              <a:spcBef>
                <a:spcPts val="0"/>
              </a:spcBef>
              <a:spcAft>
                <a:spcPts val="0"/>
              </a:spcAft>
              <a:buSzPts val="1866"/>
              <a:buChar char="●"/>
              <a:defRPr sz="1866"/>
            </a:lvl7pPr>
            <a:lvl8pPr indent="-347091" lvl="7" marL="3657600" algn="l">
              <a:lnSpc>
                <a:spcPct val="115000"/>
              </a:lnSpc>
              <a:spcBef>
                <a:spcPts val="0"/>
              </a:spcBef>
              <a:spcAft>
                <a:spcPts val="0"/>
              </a:spcAft>
              <a:buSzPts val="1866"/>
              <a:buChar char="○"/>
              <a:defRPr sz="1866"/>
            </a:lvl8pPr>
            <a:lvl9pPr indent="-347091" lvl="8" marL="4114800" algn="l">
              <a:lnSpc>
                <a:spcPct val="115000"/>
              </a:lnSpc>
              <a:spcBef>
                <a:spcPts val="0"/>
              </a:spcBef>
              <a:spcAft>
                <a:spcPts val="0"/>
              </a:spcAft>
              <a:buSzPts val="1866"/>
              <a:buChar char="■"/>
              <a:defRPr sz="1866"/>
            </a:lvl9pPr>
          </a:lstStyle>
          <a:p/>
        </p:txBody>
      </p:sp>
      <p:sp>
        <p:nvSpPr>
          <p:cNvPr id="193" name="Google Shape;193;p123"/>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4" name="Shape 194"/>
        <p:cNvGrpSpPr/>
        <p:nvPr/>
      </p:nvGrpSpPr>
      <p:grpSpPr>
        <a:xfrm>
          <a:off x="0" y="0"/>
          <a:ext cx="0" cy="0"/>
          <a:chOff x="0" y="0"/>
          <a:chExt cx="0" cy="0"/>
        </a:xfrm>
      </p:grpSpPr>
      <p:sp>
        <p:nvSpPr>
          <p:cNvPr id="195" name="Google Shape;195;p124"/>
          <p:cNvSpPr txBox="1"/>
          <p:nvPr>
            <p:ph type="title"/>
          </p:nvPr>
        </p:nvSpPr>
        <p:spPr>
          <a:xfrm>
            <a:off x="415496" y="593367"/>
            <a:ext cx="11358000" cy="763500"/>
          </a:xfrm>
          <a:prstGeom prst="rect">
            <a:avLst/>
          </a:prstGeom>
          <a:noFill/>
          <a:ln>
            <a:noFill/>
          </a:ln>
        </p:spPr>
        <p:txBody>
          <a:bodyPr anchorCtr="0" anchor="t" bIns="121875" lIns="121875" spcFirstLastPara="1" rIns="121875" wrap="square" tIns="121875">
            <a:normAutofit/>
          </a:bodyPr>
          <a:lstStyle>
            <a:lvl1pPr lvl="0" algn="l">
              <a:lnSpc>
                <a:spcPct val="100000"/>
              </a:lnSpc>
              <a:spcBef>
                <a:spcPts val="0"/>
              </a:spcBef>
              <a:spcAft>
                <a:spcPts val="0"/>
              </a:spcAft>
              <a:buSzPts val="3733"/>
              <a:buNone/>
              <a:defRPr sz="3733"/>
            </a:lvl1pPr>
            <a:lvl2pPr lvl="1" algn="l">
              <a:lnSpc>
                <a:spcPct val="100000"/>
              </a:lnSpc>
              <a:spcBef>
                <a:spcPts val="0"/>
              </a:spcBef>
              <a:spcAft>
                <a:spcPts val="0"/>
              </a:spcAft>
              <a:buSzPts val="3733"/>
              <a:buNone/>
              <a:defRPr sz="3733"/>
            </a:lvl2pPr>
            <a:lvl3pPr lvl="2" algn="l">
              <a:lnSpc>
                <a:spcPct val="100000"/>
              </a:lnSpc>
              <a:spcBef>
                <a:spcPts val="0"/>
              </a:spcBef>
              <a:spcAft>
                <a:spcPts val="0"/>
              </a:spcAft>
              <a:buSzPts val="3733"/>
              <a:buNone/>
              <a:defRPr sz="3733"/>
            </a:lvl3pPr>
            <a:lvl4pPr lvl="3" algn="l">
              <a:lnSpc>
                <a:spcPct val="100000"/>
              </a:lnSpc>
              <a:spcBef>
                <a:spcPts val="0"/>
              </a:spcBef>
              <a:spcAft>
                <a:spcPts val="0"/>
              </a:spcAft>
              <a:buSzPts val="3733"/>
              <a:buNone/>
              <a:defRPr sz="3733"/>
            </a:lvl4pPr>
            <a:lvl5pPr lvl="4" algn="l">
              <a:lnSpc>
                <a:spcPct val="100000"/>
              </a:lnSpc>
              <a:spcBef>
                <a:spcPts val="0"/>
              </a:spcBef>
              <a:spcAft>
                <a:spcPts val="0"/>
              </a:spcAft>
              <a:buSzPts val="3733"/>
              <a:buNone/>
              <a:defRPr sz="3733"/>
            </a:lvl5pPr>
            <a:lvl6pPr lvl="5" algn="l">
              <a:lnSpc>
                <a:spcPct val="100000"/>
              </a:lnSpc>
              <a:spcBef>
                <a:spcPts val="0"/>
              </a:spcBef>
              <a:spcAft>
                <a:spcPts val="0"/>
              </a:spcAft>
              <a:buSzPts val="3733"/>
              <a:buNone/>
              <a:defRPr sz="3733"/>
            </a:lvl6pPr>
            <a:lvl7pPr lvl="6" algn="l">
              <a:lnSpc>
                <a:spcPct val="100000"/>
              </a:lnSpc>
              <a:spcBef>
                <a:spcPts val="0"/>
              </a:spcBef>
              <a:spcAft>
                <a:spcPts val="0"/>
              </a:spcAft>
              <a:buSzPts val="3733"/>
              <a:buNone/>
              <a:defRPr sz="3733"/>
            </a:lvl7pPr>
            <a:lvl8pPr lvl="7" algn="l">
              <a:lnSpc>
                <a:spcPct val="100000"/>
              </a:lnSpc>
              <a:spcBef>
                <a:spcPts val="0"/>
              </a:spcBef>
              <a:spcAft>
                <a:spcPts val="0"/>
              </a:spcAft>
              <a:buSzPts val="3733"/>
              <a:buNone/>
              <a:defRPr sz="3733"/>
            </a:lvl8pPr>
            <a:lvl9pPr lvl="8" algn="l">
              <a:lnSpc>
                <a:spcPct val="100000"/>
              </a:lnSpc>
              <a:spcBef>
                <a:spcPts val="0"/>
              </a:spcBef>
              <a:spcAft>
                <a:spcPts val="0"/>
              </a:spcAft>
              <a:buSzPts val="3733"/>
              <a:buNone/>
              <a:defRPr sz="3733"/>
            </a:lvl9pPr>
          </a:lstStyle>
          <a:p/>
        </p:txBody>
      </p:sp>
      <p:sp>
        <p:nvSpPr>
          <p:cNvPr id="196" name="Google Shape;196;p124"/>
          <p:cNvSpPr txBox="1"/>
          <p:nvPr>
            <p:ph idx="1" type="body"/>
          </p:nvPr>
        </p:nvSpPr>
        <p:spPr>
          <a:xfrm>
            <a:off x="415496" y="1536633"/>
            <a:ext cx="5331900" cy="4555200"/>
          </a:xfrm>
          <a:prstGeom prst="rect">
            <a:avLst/>
          </a:prstGeom>
          <a:noFill/>
          <a:ln>
            <a:noFill/>
          </a:ln>
        </p:spPr>
        <p:txBody>
          <a:bodyPr anchorCtr="0" anchor="t" bIns="121875" lIns="121875" spcFirstLastPara="1" rIns="121875" wrap="square" tIns="121875">
            <a:normAutofit/>
          </a:bodyPr>
          <a:lstStyle>
            <a:lvl1pPr indent="-347091" lvl="0" marL="457200" algn="l">
              <a:lnSpc>
                <a:spcPct val="115000"/>
              </a:lnSpc>
              <a:spcBef>
                <a:spcPts val="0"/>
              </a:spcBef>
              <a:spcAft>
                <a:spcPts val="0"/>
              </a:spcAft>
              <a:buSzPts val="1866"/>
              <a:buChar char="●"/>
              <a:defRPr sz="1866"/>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7" name="Google Shape;197;p124"/>
          <p:cNvSpPr txBox="1"/>
          <p:nvPr>
            <p:ph idx="2" type="body"/>
          </p:nvPr>
        </p:nvSpPr>
        <p:spPr>
          <a:xfrm>
            <a:off x="6441588" y="1536633"/>
            <a:ext cx="5331900" cy="4555200"/>
          </a:xfrm>
          <a:prstGeom prst="rect">
            <a:avLst/>
          </a:prstGeom>
          <a:noFill/>
          <a:ln>
            <a:noFill/>
          </a:ln>
        </p:spPr>
        <p:txBody>
          <a:bodyPr anchorCtr="0" anchor="t" bIns="121875" lIns="121875" spcFirstLastPara="1" rIns="121875" wrap="square" tIns="121875">
            <a:normAutofit/>
          </a:bodyPr>
          <a:lstStyle>
            <a:lvl1pPr indent="-347091" lvl="0" marL="457200" algn="l">
              <a:lnSpc>
                <a:spcPct val="115000"/>
              </a:lnSpc>
              <a:spcBef>
                <a:spcPts val="0"/>
              </a:spcBef>
              <a:spcAft>
                <a:spcPts val="0"/>
              </a:spcAft>
              <a:buSzPts val="1866"/>
              <a:buChar char="●"/>
              <a:defRPr sz="1866"/>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198" name="Google Shape;198;p124"/>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9" name="Shape 199"/>
        <p:cNvGrpSpPr/>
        <p:nvPr/>
      </p:nvGrpSpPr>
      <p:grpSpPr>
        <a:xfrm>
          <a:off x="0" y="0"/>
          <a:ext cx="0" cy="0"/>
          <a:chOff x="0" y="0"/>
          <a:chExt cx="0" cy="0"/>
        </a:xfrm>
      </p:grpSpPr>
      <p:sp>
        <p:nvSpPr>
          <p:cNvPr id="200" name="Google Shape;200;p125"/>
          <p:cNvSpPr txBox="1"/>
          <p:nvPr>
            <p:ph type="title"/>
          </p:nvPr>
        </p:nvSpPr>
        <p:spPr>
          <a:xfrm>
            <a:off x="415496" y="593367"/>
            <a:ext cx="11358000" cy="763500"/>
          </a:xfrm>
          <a:prstGeom prst="rect">
            <a:avLst/>
          </a:prstGeom>
          <a:noFill/>
          <a:ln>
            <a:noFill/>
          </a:ln>
        </p:spPr>
        <p:txBody>
          <a:bodyPr anchorCtr="0" anchor="t" bIns="121875" lIns="121875" spcFirstLastPara="1" rIns="121875" wrap="square" tIns="121875">
            <a:normAutofit/>
          </a:bodyPr>
          <a:lstStyle>
            <a:lvl1pPr lvl="0" algn="l">
              <a:lnSpc>
                <a:spcPct val="100000"/>
              </a:lnSpc>
              <a:spcBef>
                <a:spcPts val="0"/>
              </a:spcBef>
              <a:spcAft>
                <a:spcPts val="0"/>
              </a:spcAft>
              <a:buSzPts val="3733"/>
              <a:buNone/>
              <a:defRPr sz="3733"/>
            </a:lvl1pPr>
            <a:lvl2pPr lvl="1" algn="l">
              <a:lnSpc>
                <a:spcPct val="100000"/>
              </a:lnSpc>
              <a:spcBef>
                <a:spcPts val="0"/>
              </a:spcBef>
              <a:spcAft>
                <a:spcPts val="0"/>
              </a:spcAft>
              <a:buSzPts val="3733"/>
              <a:buNone/>
              <a:defRPr sz="3733"/>
            </a:lvl2pPr>
            <a:lvl3pPr lvl="2" algn="l">
              <a:lnSpc>
                <a:spcPct val="100000"/>
              </a:lnSpc>
              <a:spcBef>
                <a:spcPts val="0"/>
              </a:spcBef>
              <a:spcAft>
                <a:spcPts val="0"/>
              </a:spcAft>
              <a:buSzPts val="3733"/>
              <a:buNone/>
              <a:defRPr sz="3733"/>
            </a:lvl3pPr>
            <a:lvl4pPr lvl="3" algn="l">
              <a:lnSpc>
                <a:spcPct val="100000"/>
              </a:lnSpc>
              <a:spcBef>
                <a:spcPts val="0"/>
              </a:spcBef>
              <a:spcAft>
                <a:spcPts val="0"/>
              </a:spcAft>
              <a:buSzPts val="3733"/>
              <a:buNone/>
              <a:defRPr sz="3733"/>
            </a:lvl4pPr>
            <a:lvl5pPr lvl="4" algn="l">
              <a:lnSpc>
                <a:spcPct val="100000"/>
              </a:lnSpc>
              <a:spcBef>
                <a:spcPts val="0"/>
              </a:spcBef>
              <a:spcAft>
                <a:spcPts val="0"/>
              </a:spcAft>
              <a:buSzPts val="3733"/>
              <a:buNone/>
              <a:defRPr sz="3733"/>
            </a:lvl5pPr>
            <a:lvl6pPr lvl="5" algn="l">
              <a:lnSpc>
                <a:spcPct val="100000"/>
              </a:lnSpc>
              <a:spcBef>
                <a:spcPts val="0"/>
              </a:spcBef>
              <a:spcAft>
                <a:spcPts val="0"/>
              </a:spcAft>
              <a:buSzPts val="3733"/>
              <a:buNone/>
              <a:defRPr sz="3733"/>
            </a:lvl6pPr>
            <a:lvl7pPr lvl="6" algn="l">
              <a:lnSpc>
                <a:spcPct val="100000"/>
              </a:lnSpc>
              <a:spcBef>
                <a:spcPts val="0"/>
              </a:spcBef>
              <a:spcAft>
                <a:spcPts val="0"/>
              </a:spcAft>
              <a:buSzPts val="3733"/>
              <a:buNone/>
              <a:defRPr sz="3733"/>
            </a:lvl7pPr>
            <a:lvl8pPr lvl="7" algn="l">
              <a:lnSpc>
                <a:spcPct val="100000"/>
              </a:lnSpc>
              <a:spcBef>
                <a:spcPts val="0"/>
              </a:spcBef>
              <a:spcAft>
                <a:spcPts val="0"/>
              </a:spcAft>
              <a:buSzPts val="3733"/>
              <a:buNone/>
              <a:defRPr sz="3733"/>
            </a:lvl8pPr>
            <a:lvl9pPr lvl="8" algn="l">
              <a:lnSpc>
                <a:spcPct val="100000"/>
              </a:lnSpc>
              <a:spcBef>
                <a:spcPts val="0"/>
              </a:spcBef>
              <a:spcAft>
                <a:spcPts val="0"/>
              </a:spcAft>
              <a:buSzPts val="3733"/>
              <a:buNone/>
              <a:defRPr sz="3733"/>
            </a:lvl9pPr>
          </a:lstStyle>
          <a:p/>
        </p:txBody>
      </p:sp>
      <p:sp>
        <p:nvSpPr>
          <p:cNvPr id="201" name="Google Shape;201;p125"/>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02" name="Shape 202"/>
        <p:cNvGrpSpPr/>
        <p:nvPr/>
      </p:nvGrpSpPr>
      <p:grpSpPr>
        <a:xfrm>
          <a:off x="0" y="0"/>
          <a:ext cx="0" cy="0"/>
          <a:chOff x="0" y="0"/>
          <a:chExt cx="0" cy="0"/>
        </a:xfrm>
      </p:grpSpPr>
      <p:sp>
        <p:nvSpPr>
          <p:cNvPr id="203" name="Google Shape;203;p126"/>
          <p:cNvSpPr txBox="1"/>
          <p:nvPr>
            <p:ph type="title"/>
          </p:nvPr>
        </p:nvSpPr>
        <p:spPr>
          <a:xfrm>
            <a:off x="415496" y="740800"/>
            <a:ext cx="3743100" cy="1007700"/>
          </a:xfrm>
          <a:prstGeom prst="rect">
            <a:avLst/>
          </a:prstGeom>
          <a:noFill/>
          <a:ln>
            <a:noFill/>
          </a:ln>
        </p:spPr>
        <p:txBody>
          <a:bodyPr anchorCtr="0" anchor="b" bIns="121875" lIns="121875" spcFirstLastPara="1" rIns="121875" wrap="square" tIns="121875">
            <a:normAutofit/>
          </a:bodyPr>
          <a:lstStyle>
            <a:lvl1pPr lvl="0" algn="l">
              <a:lnSpc>
                <a:spcPct val="100000"/>
              </a:lnSpc>
              <a:spcBef>
                <a:spcPts val="0"/>
              </a:spcBef>
              <a:spcAft>
                <a:spcPts val="0"/>
              </a:spcAft>
              <a:buSzPts val="3199"/>
              <a:buNone/>
              <a:defRPr sz="3199"/>
            </a:lvl1pPr>
            <a:lvl2pPr lvl="1" algn="l">
              <a:lnSpc>
                <a:spcPct val="100000"/>
              </a:lnSpc>
              <a:spcBef>
                <a:spcPts val="0"/>
              </a:spcBef>
              <a:spcAft>
                <a:spcPts val="0"/>
              </a:spcAft>
              <a:buSzPts val="3199"/>
              <a:buNone/>
              <a:defRPr sz="3199"/>
            </a:lvl2pPr>
            <a:lvl3pPr lvl="2" algn="l">
              <a:lnSpc>
                <a:spcPct val="100000"/>
              </a:lnSpc>
              <a:spcBef>
                <a:spcPts val="0"/>
              </a:spcBef>
              <a:spcAft>
                <a:spcPts val="0"/>
              </a:spcAft>
              <a:buSzPts val="3199"/>
              <a:buNone/>
              <a:defRPr sz="3199"/>
            </a:lvl3pPr>
            <a:lvl4pPr lvl="3" algn="l">
              <a:lnSpc>
                <a:spcPct val="100000"/>
              </a:lnSpc>
              <a:spcBef>
                <a:spcPts val="0"/>
              </a:spcBef>
              <a:spcAft>
                <a:spcPts val="0"/>
              </a:spcAft>
              <a:buSzPts val="3199"/>
              <a:buNone/>
              <a:defRPr sz="3199"/>
            </a:lvl4pPr>
            <a:lvl5pPr lvl="4" algn="l">
              <a:lnSpc>
                <a:spcPct val="100000"/>
              </a:lnSpc>
              <a:spcBef>
                <a:spcPts val="0"/>
              </a:spcBef>
              <a:spcAft>
                <a:spcPts val="0"/>
              </a:spcAft>
              <a:buSzPts val="3199"/>
              <a:buNone/>
              <a:defRPr sz="3199"/>
            </a:lvl5pPr>
            <a:lvl6pPr lvl="5" algn="l">
              <a:lnSpc>
                <a:spcPct val="100000"/>
              </a:lnSpc>
              <a:spcBef>
                <a:spcPts val="0"/>
              </a:spcBef>
              <a:spcAft>
                <a:spcPts val="0"/>
              </a:spcAft>
              <a:buSzPts val="3199"/>
              <a:buNone/>
              <a:defRPr sz="3199"/>
            </a:lvl6pPr>
            <a:lvl7pPr lvl="6" algn="l">
              <a:lnSpc>
                <a:spcPct val="100000"/>
              </a:lnSpc>
              <a:spcBef>
                <a:spcPts val="0"/>
              </a:spcBef>
              <a:spcAft>
                <a:spcPts val="0"/>
              </a:spcAft>
              <a:buSzPts val="3199"/>
              <a:buNone/>
              <a:defRPr sz="3199"/>
            </a:lvl7pPr>
            <a:lvl8pPr lvl="7" algn="l">
              <a:lnSpc>
                <a:spcPct val="100000"/>
              </a:lnSpc>
              <a:spcBef>
                <a:spcPts val="0"/>
              </a:spcBef>
              <a:spcAft>
                <a:spcPts val="0"/>
              </a:spcAft>
              <a:buSzPts val="3199"/>
              <a:buNone/>
              <a:defRPr sz="3199"/>
            </a:lvl8pPr>
            <a:lvl9pPr lvl="8" algn="l">
              <a:lnSpc>
                <a:spcPct val="100000"/>
              </a:lnSpc>
              <a:spcBef>
                <a:spcPts val="0"/>
              </a:spcBef>
              <a:spcAft>
                <a:spcPts val="0"/>
              </a:spcAft>
              <a:buSzPts val="3199"/>
              <a:buNone/>
              <a:defRPr sz="3199"/>
            </a:lvl9pPr>
          </a:lstStyle>
          <a:p/>
        </p:txBody>
      </p:sp>
      <p:sp>
        <p:nvSpPr>
          <p:cNvPr id="204" name="Google Shape;204;p126"/>
          <p:cNvSpPr txBox="1"/>
          <p:nvPr>
            <p:ph idx="1" type="body"/>
          </p:nvPr>
        </p:nvSpPr>
        <p:spPr>
          <a:xfrm>
            <a:off x="415496" y="1852800"/>
            <a:ext cx="3743100" cy="4239300"/>
          </a:xfrm>
          <a:prstGeom prst="rect">
            <a:avLst/>
          </a:prstGeom>
          <a:noFill/>
          <a:ln>
            <a:noFill/>
          </a:ln>
        </p:spPr>
        <p:txBody>
          <a:bodyPr anchorCtr="0" anchor="t" bIns="121875" lIns="121875" spcFirstLastPara="1" rIns="121875" wrap="square" tIns="121875">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205" name="Google Shape;205;p126"/>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06" name="Shape 206"/>
        <p:cNvGrpSpPr/>
        <p:nvPr/>
      </p:nvGrpSpPr>
      <p:grpSpPr>
        <a:xfrm>
          <a:off x="0" y="0"/>
          <a:ext cx="0" cy="0"/>
          <a:chOff x="0" y="0"/>
          <a:chExt cx="0" cy="0"/>
        </a:xfrm>
      </p:grpSpPr>
      <p:sp>
        <p:nvSpPr>
          <p:cNvPr id="207" name="Google Shape;207;p127"/>
          <p:cNvSpPr txBox="1"/>
          <p:nvPr>
            <p:ph type="title"/>
          </p:nvPr>
        </p:nvSpPr>
        <p:spPr>
          <a:xfrm>
            <a:off x="653503" y="600200"/>
            <a:ext cx="8488200" cy="5454300"/>
          </a:xfrm>
          <a:prstGeom prst="rect">
            <a:avLst/>
          </a:prstGeom>
          <a:noFill/>
          <a:ln>
            <a:noFill/>
          </a:ln>
        </p:spPr>
        <p:txBody>
          <a:bodyPr anchorCtr="0" anchor="ctr" bIns="121875" lIns="121875" spcFirstLastPara="1" rIns="121875" wrap="square" tIns="121875">
            <a:normAutofit/>
          </a:bodyPr>
          <a:lstStyle>
            <a:lvl1pPr lvl="0" algn="l">
              <a:lnSpc>
                <a:spcPct val="100000"/>
              </a:lnSpc>
              <a:spcBef>
                <a:spcPts val="0"/>
              </a:spcBef>
              <a:spcAft>
                <a:spcPts val="0"/>
              </a:spcAft>
              <a:buSzPts val="6399"/>
              <a:buNone/>
              <a:defRPr sz="6399"/>
            </a:lvl1pPr>
            <a:lvl2pPr lvl="1" algn="l">
              <a:lnSpc>
                <a:spcPct val="100000"/>
              </a:lnSpc>
              <a:spcBef>
                <a:spcPts val="0"/>
              </a:spcBef>
              <a:spcAft>
                <a:spcPts val="0"/>
              </a:spcAft>
              <a:buSzPts val="6399"/>
              <a:buNone/>
              <a:defRPr sz="6399"/>
            </a:lvl2pPr>
            <a:lvl3pPr lvl="2" algn="l">
              <a:lnSpc>
                <a:spcPct val="100000"/>
              </a:lnSpc>
              <a:spcBef>
                <a:spcPts val="0"/>
              </a:spcBef>
              <a:spcAft>
                <a:spcPts val="0"/>
              </a:spcAft>
              <a:buSzPts val="6399"/>
              <a:buNone/>
              <a:defRPr sz="6399"/>
            </a:lvl3pPr>
            <a:lvl4pPr lvl="3" algn="l">
              <a:lnSpc>
                <a:spcPct val="100000"/>
              </a:lnSpc>
              <a:spcBef>
                <a:spcPts val="0"/>
              </a:spcBef>
              <a:spcAft>
                <a:spcPts val="0"/>
              </a:spcAft>
              <a:buSzPts val="6399"/>
              <a:buNone/>
              <a:defRPr sz="6399"/>
            </a:lvl4pPr>
            <a:lvl5pPr lvl="4" algn="l">
              <a:lnSpc>
                <a:spcPct val="100000"/>
              </a:lnSpc>
              <a:spcBef>
                <a:spcPts val="0"/>
              </a:spcBef>
              <a:spcAft>
                <a:spcPts val="0"/>
              </a:spcAft>
              <a:buSzPts val="6399"/>
              <a:buNone/>
              <a:defRPr sz="6399"/>
            </a:lvl5pPr>
            <a:lvl6pPr lvl="5" algn="l">
              <a:lnSpc>
                <a:spcPct val="100000"/>
              </a:lnSpc>
              <a:spcBef>
                <a:spcPts val="0"/>
              </a:spcBef>
              <a:spcAft>
                <a:spcPts val="0"/>
              </a:spcAft>
              <a:buSzPts val="6399"/>
              <a:buNone/>
              <a:defRPr sz="6399"/>
            </a:lvl6pPr>
            <a:lvl7pPr lvl="6" algn="l">
              <a:lnSpc>
                <a:spcPct val="100000"/>
              </a:lnSpc>
              <a:spcBef>
                <a:spcPts val="0"/>
              </a:spcBef>
              <a:spcAft>
                <a:spcPts val="0"/>
              </a:spcAft>
              <a:buSzPts val="6399"/>
              <a:buNone/>
              <a:defRPr sz="6399"/>
            </a:lvl7pPr>
            <a:lvl8pPr lvl="7" algn="l">
              <a:lnSpc>
                <a:spcPct val="100000"/>
              </a:lnSpc>
              <a:spcBef>
                <a:spcPts val="0"/>
              </a:spcBef>
              <a:spcAft>
                <a:spcPts val="0"/>
              </a:spcAft>
              <a:buSzPts val="6399"/>
              <a:buNone/>
              <a:defRPr sz="6399"/>
            </a:lvl8pPr>
            <a:lvl9pPr lvl="8" algn="l">
              <a:lnSpc>
                <a:spcPct val="100000"/>
              </a:lnSpc>
              <a:spcBef>
                <a:spcPts val="0"/>
              </a:spcBef>
              <a:spcAft>
                <a:spcPts val="0"/>
              </a:spcAft>
              <a:buSzPts val="6399"/>
              <a:buNone/>
              <a:defRPr sz="6399"/>
            </a:lvl9pPr>
          </a:lstStyle>
          <a:p/>
        </p:txBody>
      </p:sp>
      <p:sp>
        <p:nvSpPr>
          <p:cNvPr id="208" name="Google Shape;208;p127"/>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09" name="Shape 209"/>
        <p:cNvGrpSpPr/>
        <p:nvPr/>
      </p:nvGrpSpPr>
      <p:grpSpPr>
        <a:xfrm>
          <a:off x="0" y="0"/>
          <a:ext cx="0" cy="0"/>
          <a:chOff x="0" y="0"/>
          <a:chExt cx="0" cy="0"/>
        </a:xfrm>
      </p:grpSpPr>
      <p:sp>
        <p:nvSpPr>
          <p:cNvPr id="210" name="Google Shape;210;p128"/>
          <p:cNvSpPr/>
          <p:nvPr/>
        </p:nvSpPr>
        <p:spPr>
          <a:xfrm>
            <a:off x="6094475" y="-167"/>
            <a:ext cx="6094500" cy="6858000"/>
          </a:xfrm>
          <a:prstGeom prst="rect">
            <a:avLst/>
          </a:prstGeom>
          <a:solidFill>
            <a:schemeClr val="lt2"/>
          </a:solidFill>
          <a:ln>
            <a:noFill/>
          </a:ln>
        </p:spPr>
        <p:txBody>
          <a:bodyPr anchorCtr="0" anchor="ctr"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128"/>
          <p:cNvSpPr txBox="1"/>
          <p:nvPr>
            <p:ph type="title"/>
          </p:nvPr>
        </p:nvSpPr>
        <p:spPr>
          <a:xfrm>
            <a:off x="353911" y="1644233"/>
            <a:ext cx="5392200" cy="1976400"/>
          </a:xfrm>
          <a:prstGeom prst="rect">
            <a:avLst/>
          </a:prstGeom>
          <a:noFill/>
          <a:ln>
            <a:noFill/>
          </a:ln>
        </p:spPr>
        <p:txBody>
          <a:bodyPr anchorCtr="0" anchor="b" bIns="121875" lIns="121875" spcFirstLastPara="1" rIns="121875" wrap="square" tIns="121875">
            <a:normAutofit/>
          </a:bodyPr>
          <a:lstStyle>
            <a:lvl1pPr lvl="0" algn="ctr">
              <a:lnSpc>
                <a:spcPct val="100000"/>
              </a:lnSpc>
              <a:spcBef>
                <a:spcPts val="0"/>
              </a:spcBef>
              <a:spcAft>
                <a:spcPts val="0"/>
              </a:spcAft>
              <a:buSzPts val="5599"/>
              <a:buNone/>
              <a:defRPr sz="5599"/>
            </a:lvl1pPr>
            <a:lvl2pPr lvl="1" algn="ctr">
              <a:lnSpc>
                <a:spcPct val="100000"/>
              </a:lnSpc>
              <a:spcBef>
                <a:spcPts val="0"/>
              </a:spcBef>
              <a:spcAft>
                <a:spcPts val="0"/>
              </a:spcAft>
              <a:buSzPts val="5599"/>
              <a:buNone/>
              <a:defRPr sz="5599"/>
            </a:lvl2pPr>
            <a:lvl3pPr lvl="2" algn="ctr">
              <a:lnSpc>
                <a:spcPct val="100000"/>
              </a:lnSpc>
              <a:spcBef>
                <a:spcPts val="0"/>
              </a:spcBef>
              <a:spcAft>
                <a:spcPts val="0"/>
              </a:spcAft>
              <a:buSzPts val="5599"/>
              <a:buNone/>
              <a:defRPr sz="5599"/>
            </a:lvl3pPr>
            <a:lvl4pPr lvl="3" algn="ctr">
              <a:lnSpc>
                <a:spcPct val="100000"/>
              </a:lnSpc>
              <a:spcBef>
                <a:spcPts val="0"/>
              </a:spcBef>
              <a:spcAft>
                <a:spcPts val="0"/>
              </a:spcAft>
              <a:buSzPts val="5599"/>
              <a:buNone/>
              <a:defRPr sz="5599"/>
            </a:lvl4pPr>
            <a:lvl5pPr lvl="4" algn="ctr">
              <a:lnSpc>
                <a:spcPct val="100000"/>
              </a:lnSpc>
              <a:spcBef>
                <a:spcPts val="0"/>
              </a:spcBef>
              <a:spcAft>
                <a:spcPts val="0"/>
              </a:spcAft>
              <a:buSzPts val="5599"/>
              <a:buNone/>
              <a:defRPr sz="5599"/>
            </a:lvl5pPr>
            <a:lvl6pPr lvl="5" algn="ctr">
              <a:lnSpc>
                <a:spcPct val="100000"/>
              </a:lnSpc>
              <a:spcBef>
                <a:spcPts val="0"/>
              </a:spcBef>
              <a:spcAft>
                <a:spcPts val="0"/>
              </a:spcAft>
              <a:buSzPts val="5599"/>
              <a:buNone/>
              <a:defRPr sz="5599"/>
            </a:lvl6pPr>
            <a:lvl7pPr lvl="6" algn="ctr">
              <a:lnSpc>
                <a:spcPct val="100000"/>
              </a:lnSpc>
              <a:spcBef>
                <a:spcPts val="0"/>
              </a:spcBef>
              <a:spcAft>
                <a:spcPts val="0"/>
              </a:spcAft>
              <a:buSzPts val="5599"/>
              <a:buNone/>
              <a:defRPr sz="5599"/>
            </a:lvl7pPr>
            <a:lvl8pPr lvl="7" algn="ctr">
              <a:lnSpc>
                <a:spcPct val="100000"/>
              </a:lnSpc>
              <a:spcBef>
                <a:spcPts val="0"/>
              </a:spcBef>
              <a:spcAft>
                <a:spcPts val="0"/>
              </a:spcAft>
              <a:buSzPts val="5599"/>
              <a:buNone/>
              <a:defRPr sz="5599"/>
            </a:lvl8pPr>
            <a:lvl9pPr lvl="8" algn="ctr">
              <a:lnSpc>
                <a:spcPct val="100000"/>
              </a:lnSpc>
              <a:spcBef>
                <a:spcPts val="0"/>
              </a:spcBef>
              <a:spcAft>
                <a:spcPts val="0"/>
              </a:spcAft>
              <a:buSzPts val="5599"/>
              <a:buNone/>
              <a:defRPr sz="5599"/>
            </a:lvl9pPr>
          </a:lstStyle>
          <a:p/>
        </p:txBody>
      </p:sp>
      <p:sp>
        <p:nvSpPr>
          <p:cNvPr id="212" name="Google Shape;212;p128"/>
          <p:cNvSpPr txBox="1"/>
          <p:nvPr>
            <p:ph idx="1" type="subTitle"/>
          </p:nvPr>
        </p:nvSpPr>
        <p:spPr>
          <a:xfrm>
            <a:off x="353911" y="3737433"/>
            <a:ext cx="5392200" cy="1646700"/>
          </a:xfrm>
          <a:prstGeom prst="rect">
            <a:avLst/>
          </a:prstGeom>
          <a:noFill/>
          <a:ln>
            <a:noFill/>
          </a:ln>
        </p:spPr>
        <p:txBody>
          <a:bodyPr anchorCtr="0" anchor="t" bIns="121875" lIns="121875" spcFirstLastPara="1" rIns="121875" wrap="square" tIns="12187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3" name="Google Shape;213;p128"/>
          <p:cNvSpPr txBox="1"/>
          <p:nvPr>
            <p:ph idx="2" type="body"/>
          </p:nvPr>
        </p:nvSpPr>
        <p:spPr>
          <a:xfrm>
            <a:off x="6584352" y="965433"/>
            <a:ext cx="5114700" cy="4926900"/>
          </a:xfrm>
          <a:prstGeom prst="rect">
            <a:avLst/>
          </a:prstGeom>
          <a:noFill/>
          <a:ln>
            <a:noFill/>
          </a:ln>
        </p:spPr>
        <p:txBody>
          <a:bodyPr anchorCtr="0" anchor="ctr" bIns="121875" lIns="121875" spcFirstLastPara="1" rIns="121875" wrap="square" tIns="121875">
            <a:normAutofit/>
          </a:bodyPr>
          <a:lstStyle>
            <a:lvl1pPr indent="-381000" lvl="0" marL="457200" algn="l">
              <a:lnSpc>
                <a:spcPct val="115000"/>
              </a:lnSpc>
              <a:spcBef>
                <a:spcPts val="0"/>
              </a:spcBef>
              <a:spcAft>
                <a:spcPts val="0"/>
              </a:spcAft>
              <a:buSzPts val="2400"/>
              <a:buChar char="●"/>
              <a:defRPr sz="2400"/>
            </a:lvl1pPr>
            <a:lvl2pPr indent="-347091" lvl="1" marL="914400" algn="l">
              <a:lnSpc>
                <a:spcPct val="115000"/>
              </a:lnSpc>
              <a:spcBef>
                <a:spcPts val="0"/>
              </a:spcBef>
              <a:spcAft>
                <a:spcPts val="0"/>
              </a:spcAft>
              <a:buSzPts val="1866"/>
              <a:buChar char="○"/>
              <a:defRPr sz="1866"/>
            </a:lvl2pPr>
            <a:lvl3pPr indent="-347091" lvl="2" marL="1371600" algn="l">
              <a:lnSpc>
                <a:spcPct val="115000"/>
              </a:lnSpc>
              <a:spcBef>
                <a:spcPts val="0"/>
              </a:spcBef>
              <a:spcAft>
                <a:spcPts val="0"/>
              </a:spcAft>
              <a:buSzPts val="1866"/>
              <a:buChar char="■"/>
              <a:defRPr sz="1866"/>
            </a:lvl3pPr>
            <a:lvl4pPr indent="-347091" lvl="3" marL="1828800" algn="l">
              <a:lnSpc>
                <a:spcPct val="115000"/>
              </a:lnSpc>
              <a:spcBef>
                <a:spcPts val="0"/>
              </a:spcBef>
              <a:spcAft>
                <a:spcPts val="0"/>
              </a:spcAft>
              <a:buSzPts val="1866"/>
              <a:buChar char="●"/>
              <a:defRPr sz="1866"/>
            </a:lvl4pPr>
            <a:lvl5pPr indent="-347091" lvl="4" marL="2286000" algn="l">
              <a:lnSpc>
                <a:spcPct val="115000"/>
              </a:lnSpc>
              <a:spcBef>
                <a:spcPts val="0"/>
              </a:spcBef>
              <a:spcAft>
                <a:spcPts val="0"/>
              </a:spcAft>
              <a:buSzPts val="1866"/>
              <a:buChar char="○"/>
              <a:defRPr sz="1866"/>
            </a:lvl5pPr>
            <a:lvl6pPr indent="-347091" lvl="5" marL="2743200" algn="l">
              <a:lnSpc>
                <a:spcPct val="115000"/>
              </a:lnSpc>
              <a:spcBef>
                <a:spcPts val="0"/>
              </a:spcBef>
              <a:spcAft>
                <a:spcPts val="0"/>
              </a:spcAft>
              <a:buSzPts val="1866"/>
              <a:buChar char="■"/>
              <a:defRPr sz="1866"/>
            </a:lvl6pPr>
            <a:lvl7pPr indent="-347091" lvl="6" marL="3200400" algn="l">
              <a:lnSpc>
                <a:spcPct val="115000"/>
              </a:lnSpc>
              <a:spcBef>
                <a:spcPts val="0"/>
              </a:spcBef>
              <a:spcAft>
                <a:spcPts val="0"/>
              </a:spcAft>
              <a:buSzPts val="1866"/>
              <a:buChar char="●"/>
              <a:defRPr sz="1866"/>
            </a:lvl7pPr>
            <a:lvl8pPr indent="-347091" lvl="7" marL="3657600" algn="l">
              <a:lnSpc>
                <a:spcPct val="115000"/>
              </a:lnSpc>
              <a:spcBef>
                <a:spcPts val="0"/>
              </a:spcBef>
              <a:spcAft>
                <a:spcPts val="0"/>
              </a:spcAft>
              <a:buSzPts val="1866"/>
              <a:buChar char="○"/>
              <a:defRPr sz="1866"/>
            </a:lvl8pPr>
            <a:lvl9pPr indent="-347091" lvl="8" marL="4114800" algn="l">
              <a:lnSpc>
                <a:spcPct val="115000"/>
              </a:lnSpc>
              <a:spcBef>
                <a:spcPts val="0"/>
              </a:spcBef>
              <a:spcAft>
                <a:spcPts val="0"/>
              </a:spcAft>
              <a:buSzPts val="1866"/>
              <a:buChar char="■"/>
              <a:defRPr sz="1866"/>
            </a:lvl9pPr>
          </a:lstStyle>
          <a:p/>
        </p:txBody>
      </p:sp>
      <p:sp>
        <p:nvSpPr>
          <p:cNvPr id="214" name="Google Shape;214;p128"/>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5" name="Shape 215"/>
        <p:cNvGrpSpPr/>
        <p:nvPr/>
      </p:nvGrpSpPr>
      <p:grpSpPr>
        <a:xfrm>
          <a:off x="0" y="0"/>
          <a:ext cx="0" cy="0"/>
          <a:chOff x="0" y="0"/>
          <a:chExt cx="0" cy="0"/>
        </a:xfrm>
      </p:grpSpPr>
      <p:sp>
        <p:nvSpPr>
          <p:cNvPr id="216" name="Google Shape;216;p129"/>
          <p:cNvSpPr txBox="1"/>
          <p:nvPr>
            <p:ph idx="1" type="body"/>
          </p:nvPr>
        </p:nvSpPr>
        <p:spPr>
          <a:xfrm>
            <a:off x="415496" y="5640767"/>
            <a:ext cx="7996500" cy="806700"/>
          </a:xfrm>
          <a:prstGeom prst="rect">
            <a:avLst/>
          </a:prstGeom>
          <a:noFill/>
          <a:ln>
            <a:noFill/>
          </a:ln>
        </p:spPr>
        <p:txBody>
          <a:bodyPr anchorCtr="0" anchor="ctr" bIns="121875" lIns="121875" spcFirstLastPara="1" rIns="121875" wrap="square" tIns="121875">
            <a:normAutofit/>
          </a:bodyPr>
          <a:lstStyle>
            <a:lvl1pPr indent="-228600" lvl="0" marL="457200" algn="l">
              <a:lnSpc>
                <a:spcPct val="100000"/>
              </a:lnSpc>
              <a:spcBef>
                <a:spcPts val="0"/>
              </a:spcBef>
              <a:spcAft>
                <a:spcPts val="0"/>
              </a:spcAft>
              <a:buSzPts val="2400"/>
              <a:buNone/>
              <a:defRPr sz="2400"/>
            </a:lvl1pPr>
          </a:lstStyle>
          <a:p/>
        </p:txBody>
      </p:sp>
      <p:sp>
        <p:nvSpPr>
          <p:cNvPr id="217" name="Google Shape;217;p129"/>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18" name="Shape 218"/>
        <p:cNvGrpSpPr/>
        <p:nvPr/>
      </p:nvGrpSpPr>
      <p:grpSpPr>
        <a:xfrm>
          <a:off x="0" y="0"/>
          <a:ext cx="0" cy="0"/>
          <a:chOff x="0" y="0"/>
          <a:chExt cx="0" cy="0"/>
        </a:xfrm>
      </p:grpSpPr>
      <p:sp>
        <p:nvSpPr>
          <p:cNvPr id="219" name="Google Shape;219;p130"/>
          <p:cNvSpPr txBox="1"/>
          <p:nvPr>
            <p:ph hasCustomPrompt="1" type="title"/>
          </p:nvPr>
        </p:nvSpPr>
        <p:spPr>
          <a:xfrm>
            <a:off x="415496" y="1474833"/>
            <a:ext cx="11358000" cy="2618100"/>
          </a:xfrm>
          <a:prstGeom prst="rect">
            <a:avLst/>
          </a:prstGeom>
          <a:noFill/>
          <a:ln>
            <a:noFill/>
          </a:ln>
        </p:spPr>
        <p:txBody>
          <a:bodyPr anchorCtr="0" anchor="b" bIns="121875" lIns="121875" spcFirstLastPara="1" rIns="121875" wrap="square" tIns="121875">
            <a:normAutofit/>
          </a:bodyPr>
          <a:lstStyle>
            <a:lvl1pPr lvl="0" algn="ctr">
              <a:lnSpc>
                <a:spcPct val="100000"/>
              </a:lnSpc>
              <a:spcBef>
                <a:spcPts val="0"/>
              </a:spcBef>
              <a:spcAft>
                <a:spcPts val="0"/>
              </a:spcAft>
              <a:buSzPts val="15997"/>
              <a:buNone/>
              <a:defRPr sz="15997"/>
            </a:lvl1pPr>
            <a:lvl2pPr lvl="1" algn="ctr">
              <a:lnSpc>
                <a:spcPct val="100000"/>
              </a:lnSpc>
              <a:spcBef>
                <a:spcPts val="0"/>
              </a:spcBef>
              <a:spcAft>
                <a:spcPts val="0"/>
              </a:spcAft>
              <a:buSzPts val="15997"/>
              <a:buNone/>
              <a:defRPr sz="15997"/>
            </a:lvl2pPr>
            <a:lvl3pPr lvl="2" algn="ctr">
              <a:lnSpc>
                <a:spcPct val="100000"/>
              </a:lnSpc>
              <a:spcBef>
                <a:spcPts val="0"/>
              </a:spcBef>
              <a:spcAft>
                <a:spcPts val="0"/>
              </a:spcAft>
              <a:buSzPts val="15997"/>
              <a:buNone/>
              <a:defRPr sz="15997"/>
            </a:lvl3pPr>
            <a:lvl4pPr lvl="3" algn="ctr">
              <a:lnSpc>
                <a:spcPct val="100000"/>
              </a:lnSpc>
              <a:spcBef>
                <a:spcPts val="0"/>
              </a:spcBef>
              <a:spcAft>
                <a:spcPts val="0"/>
              </a:spcAft>
              <a:buSzPts val="15997"/>
              <a:buNone/>
              <a:defRPr sz="15997"/>
            </a:lvl4pPr>
            <a:lvl5pPr lvl="4" algn="ctr">
              <a:lnSpc>
                <a:spcPct val="100000"/>
              </a:lnSpc>
              <a:spcBef>
                <a:spcPts val="0"/>
              </a:spcBef>
              <a:spcAft>
                <a:spcPts val="0"/>
              </a:spcAft>
              <a:buSzPts val="15997"/>
              <a:buNone/>
              <a:defRPr sz="15997"/>
            </a:lvl5pPr>
            <a:lvl6pPr lvl="5" algn="ctr">
              <a:lnSpc>
                <a:spcPct val="100000"/>
              </a:lnSpc>
              <a:spcBef>
                <a:spcPts val="0"/>
              </a:spcBef>
              <a:spcAft>
                <a:spcPts val="0"/>
              </a:spcAft>
              <a:buSzPts val="15997"/>
              <a:buNone/>
              <a:defRPr sz="15997"/>
            </a:lvl6pPr>
            <a:lvl7pPr lvl="6" algn="ctr">
              <a:lnSpc>
                <a:spcPct val="100000"/>
              </a:lnSpc>
              <a:spcBef>
                <a:spcPts val="0"/>
              </a:spcBef>
              <a:spcAft>
                <a:spcPts val="0"/>
              </a:spcAft>
              <a:buSzPts val="15997"/>
              <a:buNone/>
              <a:defRPr sz="15997"/>
            </a:lvl7pPr>
            <a:lvl8pPr lvl="7" algn="ctr">
              <a:lnSpc>
                <a:spcPct val="100000"/>
              </a:lnSpc>
              <a:spcBef>
                <a:spcPts val="0"/>
              </a:spcBef>
              <a:spcAft>
                <a:spcPts val="0"/>
              </a:spcAft>
              <a:buSzPts val="15997"/>
              <a:buNone/>
              <a:defRPr sz="15997"/>
            </a:lvl8pPr>
            <a:lvl9pPr lvl="8" algn="ctr">
              <a:lnSpc>
                <a:spcPct val="100000"/>
              </a:lnSpc>
              <a:spcBef>
                <a:spcPts val="0"/>
              </a:spcBef>
              <a:spcAft>
                <a:spcPts val="0"/>
              </a:spcAft>
              <a:buSzPts val="15997"/>
              <a:buNone/>
              <a:defRPr sz="15997"/>
            </a:lvl9pPr>
          </a:lstStyle>
          <a:p>
            <a:r>
              <a:t>xx%</a:t>
            </a:r>
          </a:p>
        </p:txBody>
      </p:sp>
      <p:sp>
        <p:nvSpPr>
          <p:cNvPr id="220" name="Google Shape;220;p130"/>
          <p:cNvSpPr txBox="1"/>
          <p:nvPr>
            <p:ph idx="1" type="body"/>
          </p:nvPr>
        </p:nvSpPr>
        <p:spPr>
          <a:xfrm>
            <a:off x="415496" y="4202967"/>
            <a:ext cx="11358000" cy="1734300"/>
          </a:xfrm>
          <a:prstGeom prst="rect">
            <a:avLst/>
          </a:prstGeom>
          <a:noFill/>
          <a:ln>
            <a:noFill/>
          </a:ln>
        </p:spPr>
        <p:txBody>
          <a:bodyPr anchorCtr="0" anchor="t" bIns="121875" lIns="121875" spcFirstLastPara="1" rIns="121875" wrap="square" tIns="121875">
            <a:normAutofit/>
          </a:bodyPr>
          <a:lstStyle>
            <a:lvl1pPr indent="-381000" lvl="0" marL="457200" algn="ctr">
              <a:lnSpc>
                <a:spcPct val="115000"/>
              </a:lnSpc>
              <a:spcBef>
                <a:spcPts val="0"/>
              </a:spcBef>
              <a:spcAft>
                <a:spcPts val="0"/>
              </a:spcAft>
              <a:buSzPts val="2400"/>
              <a:buChar char="●"/>
              <a:defRPr sz="2400"/>
            </a:lvl1pPr>
            <a:lvl2pPr indent="-347091" lvl="1" marL="914400" algn="ctr">
              <a:lnSpc>
                <a:spcPct val="115000"/>
              </a:lnSpc>
              <a:spcBef>
                <a:spcPts val="0"/>
              </a:spcBef>
              <a:spcAft>
                <a:spcPts val="0"/>
              </a:spcAft>
              <a:buSzPts val="1866"/>
              <a:buChar char="○"/>
              <a:defRPr sz="1866"/>
            </a:lvl2pPr>
            <a:lvl3pPr indent="-347091" lvl="2" marL="1371600" algn="ctr">
              <a:lnSpc>
                <a:spcPct val="115000"/>
              </a:lnSpc>
              <a:spcBef>
                <a:spcPts val="0"/>
              </a:spcBef>
              <a:spcAft>
                <a:spcPts val="0"/>
              </a:spcAft>
              <a:buSzPts val="1866"/>
              <a:buChar char="■"/>
              <a:defRPr sz="1866"/>
            </a:lvl3pPr>
            <a:lvl4pPr indent="-347091" lvl="3" marL="1828800" algn="ctr">
              <a:lnSpc>
                <a:spcPct val="115000"/>
              </a:lnSpc>
              <a:spcBef>
                <a:spcPts val="0"/>
              </a:spcBef>
              <a:spcAft>
                <a:spcPts val="0"/>
              </a:spcAft>
              <a:buSzPts val="1866"/>
              <a:buChar char="●"/>
              <a:defRPr sz="1866"/>
            </a:lvl4pPr>
            <a:lvl5pPr indent="-347091" lvl="4" marL="2286000" algn="ctr">
              <a:lnSpc>
                <a:spcPct val="115000"/>
              </a:lnSpc>
              <a:spcBef>
                <a:spcPts val="0"/>
              </a:spcBef>
              <a:spcAft>
                <a:spcPts val="0"/>
              </a:spcAft>
              <a:buSzPts val="1866"/>
              <a:buChar char="○"/>
              <a:defRPr sz="1866"/>
            </a:lvl5pPr>
            <a:lvl6pPr indent="-347091" lvl="5" marL="2743200" algn="ctr">
              <a:lnSpc>
                <a:spcPct val="115000"/>
              </a:lnSpc>
              <a:spcBef>
                <a:spcPts val="0"/>
              </a:spcBef>
              <a:spcAft>
                <a:spcPts val="0"/>
              </a:spcAft>
              <a:buSzPts val="1866"/>
              <a:buChar char="■"/>
              <a:defRPr sz="1866"/>
            </a:lvl6pPr>
            <a:lvl7pPr indent="-347091" lvl="6" marL="3200400" algn="ctr">
              <a:lnSpc>
                <a:spcPct val="115000"/>
              </a:lnSpc>
              <a:spcBef>
                <a:spcPts val="0"/>
              </a:spcBef>
              <a:spcAft>
                <a:spcPts val="0"/>
              </a:spcAft>
              <a:buSzPts val="1866"/>
              <a:buChar char="●"/>
              <a:defRPr sz="1866"/>
            </a:lvl7pPr>
            <a:lvl8pPr indent="-347091" lvl="7" marL="3657600" algn="ctr">
              <a:lnSpc>
                <a:spcPct val="115000"/>
              </a:lnSpc>
              <a:spcBef>
                <a:spcPts val="0"/>
              </a:spcBef>
              <a:spcAft>
                <a:spcPts val="0"/>
              </a:spcAft>
              <a:buSzPts val="1866"/>
              <a:buChar char="○"/>
              <a:defRPr sz="1866"/>
            </a:lvl8pPr>
            <a:lvl9pPr indent="-347091" lvl="8" marL="4114800" algn="ctr">
              <a:lnSpc>
                <a:spcPct val="115000"/>
              </a:lnSpc>
              <a:spcBef>
                <a:spcPts val="0"/>
              </a:spcBef>
              <a:spcAft>
                <a:spcPts val="0"/>
              </a:spcAft>
              <a:buSzPts val="1866"/>
              <a:buChar char="■"/>
              <a:defRPr sz="1866"/>
            </a:lvl9pPr>
          </a:lstStyle>
          <a:p/>
        </p:txBody>
      </p:sp>
      <p:sp>
        <p:nvSpPr>
          <p:cNvPr id="221" name="Google Shape;221;p130"/>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2" name="Shape 222"/>
        <p:cNvGrpSpPr/>
        <p:nvPr/>
      </p:nvGrpSpPr>
      <p:grpSpPr>
        <a:xfrm>
          <a:off x="0" y="0"/>
          <a:ext cx="0" cy="0"/>
          <a:chOff x="0" y="0"/>
          <a:chExt cx="0" cy="0"/>
        </a:xfrm>
      </p:grpSpPr>
      <p:sp>
        <p:nvSpPr>
          <p:cNvPr id="223" name="Google Shape;223;p131"/>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cover">
  <p:cSld name="Slide 1 cover">
    <p:spTree>
      <p:nvGrpSpPr>
        <p:cNvPr id="224" name="Shape 224"/>
        <p:cNvGrpSpPr/>
        <p:nvPr/>
      </p:nvGrpSpPr>
      <p:grpSpPr>
        <a:xfrm>
          <a:off x="0" y="0"/>
          <a:ext cx="0" cy="0"/>
          <a:chOff x="0" y="0"/>
          <a:chExt cx="0" cy="0"/>
        </a:xfrm>
      </p:grpSpPr>
      <p:sp>
        <p:nvSpPr>
          <p:cNvPr id="225" name="Google Shape;225;p132"/>
          <p:cNvSpPr/>
          <p:nvPr>
            <p:ph idx="2" type="pic"/>
          </p:nvPr>
        </p:nvSpPr>
        <p:spPr>
          <a:xfrm>
            <a:off x="8565595" y="1257298"/>
            <a:ext cx="3036000" cy="3111600"/>
          </a:xfrm>
          <a:prstGeom prst="roundRect">
            <a:avLst>
              <a:gd fmla="val 8042" name="adj"/>
            </a:avLst>
          </a:prstGeom>
          <a:solidFill>
            <a:srgbClr val="FFF8DE"/>
          </a:solidFill>
          <a:ln>
            <a:noFill/>
          </a:ln>
        </p:spPr>
      </p:sp>
      <p:sp>
        <p:nvSpPr>
          <p:cNvPr id="226" name="Google Shape;226;p132"/>
          <p:cNvSpPr txBox="1"/>
          <p:nvPr>
            <p:ph idx="12" type="sldNum"/>
          </p:nvPr>
        </p:nvSpPr>
        <p:spPr>
          <a:xfrm>
            <a:off x="11406191" y="6333134"/>
            <a:ext cx="731400" cy="525000"/>
          </a:xfrm>
          <a:prstGeom prst="rect">
            <a:avLst/>
          </a:prstGeom>
          <a:noFill/>
          <a:ln>
            <a:noFill/>
          </a:ln>
        </p:spPr>
        <p:txBody>
          <a:bodyPr anchorCtr="0" anchor="t" bIns="121875" lIns="121875" spcFirstLastPara="1" rIns="121875" wrap="square" tIns="121875">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Ovr>
    <a:masterClrMapping/>
  </p:clrMapOvr>
  <p:extLst>
    <p:ext uri="{DCECCB84-F9BA-43D5-87BE-67443E8EF086}">
      <p15:sldGuideLst>
        <p15:guide id="1" orient="horz" pos="2160">
          <p15:clr>
            <a:srgbClr val="FBAE40"/>
          </p15:clr>
        </p15:guide>
        <p15:guide id="2" pos="3839">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22" Type="http://schemas.openxmlformats.org/officeDocument/2006/relationships/slideLayout" Target="../slideLayouts/slideLayout20.xml"/><Relationship Id="rId21" Type="http://schemas.openxmlformats.org/officeDocument/2006/relationships/slideLayout" Target="../slideLayouts/slideLayout19.xml"/><Relationship Id="rId24" Type="http://schemas.openxmlformats.org/officeDocument/2006/relationships/slideLayout" Target="../slideLayouts/slideLayout22.xml"/><Relationship Id="rId23" Type="http://schemas.openxmlformats.org/officeDocument/2006/relationships/slideLayout" Target="../slideLayouts/slideLayout21.xml"/><Relationship Id="rId1" Type="http://schemas.openxmlformats.org/officeDocument/2006/relationships/image" Target="../media/image11.png"/><Relationship Id="rId2" Type="http://schemas.openxmlformats.org/officeDocument/2006/relationships/hyperlink" Target="http://digital.mbw.vn" TargetMode="External"/><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26" Type="http://schemas.openxmlformats.org/officeDocument/2006/relationships/slideLayout" Target="../slideLayouts/slideLayout24.xml"/><Relationship Id="rId25" Type="http://schemas.openxmlformats.org/officeDocument/2006/relationships/slideLayout" Target="../slideLayouts/slideLayout23.xml"/><Relationship Id="rId28" Type="http://schemas.openxmlformats.org/officeDocument/2006/relationships/slideLayout" Target="../slideLayouts/slideLayout26.xml"/><Relationship Id="rId27" Type="http://schemas.openxmlformats.org/officeDocument/2006/relationships/slideLayout" Target="../slideLayouts/slideLayout25.xml"/><Relationship Id="rId5" Type="http://schemas.openxmlformats.org/officeDocument/2006/relationships/slideLayout" Target="../slideLayouts/slideLayout3.xml"/><Relationship Id="rId6" Type="http://schemas.openxmlformats.org/officeDocument/2006/relationships/slideLayout" Target="../slideLayouts/slideLayout4.xml"/><Relationship Id="rId29" Type="http://schemas.openxmlformats.org/officeDocument/2006/relationships/slideLayout" Target="../slideLayouts/slideLayout27.xml"/><Relationship Id="rId7" Type="http://schemas.openxmlformats.org/officeDocument/2006/relationships/slideLayout" Target="../slideLayouts/slideLayout5.xml"/><Relationship Id="rId8" Type="http://schemas.openxmlformats.org/officeDocument/2006/relationships/slideLayout" Target="../slideLayouts/slideLayout6.xml"/><Relationship Id="rId31" Type="http://schemas.openxmlformats.org/officeDocument/2006/relationships/slideLayout" Target="../slideLayouts/slideLayout29.xml"/><Relationship Id="rId30" Type="http://schemas.openxmlformats.org/officeDocument/2006/relationships/slideLayout" Target="../slideLayouts/slideLayout28.xml"/><Relationship Id="rId11" Type="http://schemas.openxmlformats.org/officeDocument/2006/relationships/slideLayout" Target="../slideLayouts/slideLayout9.xml"/><Relationship Id="rId33" Type="http://schemas.openxmlformats.org/officeDocument/2006/relationships/slideLayout" Target="../slideLayouts/slideLayout31.xml"/><Relationship Id="rId10" Type="http://schemas.openxmlformats.org/officeDocument/2006/relationships/slideLayout" Target="../slideLayouts/slideLayout8.xml"/><Relationship Id="rId32" Type="http://schemas.openxmlformats.org/officeDocument/2006/relationships/slideLayout" Target="../slideLayouts/slideLayout30.xml"/><Relationship Id="rId13" Type="http://schemas.openxmlformats.org/officeDocument/2006/relationships/slideLayout" Target="../slideLayouts/slideLayout11.xml"/><Relationship Id="rId35" Type="http://schemas.openxmlformats.org/officeDocument/2006/relationships/slideLayout" Target="../slideLayouts/slideLayout33.xml"/><Relationship Id="rId12" Type="http://schemas.openxmlformats.org/officeDocument/2006/relationships/slideLayout" Target="../slideLayouts/slideLayout10.xml"/><Relationship Id="rId34" Type="http://schemas.openxmlformats.org/officeDocument/2006/relationships/slideLayout" Target="../slideLayouts/slideLayout32.xml"/><Relationship Id="rId15" Type="http://schemas.openxmlformats.org/officeDocument/2006/relationships/slideLayout" Target="../slideLayouts/slideLayout13.xml"/><Relationship Id="rId37" Type="http://schemas.openxmlformats.org/officeDocument/2006/relationships/slideLayout" Target="../slideLayouts/slideLayout35.xml"/><Relationship Id="rId14" Type="http://schemas.openxmlformats.org/officeDocument/2006/relationships/slideLayout" Target="../slideLayouts/slideLayout12.xml"/><Relationship Id="rId36" Type="http://schemas.openxmlformats.org/officeDocument/2006/relationships/slideLayout" Target="../slideLayouts/slideLayout34.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38" Type="http://schemas.openxmlformats.org/officeDocument/2006/relationships/theme" Target="../theme/theme2.xml"/><Relationship Id="rId19" Type="http://schemas.openxmlformats.org/officeDocument/2006/relationships/slideLayout" Target="../slideLayouts/slideLayout17.xml"/><Relationship Id="rId18" Type="http://schemas.openxmlformats.org/officeDocument/2006/relationships/slideLayout" Target="../slideLayouts/slideLayout16.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19" Type="http://schemas.openxmlformats.org/officeDocument/2006/relationships/theme" Target="../theme/theme3.xml"/><Relationship Id="rId18"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5" Type="http://schemas.openxmlformats.org/officeDocument/2006/relationships/slideLayout" Target="../slideLayouts/slideLayout57.xml"/><Relationship Id="rId6" Type="http://schemas.openxmlformats.org/officeDocument/2006/relationships/slideLayout" Target="../slideLayouts/slideLayout58.xml"/><Relationship Id="rId7" Type="http://schemas.openxmlformats.org/officeDocument/2006/relationships/slideLayout" Target="../slideLayouts/slideLayout59.xml"/><Relationship Id="rId8" Type="http://schemas.openxmlformats.org/officeDocument/2006/relationships/slideLayout" Target="../slideLayouts/slideLayout60.xml"/><Relationship Id="rId11" Type="http://schemas.openxmlformats.org/officeDocument/2006/relationships/slideLayout" Target="../slideLayouts/slideLayout63.xml"/><Relationship Id="rId10" Type="http://schemas.openxmlformats.org/officeDocument/2006/relationships/slideLayout" Target="../slideLayouts/slideLayout62.xml"/><Relationship Id="rId13" Type="http://schemas.openxmlformats.org/officeDocument/2006/relationships/theme" Target="../theme/theme4.xml"/><Relationship Id="rId12"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6"/>
          <p:cNvSpPr/>
          <p:nvPr/>
        </p:nvSpPr>
        <p:spPr>
          <a:xfrm>
            <a:off x="204524" y="6463002"/>
            <a:ext cx="170400" cy="170400"/>
          </a:xfrm>
          <a:prstGeom prst="ellipse">
            <a:avLst/>
          </a:prstGeom>
          <a:solidFill>
            <a:srgbClr val="F4CCC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 name="Google Shape;7;p66" title="MBWD-LOGO.png"/>
          <p:cNvPicPr preferRelativeResize="0"/>
          <p:nvPr/>
        </p:nvPicPr>
        <p:blipFill rotWithShape="1">
          <a:blip r:embed="rId1">
            <a:alphaModFix/>
          </a:blip>
          <a:srcRect b="0" l="0" r="0" t="0"/>
          <a:stretch/>
        </p:blipFill>
        <p:spPr>
          <a:xfrm>
            <a:off x="587224" y="6463000"/>
            <a:ext cx="466771" cy="246300"/>
          </a:xfrm>
          <a:prstGeom prst="rect">
            <a:avLst/>
          </a:prstGeom>
          <a:noFill/>
          <a:ln>
            <a:noFill/>
          </a:ln>
        </p:spPr>
      </p:pic>
      <p:sp>
        <p:nvSpPr>
          <p:cNvPr id="8" name="Google Shape;8;p66"/>
          <p:cNvSpPr txBox="1"/>
          <p:nvPr/>
        </p:nvSpPr>
        <p:spPr>
          <a:xfrm>
            <a:off x="8906373" y="6425950"/>
            <a:ext cx="2755500" cy="3204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900"/>
              <a:buFont typeface="Arial"/>
              <a:buNone/>
            </a:pPr>
            <a:r>
              <a:rPr b="0" i="0" lang="vi" sz="900" u="none" cap="none" strike="noStrike">
                <a:solidFill>
                  <a:srgbClr val="999999"/>
                </a:solidFill>
                <a:uFill>
                  <a:noFill/>
                </a:uFill>
                <a:latin typeface="Reddit Sans Medium"/>
                <a:ea typeface="Reddit Sans Medium"/>
                <a:cs typeface="Reddit Sans Medium"/>
                <a:sym typeface="Reddit Sans Medium"/>
                <a:hlinkClick r:id="rId2">
                  <a:extLst>
                    <a:ext uri="{A12FA001-AC4F-418D-AE19-62706E023703}">
                      <ahyp:hlinkClr val="tx"/>
                    </a:ext>
                  </a:extLst>
                </a:hlinkClick>
              </a:rPr>
              <a:t>digital.mbw.vn</a:t>
            </a:r>
            <a:r>
              <a:rPr b="0" i="0" lang="vi" sz="900" u="none" cap="none" strike="noStrike">
                <a:solidFill>
                  <a:srgbClr val="999999"/>
                </a:solidFill>
                <a:latin typeface="Reddit Sans Medium"/>
                <a:ea typeface="Reddit Sans Medium"/>
                <a:cs typeface="Reddit Sans Medium"/>
                <a:sym typeface="Reddit Sans Medium"/>
              </a:rPr>
              <a:t> | www.mbwnext.com</a:t>
            </a:r>
            <a:endParaRPr b="0" i="0" sz="900" u="none" cap="none" strike="noStrike">
              <a:solidFill>
                <a:srgbClr val="999999"/>
              </a:solidFill>
              <a:latin typeface="Reddit Sans Medium"/>
              <a:ea typeface="Reddit Sans Medium"/>
              <a:cs typeface="Reddit Sans Medium"/>
              <a:sym typeface="Reddit Sans Medium"/>
            </a:endParaRPr>
          </a:p>
        </p:txBody>
      </p:sp>
      <p:sp>
        <p:nvSpPr>
          <p:cNvPr id="9" name="Google Shape;9;p66"/>
          <p:cNvSpPr txBox="1"/>
          <p:nvPr/>
        </p:nvSpPr>
        <p:spPr>
          <a:xfrm>
            <a:off x="1054005" y="6425950"/>
            <a:ext cx="3232200" cy="32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00"/>
              <a:buFont typeface="Arial"/>
              <a:buNone/>
            </a:pPr>
            <a:r>
              <a:rPr b="0" i="0" lang="vi" sz="900" u="none" cap="none" strike="noStrike">
                <a:solidFill>
                  <a:srgbClr val="999999"/>
                </a:solidFill>
                <a:latin typeface="Reddit Sans Medium"/>
                <a:ea typeface="Reddit Sans Medium"/>
                <a:cs typeface="Reddit Sans Medium"/>
                <a:sym typeface="Reddit Sans Medium"/>
              </a:rPr>
              <a:t>Công ty TNHH Giải pháp Chuyển đổi số MobiWork Digital</a:t>
            </a:r>
            <a:endParaRPr b="0" i="0" sz="900" u="none" cap="none" strike="noStrike">
              <a:solidFill>
                <a:srgbClr val="999999"/>
              </a:solidFill>
              <a:latin typeface="Reddit Sans Medium"/>
              <a:ea typeface="Reddit Sans Medium"/>
              <a:cs typeface="Reddit Sans Medium"/>
              <a:sym typeface="Reddit Sans Medium"/>
            </a:endParaRPr>
          </a:p>
        </p:txBody>
      </p:sp>
      <p:sp>
        <p:nvSpPr>
          <p:cNvPr id="10" name="Google Shape;10;p6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dk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vi"/>
              <a:t>‹#›</a:t>
            </a:fld>
            <a:endParaRPr sz="600"/>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39">
          <p15:clr>
            <a:srgbClr val="F26B43"/>
          </p15:clr>
        </p15:guide>
        <p15:guide id="3" pos="370">
          <p15:clr>
            <a:srgbClr val="F26B43"/>
          </p15:clr>
        </p15:guide>
        <p15:guide id="4" pos="7308">
          <p15:clr>
            <a:srgbClr val="F26B43"/>
          </p15:clr>
        </p15:guide>
        <p15:guide id="5" orient="horz" pos="3936">
          <p15:clr>
            <a:srgbClr val="F26B43"/>
          </p15:clr>
        </p15:guide>
        <p15:guide id="6" orient="horz" pos="45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70"/>
          <p:cNvSpPr/>
          <p:nvPr/>
        </p:nvSpPr>
        <p:spPr>
          <a:xfrm>
            <a:off x="233243" y="6367494"/>
            <a:ext cx="315600" cy="315600"/>
          </a:xfrm>
          <a:prstGeom prst="ellipse">
            <a:avLst/>
          </a:prstGeom>
          <a:solidFill>
            <a:srgbClr val="FF808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17" name="Google Shape;117;p70"/>
          <p:cNvCxnSpPr/>
          <p:nvPr/>
        </p:nvCxnSpPr>
        <p:spPr>
          <a:xfrm>
            <a:off x="751322" y="0"/>
            <a:ext cx="0" cy="6858000"/>
          </a:xfrm>
          <a:prstGeom prst="straightConnector1">
            <a:avLst/>
          </a:prstGeom>
          <a:noFill/>
          <a:ln cap="flat" cmpd="sng" w="12700">
            <a:solidFill>
              <a:srgbClr val="FF8080"/>
            </a:solidFill>
            <a:prstDash val="solid"/>
            <a:miter lim="8000"/>
            <a:headEnd len="sm" w="sm" type="none"/>
            <a:tailEnd len="sm" w="sm" type="none"/>
          </a:ln>
        </p:spPr>
      </p:cxnSp>
      <p:sp>
        <p:nvSpPr>
          <p:cNvPr id="118" name="Google Shape;118;p70"/>
          <p:cNvSpPr txBox="1"/>
          <p:nvPr/>
        </p:nvSpPr>
        <p:spPr>
          <a:xfrm flipH="1">
            <a:off x="97217" y="6407594"/>
            <a:ext cx="543900" cy="230700"/>
          </a:xfrm>
          <a:prstGeom prst="rect">
            <a:avLst/>
          </a:prstGeom>
          <a:noFill/>
          <a:ln>
            <a:noFill/>
          </a:ln>
        </p:spPr>
        <p:txBody>
          <a:bodyPr anchorCtr="0" anchor="t" bIns="45700" lIns="107975" spcFirstLastPara="1" rIns="72000" wrap="square" tIns="45700">
            <a:sp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1" i="0" lang="vi" sz="900" u="none" cap="none" strike="noStrike">
                <a:solidFill>
                  <a:schemeClr val="dk1"/>
                </a:solidFill>
                <a:latin typeface="Arial"/>
                <a:ea typeface="Arial"/>
                <a:cs typeface="Arial"/>
                <a:sym typeface="Arial"/>
              </a:rPr>
              <a:t>‹#›</a:t>
            </a:fld>
            <a:endParaRPr b="1" i="0" sz="5700" u="none" cap="none" strike="noStrike">
              <a:solidFill>
                <a:schemeClr val="dk1"/>
              </a:solidFill>
              <a:latin typeface="Arial"/>
              <a:ea typeface="Arial"/>
              <a:cs typeface="Arial"/>
              <a:sym typeface="Arial"/>
            </a:endParaRPr>
          </a:p>
        </p:txBody>
      </p:sp>
      <p:sp>
        <p:nvSpPr>
          <p:cNvPr id="119" name="Google Shape;119;p70"/>
          <p:cNvSpPr txBox="1"/>
          <p:nvPr/>
        </p:nvSpPr>
        <p:spPr>
          <a:xfrm rot="-5400000">
            <a:off x="-1267753" y="3355625"/>
            <a:ext cx="3273900" cy="432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vi" sz="1900" u="none" cap="none" strike="noStrike">
                <a:solidFill>
                  <a:srgbClr val="CCCCCC"/>
                </a:solidFill>
                <a:latin typeface="Manrope"/>
                <a:ea typeface="Manrope"/>
                <a:cs typeface="Manrope"/>
                <a:sym typeface="Manrope"/>
              </a:rPr>
              <a:t>MAKE  WORK  BRILLIANT</a:t>
            </a:r>
            <a:endParaRPr b="1" i="0" sz="1900" u="none" cap="none" strike="noStrike">
              <a:solidFill>
                <a:srgbClr val="CCCCCC"/>
              </a:solidFill>
              <a:latin typeface="Manrope"/>
              <a:ea typeface="Manrope"/>
              <a:cs typeface="Manrope"/>
              <a:sym typeface="Manrope"/>
            </a:endParaRPr>
          </a:p>
        </p:txBody>
      </p:sp>
      <p:pic>
        <p:nvPicPr>
          <p:cNvPr id="120" name="Google Shape;120;p70"/>
          <p:cNvPicPr preferRelativeResize="0"/>
          <p:nvPr/>
        </p:nvPicPr>
        <p:blipFill rotWithShape="1">
          <a:blip r:embed="rId1">
            <a:alphaModFix/>
          </a:blip>
          <a:srcRect b="0" l="0" r="0" t="0"/>
          <a:stretch/>
        </p:blipFill>
        <p:spPr>
          <a:xfrm>
            <a:off x="117218" y="229481"/>
            <a:ext cx="542746" cy="24621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79" name="Shape 179"/>
        <p:cNvGrpSpPr/>
        <p:nvPr/>
      </p:nvGrpSpPr>
      <p:grpSpPr>
        <a:xfrm>
          <a:off x="0" y="0"/>
          <a:ext cx="0" cy="0"/>
          <a:chOff x="0" y="0"/>
          <a:chExt cx="0" cy="0"/>
        </a:xfrm>
      </p:grpSpPr>
      <p:sp>
        <p:nvSpPr>
          <p:cNvPr id="180" name="Google Shape;180;p120"/>
          <p:cNvSpPr txBox="1"/>
          <p:nvPr>
            <p:ph type="title"/>
          </p:nvPr>
        </p:nvSpPr>
        <p:spPr>
          <a:xfrm>
            <a:off x="415496" y="593367"/>
            <a:ext cx="11358000" cy="763500"/>
          </a:xfrm>
          <a:prstGeom prst="rect">
            <a:avLst/>
          </a:prstGeom>
          <a:noFill/>
          <a:ln>
            <a:noFill/>
          </a:ln>
        </p:spPr>
        <p:txBody>
          <a:bodyPr anchorCtr="0" anchor="t" bIns="121875" lIns="121875" spcFirstLastPara="1" rIns="121875" wrap="square" tIns="121875">
            <a:normAutofit/>
          </a:bodyPr>
          <a:lstStyle>
            <a:lvl1pPr lvl="0"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33"/>
              <a:buFont typeface="Arial"/>
              <a:buNone/>
              <a:defRPr b="0" i="0" sz="3733" u="none" cap="none" strike="noStrike">
                <a:solidFill>
                  <a:schemeClr val="dk1"/>
                </a:solidFill>
                <a:latin typeface="Arial"/>
                <a:ea typeface="Arial"/>
                <a:cs typeface="Arial"/>
                <a:sym typeface="Arial"/>
              </a:defRPr>
            </a:lvl9pPr>
          </a:lstStyle>
          <a:p/>
        </p:txBody>
      </p:sp>
      <p:sp>
        <p:nvSpPr>
          <p:cNvPr id="181" name="Google Shape;181;p120"/>
          <p:cNvSpPr txBox="1"/>
          <p:nvPr>
            <p:ph idx="1" type="body"/>
          </p:nvPr>
        </p:nvSpPr>
        <p:spPr>
          <a:xfrm>
            <a:off x="415496" y="1536633"/>
            <a:ext cx="11358000" cy="4555200"/>
          </a:xfrm>
          <a:prstGeom prst="rect">
            <a:avLst/>
          </a:prstGeom>
          <a:noFill/>
          <a:ln>
            <a:noFill/>
          </a:ln>
        </p:spPr>
        <p:txBody>
          <a:bodyPr anchorCtr="0" anchor="t" bIns="121875" lIns="121875" spcFirstLastPara="1" rIns="121875" wrap="square" tIns="121875">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7091" lvl="1" marL="9144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2pPr>
            <a:lvl3pPr indent="-347091" lvl="2" marL="13716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3pPr>
            <a:lvl4pPr indent="-347091" lvl="3" marL="18288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4pPr>
            <a:lvl5pPr indent="-347091" lvl="4" marL="22860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5pPr>
            <a:lvl6pPr indent="-347091" lvl="5" marL="27432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6pPr>
            <a:lvl7pPr indent="-347091" lvl="6" marL="32004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7pPr>
            <a:lvl8pPr indent="-347091" lvl="7" marL="36576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8pPr>
            <a:lvl9pPr indent="-347091" lvl="8" marL="4114800" marR="0" rtl="0" algn="l">
              <a:lnSpc>
                <a:spcPct val="115000"/>
              </a:lnSpc>
              <a:spcBef>
                <a:spcPts val="0"/>
              </a:spcBef>
              <a:spcAft>
                <a:spcPts val="0"/>
              </a:spcAft>
              <a:buClr>
                <a:schemeClr val="dk2"/>
              </a:buClr>
              <a:buSzPts val="1866"/>
              <a:buFont typeface="Arial"/>
              <a:buChar char="■"/>
              <a:defRPr b="0" i="0" sz="1866" u="none" cap="none" strike="noStrike">
                <a:solidFill>
                  <a:schemeClr val="dk2"/>
                </a:solidFill>
                <a:latin typeface="Arial"/>
                <a:ea typeface="Arial"/>
                <a:cs typeface="Arial"/>
                <a:sym typeface="Arial"/>
              </a:defRPr>
            </a:lvl9pPr>
          </a:lstStyle>
          <a:p/>
        </p:txBody>
      </p:sp>
      <p:sp>
        <p:nvSpPr>
          <p:cNvPr id="182" name="Google Shape;182;p120"/>
          <p:cNvSpPr txBox="1"/>
          <p:nvPr>
            <p:ph idx="12" type="sldNum"/>
          </p:nvPr>
        </p:nvSpPr>
        <p:spPr>
          <a:xfrm>
            <a:off x="11293784" y="6217622"/>
            <a:ext cx="731400" cy="524700"/>
          </a:xfrm>
          <a:prstGeom prst="rect">
            <a:avLst/>
          </a:prstGeom>
          <a:noFill/>
          <a:ln>
            <a:noFill/>
          </a:ln>
        </p:spPr>
        <p:txBody>
          <a:bodyPr anchorCtr="0" anchor="ctr" bIns="121875" lIns="121875" spcFirstLastPara="1" rIns="121875" wrap="square" tIns="121875">
            <a:normAutofit/>
          </a:bodyPr>
          <a:lstStyle>
            <a:lvl1pPr indent="0" lvl="0"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vi"/>
              <a:t>‹#›</a:t>
            </a:fld>
            <a:endParaRPr/>
          </a:p>
        </p:txBody>
      </p:sp>
    </p:spTree>
  </p:cSld>
  <p:clrMap accent1="accent1" accent2="accent2" accent3="accent3" accent4="accent4" accent5="accent5" accent6="accent6" bg1="lt1" bg2="dk2" tx1="dk1" tx2="lt2" folHlink="folHlink" hlink="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mbwnext.com/giai-phap-mbw-next-cho-linh-vuc-thuong-mai-ban-le/" TargetMode="External"/><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3.png"/><Relationship Id="rId5" Type="http://schemas.openxmlformats.org/officeDocument/2006/relationships/image" Target="../media/image5.jpg"/><Relationship Id="rId6" Type="http://schemas.openxmlformats.org/officeDocument/2006/relationships/hyperlink" Target="http://mbw.vn" TargetMode="External"/><Relationship Id="rId7" Type="http://schemas.openxmlformats.org/officeDocument/2006/relationships/image" Target="../media/image12.png"/><Relationship Id="rId8"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 Id="rId3" Type="http://schemas.openxmlformats.org/officeDocument/2006/relationships/hyperlink" Target="https://digital.mbw.vn/erpnext" TargetMode="External"/><Relationship Id="rId4" Type="http://schemas.openxmlformats.org/officeDocument/2006/relationships/image" Target="../media/image10.jpg"/><Relationship Id="rId9" Type="http://schemas.openxmlformats.org/officeDocument/2006/relationships/image" Target="../media/image23.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16.png"/><Relationship Id="rId10"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9.png"/><Relationship Id="rId9" Type="http://schemas.openxmlformats.org/officeDocument/2006/relationships/hyperlink" Target="https://digital.mbw.vn/du-an/" TargetMode="External"/><Relationship Id="rId5" Type="http://schemas.openxmlformats.org/officeDocument/2006/relationships/image" Target="../media/image30.png"/><Relationship Id="rId6" Type="http://schemas.openxmlformats.org/officeDocument/2006/relationships/image" Target="../media/image24.png"/><Relationship Id="rId7" Type="http://schemas.openxmlformats.org/officeDocument/2006/relationships/image" Target="../media/image25.jpg"/><Relationship Id="rId8" Type="http://schemas.openxmlformats.org/officeDocument/2006/relationships/image" Target="../media/image22.png"/><Relationship Id="rId10"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5.jpg"/><Relationship Id="rId4" Type="http://schemas.openxmlformats.org/officeDocument/2006/relationships/image" Target="../media/image13.png"/><Relationship Id="rId5"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9.png"/><Relationship Id="rId6"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9.png"/><Relationship Id="rId6"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65.png"/><Relationship Id="rId5" Type="http://schemas.openxmlformats.org/officeDocument/2006/relationships/image" Target="../media/image14.png"/><Relationship Id="rId6"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26.png"/><Relationship Id="rId5" Type="http://schemas.openxmlformats.org/officeDocument/2006/relationships/image" Target="../media/image21.png"/><Relationship Id="rId6"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26.png"/><Relationship Id="rId5" Type="http://schemas.openxmlformats.org/officeDocument/2006/relationships/image" Target="../media/image28.png"/><Relationship Id="rId6" Type="http://schemas.openxmlformats.org/officeDocument/2006/relationships/image" Target="../media/image40.png"/><Relationship Id="rId7" Type="http://schemas.openxmlformats.org/officeDocument/2006/relationships/image" Target="../media/image45.png"/><Relationship Id="rId8"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52.png"/><Relationship Id="rId4" Type="http://schemas.openxmlformats.org/officeDocument/2006/relationships/image" Target="../media/image14.png"/><Relationship Id="rId5"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37.pn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36.png"/><Relationship Id="rId4" Type="http://schemas.openxmlformats.org/officeDocument/2006/relationships/image" Target="../media/image4.png"/><Relationship Id="rId5" Type="http://schemas.openxmlformats.org/officeDocument/2006/relationships/image" Target="../media/image47.png"/><Relationship Id="rId6"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image" Target="../media/image58.png"/><Relationship Id="rId4" Type="http://schemas.openxmlformats.org/officeDocument/2006/relationships/image" Target="../media/image31.png"/><Relationship Id="rId5" Type="http://schemas.openxmlformats.org/officeDocument/2006/relationships/image" Target="../media/image43.png"/><Relationship Id="rId6" Type="http://schemas.openxmlformats.org/officeDocument/2006/relationships/image" Target="../media/image49.png"/><Relationship Id="rId7"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3.xml"/><Relationship Id="rId3" Type="http://schemas.openxmlformats.org/officeDocument/2006/relationships/image" Target="../media/image77.png"/><Relationship Id="rId4" Type="http://schemas.openxmlformats.org/officeDocument/2006/relationships/image" Target="../media/image54.png"/><Relationship Id="rId5" Type="http://schemas.openxmlformats.org/officeDocument/2006/relationships/image" Target="../media/image38.png"/><Relationship Id="rId6" Type="http://schemas.openxmlformats.org/officeDocument/2006/relationships/image" Target="../media/image55.png"/><Relationship Id="rId7"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0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56.png"/><Relationship Id="rId5" Type="http://schemas.openxmlformats.org/officeDocument/2006/relationships/image" Target="../media/image53.png"/><Relationship Id="rId6" Type="http://schemas.openxmlformats.org/officeDocument/2006/relationships/image" Target="../media/image42.png"/><Relationship Id="rId7"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84.png"/><Relationship Id="rId5"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44.png"/><Relationship Id="rId5" Type="http://schemas.openxmlformats.org/officeDocument/2006/relationships/image" Target="../media/image31.png"/><Relationship Id="rId6" Type="http://schemas.openxmlformats.org/officeDocument/2006/relationships/image" Target="../media/image74.png"/><Relationship Id="rId7"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image" Target="../media/image56.png"/><Relationship Id="rId9" Type="http://schemas.openxmlformats.org/officeDocument/2006/relationships/image" Target="../media/image71.png"/><Relationship Id="rId5" Type="http://schemas.openxmlformats.org/officeDocument/2006/relationships/image" Target="../media/image50.png"/><Relationship Id="rId6" Type="http://schemas.openxmlformats.org/officeDocument/2006/relationships/image" Target="../media/image48.png"/><Relationship Id="rId7" Type="http://schemas.openxmlformats.org/officeDocument/2006/relationships/image" Target="../media/image64.png"/><Relationship Id="rId8" Type="http://schemas.openxmlformats.org/officeDocument/2006/relationships/image" Target="../media/image66.png"/><Relationship Id="rId10"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1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51.jpg"/><Relationship Id="rId5" Type="http://schemas.openxmlformats.org/officeDocument/2006/relationships/image" Target="../media/image63.png"/><Relationship Id="rId6" Type="http://schemas.openxmlformats.org/officeDocument/2006/relationships/image" Target="../media/image62.png"/><Relationship Id="rId7" Type="http://schemas.openxmlformats.org/officeDocument/2006/relationships/image" Target="../media/image88.jpg"/><Relationship Id="rId8"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72.png"/><Relationship Id="rId9" Type="http://schemas.openxmlformats.org/officeDocument/2006/relationships/image" Target="../media/image60.png"/><Relationship Id="rId5" Type="http://schemas.openxmlformats.org/officeDocument/2006/relationships/image" Target="../media/image73.png"/><Relationship Id="rId6" Type="http://schemas.openxmlformats.org/officeDocument/2006/relationships/image" Target="../media/image76.png"/><Relationship Id="rId7" Type="http://schemas.openxmlformats.org/officeDocument/2006/relationships/image" Target="../media/image59.png"/><Relationship Id="rId8" Type="http://schemas.openxmlformats.org/officeDocument/2006/relationships/image" Target="../media/image79.png"/><Relationship Id="rId10"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93.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1.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21.png"/><Relationship Id="rId6"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14.png"/><Relationship Id="rId4" Type="http://schemas.openxmlformats.org/officeDocument/2006/relationships/image" Target="../media/image68.png"/><Relationship Id="rId5" Type="http://schemas.openxmlformats.org/officeDocument/2006/relationships/image" Target="../media/image67.png"/><Relationship Id="rId6" Type="http://schemas.openxmlformats.org/officeDocument/2006/relationships/image" Target="../media/image69.png"/><Relationship Id="rId7" Type="http://schemas.openxmlformats.org/officeDocument/2006/relationships/image" Target="../media/image89.png"/><Relationship Id="rId8" Type="http://schemas.openxmlformats.org/officeDocument/2006/relationships/image" Target="../media/image7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87.png"/><Relationship Id="rId9" Type="http://schemas.openxmlformats.org/officeDocument/2006/relationships/image" Target="../media/image92.png"/><Relationship Id="rId5" Type="http://schemas.openxmlformats.org/officeDocument/2006/relationships/image" Target="../media/image97.png"/><Relationship Id="rId6" Type="http://schemas.openxmlformats.org/officeDocument/2006/relationships/image" Target="../media/image75.png"/><Relationship Id="rId7" Type="http://schemas.openxmlformats.org/officeDocument/2006/relationships/image" Target="../media/image85.png"/><Relationship Id="rId8" Type="http://schemas.openxmlformats.org/officeDocument/2006/relationships/image" Target="../media/image100.png"/><Relationship Id="rId10" Type="http://schemas.openxmlformats.org/officeDocument/2006/relationships/image" Target="../media/image8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 Id="rId3" Type="http://schemas.openxmlformats.org/officeDocument/2006/relationships/image" Target="../media/image14.png"/><Relationship Id="rId4" Type="http://schemas.openxmlformats.org/officeDocument/2006/relationships/image" Target="../media/image78.png"/><Relationship Id="rId9" Type="http://schemas.openxmlformats.org/officeDocument/2006/relationships/image" Target="../media/image81.png"/><Relationship Id="rId5" Type="http://schemas.openxmlformats.org/officeDocument/2006/relationships/image" Target="../media/image117.png"/><Relationship Id="rId6" Type="http://schemas.openxmlformats.org/officeDocument/2006/relationships/image" Target="../media/image102.png"/><Relationship Id="rId7" Type="http://schemas.openxmlformats.org/officeDocument/2006/relationships/image" Target="../media/image98.png"/><Relationship Id="rId8" Type="http://schemas.openxmlformats.org/officeDocument/2006/relationships/image" Target="../media/image8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8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13.png"/><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 Id="rId3" Type="http://schemas.openxmlformats.org/officeDocument/2006/relationships/image" Target="../media/image14.png"/><Relationship Id="rId4" Type="http://schemas.openxmlformats.org/officeDocument/2006/relationships/image" Target="../media/image86.png"/><Relationship Id="rId5" Type="http://schemas.openxmlformats.org/officeDocument/2006/relationships/image" Target="../media/image106.png"/><Relationship Id="rId6" Type="http://schemas.openxmlformats.org/officeDocument/2006/relationships/image" Target="../media/image135.png"/><Relationship Id="rId7" Type="http://schemas.openxmlformats.org/officeDocument/2006/relationships/image" Target="../media/image9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11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14.png"/><Relationship Id="rId4" Type="http://schemas.openxmlformats.org/officeDocument/2006/relationships/image" Target="../media/image111.png"/><Relationship Id="rId5" Type="http://schemas.openxmlformats.org/officeDocument/2006/relationships/image" Target="../media/image94.png"/><Relationship Id="rId6" Type="http://schemas.openxmlformats.org/officeDocument/2006/relationships/image" Target="../media/image96.png"/><Relationship Id="rId7" Type="http://schemas.openxmlformats.org/officeDocument/2006/relationships/image" Target="../media/image101.png"/><Relationship Id="rId8" Type="http://schemas.openxmlformats.org/officeDocument/2006/relationships/image" Target="../media/image9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4.png"/><Relationship Id="rId4" Type="http://schemas.openxmlformats.org/officeDocument/2006/relationships/image" Target="../media/image112.png"/><Relationship Id="rId5" Type="http://schemas.openxmlformats.org/officeDocument/2006/relationships/image" Target="../media/image95.png"/><Relationship Id="rId6" Type="http://schemas.openxmlformats.org/officeDocument/2006/relationships/image" Target="../media/image115.png"/><Relationship Id="rId7" Type="http://schemas.openxmlformats.org/officeDocument/2006/relationships/image" Target="../media/image11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14.png"/><Relationship Id="rId4" Type="http://schemas.openxmlformats.org/officeDocument/2006/relationships/image" Target="../media/image121.png"/><Relationship Id="rId5" Type="http://schemas.openxmlformats.org/officeDocument/2006/relationships/image" Target="../media/image120.png"/><Relationship Id="rId6" Type="http://schemas.openxmlformats.org/officeDocument/2006/relationships/image" Target="../media/image103.png"/><Relationship Id="rId7" Type="http://schemas.openxmlformats.org/officeDocument/2006/relationships/image" Target="../media/image10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124.jpg"/><Relationship Id="rId5" Type="http://schemas.openxmlformats.org/officeDocument/2006/relationships/image" Target="../media/image144.jpg"/><Relationship Id="rId6" Type="http://schemas.openxmlformats.org/officeDocument/2006/relationships/image" Target="../media/image107.jpg"/><Relationship Id="rId7" Type="http://schemas.openxmlformats.org/officeDocument/2006/relationships/image" Target="../media/image130.jpg"/><Relationship Id="rId8" Type="http://schemas.openxmlformats.org/officeDocument/2006/relationships/image" Target="../media/image126.jpg"/><Relationship Id="rId11" Type="http://schemas.openxmlformats.org/officeDocument/2006/relationships/image" Target="../media/image3.png"/><Relationship Id="rId10" Type="http://schemas.openxmlformats.org/officeDocument/2006/relationships/image" Target="../media/image127.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110.jpg"/><Relationship Id="rId5" Type="http://schemas.openxmlformats.org/officeDocument/2006/relationships/image" Target="../media/image109.jpg"/><Relationship Id="rId6" Type="http://schemas.openxmlformats.org/officeDocument/2006/relationships/image" Target="../media/image138.jpg"/><Relationship Id="rId7" Type="http://schemas.openxmlformats.org/officeDocument/2006/relationships/image" Target="../media/image108.jpg"/><Relationship Id="rId8" Type="http://schemas.openxmlformats.org/officeDocument/2006/relationships/image" Target="../media/image125.jpg"/><Relationship Id="rId11" Type="http://schemas.openxmlformats.org/officeDocument/2006/relationships/image" Target="../media/image3.png"/><Relationship Id="rId10" Type="http://schemas.openxmlformats.org/officeDocument/2006/relationships/image" Target="../media/image11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5.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18.png"/><Relationship Id="rId6" Type="http://schemas.openxmlformats.org/officeDocument/2006/relationships/image" Target="../media/image26.png"/><Relationship Id="rId7"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22.png"/><Relationship Id="rId6" Type="http://schemas.openxmlformats.org/officeDocument/2006/relationships/image" Target="../media/image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3.png"/><Relationship Id="rId4" Type="http://schemas.openxmlformats.org/officeDocument/2006/relationships/image" Target="../media/image26.png"/><Relationship Id="rId5" Type="http://schemas.openxmlformats.org/officeDocument/2006/relationships/image" Target="../media/image14.png"/><Relationship Id="rId6" Type="http://schemas.openxmlformats.org/officeDocument/2006/relationships/image" Target="../media/image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43.png"/><Relationship Id="rId6" Type="http://schemas.openxmlformats.org/officeDocument/2006/relationships/image" Target="../media/image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1.xml"/><Relationship Id="rId3" Type="http://schemas.openxmlformats.org/officeDocument/2006/relationships/image" Target="../media/image119.png"/><Relationship Id="rId4" Type="http://schemas.openxmlformats.org/officeDocument/2006/relationships/image" Target="../media/image148.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23.png"/><Relationship Id="rId6" Type="http://schemas.openxmlformats.org/officeDocument/2006/relationships/image" Target="../media/image149.png"/><Relationship Id="rId7"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29.png"/><Relationship Id="rId6"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4.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136.png"/><Relationship Id="rId5" Type="http://schemas.openxmlformats.org/officeDocument/2006/relationships/image" Target="../media/image132.jpg"/><Relationship Id="rId6" Type="http://schemas.openxmlformats.org/officeDocument/2006/relationships/image" Target="../media/image140.jpg"/><Relationship Id="rId7" Type="http://schemas.openxmlformats.org/officeDocument/2006/relationships/image" Target="../media/image128.png"/><Relationship Id="rId8" Type="http://schemas.openxmlformats.org/officeDocument/2006/relationships/image" Target="../media/image139.png"/><Relationship Id="rId11" Type="http://schemas.openxmlformats.org/officeDocument/2006/relationships/image" Target="../media/image141.png"/><Relationship Id="rId10" Type="http://schemas.openxmlformats.org/officeDocument/2006/relationships/image" Target="../media/image137.png"/><Relationship Id="rId13" Type="http://schemas.openxmlformats.org/officeDocument/2006/relationships/image" Target="../media/image147.png"/><Relationship Id="rId12" Type="http://schemas.openxmlformats.org/officeDocument/2006/relationships/image" Target="../media/image150.png"/><Relationship Id="rId14"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5.xml"/><Relationship Id="rId3" Type="http://schemas.openxmlformats.org/officeDocument/2006/relationships/image" Target="../media/image146.png"/><Relationship Id="rId4" Type="http://schemas.openxmlformats.org/officeDocument/2006/relationships/image" Target="../media/image145.png"/><Relationship Id="rId9" Type="http://schemas.openxmlformats.org/officeDocument/2006/relationships/image" Target="../media/image133.png"/><Relationship Id="rId5" Type="http://schemas.openxmlformats.org/officeDocument/2006/relationships/hyperlink" Target="https://thanhtruc-inc.com/" TargetMode="External"/><Relationship Id="rId6" Type="http://schemas.openxmlformats.org/officeDocument/2006/relationships/hyperlink" Target="https://mbwnext.com/" TargetMode="External"/><Relationship Id="rId7" Type="http://schemas.openxmlformats.org/officeDocument/2006/relationships/hyperlink" Target="https://www.facebook.com/mbwnext" TargetMode="External"/><Relationship Id="rId8" Type="http://schemas.openxmlformats.org/officeDocument/2006/relationships/image" Target="../media/image134.png"/><Relationship Id="rId11" Type="http://schemas.openxmlformats.org/officeDocument/2006/relationships/image" Target="../media/image142.png"/><Relationship Id="rId10" Type="http://schemas.openxmlformats.org/officeDocument/2006/relationships/image" Target="../media/image1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30" name="Shape 230"/>
        <p:cNvGrpSpPr/>
        <p:nvPr/>
      </p:nvGrpSpPr>
      <p:grpSpPr>
        <a:xfrm>
          <a:off x="0" y="0"/>
          <a:ext cx="0" cy="0"/>
          <a:chOff x="0" y="0"/>
          <a:chExt cx="0" cy="0"/>
        </a:xfrm>
      </p:grpSpPr>
      <p:sp>
        <p:nvSpPr>
          <p:cNvPr id="231" name="Google Shape;231;p1"/>
          <p:cNvSpPr/>
          <p:nvPr/>
        </p:nvSpPr>
        <p:spPr>
          <a:xfrm>
            <a:off x="-25" y="0"/>
            <a:ext cx="12189000" cy="6858000"/>
          </a:xfrm>
          <a:prstGeom prst="rect">
            <a:avLst/>
          </a:prstGeom>
          <a:solidFill>
            <a:srgbClr val="F9FAF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
          <p:cNvSpPr txBox="1"/>
          <p:nvPr/>
        </p:nvSpPr>
        <p:spPr>
          <a:xfrm>
            <a:off x="473099" y="1308025"/>
            <a:ext cx="6060000" cy="1616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t/>
            </a:r>
            <a:endParaRPr b="1" i="0" sz="41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4400"/>
              <a:buFont typeface="Arial"/>
              <a:buNone/>
            </a:pPr>
            <a:r>
              <a:rPr b="0" i="0" lang="vi" sz="2900" u="none" cap="none" strike="noStrike">
                <a:solidFill>
                  <a:schemeClr val="dk1"/>
                </a:solidFill>
                <a:latin typeface="Reddit Sans"/>
                <a:ea typeface="Reddit Sans"/>
                <a:cs typeface="Reddit Sans"/>
                <a:sym typeface="Reddit Sans"/>
              </a:rPr>
              <a:t>Nền tảng quản trị doanh nghiệp</a:t>
            </a:r>
            <a:r>
              <a:rPr b="0" i="0" lang="vi" sz="2900" u="none" cap="none" strike="noStrike">
                <a:solidFill>
                  <a:srgbClr val="C3161C"/>
                </a:solidFill>
                <a:latin typeface="Reddit Sans"/>
                <a:ea typeface="Reddit Sans"/>
                <a:cs typeface="Reddit Sans"/>
                <a:sym typeface="Reddit Sans"/>
              </a:rPr>
              <a:t> </a:t>
            </a:r>
            <a:r>
              <a:rPr b="0" i="0" lang="vi" sz="2900" u="none" cap="none" strike="noStrike">
                <a:solidFill>
                  <a:srgbClr val="030303"/>
                </a:solidFill>
                <a:latin typeface="Reddit Sans"/>
                <a:ea typeface="Reddit Sans"/>
                <a:cs typeface="Reddit Sans"/>
                <a:sym typeface="Reddit Sans"/>
              </a:rPr>
              <a:t>chuyên sâu</a:t>
            </a:r>
            <a:r>
              <a:rPr b="0" i="0" lang="vi" sz="2900" u="none" cap="none" strike="noStrike">
                <a:solidFill>
                  <a:srgbClr val="C3161C"/>
                </a:solidFill>
                <a:latin typeface="Reddit Sans"/>
                <a:ea typeface="Reddit Sans"/>
                <a:cs typeface="Reddit Sans"/>
                <a:sym typeface="Reddit Sans"/>
              </a:rPr>
              <a:t> </a:t>
            </a:r>
            <a:r>
              <a:rPr b="1" i="0" lang="vi" sz="2900" u="none" cap="none" strike="noStrike">
                <a:solidFill>
                  <a:srgbClr val="C3161C"/>
                </a:solidFill>
                <a:latin typeface="Reddit Sans"/>
                <a:ea typeface="Reddit Sans"/>
                <a:cs typeface="Reddit Sans"/>
                <a:sym typeface="Reddit Sans"/>
              </a:rPr>
              <a:t>ERP x POS 2in1</a:t>
            </a:r>
            <a:endParaRPr b="1" i="0" sz="2900" u="none" cap="none" strike="noStrike">
              <a:solidFill>
                <a:srgbClr val="C3161C"/>
              </a:solidFill>
              <a:latin typeface="Reddit Sans"/>
              <a:ea typeface="Reddit Sans"/>
              <a:cs typeface="Reddit Sans"/>
              <a:sym typeface="Reddit Sans"/>
            </a:endParaRPr>
          </a:p>
        </p:txBody>
      </p:sp>
      <p:sp>
        <p:nvSpPr>
          <p:cNvPr id="233" name="Google Shape;233;p1">
            <a:hlinkClick r:id="rId3"/>
          </p:cNvPr>
          <p:cNvSpPr/>
          <p:nvPr/>
        </p:nvSpPr>
        <p:spPr>
          <a:xfrm>
            <a:off x="587228" y="5499740"/>
            <a:ext cx="1941900" cy="387900"/>
          </a:xfrm>
          <a:prstGeom prst="roundRect">
            <a:avLst>
              <a:gd fmla="val 5000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sp>
        <p:nvSpPr>
          <p:cNvPr id="234" name="Google Shape;234;p1"/>
          <p:cNvSpPr txBox="1"/>
          <p:nvPr/>
        </p:nvSpPr>
        <p:spPr>
          <a:xfrm>
            <a:off x="711975" y="5506700"/>
            <a:ext cx="17442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50"/>
              <a:buFont typeface="Arial"/>
              <a:buNone/>
            </a:pPr>
            <a:r>
              <a:rPr b="0" i="0" lang="vi" sz="1800" u="none" cap="none" strike="noStrike">
                <a:solidFill>
                  <a:schemeClr val="lt1"/>
                </a:solidFill>
                <a:latin typeface="Reddit Sans SemiBold"/>
                <a:ea typeface="Reddit Sans SemiBold"/>
                <a:cs typeface="Reddit Sans SemiBold"/>
                <a:sym typeface="Reddit Sans SemiBold"/>
              </a:rPr>
              <a:t>Xem chi tiết</a:t>
            </a:r>
            <a:endParaRPr b="0" i="0" sz="1800" u="none" cap="none" strike="noStrike">
              <a:solidFill>
                <a:schemeClr val="lt1"/>
              </a:solidFill>
              <a:latin typeface="Reddit Sans SemiBold"/>
              <a:ea typeface="Reddit Sans SemiBold"/>
              <a:cs typeface="Reddit Sans SemiBold"/>
              <a:sym typeface="Reddit Sans SemiBold"/>
            </a:endParaRPr>
          </a:p>
        </p:txBody>
      </p:sp>
      <p:sp>
        <p:nvSpPr>
          <p:cNvPr id="235" name="Google Shape;235;p1"/>
          <p:cNvSpPr txBox="1"/>
          <p:nvPr/>
        </p:nvSpPr>
        <p:spPr>
          <a:xfrm>
            <a:off x="879475" y="3924150"/>
            <a:ext cx="44805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1400"/>
              <a:buFont typeface="Arial"/>
              <a:buNone/>
            </a:pPr>
            <a:r>
              <a:rPr b="0" i="0" lang="vi" sz="1400" u="none" cap="none" strike="noStrike">
                <a:solidFill>
                  <a:schemeClr val="dk1"/>
                </a:solidFill>
                <a:latin typeface="Reddit Sans"/>
                <a:ea typeface="Reddit Sans"/>
                <a:cs typeface="Reddit Sans"/>
                <a:sym typeface="Reddit Sans"/>
              </a:rPr>
              <a:t>Tối ưu Quản lý vận hành - Bán lẻ - Tài chính</a:t>
            </a:r>
            <a:endParaRPr b="0" i="0" sz="1400" u="none" cap="none" strike="noStrike">
              <a:solidFill>
                <a:schemeClr val="dk1"/>
              </a:solidFill>
              <a:latin typeface="Reddit Sans"/>
              <a:ea typeface="Reddit Sans"/>
              <a:cs typeface="Reddit Sans"/>
              <a:sym typeface="Reddit Sans"/>
            </a:endParaRPr>
          </a:p>
          <a:p>
            <a:pPr indent="0" lvl="0" marL="0" marR="0" rtl="0" algn="l">
              <a:lnSpc>
                <a:spcPct val="200000"/>
              </a:lnSpc>
              <a:spcBef>
                <a:spcPts val="0"/>
              </a:spcBef>
              <a:spcAft>
                <a:spcPts val="0"/>
              </a:spcAft>
              <a:buClr>
                <a:srgbClr val="000000"/>
              </a:buClr>
              <a:buSzPts val="1400"/>
              <a:buFont typeface="Arial"/>
              <a:buNone/>
            </a:pPr>
            <a:r>
              <a:rPr b="0" i="0" lang="vi" sz="1400" u="none" cap="none" strike="noStrike">
                <a:solidFill>
                  <a:schemeClr val="dk1"/>
                </a:solidFill>
                <a:latin typeface="Reddit Sans"/>
                <a:ea typeface="Reddit Sans"/>
                <a:cs typeface="Reddit Sans"/>
                <a:sym typeface="Reddit Sans"/>
              </a:rPr>
              <a:t>Dễ dàng mở rộng và tự tùy chỉnh </a:t>
            </a:r>
            <a:endParaRPr b="0" i="0" sz="1400" u="none" cap="none" strike="noStrike">
              <a:solidFill>
                <a:schemeClr val="dk1"/>
              </a:solidFill>
              <a:latin typeface="Reddit Sans"/>
              <a:ea typeface="Reddit Sans"/>
              <a:cs typeface="Reddit Sans"/>
              <a:sym typeface="Reddit Sans"/>
            </a:endParaRPr>
          </a:p>
          <a:p>
            <a:pPr indent="0" lvl="0" marL="0" marR="0" rtl="0" algn="l">
              <a:lnSpc>
                <a:spcPct val="200000"/>
              </a:lnSpc>
              <a:spcBef>
                <a:spcPts val="0"/>
              </a:spcBef>
              <a:spcAft>
                <a:spcPts val="0"/>
              </a:spcAft>
              <a:buClr>
                <a:srgbClr val="000000"/>
              </a:buClr>
              <a:buSzPts val="1400"/>
              <a:buFont typeface="Arial"/>
              <a:buNone/>
            </a:pPr>
            <a:r>
              <a:rPr b="0" i="0" lang="vi" sz="1400" u="none" cap="none" strike="noStrike">
                <a:solidFill>
                  <a:schemeClr val="dk1"/>
                </a:solidFill>
                <a:latin typeface="Reddit Sans"/>
                <a:ea typeface="Reddit Sans"/>
                <a:cs typeface="Reddit Sans"/>
                <a:sym typeface="Reddit Sans"/>
              </a:rPr>
              <a:t>Đáp ứng mô hình bán lẻ đa chi nhánh, đa pháp nhân</a:t>
            </a:r>
            <a:endParaRPr b="0" i="0" sz="1400" u="none" cap="none" strike="noStrike">
              <a:solidFill>
                <a:schemeClr val="dk1"/>
              </a:solidFill>
              <a:latin typeface="Reddit Sans"/>
              <a:ea typeface="Reddit Sans"/>
              <a:cs typeface="Reddit Sans"/>
              <a:sym typeface="Reddit Sans"/>
            </a:endParaRPr>
          </a:p>
        </p:txBody>
      </p:sp>
      <p:sp>
        <p:nvSpPr>
          <p:cNvPr id="236" name="Google Shape;236;p1"/>
          <p:cNvSpPr/>
          <p:nvPr/>
        </p:nvSpPr>
        <p:spPr>
          <a:xfrm>
            <a:off x="10170650" y="465275"/>
            <a:ext cx="1431000" cy="266100"/>
          </a:xfrm>
          <a:prstGeom prst="roundRect">
            <a:avLst>
              <a:gd fmla="val 50000" name="adj"/>
            </a:avLst>
          </a:prstGeom>
          <a:noFill/>
          <a:ln cap="flat" cmpd="sng" w="9525">
            <a:solidFill>
              <a:srgbClr val="C3161C"/>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Libre Franklin ExtraLight"/>
              <a:ea typeface="Libre Franklin ExtraLight"/>
              <a:cs typeface="Libre Franklin ExtraLight"/>
              <a:sym typeface="Libre Franklin ExtraLight"/>
            </a:endParaRPr>
          </a:p>
        </p:txBody>
      </p:sp>
      <p:sp>
        <p:nvSpPr>
          <p:cNvPr id="237" name="Google Shape;237;p1"/>
          <p:cNvSpPr txBox="1"/>
          <p:nvPr/>
        </p:nvSpPr>
        <p:spPr>
          <a:xfrm>
            <a:off x="10206800" y="475175"/>
            <a:ext cx="13422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vi" sz="1000" u="none" cap="none" strike="noStrike">
                <a:solidFill>
                  <a:schemeClr val="dk1"/>
                </a:solidFill>
                <a:latin typeface="Reddit Sans Medium"/>
                <a:ea typeface="Reddit Sans Medium"/>
                <a:cs typeface="Reddit Sans Medium"/>
                <a:sym typeface="Reddit Sans Medium"/>
              </a:rPr>
              <a:t>www.mbwnext.com</a:t>
            </a:r>
            <a:endParaRPr b="0" i="0" sz="1000" u="none" cap="none" strike="noStrike">
              <a:solidFill>
                <a:schemeClr val="dk1"/>
              </a:solidFill>
              <a:latin typeface="Reddit Sans Medium"/>
              <a:ea typeface="Reddit Sans Medium"/>
              <a:cs typeface="Reddit Sans Medium"/>
              <a:sym typeface="Reddit Sans Medium"/>
            </a:endParaRPr>
          </a:p>
        </p:txBody>
      </p:sp>
      <p:pic>
        <p:nvPicPr>
          <p:cNvPr id="238" name="Google Shape;238;p1" title="MBWD-LOGO.png"/>
          <p:cNvPicPr preferRelativeResize="0"/>
          <p:nvPr/>
        </p:nvPicPr>
        <p:blipFill rotWithShape="1">
          <a:blip r:embed="rId4">
            <a:alphaModFix/>
          </a:blip>
          <a:srcRect b="0" l="0" r="0" t="0"/>
          <a:stretch/>
        </p:blipFill>
        <p:spPr>
          <a:xfrm>
            <a:off x="587224" y="477125"/>
            <a:ext cx="466771" cy="246300"/>
          </a:xfrm>
          <a:prstGeom prst="rect">
            <a:avLst/>
          </a:prstGeom>
          <a:noFill/>
          <a:ln>
            <a:noFill/>
          </a:ln>
        </p:spPr>
      </p:pic>
      <p:grpSp>
        <p:nvGrpSpPr>
          <p:cNvPr id="239" name="Google Shape;239;p1"/>
          <p:cNvGrpSpPr/>
          <p:nvPr/>
        </p:nvGrpSpPr>
        <p:grpSpPr>
          <a:xfrm>
            <a:off x="587228" y="3945528"/>
            <a:ext cx="252000" cy="252000"/>
            <a:chOff x="587228" y="3625097"/>
            <a:chExt cx="252000" cy="252000"/>
          </a:xfrm>
        </p:grpSpPr>
        <p:sp>
          <p:nvSpPr>
            <p:cNvPr id="240" name="Google Shape;240;p1"/>
            <p:cNvSpPr/>
            <p:nvPr/>
          </p:nvSpPr>
          <p:spPr>
            <a:xfrm>
              <a:off x="587228" y="36250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241" name="Google Shape;241;p1" title="icon-w.png"/>
            <p:cNvPicPr preferRelativeResize="0"/>
            <p:nvPr/>
          </p:nvPicPr>
          <p:blipFill rotWithShape="1">
            <a:blip r:embed="rId5">
              <a:alphaModFix/>
            </a:blip>
            <a:srcRect b="0" l="0" r="0" t="0"/>
            <a:stretch/>
          </p:blipFill>
          <p:spPr>
            <a:xfrm>
              <a:off x="634087" y="3671300"/>
              <a:ext cx="159575" cy="159599"/>
            </a:xfrm>
            <a:prstGeom prst="rect">
              <a:avLst/>
            </a:prstGeom>
            <a:noFill/>
            <a:ln>
              <a:noFill/>
            </a:ln>
          </p:spPr>
        </p:pic>
      </p:grpSp>
      <p:grpSp>
        <p:nvGrpSpPr>
          <p:cNvPr id="242" name="Google Shape;242;p1"/>
          <p:cNvGrpSpPr/>
          <p:nvPr/>
        </p:nvGrpSpPr>
        <p:grpSpPr>
          <a:xfrm>
            <a:off x="587228" y="4368422"/>
            <a:ext cx="252000" cy="252000"/>
            <a:chOff x="587228" y="3625097"/>
            <a:chExt cx="252000" cy="252000"/>
          </a:xfrm>
        </p:grpSpPr>
        <p:sp>
          <p:nvSpPr>
            <p:cNvPr id="243" name="Google Shape;243;p1"/>
            <p:cNvSpPr/>
            <p:nvPr/>
          </p:nvSpPr>
          <p:spPr>
            <a:xfrm>
              <a:off x="587228" y="36250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244" name="Google Shape;244;p1" title="icon-w.png"/>
            <p:cNvPicPr preferRelativeResize="0"/>
            <p:nvPr/>
          </p:nvPicPr>
          <p:blipFill rotWithShape="1">
            <a:blip r:embed="rId5">
              <a:alphaModFix/>
            </a:blip>
            <a:srcRect b="0" l="0" r="0" t="0"/>
            <a:stretch/>
          </p:blipFill>
          <p:spPr>
            <a:xfrm>
              <a:off x="634087" y="3671300"/>
              <a:ext cx="159575" cy="159599"/>
            </a:xfrm>
            <a:prstGeom prst="rect">
              <a:avLst/>
            </a:prstGeom>
            <a:noFill/>
            <a:ln>
              <a:noFill/>
            </a:ln>
          </p:spPr>
        </p:pic>
      </p:grpSp>
      <p:sp>
        <p:nvSpPr>
          <p:cNvPr id="245" name="Google Shape;245;p1"/>
          <p:cNvSpPr txBox="1"/>
          <p:nvPr/>
        </p:nvSpPr>
        <p:spPr>
          <a:xfrm>
            <a:off x="5986799" y="5867066"/>
            <a:ext cx="1192800" cy="390900"/>
          </a:xfrm>
          <a:prstGeom prst="rect">
            <a:avLst/>
          </a:prstGeom>
          <a:noFill/>
          <a:ln>
            <a:noFill/>
          </a:ln>
        </p:spPr>
        <p:txBody>
          <a:bodyPr anchorCtr="0" anchor="t" bIns="44650" lIns="89350" spcFirstLastPara="1" rIns="89350" wrap="square" tIns="44650">
            <a:spAutoFit/>
          </a:bodyPr>
          <a:lstStyle/>
          <a:p>
            <a:pPr indent="0" lvl="0" marL="0" marR="0" rtl="0" algn="ctr">
              <a:lnSpc>
                <a:spcPct val="100000"/>
              </a:lnSpc>
              <a:spcBef>
                <a:spcPts val="0"/>
              </a:spcBef>
              <a:spcAft>
                <a:spcPts val="0"/>
              </a:spcAft>
              <a:buClr>
                <a:srgbClr val="000000"/>
              </a:buClr>
              <a:buSzPts val="977"/>
              <a:buFont typeface="Arial"/>
              <a:buNone/>
            </a:pPr>
            <a:r>
              <a:rPr b="0" i="0" lang="vi" sz="977" u="none" cap="none" strike="noStrike">
                <a:solidFill>
                  <a:schemeClr val="lt1"/>
                </a:solidFill>
                <a:latin typeface="Reddit Sans Medium"/>
                <a:ea typeface="Reddit Sans Medium"/>
                <a:cs typeface="Reddit Sans Medium"/>
                <a:sym typeface="Reddit Sans Medium"/>
              </a:rPr>
              <a:t>Số lượng đơn hàng</a:t>
            </a:r>
            <a:endParaRPr b="0" i="0" sz="1368" u="none" cap="none" strike="noStrike">
              <a:solidFill>
                <a:schemeClr val="lt1"/>
              </a:solidFill>
              <a:latin typeface="Reddit Sans Medium"/>
              <a:ea typeface="Reddit Sans Medium"/>
              <a:cs typeface="Reddit Sans Medium"/>
              <a:sym typeface="Reddit Sans Medium"/>
            </a:endParaRPr>
          </a:p>
        </p:txBody>
      </p:sp>
      <p:sp>
        <p:nvSpPr>
          <p:cNvPr id="246" name="Google Shape;246;p1"/>
          <p:cNvSpPr txBox="1"/>
          <p:nvPr/>
        </p:nvSpPr>
        <p:spPr>
          <a:xfrm>
            <a:off x="6281761" y="5166286"/>
            <a:ext cx="865800" cy="451200"/>
          </a:xfrm>
          <a:prstGeom prst="rect">
            <a:avLst/>
          </a:prstGeom>
          <a:noFill/>
          <a:ln>
            <a:noFill/>
          </a:ln>
        </p:spPr>
        <p:txBody>
          <a:bodyPr anchorCtr="0" anchor="t" bIns="44650" lIns="89350" spcFirstLastPara="1" rIns="89350" wrap="square" tIns="44650">
            <a:spAutoFit/>
          </a:bodyPr>
          <a:lstStyle/>
          <a:p>
            <a:pPr indent="0" lvl="0" marL="0" marR="0" rtl="0" algn="ctr">
              <a:lnSpc>
                <a:spcPct val="100000"/>
              </a:lnSpc>
              <a:spcBef>
                <a:spcPts val="0"/>
              </a:spcBef>
              <a:spcAft>
                <a:spcPts val="0"/>
              </a:spcAft>
              <a:buClr>
                <a:srgbClr val="000000"/>
              </a:buClr>
              <a:buSzPts val="2345"/>
              <a:buFont typeface="Arial"/>
              <a:buNone/>
            </a:pPr>
            <a:r>
              <a:rPr b="1" i="0" lang="vi" sz="2345" u="none" cap="none" strike="noStrike">
                <a:solidFill>
                  <a:schemeClr val="lt1"/>
                </a:solidFill>
                <a:latin typeface="Reddit Sans"/>
                <a:ea typeface="Reddit Sans"/>
                <a:cs typeface="Reddit Sans"/>
                <a:sym typeface="Reddit Sans"/>
              </a:rPr>
              <a:t>98%</a:t>
            </a:r>
            <a:endParaRPr b="1" i="0" sz="1368" u="none" cap="none" strike="noStrike">
              <a:solidFill>
                <a:schemeClr val="lt1"/>
              </a:solidFill>
              <a:latin typeface="Reddit Sans"/>
              <a:ea typeface="Reddit Sans"/>
              <a:cs typeface="Reddit Sans"/>
              <a:sym typeface="Reddit Sans"/>
            </a:endParaRPr>
          </a:p>
        </p:txBody>
      </p:sp>
      <p:sp>
        <p:nvSpPr>
          <p:cNvPr id="247" name="Google Shape;247;p1"/>
          <p:cNvSpPr txBox="1"/>
          <p:nvPr/>
        </p:nvSpPr>
        <p:spPr>
          <a:xfrm>
            <a:off x="6013239" y="4814030"/>
            <a:ext cx="1139700" cy="390900"/>
          </a:xfrm>
          <a:prstGeom prst="rect">
            <a:avLst/>
          </a:prstGeom>
          <a:noFill/>
          <a:ln>
            <a:noFill/>
          </a:ln>
        </p:spPr>
        <p:txBody>
          <a:bodyPr anchorCtr="0" anchor="t" bIns="44650" lIns="89350" spcFirstLastPara="1" rIns="89350" wrap="square" tIns="44650">
            <a:spAutoFit/>
          </a:bodyPr>
          <a:lstStyle/>
          <a:p>
            <a:pPr indent="0" lvl="0" marL="0" marR="0" rtl="0" algn="ctr">
              <a:lnSpc>
                <a:spcPct val="100000"/>
              </a:lnSpc>
              <a:spcBef>
                <a:spcPts val="0"/>
              </a:spcBef>
              <a:spcAft>
                <a:spcPts val="0"/>
              </a:spcAft>
              <a:buClr>
                <a:srgbClr val="000000"/>
              </a:buClr>
              <a:buSzPts val="977"/>
              <a:buFont typeface="Arial"/>
              <a:buNone/>
            </a:pPr>
            <a:r>
              <a:rPr b="0" i="0" lang="vi" sz="977" u="none" cap="none" strike="noStrike">
                <a:solidFill>
                  <a:schemeClr val="lt1"/>
                </a:solidFill>
                <a:latin typeface="Reddit Sans Medium"/>
                <a:ea typeface="Reddit Sans Medium"/>
                <a:cs typeface="Reddit Sans Medium"/>
                <a:sym typeface="Reddit Sans Medium"/>
              </a:rPr>
              <a:t>Số lượng chi nhánh</a:t>
            </a:r>
            <a:endParaRPr b="0" i="0" sz="1368" u="none" cap="none" strike="noStrike">
              <a:solidFill>
                <a:schemeClr val="lt1"/>
              </a:solidFill>
              <a:latin typeface="Reddit Sans Medium"/>
              <a:ea typeface="Reddit Sans Medium"/>
              <a:cs typeface="Reddit Sans Medium"/>
              <a:sym typeface="Reddit Sans Medium"/>
            </a:endParaRPr>
          </a:p>
        </p:txBody>
      </p:sp>
      <p:cxnSp>
        <p:nvCxnSpPr>
          <p:cNvPr id="248" name="Google Shape;248;p1"/>
          <p:cNvCxnSpPr/>
          <p:nvPr/>
        </p:nvCxnSpPr>
        <p:spPr>
          <a:xfrm>
            <a:off x="5981182" y="5696709"/>
            <a:ext cx="1203600" cy="0"/>
          </a:xfrm>
          <a:prstGeom prst="straightConnector1">
            <a:avLst/>
          </a:prstGeom>
          <a:noFill/>
          <a:ln cap="flat" cmpd="sng" w="12400">
            <a:solidFill>
              <a:schemeClr val="lt1"/>
            </a:solidFill>
            <a:prstDash val="solid"/>
            <a:miter lim="8000"/>
            <a:headEnd len="sm" w="sm" type="none"/>
            <a:tailEnd len="sm" w="sm" type="none"/>
          </a:ln>
        </p:spPr>
      </p:cxnSp>
      <p:sp>
        <p:nvSpPr>
          <p:cNvPr id="249" name="Google Shape;249;p1"/>
          <p:cNvSpPr/>
          <p:nvPr/>
        </p:nvSpPr>
        <p:spPr>
          <a:xfrm>
            <a:off x="587225" y="3184425"/>
            <a:ext cx="4222500" cy="387900"/>
          </a:xfrm>
          <a:prstGeom prst="roundRect">
            <a:avLst>
              <a:gd fmla="val 50000" name="adj"/>
            </a:avLst>
          </a:prstGeom>
          <a:solidFill>
            <a:srgbClr val="EFEFE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sp>
        <p:nvSpPr>
          <p:cNvPr id="250" name="Google Shape;250;p1"/>
          <p:cNvSpPr txBox="1"/>
          <p:nvPr/>
        </p:nvSpPr>
        <p:spPr>
          <a:xfrm>
            <a:off x="603691" y="3191375"/>
            <a:ext cx="4222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vi" sz="1800" u="none" cap="none" strike="noStrike">
                <a:solidFill>
                  <a:srgbClr val="C3161C"/>
                </a:solidFill>
                <a:latin typeface="Reddit Sans SemiBold"/>
                <a:ea typeface="Reddit Sans SemiBold"/>
                <a:cs typeface="Reddit Sans SemiBold"/>
                <a:sym typeface="Reddit Sans SemiBold"/>
              </a:rPr>
              <a:t>Lĩnh vực Bán lẻ đa tầng - đa chi nhánh</a:t>
            </a:r>
            <a:endParaRPr b="0" i="0" sz="1800" u="none" cap="none" strike="noStrike">
              <a:solidFill>
                <a:srgbClr val="C3161C"/>
              </a:solidFill>
              <a:latin typeface="Reddit Sans SemiBold"/>
              <a:ea typeface="Reddit Sans SemiBold"/>
              <a:cs typeface="Reddit Sans SemiBold"/>
              <a:sym typeface="Reddit Sans SemiBold"/>
            </a:endParaRPr>
          </a:p>
        </p:txBody>
      </p:sp>
      <p:grpSp>
        <p:nvGrpSpPr>
          <p:cNvPr id="251" name="Google Shape;251;p1"/>
          <p:cNvGrpSpPr/>
          <p:nvPr/>
        </p:nvGrpSpPr>
        <p:grpSpPr>
          <a:xfrm>
            <a:off x="587228" y="4794747"/>
            <a:ext cx="252000" cy="252000"/>
            <a:chOff x="587228" y="3625097"/>
            <a:chExt cx="252000" cy="252000"/>
          </a:xfrm>
        </p:grpSpPr>
        <p:sp>
          <p:nvSpPr>
            <p:cNvPr id="252" name="Google Shape;252;p1"/>
            <p:cNvSpPr/>
            <p:nvPr/>
          </p:nvSpPr>
          <p:spPr>
            <a:xfrm>
              <a:off x="587228" y="36250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253" name="Google Shape;253;p1" title="icon-w.png"/>
            <p:cNvPicPr preferRelativeResize="0"/>
            <p:nvPr/>
          </p:nvPicPr>
          <p:blipFill rotWithShape="1">
            <a:blip r:embed="rId5">
              <a:alphaModFix/>
            </a:blip>
            <a:srcRect b="0" l="0" r="0" t="0"/>
            <a:stretch/>
          </p:blipFill>
          <p:spPr>
            <a:xfrm>
              <a:off x="634087" y="3671300"/>
              <a:ext cx="159575" cy="159599"/>
            </a:xfrm>
            <a:prstGeom prst="rect">
              <a:avLst/>
            </a:prstGeom>
            <a:noFill/>
            <a:ln>
              <a:noFill/>
            </a:ln>
          </p:spPr>
        </p:pic>
      </p:grpSp>
      <p:sp>
        <p:nvSpPr>
          <p:cNvPr id="254" name="Google Shape;254;p1"/>
          <p:cNvSpPr txBox="1"/>
          <p:nvPr/>
        </p:nvSpPr>
        <p:spPr>
          <a:xfrm>
            <a:off x="1122846" y="354829"/>
            <a:ext cx="30360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50"/>
              <a:buFont typeface="Arial"/>
              <a:buNone/>
            </a:pPr>
            <a:r>
              <a:rPr b="0" i="0" lang="vi" sz="950" u="none" cap="none" strike="noStrike">
                <a:solidFill>
                  <a:srgbClr val="000000"/>
                </a:solidFill>
                <a:latin typeface="Reddit Sans Medium"/>
                <a:ea typeface="Reddit Sans Medium"/>
                <a:cs typeface="Reddit Sans Medium"/>
                <a:sym typeface="Reddit Sans Medium"/>
              </a:rPr>
              <a:t>Công ty TNHH Giải pháp Chuyển đổi số </a:t>
            </a:r>
            <a:endParaRPr b="0" i="0" sz="950" u="none" cap="none" strike="noStrike">
              <a:solidFill>
                <a:srgbClr val="000000"/>
              </a:solidFill>
              <a:latin typeface="Reddit Sans Medium"/>
              <a:ea typeface="Reddit Sans Medium"/>
              <a:cs typeface="Reddit Sans Medium"/>
              <a:sym typeface="Reddit Sans Medium"/>
            </a:endParaRPr>
          </a:p>
          <a:p>
            <a:pPr indent="0" lvl="0" marL="0" marR="0" rtl="0" algn="l">
              <a:lnSpc>
                <a:spcPct val="100000"/>
              </a:lnSpc>
              <a:spcBef>
                <a:spcPts val="0"/>
              </a:spcBef>
              <a:spcAft>
                <a:spcPts val="0"/>
              </a:spcAft>
              <a:buClr>
                <a:srgbClr val="000000"/>
              </a:buClr>
              <a:buSzPts val="950"/>
              <a:buFont typeface="Arial"/>
              <a:buNone/>
            </a:pPr>
            <a:r>
              <a:rPr b="0" i="0" lang="vi" sz="950" u="none" cap="none" strike="noStrike">
                <a:solidFill>
                  <a:srgbClr val="000000"/>
                </a:solidFill>
                <a:latin typeface="Reddit Sans Medium"/>
                <a:ea typeface="Reddit Sans Medium"/>
                <a:cs typeface="Reddit Sans Medium"/>
                <a:sym typeface="Reddit Sans Medium"/>
              </a:rPr>
              <a:t>MobiWork Digital</a:t>
            </a:r>
            <a:endParaRPr b="0" i="0" sz="950" u="none" cap="none" strike="noStrike">
              <a:solidFill>
                <a:srgbClr val="000000"/>
              </a:solidFill>
              <a:latin typeface="Reddit Sans Medium"/>
              <a:ea typeface="Reddit Sans Medium"/>
              <a:cs typeface="Reddit Sans Medium"/>
              <a:sym typeface="Reddit Sans Medium"/>
            </a:endParaRPr>
          </a:p>
        </p:txBody>
      </p:sp>
      <p:pic>
        <p:nvPicPr>
          <p:cNvPr id="255" name="Google Shape;255;p1" title="Logo-POS-3.png"/>
          <p:cNvPicPr preferRelativeResize="0"/>
          <p:nvPr/>
        </p:nvPicPr>
        <p:blipFill rotWithShape="1">
          <a:blip r:embed="rId6">
            <a:alphaModFix/>
          </a:blip>
          <a:srcRect b="0" l="0" r="0" t="0"/>
          <a:stretch/>
        </p:blipFill>
        <p:spPr>
          <a:xfrm>
            <a:off x="619514" y="1355081"/>
            <a:ext cx="4006569" cy="461700"/>
          </a:xfrm>
          <a:prstGeom prst="rect">
            <a:avLst/>
          </a:prstGeom>
          <a:noFill/>
          <a:ln>
            <a:noFill/>
          </a:ln>
        </p:spPr>
      </p:pic>
      <p:pic>
        <p:nvPicPr>
          <p:cNvPr id="256" name="Google Shape;256;p1"/>
          <p:cNvPicPr preferRelativeResize="0"/>
          <p:nvPr/>
        </p:nvPicPr>
        <p:blipFill rotWithShape="1">
          <a:blip r:embed="rId7">
            <a:alphaModFix/>
          </a:blip>
          <a:srcRect b="0" l="0" r="0" t="0"/>
          <a:stretch/>
        </p:blipFill>
        <p:spPr>
          <a:xfrm>
            <a:off x="5778575" y="1201675"/>
            <a:ext cx="6410376" cy="4807768"/>
          </a:xfrm>
          <a:prstGeom prst="rect">
            <a:avLst/>
          </a:prstGeom>
          <a:noFill/>
          <a:ln>
            <a:noFill/>
          </a:ln>
        </p:spPr>
      </p:pic>
      <p:pic>
        <p:nvPicPr>
          <p:cNvPr id="257" name="Google Shape;257;p1"/>
          <p:cNvPicPr preferRelativeResize="0"/>
          <p:nvPr/>
        </p:nvPicPr>
        <p:blipFill rotWithShape="1">
          <a:blip r:embed="rId8">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2" title="screenshot_1782960590.png"/>
          <p:cNvPicPr preferRelativeResize="0"/>
          <p:nvPr>
            <p:ph idx="2" type="pic"/>
          </p:nvPr>
        </p:nvPicPr>
        <p:blipFill rotWithShape="1">
          <a:blip r:embed="rId3">
            <a:alphaModFix/>
          </a:blip>
          <a:srcRect b="0" l="30150" r="30154" t="0"/>
          <a:stretch/>
        </p:blipFill>
        <p:spPr>
          <a:xfrm>
            <a:off x="587225" y="1027526"/>
            <a:ext cx="2836800" cy="5220900"/>
          </a:xfrm>
          <a:prstGeom prst="roundRect">
            <a:avLst>
              <a:gd fmla="val 16667" name="adj"/>
            </a:avLst>
          </a:prstGeom>
          <a:solidFill>
            <a:srgbClr val="FFF8DE"/>
          </a:solidFill>
          <a:ln>
            <a:noFill/>
          </a:ln>
        </p:spPr>
      </p:pic>
      <p:sp>
        <p:nvSpPr>
          <p:cNvPr id="263" name="Google Shape;263;p2"/>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264" name="Google Shape;264;p2" title="icon-w.png"/>
          <p:cNvPicPr preferRelativeResize="0"/>
          <p:nvPr/>
        </p:nvPicPr>
        <p:blipFill rotWithShape="1">
          <a:blip r:embed="rId4">
            <a:alphaModFix/>
          </a:blip>
          <a:srcRect b="0" l="0" r="0" t="0"/>
          <a:stretch/>
        </p:blipFill>
        <p:spPr>
          <a:xfrm>
            <a:off x="634087" y="436000"/>
            <a:ext cx="159575" cy="159599"/>
          </a:xfrm>
          <a:prstGeom prst="rect">
            <a:avLst/>
          </a:prstGeom>
          <a:noFill/>
          <a:ln>
            <a:noFill/>
          </a:ln>
        </p:spPr>
      </p:pic>
      <p:sp>
        <p:nvSpPr>
          <p:cNvPr id="265" name="Google Shape;265;p2"/>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rgbClr val="000000"/>
                </a:solidFill>
                <a:latin typeface="Reddit Sans"/>
                <a:ea typeface="Reddit Sans"/>
                <a:cs typeface="Reddit Sans"/>
                <a:sym typeface="Reddit Sans"/>
              </a:rPr>
              <a:t>Mục lục</a:t>
            </a:r>
            <a:endParaRPr b="1" i="0" sz="1600" u="none" cap="none" strike="noStrike">
              <a:solidFill>
                <a:srgbClr val="C3161C"/>
              </a:solidFill>
              <a:latin typeface="Reddit Sans"/>
              <a:ea typeface="Reddit Sans"/>
              <a:cs typeface="Reddit Sans"/>
              <a:sym typeface="Reddit Sans"/>
            </a:endParaRPr>
          </a:p>
        </p:txBody>
      </p:sp>
      <p:sp>
        <p:nvSpPr>
          <p:cNvPr id="266" name="Google Shape;266;p2"/>
          <p:cNvSpPr/>
          <p:nvPr/>
        </p:nvSpPr>
        <p:spPr>
          <a:xfrm>
            <a:off x="3622849" y="1230525"/>
            <a:ext cx="307574" cy="301930"/>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01</a:t>
            </a:r>
            <a:endParaRPr b="0" i="0" sz="1000" u="none" cap="none" strike="noStrike">
              <a:solidFill>
                <a:schemeClr val="lt1"/>
              </a:solidFill>
              <a:latin typeface="Reddit Sans Medium"/>
              <a:ea typeface="Reddit Sans Medium"/>
              <a:cs typeface="Reddit Sans Medium"/>
              <a:sym typeface="Reddit Sans Medium"/>
            </a:endParaRPr>
          </a:p>
        </p:txBody>
      </p:sp>
      <p:sp>
        <p:nvSpPr>
          <p:cNvPr id="267" name="Google Shape;267;p2"/>
          <p:cNvSpPr txBox="1"/>
          <p:nvPr/>
        </p:nvSpPr>
        <p:spPr>
          <a:xfrm>
            <a:off x="4015525" y="1227600"/>
            <a:ext cx="3573300" cy="3078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1400"/>
              <a:buFont typeface="Arial"/>
              <a:buNone/>
            </a:pPr>
            <a:r>
              <a:rPr b="1" i="0" lang="vi" sz="1400" u="none" cap="none" strike="noStrike">
                <a:solidFill>
                  <a:srgbClr val="C3161C"/>
                </a:solidFill>
                <a:latin typeface="Reddit Sans"/>
                <a:ea typeface="Reddit Sans"/>
                <a:cs typeface="Reddit Sans"/>
                <a:sym typeface="Reddit Sans"/>
              </a:rPr>
              <a:t>CÔNG TY &amp; KHÁCH HÀNG</a:t>
            </a:r>
            <a:endParaRPr b="1" i="0" sz="1400" u="none" cap="none" strike="noStrike">
              <a:solidFill>
                <a:srgbClr val="C3161C"/>
              </a:solidFill>
              <a:latin typeface="Reddit Sans"/>
              <a:ea typeface="Reddit Sans"/>
              <a:cs typeface="Reddit Sans"/>
              <a:sym typeface="Reddit Sans"/>
            </a:endParaRPr>
          </a:p>
        </p:txBody>
      </p:sp>
      <p:sp>
        <p:nvSpPr>
          <p:cNvPr id="268" name="Google Shape;268;p2"/>
          <p:cNvSpPr txBox="1"/>
          <p:nvPr/>
        </p:nvSpPr>
        <p:spPr>
          <a:xfrm>
            <a:off x="4035825" y="1476375"/>
            <a:ext cx="4239000" cy="6183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500"/>
              </a:spcBef>
              <a:spcAft>
                <a:spcPts val="0"/>
              </a:spcAft>
              <a:buClr>
                <a:srgbClr val="000000"/>
              </a:buClr>
              <a:buSzPts val="1200"/>
              <a:buFont typeface="Arial"/>
              <a:buNone/>
            </a:pPr>
            <a:r>
              <a:rPr b="0" i="0" lang="vi" sz="1200" u="none" cap="none" strike="noStrike">
                <a:solidFill>
                  <a:schemeClr val="dk1"/>
                </a:solidFill>
                <a:latin typeface="Reddit Sans"/>
                <a:ea typeface="Reddit Sans"/>
                <a:cs typeface="Reddit Sans"/>
                <a:sym typeface="Reddit Sans"/>
              </a:rPr>
              <a:t>Giới thiệu về MBW Digital </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500"/>
              </a:spcAft>
              <a:buClr>
                <a:srgbClr val="000000"/>
              </a:buClr>
              <a:buSzPts val="1200"/>
              <a:buFont typeface="Arial"/>
              <a:buNone/>
            </a:pPr>
            <a:r>
              <a:rPr b="0" i="0" lang="vi" sz="1200" u="none" cap="none" strike="noStrike">
                <a:solidFill>
                  <a:schemeClr val="dk1"/>
                </a:solidFill>
                <a:latin typeface="Reddit Sans"/>
                <a:ea typeface="Reddit Sans"/>
                <a:cs typeface="Reddit Sans"/>
                <a:sym typeface="Reddit Sans"/>
              </a:rPr>
              <a:t>Dự án &amp; khách hàng</a:t>
            </a:r>
            <a:endParaRPr b="0" i="0" sz="1200" u="none" cap="none" strike="noStrike">
              <a:solidFill>
                <a:schemeClr val="dk1"/>
              </a:solidFill>
              <a:latin typeface="Reddit Sans"/>
              <a:ea typeface="Reddit Sans"/>
              <a:cs typeface="Reddit Sans"/>
              <a:sym typeface="Reddit Sans"/>
            </a:endParaRPr>
          </a:p>
        </p:txBody>
      </p:sp>
      <p:sp>
        <p:nvSpPr>
          <p:cNvPr id="269" name="Google Shape;269;p2"/>
          <p:cNvSpPr/>
          <p:nvPr/>
        </p:nvSpPr>
        <p:spPr>
          <a:xfrm>
            <a:off x="3595786" y="5263694"/>
            <a:ext cx="307574" cy="301930"/>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04</a:t>
            </a:r>
            <a:endParaRPr b="0" i="0" sz="1000" u="none" cap="none" strike="noStrike">
              <a:solidFill>
                <a:schemeClr val="lt1"/>
              </a:solidFill>
              <a:latin typeface="Reddit Sans Medium"/>
              <a:ea typeface="Reddit Sans Medium"/>
              <a:cs typeface="Reddit Sans Medium"/>
              <a:sym typeface="Reddit Sans Medium"/>
            </a:endParaRPr>
          </a:p>
        </p:txBody>
      </p:sp>
      <p:sp>
        <p:nvSpPr>
          <p:cNvPr id="270" name="Google Shape;270;p2"/>
          <p:cNvSpPr txBox="1"/>
          <p:nvPr/>
        </p:nvSpPr>
        <p:spPr>
          <a:xfrm>
            <a:off x="3970407" y="5278805"/>
            <a:ext cx="2361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1400"/>
              <a:buFont typeface="Arial"/>
              <a:buNone/>
            </a:pPr>
            <a:r>
              <a:rPr b="1" i="0" lang="vi" sz="1400" u="none" cap="none" strike="noStrike">
                <a:solidFill>
                  <a:srgbClr val="C3161C"/>
                </a:solidFill>
                <a:latin typeface="Reddit Sans"/>
                <a:ea typeface="Reddit Sans"/>
                <a:cs typeface="Reddit Sans"/>
                <a:sym typeface="Reddit Sans"/>
              </a:rPr>
              <a:t>WHY US?</a:t>
            </a:r>
            <a:endParaRPr b="1" i="0" sz="1400" u="none" cap="none" strike="noStrike">
              <a:solidFill>
                <a:srgbClr val="C3161C"/>
              </a:solidFill>
              <a:latin typeface="Reddit Sans"/>
              <a:ea typeface="Reddit Sans"/>
              <a:cs typeface="Reddit Sans"/>
              <a:sym typeface="Reddit Sans"/>
            </a:endParaRPr>
          </a:p>
        </p:txBody>
      </p:sp>
      <p:sp>
        <p:nvSpPr>
          <p:cNvPr id="271" name="Google Shape;271;p2"/>
          <p:cNvSpPr txBox="1"/>
          <p:nvPr/>
        </p:nvSpPr>
        <p:spPr>
          <a:xfrm>
            <a:off x="3972667" y="5520744"/>
            <a:ext cx="2787900" cy="867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Điểm khác biệt của MBW Next</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Chi phí MBW Next </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50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Quy trình triển khai </a:t>
            </a:r>
            <a:endParaRPr b="0" i="0" sz="1200" u="none" cap="none" strike="noStrike">
              <a:solidFill>
                <a:schemeClr val="dk1"/>
              </a:solidFill>
              <a:latin typeface="Reddit Sans"/>
              <a:ea typeface="Reddit Sans"/>
              <a:cs typeface="Reddit Sans"/>
              <a:sym typeface="Reddit Sans"/>
            </a:endParaRPr>
          </a:p>
        </p:txBody>
      </p:sp>
      <p:sp>
        <p:nvSpPr>
          <p:cNvPr id="272" name="Google Shape;272;p2"/>
          <p:cNvSpPr txBox="1"/>
          <p:nvPr/>
        </p:nvSpPr>
        <p:spPr>
          <a:xfrm>
            <a:off x="7940325" y="1004942"/>
            <a:ext cx="3661500" cy="16137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500"/>
              </a:spcBef>
              <a:spcAft>
                <a:spcPts val="0"/>
              </a:spcAft>
              <a:buClr>
                <a:srgbClr val="000000"/>
              </a:buClr>
              <a:buSzPts val="1200"/>
              <a:buFont typeface="Arial"/>
              <a:buNone/>
            </a:pPr>
            <a:r>
              <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04</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06</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500"/>
              </a:spcAft>
              <a:buClr>
                <a:srgbClr val="000000"/>
              </a:buClr>
              <a:buSzPts val="1200"/>
              <a:buFont typeface="Arial"/>
              <a:buNone/>
            </a:pPr>
            <a:r>
              <a:t/>
            </a:r>
            <a:endParaRPr b="0" i="0" sz="1200" u="none" cap="none" strike="noStrike">
              <a:solidFill>
                <a:srgbClr val="C3161C"/>
              </a:solidFill>
              <a:latin typeface="Reddit Sans"/>
              <a:ea typeface="Reddit Sans"/>
              <a:cs typeface="Reddit Sans"/>
              <a:sym typeface="Reddit Sans"/>
            </a:endParaRPr>
          </a:p>
        </p:txBody>
      </p:sp>
      <p:sp>
        <p:nvSpPr>
          <p:cNvPr id="273" name="Google Shape;273;p2"/>
          <p:cNvSpPr txBox="1"/>
          <p:nvPr/>
        </p:nvSpPr>
        <p:spPr>
          <a:xfrm>
            <a:off x="10118525" y="2365922"/>
            <a:ext cx="1483200" cy="18624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09</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17</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20</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24</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26</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29</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50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31</a:t>
            </a:r>
            <a:endParaRPr b="0" i="0" sz="1200" u="none" cap="none" strike="noStrike">
              <a:solidFill>
                <a:srgbClr val="C3161C"/>
              </a:solidFill>
              <a:latin typeface="Reddit Sans"/>
              <a:ea typeface="Reddit Sans"/>
              <a:cs typeface="Reddit Sans"/>
              <a:sym typeface="Reddit Sans"/>
            </a:endParaRPr>
          </a:p>
        </p:txBody>
      </p:sp>
      <p:pic>
        <p:nvPicPr>
          <p:cNvPr id="274" name="Google Shape;274;p2" title="FullLogo-1.png"/>
          <p:cNvPicPr preferRelativeResize="0"/>
          <p:nvPr/>
        </p:nvPicPr>
        <p:blipFill rotWithShape="1">
          <a:blip r:embed="rId5">
            <a:alphaModFix/>
          </a:blip>
          <a:srcRect b="0" l="0" r="0" t="0"/>
          <a:stretch/>
        </p:blipFill>
        <p:spPr>
          <a:xfrm>
            <a:off x="712450" y="1227600"/>
            <a:ext cx="1483156" cy="252000"/>
          </a:xfrm>
          <a:prstGeom prst="rect">
            <a:avLst/>
          </a:prstGeom>
          <a:noFill/>
          <a:ln>
            <a:noFill/>
          </a:ln>
        </p:spPr>
      </p:pic>
      <p:sp>
        <p:nvSpPr>
          <p:cNvPr id="275" name="Google Shape;275;p2"/>
          <p:cNvSpPr txBox="1"/>
          <p:nvPr/>
        </p:nvSpPr>
        <p:spPr>
          <a:xfrm>
            <a:off x="10118525" y="5491969"/>
            <a:ext cx="1483200" cy="867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52</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58</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50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62</a:t>
            </a:r>
            <a:endParaRPr b="0" i="0" sz="1200" u="none" cap="none" strike="noStrike">
              <a:solidFill>
                <a:srgbClr val="C3161C"/>
              </a:solidFill>
              <a:latin typeface="Reddit Sans"/>
              <a:ea typeface="Reddit Sans"/>
              <a:cs typeface="Reddit Sans"/>
              <a:sym typeface="Reddit Sans"/>
            </a:endParaRPr>
          </a:p>
        </p:txBody>
      </p:sp>
      <p:grpSp>
        <p:nvGrpSpPr>
          <p:cNvPr id="276" name="Google Shape;276;p2"/>
          <p:cNvGrpSpPr/>
          <p:nvPr/>
        </p:nvGrpSpPr>
        <p:grpSpPr>
          <a:xfrm>
            <a:off x="10222040" y="325568"/>
            <a:ext cx="1379662" cy="380749"/>
            <a:chOff x="2600725" y="4134550"/>
            <a:chExt cx="1957800" cy="540300"/>
          </a:xfrm>
        </p:grpSpPr>
        <p:sp>
          <p:nvSpPr>
            <p:cNvPr id="277" name="Google Shape;277;p2"/>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278" name="Google Shape;278;p2" title="FullLogo-1.png"/>
            <p:cNvPicPr preferRelativeResize="0"/>
            <p:nvPr/>
          </p:nvPicPr>
          <p:blipFill rotWithShape="1">
            <a:blip r:embed="rId5">
              <a:alphaModFix/>
            </a:blip>
            <a:srcRect b="0" l="0" r="0" t="0"/>
            <a:stretch/>
          </p:blipFill>
          <p:spPr>
            <a:xfrm>
              <a:off x="2691459" y="4245787"/>
              <a:ext cx="1784673" cy="303225"/>
            </a:xfrm>
            <a:prstGeom prst="rect">
              <a:avLst/>
            </a:prstGeom>
            <a:noFill/>
            <a:ln>
              <a:noFill/>
            </a:ln>
          </p:spPr>
        </p:pic>
      </p:grpSp>
      <p:sp>
        <p:nvSpPr>
          <p:cNvPr id="279" name="Google Shape;279;p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280" name="Google Shape;280;p2"/>
          <p:cNvSpPr/>
          <p:nvPr/>
        </p:nvSpPr>
        <p:spPr>
          <a:xfrm>
            <a:off x="3622849" y="2131606"/>
            <a:ext cx="307574" cy="301930"/>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02</a:t>
            </a:r>
            <a:endParaRPr b="0" i="0" sz="1000" u="none" cap="none" strike="noStrike">
              <a:solidFill>
                <a:schemeClr val="lt1"/>
              </a:solidFill>
              <a:latin typeface="Reddit Sans Medium"/>
              <a:ea typeface="Reddit Sans Medium"/>
              <a:cs typeface="Reddit Sans Medium"/>
              <a:sym typeface="Reddit Sans Medium"/>
            </a:endParaRPr>
          </a:p>
        </p:txBody>
      </p:sp>
      <p:sp>
        <p:nvSpPr>
          <p:cNvPr id="281" name="Google Shape;281;p2"/>
          <p:cNvSpPr txBox="1"/>
          <p:nvPr/>
        </p:nvSpPr>
        <p:spPr>
          <a:xfrm>
            <a:off x="4015525" y="2128692"/>
            <a:ext cx="3068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1400"/>
              <a:buFont typeface="Arial"/>
              <a:buNone/>
            </a:pPr>
            <a:r>
              <a:rPr b="1" i="0" lang="vi" sz="1400" u="none" cap="none" strike="noStrike">
                <a:solidFill>
                  <a:srgbClr val="C3161C"/>
                </a:solidFill>
                <a:latin typeface="Reddit Sans"/>
                <a:ea typeface="Reddit Sans"/>
                <a:cs typeface="Reddit Sans"/>
                <a:sym typeface="Reddit Sans"/>
              </a:rPr>
              <a:t>GIẢI PHÁP MBW NEXT POS</a:t>
            </a:r>
            <a:endParaRPr b="1" i="0" sz="1400" u="none" cap="none" strike="noStrike">
              <a:solidFill>
                <a:srgbClr val="C3161C"/>
              </a:solidFill>
              <a:latin typeface="Reddit Sans"/>
              <a:ea typeface="Reddit Sans"/>
              <a:cs typeface="Reddit Sans"/>
              <a:sym typeface="Reddit Sans"/>
            </a:endParaRPr>
          </a:p>
        </p:txBody>
      </p:sp>
      <p:sp>
        <p:nvSpPr>
          <p:cNvPr id="282" name="Google Shape;282;p2"/>
          <p:cNvSpPr txBox="1"/>
          <p:nvPr/>
        </p:nvSpPr>
        <p:spPr>
          <a:xfrm>
            <a:off x="4011226" y="2337138"/>
            <a:ext cx="6918900" cy="18624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Tổng quan MBW Next POS </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01 : Chuyên nghiệp hóa bán hàng tại cửa hàng</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02 : Vận hành chuỗi bán lẻ đa tầng - đa chi nhánh tập trung</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03 : Quản trị luồng hàng 4 cấp xuyên suốt từ NCC → Công ty → Chi nhánh → KH</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04 : Quản trị luồng tiền, đối soát doanh thu, thanh toán xuyên suốt</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05 : Quản lý chi phí và thực thi ngân sách </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500"/>
              </a:spcAft>
              <a:buClr>
                <a:schemeClr val="dk1"/>
              </a:buClr>
              <a:buSzPts val="1100"/>
              <a:buFont typeface="Arial"/>
              <a:buNone/>
            </a:pPr>
            <a:r>
              <a:rPr b="0" i="0" lang="vi" sz="1200" u="none" cap="none" strike="noStrike">
                <a:solidFill>
                  <a:schemeClr val="dk1"/>
                </a:solidFill>
                <a:latin typeface="Reddit Sans"/>
                <a:ea typeface="Reddit Sans"/>
                <a:cs typeface="Reddit Sans"/>
                <a:sym typeface="Reddit Sans"/>
              </a:rPr>
              <a:t>Giải pháp 06 : Phân tích dữ liệu &amp; dự báo với MBW Next</a:t>
            </a:r>
            <a:endParaRPr b="0" i="0" sz="1200" u="none" cap="none" strike="noStrike">
              <a:solidFill>
                <a:schemeClr val="dk1"/>
              </a:solidFill>
              <a:latin typeface="Reddit Sans"/>
              <a:ea typeface="Reddit Sans"/>
              <a:cs typeface="Reddit Sans"/>
              <a:sym typeface="Reddit Sans"/>
            </a:endParaRPr>
          </a:p>
        </p:txBody>
      </p:sp>
      <p:sp>
        <p:nvSpPr>
          <p:cNvPr id="283" name="Google Shape;283;p2"/>
          <p:cNvSpPr txBox="1"/>
          <p:nvPr/>
        </p:nvSpPr>
        <p:spPr>
          <a:xfrm>
            <a:off x="10118525" y="4408603"/>
            <a:ext cx="1483200" cy="8670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32</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34</a:t>
            </a:r>
            <a:endParaRPr b="0" i="0" sz="1200" u="none" cap="none" strike="noStrike">
              <a:solidFill>
                <a:srgbClr val="C3161C"/>
              </a:solidFill>
              <a:latin typeface="Reddit Sans"/>
              <a:ea typeface="Reddit Sans"/>
              <a:cs typeface="Reddit Sans"/>
              <a:sym typeface="Reddit Sans"/>
            </a:endParaRPr>
          </a:p>
          <a:p>
            <a:pPr indent="0" lvl="0" marL="0" marR="0" rtl="0" algn="r">
              <a:lnSpc>
                <a:spcPct val="100000"/>
              </a:lnSpc>
              <a:spcBef>
                <a:spcPts val="500"/>
              </a:spcBef>
              <a:spcAft>
                <a:spcPts val="500"/>
              </a:spcAft>
              <a:buClr>
                <a:srgbClr val="000000"/>
              </a:buClr>
              <a:buSzPts val="1200"/>
              <a:buFont typeface="Arial"/>
              <a:buNone/>
            </a:pPr>
            <a:r>
              <a:rPr b="0" i="0" lang="vi" sz="1200" u="none" cap="none" strike="noStrike">
                <a:solidFill>
                  <a:srgbClr val="C3161C"/>
                </a:solidFill>
                <a:latin typeface="Reddit Sans"/>
                <a:ea typeface="Reddit Sans"/>
                <a:cs typeface="Reddit Sans"/>
                <a:sym typeface="Reddit Sans"/>
              </a:rPr>
              <a:t>35</a:t>
            </a:r>
            <a:endParaRPr b="0" i="0" sz="1200" u="none" cap="none" strike="noStrike">
              <a:solidFill>
                <a:srgbClr val="C3161C"/>
              </a:solidFill>
              <a:latin typeface="Reddit Sans"/>
              <a:ea typeface="Reddit Sans"/>
              <a:cs typeface="Reddit Sans"/>
              <a:sym typeface="Reddit Sans"/>
            </a:endParaRPr>
          </a:p>
        </p:txBody>
      </p:sp>
      <p:sp>
        <p:nvSpPr>
          <p:cNvPr id="284" name="Google Shape;284;p2"/>
          <p:cNvSpPr/>
          <p:nvPr/>
        </p:nvSpPr>
        <p:spPr>
          <a:xfrm>
            <a:off x="3595768" y="4202475"/>
            <a:ext cx="307574" cy="301930"/>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03</a:t>
            </a:r>
            <a:endParaRPr b="0" i="0" sz="1000" u="none" cap="none" strike="noStrike">
              <a:solidFill>
                <a:schemeClr val="lt1"/>
              </a:solidFill>
              <a:latin typeface="Reddit Sans Medium"/>
              <a:ea typeface="Reddit Sans Medium"/>
              <a:cs typeface="Reddit Sans Medium"/>
              <a:sym typeface="Reddit Sans Medium"/>
            </a:endParaRPr>
          </a:p>
        </p:txBody>
      </p:sp>
      <p:sp>
        <p:nvSpPr>
          <p:cNvPr id="285" name="Google Shape;285;p2"/>
          <p:cNvSpPr txBox="1"/>
          <p:nvPr/>
        </p:nvSpPr>
        <p:spPr>
          <a:xfrm>
            <a:off x="3988445" y="4199550"/>
            <a:ext cx="4361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Clr>
                <a:srgbClr val="000000"/>
              </a:buClr>
              <a:buSzPts val="1400"/>
              <a:buFont typeface="Arial"/>
              <a:buNone/>
            </a:pPr>
            <a:r>
              <a:rPr b="1" i="0" lang="vi" sz="1400" u="none" cap="none" strike="noStrike">
                <a:solidFill>
                  <a:srgbClr val="C3161C"/>
                </a:solidFill>
                <a:latin typeface="Reddit Sans"/>
                <a:ea typeface="Reddit Sans"/>
                <a:cs typeface="Reddit Sans"/>
                <a:sym typeface="Reddit Sans"/>
              </a:rPr>
              <a:t>MODULE &amp; TÍNH NĂNG</a:t>
            </a:r>
            <a:endParaRPr b="1" i="0" sz="1400" u="none" cap="none" strike="noStrike">
              <a:solidFill>
                <a:srgbClr val="C3161C"/>
              </a:solidFill>
              <a:latin typeface="Reddit Sans"/>
              <a:ea typeface="Reddit Sans"/>
              <a:cs typeface="Reddit Sans"/>
              <a:sym typeface="Reddit Sans"/>
            </a:endParaRPr>
          </a:p>
        </p:txBody>
      </p:sp>
      <p:sp>
        <p:nvSpPr>
          <p:cNvPr id="286" name="Google Shape;286;p2"/>
          <p:cNvSpPr txBox="1"/>
          <p:nvPr/>
        </p:nvSpPr>
        <p:spPr>
          <a:xfrm>
            <a:off x="3999725" y="4426650"/>
            <a:ext cx="6869700" cy="867000"/>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500"/>
              </a:spcBef>
              <a:spcAft>
                <a:spcPts val="0"/>
              </a:spcAft>
              <a:buClr>
                <a:srgbClr val="000000"/>
              </a:buClr>
              <a:buSzPts val="1200"/>
              <a:buFont typeface="Arial"/>
              <a:buNone/>
            </a:pPr>
            <a:r>
              <a:rPr b="0" i="0" lang="vi" sz="1200" u="none" cap="none" strike="noStrike">
                <a:solidFill>
                  <a:schemeClr val="dk1"/>
                </a:solidFill>
                <a:latin typeface="Reddit Sans"/>
                <a:ea typeface="Reddit Sans"/>
                <a:cs typeface="Reddit Sans"/>
                <a:sym typeface="Reddit Sans"/>
              </a:rPr>
              <a:t>MBW Next là gì?</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0"/>
              </a:spcAft>
              <a:buClr>
                <a:srgbClr val="000000"/>
              </a:buClr>
              <a:buSzPts val="1200"/>
              <a:buFont typeface="Arial"/>
              <a:buNone/>
            </a:pPr>
            <a:r>
              <a:rPr b="0" i="0" lang="vi" sz="1200" u="none" cap="none" strike="noStrike">
                <a:solidFill>
                  <a:schemeClr val="dk1"/>
                </a:solidFill>
                <a:latin typeface="Reddit Sans"/>
                <a:ea typeface="Reddit Sans"/>
                <a:cs typeface="Reddit Sans"/>
                <a:sym typeface="Reddit Sans"/>
              </a:rPr>
              <a:t>Lợi ích của MBW Next</a:t>
            </a:r>
            <a:endParaRPr b="0" i="0" sz="1200" u="none" cap="none" strike="noStrike">
              <a:solidFill>
                <a:schemeClr val="dk1"/>
              </a:solidFill>
              <a:latin typeface="Reddit Sans"/>
              <a:ea typeface="Reddit Sans"/>
              <a:cs typeface="Reddit Sans"/>
              <a:sym typeface="Reddit Sans"/>
            </a:endParaRPr>
          </a:p>
          <a:p>
            <a:pPr indent="0" lvl="0" marL="0" marR="0" rtl="0" algn="just">
              <a:lnSpc>
                <a:spcPct val="100000"/>
              </a:lnSpc>
              <a:spcBef>
                <a:spcPts val="500"/>
              </a:spcBef>
              <a:spcAft>
                <a:spcPts val="500"/>
              </a:spcAft>
              <a:buClr>
                <a:srgbClr val="000000"/>
              </a:buClr>
              <a:buSzPts val="1200"/>
              <a:buFont typeface="Arial"/>
              <a:buNone/>
            </a:pPr>
            <a:r>
              <a:rPr b="0" i="0" lang="vi" sz="1200" u="none" cap="none" strike="noStrike">
                <a:solidFill>
                  <a:schemeClr val="dk1"/>
                </a:solidFill>
                <a:latin typeface="Reddit Sans"/>
                <a:ea typeface="Reddit Sans"/>
                <a:cs typeface="Reddit Sans"/>
                <a:sym typeface="Reddit Sans"/>
              </a:rPr>
              <a:t>Các phân hệ chính &amp; tính năng tiêu biểu  </a:t>
            </a:r>
            <a:endParaRPr b="0" i="0" sz="1200" u="none" cap="none" strike="noStrike">
              <a:solidFill>
                <a:schemeClr val="dk1"/>
              </a:solidFill>
              <a:latin typeface="Reddit Sans"/>
              <a:ea typeface="Reddit Sans"/>
              <a:cs typeface="Reddit Sans"/>
              <a:sym typeface="Reddit Sans"/>
            </a:endParaRPr>
          </a:p>
        </p:txBody>
      </p:sp>
      <p:pic>
        <p:nvPicPr>
          <p:cNvPr id="287" name="Google Shape;287;p2"/>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
          <p:cNvSpPr/>
          <p:nvPr/>
        </p:nvSpPr>
        <p:spPr>
          <a:xfrm>
            <a:off x="-234625" y="-893100"/>
            <a:ext cx="12642300" cy="28116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293" name="Google Shape;293;p3"/>
          <p:cNvSpPr txBox="1"/>
          <p:nvPr/>
        </p:nvSpPr>
        <p:spPr>
          <a:xfrm>
            <a:off x="2502425" y="2038975"/>
            <a:ext cx="7184100" cy="290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0"/>
              <a:buFont typeface="Arial"/>
              <a:buNone/>
            </a:pPr>
            <a:r>
              <a:rPr b="0" i="0" lang="vi" sz="20000" u="none" cap="none" strike="noStrike">
                <a:solidFill>
                  <a:srgbClr val="F9F9F9"/>
                </a:solidFill>
                <a:latin typeface="Reddit Sans Black"/>
                <a:ea typeface="Reddit Sans Black"/>
                <a:cs typeface="Reddit Sans Black"/>
                <a:sym typeface="Reddit Sans Black"/>
              </a:rPr>
              <a:t>2026</a:t>
            </a:r>
            <a:endParaRPr b="0" i="0" sz="20000" u="none" cap="none" strike="noStrike">
              <a:solidFill>
                <a:srgbClr val="F9F9F9"/>
              </a:solidFill>
              <a:latin typeface="Reddit Sans Black"/>
              <a:ea typeface="Reddit Sans Black"/>
              <a:cs typeface="Reddit Sans Black"/>
              <a:sym typeface="Reddit Sans Black"/>
            </a:endParaRPr>
          </a:p>
        </p:txBody>
      </p:sp>
      <p:pic>
        <p:nvPicPr>
          <p:cNvPr id="294" name="Google Shape;294;p3" title="LOGO mbw digital.png"/>
          <p:cNvPicPr preferRelativeResize="0"/>
          <p:nvPr/>
        </p:nvPicPr>
        <p:blipFill rotWithShape="1">
          <a:blip r:embed="rId3">
            <a:alphaModFix/>
          </a:blip>
          <a:srcRect b="0" l="0" r="0" t="0"/>
          <a:stretch/>
        </p:blipFill>
        <p:spPr>
          <a:xfrm>
            <a:off x="5031950" y="3886525"/>
            <a:ext cx="1994525" cy="1054950"/>
          </a:xfrm>
          <a:prstGeom prst="rect">
            <a:avLst/>
          </a:prstGeom>
          <a:noFill/>
          <a:ln>
            <a:noFill/>
          </a:ln>
        </p:spPr>
      </p:pic>
      <p:sp>
        <p:nvSpPr>
          <p:cNvPr id="295" name="Google Shape;295;p3"/>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sp>
        <p:nvSpPr>
          <p:cNvPr id="296" name="Google Shape;296;p3"/>
          <p:cNvSpPr txBox="1"/>
          <p:nvPr/>
        </p:nvSpPr>
        <p:spPr>
          <a:xfrm>
            <a:off x="2502425" y="763725"/>
            <a:ext cx="70536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Clr>
                <a:srgbClr val="000000"/>
              </a:buClr>
              <a:buSzPts val="3200"/>
              <a:buFont typeface="Arial"/>
              <a:buNone/>
            </a:pPr>
            <a:r>
              <a:rPr b="1" i="0" lang="vi" sz="3200" u="none" cap="none" strike="noStrike">
                <a:solidFill>
                  <a:schemeClr val="lt1"/>
                </a:solidFill>
                <a:latin typeface="Reddit Sans"/>
                <a:ea typeface="Reddit Sans"/>
                <a:cs typeface="Reddit Sans"/>
                <a:sym typeface="Reddit Sans"/>
              </a:rPr>
              <a:t>PHẦN 1 - CÔNG TY &amp; KHÁCH HÀNG</a:t>
            </a:r>
            <a:endParaRPr b="1" i="0" sz="3200" u="none" cap="none" strike="noStrike">
              <a:solidFill>
                <a:schemeClr val="lt1"/>
              </a:solidFill>
              <a:latin typeface="Reddit Sans"/>
              <a:ea typeface="Reddit Sans"/>
              <a:cs typeface="Reddit Sans"/>
              <a:sym typeface="Reddit Sans"/>
            </a:endParaRPr>
          </a:p>
        </p:txBody>
      </p:sp>
      <p:sp>
        <p:nvSpPr>
          <p:cNvPr id="297" name="Google Shape;297;p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298" name="Google Shape;298;p3"/>
          <p:cNvSpPr txBox="1"/>
          <p:nvPr/>
        </p:nvSpPr>
        <p:spPr>
          <a:xfrm>
            <a:off x="1064800" y="2860500"/>
            <a:ext cx="10350300" cy="86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1000"/>
              </a:spcBef>
              <a:spcAft>
                <a:spcPts val="0"/>
              </a:spcAft>
              <a:buClr>
                <a:srgbClr val="000000"/>
              </a:buClr>
              <a:buSzPts val="3000"/>
              <a:buFont typeface="Arial"/>
              <a:buNone/>
            </a:pPr>
            <a:r>
              <a:rPr b="1" i="0" lang="vi" sz="3000" u="none" cap="none" strike="noStrike">
                <a:solidFill>
                  <a:srgbClr val="000000"/>
                </a:solidFill>
                <a:latin typeface="Manrope"/>
                <a:ea typeface="Manrope"/>
                <a:cs typeface="Manrope"/>
                <a:sym typeface="Manrope"/>
              </a:rPr>
              <a:t>GIỚI THIỆU TỔNG QUAN VỀ MBW DIGITAL</a:t>
            </a:r>
            <a:endParaRPr b="1" i="0" sz="3000" u="none" cap="none" strike="noStrike">
              <a:solidFill>
                <a:srgbClr val="000000"/>
              </a:solidFill>
              <a:latin typeface="Manrope"/>
              <a:ea typeface="Manrope"/>
              <a:cs typeface="Manrope"/>
              <a:sym typeface="Manrope"/>
            </a:endParaRPr>
          </a:p>
        </p:txBody>
      </p:sp>
      <p:pic>
        <p:nvPicPr>
          <p:cNvPr id="299" name="Google Shape;299;p3"/>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cxnSp>
        <p:nvCxnSpPr>
          <p:cNvPr id="304" name="Google Shape;304;p4"/>
          <p:cNvCxnSpPr/>
          <p:nvPr/>
        </p:nvCxnSpPr>
        <p:spPr>
          <a:xfrm>
            <a:off x="752772" y="151198"/>
            <a:ext cx="0" cy="617100"/>
          </a:xfrm>
          <a:prstGeom prst="straightConnector1">
            <a:avLst/>
          </a:prstGeom>
          <a:noFill/>
          <a:ln cap="rnd" cmpd="sng" w="50800">
            <a:solidFill>
              <a:srgbClr val="FF0000"/>
            </a:solidFill>
            <a:prstDash val="solid"/>
            <a:round/>
            <a:headEnd len="sm" w="sm" type="none"/>
            <a:tailEnd len="sm" w="sm" type="none"/>
          </a:ln>
        </p:spPr>
      </p:cxnSp>
      <p:pic>
        <p:nvPicPr>
          <p:cNvPr id="305" name="Google Shape;305;p4" title="W.png"/>
          <p:cNvPicPr preferRelativeResize="0"/>
          <p:nvPr/>
        </p:nvPicPr>
        <p:blipFill rotWithShape="1">
          <a:blip r:embed="rId3">
            <a:alphaModFix amt="20000"/>
          </a:blip>
          <a:srcRect b="0" l="0" r="0" t="0"/>
          <a:stretch/>
        </p:blipFill>
        <p:spPr>
          <a:xfrm rot="-3112800">
            <a:off x="10279928" y="-554285"/>
            <a:ext cx="3672743" cy="3841732"/>
          </a:xfrm>
          <a:prstGeom prst="rect">
            <a:avLst/>
          </a:prstGeom>
          <a:noFill/>
          <a:ln>
            <a:noFill/>
          </a:ln>
        </p:spPr>
      </p:pic>
      <p:pic>
        <p:nvPicPr>
          <p:cNvPr id="306" name="Google Shape;306;p4"/>
          <p:cNvPicPr preferRelativeResize="0"/>
          <p:nvPr/>
        </p:nvPicPr>
        <p:blipFill rotWithShape="1">
          <a:blip r:embed="rId4">
            <a:alphaModFix/>
          </a:blip>
          <a:srcRect b="0" l="0" r="0" t="0"/>
          <a:stretch/>
        </p:blipFill>
        <p:spPr>
          <a:xfrm>
            <a:off x="5639189" y="1147717"/>
            <a:ext cx="6506457" cy="6506469"/>
          </a:xfrm>
          <a:prstGeom prst="rect">
            <a:avLst/>
          </a:prstGeom>
          <a:noFill/>
          <a:ln>
            <a:noFill/>
          </a:ln>
        </p:spPr>
      </p:pic>
      <p:sp>
        <p:nvSpPr>
          <p:cNvPr id="307" name="Google Shape;307;p4"/>
          <p:cNvSpPr txBox="1"/>
          <p:nvPr/>
        </p:nvSpPr>
        <p:spPr>
          <a:xfrm>
            <a:off x="937833" y="230433"/>
            <a:ext cx="3972300" cy="3879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2400"/>
              <a:buFont typeface="Arial"/>
              <a:buNone/>
            </a:pPr>
            <a:r>
              <a:rPr b="0" i="0" lang="vi" sz="2400" u="none" cap="none" strike="noStrike">
                <a:solidFill>
                  <a:srgbClr val="C4161C"/>
                </a:solidFill>
                <a:latin typeface="Manrope ExtraBold"/>
                <a:ea typeface="Manrope ExtraBold"/>
                <a:cs typeface="Manrope ExtraBold"/>
                <a:sym typeface="Manrope ExtraBold"/>
              </a:rPr>
              <a:t>Giới thiệu về MBW Digital</a:t>
            </a:r>
            <a:endParaRPr b="0" i="0" sz="2400" u="none" cap="none" strike="noStrike">
              <a:solidFill>
                <a:srgbClr val="C4161C"/>
              </a:solidFill>
              <a:latin typeface="Manrope ExtraBold"/>
              <a:ea typeface="Manrope ExtraBold"/>
              <a:cs typeface="Manrope ExtraBold"/>
              <a:sym typeface="Manrope ExtraBold"/>
            </a:endParaRPr>
          </a:p>
        </p:txBody>
      </p:sp>
      <p:pic>
        <p:nvPicPr>
          <p:cNvPr id="308" name="Google Shape;308;p4"/>
          <p:cNvPicPr preferRelativeResize="0"/>
          <p:nvPr/>
        </p:nvPicPr>
        <p:blipFill rotWithShape="1">
          <a:blip r:embed="rId5">
            <a:alphaModFix/>
          </a:blip>
          <a:srcRect b="12783" l="5096" r="7184" t="21393"/>
          <a:stretch/>
        </p:blipFill>
        <p:spPr>
          <a:xfrm>
            <a:off x="1035574" y="3967333"/>
            <a:ext cx="4787100" cy="2391900"/>
          </a:xfrm>
          <a:prstGeom prst="roundRect">
            <a:avLst>
              <a:gd fmla="val 8485" name="adj"/>
            </a:avLst>
          </a:prstGeom>
          <a:noFill/>
          <a:ln>
            <a:noFill/>
          </a:ln>
        </p:spPr>
      </p:pic>
      <p:sp>
        <p:nvSpPr>
          <p:cNvPr id="309" name="Google Shape;309;p4"/>
          <p:cNvSpPr txBox="1"/>
          <p:nvPr/>
        </p:nvSpPr>
        <p:spPr>
          <a:xfrm>
            <a:off x="937825" y="544800"/>
            <a:ext cx="6772500" cy="2749200"/>
          </a:xfrm>
          <a:prstGeom prst="rect">
            <a:avLst/>
          </a:prstGeom>
          <a:noFill/>
          <a:ln>
            <a:noFill/>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700"/>
              <a:buFont typeface="Arial"/>
              <a:buNone/>
            </a:pPr>
            <a:r>
              <a:rPr b="0" i="0" lang="vi" sz="1700" u="none" cap="none" strike="noStrike">
                <a:solidFill>
                  <a:srgbClr val="000000"/>
                </a:solidFill>
                <a:latin typeface="Manrope Medium"/>
                <a:ea typeface="Manrope Medium"/>
                <a:cs typeface="Manrope Medium"/>
                <a:sym typeface="Manrope Medium"/>
              </a:rPr>
              <a:t>Công ty TNHH Chuyển đổi số doanh nghiệp MobiWork Việt Nam</a:t>
            </a:r>
            <a:endParaRPr b="0" i="0" sz="1700" u="none" cap="none" strike="noStrike">
              <a:solidFill>
                <a:srgbClr val="000000"/>
              </a:solidFill>
              <a:latin typeface="Manrope Medium"/>
              <a:ea typeface="Manrope Medium"/>
              <a:cs typeface="Manrope Medium"/>
              <a:sym typeface="Manrope Medium"/>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Medium"/>
              <a:ea typeface="Manrope Medium"/>
              <a:cs typeface="Manrope Medium"/>
              <a:sym typeface="Manrope Medium"/>
            </a:endParaRPr>
          </a:p>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MBW Digital là công ty thành viên của </a:t>
            </a:r>
            <a:r>
              <a:rPr b="0" i="0" lang="vi" sz="1300" u="none" cap="none" strike="noStrike">
                <a:solidFill>
                  <a:schemeClr val="dk1"/>
                </a:solidFill>
                <a:latin typeface="Manrope"/>
                <a:ea typeface="Manrope"/>
                <a:cs typeface="Manrope"/>
                <a:sym typeface="Manrope"/>
              </a:rPr>
              <a:t>MobiWork Việt Nam </a:t>
            </a:r>
            <a:r>
              <a:rPr b="0" i="0" lang="vi" sz="1300" u="none" cap="none" strike="noStrike">
                <a:solidFill>
                  <a:srgbClr val="000000"/>
                </a:solidFill>
                <a:latin typeface="Manrope"/>
                <a:ea typeface="Manrope"/>
                <a:cs typeface="Manrope"/>
                <a:sym typeface="Manrope"/>
              </a:rPr>
              <a:t>(</a:t>
            </a:r>
            <a:r>
              <a:rPr b="0" i="0" lang="vi" sz="1300" u="sng" cap="none" strike="noStrike">
                <a:solidFill>
                  <a:srgbClr val="1155CC"/>
                </a:solidFill>
                <a:latin typeface="Manrope"/>
                <a:ea typeface="Manrope"/>
                <a:cs typeface="Manrope"/>
                <a:sym typeface="Manrope"/>
                <a:hlinkClick r:id="rId6">
                  <a:extLst>
                    <a:ext uri="{A12FA001-AC4F-418D-AE19-62706E023703}">
                      <ahyp:hlinkClr val="tx"/>
                    </a:ext>
                  </a:extLst>
                </a:hlinkClick>
              </a:rPr>
              <a:t>mbw.vn</a:t>
            </a:r>
            <a:r>
              <a:rPr b="0" i="0" lang="vi" sz="1300" u="none" cap="none" strike="noStrike">
                <a:solidFill>
                  <a:srgbClr val="000000"/>
                </a:solidFill>
                <a:latin typeface="Manrope"/>
                <a:ea typeface="Manrope"/>
                <a:cs typeface="Manrope"/>
                <a:sym typeface="Manrope"/>
              </a:rPr>
              <a:t>) - Thành lập tháng 10 năm 2015, là doanh nghiệp hoạt động trong lĩnh vực công nghệ thông tin, chuyên phát triển và cung cấp các giải pháp phần mềm/dịch vụ phần mềm </a:t>
            </a:r>
            <a:r>
              <a:rPr b="0" i="0" lang="vi" sz="1300" u="none" cap="none" strike="noStrike">
                <a:solidFill>
                  <a:schemeClr val="dk1"/>
                </a:solidFill>
                <a:latin typeface="Manrope"/>
                <a:ea typeface="Manrope"/>
                <a:cs typeface="Manrope"/>
                <a:sym typeface="Manrope"/>
              </a:rPr>
              <a:t>nhằm mục tiêu Số hóa &amp; Chuyển đổi số quản trị, vận hành doanh nghiệp.</a:t>
            </a:r>
            <a:endParaRPr b="0" i="0" sz="1300" u="none" cap="none" strike="noStrike">
              <a:solidFill>
                <a:schemeClr val="dk1"/>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Đến nay, MBW đã trở thành công ty công nghệ thông tin uy tín tại Việt Nam, là đối tác công nghệ tin cậy của hơn 4.500 doanh nghiệp đa ngành, đa lĩnh vực lựa chọn sử dụng.</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p:txBody>
      </p:sp>
      <p:sp>
        <p:nvSpPr>
          <p:cNvPr id="310" name="Google Shape;310;p4"/>
          <p:cNvSpPr/>
          <p:nvPr/>
        </p:nvSpPr>
        <p:spPr>
          <a:xfrm>
            <a:off x="7996280" y="3484140"/>
            <a:ext cx="1834200" cy="1835100"/>
          </a:xfrm>
          <a:prstGeom prst="ellipse">
            <a:avLst/>
          </a:prstGeom>
          <a:solidFill>
            <a:srgbClr val="CC0000"/>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11" name="Google Shape;311;p4"/>
          <p:cNvSpPr/>
          <p:nvPr/>
        </p:nvSpPr>
        <p:spPr>
          <a:xfrm>
            <a:off x="6420676" y="4314019"/>
            <a:ext cx="1117200" cy="1117500"/>
          </a:xfrm>
          <a:prstGeom prst="ellipse">
            <a:avLst/>
          </a:prstGeom>
          <a:solidFill>
            <a:srgbClr val="351C75"/>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pic>
        <p:nvPicPr>
          <p:cNvPr id="312" name="Google Shape;312;p4"/>
          <p:cNvPicPr preferRelativeResize="0"/>
          <p:nvPr/>
        </p:nvPicPr>
        <p:blipFill rotWithShape="1">
          <a:blip r:embed="rId7">
            <a:alphaModFix/>
          </a:blip>
          <a:srcRect b="0" l="0" r="0" t="0"/>
          <a:stretch/>
        </p:blipFill>
        <p:spPr>
          <a:xfrm>
            <a:off x="8280484" y="4189048"/>
            <a:ext cx="1266062" cy="425314"/>
          </a:xfrm>
          <a:prstGeom prst="rect">
            <a:avLst/>
          </a:prstGeom>
          <a:noFill/>
          <a:ln>
            <a:noFill/>
          </a:ln>
        </p:spPr>
      </p:pic>
      <p:sp>
        <p:nvSpPr>
          <p:cNvPr id="313" name="Google Shape;313;p4"/>
          <p:cNvSpPr/>
          <p:nvPr/>
        </p:nvSpPr>
        <p:spPr>
          <a:xfrm>
            <a:off x="8120795" y="1667490"/>
            <a:ext cx="1296600" cy="1296900"/>
          </a:xfrm>
          <a:prstGeom prst="ellipse">
            <a:avLst/>
          </a:prstGeom>
          <a:solidFill>
            <a:srgbClr val="2B4168"/>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14" name="Google Shape;314;p4"/>
          <p:cNvSpPr/>
          <p:nvPr/>
        </p:nvSpPr>
        <p:spPr>
          <a:xfrm>
            <a:off x="10370835" y="4250346"/>
            <a:ext cx="894300" cy="894300"/>
          </a:xfrm>
          <a:prstGeom prst="ellipse">
            <a:avLst/>
          </a:prstGeom>
          <a:solidFill>
            <a:srgbClr val="2B4168"/>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15" name="Google Shape;315;p4"/>
          <p:cNvSpPr/>
          <p:nvPr/>
        </p:nvSpPr>
        <p:spPr>
          <a:xfrm>
            <a:off x="10731681" y="3289118"/>
            <a:ext cx="1296600" cy="1296900"/>
          </a:xfrm>
          <a:prstGeom prst="ellipse">
            <a:avLst/>
          </a:prstGeom>
          <a:solidFill>
            <a:srgbClr val="CC0000"/>
          </a:solidFill>
          <a:ln cap="flat" cmpd="sng" w="101575">
            <a:solidFill>
              <a:srgbClr val="FFFFFF"/>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16" name="Google Shape;316;p4"/>
          <p:cNvSpPr txBox="1"/>
          <p:nvPr/>
        </p:nvSpPr>
        <p:spPr>
          <a:xfrm>
            <a:off x="8267632" y="1912659"/>
            <a:ext cx="1002900" cy="554100"/>
          </a:xfrm>
          <a:prstGeom prst="rect">
            <a:avLst/>
          </a:prstGeom>
          <a:noFill/>
          <a:ln>
            <a:noFill/>
          </a:ln>
        </p:spPr>
        <p:txBody>
          <a:bodyPr anchorCtr="0" anchor="t" bIns="121875" lIns="121875" spcFirstLastPara="1" rIns="121875" wrap="square" tIns="121875">
            <a:spAutoFit/>
          </a:bodyPr>
          <a:lstStyle/>
          <a:p>
            <a:pPr indent="0" lvl="0" marL="0" marR="0" rtl="0" algn="ctr">
              <a:lnSpc>
                <a:spcPct val="100000"/>
              </a:lnSpc>
              <a:spcBef>
                <a:spcPts val="0"/>
              </a:spcBef>
              <a:spcAft>
                <a:spcPts val="0"/>
              </a:spcAft>
              <a:buClr>
                <a:srgbClr val="000000"/>
              </a:buClr>
              <a:buSzPts val="2800"/>
              <a:buFont typeface="Arial"/>
              <a:buNone/>
            </a:pPr>
            <a:r>
              <a:rPr b="1" i="0" lang="vi" sz="2000" u="none" cap="none" strike="noStrike">
                <a:solidFill>
                  <a:srgbClr val="FFFFFF"/>
                </a:solidFill>
                <a:latin typeface="Manrope"/>
                <a:ea typeface="Manrope"/>
                <a:cs typeface="Manrope"/>
                <a:sym typeface="Manrope"/>
              </a:rPr>
              <a:t>4.500</a:t>
            </a:r>
            <a:endParaRPr b="1" i="0" sz="2000" u="none" cap="none" strike="noStrike">
              <a:solidFill>
                <a:srgbClr val="FFFFFF"/>
              </a:solidFill>
              <a:latin typeface="Manrope"/>
              <a:ea typeface="Manrope"/>
              <a:cs typeface="Manrope"/>
              <a:sym typeface="Manrope"/>
            </a:endParaRPr>
          </a:p>
        </p:txBody>
      </p:sp>
      <p:sp>
        <p:nvSpPr>
          <p:cNvPr id="317" name="Google Shape;317;p4"/>
          <p:cNvSpPr txBox="1"/>
          <p:nvPr/>
        </p:nvSpPr>
        <p:spPr>
          <a:xfrm>
            <a:off x="8244871" y="2379972"/>
            <a:ext cx="1048200" cy="231600"/>
          </a:xfrm>
          <a:prstGeom prst="rect">
            <a:avLst/>
          </a:prstGeom>
          <a:no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600"/>
              <a:buFont typeface="Arial"/>
              <a:buNone/>
            </a:pPr>
            <a:r>
              <a:rPr b="0" i="0" lang="vi" sz="1100" u="none" cap="none" strike="noStrike">
                <a:solidFill>
                  <a:srgbClr val="FFFFFF"/>
                </a:solidFill>
                <a:latin typeface="Manrope"/>
                <a:ea typeface="Manrope"/>
                <a:cs typeface="Manrope"/>
                <a:sym typeface="Manrope"/>
              </a:rPr>
              <a:t>khách hàng</a:t>
            </a:r>
            <a:endParaRPr b="0" i="0" sz="1100" u="none" cap="none" strike="noStrike">
              <a:solidFill>
                <a:srgbClr val="FFFFFF"/>
              </a:solidFill>
              <a:latin typeface="Manrope"/>
              <a:ea typeface="Manrope"/>
              <a:cs typeface="Manrope"/>
              <a:sym typeface="Manrope"/>
            </a:endParaRPr>
          </a:p>
        </p:txBody>
      </p:sp>
      <p:sp>
        <p:nvSpPr>
          <p:cNvPr id="318" name="Google Shape;318;p4"/>
          <p:cNvSpPr/>
          <p:nvPr/>
        </p:nvSpPr>
        <p:spPr>
          <a:xfrm>
            <a:off x="6166811" y="3043611"/>
            <a:ext cx="148800" cy="148800"/>
          </a:xfrm>
          <a:prstGeom prst="ellipse">
            <a:avLst/>
          </a:prstGeom>
          <a:solidFill>
            <a:srgbClr val="3C78D8"/>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19" name="Google Shape;319;p4"/>
          <p:cNvSpPr txBox="1"/>
          <p:nvPr/>
        </p:nvSpPr>
        <p:spPr>
          <a:xfrm>
            <a:off x="6477856" y="4345232"/>
            <a:ext cx="1002900" cy="615600"/>
          </a:xfrm>
          <a:prstGeom prst="rect">
            <a:avLst/>
          </a:prstGeom>
          <a:noFill/>
          <a:ln>
            <a:noFill/>
          </a:ln>
        </p:spPr>
        <p:txBody>
          <a:bodyPr anchorCtr="0" anchor="t" bIns="121875" lIns="121875" spcFirstLastPara="1" rIns="121875" wrap="square" tIns="121875">
            <a:spAutoFit/>
          </a:bodyPr>
          <a:lstStyle/>
          <a:p>
            <a:pPr indent="0" lvl="0" marL="0" marR="0" rtl="0" algn="ctr">
              <a:lnSpc>
                <a:spcPct val="100000"/>
              </a:lnSpc>
              <a:spcBef>
                <a:spcPts val="0"/>
              </a:spcBef>
              <a:spcAft>
                <a:spcPts val="0"/>
              </a:spcAft>
              <a:buClr>
                <a:srgbClr val="000000"/>
              </a:buClr>
              <a:buSzPts val="2800"/>
              <a:buFont typeface="Arial"/>
              <a:buNone/>
            </a:pPr>
            <a:r>
              <a:rPr b="1" i="0" lang="vi" sz="2400" u="none" cap="none" strike="noStrike">
                <a:solidFill>
                  <a:srgbClr val="FFFFFF"/>
                </a:solidFill>
                <a:latin typeface="Manrope"/>
                <a:ea typeface="Manrope"/>
                <a:cs typeface="Manrope"/>
                <a:sym typeface="Manrope"/>
              </a:rPr>
              <a:t>10</a:t>
            </a:r>
            <a:endParaRPr b="1" i="0" sz="2400" u="none" cap="none" strike="noStrike">
              <a:solidFill>
                <a:srgbClr val="FFFFFF"/>
              </a:solidFill>
              <a:latin typeface="Manrope"/>
              <a:ea typeface="Manrope"/>
              <a:cs typeface="Manrope"/>
              <a:sym typeface="Manrope"/>
            </a:endParaRPr>
          </a:p>
        </p:txBody>
      </p:sp>
      <p:sp>
        <p:nvSpPr>
          <p:cNvPr id="320" name="Google Shape;320;p4"/>
          <p:cNvSpPr/>
          <p:nvPr/>
        </p:nvSpPr>
        <p:spPr>
          <a:xfrm>
            <a:off x="7889298" y="5235752"/>
            <a:ext cx="195900" cy="195900"/>
          </a:xfrm>
          <a:prstGeom prst="ellipse">
            <a:avLst/>
          </a:prstGeom>
          <a:solidFill>
            <a:srgbClr val="EAD1DC"/>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21" name="Google Shape;321;p4"/>
          <p:cNvSpPr/>
          <p:nvPr/>
        </p:nvSpPr>
        <p:spPr>
          <a:xfrm>
            <a:off x="10720162" y="2149434"/>
            <a:ext cx="353100" cy="353100"/>
          </a:xfrm>
          <a:prstGeom prst="ellipse">
            <a:avLst/>
          </a:prstGeom>
          <a:noFill/>
          <a:ln cap="flat" cmpd="sng" w="12700">
            <a:solidFill>
              <a:srgbClr val="93C47D"/>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22" name="Google Shape;322;p4"/>
          <p:cNvSpPr txBox="1"/>
          <p:nvPr/>
        </p:nvSpPr>
        <p:spPr>
          <a:xfrm>
            <a:off x="6455095" y="4900994"/>
            <a:ext cx="1048200" cy="231600"/>
          </a:xfrm>
          <a:prstGeom prst="rect">
            <a:avLst/>
          </a:prstGeom>
          <a:no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600"/>
              <a:buFont typeface="Arial"/>
              <a:buNone/>
            </a:pPr>
            <a:r>
              <a:rPr b="0" i="0" lang="vi" sz="1100" u="none" cap="none" strike="noStrike">
                <a:solidFill>
                  <a:srgbClr val="FFFFFF"/>
                </a:solidFill>
                <a:latin typeface="Manrope"/>
                <a:ea typeface="Manrope"/>
                <a:cs typeface="Manrope"/>
                <a:sym typeface="Manrope"/>
              </a:rPr>
              <a:t>năm</a:t>
            </a:r>
            <a:endParaRPr b="0" i="0" sz="1100" u="none" cap="none" strike="noStrike">
              <a:solidFill>
                <a:srgbClr val="FFFFFF"/>
              </a:solidFill>
              <a:latin typeface="Manrope"/>
              <a:ea typeface="Manrope"/>
              <a:cs typeface="Manrope"/>
              <a:sym typeface="Manrope"/>
            </a:endParaRPr>
          </a:p>
          <a:p>
            <a:pPr indent="0" lvl="0" marL="0" marR="0" rtl="0" algn="ctr">
              <a:lnSpc>
                <a:spcPct val="100000"/>
              </a:lnSpc>
              <a:spcBef>
                <a:spcPts val="0"/>
              </a:spcBef>
              <a:spcAft>
                <a:spcPts val="0"/>
              </a:spcAft>
              <a:buClr>
                <a:srgbClr val="000000"/>
              </a:buClr>
              <a:buSzPts val="1600"/>
              <a:buFont typeface="Arial"/>
              <a:buNone/>
            </a:pPr>
            <a:r>
              <a:rPr b="0" i="0" lang="vi" sz="1100" u="none" cap="none" strike="noStrike">
                <a:solidFill>
                  <a:srgbClr val="FFFFFF"/>
                </a:solidFill>
                <a:latin typeface="Manrope"/>
                <a:ea typeface="Manrope"/>
                <a:cs typeface="Manrope"/>
                <a:sym typeface="Manrope"/>
              </a:rPr>
              <a:t>kinh nghiệm</a:t>
            </a:r>
            <a:endParaRPr b="0" i="0" sz="1100" u="none" cap="none" strike="noStrike">
              <a:solidFill>
                <a:srgbClr val="FFFFFF"/>
              </a:solidFill>
              <a:latin typeface="Manrope"/>
              <a:ea typeface="Manrope"/>
              <a:cs typeface="Manrope"/>
              <a:sym typeface="Manrope"/>
            </a:endParaRPr>
          </a:p>
        </p:txBody>
      </p:sp>
      <p:sp>
        <p:nvSpPr>
          <p:cNvPr id="323" name="Google Shape;323;p4"/>
          <p:cNvSpPr txBox="1"/>
          <p:nvPr/>
        </p:nvSpPr>
        <p:spPr>
          <a:xfrm>
            <a:off x="10878518" y="3520731"/>
            <a:ext cx="1002900" cy="677100"/>
          </a:xfrm>
          <a:prstGeom prst="rect">
            <a:avLst/>
          </a:prstGeom>
          <a:noFill/>
          <a:ln>
            <a:noFill/>
          </a:ln>
        </p:spPr>
        <p:txBody>
          <a:bodyPr anchorCtr="0" anchor="t" bIns="121875" lIns="121875" spcFirstLastPara="1" rIns="121875" wrap="square" tIns="121875">
            <a:spAutoFit/>
          </a:bodyPr>
          <a:lstStyle/>
          <a:p>
            <a:pPr indent="0" lvl="0" marL="0" marR="0" rtl="0" algn="ctr">
              <a:lnSpc>
                <a:spcPct val="100000"/>
              </a:lnSpc>
              <a:spcBef>
                <a:spcPts val="0"/>
              </a:spcBef>
              <a:spcAft>
                <a:spcPts val="0"/>
              </a:spcAft>
              <a:buClr>
                <a:srgbClr val="000000"/>
              </a:buClr>
              <a:buSzPts val="2800"/>
              <a:buFont typeface="Arial"/>
              <a:buNone/>
            </a:pPr>
            <a:r>
              <a:rPr b="1" i="0" lang="vi" sz="2800" u="none" cap="none" strike="noStrike">
                <a:solidFill>
                  <a:srgbClr val="FFFFFF"/>
                </a:solidFill>
                <a:latin typeface="Manrope"/>
                <a:ea typeface="Manrope"/>
                <a:cs typeface="Manrope"/>
                <a:sym typeface="Manrope"/>
              </a:rPr>
              <a:t>180</a:t>
            </a:r>
            <a:endParaRPr b="1" i="0" sz="2800" u="none" cap="none" strike="noStrike">
              <a:solidFill>
                <a:srgbClr val="FFFFFF"/>
              </a:solidFill>
              <a:latin typeface="Manrope"/>
              <a:ea typeface="Manrope"/>
              <a:cs typeface="Manrope"/>
              <a:sym typeface="Manrope"/>
            </a:endParaRPr>
          </a:p>
        </p:txBody>
      </p:sp>
      <p:sp>
        <p:nvSpPr>
          <p:cNvPr id="324" name="Google Shape;324;p4"/>
          <p:cNvSpPr/>
          <p:nvPr/>
        </p:nvSpPr>
        <p:spPr>
          <a:xfrm>
            <a:off x="7478858" y="3289118"/>
            <a:ext cx="231600" cy="231600"/>
          </a:xfrm>
          <a:prstGeom prst="ellipse">
            <a:avLst/>
          </a:prstGeom>
          <a:solidFill>
            <a:srgbClr val="FFF2CC"/>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Manrope"/>
              <a:ea typeface="Manrope"/>
              <a:cs typeface="Manrope"/>
              <a:sym typeface="Manrope"/>
            </a:endParaRPr>
          </a:p>
        </p:txBody>
      </p:sp>
      <p:sp>
        <p:nvSpPr>
          <p:cNvPr id="325" name="Google Shape;325;p4"/>
          <p:cNvSpPr txBox="1"/>
          <p:nvPr/>
        </p:nvSpPr>
        <p:spPr>
          <a:xfrm>
            <a:off x="10855757" y="4036294"/>
            <a:ext cx="1048200" cy="231600"/>
          </a:xfrm>
          <a:prstGeom prst="rect">
            <a:avLst/>
          </a:prstGeom>
          <a:no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600"/>
              <a:buFont typeface="Arial"/>
              <a:buNone/>
            </a:pPr>
            <a:r>
              <a:rPr b="0" i="0" lang="vi" sz="1600" u="none" cap="none" strike="noStrike">
                <a:solidFill>
                  <a:srgbClr val="FFFFFF"/>
                </a:solidFill>
                <a:latin typeface="Manrope"/>
                <a:ea typeface="Manrope"/>
                <a:cs typeface="Manrope"/>
                <a:sym typeface="Manrope"/>
              </a:rPr>
              <a:t>nhân sự</a:t>
            </a:r>
            <a:endParaRPr b="0" i="0" sz="1600" u="none" cap="none" strike="noStrike">
              <a:solidFill>
                <a:srgbClr val="FFFFFF"/>
              </a:solidFill>
              <a:latin typeface="Manrope"/>
              <a:ea typeface="Manrope"/>
              <a:cs typeface="Manrope"/>
              <a:sym typeface="Manrope"/>
            </a:endParaRPr>
          </a:p>
        </p:txBody>
      </p:sp>
      <p:sp>
        <p:nvSpPr>
          <p:cNvPr id="326" name="Google Shape;326;p4"/>
          <p:cNvSpPr txBox="1"/>
          <p:nvPr/>
        </p:nvSpPr>
        <p:spPr>
          <a:xfrm>
            <a:off x="10316569" y="4337709"/>
            <a:ext cx="1002900" cy="600300"/>
          </a:xfrm>
          <a:prstGeom prst="rect">
            <a:avLst/>
          </a:prstGeom>
          <a:noFill/>
          <a:ln>
            <a:noFill/>
          </a:ln>
        </p:spPr>
        <p:txBody>
          <a:bodyPr anchorCtr="0" anchor="t" bIns="121875" lIns="121875" spcFirstLastPara="1" rIns="121875" wrap="square" tIns="121875">
            <a:spAutoFit/>
          </a:bodyPr>
          <a:lstStyle/>
          <a:p>
            <a:pPr indent="0" lvl="0" marL="0" marR="0" rtl="0" algn="ctr">
              <a:lnSpc>
                <a:spcPct val="100000"/>
              </a:lnSpc>
              <a:spcBef>
                <a:spcPts val="0"/>
              </a:spcBef>
              <a:spcAft>
                <a:spcPts val="0"/>
              </a:spcAft>
              <a:buClr>
                <a:srgbClr val="000000"/>
              </a:buClr>
              <a:buSzPts val="2300"/>
              <a:buFont typeface="Arial"/>
              <a:buNone/>
            </a:pPr>
            <a:r>
              <a:rPr b="1" i="0" lang="vi" sz="2300" u="none" cap="none" strike="noStrike">
                <a:solidFill>
                  <a:srgbClr val="FFFFFF"/>
                </a:solidFill>
                <a:latin typeface="Manrope"/>
                <a:ea typeface="Manrope"/>
                <a:cs typeface="Manrope"/>
                <a:sym typeface="Manrope"/>
              </a:rPr>
              <a:t>15</a:t>
            </a:r>
            <a:endParaRPr b="1" i="0" sz="2300" u="none" cap="none" strike="noStrike">
              <a:solidFill>
                <a:srgbClr val="FFFFFF"/>
              </a:solidFill>
              <a:latin typeface="Manrope"/>
              <a:ea typeface="Manrope"/>
              <a:cs typeface="Manrope"/>
              <a:sym typeface="Manrope"/>
            </a:endParaRPr>
          </a:p>
        </p:txBody>
      </p:sp>
      <p:sp>
        <p:nvSpPr>
          <p:cNvPr id="327" name="Google Shape;327;p4"/>
          <p:cNvSpPr txBox="1"/>
          <p:nvPr/>
        </p:nvSpPr>
        <p:spPr>
          <a:xfrm>
            <a:off x="10387906" y="4801533"/>
            <a:ext cx="860100" cy="231600"/>
          </a:xfrm>
          <a:prstGeom prst="rect">
            <a:avLst/>
          </a:prstGeom>
          <a:no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300"/>
              <a:buFont typeface="Arial"/>
              <a:buNone/>
            </a:pPr>
            <a:r>
              <a:rPr b="0" i="0" lang="vi" sz="800" u="none" cap="none" strike="noStrike">
                <a:solidFill>
                  <a:srgbClr val="FFFFFF"/>
                </a:solidFill>
                <a:latin typeface="Manrope"/>
                <a:ea typeface="Manrope"/>
                <a:cs typeface="Manrope"/>
                <a:sym typeface="Manrope"/>
              </a:rPr>
              <a:t>sản phẩm/ dịch vụ</a:t>
            </a:r>
            <a:endParaRPr b="0" i="0" sz="800" u="none" cap="none" strike="noStrike">
              <a:solidFill>
                <a:srgbClr val="FFFFFF"/>
              </a:solidFill>
              <a:latin typeface="Manrope"/>
              <a:ea typeface="Manrope"/>
              <a:cs typeface="Manrope"/>
              <a:sym typeface="Manrope"/>
            </a:endParaRPr>
          </a:p>
        </p:txBody>
      </p:sp>
      <p:pic>
        <p:nvPicPr>
          <p:cNvPr id="328" name="Google Shape;328;p4" title="MBW digital.jpg"/>
          <p:cNvPicPr preferRelativeResize="0"/>
          <p:nvPr/>
        </p:nvPicPr>
        <p:blipFill rotWithShape="1">
          <a:blip r:embed="rId8">
            <a:alphaModFix/>
          </a:blip>
          <a:srcRect b="32088" l="17844" r="18607" t="31719"/>
          <a:stretch/>
        </p:blipFill>
        <p:spPr>
          <a:xfrm>
            <a:off x="4972325" y="3388453"/>
            <a:ext cx="850354" cy="484400"/>
          </a:xfrm>
          <a:prstGeom prst="rect">
            <a:avLst/>
          </a:prstGeom>
          <a:noFill/>
          <a:ln>
            <a:noFill/>
          </a:ln>
        </p:spPr>
      </p:pic>
      <p:pic>
        <p:nvPicPr>
          <p:cNvPr id="329" name="Google Shape;329;p4"/>
          <p:cNvPicPr preferRelativeResize="0"/>
          <p:nvPr/>
        </p:nvPicPr>
        <p:blipFill rotWithShape="1">
          <a:blip r:embed="rId9">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cxnSp>
        <p:nvCxnSpPr>
          <p:cNvPr id="334" name="Google Shape;334;p5"/>
          <p:cNvCxnSpPr/>
          <p:nvPr/>
        </p:nvCxnSpPr>
        <p:spPr>
          <a:xfrm>
            <a:off x="752772" y="151198"/>
            <a:ext cx="0" cy="617100"/>
          </a:xfrm>
          <a:prstGeom prst="straightConnector1">
            <a:avLst/>
          </a:prstGeom>
          <a:noFill/>
          <a:ln cap="rnd" cmpd="sng" w="50800">
            <a:solidFill>
              <a:srgbClr val="FF0000"/>
            </a:solidFill>
            <a:prstDash val="solid"/>
            <a:round/>
            <a:headEnd len="sm" w="sm" type="none"/>
            <a:tailEnd len="sm" w="sm" type="none"/>
          </a:ln>
        </p:spPr>
      </p:cxnSp>
      <p:sp>
        <p:nvSpPr>
          <p:cNvPr id="335" name="Google Shape;335;p5"/>
          <p:cNvSpPr txBox="1"/>
          <p:nvPr>
            <p:ph idx="1" type="subTitle"/>
          </p:nvPr>
        </p:nvSpPr>
        <p:spPr>
          <a:xfrm>
            <a:off x="883175" y="599125"/>
            <a:ext cx="10197900" cy="537600"/>
          </a:xfrm>
          <a:prstGeom prst="rect">
            <a:avLst/>
          </a:prstGeom>
          <a:noFill/>
          <a:ln>
            <a:noFill/>
          </a:ln>
        </p:spPr>
        <p:txBody>
          <a:bodyPr anchorCtr="0" anchor="ctr" bIns="121875" lIns="121875" spcFirstLastPara="1" rIns="121875" wrap="square" tIns="121875">
            <a:noAutofit/>
          </a:bodyPr>
          <a:lstStyle/>
          <a:p>
            <a:pPr indent="0" lvl="0" marL="0" marR="0" rtl="0" algn="l">
              <a:lnSpc>
                <a:spcPct val="100000"/>
              </a:lnSpc>
              <a:spcBef>
                <a:spcPts val="0"/>
              </a:spcBef>
              <a:spcAft>
                <a:spcPts val="0"/>
              </a:spcAft>
              <a:buClr>
                <a:schemeClr val="dk1"/>
              </a:buClr>
              <a:buSzPts val="1500"/>
              <a:buFont typeface="Arial"/>
              <a:buNone/>
            </a:pPr>
            <a:r>
              <a:rPr b="0" i="0" lang="vi" sz="1700" u="none" cap="none" strike="noStrike">
                <a:solidFill>
                  <a:srgbClr val="000000"/>
                </a:solidFill>
                <a:latin typeface="Manrope Medium"/>
                <a:ea typeface="Manrope Medium"/>
                <a:cs typeface="Manrope Medium"/>
                <a:sym typeface="Manrope Medium"/>
              </a:rPr>
              <a:t>Hiện MBW Digital là Đối tác triển khai chính thức &amp; duy nhất của </a:t>
            </a:r>
            <a:r>
              <a:rPr b="0" i="0" lang="vi" sz="1700" u="none" cap="none" strike="noStrike">
                <a:solidFill>
                  <a:srgbClr val="1155CC"/>
                </a:solidFill>
                <a:uFill>
                  <a:noFill/>
                </a:uFill>
                <a:latin typeface="Manrope Medium"/>
                <a:ea typeface="Manrope Medium"/>
                <a:cs typeface="Manrope Medium"/>
                <a:sym typeface="Manrope Medium"/>
                <a:hlinkClick r:id="rId3">
                  <a:extLst>
                    <a:ext uri="{A12FA001-AC4F-418D-AE19-62706E023703}">
                      <ahyp:hlinkClr val="tx"/>
                    </a:ext>
                  </a:extLst>
                </a:hlinkClick>
              </a:rPr>
              <a:t>ERPNext</a:t>
            </a:r>
            <a:r>
              <a:rPr b="0" i="0" lang="vi" sz="1700" u="none" cap="none" strike="noStrike">
                <a:solidFill>
                  <a:srgbClr val="000000"/>
                </a:solidFill>
                <a:latin typeface="Manrope Medium"/>
                <a:ea typeface="Manrope Medium"/>
                <a:cs typeface="Manrope Medium"/>
                <a:sym typeface="Manrope Medium"/>
              </a:rPr>
              <a:t> tại thị trường Việt Nam</a:t>
            </a:r>
            <a:endParaRPr b="0" i="0" sz="2100" u="none" cap="none" strike="noStrike">
              <a:solidFill>
                <a:srgbClr val="000000"/>
              </a:solidFill>
              <a:latin typeface="Manrope Medium"/>
              <a:ea typeface="Manrope Medium"/>
              <a:cs typeface="Manrope Medium"/>
              <a:sym typeface="Manrope Medium"/>
            </a:endParaRPr>
          </a:p>
        </p:txBody>
      </p:sp>
      <p:cxnSp>
        <p:nvCxnSpPr>
          <p:cNvPr id="336" name="Google Shape;336;p5"/>
          <p:cNvCxnSpPr/>
          <p:nvPr/>
        </p:nvCxnSpPr>
        <p:spPr>
          <a:xfrm>
            <a:off x="3151700" y="1464387"/>
            <a:ext cx="0" cy="1310700"/>
          </a:xfrm>
          <a:prstGeom prst="straightConnector1">
            <a:avLst/>
          </a:prstGeom>
          <a:noFill/>
          <a:ln cap="flat" cmpd="sng" w="25400">
            <a:solidFill>
              <a:srgbClr val="D9D9D9"/>
            </a:solidFill>
            <a:prstDash val="solid"/>
            <a:round/>
            <a:headEnd len="sm" w="sm" type="none"/>
            <a:tailEnd len="sm" w="sm" type="none"/>
          </a:ln>
        </p:spPr>
      </p:cxnSp>
      <p:pic>
        <p:nvPicPr>
          <p:cNvPr id="337" name="Google Shape;337;p5" title="MBW digital.jpg"/>
          <p:cNvPicPr preferRelativeResize="0"/>
          <p:nvPr/>
        </p:nvPicPr>
        <p:blipFill rotWithShape="1">
          <a:blip r:embed="rId4">
            <a:alphaModFix/>
          </a:blip>
          <a:srcRect b="32088" l="17844" r="18607" t="31719"/>
          <a:stretch/>
        </p:blipFill>
        <p:spPr>
          <a:xfrm>
            <a:off x="9851600" y="178878"/>
            <a:ext cx="850354" cy="484400"/>
          </a:xfrm>
          <a:prstGeom prst="rect">
            <a:avLst/>
          </a:prstGeom>
          <a:noFill/>
          <a:ln>
            <a:noFill/>
          </a:ln>
        </p:spPr>
      </p:pic>
      <p:pic>
        <p:nvPicPr>
          <p:cNvPr id="338" name="Google Shape;338;p5" title="frappe-partner.png"/>
          <p:cNvPicPr preferRelativeResize="0"/>
          <p:nvPr/>
        </p:nvPicPr>
        <p:blipFill rotWithShape="1">
          <a:blip r:embed="rId5">
            <a:alphaModFix/>
          </a:blip>
          <a:srcRect b="-6958" l="-4358" r="-2973" t="-8823"/>
          <a:stretch/>
        </p:blipFill>
        <p:spPr>
          <a:xfrm>
            <a:off x="10801164" y="174967"/>
            <a:ext cx="1269281" cy="492250"/>
          </a:xfrm>
          <a:prstGeom prst="rect">
            <a:avLst/>
          </a:prstGeom>
          <a:noFill/>
          <a:ln>
            <a:noFill/>
          </a:ln>
        </p:spPr>
      </p:pic>
      <p:pic>
        <p:nvPicPr>
          <p:cNvPr id="339" name="Google Shape;339;p5" title="ERP.png"/>
          <p:cNvPicPr preferRelativeResize="0"/>
          <p:nvPr/>
        </p:nvPicPr>
        <p:blipFill rotWithShape="1">
          <a:blip r:embed="rId6">
            <a:alphaModFix/>
          </a:blip>
          <a:srcRect b="0" l="0" r="0" t="0"/>
          <a:stretch/>
        </p:blipFill>
        <p:spPr>
          <a:xfrm>
            <a:off x="1634789" y="1464371"/>
            <a:ext cx="850354" cy="845193"/>
          </a:xfrm>
          <a:prstGeom prst="rect">
            <a:avLst/>
          </a:prstGeom>
          <a:noFill/>
          <a:ln>
            <a:noFill/>
          </a:ln>
        </p:spPr>
      </p:pic>
      <p:pic>
        <p:nvPicPr>
          <p:cNvPr id="340" name="Google Shape;340;p5" title="logo-ERP.png"/>
          <p:cNvPicPr preferRelativeResize="0"/>
          <p:nvPr/>
        </p:nvPicPr>
        <p:blipFill rotWithShape="1">
          <a:blip r:embed="rId7">
            <a:alphaModFix/>
          </a:blip>
          <a:srcRect b="0" l="30143" r="0" t="10"/>
          <a:stretch/>
        </p:blipFill>
        <p:spPr>
          <a:xfrm>
            <a:off x="1248669" y="2297771"/>
            <a:ext cx="1694775" cy="601433"/>
          </a:xfrm>
          <a:prstGeom prst="rect">
            <a:avLst/>
          </a:prstGeom>
          <a:noFill/>
          <a:ln>
            <a:noFill/>
          </a:ln>
        </p:spPr>
      </p:pic>
      <p:pic>
        <p:nvPicPr>
          <p:cNvPr id="341" name="Google Shape;341;p5" title="banner-giothieuchungtoi.png"/>
          <p:cNvPicPr preferRelativeResize="0"/>
          <p:nvPr/>
        </p:nvPicPr>
        <p:blipFill rotWithShape="1">
          <a:blip r:embed="rId8">
            <a:alphaModFix/>
          </a:blip>
          <a:srcRect b="0" l="998" r="1126" t="0"/>
          <a:stretch/>
        </p:blipFill>
        <p:spPr>
          <a:xfrm>
            <a:off x="1185504" y="3429694"/>
            <a:ext cx="5038364" cy="3123406"/>
          </a:xfrm>
          <a:prstGeom prst="rect">
            <a:avLst/>
          </a:prstGeom>
          <a:noFill/>
          <a:ln>
            <a:noFill/>
          </a:ln>
        </p:spPr>
      </p:pic>
      <p:pic>
        <p:nvPicPr>
          <p:cNvPr id="342" name="Google Shape;342;p5" title="chung-chi-doi-tac-erpnext-1.png"/>
          <p:cNvPicPr preferRelativeResize="0"/>
          <p:nvPr/>
        </p:nvPicPr>
        <p:blipFill rotWithShape="1">
          <a:blip r:embed="rId9">
            <a:alphaModFix/>
          </a:blip>
          <a:srcRect b="0" l="0" r="0" t="0"/>
          <a:stretch/>
        </p:blipFill>
        <p:spPr>
          <a:xfrm>
            <a:off x="6117325" y="3160067"/>
            <a:ext cx="5836952" cy="3393015"/>
          </a:xfrm>
          <a:prstGeom prst="rect">
            <a:avLst/>
          </a:prstGeom>
          <a:noFill/>
          <a:ln>
            <a:noFill/>
          </a:ln>
        </p:spPr>
      </p:pic>
      <p:sp>
        <p:nvSpPr>
          <p:cNvPr id="343" name="Google Shape;343;p5"/>
          <p:cNvSpPr txBox="1"/>
          <p:nvPr/>
        </p:nvSpPr>
        <p:spPr>
          <a:xfrm>
            <a:off x="3287750" y="1491504"/>
            <a:ext cx="8567400" cy="1562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rgbClr val="000000"/>
              </a:buClr>
              <a:buSzPts val="1400"/>
              <a:buFont typeface="Manrope"/>
              <a:buChar char="★"/>
            </a:pPr>
            <a:r>
              <a:rPr b="0" i="0" lang="vi" sz="1400" u="none" cap="none" strike="noStrike">
                <a:solidFill>
                  <a:srgbClr val="000000"/>
                </a:solidFill>
                <a:latin typeface="Manrope"/>
                <a:ea typeface="Manrope"/>
                <a:cs typeface="Manrope"/>
                <a:sym typeface="Manrope"/>
              </a:rPr>
              <a:t>ERPNext là nền tảng ERP mã nguồn mở phổ biến nhất hiện nay trên thế giới </a:t>
            </a:r>
            <a:endParaRPr b="0" i="0" sz="1400" u="none" cap="none" strike="noStrike">
              <a:solidFill>
                <a:srgbClr val="000000"/>
              </a:solidFill>
              <a:latin typeface="Manrope"/>
              <a:ea typeface="Manrope"/>
              <a:cs typeface="Manrope"/>
              <a:sym typeface="Manrope"/>
            </a:endParaRPr>
          </a:p>
          <a:p>
            <a:pPr indent="-317500" lvl="0" marL="457200" marR="0" rtl="0" algn="l">
              <a:lnSpc>
                <a:spcPct val="115000"/>
              </a:lnSpc>
              <a:spcBef>
                <a:spcPts val="0"/>
              </a:spcBef>
              <a:spcAft>
                <a:spcPts val="0"/>
              </a:spcAft>
              <a:buClr>
                <a:srgbClr val="000000"/>
              </a:buClr>
              <a:buSzPts val="1400"/>
              <a:buFont typeface="Manrope"/>
              <a:buChar char="★"/>
            </a:pPr>
            <a:r>
              <a:rPr b="0" i="0" lang="vi" sz="1400" u="none" cap="none" strike="noStrike">
                <a:solidFill>
                  <a:srgbClr val="000000"/>
                </a:solidFill>
                <a:latin typeface="Manrope"/>
                <a:ea typeface="Manrope"/>
                <a:cs typeface="Manrope"/>
                <a:sym typeface="Manrope"/>
              </a:rPr>
              <a:t>Hơn 50.000+ doanh nghiệp toàn cầu ở hơn 100 quốc gia đang sử dụng</a:t>
            </a:r>
            <a:endParaRPr b="0" i="0" sz="1400" u="none" cap="none" strike="noStrike">
              <a:solidFill>
                <a:srgbClr val="000000"/>
              </a:solidFill>
              <a:latin typeface="Manrope"/>
              <a:ea typeface="Manrope"/>
              <a:cs typeface="Manrope"/>
              <a:sym typeface="Manrope"/>
            </a:endParaRPr>
          </a:p>
          <a:p>
            <a:pPr indent="-317500" lvl="0" marL="457200" marR="0" rtl="0" algn="l">
              <a:lnSpc>
                <a:spcPct val="115000"/>
              </a:lnSpc>
              <a:spcBef>
                <a:spcPts val="0"/>
              </a:spcBef>
              <a:spcAft>
                <a:spcPts val="0"/>
              </a:spcAft>
              <a:buClr>
                <a:srgbClr val="000000"/>
              </a:buClr>
              <a:buSzPts val="1400"/>
              <a:buFont typeface="Manrope"/>
              <a:buChar char="★"/>
            </a:pPr>
            <a:r>
              <a:rPr b="0" i="0" lang="vi" sz="1400" u="none" cap="none" strike="noStrike">
                <a:solidFill>
                  <a:srgbClr val="000000"/>
                </a:solidFill>
                <a:latin typeface="Manrope"/>
                <a:ea typeface="Manrope"/>
                <a:cs typeface="Manrope"/>
                <a:sym typeface="Manrope"/>
              </a:rPr>
              <a:t>Dẫn đầu về khả năng tùy chỉnh No-code/ Low-code &amp; Customise ERP</a:t>
            </a:r>
            <a:endParaRPr b="0" i="0" sz="1400" u="none" cap="none" strike="noStrike">
              <a:solidFill>
                <a:srgbClr val="000000"/>
              </a:solidFill>
              <a:latin typeface="Manrope"/>
              <a:ea typeface="Manrope"/>
              <a:cs typeface="Manrope"/>
              <a:sym typeface="Manrope"/>
            </a:endParaRPr>
          </a:p>
          <a:p>
            <a:pPr indent="-317500" lvl="0" marL="457200" marR="0" rtl="0" algn="l">
              <a:lnSpc>
                <a:spcPct val="115000"/>
              </a:lnSpc>
              <a:spcBef>
                <a:spcPts val="0"/>
              </a:spcBef>
              <a:spcAft>
                <a:spcPts val="0"/>
              </a:spcAft>
              <a:buClr>
                <a:srgbClr val="000000"/>
              </a:buClr>
              <a:buSzPts val="1400"/>
              <a:buFont typeface="Manrope"/>
              <a:buChar char="★"/>
            </a:pPr>
            <a:r>
              <a:rPr b="0" i="0" lang="vi" sz="1400" u="none" cap="none" strike="noStrike">
                <a:solidFill>
                  <a:srgbClr val="000000"/>
                </a:solidFill>
                <a:latin typeface="Manrope"/>
                <a:ea typeface="Manrope"/>
                <a:cs typeface="Manrope"/>
                <a:sym typeface="Manrope"/>
              </a:rPr>
              <a:t>Miễn phí license, không giới hạn tính năng - user</a:t>
            </a:r>
            <a:endParaRPr b="0" i="0" sz="1400" u="none" cap="none" strike="noStrike">
              <a:solidFill>
                <a:srgbClr val="000000"/>
              </a:solidFill>
              <a:latin typeface="Manrope"/>
              <a:ea typeface="Manrope"/>
              <a:cs typeface="Manrope"/>
              <a:sym typeface="Manrope"/>
            </a:endParaRPr>
          </a:p>
          <a:p>
            <a:pPr indent="-317500" lvl="0" marL="457200" marR="0" rtl="0" algn="l">
              <a:lnSpc>
                <a:spcPct val="115000"/>
              </a:lnSpc>
              <a:spcBef>
                <a:spcPts val="0"/>
              </a:spcBef>
              <a:spcAft>
                <a:spcPts val="0"/>
              </a:spcAft>
              <a:buClr>
                <a:srgbClr val="000000"/>
              </a:buClr>
              <a:buSzPts val="1400"/>
              <a:buFont typeface="Manrope"/>
              <a:buChar char="★"/>
            </a:pPr>
            <a:r>
              <a:rPr b="0" i="0" lang="vi" sz="1400" u="none" cap="none" strike="noStrike">
                <a:solidFill>
                  <a:srgbClr val="000000"/>
                </a:solidFill>
                <a:latin typeface="Manrope"/>
                <a:ea typeface="Manrope"/>
                <a:cs typeface="Manrope"/>
                <a:sym typeface="Manrope"/>
              </a:rPr>
              <a:t>Tuân thủ các chứng chỉ bảo mật ISO theo tiêu chuẩn quốc tế </a:t>
            </a:r>
            <a:endParaRPr b="0" i="0" sz="1400" u="none" cap="none" strike="noStrike">
              <a:solidFill>
                <a:srgbClr val="000000"/>
              </a:solidFill>
              <a:latin typeface="Manrope"/>
              <a:ea typeface="Manrope"/>
              <a:cs typeface="Manrope"/>
              <a:sym typeface="Manrope"/>
            </a:endParaRPr>
          </a:p>
        </p:txBody>
      </p:sp>
      <p:sp>
        <p:nvSpPr>
          <p:cNvPr id="344" name="Google Shape;344;p5"/>
          <p:cNvSpPr txBox="1"/>
          <p:nvPr/>
        </p:nvSpPr>
        <p:spPr>
          <a:xfrm>
            <a:off x="937833" y="230433"/>
            <a:ext cx="3972300" cy="3879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2400"/>
              <a:buFont typeface="Arial"/>
              <a:buNone/>
            </a:pPr>
            <a:r>
              <a:rPr b="0" i="0" lang="vi" sz="2400" u="none" cap="none" strike="noStrike">
                <a:solidFill>
                  <a:srgbClr val="C4161C"/>
                </a:solidFill>
                <a:latin typeface="Manrope ExtraBold"/>
                <a:ea typeface="Manrope ExtraBold"/>
                <a:cs typeface="Manrope ExtraBold"/>
                <a:sym typeface="Manrope ExtraBold"/>
              </a:rPr>
              <a:t>Giới thiệu về MBW Digital</a:t>
            </a:r>
            <a:endParaRPr b="0" i="0" sz="2400" u="none" cap="none" strike="noStrike">
              <a:solidFill>
                <a:srgbClr val="C4161C"/>
              </a:solidFill>
              <a:latin typeface="Manrope ExtraBold"/>
              <a:ea typeface="Manrope ExtraBold"/>
              <a:cs typeface="Manrope ExtraBold"/>
              <a:sym typeface="Manrope ExtraBold"/>
            </a:endParaRPr>
          </a:p>
        </p:txBody>
      </p:sp>
      <p:pic>
        <p:nvPicPr>
          <p:cNvPr id="345" name="Google Shape;345;p5"/>
          <p:cNvPicPr preferRelativeResize="0"/>
          <p:nvPr/>
        </p:nvPicPr>
        <p:blipFill rotWithShape="1">
          <a:blip r:embed="rId10">
            <a:alphaModFix/>
          </a:blip>
          <a:srcRect b="0" l="0" r="0" t="0"/>
          <a:stretch/>
        </p:blipFill>
        <p:spPr>
          <a:xfrm>
            <a:off x="4704537" y="6499535"/>
            <a:ext cx="3254939" cy="2607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cxnSp>
        <p:nvCxnSpPr>
          <p:cNvPr id="350" name="Google Shape;350;p6"/>
          <p:cNvCxnSpPr/>
          <p:nvPr/>
        </p:nvCxnSpPr>
        <p:spPr>
          <a:xfrm>
            <a:off x="752772" y="151198"/>
            <a:ext cx="0" cy="617100"/>
          </a:xfrm>
          <a:prstGeom prst="straightConnector1">
            <a:avLst/>
          </a:prstGeom>
          <a:noFill/>
          <a:ln cap="rnd" cmpd="sng" w="50800">
            <a:solidFill>
              <a:srgbClr val="FF0000"/>
            </a:solidFill>
            <a:prstDash val="solid"/>
            <a:round/>
            <a:headEnd len="sm" w="sm" type="none"/>
            <a:tailEnd len="sm" w="sm" type="none"/>
          </a:ln>
        </p:spPr>
      </p:cxnSp>
      <p:pic>
        <p:nvPicPr>
          <p:cNvPr id="351" name="Google Shape;351;p6" title="MBW digital.jpg"/>
          <p:cNvPicPr preferRelativeResize="0"/>
          <p:nvPr/>
        </p:nvPicPr>
        <p:blipFill rotWithShape="1">
          <a:blip r:embed="rId3">
            <a:alphaModFix/>
          </a:blip>
          <a:srcRect b="32088" l="17844" r="18607" t="31719"/>
          <a:stretch/>
        </p:blipFill>
        <p:spPr>
          <a:xfrm>
            <a:off x="9851600" y="178878"/>
            <a:ext cx="850354" cy="484400"/>
          </a:xfrm>
          <a:prstGeom prst="rect">
            <a:avLst/>
          </a:prstGeom>
          <a:noFill/>
          <a:ln>
            <a:noFill/>
          </a:ln>
        </p:spPr>
      </p:pic>
      <p:pic>
        <p:nvPicPr>
          <p:cNvPr id="352" name="Google Shape;352;p6" title="frappe-partner.png"/>
          <p:cNvPicPr preferRelativeResize="0"/>
          <p:nvPr/>
        </p:nvPicPr>
        <p:blipFill rotWithShape="1">
          <a:blip r:embed="rId4">
            <a:alphaModFix/>
          </a:blip>
          <a:srcRect b="-6958" l="-4358" r="-2973" t="-8823"/>
          <a:stretch/>
        </p:blipFill>
        <p:spPr>
          <a:xfrm>
            <a:off x="10801164" y="174967"/>
            <a:ext cx="1269281" cy="492250"/>
          </a:xfrm>
          <a:prstGeom prst="rect">
            <a:avLst/>
          </a:prstGeom>
          <a:noFill/>
          <a:ln>
            <a:noFill/>
          </a:ln>
        </p:spPr>
      </p:pic>
      <p:sp>
        <p:nvSpPr>
          <p:cNvPr id="353" name="Google Shape;353;p6"/>
          <p:cNvSpPr txBox="1"/>
          <p:nvPr/>
        </p:nvSpPr>
        <p:spPr>
          <a:xfrm>
            <a:off x="937833" y="230433"/>
            <a:ext cx="3972300" cy="387900"/>
          </a:xfrm>
          <a:prstGeom prst="rect">
            <a:avLst/>
          </a:prstGeom>
          <a:noFill/>
          <a:ln>
            <a:noFill/>
          </a:ln>
        </p:spPr>
        <p:txBody>
          <a:bodyPr anchorCtr="0" anchor="t" bIns="45700" lIns="91425" spcFirstLastPara="1" rIns="91425" wrap="square" tIns="45700">
            <a:spAutoFit/>
          </a:bodyPr>
          <a:lstStyle/>
          <a:p>
            <a:pPr indent="0" lvl="0" marL="0" marR="0" rtl="0" algn="l">
              <a:lnSpc>
                <a:spcPct val="80000"/>
              </a:lnSpc>
              <a:spcBef>
                <a:spcPts val="0"/>
              </a:spcBef>
              <a:spcAft>
                <a:spcPts val="0"/>
              </a:spcAft>
              <a:buClr>
                <a:srgbClr val="000000"/>
              </a:buClr>
              <a:buSzPts val="2400"/>
              <a:buFont typeface="Arial"/>
              <a:buNone/>
            </a:pPr>
            <a:r>
              <a:rPr b="0" i="0" lang="vi" sz="2400" u="none" cap="none" strike="noStrike">
                <a:solidFill>
                  <a:srgbClr val="C4161C"/>
                </a:solidFill>
                <a:latin typeface="Manrope ExtraBold"/>
                <a:ea typeface="Manrope ExtraBold"/>
                <a:cs typeface="Manrope ExtraBold"/>
                <a:sym typeface="Manrope ExtraBold"/>
              </a:rPr>
              <a:t>Dự án ERP tiêu biểu</a:t>
            </a:r>
            <a:endParaRPr b="0" i="0" sz="2400" u="none" cap="none" strike="noStrike">
              <a:solidFill>
                <a:srgbClr val="C4161C"/>
              </a:solidFill>
              <a:latin typeface="Manrope ExtraBold"/>
              <a:ea typeface="Manrope ExtraBold"/>
              <a:cs typeface="Manrope ExtraBold"/>
              <a:sym typeface="Manrope ExtraBold"/>
            </a:endParaRPr>
          </a:p>
        </p:txBody>
      </p:sp>
      <p:pic>
        <p:nvPicPr>
          <p:cNvPr id="354" name="Google Shape;354;p6"/>
          <p:cNvPicPr preferRelativeResize="0"/>
          <p:nvPr/>
        </p:nvPicPr>
        <p:blipFill rotWithShape="1">
          <a:blip r:embed="rId5">
            <a:alphaModFix/>
          </a:blip>
          <a:srcRect b="0" l="0" r="0" t="0"/>
          <a:stretch/>
        </p:blipFill>
        <p:spPr>
          <a:xfrm>
            <a:off x="1054750" y="793190"/>
            <a:ext cx="4932600" cy="2774700"/>
          </a:xfrm>
          <a:prstGeom prst="roundRect">
            <a:avLst>
              <a:gd fmla="val 10450" name="adj"/>
            </a:avLst>
          </a:prstGeom>
          <a:noFill/>
          <a:ln>
            <a:noFill/>
          </a:ln>
        </p:spPr>
      </p:pic>
      <p:pic>
        <p:nvPicPr>
          <p:cNvPr id="355" name="Google Shape;355;p6"/>
          <p:cNvPicPr preferRelativeResize="0"/>
          <p:nvPr/>
        </p:nvPicPr>
        <p:blipFill rotWithShape="1">
          <a:blip r:embed="rId6">
            <a:alphaModFix/>
          </a:blip>
          <a:srcRect b="0" l="0" r="0" t="0"/>
          <a:stretch/>
        </p:blipFill>
        <p:spPr>
          <a:xfrm>
            <a:off x="6493092" y="768300"/>
            <a:ext cx="5021100" cy="2824500"/>
          </a:xfrm>
          <a:prstGeom prst="roundRect">
            <a:avLst>
              <a:gd fmla="val 7545" name="adj"/>
            </a:avLst>
          </a:prstGeom>
          <a:noFill/>
          <a:ln>
            <a:noFill/>
          </a:ln>
        </p:spPr>
      </p:pic>
      <p:pic>
        <p:nvPicPr>
          <p:cNvPr id="356" name="Google Shape;356;p6" title="Backdrop slide - Ái Linh.jpg"/>
          <p:cNvPicPr preferRelativeResize="0"/>
          <p:nvPr/>
        </p:nvPicPr>
        <p:blipFill rotWithShape="1">
          <a:blip r:embed="rId7">
            <a:alphaModFix/>
          </a:blip>
          <a:srcRect b="3332" l="0" r="0" t="3332"/>
          <a:stretch/>
        </p:blipFill>
        <p:spPr>
          <a:xfrm>
            <a:off x="1054750" y="3909774"/>
            <a:ext cx="4932600" cy="2589600"/>
          </a:xfrm>
          <a:prstGeom prst="roundRect">
            <a:avLst>
              <a:gd fmla="val 8751" name="adj"/>
            </a:avLst>
          </a:prstGeom>
          <a:noFill/>
          <a:ln>
            <a:noFill/>
          </a:ln>
        </p:spPr>
      </p:pic>
      <p:pic>
        <p:nvPicPr>
          <p:cNvPr id="357" name="Google Shape;357;p6"/>
          <p:cNvPicPr preferRelativeResize="0"/>
          <p:nvPr/>
        </p:nvPicPr>
        <p:blipFill rotWithShape="1">
          <a:blip r:embed="rId8">
            <a:alphaModFix/>
          </a:blip>
          <a:srcRect b="0" l="0" r="0" t="0"/>
          <a:stretch/>
        </p:blipFill>
        <p:spPr>
          <a:xfrm>
            <a:off x="6493100" y="3909775"/>
            <a:ext cx="5021100" cy="2636100"/>
          </a:xfrm>
          <a:prstGeom prst="roundRect">
            <a:avLst>
              <a:gd fmla="val 7802" name="adj"/>
            </a:avLst>
          </a:prstGeom>
          <a:noFill/>
          <a:ln>
            <a:noFill/>
          </a:ln>
        </p:spPr>
      </p:pic>
      <p:sp>
        <p:nvSpPr>
          <p:cNvPr id="358" name="Google Shape;358;p6">
            <a:hlinkClick r:id="rId9"/>
          </p:cNvPr>
          <p:cNvSpPr/>
          <p:nvPr/>
        </p:nvSpPr>
        <p:spPr>
          <a:xfrm>
            <a:off x="10530650" y="6334625"/>
            <a:ext cx="1326600" cy="320100"/>
          </a:xfrm>
          <a:prstGeom prst="roundRect">
            <a:avLst>
              <a:gd fmla="val 5000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vi" sz="1200" u="none" cap="none" strike="noStrike">
                <a:solidFill>
                  <a:schemeClr val="lt1"/>
                </a:solidFill>
                <a:latin typeface="Libre Franklin ExtraLight"/>
                <a:ea typeface="Libre Franklin ExtraLight"/>
                <a:cs typeface="Libre Franklin ExtraLight"/>
                <a:sym typeface="Libre Franklin ExtraLight"/>
              </a:rPr>
              <a:t>Xem đầy đủ →</a:t>
            </a:r>
            <a:endParaRPr b="0" i="0" sz="1200" u="none" cap="none" strike="noStrike">
              <a:solidFill>
                <a:schemeClr val="lt1"/>
              </a:solidFill>
              <a:latin typeface="Libre Franklin ExtraLight"/>
              <a:ea typeface="Libre Franklin ExtraLight"/>
              <a:cs typeface="Libre Franklin ExtraLight"/>
              <a:sym typeface="Libre Franklin ExtraLight"/>
            </a:endParaRPr>
          </a:p>
        </p:txBody>
      </p:sp>
      <p:pic>
        <p:nvPicPr>
          <p:cNvPr id="359" name="Google Shape;359;p6"/>
          <p:cNvPicPr preferRelativeResize="0"/>
          <p:nvPr/>
        </p:nvPicPr>
        <p:blipFill rotWithShape="1">
          <a:blip r:embed="rId10">
            <a:alphaModFix/>
          </a:blip>
          <a:srcRect b="0" l="0" r="0" t="0"/>
          <a:stretch/>
        </p:blipFill>
        <p:spPr>
          <a:xfrm>
            <a:off x="4704537" y="6524923"/>
            <a:ext cx="3254939" cy="2607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cxnSp>
        <p:nvCxnSpPr>
          <p:cNvPr id="364" name="Google Shape;364;p7"/>
          <p:cNvCxnSpPr/>
          <p:nvPr/>
        </p:nvCxnSpPr>
        <p:spPr>
          <a:xfrm>
            <a:off x="752772" y="151198"/>
            <a:ext cx="0" cy="617100"/>
          </a:xfrm>
          <a:prstGeom prst="straightConnector1">
            <a:avLst/>
          </a:prstGeom>
          <a:noFill/>
          <a:ln cap="rnd" cmpd="sng" w="50800">
            <a:solidFill>
              <a:srgbClr val="FF0000"/>
            </a:solidFill>
            <a:prstDash val="solid"/>
            <a:round/>
            <a:headEnd len="sm" w="sm" type="none"/>
            <a:tailEnd len="sm" w="sm" type="none"/>
          </a:ln>
        </p:spPr>
      </p:cxnSp>
      <p:pic>
        <p:nvPicPr>
          <p:cNvPr id="365" name="Google Shape;365;p7"/>
          <p:cNvPicPr preferRelativeResize="0"/>
          <p:nvPr/>
        </p:nvPicPr>
        <p:blipFill rotWithShape="1">
          <a:blip r:embed="rId3">
            <a:alphaModFix/>
          </a:blip>
          <a:srcRect b="0" l="0" r="0" t="0"/>
          <a:stretch/>
        </p:blipFill>
        <p:spPr>
          <a:xfrm>
            <a:off x="985205" y="26223"/>
            <a:ext cx="10218534" cy="680556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8"/>
          <p:cNvSpPr/>
          <p:nvPr/>
        </p:nvSpPr>
        <p:spPr>
          <a:xfrm>
            <a:off x="-198525" y="0"/>
            <a:ext cx="12633300" cy="17868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371" name="Google Shape;371;p8"/>
          <p:cNvSpPr txBox="1"/>
          <p:nvPr/>
        </p:nvSpPr>
        <p:spPr>
          <a:xfrm>
            <a:off x="2502425" y="2038975"/>
            <a:ext cx="7184100" cy="290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0"/>
              <a:buFont typeface="Arial"/>
              <a:buNone/>
            </a:pPr>
            <a:r>
              <a:rPr b="0" i="0" lang="vi" sz="20000" u="none" cap="none" strike="noStrike">
                <a:solidFill>
                  <a:srgbClr val="F9F9F9"/>
                </a:solidFill>
                <a:latin typeface="Reddit Sans Black"/>
                <a:ea typeface="Reddit Sans Black"/>
                <a:cs typeface="Reddit Sans Black"/>
                <a:sym typeface="Reddit Sans Black"/>
              </a:rPr>
              <a:t>2026</a:t>
            </a:r>
            <a:endParaRPr b="0" i="0" sz="20000" u="none" cap="none" strike="noStrike">
              <a:solidFill>
                <a:srgbClr val="F9F9F9"/>
              </a:solidFill>
              <a:latin typeface="Reddit Sans Black"/>
              <a:ea typeface="Reddit Sans Black"/>
              <a:cs typeface="Reddit Sans Black"/>
              <a:sym typeface="Reddit Sans Black"/>
            </a:endParaRPr>
          </a:p>
        </p:txBody>
      </p:sp>
      <p:sp>
        <p:nvSpPr>
          <p:cNvPr id="372" name="Google Shape;372;p8"/>
          <p:cNvSpPr txBox="1"/>
          <p:nvPr/>
        </p:nvSpPr>
        <p:spPr>
          <a:xfrm>
            <a:off x="4006525" y="609925"/>
            <a:ext cx="41271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Clr>
                <a:srgbClr val="000000"/>
              </a:buClr>
              <a:buSzPts val="3200"/>
              <a:buFont typeface="Arial"/>
              <a:buNone/>
            </a:pPr>
            <a:r>
              <a:rPr b="1" i="0" lang="vi" sz="3200" u="none" cap="none" strike="noStrike">
                <a:solidFill>
                  <a:schemeClr val="lt1"/>
                </a:solidFill>
                <a:latin typeface="Reddit Sans"/>
                <a:ea typeface="Reddit Sans"/>
                <a:cs typeface="Reddit Sans"/>
                <a:sym typeface="Reddit Sans"/>
              </a:rPr>
              <a:t>PHẦN 2 - GIẢI PHÁP</a:t>
            </a:r>
            <a:endParaRPr b="1" i="0" sz="3200" u="none" cap="none" strike="noStrike">
              <a:solidFill>
                <a:schemeClr val="lt1"/>
              </a:solidFill>
              <a:latin typeface="Reddit Sans"/>
              <a:ea typeface="Reddit Sans"/>
              <a:cs typeface="Reddit Sans"/>
              <a:sym typeface="Reddit Sans"/>
            </a:endParaRPr>
          </a:p>
        </p:txBody>
      </p:sp>
      <p:sp>
        <p:nvSpPr>
          <p:cNvPr id="373" name="Google Shape;373;p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374" name="Google Shape;374;p8"/>
          <p:cNvSpPr txBox="1"/>
          <p:nvPr/>
        </p:nvSpPr>
        <p:spPr>
          <a:xfrm>
            <a:off x="1118950" y="3537275"/>
            <a:ext cx="10350300" cy="86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1000"/>
              </a:spcBef>
              <a:spcAft>
                <a:spcPts val="0"/>
              </a:spcAft>
              <a:buClr>
                <a:srgbClr val="000000"/>
              </a:buClr>
              <a:buSzPts val="3000"/>
              <a:buFont typeface="Arial"/>
              <a:buNone/>
            </a:pPr>
            <a:r>
              <a:rPr b="1" i="0" lang="vi" sz="3000" u="none" cap="none" strike="noStrike">
                <a:solidFill>
                  <a:srgbClr val="000000"/>
                </a:solidFill>
                <a:latin typeface="Manrope"/>
                <a:ea typeface="Manrope"/>
                <a:cs typeface="Manrope"/>
                <a:sym typeface="Manrope"/>
              </a:rPr>
              <a:t>CHO DOANH NGHIỆP BÁN LẺ ĐA TẦNG, ĐA CHI NHÁNH </a:t>
            </a:r>
            <a:endParaRPr b="1" i="0" sz="3000" u="none" cap="none" strike="noStrike">
              <a:solidFill>
                <a:srgbClr val="000000"/>
              </a:solidFill>
              <a:latin typeface="Manrope"/>
              <a:ea typeface="Manrope"/>
              <a:cs typeface="Manrope"/>
              <a:sym typeface="Manrope"/>
            </a:endParaRPr>
          </a:p>
        </p:txBody>
      </p:sp>
      <p:pic>
        <p:nvPicPr>
          <p:cNvPr id="375" name="Google Shape;375;p8" title="Logo-POS-3.png"/>
          <p:cNvPicPr preferRelativeResize="0"/>
          <p:nvPr/>
        </p:nvPicPr>
        <p:blipFill rotWithShape="1">
          <a:blip r:embed="rId3">
            <a:alphaModFix/>
          </a:blip>
          <a:srcRect b="0" l="0" r="0" t="0"/>
          <a:stretch/>
        </p:blipFill>
        <p:spPr>
          <a:xfrm>
            <a:off x="4127189" y="2816906"/>
            <a:ext cx="4006569" cy="461700"/>
          </a:xfrm>
          <a:prstGeom prst="rect">
            <a:avLst/>
          </a:prstGeom>
          <a:noFill/>
          <a:ln>
            <a:noFill/>
          </a:ln>
        </p:spPr>
      </p:pic>
      <p:pic>
        <p:nvPicPr>
          <p:cNvPr id="376" name="Google Shape;376;p8"/>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9"/>
          <p:cNvSpPr/>
          <p:nvPr/>
        </p:nvSpPr>
        <p:spPr>
          <a:xfrm>
            <a:off x="4250150" y="1516425"/>
            <a:ext cx="7525800" cy="3810000"/>
          </a:xfrm>
          <a:prstGeom prst="roundRect">
            <a:avLst>
              <a:gd fmla="val 5580" name="adj"/>
            </a:avLst>
          </a:prstGeom>
          <a:solidFill>
            <a:srgbClr val="CE0000"/>
          </a:solidFill>
          <a:ln cap="flat" cmpd="sng" w="19050">
            <a:solidFill>
              <a:srgbClr val="CE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82" name="Google Shape;382;p9" title="retail-la-gi-1.jpg"/>
          <p:cNvPicPr preferRelativeResize="0"/>
          <p:nvPr>
            <p:ph idx="2" type="pic"/>
          </p:nvPr>
        </p:nvPicPr>
        <p:blipFill rotWithShape="1">
          <a:blip r:embed="rId3">
            <a:alphaModFix/>
          </a:blip>
          <a:srcRect b="4138" l="0" r="0" t="1379"/>
          <a:stretch/>
        </p:blipFill>
        <p:spPr>
          <a:xfrm>
            <a:off x="551125" y="1875150"/>
            <a:ext cx="4473300" cy="3107700"/>
          </a:xfrm>
          <a:prstGeom prst="roundRect">
            <a:avLst>
              <a:gd fmla="val 16667" name="adj"/>
            </a:avLst>
          </a:prstGeom>
          <a:solidFill>
            <a:srgbClr val="FFF8DE"/>
          </a:solidFill>
          <a:ln>
            <a:noFill/>
          </a:ln>
        </p:spPr>
      </p:pic>
      <p:sp>
        <p:nvSpPr>
          <p:cNvPr id="383" name="Google Shape;383;p9"/>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384" name="Google Shape;384;p9" title="icon-w.png"/>
          <p:cNvPicPr preferRelativeResize="0"/>
          <p:nvPr/>
        </p:nvPicPr>
        <p:blipFill rotWithShape="1">
          <a:blip r:embed="rId4">
            <a:alphaModFix/>
          </a:blip>
          <a:srcRect b="0" l="0" r="0" t="0"/>
          <a:stretch/>
        </p:blipFill>
        <p:spPr>
          <a:xfrm>
            <a:off x="634087" y="436000"/>
            <a:ext cx="159575" cy="159599"/>
          </a:xfrm>
          <a:prstGeom prst="rect">
            <a:avLst/>
          </a:prstGeom>
          <a:noFill/>
          <a:ln>
            <a:noFill/>
          </a:ln>
        </p:spPr>
      </p:pic>
      <p:sp>
        <p:nvSpPr>
          <p:cNvPr id="385" name="Google Shape;385;p9"/>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Vấn đề của doanh nghiệp </a:t>
            </a:r>
            <a:r>
              <a:rPr b="1" i="0" lang="vi" sz="1600" u="none" cap="none" strike="noStrike">
                <a:solidFill>
                  <a:srgbClr val="C3161C"/>
                </a:solidFill>
                <a:latin typeface="Reddit Sans"/>
                <a:ea typeface="Reddit Sans"/>
                <a:cs typeface="Reddit Sans"/>
                <a:sym typeface="Reddit Sans"/>
              </a:rPr>
              <a:t>Bán lẻ đa tầng - đa chi nhánh</a:t>
            </a:r>
            <a:endParaRPr b="1" i="0" sz="1600" u="none" cap="none" strike="noStrike">
              <a:solidFill>
                <a:srgbClr val="000000"/>
              </a:solidFill>
              <a:latin typeface="Reddit Sans"/>
              <a:ea typeface="Reddit Sans"/>
              <a:cs typeface="Reddit Sans"/>
              <a:sym typeface="Reddit Sans"/>
            </a:endParaRPr>
          </a:p>
        </p:txBody>
      </p:sp>
      <p:sp>
        <p:nvSpPr>
          <p:cNvPr id="386" name="Google Shape;386;p9"/>
          <p:cNvSpPr txBox="1"/>
          <p:nvPr/>
        </p:nvSpPr>
        <p:spPr>
          <a:xfrm>
            <a:off x="5528835" y="2031449"/>
            <a:ext cx="60729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rgbClr val="FFFFFF"/>
                </a:solidFill>
                <a:latin typeface="Reddit Sans"/>
                <a:ea typeface="Reddit Sans"/>
                <a:cs typeface="Reddit Sans"/>
                <a:sym typeface="Reddit Sans"/>
              </a:rPr>
              <a:t>4 VẤN ĐỀ CHIẾN LƯỢC CỦA DOANH NGHIỆP</a:t>
            </a:r>
            <a:endParaRPr b="1" i="0" sz="1400" u="none" cap="none" strike="noStrike">
              <a:solidFill>
                <a:srgbClr val="FFFFFF"/>
              </a:solidFill>
              <a:latin typeface="Reddit Sans"/>
              <a:ea typeface="Reddit Sans"/>
              <a:cs typeface="Reddit Sans"/>
              <a:sym typeface="Reddit Sans"/>
            </a:endParaRPr>
          </a:p>
        </p:txBody>
      </p:sp>
      <p:sp>
        <p:nvSpPr>
          <p:cNvPr id="387" name="Google Shape;387;p9"/>
          <p:cNvSpPr txBox="1"/>
          <p:nvPr/>
        </p:nvSpPr>
        <p:spPr>
          <a:xfrm>
            <a:off x="5440200" y="2531725"/>
            <a:ext cx="6072900" cy="2148600"/>
          </a:xfrm>
          <a:prstGeom prst="rect">
            <a:avLst/>
          </a:prstGeom>
          <a:noFill/>
          <a:ln>
            <a:noFill/>
          </a:ln>
        </p:spPr>
        <p:txBody>
          <a:bodyPr anchorCtr="0" anchor="t" bIns="45700" lIns="91425" spcFirstLastPara="1" rIns="91425" wrap="square" tIns="45700">
            <a:spAutoFit/>
          </a:bodyPr>
          <a:lstStyle/>
          <a:p>
            <a:pPr indent="-304800" lvl="0" marL="457200" marR="0" rtl="0" algn="just">
              <a:lnSpc>
                <a:spcPct val="115000"/>
              </a:lnSpc>
              <a:spcBef>
                <a:spcPts val="1000"/>
              </a:spcBef>
              <a:spcAft>
                <a:spcPts val="0"/>
              </a:spcAft>
              <a:buClr>
                <a:srgbClr val="FFFFFF"/>
              </a:buClr>
              <a:buSzPts val="1200"/>
              <a:buFont typeface="Reddit Sans"/>
              <a:buAutoNum type="arabicPeriod"/>
            </a:pPr>
            <a:r>
              <a:rPr b="0" i="0" lang="vi" sz="1200" u="none" cap="none" strike="noStrike">
                <a:solidFill>
                  <a:srgbClr val="FFFFFF"/>
                </a:solidFill>
                <a:latin typeface="Reddit Sans"/>
                <a:ea typeface="Reddit Sans"/>
                <a:cs typeface="Reddit Sans"/>
                <a:sym typeface="Reddit Sans"/>
              </a:rPr>
              <a:t>Phê duyệt nhiều tầng, dữ liệu phân tán, khó đồng bộ và tổng hợp giữa Tổng công ty – Chi nhánh – Cửa hàng.</a:t>
            </a:r>
            <a:endParaRPr b="0" i="0" sz="1200" u="none" cap="none" strike="noStrike">
              <a:solidFill>
                <a:srgbClr val="FFFFFF"/>
              </a:solidFill>
              <a:latin typeface="Reddit Sans"/>
              <a:ea typeface="Reddit Sans"/>
              <a:cs typeface="Reddit Sans"/>
              <a:sym typeface="Reddit Sans"/>
            </a:endParaRPr>
          </a:p>
          <a:p>
            <a:pPr indent="-304800" lvl="0" marL="457200" marR="0" rtl="0" algn="just">
              <a:lnSpc>
                <a:spcPct val="115000"/>
              </a:lnSpc>
              <a:spcBef>
                <a:spcPts val="1000"/>
              </a:spcBef>
              <a:spcAft>
                <a:spcPts val="0"/>
              </a:spcAft>
              <a:buClr>
                <a:srgbClr val="FFFFFF"/>
              </a:buClr>
              <a:buSzPts val="1200"/>
              <a:buFont typeface="Reddit Sans"/>
              <a:buAutoNum type="arabicPeriod"/>
            </a:pPr>
            <a:r>
              <a:rPr b="0" i="0" lang="vi" sz="1200" u="none" cap="none" strike="noStrike">
                <a:solidFill>
                  <a:srgbClr val="FFFFFF"/>
                </a:solidFill>
                <a:latin typeface="Reddit Sans"/>
                <a:ea typeface="Reddit Sans"/>
                <a:cs typeface="Reddit Sans"/>
                <a:sym typeface="Reddit Sans"/>
              </a:rPr>
              <a:t>Bán hàng – Kho – Công nợ – Kế toán nằm trên nhiều hệ thống, thiếu một nền tảng và nguồn dữ liệu thống nhất.</a:t>
            </a:r>
            <a:endParaRPr b="0" i="0" sz="1200" u="none" cap="none" strike="noStrike">
              <a:solidFill>
                <a:srgbClr val="FFFFFF"/>
              </a:solidFill>
              <a:latin typeface="Reddit Sans"/>
              <a:ea typeface="Reddit Sans"/>
              <a:cs typeface="Reddit Sans"/>
              <a:sym typeface="Reddit Sans"/>
            </a:endParaRPr>
          </a:p>
          <a:p>
            <a:pPr indent="-304800" lvl="0" marL="457200" marR="0" rtl="0" algn="just">
              <a:lnSpc>
                <a:spcPct val="115000"/>
              </a:lnSpc>
              <a:spcBef>
                <a:spcPts val="1000"/>
              </a:spcBef>
              <a:spcAft>
                <a:spcPts val="0"/>
              </a:spcAft>
              <a:buClr>
                <a:srgbClr val="FFFFFF"/>
              </a:buClr>
              <a:buSzPts val="1200"/>
              <a:buFont typeface="Reddit Sans"/>
              <a:buAutoNum type="arabicPeriod"/>
            </a:pPr>
            <a:r>
              <a:rPr b="0" i="0" lang="vi" sz="1200" u="none" cap="none" strike="noStrike">
                <a:solidFill>
                  <a:srgbClr val="FFFFFF"/>
                </a:solidFill>
                <a:latin typeface="Reddit Sans"/>
                <a:ea typeface="Reddit Sans"/>
                <a:cs typeface="Reddit Sans"/>
                <a:sym typeface="Reddit Sans"/>
              </a:rPr>
              <a:t>Khó kiểm soát xuyên suốt giá bán, khuyến mãi, tồn kho, lô/date, điều chuyển và đổi trả hàng.</a:t>
            </a:r>
            <a:endParaRPr b="0" i="0" sz="1200" u="none" cap="none" strike="noStrike">
              <a:solidFill>
                <a:srgbClr val="FFFFFF"/>
              </a:solidFill>
              <a:latin typeface="Reddit Sans"/>
              <a:ea typeface="Reddit Sans"/>
              <a:cs typeface="Reddit Sans"/>
              <a:sym typeface="Reddit Sans"/>
            </a:endParaRPr>
          </a:p>
          <a:p>
            <a:pPr indent="-304800" lvl="0" marL="457200" marR="0" rtl="0" algn="just">
              <a:lnSpc>
                <a:spcPct val="115000"/>
              </a:lnSpc>
              <a:spcBef>
                <a:spcPts val="1000"/>
              </a:spcBef>
              <a:spcAft>
                <a:spcPts val="1000"/>
              </a:spcAft>
              <a:buClr>
                <a:srgbClr val="FFFFFF"/>
              </a:buClr>
              <a:buSzPts val="1200"/>
              <a:buFont typeface="Reddit Sans"/>
              <a:buAutoNum type="arabicPeriod"/>
            </a:pPr>
            <a:r>
              <a:rPr b="0" i="0" lang="vi" sz="1200" u="none" cap="none" strike="noStrike">
                <a:solidFill>
                  <a:srgbClr val="FFFFFF"/>
                </a:solidFill>
                <a:latin typeface="Reddit Sans"/>
                <a:ea typeface="Reddit Sans"/>
                <a:cs typeface="Reddit Sans"/>
                <a:sym typeface="Reddit Sans"/>
              </a:rPr>
              <a:t>Thiếu báo cáo hợp nhất real-time khiến CEO khó đánh giá hiệu quả và ra quyết định kịp thời.</a:t>
            </a:r>
            <a:endParaRPr b="0" i="0" sz="1200" u="none" cap="none" strike="noStrike">
              <a:solidFill>
                <a:srgbClr val="FFFFFF"/>
              </a:solidFill>
              <a:latin typeface="Reddit Sans"/>
              <a:ea typeface="Reddit Sans"/>
              <a:cs typeface="Reddit Sans"/>
              <a:sym typeface="Reddit Sans"/>
            </a:endParaRPr>
          </a:p>
        </p:txBody>
      </p:sp>
      <p:grpSp>
        <p:nvGrpSpPr>
          <p:cNvPr id="388" name="Google Shape;388;p9"/>
          <p:cNvGrpSpPr/>
          <p:nvPr/>
        </p:nvGrpSpPr>
        <p:grpSpPr>
          <a:xfrm>
            <a:off x="4750116" y="1683763"/>
            <a:ext cx="422463" cy="421024"/>
            <a:chOff x="6988278" y="3742963"/>
            <a:chExt cx="422463" cy="421024"/>
          </a:xfrm>
        </p:grpSpPr>
        <p:sp>
          <p:nvSpPr>
            <p:cNvPr id="389" name="Google Shape;389;p9"/>
            <p:cNvSpPr/>
            <p:nvPr/>
          </p:nvSpPr>
          <p:spPr>
            <a:xfrm rot="-2135953">
              <a:off x="7046813" y="3803894"/>
              <a:ext cx="305392" cy="299162"/>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5450">
              <a:solidFill>
                <a:srgbClr val="C3161C"/>
              </a:solidFill>
              <a:prstDash val="solid"/>
              <a:miter lim="8000"/>
              <a:headEnd len="sm" w="sm" type="none"/>
              <a:tailEnd len="sm" w="sm" type="none"/>
            </a:ln>
          </p:spPr>
          <p:txBody>
            <a:bodyPr anchorCtr="0" anchor="ctr" bIns="55625" lIns="111275" spcFirstLastPara="1" rIns="111275" wrap="square" tIns="55625">
              <a:noAutofit/>
            </a:bodyPr>
            <a:lstStyle/>
            <a:p>
              <a:pPr indent="0" lvl="0" marL="0" marR="0" rtl="0" algn="l">
                <a:lnSpc>
                  <a:spcPct val="100000"/>
                </a:lnSpc>
                <a:spcBef>
                  <a:spcPts val="0"/>
                </a:spcBef>
                <a:spcAft>
                  <a:spcPts val="0"/>
                </a:spcAft>
                <a:buClr>
                  <a:srgbClr val="000000"/>
                </a:buClr>
                <a:buSzPts val="2191"/>
                <a:buFont typeface="Arial"/>
                <a:buNone/>
              </a:pPr>
              <a:r>
                <a:t/>
              </a:r>
              <a:endParaRPr b="0" i="0" sz="2191" u="none" cap="none" strike="noStrike">
                <a:solidFill>
                  <a:srgbClr val="000000"/>
                </a:solidFill>
                <a:latin typeface="Calibri"/>
                <a:ea typeface="Calibri"/>
                <a:cs typeface="Calibri"/>
                <a:sym typeface="Calibri"/>
              </a:endParaRPr>
            </a:p>
          </p:txBody>
        </p:sp>
        <p:sp>
          <p:nvSpPr>
            <p:cNvPr id="390" name="Google Shape;390;p9"/>
            <p:cNvSpPr/>
            <p:nvPr/>
          </p:nvSpPr>
          <p:spPr>
            <a:xfrm rot="-2143197">
              <a:off x="7104539" y="3873336"/>
              <a:ext cx="189095" cy="160410"/>
            </a:xfrm>
            <a:custGeom>
              <a:rect b="b" l="l" r="r" t="t"/>
              <a:pathLst>
                <a:path extrusionOk="0" h="299489" w="344995">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cap="flat" cmpd="sng" w="9525">
              <a:solidFill>
                <a:srgbClr val="CE0000"/>
              </a:solidFill>
              <a:prstDash val="solid"/>
              <a:round/>
              <a:headEnd len="sm" w="sm" type="none"/>
              <a:tailEnd len="sm" w="sm" type="none"/>
            </a:ln>
          </p:spPr>
          <p:txBody>
            <a:bodyPr anchorCtr="0" anchor="ctr" bIns="55625" lIns="111275" spcFirstLastPara="1" rIns="111275" wrap="square" tIns="55625">
              <a:noAutofit/>
            </a:bodyPr>
            <a:lstStyle/>
            <a:p>
              <a:pPr indent="0" lvl="0" marL="0" marR="0" rtl="0" algn="l">
                <a:lnSpc>
                  <a:spcPct val="100000"/>
                </a:lnSpc>
                <a:spcBef>
                  <a:spcPts val="0"/>
                </a:spcBef>
                <a:spcAft>
                  <a:spcPts val="0"/>
                </a:spcAft>
                <a:buClr>
                  <a:srgbClr val="000000"/>
                </a:buClr>
                <a:buSzPts val="2191"/>
                <a:buFont typeface="Arial"/>
                <a:buNone/>
              </a:pPr>
              <a:r>
                <a:t/>
              </a:r>
              <a:endParaRPr b="0" i="0" sz="2191" u="none" cap="none" strike="noStrike">
                <a:solidFill>
                  <a:srgbClr val="000000"/>
                </a:solidFill>
                <a:latin typeface="Calibri"/>
                <a:ea typeface="Calibri"/>
                <a:cs typeface="Calibri"/>
                <a:sym typeface="Calibri"/>
              </a:endParaRPr>
            </a:p>
          </p:txBody>
        </p:sp>
      </p:grpSp>
      <p:sp>
        <p:nvSpPr>
          <p:cNvPr id="391" name="Google Shape;391;p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392" name="Google Shape;392;p9"/>
          <p:cNvSpPr/>
          <p:nvPr/>
        </p:nvSpPr>
        <p:spPr>
          <a:xfrm>
            <a:off x="5021200" y="5540900"/>
            <a:ext cx="6253500" cy="630900"/>
          </a:xfrm>
          <a:prstGeom prst="roundRect">
            <a:avLst>
              <a:gd fmla="val 5580" name="adj"/>
            </a:avLst>
          </a:prstGeom>
          <a:solidFill>
            <a:srgbClr val="FFFFFF"/>
          </a:solidFill>
          <a:ln cap="flat" cmpd="sng" w="9525">
            <a:solidFill>
              <a:srgbClr val="C4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500"/>
              <a:buFont typeface="Arial"/>
              <a:buNone/>
            </a:pPr>
            <a:r>
              <a:rPr b="0" i="0" lang="vi" sz="1500" u="none" cap="none" strike="noStrike">
                <a:solidFill>
                  <a:srgbClr val="000000"/>
                </a:solidFill>
                <a:latin typeface="Manrope"/>
                <a:ea typeface="Manrope"/>
                <a:cs typeface="Manrope"/>
                <a:sym typeface="Manrope"/>
              </a:rPr>
              <a:t>Nguyên nhân chính là do doanh nghiệp đang </a:t>
            </a:r>
            <a:r>
              <a:rPr b="1" i="0" lang="vi" sz="1500" u="none" cap="none" strike="noStrike">
                <a:solidFill>
                  <a:srgbClr val="000000"/>
                </a:solidFill>
                <a:latin typeface="Manrope"/>
                <a:ea typeface="Manrope"/>
                <a:cs typeface="Manrope"/>
                <a:sym typeface="Manrope"/>
              </a:rPr>
              <a:t>vận hành</a:t>
            </a:r>
            <a:r>
              <a:rPr b="0" i="0" lang="vi" sz="1500" u="none" cap="none" strike="noStrike">
                <a:solidFill>
                  <a:srgbClr val="000000"/>
                </a:solidFill>
                <a:latin typeface="Manrope"/>
                <a:ea typeface="Manrope"/>
                <a:cs typeface="Manrope"/>
                <a:sym typeface="Manrope"/>
              </a:rPr>
              <a:t> </a:t>
            </a:r>
            <a:r>
              <a:rPr b="1" i="0" lang="vi" sz="1500" u="none" cap="none" strike="noStrike">
                <a:solidFill>
                  <a:srgbClr val="000000"/>
                </a:solidFill>
                <a:latin typeface="Manrope"/>
                <a:ea typeface="Manrope"/>
                <a:cs typeface="Manrope"/>
                <a:sym typeface="Manrope"/>
              </a:rPr>
              <a:t>thủ công</a:t>
            </a:r>
            <a:r>
              <a:rPr b="0" i="0" lang="vi" sz="1500" u="none" cap="none" strike="noStrike">
                <a:solidFill>
                  <a:srgbClr val="000000"/>
                </a:solidFill>
                <a:latin typeface="Manrope"/>
                <a:ea typeface="Manrope"/>
                <a:cs typeface="Manrope"/>
                <a:sym typeface="Manrope"/>
              </a:rPr>
              <a:t> hoặc bằng </a:t>
            </a:r>
            <a:r>
              <a:rPr b="1" i="0" lang="vi" sz="1500" u="none" cap="none" strike="noStrike">
                <a:solidFill>
                  <a:srgbClr val="000000"/>
                </a:solidFill>
                <a:latin typeface="Manrope"/>
                <a:ea typeface="Manrope"/>
                <a:cs typeface="Manrope"/>
                <a:sym typeface="Manrope"/>
              </a:rPr>
              <a:t>nhiều hệ thống rời rạc</a:t>
            </a:r>
            <a:endParaRPr b="1" i="0" sz="1500" u="none" cap="none" strike="noStrike">
              <a:solidFill>
                <a:srgbClr val="000000"/>
              </a:solidFill>
              <a:latin typeface="Manrope"/>
              <a:ea typeface="Manrope"/>
              <a:cs typeface="Manrope"/>
              <a:sym typeface="Manrope"/>
            </a:endParaRPr>
          </a:p>
        </p:txBody>
      </p:sp>
      <p:sp>
        <p:nvSpPr>
          <p:cNvPr id="393" name="Google Shape;393;p9"/>
          <p:cNvSpPr/>
          <p:nvPr/>
        </p:nvSpPr>
        <p:spPr>
          <a:xfrm rot="5400000">
            <a:off x="4423600" y="4864025"/>
            <a:ext cx="1140900" cy="974700"/>
          </a:xfrm>
          <a:prstGeom prst="arc">
            <a:avLst>
              <a:gd fmla="val 103411" name="adj1"/>
              <a:gd fmla="val 5117609" name="adj2"/>
            </a:avLst>
          </a:prstGeom>
          <a:noFill/>
          <a:ln cap="flat" cmpd="sng" w="19050">
            <a:solidFill>
              <a:srgbClr val="000000"/>
            </a:solidFill>
            <a:prstDash val="dashDot"/>
            <a:miter lim="8000"/>
            <a:headEnd len="lg" w="lg" type="oval"/>
            <a:tailEnd len="lg" w="lg" type="ova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pic>
        <p:nvPicPr>
          <p:cNvPr id="394" name="Google Shape;394;p9"/>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00" name="Google Shape;400;p10"/>
          <p:cNvPicPr preferRelativeResize="0"/>
          <p:nvPr/>
        </p:nvPicPr>
        <p:blipFill rotWithShape="1">
          <a:blip r:embed="rId3">
            <a:alphaModFix/>
          </a:blip>
          <a:srcRect b="0" l="0" r="0" t="0"/>
          <a:stretch/>
        </p:blipFill>
        <p:spPr>
          <a:xfrm>
            <a:off x="0" y="0"/>
            <a:ext cx="12188951" cy="6859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1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06" name="Google Shape;406;p11" title="ChatGPT Image Jul 1, 2026, 02_34_42 PM.png"/>
          <p:cNvPicPr preferRelativeResize="0"/>
          <p:nvPr/>
        </p:nvPicPr>
        <p:blipFill rotWithShape="1">
          <a:blip r:embed="rId3">
            <a:alphaModFix/>
          </a:blip>
          <a:srcRect b="2382" l="1854" r="1077" t="0"/>
          <a:stretch/>
        </p:blipFill>
        <p:spPr>
          <a:xfrm>
            <a:off x="587225" y="0"/>
            <a:ext cx="11351776" cy="6424875"/>
          </a:xfrm>
          <a:prstGeom prst="rect">
            <a:avLst/>
          </a:prstGeom>
          <a:noFill/>
          <a:ln>
            <a:noFill/>
          </a:ln>
        </p:spPr>
      </p:pic>
      <p:pic>
        <p:nvPicPr>
          <p:cNvPr id="407" name="Google Shape;407;p11"/>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1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13" name="Google Shape;413;p12" title="slide13.png"/>
          <p:cNvPicPr preferRelativeResize="0"/>
          <p:nvPr/>
        </p:nvPicPr>
        <p:blipFill rotWithShape="1">
          <a:blip r:embed="rId3">
            <a:alphaModFix/>
          </a:blip>
          <a:srcRect b="318" l="0" r="0" t="318"/>
          <a:stretch/>
        </p:blipFill>
        <p:spPr>
          <a:xfrm>
            <a:off x="291375" y="0"/>
            <a:ext cx="11526902" cy="6442899"/>
          </a:xfrm>
          <a:prstGeom prst="rect">
            <a:avLst/>
          </a:prstGeom>
          <a:noFill/>
          <a:ln>
            <a:noFill/>
          </a:ln>
        </p:spPr>
      </p:pic>
      <p:pic>
        <p:nvPicPr>
          <p:cNvPr id="414" name="Google Shape;414;p12"/>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3"/>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420" name="Google Shape;420;p13"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421" name="Google Shape;421;p13"/>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vi" sz="1800" u="none" cap="none" strike="noStrike">
                <a:solidFill>
                  <a:schemeClr val="dk1"/>
                </a:solidFill>
                <a:latin typeface="Manrope"/>
                <a:ea typeface="Manrope"/>
                <a:cs typeface="Manrope"/>
                <a:sym typeface="Manrope"/>
              </a:rPr>
              <a:t>Mô hình vận hành tổng quan trên</a:t>
            </a:r>
            <a:r>
              <a:rPr b="1" i="0" lang="vi" sz="1800" u="none" cap="none" strike="noStrike">
                <a:solidFill>
                  <a:srgbClr val="C3161C"/>
                </a:solidFill>
                <a:latin typeface="Manrope"/>
                <a:ea typeface="Manrope"/>
                <a:cs typeface="Manrope"/>
                <a:sym typeface="Manrope"/>
              </a:rPr>
              <a:t> MBW </a:t>
            </a:r>
            <a:r>
              <a:rPr b="1" i="0" lang="vi" sz="1800" u="none" cap="none" strike="noStrike">
                <a:solidFill>
                  <a:schemeClr val="dk1"/>
                </a:solidFill>
                <a:latin typeface="Manrope"/>
                <a:ea typeface="Manrope"/>
                <a:cs typeface="Manrope"/>
                <a:sym typeface="Manrope"/>
              </a:rPr>
              <a:t>Next</a:t>
            </a:r>
            <a:endParaRPr b="1" i="0" sz="1800" u="none" cap="none" strike="noStrike">
              <a:solidFill>
                <a:schemeClr val="dk1"/>
              </a:solidFill>
              <a:latin typeface="Manrope"/>
              <a:ea typeface="Manrope"/>
              <a:cs typeface="Manrope"/>
              <a:sym typeface="Manrope"/>
            </a:endParaRPr>
          </a:p>
        </p:txBody>
      </p:sp>
      <p:grpSp>
        <p:nvGrpSpPr>
          <p:cNvPr id="422" name="Google Shape;422;p13"/>
          <p:cNvGrpSpPr/>
          <p:nvPr/>
        </p:nvGrpSpPr>
        <p:grpSpPr>
          <a:xfrm>
            <a:off x="10222040" y="325568"/>
            <a:ext cx="1379662" cy="380749"/>
            <a:chOff x="2600725" y="4134550"/>
            <a:chExt cx="1957800" cy="540300"/>
          </a:xfrm>
        </p:grpSpPr>
        <p:sp>
          <p:nvSpPr>
            <p:cNvPr id="423" name="Google Shape;423;p13"/>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424" name="Google Shape;424;p13"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425" name="Google Shape;425;p1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26" name="Google Shape;426;p13" title="mo-hinh-mbwnext-ban-le-1.png"/>
          <p:cNvPicPr preferRelativeResize="0"/>
          <p:nvPr/>
        </p:nvPicPr>
        <p:blipFill rotWithShape="1">
          <a:blip r:embed="rId5">
            <a:alphaModFix/>
          </a:blip>
          <a:srcRect b="0" l="0" r="0" t="0"/>
          <a:stretch/>
        </p:blipFill>
        <p:spPr>
          <a:xfrm>
            <a:off x="634075" y="849225"/>
            <a:ext cx="10852576" cy="5566599"/>
          </a:xfrm>
          <a:prstGeom prst="rect">
            <a:avLst/>
          </a:prstGeom>
          <a:noFill/>
          <a:ln>
            <a:noFill/>
          </a:ln>
        </p:spPr>
      </p:pic>
      <p:pic>
        <p:nvPicPr>
          <p:cNvPr id="427" name="Google Shape;427;p13"/>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4"/>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433" name="Google Shape;433;p14"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434" name="Google Shape;434;p14"/>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vi" sz="1800" u="none" cap="none" strike="noStrike">
                <a:solidFill>
                  <a:schemeClr val="dk1"/>
                </a:solidFill>
                <a:latin typeface="Manrope"/>
                <a:ea typeface="Manrope"/>
                <a:cs typeface="Manrope"/>
                <a:sym typeface="Manrope"/>
              </a:rPr>
              <a:t>Mô hình vận hành tổng quan trên</a:t>
            </a:r>
            <a:r>
              <a:rPr b="1" i="0" lang="vi" sz="1800" u="none" cap="none" strike="noStrike">
                <a:solidFill>
                  <a:srgbClr val="C3161C"/>
                </a:solidFill>
                <a:latin typeface="Manrope"/>
                <a:ea typeface="Manrope"/>
                <a:cs typeface="Manrope"/>
                <a:sym typeface="Manrope"/>
              </a:rPr>
              <a:t> MBW </a:t>
            </a:r>
            <a:r>
              <a:rPr b="1" i="0" lang="vi" sz="1800" u="none" cap="none" strike="noStrike">
                <a:solidFill>
                  <a:schemeClr val="dk1"/>
                </a:solidFill>
                <a:latin typeface="Manrope"/>
                <a:ea typeface="Manrope"/>
                <a:cs typeface="Manrope"/>
                <a:sym typeface="Manrope"/>
              </a:rPr>
              <a:t>Next</a:t>
            </a:r>
            <a:endParaRPr b="1" i="0" sz="1800" u="none" cap="none" strike="noStrike">
              <a:solidFill>
                <a:schemeClr val="dk1"/>
              </a:solidFill>
              <a:latin typeface="Manrope"/>
              <a:ea typeface="Manrope"/>
              <a:cs typeface="Manrope"/>
              <a:sym typeface="Manrope"/>
            </a:endParaRPr>
          </a:p>
        </p:txBody>
      </p:sp>
      <p:grpSp>
        <p:nvGrpSpPr>
          <p:cNvPr id="435" name="Google Shape;435;p14"/>
          <p:cNvGrpSpPr/>
          <p:nvPr/>
        </p:nvGrpSpPr>
        <p:grpSpPr>
          <a:xfrm>
            <a:off x="10222040" y="325568"/>
            <a:ext cx="1379662" cy="380749"/>
            <a:chOff x="2600725" y="4134550"/>
            <a:chExt cx="1957800" cy="540300"/>
          </a:xfrm>
        </p:grpSpPr>
        <p:sp>
          <p:nvSpPr>
            <p:cNvPr id="436" name="Google Shape;436;p14"/>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437" name="Google Shape;437;p14"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438" name="Google Shape;438;p1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39" name="Google Shape;439;p14"/>
          <p:cNvPicPr preferRelativeResize="0"/>
          <p:nvPr/>
        </p:nvPicPr>
        <p:blipFill rotWithShape="1">
          <a:blip r:embed="rId5">
            <a:alphaModFix/>
          </a:blip>
          <a:srcRect b="0" l="0" r="0" t="0"/>
          <a:stretch/>
        </p:blipFill>
        <p:spPr>
          <a:xfrm>
            <a:off x="811863" y="904375"/>
            <a:ext cx="10565223" cy="5493400"/>
          </a:xfrm>
          <a:prstGeom prst="rect">
            <a:avLst/>
          </a:prstGeom>
          <a:noFill/>
          <a:ln>
            <a:noFill/>
          </a:ln>
        </p:spPr>
      </p:pic>
      <p:pic>
        <p:nvPicPr>
          <p:cNvPr id="440" name="Google Shape;440;p14"/>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15"/>
          <p:cNvSpPr/>
          <p:nvPr/>
        </p:nvSpPr>
        <p:spPr>
          <a:xfrm>
            <a:off x="4480954" y="1526546"/>
            <a:ext cx="3342600" cy="4266600"/>
          </a:xfrm>
          <a:prstGeom prst="ellipse">
            <a:avLst/>
          </a:prstGeom>
          <a:solidFill>
            <a:schemeClr val="lt2"/>
          </a:solidFill>
          <a:ln cap="flat" cmpd="sng" w="76200">
            <a:solidFill>
              <a:srgbClr val="CE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15"/>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447" name="Google Shape;447;p15"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448" name="Google Shape;448;p15"/>
          <p:cNvSpPr txBox="1"/>
          <p:nvPr/>
        </p:nvSpPr>
        <p:spPr>
          <a:xfrm>
            <a:off x="839225" y="301500"/>
            <a:ext cx="101337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vi" sz="1800" u="none" cap="none" strike="noStrike">
                <a:solidFill>
                  <a:schemeClr val="dk1"/>
                </a:solidFill>
                <a:latin typeface="Reddit Sans"/>
                <a:ea typeface="Reddit Sans"/>
                <a:cs typeface="Reddit Sans"/>
                <a:sym typeface="Reddit Sans"/>
              </a:rPr>
              <a:t>MBW</a:t>
            </a:r>
            <a:r>
              <a:rPr b="1" i="0" lang="vi" sz="1800" u="none" cap="none" strike="noStrike">
                <a:solidFill>
                  <a:srgbClr val="C3161C"/>
                </a:solidFill>
                <a:latin typeface="Reddit Sans"/>
                <a:ea typeface="Reddit Sans"/>
                <a:cs typeface="Reddit Sans"/>
                <a:sym typeface="Reddit Sans"/>
              </a:rPr>
              <a:t> Next </a:t>
            </a:r>
            <a:r>
              <a:rPr b="1" i="0" lang="vi" sz="1800" u="none" cap="none" strike="noStrike">
                <a:solidFill>
                  <a:schemeClr val="dk1"/>
                </a:solidFill>
                <a:latin typeface="Reddit Sans"/>
                <a:ea typeface="Reddit Sans"/>
                <a:cs typeface="Reddit Sans"/>
                <a:sym typeface="Reddit Sans"/>
              </a:rPr>
              <a:t>mang tới bộ giải pháp vận hành chuyên nghiệp cho DN bán lẻ</a:t>
            </a:r>
            <a:endParaRPr b="1" i="0" sz="1800" u="none" cap="none" strike="noStrike">
              <a:solidFill>
                <a:schemeClr val="dk1"/>
              </a:solidFill>
              <a:latin typeface="Reddit Sans"/>
              <a:ea typeface="Reddit Sans"/>
              <a:cs typeface="Reddit Sans"/>
              <a:sym typeface="Reddit Sans"/>
            </a:endParaRPr>
          </a:p>
        </p:txBody>
      </p:sp>
      <p:sp>
        <p:nvSpPr>
          <p:cNvPr id="449" name="Google Shape;449;p1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450" name="Google Shape;450;p15"/>
          <p:cNvSpPr/>
          <p:nvPr/>
        </p:nvSpPr>
        <p:spPr>
          <a:xfrm>
            <a:off x="4403325" y="832200"/>
            <a:ext cx="2384400" cy="5655300"/>
          </a:xfrm>
          <a:prstGeom prst="rect">
            <a:avLst/>
          </a:prstGeom>
          <a:solidFill>
            <a:schemeClr val="lt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51" name="Google Shape;451;p15" title="MBWNext-POST-model-S-1_V2-2048x1597.png"/>
          <p:cNvPicPr preferRelativeResize="0"/>
          <p:nvPr/>
        </p:nvPicPr>
        <p:blipFill rotWithShape="1">
          <a:blip r:embed="rId4">
            <a:alphaModFix/>
          </a:blip>
          <a:srcRect b="0" l="0" r="0" t="0"/>
          <a:stretch/>
        </p:blipFill>
        <p:spPr>
          <a:xfrm>
            <a:off x="383325" y="1276487"/>
            <a:ext cx="6297876" cy="4911086"/>
          </a:xfrm>
          <a:prstGeom prst="rect">
            <a:avLst/>
          </a:prstGeom>
          <a:noFill/>
          <a:ln>
            <a:noFill/>
          </a:ln>
        </p:spPr>
      </p:pic>
      <p:sp>
        <p:nvSpPr>
          <p:cNvPr id="452" name="Google Shape;452;p15"/>
          <p:cNvSpPr/>
          <p:nvPr/>
        </p:nvSpPr>
        <p:spPr>
          <a:xfrm>
            <a:off x="6968047" y="1729242"/>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cap="flat" cmpd="sng" w="12700">
            <a:solidFill>
              <a:srgbClr val="000000"/>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01</a:t>
            </a:r>
            <a:endParaRPr b="0" i="0" sz="1000" u="none" cap="none" strike="noStrike">
              <a:solidFill>
                <a:schemeClr val="lt1"/>
              </a:solidFill>
              <a:latin typeface="Reddit Sans Medium"/>
              <a:ea typeface="Reddit Sans Medium"/>
              <a:cs typeface="Reddit Sans Medium"/>
              <a:sym typeface="Reddit Sans Medium"/>
            </a:endParaRPr>
          </a:p>
        </p:txBody>
      </p:sp>
      <p:sp>
        <p:nvSpPr>
          <p:cNvPr id="453" name="Google Shape;453;p15"/>
          <p:cNvSpPr/>
          <p:nvPr/>
        </p:nvSpPr>
        <p:spPr>
          <a:xfrm>
            <a:off x="7392160" y="2342551"/>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02</a:t>
            </a:r>
            <a:endParaRPr b="0" i="0" sz="1000" u="none" cap="none" strike="noStrike">
              <a:solidFill>
                <a:schemeClr val="lt1"/>
              </a:solidFill>
              <a:latin typeface="Reddit Sans Medium"/>
              <a:ea typeface="Reddit Sans Medium"/>
              <a:cs typeface="Reddit Sans Medium"/>
              <a:sym typeface="Reddit Sans Medium"/>
            </a:endParaRPr>
          </a:p>
        </p:txBody>
      </p:sp>
      <p:sp>
        <p:nvSpPr>
          <p:cNvPr id="454" name="Google Shape;454;p15"/>
          <p:cNvSpPr/>
          <p:nvPr/>
        </p:nvSpPr>
        <p:spPr>
          <a:xfrm>
            <a:off x="7662870" y="3160945"/>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cap="flat" cmpd="sng" w="12700">
            <a:solidFill>
              <a:srgbClr val="000000"/>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03</a:t>
            </a:r>
            <a:endParaRPr b="0" i="0" sz="1000" u="none" cap="none" strike="noStrike">
              <a:solidFill>
                <a:schemeClr val="lt1"/>
              </a:solidFill>
              <a:latin typeface="Reddit Sans Medium"/>
              <a:ea typeface="Reddit Sans Medium"/>
              <a:cs typeface="Reddit Sans Medium"/>
              <a:sym typeface="Reddit Sans Medium"/>
            </a:endParaRPr>
          </a:p>
        </p:txBody>
      </p:sp>
      <p:sp>
        <p:nvSpPr>
          <p:cNvPr id="455" name="Google Shape;455;p15"/>
          <p:cNvSpPr/>
          <p:nvPr/>
        </p:nvSpPr>
        <p:spPr>
          <a:xfrm>
            <a:off x="7698965" y="3939928"/>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04</a:t>
            </a:r>
            <a:endParaRPr b="0" i="0" sz="1000" u="none" cap="none" strike="noStrike">
              <a:solidFill>
                <a:schemeClr val="lt1"/>
              </a:solidFill>
              <a:latin typeface="Reddit Sans Medium"/>
              <a:ea typeface="Reddit Sans Medium"/>
              <a:cs typeface="Reddit Sans Medium"/>
              <a:sym typeface="Reddit Sans Medium"/>
            </a:endParaRPr>
          </a:p>
        </p:txBody>
      </p:sp>
      <p:sp>
        <p:nvSpPr>
          <p:cNvPr id="456" name="Google Shape;456;p15"/>
          <p:cNvSpPr/>
          <p:nvPr/>
        </p:nvSpPr>
        <p:spPr>
          <a:xfrm>
            <a:off x="7518491" y="4657486"/>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000000"/>
          </a:solidFill>
          <a:ln cap="flat" cmpd="sng" w="12700">
            <a:solidFill>
              <a:srgbClr val="000000"/>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05</a:t>
            </a:r>
            <a:endParaRPr b="0" i="0" sz="1000" u="none" cap="none" strike="noStrike">
              <a:solidFill>
                <a:schemeClr val="lt1"/>
              </a:solidFill>
              <a:latin typeface="Reddit Sans Medium"/>
              <a:ea typeface="Reddit Sans Medium"/>
              <a:cs typeface="Reddit Sans Medium"/>
              <a:sym typeface="Reddit Sans Medium"/>
            </a:endParaRPr>
          </a:p>
        </p:txBody>
      </p:sp>
      <p:sp>
        <p:nvSpPr>
          <p:cNvPr id="457" name="Google Shape;457;p15"/>
          <p:cNvSpPr/>
          <p:nvPr/>
        </p:nvSpPr>
        <p:spPr>
          <a:xfrm>
            <a:off x="7022189" y="5340691"/>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2700">
            <a:solidFill>
              <a:srgbClr val="C3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0" i="0" lang="vi" sz="1000" u="none" cap="none" strike="noStrike">
                <a:solidFill>
                  <a:schemeClr val="lt1"/>
                </a:solidFill>
                <a:latin typeface="Reddit Sans Medium"/>
                <a:ea typeface="Reddit Sans Medium"/>
                <a:cs typeface="Reddit Sans Medium"/>
                <a:sym typeface="Reddit Sans Medium"/>
              </a:rPr>
              <a:t>06</a:t>
            </a:r>
            <a:endParaRPr b="0" i="0" sz="1000" u="none" cap="none" strike="noStrike">
              <a:solidFill>
                <a:schemeClr val="lt1"/>
              </a:solidFill>
              <a:latin typeface="Reddit Sans Medium"/>
              <a:ea typeface="Reddit Sans Medium"/>
              <a:cs typeface="Reddit Sans Medium"/>
              <a:sym typeface="Reddit Sans Medium"/>
            </a:endParaRPr>
          </a:p>
        </p:txBody>
      </p:sp>
      <p:sp>
        <p:nvSpPr>
          <p:cNvPr id="458" name="Google Shape;458;p15"/>
          <p:cNvSpPr txBox="1"/>
          <p:nvPr/>
        </p:nvSpPr>
        <p:spPr>
          <a:xfrm>
            <a:off x="7417475" y="1615232"/>
            <a:ext cx="4340400" cy="33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5"/>
          <p:cNvSpPr txBox="1"/>
          <p:nvPr/>
        </p:nvSpPr>
        <p:spPr>
          <a:xfrm>
            <a:off x="7426475" y="1573047"/>
            <a:ext cx="43224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Vận hành chuỗi bán lẻ tập trung, đáp ứng mô hình đa công ty - chi nhánh - pháp nhân</a:t>
            </a:r>
            <a:endParaRPr b="0" i="0" sz="1300" u="none" cap="none" strike="noStrike">
              <a:solidFill>
                <a:srgbClr val="000000"/>
              </a:solidFill>
              <a:latin typeface="Manrope"/>
              <a:ea typeface="Manrope"/>
              <a:cs typeface="Manrope"/>
              <a:sym typeface="Manrope"/>
            </a:endParaRPr>
          </a:p>
        </p:txBody>
      </p:sp>
      <p:sp>
        <p:nvSpPr>
          <p:cNvPr id="460" name="Google Shape;460;p15"/>
          <p:cNvSpPr txBox="1"/>
          <p:nvPr/>
        </p:nvSpPr>
        <p:spPr>
          <a:xfrm>
            <a:off x="7753268" y="2255780"/>
            <a:ext cx="43224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Quản lý luồng hàng xuyên suốt 4 cấp từ yêu cầu - mua hàng - cấp phát &amp; điều chuyển</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p:txBody>
      </p:sp>
      <p:sp>
        <p:nvSpPr>
          <p:cNvPr id="461" name="Google Shape;461;p15"/>
          <p:cNvSpPr txBox="1"/>
          <p:nvPr/>
        </p:nvSpPr>
        <p:spPr>
          <a:xfrm>
            <a:off x="8005921" y="3001974"/>
            <a:ext cx="43224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Tối ưu quản trị tài chính – luồng tiền, tăng hiệu quả kiểm soát doanh thu - chi phí trên toàn chuỗi</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p:txBody>
      </p:sp>
      <p:sp>
        <p:nvSpPr>
          <p:cNvPr id="462" name="Google Shape;462;p15"/>
          <p:cNvSpPr txBox="1"/>
          <p:nvPr/>
        </p:nvSpPr>
        <p:spPr>
          <a:xfrm>
            <a:off x="8033000" y="3817049"/>
            <a:ext cx="38601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Chuyên nghiệp hóa bán hàng tại POS, tăng uy tín với KH và hiệu suất bán tại cửa hàng</a:t>
            </a:r>
            <a:endParaRPr b="0" i="0" sz="1300" u="none" cap="none" strike="noStrike">
              <a:solidFill>
                <a:srgbClr val="000000"/>
              </a:solidFill>
              <a:latin typeface="Manrope"/>
              <a:ea typeface="Manrope"/>
              <a:cs typeface="Manrope"/>
              <a:sym typeface="Manrope"/>
            </a:endParaRPr>
          </a:p>
        </p:txBody>
      </p:sp>
      <p:sp>
        <p:nvSpPr>
          <p:cNvPr id="463" name="Google Shape;463;p15"/>
          <p:cNvSpPr txBox="1"/>
          <p:nvPr/>
        </p:nvSpPr>
        <p:spPr>
          <a:xfrm>
            <a:off x="7834475" y="4570705"/>
            <a:ext cx="43224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Quản trị chính sách giá, khuyến mại đồng bộ toàn </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hệ thống</a:t>
            </a:r>
            <a:endParaRPr b="0" i="0" sz="1300" u="none" cap="none" strike="noStrike">
              <a:solidFill>
                <a:srgbClr val="000000"/>
              </a:solidFill>
              <a:latin typeface="Manrope"/>
              <a:ea typeface="Manrope"/>
              <a:cs typeface="Manrope"/>
              <a:sym typeface="Manrope"/>
            </a:endParaRPr>
          </a:p>
        </p:txBody>
      </p:sp>
      <p:sp>
        <p:nvSpPr>
          <p:cNvPr id="464" name="Google Shape;464;p15"/>
          <p:cNvSpPr txBox="1"/>
          <p:nvPr/>
        </p:nvSpPr>
        <p:spPr>
          <a:xfrm>
            <a:off x="7482400" y="5208803"/>
            <a:ext cx="4322400" cy="315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Chuẩn hóa quy trình, dữ liệu, dễ dàng nhân bản </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hệ thống khi quy mô mở rộng</a:t>
            </a:r>
            <a:endParaRPr b="0" i="0" sz="13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anrope"/>
              <a:ea typeface="Manrope"/>
              <a:cs typeface="Manrope"/>
              <a:sym typeface="Manrope"/>
            </a:endParaRPr>
          </a:p>
        </p:txBody>
      </p:sp>
      <p:grpSp>
        <p:nvGrpSpPr>
          <p:cNvPr id="465" name="Google Shape;465;p15"/>
          <p:cNvGrpSpPr/>
          <p:nvPr/>
        </p:nvGrpSpPr>
        <p:grpSpPr>
          <a:xfrm>
            <a:off x="10222040" y="325568"/>
            <a:ext cx="1379662" cy="380749"/>
            <a:chOff x="2600725" y="4134550"/>
            <a:chExt cx="1957800" cy="540300"/>
          </a:xfrm>
        </p:grpSpPr>
        <p:sp>
          <p:nvSpPr>
            <p:cNvPr id="466" name="Google Shape;466;p15"/>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467" name="Google Shape;467;p15" title="FullLogo-1.png"/>
            <p:cNvPicPr preferRelativeResize="0"/>
            <p:nvPr/>
          </p:nvPicPr>
          <p:blipFill rotWithShape="1">
            <a:blip r:embed="rId5">
              <a:alphaModFix/>
            </a:blip>
            <a:srcRect b="0" l="0" r="0" t="0"/>
            <a:stretch/>
          </p:blipFill>
          <p:spPr>
            <a:xfrm>
              <a:off x="2691459" y="4245787"/>
              <a:ext cx="1784673" cy="303225"/>
            </a:xfrm>
            <a:prstGeom prst="rect">
              <a:avLst/>
            </a:prstGeom>
            <a:noFill/>
            <a:ln>
              <a:noFill/>
            </a:ln>
          </p:spPr>
        </p:pic>
      </p:grpSp>
      <p:sp>
        <p:nvSpPr>
          <p:cNvPr id="468" name="Google Shape;468;p15"/>
          <p:cNvSpPr/>
          <p:nvPr/>
        </p:nvSpPr>
        <p:spPr>
          <a:xfrm>
            <a:off x="4712425" y="2658525"/>
            <a:ext cx="1180500" cy="422400"/>
          </a:xfrm>
          <a:prstGeom prst="roundRect">
            <a:avLst>
              <a:gd fmla="val 16667" name="adj"/>
            </a:avLst>
          </a:prstGeom>
          <a:solidFill>
            <a:srgbClr val="F9F8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15"/>
          <p:cNvSpPr txBox="1"/>
          <p:nvPr/>
        </p:nvSpPr>
        <p:spPr>
          <a:xfrm>
            <a:off x="4664408" y="2646826"/>
            <a:ext cx="1295700" cy="48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950"/>
              <a:buFont typeface="Arial"/>
              <a:buNone/>
            </a:pPr>
            <a:r>
              <a:rPr b="1" i="0" lang="vi" sz="950" u="none" cap="none" strike="noStrike">
                <a:solidFill>
                  <a:srgbClr val="2E4165"/>
                </a:solidFill>
                <a:latin typeface="Reddit Sans"/>
                <a:ea typeface="Reddit Sans"/>
                <a:cs typeface="Reddit Sans"/>
                <a:sym typeface="Reddit Sans"/>
              </a:rPr>
              <a:t>Xuất hóa đơn điện tử theo yêu cầu</a:t>
            </a:r>
            <a:endParaRPr b="1" i="0" sz="950" u="none" cap="none" strike="noStrike">
              <a:solidFill>
                <a:srgbClr val="2E4165"/>
              </a:solidFill>
              <a:latin typeface="Reddit Sans"/>
              <a:ea typeface="Reddit Sans"/>
              <a:cs typeface="Reddit Sans"/>
              <a:sym typeface="Reddit Sans"/>
            </a:endParaRPr>
          </a:p>
        </p:txBody>
      </p:sp>
      <p:pic>
        <p:nvPicPr>
          <p:cNvPr id="470" name="Google Shape;470;p15"/>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6"/>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476" name="Google Shape;476;p16"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477" name="Google Shape;477;p16"/>
          <p:cNvSpPr txBox="1"/>
          <p:nvPr/>
        </p:nvSpPr>
        <p:spPr>
          <a:xfrm>
            <a:off x="839225" y="301500"/>
            <a:ext cx="101337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vi" sz="1800" u="none" cap="none" strike="noStrike">
                <a:solidFill>
                  <a:schemeClr val="dk1"/>
                </a:solidFill>
                <a:latin typeface="Reddit Sans"/>
                <a:ea typeface="Reddit Sans"/>
                <a:cs typeface="Reddit Sans"/>
                <a:sym typeface="Reddit Sans"/>
              </a:rPr>
              <a:t>Lợi ích vận hành khi sử dụng </a:t>
            </a:r>
            <a:r>
              <a:rPr b="1" i="0" lang="vi" sz="1800" u="none" cap="none" strike="noStrike">
                <a:solidFill>
                  <a:srgbClr val="CE0000"/>
                </a:solidFill>
                <a:latin typeface="Reddit Sans"/>
                <a:ea typeface="Reddit Sans"/>
                <a:cs typeface="Reddit Sans"/>
                <a:sym typeface="Reddit Sans"/>
              </a:rPr>
              <a:t>MBW </a:t>
            </a:r>
            <a:r>
              <a:rPr b="1" i="0" lang="vi" sz="1800" u="none" cap="none" strike="noStrike">
                <a:solidFill>
                  <a:schemeClr val="dk1"/>
                </a:solidFill>
                <a:latin typeface="Reddit Sans"/>
                <a:ea typeface="Reddit Sans"/>
                <a:cs typeface="Reddit Sans"/>
                <a:sym typeface="Reddit Sans"/>
              </a:rPr>
              <a:t>Next</a:t>
            </a:r>
            <a:endParaRPr b="1" i="0" sz="1800" u="none" cap="none" strike="noStrike">
              <a:solidFill>
                <a:schemeClr val="dk1"/>
              </a:solidFill>
              <a:latin typeface="Reddit Sans"/>
              <a:ea typeface="Reddit Sans"/>
              <a:cs typeface="Reddit Sans"/>
              <a:sym typeface="Reddit Sans"/>
            </a:endParaRPr>
          </a:p>
        </p:txBody>
      </p:sp>
      <p:sp>
        <p:nvSpPr>
          <p:cNvPr id="478" name="Google Shape;478;p1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479" name="Google Shape;479;p16" title="ChatGPT Image Jul 23, 2026, 06_42_42 PM.png"/>
          <p:cNvPicPr preferRelativeResize="0"/>
          <p:nvPr/>
        </p:nvPicPr>
        <p:blipFill rotWithShape="1">
          <a:blip r:embed="rId4">
            <a:alphaModFix/>
          </a:blip>
          <a:srcRect b="10292" l="0" r="0" t="19116"/>
          <a:stretch/>
        </p:blipFill>
        <p:spPr>
          <a:xfrm>
            <a:off x="529963" y="1218187"/>
            <a:ext cx="11129024" cy="4421625"/>
          </a:xfrm>
          <a:prstGeom prst="rect">
            <a:avLst/>
          </a:prstGeom>
          <a:noFill/>
          <a:ln>
            <a:noFill/>
          </a:ln>
        </p:spPr>
      </p:pic>
      <p:grpSp>
        <p:nvGrpSpPr>
          <p:cNvPr id="480" name="Google Shape;480;p16"/>
          <p:cNvGrpSpPr/>
          <p:nvPr/>
        </p:nvGrpSpPr>
        <p:grpSpPr>
          <a:xfrm>
            <a:off x="10222040" y="325568"/>
            <a:ext cx="1379662" cy="380749"/>
            <a:chOff x="2600725" y="4134550"/>
            <a:chExt cx="1957800" cy="540300"/>
          </a:xfrm>
        </p:grpSpPr>
        <p:sp>
          <p:nvSpPr>
            <p:cNvPr id="481" name="Google Shape;481;p16"/>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482" name="Google Shape;482;p16" title="FullLogo-1.png"/>
            <p:cNvPicPr preferRelativeResize="0"/>
            <p:nvPr/>
          </p:nvPicPr>
          <p:blipFill rotWithShape="1">
            <a:blip r:embed="rId5">
              <a:alphaModFix/>
            </a:blip>
            <a:srcRect b="0" l="0" r="0" t="0"/>
            <a:stretch/>
          </p:blipFill>
          <p:spPr>
            <a:xfrm>
              <a:off x="2691459" y="4245787"/>
              <a:ext cx="1784673" cy="303225"/>
            </a:xfrm>
            <a:prstGeom prst="rect">
              <a:avLst/>
            </a:prstGeom>
            <a:noFill/>
            <a:ln>
              <a:noFill/>
            </a:ln>
          </p:spPr>
        </p:pic>
      </p:grpSp>
      <p:pic>
        <p:nvPicPr>
          <p:cNvPr id="483" name="Google Shape;483;p16"/>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17"/>
          <p:cNvSpPr/>
          <p:nvPr/>
        </p:nvSpPr>
        <p:spPr>
          <a:xfrm rot="10800000">
            <a:off x="7534875" y="830175"/>
            <a:ext cx="3690600" cy="5080500"/>
          </a:xfrm>
          <a:prstGeom prst="roundRect">
            <a:avLst>
              <a:gd fmla="val 11709" name="adj"/>
            </a:avLst>
          </a:prstGeom>
          <a:gradFill>
            <a:gsLst>
              <a:gs pos="0">
                <a:srgbClr val="FDFDFD"/>
              </a:gs>
              <a:gs pos="61000">
                <a:srgbClr val="B90005"/>
              </a:gs>
              <a:gs pos="100000">
                <a:srgbClr val="89000A"/>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7"/>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01 : </a:t>
            </a:r>
            <a:r>
              <a:rPr b="1" i="0" lang="vi" sz="1600" u="none" cap="none" strike="noStrike">
                <a:solidFill>
                  <a:srgbClr val="C3161C"/>
                </a:solidFill>
                <a:latin typeface="Reddit Sans"/>
                <a:ea typeface="Reddit Sans"/>
                <a:cs typeface="Reddit Sans"/>
                <a:sym typeface="Reddit Sans"/>
              </a:rPr>
              <a:t>Chuyên nghiệp hóa bán hàng tại cửa hàng</a:t>
            </a:r>
            <a:endParaRPr b="1" i="0" sz="1600" u="none" cap="none" strike="noStrike">
              <a:solidFill>
                <a:srgbClr val="C3161C"/>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C3161C"/>
              </a:solidFill>
              <a:latin typeface="Reddit Sans"/>
              <a:ea typeface="Reddit Sans"/>
              <a:cs typeface="Reddit Sans"/>
              <a:sym typeface="Reddit Sans"/>
            </a:endParaRPr>
          </a:p>
        </p:txBody>
      </p:sp>
      <p:grpSp>
        <p:nvGrpSpPr>
          <p:cNvPr id="490" name="Google Shape;490;p17"/>
          <p:cNvGrpSpPr/>
          <p:nvPr/>
        </p:nvGrpSpPr>
        <p:grpSpPr>
          <a:xfrm>
            <a:off x="10222040" y="325568"/>
            <a:ext cx="1379662" cy="380749"/>
            <a:chOff x="2600725" y="4134550"/>
            <a:chExt cx="1957800" cy="540300"/>
          </a:xfrm>
        </p:grpSpPr>
        <p:sp>
          <p:nvSpPr>
            <p:cNvPr id="491" name="Google Shape;491;p17"/>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492" name="Google Shape;492;p17"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493" name="Google Shape;493;p1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494" name="Google Shape;494;p17"/>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95" name="Google Shape;495;p17" title="icon-.png"/>
          <p:cNvPicPr preferRelativeResize="0"/>
          <p:nvPr/>
        </p:nvPicPr>
        <p:blipFill rotWithShape="1">
          <a:blip r:embed="rId4">
            <a:alphaModFix/>
          </a:blip>
          <a:srcRect b="0" l="14994" r="15329" t="0"/>
          <a:stretch/>
        </p:blipFill>
        <p:spPr>
          <a:xfrm flipH="1" rot="10800000">
            <a:off x="910725" y="1323010"/>
            <a:ext cx="212325" cy="312575"/>
          </a:xfrm>
          <a:prstGeom prst="rect">
            <a:avLst/>
          </a:prstGeom>
          <a:noFill/>
          <a:ln>
            <a:noFill/>
          </a:ln>
        </p:spPr>
      </p:pic>
      <p:sp>
        <p:nvSpPr>
          <p:cNvPr id="496" name="Google Shape;496;p17"/>
          <p:cNvSpPr txBox="1"/>
          <p:nvPr/>
        </p:nvSpPr>
        <p:spPr>
          <a:xfrm>
            <a:off x="1127075" y="1272010"/>
            <a:ext cx="4206000" cy="32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rgbClr val="000000"/>
                </a:solidFill>
                <a:latin typeface="Manrope"/>
                <a:ea typeface="Manrope"/>
                <a:cs typeface="Manrope"/>
                <a:sym typeface="Manrope"/>
              </a:rPr>
              <a:t>Tính tiền tự động, chính xác trong tích tắc</a:t>
            </a:r>
            <a:endParaRPr b="1" i="0" sz="1500" u="none" cap="none" strike="noStrike">
              <a:solidFill>
                <a:srgbClr val="000000"/>
              </a:solidFill>
              <a:latin typeface="Manrope"/>
              <a:ea typeface="Manrope"/>
              <a:cs typeface="Manrope"/>
              <a:sym typeface="Manrope"/>
            </a:endParaRPr>
          </a:p>
        </p:txBody>
      </p:sp>
      <p:sp>
        <p:nvSpPr>
          <p:cNvPr id="497" name="Google Shape;497;p17"/>
          <p:cNvSpPr txBox="1"/>
          <p:nvPr/>
        </p:nvSpPr>
        <p:spPr>
          <a:xfrm>
            <a:off x="839225" y="1586873"/>
            <a:ext cx="4394400" cy="7851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200"/>
              <a:buFont typeface="Arial"/>
              <a:buNone/>
            </a:pPr>
            <a:r>
              <a:rPr b="0" i="0" lang="vi" sz="1200" u="none" cap="none" strike="noStrike">
                <a:solidFill>
                  <a:srgbClr val="000000"/>
                </a:solidFill>
                <a:latin typeface="Manrope"/>
                <a:ea typeface="Manrope"/>
                <a:cs typeface="Manrope"/>
                <a:sym typeface="Manrope"/>
              </a:rPr>
              <a:t>Chỉ cần quét mã sản phẩm, toàn bộ thông tin như tên, giá, tồn kho, ưu đãi sẽ hiển thị đầy đủ – không cần ghi nhớ hay nhập tay thủ công. Nhờ đó, phần mềm tính tiền tự động giúp thu ngân thao tác nhanh chóng và giảm thiểu tối đa sai sót. </a:t>
            </a:r>
            <a:endParaRPr b="0" i="0" sz="1200" u="none" cap="none" strike="noStrike">
              <a:solidFill>
                <a:srgbClr val="000000"/>
              </a:solidFill>
              <a:latin typeface="Manrope"/>
              <a:ea typeface="Manrope"/>
              <a:cs typeface="Manrope"/>
              <a:sym typeface="Manrope"/>
            </a:endParaRPr>
          </a:p>
        </p:txBody>
      </p:sp>
      <p:pic>
        <p:nvPicPr>
          <p:cNvPr id="498" name="Google Shape;498;p17"/>
          <p:cNvPicPr preferRelativeResize="0"/>
          <p:nvPr/>
        </p:nvPicPr>
        <p:blipFill rotWithShape="1">
          <a:blip r:embed="rId5">
            <a:alphaModFix/>
          </a:blip>
          <a:srcRect b="2246" l="4770" r="-4770" t="4174"/>
          <a:stretch/>
        </p:blipFill>
        <p:spPr>
          <a:xfrm>
            <a:off x="6843950" y="1001625"/>
            <a:ext cx="5108526" cy="5636352"/>
          </a:xfrm>
          <a:prstGeom prst="rect">
            <a:avLst/>
          </a:prstGeom>
          <a:noFill/>
          <a:ln>
            <a:noFill/>
          </a:ln>
        </p:spPr>
      </p:pic>
      <p:pic>
        <p:nvPicPr>
          <p:cNvPr id="499" name="Google Shape;499;p17" title="icon-.png"/>
          <p:cNvPicPr preferRelativeResize="0"/>
          <p:nvPr/>
        </p:nvPicPr>
        <p:blipFill rotWithShape="1">
          <a:blip r:embed="rId4">
            <a:alphaModFix/>
          </a:blip>
          <a:srcRect b="0" l="14994" r="15329" t="0"/>
          <a:stretch/>
        </p:blipFill>
        <p:spPr>
          <a:xfrm flipH="1" rot="10800000">
            <a:off x="932500" y="2815417"/>
            <a:ext cx="212325" cy="312575"/>
          </a:xfrm>
          <a:prstGeom prst="rect">
            <a:avLst/>
          </a:prstGeom>
          <a:noFill/>
          <a:ln>
            <a:noFill/>
          </a:ln>
        </p:spPr>
      </p:pic>
      <p:sp>
        <p:nvSpPr>
          <p:cNvPr id="500" name="Google Shape;500;p17"/>
          <p:cNvSpPr txBox="1"/>
          <p:nvPr/>
        </p:nvSpPr>
        <p:spPr>
          <a:xfrm>
            <a:off x="1148850" y="2764416"/>
            <a:ext cx="4206000" cy="32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rgbClr val="000000"/>
                </a:solidFill>
                <a:latin typeface="Manrope"/>
                <a:ea typeface="Manrope"/>
                <a:cs typeface="Manrope"/>
                <a:sym typeface="Manrope"/>
              </a:rPr>
              <a:t>Thanh toán linh hoạt, không tiền mặt</a:t>
            </a:r>
            <a:endParaRPr b="1" i="0" sz="1500" u="none" cap="none" strike="noStrike">
              <a:solidFill>
                <a:srgbClr val="000000"/>
              </a:solidFill>
              <a:latin typeface="Manrope"/>
              <a:ea typeface="Manrope"/>
              <a:cs typeface="Manrope"/>
              <a:sym typeface="Manrope"/>
            </a:endParaRPr>
          </a:p>
        </p:txBody>
      </p:sp>
      <p:sp>
        <p:nvSpPr>
          <p:cNvPr id="501" name="Google Shape;501;p17"/>
          <p:cNvSpPr txBox="1"/>
          <p:nvPr/>
        </p:nvSpPr>
        <p:spPr>
          <a:xfrm>
            <a:off x="861000" y="3081548"/>
            <a:ext cx="4394400" cy="7851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200"/>
              <a:buFont typeface="Arial"/>
              <a:buNone/>
            </a:pPr>
            <a:r>
              <a:rPr b="0" i="0" lang="vi" sz="1200" u="none" cap="none" strike="noStrike">
                <a:solidFill>
                  <a:srgbClr val="000000"/>
                </a:solidFill>
                <a:latin typeface="Manrope"/>
                <a:ea typeface="Manrope"/>
                <a:cs typeface="Manrope"/>
                <a:sym typeface="Manrope"/>
              </a:rPr>
              <a:t>MBW Next hỗ trợ đa dạng hình thức thanh toán như tiền mặt, chuyển khoản trực tiếp, ví điện tử, mã QR động theo từng đơn hàng và trừ tích điểm. Toàn bộ giao dịch được ghi nhận - đối chiếu - hạch toán tự động, nhân viên không cần chờ đối soát thủ công, tiết kiệm thời gian và hạn chế nhầm lẫn.</a:t>
            </a:r>
            <a:endParaRPr b="0" i="0" sz="1200" u="none" cap="none" strike="noStrike">
              <a:solidFill>
                <a:srgbClr val="000000"/>
              </a:solidFill>
              <a:latin typeface="Manrope"/>
              <a:ea typeface="Manrope"/>
              <a:cs typeface="Manrope"/>
              <a:sym typeface="Manrope"/>
            </a:endParaRPr>
          </a:p>
        </p:txBody>
      </p:sp>
      <p:pic>
        <p:nvPicPr>
          <p:cNvPr id="502" name="Google Shape;502;p17" title="icon-.png"/>
          <p:cNvPicPr preferRelativeResize="0"/>
          <p:nvPr/>
        </p:nvPicPr>
        <p:blipFill rotWithShape="1">
          <a:blip r:embed="rId4">
            <a:alphaModFix/>
          </a:blip>
          <a:srcRect b="0" l="14994" r="15329" t="0"/>
          <a:stretch/>
        </p:blipFill>
        <p:spPr>
          <a:xfrm flipH="1" rot="10800000">
            <a:off x="932500" y="4524401"/>
            <a:ext cx="212325" cy="312575"/>
          </a:xfrm>
          <a:prstGeom prst="rect">
            <a:avLst/>
          </a:prstGeom>
          <a:noFill/>
          <a:ln>
            <a:noFill/>
          </a:ln>
        </p:spPr>
      </p:pic>
      <p:sp>
        <p:nvSpPr>
          <p:cNvPr id="503" name="Google Shape;503;p17"/>
          <p:cNvSpPr txBox="1"/>
          <p:nvPr/>
        </p:nvSpPr>
        <p:spPr>
          <a:xfrm>
            <a:off x="1148850" y="4473401"/>
            <a:ext cx="4206000" cy="32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rgbClr val="000000"/>
                </a:solidFill>
                <a:latin typeface="Manrope"/>
                <a:ea typeface="Manrope"/>
                <a:cs typeface="Manrope"/>
                <a:sym typeface="Manrope"/>
              </a:rPr>
              <a:t>In hóa đơn chuyên nghiệp, dễ tùy chỉnh</a:t>
            </a:r>
            <a:endParaRPr b="1" i="0" sz="1500" u="none" cap="none" strike="noStrike">
              <a:solidFill>
                <a:srgbClr val="000000"/>
              </a:solidFill>
              <a:latin typeface="Manrope"/>
              <a:ea typeface="Manrope"/>
              <a:cs typeface="Manrope"/>
              <a:sym typeface="Manrope"/>
            </a:endParaRPr>
          </a:p>
        </p:txBody>
      </p:sp>
      <p:sp>
        <p:nvSpPr>
          <p:cNvPr id="504" name="Google Shape;504;p17"/>
          <p:cNvSpPr txBox="1"/>
          <p:nvPr/>
        </p:nvSpPr>
        <p:spPr>
          <a:xfrm>
            <a:off x="861000" y="4773823"/>
            <a:ext cx="4394400" cy="7851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200"/>
              <a:buFont typeface="Arial"/>
              <a:buNone/>
            </a:pPr>
            <a:r>
              <a:rPr b="0" i="0" lang="vi" sz="1200" u="none" cap="none" strike="noStrike">
                <a:solidFill>
                  <a:srgbClr val="000000"/>
                </a:solidFill>
                <a:latin typeface="Manrope"/>
                <a:ea typeface="Manrope"/>
                <a:cs typeface="Manrope"/>
                <a:sym typeface="Manrope"/>
              </a:rPr>
              <a:t>Ngay sau khi thanh toán, hóa đơn được in tự động với đầy đủ thông tin và thiết kế theo mẫu riêng của cửa hàng. Điều này không chỉ tạo sự chuyên nghiệp mà còn giúp dễ dàng xử lý đổi trả, khiếu nại nếu có phát sinh.</a:t>
            </a:r>
            <a:endParaRPr b="0" i="0" sz="1200" u="none" cap="none" strike="noStrike">
              <a:solidFill>
                <a:srgbClr val="000000"/>
              </a:solidFill>
              <a:latin typeface="Manrope"/>
              <a:ea typeface="Manrope"/>
              <a:cs typeface="Manrope"/>
              <a:sym typeface="Manrope"/>
            </a:endParaRPr>
          </a:p>
        </p:txBody>
      </p:sp>
      <p:sp>
        <p:nvSpPr>
          <p:cNvPr id="505" name="Google Shape;505;p17"/>
          <p:cNvSpPr/>
          <p:nvPr/>
        </p:nvSpPr>
        <p:spPr>
          <a:xfrm>
            <a:off x="6262425" y="1588900"/>
            <a:ext cx="1515900" cy="422400"/>
          </a:xfrm>
          <a:prstGeom prst="roundRect">
            <a:avLst>
              <a:gd fmla="val 50000" name="adj"/>
            </a:avLst>
          </a:prstGeom>
          <a:solidFill>
            <a:srgbClr val="FFFFFF"/>
          </a:solidFill>
          <a:ln cap="flat" cmpd="sng" w="19050">
            <a:solidFill>
              <a:srgbClr val="CE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vi" sz="1400" u="none" cap="none" strike="noStrike">
                <a:solidFill>
                  <a:srgbClr val="CE0000"/>
                </a:solidFill>
                <a:latin typeface="Manrope"/>
                <a:ea typeface="Manrope"/>
                <a:cs typeface="Manrope"/>
                <a:sym typeface="Manrope"/>
              </a:rPr>
              <a:t>THÔNG MINH</a:t>
            </a:r>
            <a:endParaRPr b="0" i="0" sz="1400" u="none" cap="none" strike="noStrike">
              <a:solidFill>
                <a:srgbClr val="CE0000"/>
              </a:solidFill>
              <a:latin typeface="Manrope"/>
              <a:ea typeface="Manrope"/>
              <a:cs typeface="Manrope"/>
              <a:sym typeface="Manrope"/>
            </a:endParaRPr>
          </a:p>
        </p:txBody>
      </p:sp>
      <p:sp>
        <p:nvSpPr>
          <p:cNvPr id="506" name="Google Shape;506;p17"/>
          <p:cNvSpPr/>
          <p:nvPr/>
        </p:nvSpPr>
        <p:spPr>
          <a:xfrm>
            <a:off x="5846350" y="2360575"/>
            <a:ext cx="1515900" cy="422400"/>
          </a:xfrm>
          <a:prstGeom prst="roundRect">
            <a:avLst>
              <a:gd fmla="val 50000" name="adj"/>
            </a:avLst>
          </a:prstGeom>
          <a:solidFill>
            <a:srgbClr val="CE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Manrope"/>
                <a:ea typeface="Manrope"/>
                <a:cs typeface="Manrope"/>
                <a:sym typeface="Manrope"/>
              </a:rPr>
              <a:t>DỄ SỬ DỤNG</a:t>
            </a:r>
            <a:endParaRPr b="0" i="0" sz="1400" u="none" cap="none" strike="noStrike">
              <a:solidFill>
                <a:schemeClr val="lt1"/>
              </a:solidFill>
              <a:latin typeface="Manrope"/>
              <a:ea typeface="Manrope"/>
              <a:cs typeface="Manrope"/>
              <a:sym typeface="Manrope"/>
            </a:endParaRPr>
          </a:p>
        </p:txBody>
      </p:sp>
      <p:sp>
        <p:nvSpPr>
          <p:cNvPr id="507" name="Google Shape;507;p17"/>
          <p:cNvSpPr/>
          <p:nvPr/>
        </p:nvSpPr>
        <p:spPr>
          <a:xfrm>
            <a:off x="6314575" y="2932650"/>
            <a:ext cx="1515900" cy="422400"/>
          </a:xfrm>
          <a:prstGeom prst="roundRect">
            <a:avLst>
              <a:gd fmla="val 50000" name="adj"/>
            </a:avLst>
          </a:prstGeom>
          <a:solidFill>
            <a:srgbClr val="FFFFFF"/>
          </a:solidFill>
          <a:ln cap="flat" cmpd="sng" w="19050">
            <a:solidFill>
              <a:srgbClr val="CE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vi" sz="1400" u="none" cap="none" strike="noStrike">
                <a:solidFill>
                  <a:srgbClr val="CE0000"/>
                </a:solidFill>
                <a:latin typeface="Manrope"/>
                <a:ea typeface="Manrope"/>
                <a:cs typeface="Manrope"/>
                <a:sym typeface="Manrope"/>
              </a:rPr>
              <a:t>ĐA THIẾT BỊ</a:t>
            </a:r>
            <a:endParaRPr b="0" i="0" sz="1400" u="none" cap="none" strike="noStrike">
              <a:solidFill>
                <a:srgbClr val="CE0000"/>
              </a:solidFill>
              <a:latin typeface="Manrope"/>
              <a:ea typeface="Manrope"/>
              <a:cs typeface="Manrope"/>
              <a:sym typeface="Manrope"/>
            </a:endParaRPr>
          </a:p>
        </p:txBody>
      </p:sp>
      <p:pic>
        <p:nvPicPr>
          <p:cNvPr id="508" name="Google Shape;508;p17"/>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18"/>
          <p:cNvSpPr/>
          <p:nvPr/>
        </p:nvSpPr>
        <p:spPr>
          <a:xfrm>
            <a:off x="9042" y="12"/>
            <a:ext cx="12189000" cy="6858000"/>
          </a:xfrm>
          <a:prstGeom prst="rect">
            <a:avLst/>
          </a:prstGeom>
          <a:solidFill>
            <a:srgbClr val="FFF7F7"/>
          </a:solidFill>
          <a:ln cap="flat" cmpd="sng" w="9525">
            <a:solidFill>
              <a:schemeClr val="lt1"/>
            </a:solidFill>
            <a:prstDash val="solid"/>
            <a:round/>
            <a:headEnd len="sm" w="sm" type="none"/>
            <a:tailEnd len="sm" w="sm" type="none"/>
          </a:ln>
        </p:spPr>
        <p:txBody>
          <a:bodyPr anchorCtr="0" anchor="ctr" bIns="88800" lIns="88800" spcFirstLastPara="1" rIns="88800" wrap="square" tIns="88800">
            <a:noAutofit/>
          </a:bodyPr>
          <a:lstStyle/>
          <a:p>
            <a:pPr indent="0" lvl="0" marL="0" marR="0" rtl="0" algn="ctr">
              <a:lnSpc>
                <a:spcPct val="100000"/>
              </a:lnSpc>
              <a:spcBef>
                <a:spcPts val="0"/>
              </a:spcBef>
              <a:spcAft>
                <a:spcPts val="0"/>
              </a:spcAft>
              <a:buClr>
                <a:srgbClr val="000000"/>
              </a:buClr>
              <a:buSzPts val="1360"/>
              <a:buFont typeface="Arial"/>
              <a:buNone/>
            </a:pPr>
            <a:r>
              <a:t/>
            </a:r>
            <a:endParaRPr b="0" i="0" sz="1360" u="none" cap="none" strike="noStrike">
              <a:solidFill>
                <a:srgbClr val="000000"/>
              </a:solidFill>
              <a:latin typeface="Arial"/>
              <a:ea typeface="Arial"/>
              <a:cs typeface="Arial"/>
              <a:sym typeface="Arial"/>
            </a:endParaRPr>
          </a:p>
        </p:txBody>
      </p:sp>
      <p:pic>
        <p:nvPicPr>
          <p:cNvPr id="514" name="Google Shape;514;p18" title="Logo-POS-3.png"/>
          <p:cNvPicPr preferRelativeResize="0"/>
          <p:nvPr/>
        </p:nvPicPr>
        <p:blipFill rotWithShape="1">
          <a:blip r:embed="rId3">
            <a:alphaModFix/>
          </a:blip>
          <a:srcRect b="0" l="0" r="0" t="0"/>
          <a:stretch/>
        </p:blipFill>
        <p:spPr>
          <a:xfrm>
            <a:off x="5010300" y="157425"/>
            <a:ext cx="2168402" cy="249900"/>
          </a:xfrm>
          <a:prstGeom prst="rect">
            <a:avLst/>
          </a:prstGeom>
          <a:noFill/>
          <a:ln>
            <a:noFill/>
          </a:ln>
        </p:spPr>
      </p:pic>
      <p:sp>
        <p:nvSpPr>
          <p:cNvPr id="515" name="Google Shape;515;p18"/>
          <p:cNvSpPr txBox="1"/>
          <p:nvPr/>
        </p:nvSpPr>
        <p:spPr>
          <a:xfrm>
            <a:off x="3263970" y="1294109"/>
            <a:ext cx="2922000" cy="3762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000000"/>
                </a:solidFill>
                <a:latin typeface="Manrope"/>
                <a:ea typeface="Manrope"/>
                <a:cs typeface="Manrope"/>
                <a:sym typeface="Manrope"/>
              </a:rPr>
              <a:t>Quản lý ca làm việc</a:t>
            </a:r>
            <a:endParaRPr b="1" i="0" sz="1360" u="none" cap="none" strike="noStrike">
              <a:solidFill>
                <a:srgbClr val="000000"/>
              </a:solidFill>
              <a:latin typeface="Manrope"/>
              <a:ea typeface="Manrope"/>
              <a:cs typeface="Manrope"/>
              <a:sym typeface="Manrope"/>
            </a:endParaRPr>
          </a:p>
        </p:txBody>
      </p:sp>
      <p:sp>
        <p:nvSpPr>
          <p:cNvPr id="516" name="Google Shape;516;p18"/>
          <p:cNvSpPr txBox="1"/>
          <p:nvPr/>
        </p:nvSpPr>
        <p:spPr>
          <a:xfrm>
            <a:off x="2960988" y="1660927"/>
            <a:ext cx="3053100" cy="762600"/>
          </a:xfrm>
          <a:prstGeom prst="rect">
            <a:avLst/>
          </a:prstGeom>
          <a:noFill/>
          <a:ln>
            <a:noFill/>
          </a:ln>
        </p:spPr>
        <p:txBody>
          <a:bodyPr anchorCtr="0" anchor="t" bIns="88800" lIns="88800" spcFirstLastPara="1" rIns="88800" wrap="square" tIns="88800">
            <a:noAutofit/>
          </a:bodyPr>
          <a:lstStyle/>
          <a:p>
            <a:pPr indent="-157839" lvl="0" marL="269999"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Quy trình mở ca (điền số dư đầu ca, kiểm đếm tiền mặt thực tế) và đóng ca (báo cáo tổng kết doanh thu, thuế, tiền mặt, chuyển khoản), cảnh báo chênh lệch tiền</a:t>
            </a:r>
            <a:endParaRPr b="0" i="0" sz="1068" u="none" cap="none" strike="noStrike">
              <a:solidFill>
                <a:srgbClr val="000000"/>
              </a:solidFill>
              <a:latin typeface="Manrope"/>
              <a:ea typeface="Manrope"/>
              <a:cs typeface="Manrope"/>
              <a:sym typeface="Manrope"/>
            </a:endParaRPr>
          </a:p>
          <a:p>
            <a:pPr indent="-157839" lvl="0" marL="269999"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Quản lý nhân viên, chụp ảnh xác nhận khi check-in/check-out </a:t>
            </a:r>
            <a:endParaRPr b="0" i="0" sz="1068" u="none" cap="none" strike="noStrike">
              <a:solidFill>
                <a:srgbClr val="000000"/>
              </a:solidFill>
              <a:latin typeface="Manrope"/>
              <a:ea typeface="Manrope"/>
              <a:cs typeface="Manrope"/>
              <a:sym typeface="Manrope"/>
            </a:endParaRPr>
          </a:p>
        </p:txBody>
      </p:sp>
      <p:pic>
        <p:nvPicPr>
          <p:cNvPr id="517" name="Google Shape;517;p18" title="icon-.png"/>
          <p:cNvPicPr preferRelativeResize="0"/>
          <p:nvPr/>
        </p:nvPicPr>
        <p:blipFill rotWithShape="1">
          <a:blip r:embed="rId4">
            <a:alphaModFix/>
          </a:blip>
          <a:srcRect b="0" l="14994" r="15329" t="0"/>
          <a:stretch/>
        </p:blipFill>
        <p:spPr>
          <a:xfrm flipH="1" rot="10800000">
            <a:off x="3056700" y="1360828"/>
            <a:ext cx="206212" cy="303575"/>
          </a:xfrm>
          <a:prstGeom prst="rect">
            <a:avLst/>
          </a:prstGeom>
          <a:noFill/>
          <a:ln>
            <a:noFill/>
          </a:ln>
        </p:spPr>
      </p:pic>
      <p:sp>
        <p:nvSpPr>
          <p:cNvPr id="518" name="Google Shape;518;p18"/>
          <p:cNvSpPr txBox="1"/>
          <p:nvPr/>
        </p:nvSpPr>
        <p:spPr>
          <a:xfrm>
            <a:off x="3263970" y="3974884"/>
            <a:ext cx="2922000" cy="3762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000000"/>
                </a:solidFill>
                <a:latin typeface="Manrope"/>
                <a:ea typeface="Manrope"/>
                <a:cs typeface="Manrope"/>
                <a:sym typeface="Manrope"/>
              </a:rPr>
              <a:t>Cấu hình POS profile</a:t>
            </a:r>
            <a:endParaRPr b="1" i="0" sz="1360" u="none" cap="none" strike="noStrike">
              <a:solidFill>
                <a:srgbClr val="000000"/>
              </a:solidFill>
              <a:latin typeface="Manrope"/>
              <a:ea typeface="Manrope"/>
              <a:cs typeface="Manrope"/>
              <a:sym typeface="Manrope"/>
            </a:endParaRPr>
          </a:p>
        </p:txBody>
      </p:sp>
      <p:sp>
        <p:nvSpPr>
          <p:cNvPr id="519" name="Google Shape;519;p18"/>
          <p:cNvSpPr txBox="1"/>
          <p:nvPr/>
        </p:nvSpPr>
        <p:spPr>
          <a:xfrm>
            <a:off x="2960988" y="4341702"/>
            <a:ext cx="30531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Hệ thống cho phép thiết lập các POS Profile riêng biệt, cấu hình giá bán, quy tắc bán hàng riêng cho từng cửa hàng</a:t>
            </a:r>
            <a:endParaRPr b="0" i="0" sz="1068" u="none" cap="none" strike="noStrike">
              <a:solidFill>
                <a:srgbClr val="000000"/>
              </a:solidFill>
              <a:latin typeface="Manrope"/>
              <a:ea typeface="Manrope"/>
              <a:cs typeface="Manrope"/>
              <a:sym typeface="Manrope"/>
            </a:endParaRPr>
          </a:p>
          <a:p>
            <a:pPr indent="-157839" lvl="0" marL="180000"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Xem báo cáo doanh số, lãi lỗ, công nợ, phân tích mặt hàng bán chạy theo từng chi nhánh thời gian thực</a:t>
            </a:r>
            <a:endParaRPr b="0" i="0" sz="1068" u="none" cap="none" strike="noStrike">
              <a:solidFill>
                <a:srgbClr val="000000"/>
              </a:solidFill>
              <a:latin typeface="Manrope"/>
              <a:ea typeface="Manrope"/>
              <a:cs typeface="Manrope"/>
              <a:sym typeface="Manrope"/>
            </a:endParaRPr>
          </a:p>
        </p:txBody>
      </p:sp>
      <p:pic>
        <p:nvPicPr>
          <p:cNvPr id="520" name="Google Shape;520;p18" title="icon-.png"/>
          <p:cNvPicPr preferRelativeResize="0"/>
          <p:nvPr/>
        </p:nvPicPr>
        <p:blipFill rotWithShape="1">
          <a:blip r:embed="rId4">
            <a:alphaModFix/>
          </a:blip>
          <a:srcRect b="0" l="14994" r="15329" t="0"/>
          <a:stretch/>
        </p:blipFill>
        <p:spPr>
          <a:xfrm flipH="1" rot="10800000">
            <a:off x="3056700" y="4041604"/>
            <a:ext cx="206212" cy="303575"/>
          </a:xfrm>
          <a:prstGeom prst="rect">
            <a:avLst/>
          </a:prstGeom>
          <a:noFill/>
          <a:ln>
            <a:noFill/>
          </a:ln>
        </p:spPr>
      </p:pic>
      <p:sp>
        <p:nvSpPr>
          <p:cNvPr id="521" name="Google Shape;521;p18"/>
          <p:cNvSpPr txBox="1"/>
          <p:nvPr/>
        </p:nvSpPr>
        <p:spPr>
          <a:xfrm>
            <a:off x="9432238" y="1303119"/>
            <a:ext cx="2922000" cy="3762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000000"/>
                </a:solidFill>
                <a:latin typeface="Manrope"/>
                <a:ea typeface="Manrope"/>
                <a:cs typeface="Manrope"/>
                <a:sym typeface="Manrope"/>
              </a:rPr>
              <a:t>Quản lý khách hàng</a:t>
            </a:r>
            <a:endParaRPr b="1" i="0" sz="1360" u="none" cap="none" strike="noStrike">
              <a:solidFill>
                <a:srgbClr val="000000"/>
              </a:solidFill>
              <a:latin typeface="Manrope"/>
              <a:ea typeface="Manrope"/>
              <a:cs typeface="Manrope"/>
              <a:sym typeface="Manrope"/>
            </a:endParaRPr>
          </a:p>
        </p:txBody>
      </p:sp>
      <p:sp>
        <p:nvSpPr>
          <p:cNvPr id="522" name="Google Shape;522;p18"/>
          <p:cNvSpPr txBox="1"/>
          <p:nvPr/>
        </p:nvSpPr>
        <p:spPr>
          <a:xfrm>
            <a:off x="9129256" y="1669937"/>
            <a:ext cx="3053100" cy="762600"/>
          </a:xfrm>
          <a:prstGeom prst="rect">
            <a:avLst/>
          </a:prstGeom>
          <a:noFill/>
          <a:ln>
            <a:noFill/>
          </a:ln>
        </p:spPr>
        <p:txBody>
          <a:bodyPr anchorCtr="0" anchor="t" bIns="88800" lIns="88800" spcFirstLastPara="1" rIns="88800" wrap="square" tIns="88800">
            <a:noAutofit/>
          </a:bodyPr>
          <a:lstStyle/>
          <a:p>
            <a:pPr indent="-157839" lvl="0" marL="269999"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Quản lý khách hàng được phân quyền tại từng POS, lên đơn cho khách lẻ hoặc tạo mới khách hàng nhanh chóng</a:t>
            </a:r>
            <a:endParaRPr b="0" i="0" sz="1068" u="none" cap="none" strike="noStrike">
              <a:solidFill>
                <a:srgbClr val="000000"/>
              </a:solidFill>
              <a:latin typeface="Manrope"/>
              <a:ea typeface="Manrope"/>
              <a:cs typeface="Manrope"/>
              <a:sym typeface="Manrope"/>
            </a:endParaRPr>
          </a:p>
          <a:p>
            <a:pPr indent="-157839" lvl="0" marL="269999"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Quản lý tích điểm, khách hàng thân thiết</a:t>
            </a:r>
            <a:endParaRPr b="0" i="0" sz="1068" u="none" cap="none" strike="noStrike">
              <a:solidFill>
                <a:srgbClr val="000000"/>
              </a:solidFill>
              <a:latin typeface="Manrope"/>
              <a:ea typeface="Manrope"/>
              <a:cs typeface="Manrope"/>
              <a:sym typeface="Manrope"/>
            </a:endParaRPr>
          </a:p>
          <a:p>
            <a:pPr indent="-157839" lvl="0" marL="269999"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Tự động hiển thị và áp dụng các chương trình khuyến mại khả dụng (chiết khấu %, tặng hàng, coupon, voucher…) vào đơn hàng</a:t>
            </a:r>
            <a:endParaRPr b="0" i="0" sz="1068" u="none" cap="none" strike="noStrike">
              <a:solidFill>
                <a:srgbClr val="000000"/>
              </a:solidFill>
              <a:latin typeface="Manrope"/>
              <a:ea typeface="Manrope"/>
              <a:cs typeface="Manrope"/>
              <a:sym typeface="Manrope"/>
            </a:endParaRPr>
          </a:p>
        </p:txBody>
      </p:sp>
      <p:pic>
        <p:nvPicPr>
          <p:cNvPr id="523" name="Google Shape;523;p18" title="icon-.png"/>
          <p:cNvPicPr preferRelativeResize="0"/>
          <p:nvPr/>
        </p:nvPicPr>
        <p:blipFill rotWithShape="1">
          <a:blip r:embed="rId4">
            <a:alphaModFix/>
          </a:blip>
          <a:srcRect b="0" l="14994" r="15329" t="0"/>
          <a:stretch/>
        </p:blipFill>
        <p:spPr>
          <a:xfrm flipH="1" rot="10800000">
            <a:off x="9224968" y="1369838"/>
            <a:ext cx="206212" cy="303575"/>
          </a:xfrm>
          <a:prstGeom prst="rect">
            <a:avLst/>
          </a:prstGeom>
          <a:noFill/>
          <a:ln>
            <a:noFill/>
          </a:ln>
        </p:spPr>
      </p:pic>
      <p:sp>
        <p:nvSpPr>
          <p:cNvPr id="524" name="Google Shape;524;p18"/>
          <p:cNvSpPr txBox="1"/>
          <p:nvPr/>
        </p:nvSpPr>
        <p:spPr>
          <a:xfrm>
            <a:off x="9450286" y="4005920"/>
            <a:ext cx="2922000" cy="3762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000000"/>
                </a:solidFill>
                <a:latin typeface="Manrope"/>
                <a:ea typeface="Manrope"/>
                <a:cs typeface="Manrope"/>
                <a:sym typeface="Manrope"/>
              </a:rPr>
              <a:t>Chế độ offline mode</a:t>
            </a:r>
            <a:endParaRPr b="1" i="0" sz="1360" u="none" cap="none" strike="noStrike">
              <a:solidFill>
                <a:srgbClr val="000000"/>
              </a:solidFill>
              <a:latin typeface="Manrope"/>
              <a:ea typeface="Manrope"/>
              <a:cs typeface="Manrope"/>
              <a:sym typeface="Manrope"/>
            </a:endParaRPr>
          </a:p>
        </p:txBody>
      </p:sp>
      <p:sp>
        <p:nvSpPr>
          <p:cNvPr id="525" name="Google Shape;525;p18"/>
          <p:cNvSpPr txBox="1"/>
          <p:nvPr/>
        </p:nvSpPr>
        <p:spPr>
          <a:xfrm>
            <a:off x="9147303" y="4342325"/>
            <a:ext cx="30531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Bán hàng ngay cả khi mất mạng, đảm bảo hoạt động kinh doanh không gián đoạn</a:t>
            </a:r>
            <a:endParaRPr b="0" i="0" sz="1068" u="none" cap="none" strike="noStrike">
              <a:solidFill>
                <a:srgbClr val="000000"/>
              </a:solidFill>
              <a:latin typeface="Manrope"/>
              <a:ea typeface="Manrope"/>
              <a:cs typeface="Manrope"/>
              <a:sym typeface="Manrope"/>
            </a:endParaRPr>
          </a:p>
          <a:p>
            <a:pPr indent="-157839" lvl="0" marL="180000" marR="0" rtl="0" algn="just">
              <a:lnSpc>
                <a:spcPct val="115000"/>
              </a:lnSpc>
              <a:spcBef>
                <a:spcPts val="0"/>
              </a:spcBef>
              <a:spcAft>
                <a:spcPts val="0"/>
              </a:spcAft>
              <a:buClr>
                <a:srgbClr val="000000"/>
              </a:buClr>
              <a:buSzPts val="1068"/>
              <a:buFont typeface="Manrope"/>
              <a:buChar char="●"/>
            </a:pPr>
            <a:r>
              <a:rPr b="0" i="0" lang="vi" sz="1068" u="none" cap="none" strike="noStrike">
                <a:solidFill>
                  <a:srgbClr val="000000"/>
                </a:solidFill>
                <a:latin typeface="Manrope"/>
                <a:ea typeface="Manrope"/>
                <a:cs typeface="Manrope"/>
                <a:sym typeface="Manrope"/>
              </a:rPr>
              <a:t>Dữ liệu sẽ tự động đồng bộ về hệ thống ngay khi có mạng trở lại, đảm bảo doanh số vẫn được ghi nhận đúng vào thời gian thực tế phát sinh đơn hàng</a:t>
            </a:r>
            <a:endParaRPr b="0" i="0" sz="1068" u="none" cap="none" strike="noStrike">
              <a:solidFill>
                <a:srgbClr val="000000"/>
              </a:solidFill>
              <a:latin typeface="Manrope"/>
              <a:ea typeface="Manrope"/>
              <a:cs typeface="Manrope"/>
              <a:sym typeface="Manrope"/>
            </a:endParaRPr>
          </a:p>
        </p:txBody>
      </p:sp>
      <p:pic>
        <p:nvPicPr>
          <p:cNvPr id="526" name="Google Shape;526;p18" title="icon-.png"/>
          <p:cNvPicPr preferRelativeResize="0"/>
          <p:nvPr/>
        </p:nvPicPr>
        <p:blipFill rotWithShape="1">
          <a:blip r:embed="rId4">
            <a:alphaModFix/>
          </a:blip>
          <a:srcRect b="0" l="14994" r="15329" t="0"/>
          <a:stretch/>
        </p:blipFill>
        <p:spPr>
          <a:xfrm flipH="1" rot="10800000">
            <a:off x="9243016" y="4042227"/>
            <a:ext cx="206212" cy="303575"/>
          </a:xfrm>
          <a:prstGeom prst="rect">
            <a:avLst/>
          </a:prstGeom>
          <a:noFill/>
          <a:ln>
            <a:noFill/>
          </a:ln>
        </p:spPr>
      </p:pic>
      <p:sp>
        <p:nvSpPr>
          <p:cNvPr id="527" name="Google Shape;527;p18"/>
          <p:cNvSpPr/>
          <p:nvPr/>
        </p:nvSpPr>
        <p:spPr>
          <a:xfrm>
            <a:off x="6091425" y="3532825"/>
            <a:ext cx="1030500" cy="989400"/>
          </a:xfrm>
          <a:prstGeom prst="ellipse">
            <a:avLst/>
          </a:prstGeom>
          <a:gradFill>
            <a:gsLst>
              <a:gs pos="0">
                <a:srgbClr val="E80000"/>
              </a:gs>
              <a:gs pos="27000">
                <a:srgbClr val="B90005"/>
              </a:gs>
              <a:gs pos="100000">
                <a:srgbClr val="89000A"/>
              </a:gs>
            </a:gsLst>
            <a:lin ang="2698631"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18"/>
          <p:cNvSpPr/>
          <p:nvPr/>
        </p:nvSpPr>
        <p:spPr>
          <a:xfrm>
            <a:off x="6094475" y="796100"/>
            <a:ext cx="1083900" cy="1076400"/>
          </a:xfrm>
          <a:prstGeom prst="ellipse">
            <a:avLst/>
          </a:prstGeom>
          <a:gradFill>
            <a:gsLst>
              <a:gs pos="0">
                <a:srgbClr val="E80000"/>
              </a:gs>
              <a:gs pos="27000">
                <a:srgbClr val="B90005"/>
              </a:gs>
              <a:gs pos="100000">
                <a:srgbClr val="89000A"/>
              </a:gs>
            </a:gsLst>
            <a:lin ang="2698631"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9" name="Google Shape;529;p18"/>
          <p:cNvPicPr preferRelativeResize="0"/>
          <p:nvPr/>
        </p:nvPicPr>
        <p:blipFill rotWithShape="1">
          <a:blip r:embed="rId5">
            <a:alphaModFix/>
          </a:blip>
          <a:srcRect b="0" l="0" r="0" t="0"/>
          <a:stretch/>
        </p:blipFill>
        <p:spPr>
          <a:xfrm>
            <a:off x="6281358" y="1148784"/>
            <a:ext cx="2824699" cy="2064217"/>
          </a:xfrm>
          <a:prstGeom prst="rect">
            <a:avLst/>
          </a:prstGeom>
          <a:noFill/>
          <a:ln>
            <a:noFill/>
          </a:ln>
        </p:spPr>
      </p:pic>
      <p:pic>
        <p:nvPicPr>
          <p:cNvPr id="530" name="Google Shape;530;p18"/>
          <p:cNvPicPr preferRelativeResize="0"/>
          <p:nvPr/>
        </p:nvPicPr>
        <p:blipFill rotWithShape="1">
          <a:blip r:embed="rId6">
            <a:alphaModFix/>
          </a:blip>
          <a:srcRect b="0" l="0" r="0" t="0"/>
          <a:stretch/>
        </p:blipFill>
        <p:spPr>
          <a:xfrm>
            <a:off x="6269976" y="3900325"/>
            <a:ext cx="2793300" cy="2041244"/>
          </a:xfrm>
          <a:prstGeom prst="rect">
            <a:avLst/>
          </a:prstGeom>
          <a:noFill/>
          <a:ln>
            <a:noFill/>
          </a:ln>
        </p:spPr>
      </p:pic>
      <p:sp>
        <p:nvSpPr>
          <p:cNvPr id="531" name="Google Shape;531;p18"/>
          <p:cNvSpPr/>
          <p:nvPr/>
        </p:nvSpPr>
        <p:spPr>
          <a:xfrm>
            <a:off x="-45100" y="3581274"/>
            <a:ext cx="1146600" cy="1163400"/>
          </a:xfrm>
          <a:prstGeom prst="ellipse">
            <a:avLst/>
          </a:prstGeom>
          <a:gradFill>
            <a:gsLst>
              <a:gs pos="0">
                <a:srgbClr val="E80000"/>
              </a:gs>
              <a:gs pos="27000">
                <a:srgbClr val="B90005"/>
              </a:gs>
              <a:gs pos="100000">
                <a:srgbClr val="89000A"/>
              </a:gs>
            </a:gsLst>
            <a:lin ang="2698631"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18"/>
          <p:cNvSpPr/>
          <p:nvPr/>
        </p:nvSpPr>
        <p:spPr>
          <a:xfrm>
            <a:off x="-117300" y="723900"/>
            <a:ext cx="1102500" cy="1076400"/>
          </a:xfrm>
          <a:prstGeom prst="ellipse">
            <a:avLst/>
          </a:prstGeom>
          <a:gradFill>
            <a:gsLst>
              <a:gs pos="0">
                <a:srgbClr val="E80000"/>
              </a:gs>
              <a:gs pos="27000">
                <a:srgbClr val="B90005"/>
              </a:gs>
              <a:gs pos="100000">
                <a:srgbClr val="89000A"/>
              </a:gs>
            </a:gsLst>
            <a:lin ang="2698631"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33" name="Google Shape;533;p18"/>
          <p:cNvPicPr preferRelativeResize="0"/>
          <p:nvPr/>
        </p:nvPicPr>
        <p:blipFill rotWithShape="1">
          <a:blip r:embed="rId7">
            <a:alphaModFix/>
          </a:blip>
          <a:srcRect b="0" l="0" r="0" t="0"/>
          <a:stretch/>
        </p:blipFill>
        <p:spPr>
          <a:xfrm>
            <a:off x="90375" y="3938775"/>
            <a:ext cx="2793300" cy="2041244"/>
          </a:xfrm>
          <a:prstGeom prst="rect">
            <a:avLst/>
          </a:prstGeom>
          <a:noFill/>
          <a:ln>
            <a:noFill/>
          </a:ln>
        </p:spPr>
      </p:pic>
      <p:pic>
        <p:nvPicPr>
          <p:cNvPr id="534" name="Google Shape;534;p18"/>
          <p:cNvPicPr preferRelativeResize="0"/>
          <p:nvPr/>
        </p:nvPicPr>
        <p:blipFill rotWithShape="1">
          <a:blip r:embed="rId8">
            <a:alphaModFix/>
          </a:blip>
          <a:srcRect b="0" l="0" r="0" t="0"/>
          <a:stretch/>
        </p:blipFill>
        <p:spPr>
          <a:xfrm>
            <a:off x="0" y="1021599"/>
            <a:ext cx="2922000" cy="21353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1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540" name="Google Shape;540;p19"/>
          <p:cNvSpPr/>
          <p:nvPr/>
        </p:nvSpPr>
        <p:spPr>
          <a:xfrm>
            <a:off x="849950" y="3040975"/>
            <a:ext cx="10602900" cy="3077100"/>
          </a:xfrm>
          <a:prstGeom prst="round2SameRect">
            <a:avLst>
              <a:gd fmla="val 2312" name="adj1"/>
              <a:gd fmla="val 14257" name="adj2"/>
            </a:avLst>
          </a:prstGeom>
          <a:solidFill>
            <a:srgbClr val="CE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19"/>
          <p:cNvSpPr/>
          <p:nvPr/>
        </p:nvSpPr>
        <p:spPr>
          <a:xfrm rot="-215502">
            <a:off x="837228" y="2039472"/>
            <a:ext cx="10612044" cy="1210781"/>
          </a:xfrm>
          <a:prstGeom prst="round2SameRect">
            <a:avLst>
              <a:gd fmla="val 50000" name="adj1"/>
              <a:gd fmla="val 24523" name="adj2"/>
            </a:avLst>
          </a:prstGeom>
          <a:solidFill>
            <a:srgbClr val="CE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42" name="Google Shape;542;p19"/>
          <p:cNvPicPr preferRelativeResize="0"/>
          <p:nvPr/>
        </p:nvPicPr>
        <p:blipFill rotWithShape="1">
          <a:blip r:embed="rId3">
            <a:alphaModFix/>
          </a:blip>
          <a:srcRect b="0" l="0" r="0" t="0"/>
          <a:stretch/>
        </p:blipFill>
        <p:spPr>
          <a:xfrm>
            <a:off x="153525" y="591675"/>
            <a:ext cx="4633851" cy="2837316"/>
          </a:xfrm>
          <a:prstGeom prst="rect">
            <a:avLst/>
          </a:prstGeom>
          <a:noFill/>
          <a:ln>
            <a:noFill/>
          </a:ln>
        </p:spPr>
      </p:pic>
      <p:sp>
        <p:nvSpPr>
          <p:cNvPr id="543" name="Google Shape;543;p19"/>
          <p:cNvSpPr/>
          <p:nvPr/>
        </p:nvSpPr>
        <p:spPr>
          <a:xfrm>
            <a:off x="7347000" y="2382250"/>
            <a:ext cx="4105800" cy="2030400"/>
          </a:xfrm>
          <a:prstGeom prst="rect">
            <a:avLst/>
          </a:prstGeom>
          <a:solidFill>
            <a:srgbClr val="CE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19"/>
          <p:cNvSpPr txBox="1"/>
          <p:nvPr/>
        </p:nvSpPr>
        <p:spPr>
          <a:xfrm>
            <a:off x="5198100" y="920400"/>
            <a:ext cx="6278700" cy="40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200"/>
              <a:buFont typeface="Arial"/>
              <a:buNone/>
            </a:pPr>
            <a:r>
              <a:rPr b="1" i="0" lang="vi" sz="2200" u="none" cap="none" strike="noStrike">
                <a:solidFill>
                  <a:srgbClr val="000000"/>
                </a:solidFill>
                <a:latin typeface="Manrope"/>
                <a:ea typeface="Manrope"/>
                <a:cs typeface="Manrope"/>
                <a:sym typeface="Manrope"/>
              </a:rPr>
              <a:t>Quản lý đa kênh bán hợp nhất - Omnichannel</a:t>
            </a:r>
            <a:endParaRPr b="1" i="0" sz="2200" u="none" cap="none" strike="noStrike">
              <a:solidFill>
                <a:srgbClr val="000000"/>
              </a:solidFill>
              <a:latin typeface="Manrope"/>
              <a:ea typeface="Manrope"/>
              <a:cs typeface="Manrope"/>
              <a:sym typeface="Manrope"/>
            </a:endParaRPr>
          </a:p>
        </p:txBody>
      </p:sp>
      <p:sp>
        <p:nvSpPr>
          <p:cNvPr id="545" name="Google Shape;545;p19"/>
          <p:cNvSpPr txBox="1"/>
          <p:nvPr/>
        </p:nvSpPr>
        <p:spPr>
          <a:xfrm>
            <a:off x="4951954" y="2689051"/>
            <a:ext cx="29220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FFFFFF"/>
                </a:solidFill>
                <a:latin typeface="Manrope"/>
                <a:ea typeface="Manrope"/>
                <a:cs typeface="Manrope"/>
                <a:sym typeface="Manrope"/>
              </a:rPr>
              <a:t>Kênh cửa hàng</a:t>
            </a:r>
            <a:endParaRPr b="1" i="0" sz="1360" u="none" cap="none" strike="noStrike">
              <a:solidFill>
                <a:srgbClr val="FFFFFF"/>
              </a:solidFill>
              <a:latin typeface="Manrope"/>
              <a:ea typeface="Manrope"/>
              <a:cs typeface="Manrope"/>
              <a:sym typeface="Manrope"/>
            </a:endParaRPr>
          </a:p>
        </p:txBody>
      </p:sp>
      <p:sp>
        <p:nvSpPr>
          <p:cNvPr id="546" name="Google Shape;546;p19"/>
          <p:cNvSpPr txBox="1"/>
          <p:nvPr/>
        </p:nvSpPr>
        <p:spPr>
          <a:xfrm>
            <a:off x="4946924" y="3014475"/>
            <a:ext cx="27330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Quản lý Phân phối ngoài thị trường, sales đi tuyến</a:t>
            </a:r>
            <a:endParaRPr b="0" i="0" sz="1068" u="none" cap="none" strike="noStrike">
              <a:solidFill>
                <a:srgbClr val="FFFFFF"/>
              </a:solidFill>
              <a:latin typeface="Manrope"/>
              <a:ea typeface="Manrope"/>
              <a:cs typeface="Manrope"/>
              <a:sym typeface="Manrope"/>
            </a:endParaRPr>
          </a:p>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Quản lý Kênh siêu thị, chuỗi cửa hàng, horeca </a:t>
            </a:r>
            <a:endParaRPr b="0" i="0" sz="1068" u="none" cap="none" strike="noStrike">
              <a:solidFill>
                <a:srgbClr val="FFFFFF"/>
              </a:solidFill>
              <a:latin typeface="Manrope"/>
              <a:ea typeface="Manrope"/>
              <a:cs typeface="Manrope"/>
              <a:sym typeface="Manrope"/>
            </a:endParaRPr>
          </a:p>
        </p:txBody>
      </p:sp>
      <p:sp>
        <p:nvSpPr>
          <p:cNvPr id="547" name="Google Shape;547;p19"/>
          <p:cNvSpPr txBox="1"/>
          <p:nvPr/>
        </p:nvSpPr>
        <p:spPr>
          <a:xfrm>
            <a:off x="8119854" y="2682943"/>
            <a:ext cx="29220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FFFFFF"/>
                </a:solidFill>
                <a:latin typeface="Manrope"/>
                <a:ea typeface="Manrope"/>
                <a:cs typeface="Manrope"/>
                <a:sym typeface="Manrope"/>
              </a:rPr>
              <a:t>Kênh Website</a:t>
            </a:r>
            <a:endParaRPr b="1" i="0" sz="1360" u="none" cap="none" strike="noStrike">
              <a:solidFill>
                <a:srgbClr val="FFFFFF"/>
              </a:solidFill>
              <a:latin typeface="Manrope"/>
              <a:ea typeface="Manrope"/>
              <a:cs typeface="Manrope"/>
              <a:sym typeface="Manrope"/>
            </a:endParaRPr>
          </a:p>
        </p:txBody>
      </p:sp>
      <p:sp>
        <p:nvSpPr>
          <p:cNvPr id="548" name="Google Shape;548;p19"/>
          <p:cNvSpPr txBox="1"/>
          <p:nvPr/>
        </p:nvSpPr>
        <p:spPr>
          <a:xfrm>
            <a:off x="4956979" y="4312326"/>
            <a:ext cx="29220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FFFFFF"/>
                </a:solidFill>
                <a:latin typeface="Manrope"/>
                <a:ea typeface="Manrope"/>
                <a:cs typeface="Manrope"/>
                <a:sym typeface="Manrope"/>
              </a:rPr>
              <a:t>Kênh TMĐT</a:t>
            </a:r>
            <a:endParaRPr b="1" i="0" sz="1360" u="none" cap="none" strike="noStrike">
              <a:solidFill>
                <a:srgbClr val="FFFFFF"/>
              </a:solidFill>
              <a:latin typeface="Manrope"/>
              <a:ea typeface="Manrope"/>
              <a:cs typeface="Manrope"/>
              <a:sym typeface="Manrope"/>
            </a:endParaRPr>
          </a:p>
        </p:txBody>
      </p:sp>
      <p:sp>
        <p:nvSpPr>
          <p:cNvPr id="549" name="Google Shape;549;p19"/>
          <p:cNvSpPr txBox="1"/>
          <p:nvPr/>
        </p:nvSpPr>
        <p:spPr>
          <a:xfrm>
            <a:off x="8124879" y="4306218"/>
            <a:ext cx="29220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FFFFFF"/>
                </a:solidFill>
                <a:latin typeface="Manrope"/>
                <a:ea typeface="Manrope"/>
                <a:cs typeface="Manrope"/>
                <a:sym typeface="Manrope"/>
              </a:rPr>
              <a:t>Đồng bộ thông tin tại một nơi duy nhất</a:t>
            </a:r>
            <a:endParaRPr b="1" i="0" sz="1360" u="none" cap="none" strike="noStrike">
              <a:solidFill>
                <a:srgbClr val="FFFFFF"/>
              </a:solidFill>
              <a:latin typeface="Manrope"/>
              <a:ea typeface="Manrope"/>
              <a:cs typeface="Manrope"/>
              <a:sym typeface="Manrope"/>
            </a:endParaRPr>
          </a:p>
        </p:txBody>
      </p:sp>
      <p:sp>
        <p:nvSpPr>
          <p:cNvPr id="550" name="Google Shape;550;p19"/>
          <p:cNvSpPr txBox="1"/>
          <p:nvPr/>
        </p:nvSpPr>
        <p:spPr>
          <a:xfrm>
            <a:off x="1540904" y="4306213"/>
            <a:ext cx="29220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360"/>
              <a:buFont typeface="Arial"/>
              <a:buNone/>
            </a:pPr>
            <a:r>
              <a:rPr b="1" i="0" lang="vi" sz="1360" u="none" cap="none" strike="noStrike">
                <a:solidFill>
                  <a:srgbClr val="FFFFFF"/>
                </a:solidFill>
                <a:latin typeface="Manrope"/>
                <a:ea typeface="Manrope"/>
                <a:cs typeface="Manrope"/>
                <a:sym typeface="Manrope"/>
              </a:rPr>
              <a:t>Kênh phân phối MT/GT</a:t>
            </a:r>
            <a:endParaRPr b="1" i="0" sz="1360" u="none" cap="none" strike="noStrike">
              <a:solidFill>
                <a:srgbClr val="FFFFFF"/>
              </a:solidFill>
              <a:latin typeface="Manrope"/>
              <a:ea typeface="Manrope"/>
              <a:cs typeface="Manrope"/>
              <a:sym typeface="Manrope"/>
            </a:endParaRPr>
          </a:p>
        </p:txBody>
      </p:sp>
      <p:sp>
        <p:nvSpPr>
          <p:cNvPr id="551" name="Google Shape;551;p19"/>
          <p:cNvSpPr txBox="1"/>
          <p:nvPr/>
        </p:nvSpPr>
        <p:spPr>
          <a:xfrm>
            <a:off x="8137900" y="3029650"/>
            <a:ext cx="28440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Tích hợp các website bán hàng WordPress, Haravan, Woo-commerce,...</a:t>
            </a:r>
            <a:endParaRPr b="0" i="0" sz="1068" u="none" cap="none" strike="noStrike">
              <a:solidFill>
                <a:srgbClr val="FFFFFF"/>
              </a:solidFill>
              <a:latin typeface="Manrope"/>
              <a:ea typeface="Manrope"/>
              <a:cs typeface="Manrope"/>
              <a:sym typeface="Manrope"/>
            </a:endParaRPr>
          </a:p>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Dịch vụ thiết kế website bán hàng riêng cho thương hiệu</a:t>
            </a:r>
            <a:endParaRPr b="0" i="0" sz="1068" u="none" cap="none" strike="noStrike">
              <a:solidFill>
                <a:srgbClr val="FFFFFF"/>
              </a:solidFill>
              <a:latin typeface="Manrope"/>
              <a:ea typeface="Manrope"/>
              <a:cs typeface="Manrope"/>
              <a:sym typeface="Manrope"/>
            </a:endParaRPr>
          </a:p>
        </p:txBody>
      </p:sp>
      <p:sp>
        <p:nvSpPr>
          <p:cNvPr id="552" name="Google Shape;552;p19"/>
          <p:cNvSpPr txBox="1"/>
          <p:nvPr/>
        </p:nvSpPr>
        <p:spPr>
          <a:xfrm>
            <a:off x="4964975" y="4646750"/>
            <a:ext cx="26781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Tích hợp các sàn TMĐT Shopee, Tiktok, Shopify... để đồng bộ đơn hàng, trạng thái giao hàng  </a:t>
            </a:r>
            <a:endParaRPr b="0" i="0" sz="1068" u="none" cap="none" strike="noStrike">
              <a:solidFill>
                <a:srgbClr val="FFFFFF"/>
              </a:solidFill>
              <a:latin typeface="Manrope"/>
              <a:ea typeface="Manrope"/>
              <a:cs typeface="Manrope"/>
              <a:sym typeface="Manrope"/>
            </a:endParaRPr>
          </a:p>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Đồng bộ danh mục sản phẩm, đảm bảo tồn kho luôn chính xác</a:t>
            </a:r>
            <a:endParaRPr b="0" i="0" sz="1068" u="none" cap="none" strike="noStrike">
              <a:solidFill>
                <a:srgbClr val="FFFFFF"/>
              </a:solidFill>
              <a:latin typeface="Manrope"/>
              <a:ea typeface="Manrope"/>
              <a:cs typeface="Manrope"/>
              <a:sym typeface="Manrope"/>
            </a:endParaRPr>
          </a:p>
        </p:txBody>
      </p:sp>
      <p:sp>
        <p:nvSpPr>
          <p:cNvPr id="553" name="Google Shape;553;p19"/>
          <p:cNvSpPr txBox="1"/>
          <p:nvPr/>
        </p:nvSpPr>
        <p:spPr>
          <a:xfrm>
            <a:off x="8138850" y="4797284"/>
            <a:ext cx="27330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Toàn bộ dữ liệu về sản phẩm, tồn kho, đơn hàng được đồng bộ theo thời gian thực trên một nền tảng, giúp giảm sai sót và tối ưu vận hành</a:t>
            </a:r>
            <a:endParaRPr b="0" i="0" sz="1068" u="none" cap="none" strike="noStrike">
              <a:solidFill>
                <a:srgbClr val="FFFFFF"/>
              </a:solidFill>
              <a:latin typeface="Manrope"/>
              <a:ea typeface="Manrope"/>
              <a:cs typeface="Manrope"/>
              <a:sym typeface="Manrope"/>
            </a:endParaRPr>
          </a:p>
        </p:txBody>
      </p:sp>
      <p:sp>
        <p:nvSpPr>
          <p:cNvPr id="554" name="Google Shape;554;p19"/>
          <p:cNvSpPr txBox="1"/>
          <p:nvPr/>
        </p:nvSpPr>
        <p:spPr>
          <a:xfrm>
            <a:off x="1580075" y="4646750"/>
            <a:ext cx="2844000" cy="762600"/>
          </a:xfrm>
          <a:prstGeom prst="rect">
            <a:avLst/>
          </a:prstGeom>
          <a:noFill/>
          <a:ln>
            <a:noFill/>
          </a:ln>
        </p:spPr>
        <p:txBody>
          <a:bodyPr anchorCtr="0" anchor="t" bIns="88800" lIns="88800" spcFirstLastPara="1" rIns="88800" wrap="square" tIns="88800">
            <a:noAutofit/>
          </a:bodyPr>
          <a:lstStyle/>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Quản lý Phân phối ngoài thị trường, sales đi tuyến</a:t>
            </a:r>
            <a:endParaRPr b="0" i="0" sz="1068" u="none" cap="none" strike="noStrike">
              <a:solidFill>
                <a:srgbClr val="FFFFFF"/>
              </a:solidFill>
              <a:latin typeface="Manrope"/>
              <a:ea typeface="Manrope"/>
              <a:cs typeface="Manrope"/>
              <a:sym typeface="Manrope"/>
            </a:endParaRPr>
          </a:p>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Quản lý Kênh siêu thị, chuỗi cửa hàng,...</a:t>
            </a:r>
            <a:endParaRPr b="0" i="0" sz="1068" u="none" cap="none" strike="noStrike">
              <a:solidFill>
                <a:srgbClr val="FFFFFF"/>
              </a:solidFill>
              <a:latin typeface="Manrope"/>
              <a:ea typeface="Manrope"/>
              <a:cs typeface="Manrope"/>
              <a:sym typeface="Manrope"/>
            </a:endParaRPr>
          </a:p>
          <a:p>
            <a:pPr indent="-157839" lvl="0" marL="180000" marR="0" rtl="0" algn="just">
              <a:lnSpc>
                <a:spcPct val="115000"/>
              </a:lnSpc>
              <a:spcBef>
                <a:spcPts val="0"/>
              </a:spcBef>
              <a:spcAft>
                <a:spcPts val="0"/>
              </a:spcAft>
              <a:buClr>
                <a:srgbClr val="FFFFFF"/>
              </a:buClr>
              <a:buSzPts val="1068"/>
              <a:buFont typeface="Manrope"/>
              <a:buChar char="➢"/>
            </a:pPr>
            <a:r>
              <a:rPr b="0" i="0" lang="vi" sz="1068" u="none" cap="none" strike="noStrike">
                <a:solidFill>
                  <a:srgbClr val="FFFFFF"/>
                </a:solidFill>
                <a:latin typeface="Manrope"/>
                <a:ea typeface="Manrope"/>
                <a:cs typeface="Manrope"/>
                <a:sym typeface="Manrope"/>
              </a:rPr>
              <a:t>Nhà phân phối tham gia vào hệ thống, tự đặt đơn qua portal</a:t>
            </a:r>
            <a:endParaRPr b="0" i="0" sz="1068" u="none" cap="none" strike="noStrike">
              <a:solidFill>
                <a:srgbClr val="FFFFFF"/>
              </a:solidFill>
              <a:latin typeface="Manrope"/>
              <a:ea typeface="Manrope"/>
              <a:cs typeface="Manrope"/>
              <a:sym typeface="Manrope"/>
            </a:endParaRPr>
          </a:p>
        </p:txBody>
      </p:sp>
      <p:grpSp>
        <p:nvGrpSpPr>
          <p:cNvPr id="555" name="Google Shape;555;p19"/>
          <p:cNvGrpSpPr/>
          <p:nvPr/>
        </p:nvGrpSpPr>
        <p:grpSpPr>
          <a:xfrm>
            <a:off x="10222040" y="325568"/>
            <a:ext cx="1379662" cy="380749"/>
            <a:chOff x="2600725" y="4134550"/>
            <a:chExt cx="1957800" cy="540300"/>
          </a:xfrm>
        </p:grpSpPr>
        <p:sp>
          <p:nvSpPr>
            <p:cNvPr id="556" name="Google Shape;556;p19"/>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557" name="Google Shape;557;p19"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pic>
        <p:nvPicPr>
          <p:cNvPr id="558" name="Google Shape;558;p19"/>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20"/>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02 : </a:t>
            </a:r>
            <a:r>
              <a:rPr b="1" i="0" lang="vi" sz="1600" u="none" cap="none" strike="noStrike">
                <a:solidFill>
                  <a:srgbClr val="C3161C"/>
                </a:solidFill>
                <a:latin typeface="Reddit Sans"/>
                <a:ea typeface="Reddit Sans"/>
                <a:cs typeface="Reddit Sans"/>
                <a:sym typeface="Reddit Sans"/>
              </a:rPr>
              <a:t>Vận hành chuỗi bán lẻ đa tầng - đa chi nhánh tập trung </a:t>
            </a:r>
            <a:endParaRPr b="1" i="0" sz="1600" u="none" cap="none" strike="noStrike">
              <a:solidFill>
                <a:srgbClr val="C3161C"/>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C3161C"/>
              </a:solidFill>
              <a:latin typeface="Reddit Sans"/>
              <a:ea typeface="Reddit Sans"/>
              <a:cs typeface="Reddit Sans"/>
              <a:sym typeface="Reddit Sans"/>
            </a:endParaRPr>
          </a:p>
        </p:txBody>
      </p:sp>
      <p:grpSp>
        <p:nvGrpSpPr>
          <p:cNvPr id="564" name="Google Shape;564;p20"/>
          <p:cNvGrpSpPr/>
          <p:nvPr/>
        </p:nvGrpSpPr>
        <p:grpSpPr>
          <a:xfrm>
            <a:off x="10222040" y="325568"/>
            <a:ext cx="1379662" cy="380749"/>
            <a:chOff x="2600725" y="4134550"/>
            <a:chExt cx="1957800" cy="540300"/>
          </a:xfrm>
        </p:grpSpPr>
        <p:sp>
          <p:nvSpPr>
            <p:cNvPr id="565" name="Google Shape;565;p20"/>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566" name="Google Shape;566;p20"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567" name="Google Shape;567;p2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568" name="Google Shape;568;p20" title="ChatGPT Image Aug 19, 2026, 04_20_19 PM.png"/>
          <p:cNvPicPr preferRelativeResize="0"/>
          <p:nvPr/>
        </p:nvPicPr>
        <p:blipFill rotWithShape="1">
          <a:blip r:embed="rId4">
            <a:alphaModFix/>
          </a:blip>
          <a:srcRect b="0" l="0" r="0" t="0"/>
          <a:stretch/>
        </p:blipFill>
        <p:spPr>
          <a:xfrm>
            <a:off x="4350000" y="1183107"/>
            <a:ext cx="8007713" cy="5338476"/>
          </a:xfrm>
          <a:prstGeom prst="rect">
            <a:avLst/>
          </a:prstGeom>
          <a:noFill/>
          <a:ln>
            <a:noFill/>
          </a:ln>
        </p:spPr>
      </p:pic>
      <p:cxnSp>
        <p:nvCxnSpPr>
          <p:cNvPr id="569" name="Google Shape;569;p20"/>
          <p:cNvCxnSpPr/>
          <p:nvPr/>
        </p:nvCxnSpPr>
        <p:spPr>
          <a:xfrm flipH="1" rot="10800000">
            <a:off x="587237" y="3690693"/>
            <a:ext cx="11279700" cy="9000"/>
          </a:xfrm>
          <a:prstGeom prst="straightConnector1">
            <a:avLst/>
          </a:prstGeom>
          <a:noFill/>
          <a:ln cap="flat" cmpd="sng" w="9525">
            <a:solidFill>
              <a:srgbClr val="A5A5A5"/>
            </a:solidFill>
            <a:prstDash val="dash"/>
            <a:round/>
            <a:headEnd len="sm" w="sm" type="none"/>
            <a:tailEnd len="sm" w="sm" type="none"/>
          </a:ln>
        </p:spPr>
      </p:cxnSp>
      <p:sp>
        <p:nvSpPr>
          <p:cNvPr id="570" name="Google Shape;570;p20"/>
          <p:cNvSpPr txBox="1"/>
          <p:nvPr/>
        </p:nvSpPr>
        <p:spPr>
          <a:xfrm>
            <a:off x="478250" y="1373632"/>
            <a:ext cx="3849900" cy="1949100"/>
          </a:xfrm>
          <a:prstGeom prst="rect">
            <a:avLst/>
          </a:prstGeom>
          <a:noFill/>
          <a:ln>
            <a:noFill/>
          </a:ln>
        </p:spPr>
        <p:txBody>
          <a:bodyPr anchorCtr="0" anchor="t" bIns="91425" lIns="91425" spcFirstLastPara="1" rIns="91425" wrap="square" tIns="91425">
            <a:noAutofit/>
          </a:bodyPr>
          <a:lstStyle/>
          <a:p>
            <a:pPr indent="-292100" lvl="0" marL="457200" marR="0" rtl="0" algn="l">
              <a:lnSpc>
                <a:spcPct val="115000"/>
              </a:lnSpc>
              <a:spcBef>
                <a:spcPts val="120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Tổ chức mô hình Đa công ty/ đa chi nhánh</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chemeClr val="dk1"/>
                </a:solidFill>
                <a:latin typeface="Manrope"/>
                <a:ea typeface="Manrope"/>
                <a:cs typeface="Manrope"/>
                <a:sym typeface="Manrope"/>
              </a:rPr>
              <a:t>Master Data tiêu chuẩn toàn chuỗi</a:t>
            </a:r>
            <a:endParaRPr b="0" i="0" sz="1100" u="none" cap="none" strike="noStrike">
              <a:solidFill>
                <a:schemeClr val="dk1"/>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Mua hàng số lượng lớn phân bổ về chi nhánh</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Xác định nhu cầu Sell-in, Sell-in xuống Chi nhánh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Quản lý tồn kho chiến lược toàn quốc</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Công nợ , doanh thu toàn chuỗi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Chương trình bán hàng toàn chuỗi</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chemeClr val="dk1"/>
                </a:solidFill>
                <a:latin typeface="Manrope"/>
                <a:ea typeface="Manrope"/>
                <a:cs typeface="Manrope"/>
                <a:sym typeface="Manrope"/>
              </a:rPr>
              <a:t>Theo dõi TMS từ Chi nhánh → Cửa hàng</a:t>
            </a:r>
            <a:endParaRPr b="0" i="0" sz="1100" u="none" cap="none" strike="noStrike">
              <a:solidFill>
                <a:schemeClr val="dk1"/>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Theo dõi hiệu quả kinh doanh từng chi nhánh, từng cửa hàng</a:t>
            </a:r>
            <a:endParaRPr b="0" i="0" sz="1100" u="none" cap="none" strike="noStrike">
              <a:solidFill>
                <a:srgbClr val="000000"/>
              </a:solidFill>
              <a:latin typeface="Manrope"/>
              <a:ea typeface="Manrope"/>
              <a:cs typeface="Manrope"/>
              <a:sym typeface="Manrope"/>
            </a:endParaRPr>
          </a:p>
        </p:txBody>
      </p:sp>
      <p:sp>
        <p:nvSpPr>
          <p:cNvPr id="571" name="Google Shape;571;p20"/>
          <p:cNvSpPr txBox="1"/>
          <p:nvPr/>
        </p:nvSpPr>
        <p:spPr>
          <a:xfrm>
            <a:off x="478250" y="3779900"/>
            <a:ext cx="4051800" cy="1949100"/>
          </a:xfrm>
          <a:prstGeom prst="rect">
            <a:avLst/>
          </a:prstGeom>
          <a:noFill/>
          <a:ln>
            <a:noFill/>
          </a:ln>
        </p:spPr>
        <p:txBody>
          <a:bodyPr anchorCtr="0" anchor="t" bIns="91425" lIns="91425" spcFirstLastPara="1" rIns="91425" wrap="square" tIns="91425">
            <a:noAutofit/>
          </a:bodyPr>
          <a:lstStyle/>
          <a:p>
            <a:pPr indent="-292100" lvl="0" marL="457200" marR="0" rtl="0" algn="l">
              <a:lnSpc>
                <a:spcPct val="115000"/>
              </a:lnSpc>
              <a:spcBef>
                <a:spcPts val="120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Chi nhánh Mua hàng Sell-in với tổng công ty</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Mua hàng với NCC</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Quản lý Kho cửa hàng (Nhập, Soạn, Xuất, Kiểm Kê, Tồn realtime)</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Chêm hàng xuống Kho POS theo yêu cầu</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Theo dõi TMS từ Kho Chi nhánh → POS → KH</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Quản lý khách hàng (B2B, Lẻ, Đại Lý)</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Quản lý POS bán hàng</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Doanh thu POS, Doanh thu cửa hàng</a:t>
            </a:r>
            <a:endParaRPr b="0" i="0" sz="1100" u="none" cap="none" strike="noStrike">
              <a:solidFill>
                <a:srgbClr val="000000"/>
              </a:solidFill>
              <a:latin typeface="Manrope"/>
              <a:ea typeface="Manrope"/>
              <a:cs typeface="Manrope"/>
              <a:sym typeface="Manrope"/>
            </a:endParaRPr>
          </a:p>
        </p:txBody>
      </p:sp>
      <p:sp>
        <p:nvSpPr>
          <p:cNvPr id="572" name="Google Shape;572;p20"/>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73" name="Google Shape;573;p20"/>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2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579" name="Google Shape;579;p21"/>
          <p:cNvSpPr txBox="1"/>
          <p:nvPr/>
        </p:nvSpPr>
        <p:spPr>
          <a:xfrm>
            <a:off x="1781075" y="367500"/>
            <a:ext cx="8626800" cy="712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vi" sz="2400" u="none" cap="none" strike="noStrike">
                <a:solidFill>
                  <a:srgbClr val="CE0000"/>
                </a:solidFill>
                <a:latin typeface="Manrope"/>
                <a:ea typeface="Manrope"/>
                <a:cs typeface="Manrope"/>
                <a:sym typeface="Manrope"/>
              </a:rPr>
              <a:t>Hệ thống 100+ báo cáo mạnh mẽ,</a:t>
            </a:r>
            <a:r>
              <a:rPr b="0" i="0" lang="vi" sz="2400" u="none" cap="none" strike="noStrike">
                <a:solidFill>
                  <a:srgbClr val="000000"/>
                </a:solidFill>
                <a:latin typeface="Manrope"/>
                <a:ea typeface="Manrope"/>
                <a:cs typeface="Manrope"/>
                <a:sym typeface="Manrope"/>
              </a:rPr>
              <a:t> </a:t>
            </a:r>
            <a:r>
              <a:rPr b="1" i="0" lang="vi" sz="2400" u="none" cap="none" strike="noStrike">
                <a:solidFill>
                  <a:srgbClr val="000000"/>
                </a:solidFill>
                <a:latin typeface="Manrope"/>
                <a:ea typeface="Manrope"/>
                <a:cs typeface="Manrope"/>
                <a:sym typeface="Manrope"/>
              </a:rPr>
              <a:t>giúp CEO điều hành </a:t>
            </a:r>
            <a:endParaRPr b="1" i="0" sz="2400" u="none" cap="none" strike="noStrike">
              <a:solidFill>
                <a:srgbClr val="000000"/>
              </a:solidFill>
              <a:latin typeface="Manrope"/>
              <a:ea typeface="Manrope"/>
              <a:cs typeface="Manrope"/>
              <a:sym typeface="Manrope"/>
            </a:endParaRPr>
          </a:p>
          <a:p>
            <a:pPr indent="0" lvl="0" marL="0" marR="0" rtl="0" algn="ctr">
              <a:lnSpc>
                <a:spcPct val="100000"/>
              </a:lnSpc>
              <a:spcBef>
                <a:spcPts val="0"/>
              </a:spcBef>
              <a:spcAft>
                <a:spcPts val="0"/>
              </a:spcAft>
              <a:buClr>
                <a:srgbClr val="000000"/>
              </a:buClr>
              <a:buSzPts val="2400"/>
              <a:buFont typeface="Arial"/>
              <a:buNone/>
            </a:pPr>
            <a:r>
              <a:rPr b="1" i="0" lang="vi" sz="2400" u="none" cap="none" strike="noStrike">
                <a:solidFill>
                  <a:srgbClr val="000000"/>
                </a:solidFill>
                <a:latin typeface="Manrope"/>
                <a:ea typeface="Manrope"/>
                <a:cs typeface="Manrope"/>
                <a:sym typeface="Manrope"/>
              </a:rPr>
              <a:t>tập trung - ra quyết định nhanh và chính xác</a:t>
            </a:r>
            <a:endParaRPr b="1" i="0" sz="2400" u="none" cap="none" strike="noStrike">
              <a:solidFill>
                <a:srgbClr val="000000"/>
              </a:solidFill>
              <a:latin typeface="Manrope"/>
              <a:ea typeface="Manrope"/>
              <a:cs typeface="Manrope"/>
              <a:sym typeface="Manrope"/>
            </a:endParaRPr>
          </a:p>
        </p:txBody>
      </p:sp>
      <p:pic>
        <p:nvPicPr>
          <p:cNvPr id="580" name="Google Shape;580;p21" title="59de9a0c-156d-4061-b1b1-0c445c7a38f4.png"/>
          <p:cNvPicPr preferRelativeResize="0"/>
          <p:nvPr/>
        </p:nvPicPr>
        <p:blipFill rotWithShape="1">
          <a:blip r:embed="rId3">
            <a:alphaModFix/>
          </a:blip>
          <a:srcRect b="0" l="0" r="0" t="0"/>
          <a:stretch/>
        </p:blipFill>
        <p:spPr>
          <a:xfrm>
            <a:off x="6279250" y="1521450"/>
            <a:ext cx="5909701" cy="4432276"/>
          </a:xfrm>
          <a:prstGeom prst="rect">
            <a:avLst/>
          </a:prstGeom>
          <a:noFill/>
          <a:ln>
            <a:noFill/>
          </a:ln>
        </p:spPr>
      </p:pic>
      <p:sp>
        <p:nvSpPr>
          <p:cNvPr id="581" name="Google Shape;581;p21"/>
          <p:cNvSpPr/>
          <p:nvPr/>
        </p:nvSpPr>
        <p:spPr>
          <a:xfrm>
            <a:off x="9025" y="1732550"/>
            <a:ext cx="6306300" cy="4221300"/>
          </a:xfrm>
          <a:prstGeom prst="rect">
            <a:avLst/>
          </a:prstGeom>
          <a:solidFill>
            <a:srgbClr val="D20A1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21"/>
          <p:cNvSpPr txBox="1"/>
          <p:nvPr/>
        </p:nvSpPr>
        <p:spPr>
          <a:xfrm>
            <a:off x="1006970" y="2099388"/>
            <a:ext cx="53763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560"/>
              <a:buFont typeface="Arial"/>
              <a:buNone/>
            </a:pPr>
            <a:r>
              <a:rPr b="1" i="0" lang="vi" sz="1560" u="none" cap="none" strike="noStrike">
                <a:solidFill>
                  <a:srgbClr val="FFFFFF"/>
                </a:solidFill>
                <a:latin typeface="Manrope"/>
                <a:ea typeface="Manrope"/>
                <a:cs typeface="Manrope"/>
                <a:sym typeface="Manrope"/>
              </a:rPr>
              <a:t>Báo cáo chi tiết trên toàn hệ thống</a:t>
            </a:r>
            <a:endParaRPr b="1" i="0" sz="1560" u="none" cap="none" strike="noStrike">
              <a:solidFill>
                <a:srgbClr val="FFFFFF"/>
              </a:solidFill>
              <a:latin typeface="Manrope"/>
              <a:ea typeface="Manrope"/>
              <a:cs typeface="Manrope"/>
              <a:sym typeface="Manrope"/>
            </a:endParaRPr>
          </a:p>
        </p:txBody>
      </p:sp>
      <p:sp>
        <p:nvSpPr>
          <p:cNvPr id="583" name="Google Shape;583;p21"/>
          <p:cNvSpPr txBox="1"/>
          <p:nvPr/>
        </p:nvSpPr>
        <p:spPr>
          <a:xfrm>
            <a:off x="1001600" y="2424813"/>
            <a:ext cx="5275500" cy="762600"/>
          </a:xfrm>
          <a:prstGeom prst="rect">
            <a:avLst/>
          </a:prstGeom>
          <a:noFill/>
          <a:ln>
            <a:noFill/>
          </a:ln>
        </p:spPr>
        <p:txBody>
          <a:bodyPr anchorCtr="0" anchor="t" bIns="88800" lIns="88800" spcFirstLastPara="1" rIns="88800" wrap="square" tIns="88800">
            <a:noAutofit/>
          </a:bodyPr>
          <a:lstStyle/>
          <a:p>
            <a:pPr indent="0" lvl="0" marL="0" marR="0" rtl="0" algn="just">
              <a:lnSpc>
                <a:spcPct val="115000"/>
              </a:lnSpc>
              <a:spcBef>
                <a:spcPts val="0"/>
              </a:spcBef>
              <a:spcAft>
                <a:spcPts val="0"/>
              </a:spcAft>
              <a:buClr>
                <a:srgbClr val="000000"/>
              </a:buClr>
              <a:buSzPts val="1168"/>
              <a:buFont typeface="Arial"/>
              <a:buNone/>
            </a:pPr>
            <a:r>
              <a:rPr b="0" i="0" lang="vi" sz="1168" u="none" cap="none" strike="noStrike">
                <a:solidFill>
                  <a:srgbClr val="FFFFFF"/>
                </a:solidFill>
                <a:latin typeface="Manrope"/>
                <a:ea typeface="Manrope"/>
                <a:cs typeface="Manrope"/>
                <a:sym typeface="Manrope"/>
              </a:rPr>
              <a:t>Dễ dàng nắm bắt các chỉ số quan trọng như doanh thu, lãi/lỗ, đơn hàng, đối soát, tiến độ nộp tiền mặt, tốc độ tăng trưởng,... của từng cửa hàng, từng chi nhánh giúp CEO  có cái nhìn chính xác về hiệu quả kinh doanh.</a:t>
            </a:r>
            <a:endParaRPr b="0" i="0" sz="1168" u="none" cap="none" strike="noStrike">
              <a:solidFill>
                <a:srgbClr val="FFFFFF"/>
              </a:solidFill>
              <a:latin typeface="Manrope"/>
              <a:ea typeface="Manrope"/>
              <a:cs typeface="Manrope"/>
              <a:sym typeface="Manrope"/>
            </a:endParaRPr>
          </a:p>
        </p:txBody>
      </p:sp>
      <p:sp>
        <p:nvSpPr>
          <p:cNvPr id="584" name="Google Shape;584;p21"/>
          <p:cNvSpPr txBox="1"/>
          <p:nvPr/>
        </p:nvSpPr>
        <p:spPr>
          <a:xfrm>
            <a:off x="1009662" y="3422362"/>
            <a:ext cx="53763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560"/>
              <a:buFont typeface="Arial"/>
              <a:buNone/>
            </a:pPr>
            <a:r>
              <a:rPr b="1" i="0" lang="vi" sz="1560" u="none" cap="none" strike="noStrike">
                <a:solidFill>
                  <a:srgbClr val="FFFFFF"/>
                </a:solidFill>
                <a:latin typeface="Manrope"/>
                <a:ea typeface="Manrope"/>
                <a:cs typeface="Manrope"/>
                <a:sym typeface="Manrope"/>
              </a:rPr>
              <a:t>Phân tích số liệu dễ dàng nhờ biểu đồ trực quan</a:t>
            </a:r>
            <a:endParaRPr b="1" i="0" sz="1560" u="none" cap="none" strike="noStrike">
              <a:solidFill>
                <a:srgbClr val="FFFFFF"/>
              </a:solidFill>
              <a:latin typeface="Manrope"/>
              <a:ea typeface="Manrope"/>
              <a:cs typeface="Manrope"/>
              <a:sym typeface="Manrope"/>
            </a:endParaRPr>
          </a:p>
        </p:txBody>
      </p:sp>
      <p:sp>
        <p:nvSpPr>
          <p:cNvPr id="585" name="Google Shape;585;p21"/>
          <p:cNvSpPr txBox="1"/>
          <p:nvPr/>
        </p:nvSpPr>
        <p:spPr>
          <a:xfrm>
            <a:off x="1004292" y="3747787"/>
            <a:ext cx="5275500" cy="762600"/>
          </a:xfrm>
          <a:prstGeom prst="rect">
            <a:avLst/>
          </a:prstGeom>
          <a:noFill/>
          <a:ln>
            <a:noFill/>
          </a:ln>
        </p:spPr>
        <p:txBody>
          <a:bodyPr anchorCtr="0" anchor="t" bIns="88800" lIns="88800" spcFirstLastPara="1" rIns="88800" wrap="square" tIns="88800">
            <a:noAutofit/>
          </a:bodyPr>
          <a:lstStyle/>
          <a:p>
            <a:pPr indent="0" lvl="0" marL="0" marR="0" rtl="0" algn="just">
              <a:lnSpc>
                <a:spcPct val="115000"/>
              </a:lnSpc>
              <a:spcBef>
                <a:spcPts val="0"/>
              </a:spcBef>
              <a:spcAft>
                <a:spcPts val="0"/>
              </a:spcAft>
              <a:buClr>
                <a:srgbClr val="000000"/>
              </a:buClr>
              <a:buSzPts val="1168"/>
              <a:buFont typeface="Arial"/>
              <a:buNone/>
            </a:pPr>
            <a:r>
              <a:rPr b="0" i="0" lang="vi" sz="1168" u="none" cap="none" strike="noStrike">
                <a:solidFill>
                  <a:srgbClr val="FFFFFF"/>
                </a:solidFill>
                <a:latin typeface="Manrope"/>
                <a:ea typeface="Manrope"/>
                <a:cs typeface="Manrope"/>
                <a:sym typeface="Manrope"/>
              </a:rPr>
              <a:t>Các báo cáo được thể hiện dưới dạng biểu đồ sinh động, bảng số liệu trực quan, giúp phân tích dễ dàng hơn, kể cả với người không rành số liệu.</a:t>
            </a:r>
            <a:endParaRPr b="0" i="0" sz="1168" u="none" cap="none" strike="noStrike">
              <a:solidFill>
                <a:srgbClr val="FFFFFF"/>
              </a:solidFill>
              <a:latin typeface="Manrope"/>
              <a:ea typeface="Manrope"/>
              <a:cs typeface="Manrope"/>
              <a:sym typeface="Manrope"/>
            </a:endParaRPr>
          </a:p>
        </p:txBody>
      </p:sp>
      <p:sp>
        <p:nvSpPr>
          <p:cNvPr id="586" name="Google Shape;586;p21"/>
          <p:cNvSpPr txBox="1"/>
          <p:nvPr/>
        </p:nvSpPr>
        <p:spPr>
          <a:xfrm>
            <a:off x="1014672" y="4498988"/>
            <a:ext cx="5028300" cy="334800"/>
          </a:xfrm>
          <a:prstGeom prst="rect">
            <a:avLst/>
          </a:prstGeom>
          <a:noFill/>
          <a:ln>
            <a:noFill/>
          </a:ln>
        </p:spPr>
        <p:txBody>
          <a:bodyPr anchorCtr="0" anchor="t" bIns="88800" lIns="88800" spcFirstLastPara="1" rIns="88800" wrap="square" tIns="88800">
            <a:noAutofit/>
          </a:bodyPr>
          <a:lstStyle/>
          <a:p>
            <a:pPr indent="0" lvl="0" marL="0" marR="0" rtl="0" algn="l">
              <a:lnSpc>
                <a:spcPct val="100000"/>
              </a:lnSpc>
              <a:spcBef>
                <a:spcPts val="0"/>
              </a:spcBef>
              <a:spcAft>
                <a:spcPts val="0"/>
              </a:spcAft>
              <a:buClr>
                <a:srgbClr val="000000"/>
              </a:buClr>
              <a:buSzPts val="1560"/>
              <a:buFont typeface="Arial"/>
              <a:buNone/>
            </a:pPr>
            <a:r>
              <a:rPr b="1" i="0" lang="vi" sz="1560" u="none" cap="none" strike="noStrike">
                <a:solidFill>
                  <a:srgbClr val="FFFFFF"/>
                </a:solidFill>
                <a:latin typeface="Manrope"/>
                <a:ea typeface="Manrope"/>
                <a:cs typeface="Manrope"/>
                <a:sym typeface="Manrope"/>
              </a:rPr>
              <a:t>Tùy chỉnh báo cáo dễ dàng theo nhu cầu quản lý</a:t>
            </a:r>
            <a:endParaRPr b="1" i="0" sz="1560" u="none" cap="none" strike="noStrike">
              <a:solidFill>
                <a:srgbClr val="FFFFFF"/>
              </a:solidFill>
              <a:latin typeface="Manrope"/>
              <a:ea typeface="Manrope"/>
              <a:cs typeface="Manrope"/>
              <a:sym typeface="Manrope"/>
            </a:endParaRPr>
          </a:p>
        </p:txBody>
      </p:sp>
      <p:sp>
        <p:nvSpPr>
          <p:cNvPr id="587" name="Google Shape;587;p21"/>
          <p:cNvSpPr txBox="1"/>
          <p:nvPr/>
        </p:nvSpPr>
        <p:spPr>
          <a:xfrm>
            <a:off x="1009650" y="4824413"/>
            <a:ext cx="4934100" cy="762600"/>
          </a:xfrm>
          <a:prstGeom prst="rect">
            <a:avLst/>
          </a:prstGeom>
          <a:noFill/>
          <a:ln>
            <a:noFill/>
          </a:ln>
        </p:spPr>
        <p:txBody>
          <a:bodyPr anchorCtr="0" anchor="t" bIns="88800" lIns="88800" spcFirstLastPara="1" rIns="88800" wrap="square" tIns="88800">
            <a:noAutofit/>
          </a:bodyPr>
          <a:lstStyle/>
          <a:p>
            <a:pPr indent="0" lvl="0" marL="0" marR="0" rtl="0" algn="just">
              <a:lnSpc>
                <a:spcPct val="115000"/>
              </a:lnSpc>
              <a:spcBef>
                <a:spcPts val="0"/>
              </a:spcBef>
              <a:spcAft>
                <a:spcPts val="0"/>
              </a:spcAft>
              <a:buClr>
                <a:srgbClr val="000000"/>
              </a:buClr>
              <a:buSzPts val="1168"/>
              <a:buFont typeface="Arial"/>
              <a:buNone/>
            </a:pPr>
            <a:r>
              <a:rPr b="0" i="0" lang="vi" sz="1168" u="none" cap="none" strike="noStrike">
                <a:solidFill>
                  <a:srgbClr val="FFFFFF"/>
                </a:solidFill>
                <a:latin typeface="Manrope"/>
                <a:ea typeface="Manrope"/>
                <a:cs typeface="Manrope"/>
                <a:sym typeface="Manrope"/>
              </a:rPr>
              <a:t>Cho phép người dùng tạo báo cáo tùy chỉnh, lọc dữ liệu theo nhiều chiều thông tin: thời gian, kênh bán, cửa hàng, nhóm sản phẩm... phù hợp với từng mục tiêu quản lý cụ thể.</a:t>
            </a:r>
            <a:endParaRPr b="0" i="0" sz="1168" u="none" cap="none" strike="noStrike">
              <a:solidFill>
                <a:srgbClr val="FFFFFF"/>
              </a:solidFill>
              <a:latin typeface="Manrope"/>
              <a:ea typeface="Manrope"/>
              <a:cs typeface="Manrope"/>
              <a:sym typeface="Manrope"/>
            </a:endParaRPr>
          </a:p>
        </p:txBody>
      </p:sp>
      <p:sp>
        <p:nvSpPr>
          <p:cNvPr id="588" name="Google Shape;588;p21"/>
          <p:cNvSpPr/>
          <p:nvPr/>
        </p:nvSpPr>
        <p:spPr>
          <a:xfrm>
            <a:off x="6641425" y="2210800"/>
            <a:ext cx="785100" cy="190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89" name="Google Shape;589;p21" title="Logo-POS-3.png"/>
          <p:cNvPicPr preferRelativeResize="0"/>
          <p:nvPr/>
        </p:nvPicPr>
        <p:blipFill rotWithShape="1">
          <a:blip r:embed="rId4">
            <a:alphaModFix/>
          </a:blip>
          <a:srcRect b="0" l="0" r="0" t="0"/>
          <a:stretch/>
        </p:blipFill>
        <p:spPr>
          <a:xfrm>
            <a:off x="6674421" y="2275904"/>
            <a:ext cx="1088200" cy="125400"/>
          </a:xfrm>
          <a:prstGeom prst="rect">
            <a:avLst/>
          </a:prstGeom>
          <a:noFill/>
          <a:ln>
            <a:noFill/>
          </a:ln>
        </p:spPr>
      </p:pic>
      <p:pic>
        <p:nvPicPr>
          <p:cNvPr id="590" name="Google Shape;590;p21"/>
          <p:cNvPicPr preferRelativeResize="0"/>
          <p:nvPr/>
        </p:nvPicPr>
        <p:blipFill rotWithShape="1">
          <a:blip r:embed="rId5">
            <a:alphaModFix/>
          </a:blip>
          <a:srcRect b="67486" l="38186" r="33839" t="0"/>
          <a:stretch/>
        </p:blipFill>
        <p:spPr>
          <a:xfrm>
            <a:off x="308200" y="2210800"/>
            <a:ext cx="698776" cy="541425"/>
          </a:xfrm>
          <a:prstGeom prst="rect">
            <a:avLst/>
          </a:prstGeom>
          <a:noFill/>
          <a:ln>
            <a:noFill/>
          </a:ln>
        </p:spPr>
      </p:pic>
      <p:pic>
        <p:nvPicPr>
          <p:cNvPr id="591" name="Google Shape;591;p21"/>
          <p:cNvPicPr preferRelativeResize="0"/>
          <p:nvPr/>
        </p:nvPicPr>
        <p:blipFill rotWithShape="1">
          <a:blip r:embed="rId5">
            <a:alphaModFix/>
          </a:blip>
          <a:srcRect b="34031" l="38186" r="33839" t="33456"/>
          <a:stretch/>
        </p:blipFill>
        <p:spPr>
          <a:xfrm>
            <a:off x="308188" y="3510225"/>
            <a:ext cx="698776" cy="541425"/>
          </a:xfrm>
          <a:prstGeom prst="rect">
            <a:avLst/>
          </a:prstGeom>
          <a:noFill/>
          <a:ln>
            <a:noFill/>
          </a:ln>
        </p:spPr>
      </p:pic>
      <p:pic>
        <p:nvPicPr>
          <p:cNvPr id="592" name="Google Shape;592;p21"/>
          <p:cNvPicPr preferRelativeResize="0"/>
          <p:nvPr/>
        </p:nvPicPr>
        <p:blipFill rotWithShape="1">
          <a:blip r:embed="rId5">
            <a:alphaModFix/>
          </a:blip>
          <a:srcRect b="-778" l="36012" r="36012" t="64939"/>
          <a:stretch/>
        </p:blipFill>
        <p:spPr>
          <a:xfrm>
            <a:off x="237838" y="4564525"/>
            <a:ext cx="698776" cy="596800"/>
          </a:xfrm>
          <a:prstGeom prst="rect">
            <a:avLst/>
          </a:prstGeom>
          <a:noFill/>
          <a:ln>
            <a:noFill/>
          </a:ln>
        </p:spPr>
      </p:pic>
      <p:pic>
        <p:nvPicPr>
          <p:cNvPr id="593" name="Google Shape;593;p21"/>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22"/>
          <p:cNvSpPr txBox="1"/>
          <p:nvPr/>
        </p:nvSpPr>
        <p:spPr>
          <a:xfrm>
            <a:off x="1245125" y="103625"/>
            <a:ext cx="8250000" cy="462900"/>
          </a:xfrm>
          <a:prstGeom prst="rect">
            <a:avLst/>
          </a:prstGeom>
          <a:noFill/>
          <a:ln>
            <a:noFill/>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900"/>
              <a:buFont typeface="Arial"/>
              <a:buNone/>
            </a:pPr>
            <a:r>
              <a:rPr b="1" i="0" lang="vi" sz="1900" u="none" cap="none" strike="noStrike">
                <a:solidFill>
                  <a:srgbClr val="000000"/>
                </a:solidFill>
                <a:latin typeface="Manrope"/>
                <a:ea typeface="Manrope"/>
                <a:cs typeface="Manrope"/>
                <a:sym typeface="Manrope"/>
              </a:rPr>
              <a:t>Hệ thống báo cáo sâu theo từng POS - chi nhánh - toàn hệ thống  </a:t>
            </a:r>
            <a:endParaRPr b="1" i="0" sz="19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000000"/>
              </a:solidFill>
              <a:latin typeface="Manrope"/>
              <a:ea typeface="Manrope"/>
              <a:cs typeface="Manrope"/>
              <a:sym typeface="Manrope"/>
            </a:endParaRPr>
          </a:p>
        </p:txBody>
      </p:sp>
      <p:sp>
        <p:nvSpPr>
          <p:cNvPr id="599" name="Google Shape;599;p22"/>
          <p:cNvSpPr txBox="1"/>
          <p:nvPr/>
        </p:nvSpPr>
        <p:spPr>
          <a:xfrm>
            <a:off x="1360650" y="9134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theo chi nhánh</a:t>
            </a:r>
            <a:endParaRPr b="1" i="0" sz="1200" u="none" cap="none" strike="noStrike">
              <a:solidFill>
                <a:srgbClr val="C3161C"/>
              </a:solidFill>
              <a:latin typeface="Reddit Sans"/>
              <a:ea typeface="Reddit Sans"/>
              <a:cs typeface="Reddit Sans"/>
              <a:sym typeface="Reddit Sans"/>
            </a:endParaRPr>
          </a:p>
        </p:txBody>
      </p:sp>
      <p:sp>
        <p:nvSpPr>
          <p:cNvPr id="600" name="Google Shape;600;p22"/>
          <p:cNvSpPr txBox="1"/>
          <p:nvPr/>
        </p:nvSpPr>
        <p:spPr>
          <a:xfrm>
            <a:off x="6882700" y="36511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lợi nhuận gộp đa chiều</a:t>
            </a:r>
            <a:endParaRPr b="1" i="0" sz="1200" u="none" cap="none" strike="noStrike">
              <a:solidFill>
                <a:schemeClr val="dk1"/>
              </a:solidFill>
              <a:latin typeface="Reddit Sans"/>
              <a:ea typeface="Reddit Sans"/>
              <a:cs typeface="Reddit Sans"/>
              <a:sym typeface="Reddit Sans"/>
            </a:endParaRPr>
          </a:p>
        </p:txBody>
      </p:sp>
      <p:sp>
        <p:nvSpPr>
          <p:cNvPr id="601" name="Google Shape;601;p22"/>
          <p:cNvSpPr txBox="1"/>
          <p:nvPr/>
        </p:nvSpPr>
        <p:spPr>
          <a:xfrm>
            <a:off x="1360650" y="36616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toàn hệ thống</a:t>
            </a:r>
            <a:endParaRPr b="1" i="0" sz="1200" u="none" cap="none" strike="noStrike">
              <a:solidFill>
                <a:srgbClr val="C3161C"/>
              </a:solidFill>
              <a:latin typeface="Reddit Sans"/>
              <a:ea typeface="Reddit Sans"/>
              <a:cs typeface="Reddit Sans"/>
              <a:sym typeface="Reddit Sans"/>
            </a:endParaRPr>
          </a:p>
        </p:txBody>
      </p:sp>
      <p:sp>
        <p:nvSpPr>
          <p:cNvPr id="602" name="Google Shape;602;p22"/>
          <p:cNvSpPr txBox="1"/>
          <p:nvPr/>
        </p:nvSpPr>
        <p:spPr>
          <a:xfrm>
            <a:off x="6882700" y="9684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theo cửa hàng</a:t>
            </a:r>
            <a:endParaRPr b="1" i="0" sz="1200" u="none" cap="none" strike="noStrike">
              <a:solidFill>
                <a:srgbClr val="C3161C"/>
              </a:solidFill>
              <a:latin typeface="Reddit Sans"/>
              <a:ea typeface="Reddit Sans"/>
              <a:cs typeface="Reddit Sans"/>
              <a:sym typeface="Reddit Sans"/>
            </a:endParaRPr>
          </a:p>
        </p:txBody>
      </p:sp>
      <p:pic>
        <p:nvPicPr>
          <p:cNvPr id="603" name="Google Shape;603;p22" title="pos db 3.png"/>
          <p:cNvPicPr preferRelativeResize="0"/>
          <p:nvPr/>
        </p:nvPicPr>
        <p:blipFill rotWithShape="1">
          <a:blip r:embed="rId3">
            <a:alphaModFix/>
          </a:blip>
          <a:srcRect b="26805" l="16255" r="0" t="5778"/>
          <a:stretch/>
        </p:blipFill>
        <p:spPr>
          <a:xfrm>
            <a:off x="1435450" y="4067500"/>
            <a:ext cx="4518000" cy="2099700"/>
          </a:xfrm>
          <a:prstGeom prst="roundRect">
            <a:avLst>
              <a:gd fmla="val 9751" name="adj"/>
            </a:avLst>
          </a:prstGeom>
          <a:noFill/>
          <a:ln cap="flat" cmpd="sng" w="9525">
            <a:solidFill>
              <a:srgbClr val="C3161C"/>
            </a:solidFill>
            <a:prstDash val="solid"/>
            <a:round/>
            <a:headEnd len="sm" w="sm" type="none"/>
            <a:tailEnd len="sm" w="sm" type="none"/>
          </a:ln>
        </p:spPr>
      </p:pic>
      <p:pic>
        <p:nvPicPr>
          <p:cNvPr id="604" name="Google Shape;604;p22" title="pos db 1.png"/>
          <p:cNvPicPr preferRelativeResize="0"/>
          <p:nvPr/>
        </p:nvPicPr>
        <p:blipFill rotWithShape="1">
          <a:blip r:embed="rId4">
            <a:alphaModFix/>
          </a:blip>
          <a:srcRect b="23627" l="10163" r="5213" t="4688"/>
          <a:stretch/>
        </p:blipFill>
        <p:spPr>
          <a:xfrm>
            <a:off x="1435450" y="1331900"/>
            <a:ext cx="4518000" cy="2209500"/>
          </a:xfrm>
          <a:prstGeom prst="roundRect">
            <a:avLst>
              <a:gd fmla="val 11404" name="adj"/>
            </a:avLst>
          </a:prstGeom>
          <a:noFill/>
          <a:ln cap="flat" cmpd="sng" w="9525">
            <a:solidFill>
              <a:srgbClr val="CE0000"/>
            </a:solidFill>
            <a:prstDash val="solid"/>
            <a:round/>
            <a:headEnd len="sm" w="sm" type="none"/>
            <a:tailEnd len="sm" w="sm" type="none"/>
          </a:ln>
        </p:spPr>
      </p:pic>
      <p:pic>
        <p:nvPicPr>
          <p:cNvPr id="605" name="Google Shape;605;p22" title="pos db 2.png"/>
          <p:cNvPicPr preferRelativeResize="0"/>
          <p:nvPr/>
        </p:nvPicPr>
        <p:blipFill rotWithShape="1">
          <a:blip r:embed="rId5">
            <a:alphaModFix/>
          </a:blip>
          <a:srcRect b="25974" l="16404" r="705" t="3806"/>
          <a:stretch/>
        </p:blipFill>
        <p:spPr>
          <a:xfrm>
            <a:off x="6920050" y="1331900"/>
            <a:ext cx="4518000" cy="2209500"/>
          </a:xfrm>
          <a:prstGeom prst="roundRect">
            <a:avLst>
              <a:gd fmla="val 9850" name="adj"/>
            </a:avLst>
          </a:prstGeom>
          <a:noFill/>
          <a:ln cap="flat" cmpd="sng" w="9525">
            <a:solidFill>
              <a:srgbClr val="CE0000"/>
            </a:solidFill>
            <a:prstDash val="solid"/>
            <a:round/>
            <a:headEnd len="sm" w="sm" type="none"/>
            <a:tailEnd len="sm" w="sm" type="none"/>
          </a:ln>
        </p:spPr>
      </p:pic>
      <p:pic>
        <p:nvPicPr>
          <p:cNvPr id="606" name="Google Shape;606;p22" title="Screenshot 2026-07-24 143647.png"/>
          <p:cNvPicPr preferRelativeResize="0"/>
          <p:nvPr>
            <p:ph idx="2" type="pic"/>
          </p:nvPr>
        </p:nvPicPr>
        <p:blipFill rotWithShape="1">
          <a:blip r:embed="rId6">
            <a:alphaModFix/>
          </a:blip>
          <a:srcRect b="21452" l="0" r="21173" t="0"/>
          <a:stretch/>
        </p:blipFill>
        <p:spPr>
          <a:xfrm>
            <a:off x="6920050" y="4067500"/>
            <a:ext cx="4518000" cy="2114700"/>
          </a:xfrm>
          <a:prstGeom prst="roundRect">
            <a:avLst>
              <a:gd fmla="val 11574" name="adj"/>
            </a:avLst>
          </a:prstGeom>
          <a:noFill/>
          <a:ln cap="flat" cmpd="sng" w="9525">
            <a:solidFill>
              <a:srgbClr val="CE0000"/>
            </a:solidFill>
            <a:prstDash val="solid"/>
            <a:round/>
            <a:headEnd len="sm" w="sm" type="none"/>
            <a:tailEnd len="sm" w="sm" type="none"/>
          </a:ln>
        </p:spPr>
      </p:pic>
      <p:grpSp>
        <p:nvGrpSpPr>
          <p:cNvPr id="607" name="Google Shape;607;p22"/>
          <p:cNvGrpSpPr/>
          <p:nvPr/>
        </p:nvGrpSpPr>
        <p:grpSpPr>
          <a:xfrm>
            <a:off x="10222040" y="325568"/>
            <a:ext cx="1379662" cy="380749"/>
            <a:chOff x="2600725" y="4134550"/>
            <a:chExt cx="1957800" cy="540300"/>
          </a:xfrm>
        </p:grpSpPr>
        <p:sp>
          <p:nvSpPr>
            <p:cNvPr id="608" name="Google Shape;608;p22"/>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09" name="Google Shape;609;p22" title="FullLogo-1.png"/>
            <p:cNvPicPr preferRelativeResize="0"/>
            <p:nvPr/>
          </p:nvPicPr>
          <p:blipFill rotWithShape="1">
            <a:blip r:embed="rId7">
              <a:alphaModFix/>
            </a:blip>
            <a:srcRect b="0" l="0" r="0" t="0"/>
            <a:stretch/>
          </p:blipFill>
          <p:spPr>
            <a:xfrm>
              <a:off x="2691459" y="4245787"/>
              <a:ext cx="1784673" cy="303225"/>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23"/>
          <p:cNvSpPr txBox="1"/>
          <p:nvPr/>
        </p:nvSpPr>
        <p:spPr>
          <a:xfrm>
            <a:off x="1245125" y="103625"/>
            <a:ext cx="8250000" cy="462900"/>
          </a:xfrm>
          <a:prstGeom prst="rect">
            <a:avLst/>
          </a:prstGeom>
          <a:noFill/>
          <a:ln>
            <a:noFill/>
          </a:ln>
        </p:spPr>
        <p:txBody>
          <a:bodyPr anchorCtr="0" anchor="t" bIns="121875" lIns="121875" spcFirstLastPara="1" rIns="121875" wrap="square" tIns="121875">
            <a:noAutofit/>
          </a:bodyPr>
          <a:lstStyle/>
          <a:p>
            <a:pPr indent="0" lvl="0" marL="0" marR="0" rtl="0" algn="l">
              <a:lnSpc>
                <a:spcPct val="100000"/>
              </a:lnSpc>
              <a:spcBef>
                <a:spcPts val="0"/>
              </a:spcBef>
              <a:spcAft>
                <a:spcPts val="0"/>
              </a:spcAft>
              <a:buClr>
                <a:srgbClr val="000000"/>
              </a:buClr>
              <a:buSzPts val="1900"/>
              <a:buFont typeface="Arial"/>
              <a:buNone/>
            </a:pPr>
            <a:r>
              <a:rPr b="1" i="0" lang="vi" sz="1900" u="none" cap="none" strike="noStrike">
                <a:solidFill>
                  <a:srgbClr val="000000"/>
                </a:solidFill>
                <a:latin typeface="Manrope"/>
                <a:ea typeface="Manrope"/>
                <a:cs typeface="Manrope"/>
                <a:sym typeface="Manrope"/>
              </a:rPr>
              <a:t>Hệ thống báo cáo realtime hoạt động kinh doanh  tổng hợp </a:t>
            </a:r>
            <a:endParaRPr b="1" i="0" sz="1900"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000000"/>
              </a:solidFill>
              <a:latin typeface="Manrope"/>
              <a:ea typeface="Manrope"/>
              <a:cs typeface="Manrope"/>
              <a:sym typeface="Manrope"/>
            </a:endParaRPr>
          </a:p>
        </p:txBody>
      </p:sp>
      <p:sp>
        <p:nvSpPr>
          <p:cNvPr id="615" name="Google Shape;615;p23"/>
          <p:cNvSpPr txBox="1"/>
          <p:nvPr/>
        </p:nvSpPr>
        <p:spPr>
          <a:xfrm>
            <a:off x="1360650" y="9134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Dashboard tổng quan điều hành: dòng tiền, công nợ</a:t>
            </a:r>
            <a:endParaRPr b="1" i="0" sz="1200" u="none" cap="none" strike="noStrike">
              <a:solidFill>
                <a:srgbClr val="C3161C"/>
              </a:solidFill>
              <a:latin typeface="Reddit Sans"/>
              <a:ea typeface="Reddit Sans"/>
              <a:cs typeface="Reddit Sans"/>
              <a:sym typeface="Reddit Sans"/>
            </a:endParaRPr>
          </a:p>
        </p:txBody>
      </p:sp>
      <p:sp>
        <p:nvSpPr>
          <p:cNvPr id="616" name="Google Shape;616;p23"/>
          <p:cNvSpPr txBox="1"/>
          <p:nvPr/>
        </p:nvSpPr>
        <p:spPr>
          <a:xfrm>
            <a:off x="6882700" y="36511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Dashboard Hệ thống phân phối </a:t>
            </a:r>
            <a:endParaRPr b="1" i="0" sz="12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Reddit Sans"/>
              <a:ea typeface="Reddit Sans"/>
              <a:cs typeface="Reddit Sans"/>
              <a:sym typeface="Reddit Sans"/>
            </a:endParaRPr>
          </a:p>
        </p:txBody>
      </p:sp>
      <p:sp>
        <p:nvSpPr>
          <p:cNvPr id="617" name="Google Shape;617;p23"/>
          <p:cNvSpPr txBox="1"/>
          <p:nvPr/>
        </p:nvSpPr>
        <p:spPr>
          <a:xfrm>
            <a:off x="1360650" y="36616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Bản đồ phân phối - Distribution map</a:t>
            </a:r>
            <a:endParaRPr b="1" i="0" sz="1200" u="none" cap="none" strike="noStrike">
              <a:solidFill>
                <a:srgbClr val="C3161C"/>
              </a:solidFill>
              <a:latin typeface="Reddit Sans"/>
              <a:ea typeface="Reddit Sans"/>
              <a:cs typeface="Reddit Sans"/>
              <a:sym typeface="Reddit Sans"/>
            </a:endParaRPr>
          </a:p>
        </p:txBody>
      </p:sp>
      <p:sp>
        <p:nvSpPr>
          <p:cNvPr id="618" name="Google Shape;618;p23"/>
          <p:cNvSpPr txBox="1"/>
          <p:nvPr/>
        </p:nvSpPr>
        <p:spPr>
          <a:xfrm>
            <a:off x="6882700" y="9684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Dashboard tổng quan điều hành: doanh thu, chi phí, lợi nhuận</a:t>
            </a:r>
            <a:endParaRPr b="1" i="0" sz="1200" u="none" cap="none" strike="noStrike">
              <a:solidFill>
                <a:schemeClr val="dk1"/>
              </a:solidFill>
              <a:latin typeface="Reddit Sans"/>
              <a:ea typeface="Reddit Sans"/>
              <a:cs typeface="Reddit Sans"/>
              <a:sym typeface="Reddit Sans"/>
            </a:endParaRPr>
          </a:p>
        </p:txBody>
      </p:sp>
      <p:pic>
        <p:nvPicPr>
          <p:cNvPr id="619" name="Google Shape;619;p23" title="image3c12b7.png"/>
          <p:cNvPicPr preferRelativeResize="0"/>
          <p:nvPr/>
        </p:nvPicPr>
        <p:blipFill rotWithShape="1">
          <a:blip r:embed="rId3">
            <a:alphaModFix/>
          </a:blip>
          <a:srcRect b="8678" l="0" r="0" t="8670"/>
          <a:stretch/>
        </p:blipFill>
        <p:spPr>
          <a:xfrm>
            <a:off x="1435450" y="4067500"/>
            <a:ext cx="4518000" cy="2099700"/>
          </a:xfrm>
          <a:prstGeom prst="roundRect">
            <a:avLst>
              <a:gd fmla="val 9751" name="adj"/>
            </a:avLst>
          </a:prstGeom>
          <a:noFill/>
          <a:ln cap="flat" cmpd="sng" w="9525">
            <a:solidFill>
              <a:srgbClr val="C3161C"/>
            </a:solidFill>
            <a:prstDash val="solid"/>
            <a:round/>
            <a:headEnd len="sm" w="sm" type="none"/>
            <a:tailEnd len="sm" w="sm" type="none"/>
          </a:ln>
        </p:spPr>
      </p:pic>
      <p:pic>
        <p:nvPicPr>
          <p:cNvPr id="620" name="Google Shape;620;p23" title="dashboard executive màn 2.png"/>
          <p:cNvPicPr preferRelativeResize="0"/>
          <p:nvPr/>
        </p:nvPicPr>
        <p:blipFill rotWithShape="1">
          <a:blip r:embed="rId4">
            <a:alphaModFix/>
          </a:blip>
          <a:srcRect b="6529" l="0" r="0" t="6529"/>
          <a:stretch/>
        </p:blipFill>
        <p:spPr>
          <a:xfrm>
            <a:off x="1435450" y="1331900"/>
            <a:ext cx="4518000" cy="2209500"/>
          </a:xfrm>
          <a:prstGeom prst="roundRect">
            <a:avLst>
              <a:gd fmla="val 11404" name="adj"/>
            </a:avLst>
          </a:prstGeom>
          <a:noFill/>
          <a:ln cap="flat" cmpd="sng" w="9525">
            <a:solidFill>
              <a:srgbClr val="CE0000"/>
            </a:solidFill>
            <a:prstDash val="solid"/>
            <a:round/>
            <a:headEnd len="sm" w="sm" type="none"/>
            <a:tailEnd len="sm" w="sm" type="none"/>
          </a:ln>
        </p:spPr>
      </p:pic>
      <p:pic>
        <p:nvPicPr>
          <p:cNvPr id="621" name="Google Shape;621;p23" title="dashboard executive.png"/>
          <p:cNvPicPr preferRelativeResize="0"/>
          <p:nvPr/>
        </p:nvPicPr>
        <p:blipFill rotWithShape="1">
          <a:blip r:embed="rId5">
            <a:alphaModFix/>
          </a:blip>
          <a:srcRect b="8303" l="0" r="0" t="4756"/>
          <a:stretch/>
        </p:blipFill>
        <p:spPr>
          <a:xfrm>
            <a:off x="6920050" y="1331900"/>
            <a:ext cx="4518000" cy="2209500"/>
          </a:xfrm>
          <a:prstGeom prst="roundRect">
            <a:avLst>
              <a:gd fmla="val 9850" name="adj"/>
            </a:avLst>
          </a:prstGeom>
          <a:noFill/>
          <a:ln cap="flat" cmpd="sng" w="9525">
            <a:solidFill>
              <a:srgbClr val="CE0000"/>
            </a:solidFill>
            <a:prstDash val="solid"/>
            <a:round/>
            <a:headEnd len="sm" w="sm" type="none"/>
            <a:tailEnd len="sm" w="sm" type="none"/>
          </a:ln>
        </p:spPr>
      </p:pic>
      <p:pic>
        <p:nvPicPr>
          <p:cNvPr id="622" name="Google Shape;622;p23"/>
          <p:cNvPicPr preferRelativeResize="0"/>
          <p:nvPr/>
        </p:nvPicPr>
        <p:blipFill rotWithShape="1">
          <a:blip r:embed="rId6">
            <a:alphaModFix/>
          </a:blip>
          <a:srcRect b="25278" l="0" r="2153" t="5637"/>
          <a:stretch/>
        </p:blipFill>
        <p:spPr>
          <a:xfrm>
            <a:off x="6920050" y="4067500"/>
            <a:ext cx="4462200" cy="2099700"/>
          </a:xfrm>
          <a:prstGeom prst="roundRect">
            <a:avLst>
              <a:gd fmla="val 7866" name="adj"/>
            </a:avLst>
          </a:prstGeom>
          <a:noFill/>
          <a:ln cap="flat" cmpd="sng" w="9525">
            <a:solidFill>
              <a:srgbClr val="CE0000"/>
            </a:solidFill>
            <a:prstDash val="solid"/>
            <a:round/>
            <a:headEnd len="sm" w="sm" type="none"/>
            <a:tailEnd len="sm" w="sm" type="none"/>
          </a:ln>
        </p:spPr>
      </p:pic>
      <p:grpSp>
        <p:nvGrpSpPr>
          <p:cNvPr id="623" name="Google Shape;623;p23"/>
          <p:cNvGrpSpPr/>
          <p:nvPr/>
        </p:nvGrpSpPr>
        <p:grpSpPr>
          <a:xfrm>
            <a:off x="10222040" y="325568"/>
            <a:ext cx="1379662" cy="380749"/>
            <a:chOff x="2600725" y="4134550"/>
            <a:chExt cx="1957800" cy="540300"/>
          </a:xfrm>
        </p:grpSpPr>
        <p:sp>
          <p:nvSpPr>
            <p:cNvPr id="624" name="Google Shape;624;p23"/>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25" name="Google Shape;625;p23" title="FullLogo-1.png"/>
            <p:cNvPicPr preferRelativeResize="0"/>
            <p:nvPr/>
          </p:nvPicPr>
          <p:blipFill rotWithShape="1">
            <a:blip r:embed="rId7">
              <a:alphaModFix/>
            </a:blip>
            <a:srcRect b="0" l="0" r="0" t="0"/>
            <a:stretch/>
          </p:blipFill>
          <p:spPr>
            <a:xfrm>
              <a:off x="2691459" y="4245787"/>
              <a:ext cx="1784673" cy="303225"/>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24"/>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03 : </a:t>
            </a:r>
            <a:r>
              <a:rPr b="1" i="0" lang="vi" sz="1600" u="none" cap="none" strike="noStrike">
                <a:solidFill>
                  <a:srgbClr val="C3161C"/>
                </a:solidFill>
                <a:latin typeface="Reddit Sans"/>
                <a:ea typeface="Reddit Sans"/>
                <a:cs typeface="Reddit Sans"/>
                <a:sym typeface="Reddit Sans"/>
              </a:rPr>
              <a:t>Quản trị luồng hàng 4 cấp xuyên suốt từ NCC → Công ty → Chi nhánh → KH</a:t>
            </a:r>
            <a:endParaRPr b="1" i="0" sz="1600" u="none" cap="none" strike="noStrike">
              <a:solidFill>
                <a:srgbClr val="C3161C"/>
              </a:solidFill>
              <a:latin typeface="Reddit Sans"/>
              <a:ea typeface="Reddit Sans"/>
              <a:cs typeface="Reddit Sans"/>
              <a:sym typeface="Reddit Sans"/>
            </a:endParaRPr>
          </a:p>
        </p:txBody>
      </p:sp>
      <p:grpSp>
        <p:nvGrpSpPr>
          <p:cNvPr id="631" name="Google Shape;631;p24"/>
          <p:cNvGrpSpPr/>
          <p:nvPr/>
        </p:nvGrpSpPr>
        <p:grpSpPr>
          <a:xfrm>
            <a:off x="10222040" y="325568"/>
            <a:ext cx="1379662" cy="380749"/>
            <a:chOff x="2600725" y="4134550"/>
            <a:chExt cx="1957800" cy="540300"/>
          </a:xfrm>
        </p:grpSpPr>
        <p:sp>
          <p:nvSpPr>
            <p:cNvPr id="632" name="Google Shape;632;p24"/>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33" name="Google Shape;633;p24"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634" name="Google Shape;634;p2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635" name="Google Shape;635;p24" title="ChatGPT Image Aug 19, 2026, 04_38_27 PM.png"/>
          <p:cNvPicPr preferRelativeResize="0"/>
          <p:nvPr/>
        </p:nvPicPr>
        <p:blipFill rotWithShape="1">
          <a:blip r:embed="rId4">
            <a:alphaModFix/>
          </a:blip>
          <a:srcRect b="0" l="0" r="0" t="0"/>
          <a:stretch/>
        </p:blipFill>
        <p:spPr>
          <a:xfrm>
            <a:off x="4719450" y="1536524"/>
            <a:ext cx="7318177" cy="4118651"/>
          </a:xfrm>
          <a:prstGeom prst="rect">
            <a:avLst/>
          </a:prstGeom>
          <a:noFill/>
          <a:ln>
            <a:noFill/>
          </a:ln>
        </p:spPr>
      </p:pic>
      <p:cxnSp>
        <p:nvCxnSpPr>
          <p:cNvPr id="636" name="Google Shape;636;p24"/>
          <p:cNvCxnSpPr/>
          <p:nvPr/>
        </p:nvCxnSpPr>
        <p:spPr>
          <a:xfrm>
            <a:off x="587237" y="3510218"/>
            <a:ext cx="3987900" cy="27000"/>
          </a:xfrm>
          <a:prstGeom prst="straightConnector1">
            <a:avLst/>
          </a:prstGeom>
          <a:noFill/>
          <a:ln cap="flat" cmpd="sng" w="9525">
            <a:solidFill>
              <a:srgbClr val="A5A5A5"/>
            </a:solidFill>
            <a:prstDash val="dash"/>
            <a:round/>
            <a:headEnd len="sm" w="sm" type="none"/>
            <a:tailEnd len="sm" w="sm" type="none"/>
          </a:ln>
        </p:spPr>
      </p:cxnSp>
      <p:sp>
        <p:nvSpPr>
          <p:cNvPr id="637" name="Google Shape;637;p24"/>
          <p:cNvSpPr txBox="1"/>
          <p:nvPr/>
        </p:nvSpPr>
        <p:spPr>
          <a:xfrm>
            <a:off x="478250" y="1479907"/>
            <a:ext cx="3849900" cy="1949100"/>
          </a:xfrm>
          <a:prstGeom prst="rect">
            <a:avLst/>
          </a:prstGeom>
          <a:noFill/>
          <a:ln>
            <a:noFill/>
          </a:ln>
        </p:spPr>
        <p:txBody>
          <a:bodyPr anchorCtr="0" anchor="t" bIns="91425" lIns="91425" spcFirstLastPara="1" rIns="91425" wrap="square" tIns="91425">
            <a:noAutofit/>
          </a:bodyPr>
          <a:lstStyle/>
          <a:p>
            <a:pPr indent="-292100" lvl="0" marL="457200" marR="0" rtl="0" algn="l">
              <a:lnSpc>
                <a:spcPct val="115000"/>
              </a:lnSpc>
              <a:spcBef>
                <a:spcPts val="1200"/>
              </a:spcBef>
              <a:spcAft>
                <a:spcPts val="0"/>
              </a:spcAft>
              <a:buClr>
                <a:srgbClr val="CE0000"/>
              </a:buClr>
              <a:buSzPts val="1000"/>
              <a:buFont typeface="Arial"/>
              <a:buChar char="❖"/>
            </a:pPr>
            <a:r>
              <a:rPr b="1" i="0" lang="vi" sz="1100" u="none" cap="none" strike="noStrike">
                <a:solidFill>
                  <a:srgbClr val="000000"/>
                </a:solidFill>
                <a:latin typeface="Manrope"/>
                <a:ea typeface="Manrope"/>
                <a:cs typeface="Manrope"/>
                <a:sym typeface="Manrope"/>
              </a:rPr>
              <a:t>Quản trị kế hoạch hàng hóa</a:t>
            </a:r>
            <a:endParaRPr b="1"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Tổng hợp yêu cầu mua hàng từ POS xuyên suốt lên Tổng công ty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Định mức tồn kho theo từng SKU/điểm bán</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Tự động tạo đề xuất yêu cầu hàng hóa cho POS theo ngưỡng tồn tối thiểu</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Cảnh báo hàng tồn chậm luân chuyển và hết hạn</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So sánh chênh lệch tồn kho giữa các kho</a:t>
            </a:r>
            <a:endParaRPr b="0" i="0" sz="1100" u="none" cap="none" strike="noStrike">
              <a:solidFill>
                <a:srgbClr val="000000"/>
              </a:solidFill>
              <a:latin typeface="Manrope"/>
              <a:ea typeface="Manrope"/>
              <a:cs typeface="Manrope"/>
              <a:sym typeface="Manrope"/>
            </a:endParaRPr>
          </a:p>
        </p:txBody>
      </p:sp>
      <p:sp>
        <p:nvSpPr>
          <p:cNvPr id="638" name="Google Shape;638;p24"/>
          <p:cNvSpPr txBox="1"/>
          <p:nvPr/>
        </p:nvSpPr>
        <p:spPr>
          <a:xfrm>
            <a:off x="478250" y="3779900"/>
            <a:ext cx="4051800" cy="1949100"/>
          </a:xfrm>
          <a:prstGeom prst="rect">
            <a:avLst/>
          </a:prstGeom>
          <a:noFill/>
          <a:ln>
            <a:noFill/>
          </a:ln>
        </p:spPr>
        <p:txBody>
          <a:bodyPr anchorCtr="0" anchor="t" bIns="91425" lIns="91425" spcFirstLastPara="1" rIns="91425" wrap="square" tIns="91425">
            <a:noAutofit/>
          </a:bodyPr>
          <a:lstStyle/>
          <a:p>
            <a:pPr indent="-292100" lvl="0" marL="457200" marR="0" rtl="0" algn="l">
              <a:lnSpc>
                <a:spcPct val="115000"/>
              </a:lnSpc>
              <a:spcBef>
                <a:spcPts val="1200"/>
              </a:spcBef>
              <a:spcAft>
                <a:spcPts val="0"/>
              </a:spcAft>
              <a:buClr>
                <a:srgbClr val="CE0000"/>
              </a:buClr>
              <a:buSzPts val="1000"/>
              <a:buFont typeface="Arial"/>
              <a:buChar char="❖"/>
            </a:pPr>
            <a:r>
              <a:rPr b="1" i="0" lang="vi" sz="1100" u="none" cap="none" strike="noStrike">
                <a:solidFill>
                  <a:srgbClr val="000000"/>
                </a:solidFill>
                <a:latin typeface="Manrope"/>
                <a:ea typeface="Manrope"/>
                <a:cs typeface="Manrope"/>
                <a:sym typeface="Manrope"/>
              </a:rPr>
              <a:t>Quản trị mua hàng - cấp hàng - trả hàng</a:t>
            </a:r>
            <a:endParaRPr b="1"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Tổng hợp mua hàng với NCC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Đối soát 3 chiều đơn mua - hóa đơn - phiếu nhận khi nhận hàng từ NCC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Nhập kho linh hoạt, giữ nguyên thông tin lô/date </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Phân bổ hàng xuống chi nhánh có kiểm soát</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Tập hợp hàng lỗi từ POS về chi nhánh về tổng công ty</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Trả hàng NCC đối chiếu với phiếu nhập gốc</a:t>
            </a:r>
            <a:endParaRPr b="0" i="0" sz="1100" u="none" cap="none" strike="noStrike">
              <a:solidFill>
                <a:srgbClr val="000000"/>
              </a:solidFill>
              <a:latin typeface="Manrope"/>
              <a:ea typeface="Manrope"/>
              <a:cs typeface="Manrope"/>
              <a:sym typeface="Manrope"/>
            </a:endParaRPr>
          </a:p>
          <a:p>
            <a:pPr indent="-292100" lvl="0" marL="457200" marR="0" rtl="0" algn="l">
              <a:lnSpc>
                <a:spcPct val="115000"/>
              </a:lnSpc>
              <a:spcBef>
                <a:spcPts val="0"/>
              </a:spcBef>
              <a:spcAft>
                <a:spcPts val="0"/>
              </a:spcAft>
              <a:buClr>
                <a:srgbClr val="CE0000"/>
              </a:buClr>
              <a:buSzPts val="1000"/>
              <a:buFont typeface="Arial"/>
              <a:buChar char="❖"/>
            </a:pPr>
            <a:r>
              <a:rPr b="0" i="0" lang="vi" sz="1100" u="none" cap="none" strike="noStrike">
                <a:solidFill>
                  <a:srgbClr val="000000"/>
                </a:solidFill>
                <a:latin typeface="Manrope"/>
                <a:ea typeface="Manrope"/>
                <a:cs typeface="Manrope"/>
                <a:sym typeface="Manrope"/>
              </a:rPr>
              <a:t>Trả hàng tại POS, hạch toán chi phí hàng lỗi</a:t>
            </a:r>
            <a:endParaRPr b="0" i="0" sz="1100" u="none" cap="none" strike="noStrike">
              <a:solidFill>
                <a:srgbClr val="000000"/>
              </a:solidFill>
              <a:latin typeface="Manrope"/>
              <a:ea typeface="Manrope"/>
              <a:cs typeface="Manrope"/>
              <a:sym typeface="Manrope"/>
            </a:endParaRPr>
          </a:p>
        </p:txBody>
      </p:sp>
      <p:sp>
        <p:nvSpPr>
          <p:cNvPr id="639" name="Google Shape;639;p24"/>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25"/>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03 : </a:t>
            </a:r>
            <a:r>
              <a:rPr b="1" i="0" lang="vi" sz="1600" u="none" cap="none" strike="noStrike">
                <a:solidFill>
                  <a:srgbClr val="C3161C"/>
                </a:solidFill>
                <a:latin typeface="Reddit Sans"/>
                <a:ea typeface="Reddit Sans"/>
                <a:cs typeface="Reddit Sans"/>
                <a:sym typeface="Reddit Sans"/>
              </a:rPr>
              <a:t>Quản trị luồng hàng 4 cấp xuyên suốt từ NCC → Công ty → Chi nhánh → KH</a:t>
            </a:r>
            <a:endParaRPr b="1" i="0" sz="1600" u="none" cap="none" strike="noStrike">
              <a:solidFill>
                <a:schemeClr val="dk1"/>
              </a:solidFill>
              <a:latin typeface="Reddit Sans"/>
              <a:ea typeface="Reddit Sans"/>
              <a:cs typeface="Reddit Sans"/>
              <a:sym typeface="Reddit Sans"/>
            </a:endParaRPr>
          </a:p>
        </p:txBody>
      </p:sp>
      <p:grpSp>
        <p:nvGrpSpPr>
          <p:cNvPr id="645" name="Google Shape;645;p25"/>
          <p:cNvGrpSpPr/>
          <p:nvPr/>
        </p:nvGrpSpPr>
        <p:grpSpPr>
          <a:xfrm>
            <a:off x="10222040" y="325568"/>
            <a:ext cx="1379662" cy="380749"/>
            <a:chOff x="2600725" y="4134550"/>
            <a:chExt cx="1957800" cy="540300"/>
          </a:xfrm>
        </p:grpSpPr>
        <p:sp>
          <p:nvSpPr>
            <p:cNvPr id="646" name="Google Shape;646;p25"/>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47" name="Google Shape;647;p25"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648" name="Google Shape;648;p2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649" name="Google Shape;649;p25"/>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25"/>
          <p:cNvSpPr txBox="1"/>
          <p:nvPr/>
        </p:nvSpPr>
        <p:spPr>
          <a:xfrm>
            <a:off x="821100" y="11023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Tồn kho theo chi nhánh, cửa hàng</a:t>
            </a:r>
            <a:endParaRPr b="1" i="0" sz="1200" u="none" cap="none" strike="noStrike">
              <a:solidFill>
                <a:srgbClr val="C3161C"/>
              </a:solidFill>
              <a:latin typeface="Reddit Sans"/>
              <a:ea typeface="Reddit Sans"/>
              <a:cs typeface="Reddit Sans"/>
              <a:sym typeface="Reddit Sans"/>
            </a:endParaRPr>
          </a:p>
        </p:txBody>
      </p:sp>
      <p:sp>
        <p:nvSpPr>
          <p:cNvPr id="651" name="Google Shape;651;p25"/>
          <p:cNvSpPr txBox="1"/>
          <p:nvPr/>
        </p:nvSpPr>
        <p:spPr>
          <a:xfrm>
            <a:off x="6451425" y="37303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Thiếu hàng</a:t>
            </a:r>
            <a:endParaRPr b="1" i="0" sz="1200" u="none" cap="none" strike="noStrike">
              <a:solidFill>
                <a:srgbClr val="C3161C"/>
              </a:solidFill>
              <a:latin typeface="Reddit Sans"/>
              <a:ea typeface="Reddit Sans"/>
              <a:cs typeface="Reddit Sans"/>
              <a:sym typeface="Reddit Sans"/>
            </a:endParaRPr>
          </a:p>
        </p:txBody>
      </p:sp>
      <p:sp>
        <p:nvSpPr>
          <p:cNvPr id="652" name="Google Shape;652;p25"/>
          <p:cNvSpPr txBox="1"/>
          <p:nvPr/>
        </p:nvSpPr>
        <p:spPr>
          <a:xfrm>
            <a:off x="821100" y="37448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Giá trị tồn kho</a:t>
            </a:r>
            <a:endParaRPr b="1" i="0" sz="1200" u="none" cap="none" strike="noStrike">
              <a:solidFill>
                <a:srgbClr val="C3161C"/>
              </a:solidFill>
              <a:latin typeface="Reddit Sans"/>
              <a:ea typeface="Reddit Sans"/>
              <a:cs typeface="Reddit Sans"/>
              <a:sym typeface="Reddit Sans"/>
            </a:endParaRPr>
          </a:p>
        </p:txBody>
      </p:sp>
      <p:sp>
        <p:nvSpPr>
          <p:cNvPr id="653" name="Google Shape;653;p25"/>
          <p:cNvSpPr txBox="1"/>
          <p:nvPr/>
        </p:nvSpPr>
        <p:spPr>
          <a:xfrm>
            <a:off x="6451425" y="11534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chi tiết Tồn kho thực tế, khả dụng, tuổi tồn kho</a:t>
            </a:r>
            <a:endParaRPr b="1" i="0" sz="1200" u="none" cap="none" strike="noStrike">
              <a:solidFill>
                <a:srgbClr val="C3161C"/>
              </a:solidFill>
              <a:latin typeface="Reddit Sans"/>
              <a:ea typeface="Reddit Sans"/>
              <a:cs typeface="Reddit Sans"/>
              <a:sym typeface="Reddit Sans"/>
            </a:endParaRPr>
          </a:p>
        </p:txBody>
      </p:sp>
      <p:pic>
        <p:nvPicPr>
          <p:cNvPr id="654" name="Google Shape;654;p25"/>
          <p:cNvPicPr preferRelativeResize="0"/>
          <p:nvPr/>
        </p:nvPicPr>
        <p:blipFill rotWithShape="1">
          <a:blip r:embed="rId4">
            <a:alphaModFix/>
          </a:blip>
          <a:srcRect b="44554" l="7462" r="33552" t="571"/>
          <a:stretch/>
        </p:blipFill>
        <p:spPr>
          <a:xfrm>
            <a:off x="895900" y="1524876"/>
            <a:ext cx="4518000" cy="2148600"/>
          </a:xfrm>
          <a:prstGeom prst="roundRect">
            <a:avLst>
              <a:gd fmla="val 9074" name="adj"/>
            </a:avLst>
          </a:prstGeom>
          <a:noFill/>
          <a:ln cap="flat" cmpd="sng" w="9525">
            <a:solidFill>
              <a:srgbClr val="C3161C"/>
            </a:solidFill>
            <a:prstDash val="solid"/>
            <a:round/>
            <a:headEnd len="sm" w="sm" type="none"/>
            <a:tailEnd len="sm" w="sm" type="none"/>
          </a:ln>
        </p:spPr>
      </p:pic>
      <p:pic>
        <p:nvPicPr>
          <p:cNvPr id="655" name="Google Shape;655;p25"/>
          <p:cNvPicPr preferRelativeResize="0"/>
          <p:nvPr/>
        </p:nvPicPr>
        <p:blipFill rotWithShape="1">
          <a:blip r:embed="rId5">
            <a:alphaModFix/>
          </a:blip>
          <a:srcRect b="39118" l="23766" r="11177" t="627"/>
          <a:stretch/>
        </p:blipFill>
        <p:spPr>
          <a:xfrm>
            <a:off x="6451425" y="1534850"/>
            <a:ext cx="4592700" cy="2148600"/>
          </a:xfrm>
          <a:prstGeom prst="roundRect">
            <a:avLst>
              <a:gd fmla="val 7805" name="adj"/>
            </a:avLst>
          </a:prstGeom>
          <a:noFill/>
          <a:ln cap="flat" cmpd="sng" w="9525">
            <a:solidFill>
              <a:srgbClr val="C3161C"/>
            </a:solidFill>
            <a:prstDash val="solid"/>
            <a:round/>
            <a:headEnd len="sm" w="sm" type="none"/>
            <a:tailEnd len="sm" w="sm" type="none"/>
          </a:ln>
        </p:spPr>
      </p:pic>
      <p:pic>
        <p:nvPicPr>
          <p:cNvPr id="656" name="Google Shape;656;p25"/>
          <p:cNvPicPr preferRelativeResize="0"/>
          <p:nvPr/>
        </p:nvPicPr>
        <p:blipFill rotWithShape="1">
          <a:blip r:embed="rId6">
            <a:alphaModFix/>
          </a:blip>
          <a:srcRect b="49370" l="0" r="47112" t="0"/>
          <a:stretch/>
        </p:blipFill>
        <p:spPr>
          <a:xfrm>
            <a:off x="895900" y="4148700"/>
            <a:ext cx="4518000" cy="2099700"/>
          </a:xfrm>
          <a:prstGeom prst="roundRect">
            <a:avLst>
              <a:gd fmla="val 9980" name="adj"/>
            </a:avLst>
          </a:prstGeom>
          <a:noFill/>
          <a:ln cap="flat" cmpd="sng" w="9525">
            <a:solidFill>
              <a:srgbClr val="C3161C"/>
            </a:solidFill>
            <a:prstDash val="solid"/>
            <a:round/>
            <a:headEnd len="sm" w="sm" type="none"/>
            <a:tailEnd len="sm" w="sm" type="none"/>
          </a:ln>
        </p:spPr>
      </p:pic>
      <p:pic>
        <p:nvPicPr>
          <p:cNvPr id="657" name="Google Shape;657;p25"/>
          <p:cNvPicPr preferRelativeResize="0"/>
          <p:nvPr/>
        </p:nvPicPr>
        <p:blipFill rotWithShape="1">
          <a:blip r:embed="rId7">
            <a:alphaModFix/>
          </a:blip>
          <a:srcRect b="36072" l="0" r="22131" t="-1862"/>
          <a:stretch/>
        </p:blipFill>
        <p:spPr>
          <a:xfrm>
            <a:off x="6526125" y="4099800"/>
            <a:ext cx="4518000" cy="2148600"/>
          </a:xfrm>
          <a:prstGeom prst="roundRect">
            <a:avLst>
              <a:gd fmla="val 8671" name="adj"/>
            </a:avLst>
          </a:prstGeom>
          <a:noFill/>
          <a:ln cap="flat" cmpd="sng" w="9525">
            <a:solidFill>
              <a:srgbClr val="C3161C"/>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26"/>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04 : </a:t>
            </a:r>
            <a:r>
              <a:rPr b="1" i="0" lang="vi" sz="1600" u="none" cap="none" strike="noStrike">
                <a:solidFill>
                  <a:srgbClr val="C3161C"/>
                </a:solidFill>
                <a:latin typeface="Reddit Sans"/>
                <a:ea typeface="Reddit Sans"/>
                <a:cs typeface="Reddit Sans"/>
                <a:sym typeface="Reddit Sans"/>
              </a:rPr>
              <a:t>Quản trị luồng tiền, đối soát doanh thu, thanh toán xuyên suốt</a:t>
            </a:r>
            <a:endParaRPr b="1" i="0" sz="1600" u="none" cap="none" strike="noStrike">
              <a:solidFill>
                <a:srgbClr val="C3161C"/>
              </a:solidFill>
              <a:latin typeface="Reddit Sans"/>
              <a:ea typeface="Reddit Sans"/>
              <a:cs typeface="Reddit Sans"/>
              <a:sym typeface="Reddit Sans"/>
            </a:endParaRPr>
          </a:p>
        </p:txBody>
      </p:sp>
      <p:grpSp>
        <p:nvGrpSpPr>
          <p:cNvPr id="663" name="Google Shape;663;p26"/>
          <p:cNvGrpSpPr/>
          <p:nvPr/>
        </p:nvGrpSpPr>
        <p:grpSpPr>
          <a:xfrm>
            <a:off x="10222040" y="325568"/>
            <a:ext cx="1379662" cy="380749"/>
            <a:chOff x="2600725" y="4134550"/>
            <a:chExt cx="1957800" cy="540300"/>
          </a:xfrm>
        </p:grpSpPr>
        <p:sp>
          <p:nvSpPr>
            <p:cNvPr id="664" name="Google Shape;664;p26"/>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65" name="Google Shape;665;p26"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666" name="Google Shape;666;p2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667" name="Google Shape;667;p26"/>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668" name="Google Shape;668;p26" title="ChatGPT Image Jul 23, 2026, 06_25_33 PM.png"/>
          <p:cNvPicPr preferRelativeResize="0"/>
          <p:nvPr/>
        </p:nvPicPr>
        <p:blipFill rotWithShape="1">
          <a:blip r:embed="rId4">
            <a:alphaModFix/>
          </a:blip>
          <a:srcRect b="11584" l="0" r="0" t="15610"/>
          <a:stretch/>
        </p:blipFill>
        <p:spPr>
          <a:xfrm>
            <a:off x="516875" y="878313"/>
            <a:ext cx="10979301" cy="4498825"/>
          </a:xfrm>
          <a:prstGeom prst="rect">
            <a:avLst/>
          </a:prstGeom>
          <a:noFill/>
          <a:ln>
            <a:noFill/>
          </a:ln>
        </p:spPr>
      </p:pic>
      <p:sp>
        <p:nvSpPr>
          <p:cNvPr id="669" name="Google Shape;669;p26"/>
          <p:cNvSpPr/>
          <p:nvPr/>
        </p:nvSpPr>
        <p:spPr>
          <a:xfrm>
            <a:off x="748950" y="5377125"/>
            <a:ext cx="1831800" cy="803100"/>
          </a:xfrm>
          <a:prstGeom prst="roundRect">
            <a:avLst>
              <a:gd fmla="val 16667" name="adj"/>
            </a:avLst>
          </a:prstGeom>
          <a:solidFill>
            <a:schemeClr val="lt2"/>
          </a:solidFill>
          <a:ln cap="flat" cmpd="sng" w="9525">
            <a:solidFill>
              <a:srgbClr val="E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rgbClr val="FFFFFF"/>
                </a:highlight>
                <a:latin typeface="Roboto"/>
                <a:ea typeface="Roboto"/>
                <a:cs typeface="Roboto"/>
                <a:sym typeface="Roboto"/>
              </a:rPr>
              <a:t>✅</a:t>
            </a:r>
            <a:r>
              <a:rPr b="0" i="0" lang="vi" sz="1050" u="none" cap="none" strike="noStrike">
                <a:solidFill>
                  <a:srgbClr val="081B3A"/>
                </a:solidFill>
                <a:highlight>
                  <a:srgbClr val="FFFFFF"/>
                </a:highlight>
                <a:latin typeface="Roboto"/>
                <a:ea typeface="Roboto"/>
                <a:cs typeface="Roboto"/>
                <a:sym typeface="Roboto"/>
              </a:rPr>
              <a:t> Hệ thống tự động định khoản </a:t>
            </a:r>
            <a:endParaRPr b="0" i="0" sz="1050" u="none" cap="none" strike="noStrike">
              <a:solidFill>
                <a:srgbClr val="081B3A"/>
              </a:solidFill>
              <a:highlight>
                <a:srgbClr val="FFFFFF"/>
              </a:highlight>
              <a:latin typeface="Roboto"/>
              <a:ea typeface="Roboto"/>
              <a:cs typeface="Roboto"/>
              <a:sym typeface="Roboto"/>
            </a:endParaRPr>
          </a:p>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rgbClr val="FFFFFF"/>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Tự động xuất hóa đơn điện tử</a:t>
            </a:r>
            <a:endParaRPr b="0" i="0" sz="1050" u="none" cap="none" strike="noStrike">
              <a:solidFill>
                <a:srgbClr val="081B3A"/>
              </a:solidFill>
              <a:highlight>
                <a:srgbClr val="FFFFFF"/>
              </a:highlight>
              <a:latin typeface="Roboto"/>
              <a:ea typeface="Roboto"/>
              <a:cs typeface="Roboto"/>
              <a:sym typeface="Roboto"/>
            </a:endParaRPr>
          </a:p>
        </p:txBody>
      </p:sp>
      <p:sp>
        <p:nvSpPr>
          <p:cNvPr id="670" name="Google Shape;670;p26"/>
          <p:cNvSpPr/>
          <p:nvPr/>
        </p:nvSpPr>
        <p:spPr>
          <a:xfrm>
            <a:off x="2805350" y="5377125"/>
            <a:ext cx="1831800" cy="803100"/>
          </a:xfrm>
          <a:prstGeom prst="roundRect">
            <a:avLst>
              <a:gd fmla="val 16667" name="adj"/>
            </a:avLst>
          </a:prstGeom>
          <a:solidFill>
            <a:schemeClr val="lt2"/>
          </a:solidFill>
          <a:ln cap="flat" cmpd="sng" w="9525">
            <a:solidFill>
              <a:srgbClr val="E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rgbClr val="FFFFFF"/>
                </a:highlight>
                <a:latin typeface="Roboto"/>
                <a:ea typeface="Roboto"/>
                <a:cs typeface="Roboto"/>
                <a:sym typeface="Roboto"/>
              </a:rPr>
              <a:t>✅</a:t>
            </a:r>
            <a:r>
              <a:rPr b="0" i="0" lang="vi" sz="1050" u="none" cap="none" strike="noStrike">
                <a:solidFill>
                  <a:srgbClr val="081B3A"/>
                </a:solidFill>
                <a:highlight>
                  <a:srgbClr val="FFFFFF"/>
                </a:highlight>
                <a:latin typeface="Roboto"/>
                <a:ea typeface="Roboto"/>
                <a:cs typeface="Roboto"/>
                <a:sym typeface="Roboto"/>
              </a:rPr>
              <a:t> Phát hiện chênh lệch tức thì</a:t>
            </a:r>
            <a:endParaRPr b="0" i="0" sz="1050" u="none" cap="none" strike="noStrike">
              <a:solidFill>
                <a:srgbClr val="081B3A"/>
              </a:solidFill>
              <a:highlight>
                <a:srgbClr val="FFFFFF"/>
              </a:highlight>
              <a:latin typeface="Roboto"/>
              <a:ea typeface="Roboto"/>
              <a:cs typeface="Roboto"/>
              <a:sym typeface="Roboto"/>
            </a:endParaRPr>
          </a:p>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a:t>
            </a:r>
            <a:r>
              <a:rPr b="0" i="0" lang="vi" sz="1050" u="none" cap="none" strike="noStrike">
                <a:solidFill>
                  <a:srgbClr val="081B3A"/>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Lưu vết mọi hoạt động mở két</a:t>
            </a:r>
            <a:endParaRPr b="0" i="0" sz="1050" u="none" cap="none" strike="noStrike">
              <a:solidFill>
                <a:srgbClr val="081B3A"/>
              </a:solidFill>
              <a:highlight>
                <a:srgbClr val="FFFFFF"/>
              </a:highlight>
              <a:latin typeface="Roboto"/>
              <a:ea typeface="Roboto"/>
              <a:cs typeface="Roboto"/>
              <a:sym typeface="Roboto"/>
            </a:endParaRPr>
          </a:p>
        </p:txBody>
      </p:sp>
      <p:sp>
        <p:nvSpPr>
          <p:cNvPr id="671" name="Google Shape;671;p26"/>
          <p:cNvSpPr/>
          <p:nvPr/>
        </p:nvSpPr>
        <p:spPr>
          <a:xfrm>
            <a:off x="4897875" y="5377225"/>
            <a:ext cx="2050200" cy="803100"/>
          </a:xfrm>
          <a:prstGeom prst="roundRect">
            <a:avLst>
              <a:gd fmla="val 16667" name="adj"/>
            </a:avLst>
          </a:prstGeom>
          <a:solidFill>
            <a:schemeClr val="lt2"/>
          </a:solidFill>
          <a:ln cap="flat" cmpd="sng" w="9525">
            <a:solidFill>
              <a:srgbClr val="E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Tự động nhắc hẹn, cảnh báo chậm nộp</a:t>
            </a:r>
            <a:endParaRPr b="0" i="0" sz="1050" u="none" cap="none" strike="noStrike">
              <a:solidFill>
                <a:srgbClr val="081B3A"/>
              </a:solidFill>
              <a:highlight>
                <a:srgbClr val="FFFFFF"/>
              </a:highlight>
              <a:latin typeface="Roboto"/>
              <a:ea typeface="Roboto"/>
              <a:cs typeface="Roboto"/>
              <a:sym typeface="Roboto"/>
            </a:endParaRPr>
          </a:p>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Đối soát tự động, giảm thủ công và sai lệch</a:t>
            </a:r>
            <a:endParaRPr b="0" i="0" sz="1050" u="none" cap="none" strike="noStrike">
              <a:solidFill>
                <a:srgbClr val="081B3A"/>
              </a:solidFill>
              <a:highlight>
                <a:srgbClr val="FFFFFF"/>
              </a:highlight>
              <a:latin typeface="Roboto"/>
              <a:ea typeface="Roboto"/>
              <a:cs typeface="Roboto"/>
              <a:sym typeface="Roboto"/>
            </a:endParaRPr>
          </a:p>
        </p:txBody>
      </p:sp>
      <p:sp>
        <p:nvSpPr>
          <p:cNvPr id="672" name="Google Shape;672;p26"/>
          <p:cNvSpPr/>
          <p:nvPr/>
        </p:nvSpPr>
        <p:spPr>
          <a:xfrm>
            <a:off x="7188850" y="5377225"/>
            <a:ext cx="1916100" cy="803100"/>
          </a:xfrm>
          <a:prstGeom prst="roundRect">
            <a:avLst>
              <a:gd fmla="val 16667" name="adj"/>
            </a:avLst>
          </a:prstGeom>
          <a:solidFill>
            <a:schemeClr val="lt2"/>
          </a:solidFill>
          <a:ln cap="flat" cmpd="sng" w="9525">
            <a:solidFill>
              <a:srgbClr val="E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Đối soát, cập nhật liên tục theo từng giao dịch</a:t>
            </a:r>
            <a:endParaRPr b="0" i="0" sz="1050" u="none" cap="none" strike="noStrike">
              <a:solidFill>
                <a:srgbClr val="081B3A"/>
              </a:solidFill>
              <a:highlight>
                <a:srgbClr val="FFFFFF"/>
              </a:highlight>
              <a:latin typeface="Roboto"/>
              <a:ea typeface="Roboto"/>
              <a:cs typeface="Roboto"/>
              <a:sym typeface="Roboto"/>
            </a:endParaRPr>
          </a:p>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Đảm bảo chi nhánh thanh toán đủ, đúng hạn</a:t>
            </a:r>
            <a:endParaRPr b="0" i="0" sz="1050" u="none" cap="none" strike="noStrike">
              <a:solidFill>
                <a:srgbClr val="081B3A"/>
              </a:solidFill>
              <a:highlight>
                <a:srgbClr val="FFFFFF"/>
              </a:highlight>
              <a:latin typeface="Roboto"/>
              <a:ea typeface="Roboto"/>
              <a:cs typeface="Roboto"/>
              <a:sym typeface="Roboto"/>
            </a:endParaRPr>
          </a:p>
        </p:txBody>
      </p:sp>
      <p:sp>
        <p:nvSpPr>
          <p:cNvPr id="673" name="Google Shape;673;p26"/>
          <p:cNvSpPr/>
          <p:nvPr/>
        </p:nvSpPr>
        <p:spPr>
          <a:xfrm>
            <a:off x="9301350" y="5377125"/>
            <a:ext cx="1876200" cy="803100"/>
          </a:xfrm>
          <a:prstGeom prst="roundRect">
            <a:avLst>
              <a:gd fmla="val 16667" name="adj"/>
            </a:avLst>
          </a:prstGeom>
          <a:solidFill>
            <a:schemeClr val="lt2"/>
          </a:solidFill>
          <a:ln cap="flat" cmpd="sng" w="9525">
            <a:solidFill>
              <a:srgbClr val="E8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50"/>
              <a:buFont typeface="Arial"/>
              <a:buNone/>
            </a:pPr>
            <a:r>
              <a:rPr b="0" i="0" lang="vi" sz="1050" u="none" cap="none" strike="noStrike">
                <a:solidFill>
                  <a:schemeClr val="dk1"/>
                </a:solidFill>
                <a:highlight>
                  <a:schemeClr val="lt1"/>
                </a:highlight>
                <a:latin typeface="Roboto"/>
                <a:ea typeface="Roboto"/>
                <a:cs typeface="Roboto"/>
                <a:sym typeface="Roboto"/>
              </a:rPr>
              <a:t>✅ </a:t>
            </a:r>
            <a:r>
              <a:rPr b="0" i="0" lang="vi" sz="1050" u="none" cap="none" strike="noStrike">
                <a:solidFill>
                  <a:srgbClr val="081B3A"/>
                </a:solidFill>
                <a:highlight>
                  <a:srgbClr val="FFFFFF"/>
                </a:highlight>
                <a:latin typeface="Roboto"/>
                <a:ea typeface="Roboto"/>
                <a:cs typeface="Roboto"/>
                <a:sym typeface="Roboto"/>
              </a:rPr>
              <a:t>Đối soát 3 chiều tự động đảm bảo thanh toán đúng - đủ - đúng hạn với NCC</a:t>
            </a:r>
            <a:endParaRPr b="0" i="0" sz="1050" u="none" cap="none" strike="noStrike">
              <a:solidFill>
                <a:srgbClr val="081B3A"/>
              </a:solidFill>
              <a:highlight>
                <a:srgbClr val="FFFFFF"/>
              </a:highlight>
              <a:latin typeface="Roboto"/>
              <a:ea typeface="Roboto"/>
              <a:cs typeface="Roboto"/>
              <a:sym typeface="Roboto"/>
            </a:endParaRPr>
          </a:p>
        </p:txBody>
      </p:sp>
      <p:pic>
        <p:nvPicPr>
          <p:cNvPr id="674" name="Google Shape;674;p26"/>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27"/>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04 : </a:t>
            </a:r>
            <a:r>
              <a:rPr b="1" i="0" lang="vi" sz="1600" u="none" cap="none" strike="noStrike">
                <a:solidFill>
                  <a:srgbClr val="C3161C"/>
                </a:solidFill>
                <a:latin typeface="Reddit Sans"/>
                <a:ea typeface="Reddit Sans"/>
                <a:cs typeface="Reddit Sans"/>
                <a:sym typeface="Reddit Sans"/>
              </a:rPr>
              <a:t>Quản trị luồng tiền, đối soát doanh thu, thanh toán xuyên suốt</a:t>
            </a:r>
            <a:endParaRPr b="1" i="0" sz="1600" u="none" cap="none" strike="noStrike">
              <a:solidFill>
                <a:srgbClr val="C3161C"/>
              </a:solidFill>
              <a:latin typeface="Reddit Sans"/>
              <a:ea typeface="Reddit Sans"/>
              <a:cs typeface="Reddit Sans"/>
              <a:sym typeface="Reddit Sans"/>
            </a:endParaRPr>
          </a:p>
        </p:txBody>
      </p:sp>
      <p:grpSp>
        <p:nvGrpSpPr>
          <p:cNvPr id="680" name="Google Shape;680;p27"/>
          <p:cNvGrpSpPr/>
          <p:nvPr/>
        </p:nvGrpSpPr>
        <p:grpSpPr>
          <a:xfrm>
            <a:off x="10222040" y="325568"/>
            <a:ext cx="1379662" cy="380749"/>
            <a:chOff x="2600725" y="4134550"/>
            <a:chExt cx="1957800" cy="540300"/>
          </a:xfrm>
        </p:grpSpPr>
        <p:sp>
          <p:nvSpPr>
            <p:cNvPr id="681" name="Google Shape;681;p27"/>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682" name="Google Shape;682;p27"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683" name="Google Shape;683;p2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684" name="Google Shape;684;p27"/>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27"/>
          <p:cNvSpPr txBox="1"/>
          <p:nvPr/>
        </p:nvSpPr>
        <p:spPr>
          <a:xfrm>
            <a:off x="821100" y="11023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Tổng quan đối soát toàn hệ thống</a:t>
            </a:r>
            <a:endParaRPr b="1" i="0" sz="1200" u="none" cap="none" strike="noStrike">
              <a:solidFill>
                <a:srgbClr val="C3161C"/>
              </a:solidFill>
              <a:latin typeface="Reddit Sans"/>
              <a:ea typeface="Reddit Sans"/>
              <a:cs typeface="Reddit Sans"/>
              <a:sym typeface="Reddit Sans"/>
            </a:endParaRPr>
          </a:p>
        </p:txBody>
      </p:sp>
      <p:sp>
        <p:nvSpPr>
          <p:cNvPr id="686" name="Google Shape;686;p27"/>
          <p:cNvSpPr txBox="1"/>
          <p:nvPr/>
        </p:nvSpPr>
        <p:spPr>
          <a:xfrm>
            <a:off x="6451425" y="37801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Hóa đơn và hạch toán</a:t>
            </a:r>
            <a:endParaRPr b="1" i="0" sz="1200" u="none" cap="none" strike="noStrike">
              <a:solidFill>
                <a:srgbClr val="C3161C"/>
              </a:solidFill>
              <a:latin typeface="Reddit Sans"/>
              <a:ea typeface="Reddit Sans"/>
              <a:cs typeface="Reddit Sans"/>
              <a:sym typeface="Reddit Sans"/>
            </a:endParaRPr>
          </a:p>
        </p:txBody>
      </p:sp>
      <p:sp>
        <p:nvSpPr>
          <p:cNvPr id="687" name="Google Shape;687;p27"/>
          <p:cNvSpPr txBox="1"/>
          <p:nvPr/>
        </p:nvSpPr>
        <p:spPr>
          <a:xfrm>
            <a:off x="821100" y="3768288"/>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Doanh thu, tiền và công nợ theo cửa hàng</a:t>
            </a:r>
            <a:endParaRPr b="1" i="0" sz="1200" u="none" cap="none" strike="noStrike">
              <a:solidFill>
                <a:srgbClr val="C3161C"/>
              </a:solidFill>
              <a:latin typeface="Reddit Sans"/>
              <a:ea typeface="Reddit Sans"/>
              <a:cs typeface="Reddit Sans"/>
              <a:sym typeface="Reddit Sans"/>
            </a:endParaRPr>
          </a:p>
        </p:txBody>
      </p:sp>
      <p:sp>
        <p:nvSpPr>
          <p:cNvPr id="688" name="Google Shape;688;p27"/>
          <p:cNvSpPr txBox="1"/>
          <p:nvPr/>
        </p:nvSpPr>
        <p:spPr>
          <a:xfrm>
            <a:off x="6451425" y="1153450"/>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Thống kê công nợ chi nhánh phải trả công ty</a:t>
            </a:r>
            <a:endParaRPr b="1" i="0" sz="1200" u="none" cap="none" strike="noStrike">
              <a:solidFill>
                <a:srgbClr val="C3161C"/>
              </a:solidFill>
              <a:latin typeface="Reddit Sans"/>
              <a:ea typeface="Reddit Sans"/>
              <a:cs typeface="Reddit Sans"/>
              <a:sym typeface="Reddit Sans"/>
            </a:endParaRPr>
          </a:p>
        </p:txBody>
      </p:sp>
      <p:pic>
        <p:nvPicPr>
          <p:cNvPr id="689" name="Google Shape;689;p27" title="pos db 4.png"/>
          <p:cNvPicPr preferRelativeResize="0"/>
          <p:nvPr/>
        </p:nvPicPr>
        <p:blipFill rotWithShape="1">
          <a:blip r:embed="rId4">
            <a:alphaModFix/>
          </a:blip>
          <a:srcRect b="27025" l="13004" r="2006" t="2962"/>
          <a:stretch/>
        </p:blipFill>
        <p:spPr>
          <a:xfrm>
            <a:off x="895900" y="1524876"/>
            <a:ext cx="4518000" cy="2148600"/>
          </a:xfrm>
          <a:prstGeom prst="roundRect">
            <a:avLst>
              <a:gd fmla="val 9074" name="adj"/>
            </a:avLst>
          </a:prstGeom>
          <a:noFill/>
          <a:ln cap="flat" cmpd="sng" w="9525">
            <a:solidFill>
              <a:srgbClr val="C3161C"/>
            </a:solidFill>
            <a:prstDash val="solid"/>
            <a:round/>
            <a:headEnd len="sm" w="sm" type="none"/>
            <a:tailEnd len="sm" w="sm" type="none"/>
          </a:ln>
        </p:spPr>
      </p:pic>
      <p:pic>
        <p:nvPicPr>
          <p:cNvPr id="690" name="Google Shape;690;p27" title="pos db 1.png"/>
          <p:cNvPicPr preferRelativeResize="0"/>
          <p:nvPr/>
        </p:nvPicPr>
        <p:blipFill rotWithShape="1">
          <a:blip r:embed="rId5">
            <a:alphaModFix/>
          </a:blip>
          <a:srcRect b="24209" l="9930" r="21257" t="20392"/>
          <a:stretch/>
        </p:blipFill>
        <p:spPr>
          <a:xfrm>
            <a:off x="895900" y="4148700"/>
            <a:ext cx="4518000" cy="2099700"/>
          </a:xfrm>
          <a:prstGeom prst="roundRect">
            <a:avLst>
              <a:gd fmla="val 9980" name="adj"/>
            </a:avLst>
          </a:prstGeom>
          <a:noFill/>
          <a:ln cap="flat" cmpd="sng" w="9525">
            <a:solidFill>
              <a:srgbClr val="C3161C"/>
            </a:solidFill>
            <a:prstDash val="solid"/>
            <a:round/>
            <a:headEnd len="sm" w="sm" type="none"/>
            <a:tailEnd len="sm" w="sm" type="none"/>
          </a:ln>
        </p:spPr>
      </p:pic>
      <p:pic>
        <p:nvPicPr>
          <p:cNvPr id="691" name="Google Shape;691;p27" title="Screenshot_6.png"/>
          <p:cNvPicPr preferRelativeResize="0"/>
          <p:nvPr>
            <p:ph idx="2" type="pic"/>
          </p:nvPr>
        </p:nvPicPr>
        <p:blipFill rotWithShape="1">
          <a:blip r:embed="rId6">
            <a:alphaModFix/>
          </a:blip>
          <a:srcRect b="32347" l="600" r="-600" t="21410"/>
          <a:stretch/>
        </p:blipFill>
        <p:spPr>
          <a:xfrm>
            <a:off x="6526125" y="1472350"/>
            <a:ext cx="4592700" cy="2224800"/>
          </a:xfrm>
          <a:prstGeom prst="roundRect">
            <a:avLst>
              <a:gd fmla="val 10050" name="adj"/>
            </a:avLst>
          </a:prstGeom>
          <a:noFill/>
          <a:ln cap="flat" cmpd="sng" w="9525">
            <a:solidFill>
              <a:srgbClr val="CE0000"/>
            </a:solidFill>
            <a:prstDash val="solid"/>
            <a:round/>
            <a:headEnd len="sm" w="sm" type="none"/>
            <a:tailEnd len="sm" w="sm" type="none"/>
          </a:ln>
        </p:spPr>
      </p:pic>
      <p:pic>
        <p:nvPicPr>
          <p:cNvPr id="692" name="Google Shape;692;p27" title="Screenshot_4.png"/>
          <p:cNvPicPr preferRelativeResize="0"/>
          <p:nvPr>
            <p:ph idx="3" type="pic"/>
          </p:nvPr>
        </p:nvPicPr>
        <p:blipFill rotWithShape="1">
          <a:blip r:embed="rId7">
            <a:alphaModFix/>
          </a:blip>
          <a:srcRect b="67951" l="0" r="2267" t="3100"/>
          <a:stretch/>
        </p:blipFill>
        <p:spPr>
          <a:xfrm>
            <a:off x="6526125" y="4148700"/>
            <a:ext cx="4592700" cy="2099700"/>
          </a:xfrm>
          <a:prstGeom prst="roundRect">
            <a:avLst>
              <a:gd fmla="val 11509" name="adj"/>
            </a:avLst>
          </a:prstGeom>
          <a:noFill/>
          <a:ln cap="flat" cmpd="sng" w="9525">
            <a:solidFill>
              <a:srgbClr val="CE0000"/>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28"/>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chemeClr val="dk1"/>
                </a:solidFill>
                <a:latin typeface="Reddit Sans"/>
                <a:ea typeface="Reddit Sans"/>
                <a:cs typeface="Reddit Sans"/>
                <a:sym typeface="Reddit Sans"/>
              </a:rPr>
              <a:t>Giải pháp 04 : </a:t>
            </a:r>
            <a:r>
              <a:rPr b="1" i="0" lang="vi" sz="1600" u="none" cap="none" strike="noStrike">
                <a:solidFill>
                  <a:srgbClr val="C3161C"/>
                </a:solidFill>
                <a:latin typeface="Reddit Sans"/>
                <a:ea typeface="Reddit Sans"/>
                <a:cs typeface="Reddit Sans"/>
                <a:sym typeface="Reddit Sans"/>
              </a:rPr>
              <a:t>Quản trị luồng tiền, đối soát doanh thu, thanh toán xuyên suốt</a:t>
            </a:r>
            <a:endParaRPr b="1" i="0" sz="1600" u="none" cap="none" strike="noStrike">
              <a:solidFill>
                <a:srgbClr val="C3161C"/>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chemeClr val="dk1"/>
              </a:solidFill>
              <a:latin typeface="Reddit Sans"/>
              <a:ea typeface="Reddit Sans"/>
              <a:cs typeface="Reddit Sans"/>
              <a:sym typeface="Reddit Sans"/>
            </a:endParaRPr>
          </a:p>
        </p:txBody>
      </p:sp>
      <p:grpSp>
        <p:nvGrpSpPr>
          <p:cNvPr id="698" name="Google Shape;698;p28"/>
          <p:cNvGrpSpPr/>
          <p:nvPr/>
        </p:nvGrpSpPr>
        <p:grpSpPr>
          <a:xfrm>
            <a:off x="10222040" y="325568"/>
            <a:ext cx="1379662" cy="380749"/>
            <a:chOff x="2600725" y="4134550"/>
            <a:chExt cx="1957800" cy="540300"/>
          </a:xfrm>
        </p:grpSpPr>
        <p:sp>
          <p:nvSpPr>
            <p:cNvPr id="699" name="Google Shape;699;p28"/>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700" name="Google Shape;700;p28"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701" name="Google Shape;701;p2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702" name="Google Shape;702;p28"/>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3" name="Google Shape;703;p28"/>
          <p:cNvSpPr txBox="1"/>
          <p:nvPr/>
        </p:nvSpPr>
        <p:spPr>
          <a:xfrm>
            <a:off x="861138" y="11094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Công nợ Phải thu / Phải trả / Tuổi nợ</a:t>
            </a:r>
            <a:endParaRPr b="1" i="0" sz="1200" u="none" cap="none" strike="noStrike">
              <a:solidFill>
                <a:srgbClr val="C3161C"/>
              </a:solidFill>
              <a:latin typeface="Reddit Sans"/>
              <a:ea typeface="Reddit Sans"/>
              <a:cs typeface="Reddit Sans"/>
              <a:sym typeface="Reddit Sans"/>
            </a:endParaRPr>
          </a:p>
        </p:txBody>
      </p:sp>
      <p:sp>
        <p:nvSpPr>
          <p:cNvPr id="704" name="Google Shape;704;p28"/>
          <p:cNvSpPr txBox="1"/>
          <p:nvPr/>
        </p:nvSpPr>
        <p:spPr>
          <a:xfrm>
            <a:off x="6735113" y="37426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Lợi nhuận</a:t>
            </a:r>
            <a:endParaRPr b="1" i="0" sz="1200" u="none" cap="none" strike="noStrike">
              <a:solidFill>
                <a:srgbClr val="C3161C"/>
              </a:solidFill>
              <a:latin typeface="Reddit Sans"/>
              <a:ea typeface="Reddit Sans"/>
              <a:cs typeface="Reddit Sans"/>
              <a:sym typeface="Reddit Sans"/>
            </a:endParaRPr>
          </a:p>
        </p:txBody>
      </p:sp>
      <p:sp>
        <p:nvSpPr>
          <p:cNvPr id="705" name="Google Shape;705;p28"/>
          <p:cNvSpPr txBox="1"/>
          <p:nvPr/>
        </p:nvSpPr>
        <p:spPr>
          <a:xfrm>
            <a:off x="861138" y="37518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Kết quả kinh doanh theo Chi nhánh/Cửa hàng</a:t>
            </a:r>
            <a:endParaRPr b="1" i="0" sz="1200" u="none" cap="none" strike="noStrike">
              <a:solidFill>
                <a:srgbClr val="C3161C"/>
              </a:solidFill>
              <a:latin typeface="Reddit Sans"/>
              <a:ea typeface="Reddit Sans"/>
              <a:cs typeface="Reddit Sans"/>
              <a:sym typeface="Reddit Sans"/>
            </a:endParaRPr>
          </a:p>
        </p:txBody>
      </p:sp>
      <p:sp>
        <p:nvSpPr>
          <p:cNvPr id="706" name="Google Shape;706;p28"/>
          <p:cNvSpPr txBox="1"/>
          <p:nvPr/>
        </p:nvSpPr>
        <p:spPr>
          <a:xfrm>
            <a:off x="6735113" y="11657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Lưu chuyển tiền tệ - Dòng tiền</a:t>
            </a:r>
            <a:endParaRPr b="1" i="0" sz="1200" u="none" cap="none" strike="noStrike">
              <a:solidFill>
                <a:srgbClr val="C3161C"/>
              </a:solidFill>
              <a:latin typeface="Reddit Sans"/>
              <a:ea typeface="Reddit Sans"/>
              <a:cs typeface="Reddit Sans"/>
              <a:sym typeface="Reddit Sans"/>
            </a:endParaRPr>
          </a:p>
        </p:txBody>
      </p:sp>
      <p:pic>
        <p:nvPicPr>
          <p:cNvPr id="707" name="Google Shape;707;p28"/>
          <p:cNvPicPr preferRelativeResize="0"/>
          <p:nvPr/>
        </p:nvPicPr>
        <p:blipFill rotWithShape="1">
          <a:blip r:embed="rId4">
            <a:alphaModFix/>
          </a:blip>
          <a:srcRect b="44554" l="7462" r="33552" t="571"/>
          <a:stretch/>
        </p:blipFill>
        <p:spPr>
          <a:xfrm>
            <a:off x="898488" y="1499151"/>
            <a:ext cx="4518000" cy="2148600"/>
          </a:xfrm>
          <a:prstGeom prst="roundRect">
            <a:avLst>
              <a:gd fmla="val 9074" name="adj"/>
            </a:avLst>
          </a:prstGeom>
          <a:noFill/>
          <a:ln cap="flat" cmpd="sng" w="9525">
            <a:solidFill>
              <a:srgbClr val="C3161C"/>
            </a:solidFill>
            <a:prstDash val="solid"/>
            <a:round/>
            <a:headEnd len="sm" w="sm" type="none"/>
            <a:tailEnd len="sm" w="sm" type="none"/>
          </a:ln>
        </p:spPr>
      </p:pic>
      <p:pic>
        <p:nvPicPr>
          <p:cNvPr id="708" name="Google Shape;708;p28"/>
          <p:cNvPicPr preferRelativeResize="0"/>
          <p:nvPr/>
        </p:nvPicPr>
        <p:blipFill rotWithShape="1">
          <a:blip r:embed="rId5">
            <a:alphaModFix/>
          </a:blip>
          <a:srcRect b="33989" l="33989" r="0" t="0"/>
          <a:stretch/>
        </p:blipFill>
        <p:spPr>
          <a:xfrm>
            <a:off x="898488" y="1499149"/>
            <a:ext cx="4518000" cy="2194800"/>
          </a:xfrm>
          <a:prstGeom prst="roundRect">
            <a:avLst>
              <a:gd fmla="val 2927" name="adj"/>
            </a:avLst>
          </a:prstGeom>
          <a:noFill/>
          <a:ln cap="flat" cmpd="sng" w="9525">
            <a:solidFill>
              <a:srgbClr val="C3161C"/>
            </a:solidFill>
            <a:prstDash val="solid"/>
            <a:round/>
            <a:headEnd len="sm" w="sm" type="none"/>
            <a:tailEnd len="sm" w="sm" type="none"/>
          </a:ln>
        </p:spPr>
      </p:pic>
      <p:pic>
        <p:nvPicPr>
          <p:cNvPr id="709" name="Google Shape;709;p28"/>
          <p:cNvPicPr preferRelativeResize="0"/>
          <p:nvPr/>
        </p:nvPicPr>
        <p:blipFill rotWithShape="1">
          <a:blip r:embed="rId6">
            <a:alphaModFix/>
          </a:blip>
          <a:srcRect b="0" l="0" r="0" t="0"/>
          <a:stretch/>
        </p:blipFill>
        <p:spPr>
          <a:xfrm>
            <a:off x="2460115" y="2839599"/>
            <a:ext cx="3882000" cy="538500"/>
          </a:xfrm>
          <a:prstGeom prst="roundRect">
            <a:avLst>
              <a:gd fmla="val 16667" name="adj"/>
            </a:avLst>
          </a:prstGeom>
          <a:noFill/>
          <a:ln cap="flat" cmpd="sng" w="9525">
            <a:solidFill>
              <a:srgbClr val="C3161C"/>
            </a:solidFill>
            <a:prstDash val="solid"/>
            <a:round/>
            <a:headEnd len="sm" w="sm" type="none"/>
            <a:tailEnd len="sm" w="sm" type="none"/>
          </a:ln>
        </p:spPr>
      </p:pic>
      <p:pic>
        <p:nvPicPr>
          <p:cNvPr id="710" name="Google Shape;710;p28"/>
          <p:cNvPicPr preferRelativeResize="0"/>
          <p:nvPr/>
        </p:nvPicPr>
        <p:blipFill rotWithShape="1">
          <a:blip r:embed="rId7">
            <a:alphaModFix/>
          </a:blip>
          <a:srcRect b="33919" l="0" r="0" t="0"/>
          <a:stretch/>
        </p:blipFill>
        <p:spPr>
          <a:xfrm>
            <a:off x="898488" y="4095400"/>
            <a:ext cx="4518000" cy="2194800"/>
          </a:xfrm>
          <a:prstGeom prst="roundRect">
            <a:avLst>
              <a:gd fmla="val 7448" name="adj"/>
            </a:avLst>
          </a:prstGeom>
          <a:noFill/>
          <a:ln cap="flat" cmpd="sng" w="9525">
            <a:solidFill>
              <a:srgbClr val="C3161C"/>
            </a:solidFill>
            <a:prstDash val="solid"/>
            <a:round/>
            <a:headEnd len="sm" w="sm" type="none"/>
            <a:tailEnd len="sm" w="sm" type="none"/>
          </a:ln>
        </p:spPr>
      </p:pic>
      <p:pic>
        <p:nvPicPr>
          <p:cNvPr id="711" name="Google Shape;711;p28"/>
          <p:cNvPicPr preferRelativeResize="0"/>
          <p:nvPr/>
        </p:nvPicPr>
        <p:blipFill rotWithShape="1">
          <a:blip r:embed="rId8">
            <a:alphaModFix/>
          </a:blip>
          <a:srcRect b="13104" l="0" r="6803" t="0"/>
          <a:stretch/>
        </p:blipFill>
        <p:spPr>
          <a:xfrm>
            <a:off x="6809813" y="1502450"/>
            <a:ext cx="4518000" cy="2194800"/>
          </a:xfrm>
          <a:prstGeom prst="roundRect">
            <a:avLst>
              <a:gd fmla="val 4615" name="adj"/>
            </a:avLst>
          </a:prstGeom>
          <a:noFill/>
          <a:ln cap="flat" cmpd="sng" w="9525">
            <a:solidFill>
              <a:srgbClr val="C3161C"/>
            </a:solidFill>
            <a:prstDash val="solid"/>
            <a:round/>
            <a:headEnd len="sm" w="sm" type="none"/>
            <a:tailEnd len="sm" w="sm" type="none"/>
          </a:ln>
        </p:spPr>
      </p:pic>
      <p:pic>
        <p:nvPicPr>
          <p:cNvPr id="712" name="Google Shape;712;p28"/>
          <p:cNvPicPr preferRelativeResize="0"/>
          <p:nvPr/>
        </p:nvPicPr>
        <p:blipFill rotWithShape="1">
          <a:blip r:embed="rId9">
            <a:alphaModFix/>
          </a:blip>
          <a:srcRect b="6586" l="0" r="6594" t="0"/>
          <a:stretch/>
        </p:blipFill>
        <p:spPr>
          <a:xfrm>
            <a:off x="6772463" y="4102000"/>
            <a:ext cx="4518000" cy="2188200"/>
          </a:xfrm>
          <a:prstGeom prst="roundRect">
            <a:avLst>
              <a:gd fmla="val 6726" name="adj"/>
            </a:avLst>
          </a:prstGeom>
          <a:noFill/>
          <a:ln cap="flat" cmpd="sng" w="9525">
            <a:solidFill>
              <a:srgbClr val="C3161C"/>
            </a:solidFill>
            <a:prstDash val="solid"/>
            <a:round/>
            <a:headEnd len="sm" w="sm" type="none"/>
            <a:tailEnd len="sm" w="sm" type="none"/>
          </a:ln>
        </p:spPr>
      </p:pic>
      <p:pic>
        <p:nvPicPr>
          <p:cNvPr id="713" name="Google Shape;713;p28"/>
          <p:cNvPicPr preferRelativeResize="0"/>
          <p:nvPr/>
        </p:nvPicPr>
        <p:blipFill rotWithShape="1">
          <a:blip r:embed="rId10">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29"/>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05 : </a:t>
            </a:r>
            <a:r>
              <a:rPr b="1" i="0" lang="vi" sz="1600" u="none" cap="none" strike="noStrike">
                <a:solidFill>
                  <a:srgbClr val="C3161C"/>
                </a:solidFill>
                <a:latin typeface="Reddit Sans"/>
                <a:ea typeface="Reddit Sans"/>
                <a:cs typeface="Reddit Sans"/>
                <a:sym typeface="Reddit Sans"/>
              </a:rPr>
              <a:t>Quản lý chi phí và thực thi ngân sách </a:t>
            </a:r>
            <a:endParaRPr b="1" i="0" sz="1600" u="none" cap="none" strike="noStrike">
              <a:solidFill>
                <a:srgbClr val="C3161C"/>
              </a:solidFill>
              <a:latin typeface="Reddit Sans"/>
              <a:ea typeface="Reddit Sans"/>
              <a:cs typeface="Reddit Sans"/>
              <a:sym typeface="Reddit Sans"/>
            </a:endParaRPr>
          </a:p>
        </p:txBody>
      </p:sp>
      <p:grpSp>
        <p:nvGrpSpPr>
          <p:cNvPr id="719" name="Google Shape;719;p29"/>
          <p:cNvGrpSpPr/>
          <p:nvPr/>
        </p:nvGrpSpPr>
        <p:grpSpPr>
          <a:xfrm>
            <a:off x="10222040" y="325568"/>
            <a:ext cx="1379662" cy="380749"/>
            <a:chOff x="2600725" y="4134550"/>
            <a:chExt cx="1957800" cy="540300"/>
          </a:xfrm>
        </p:grpSpPr>
        <p:sp>
          <p:nvSpPr>
            <p:cNvPr id="720" name="Google Shape;720;p29"/>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721" name="Google Shape;721;p29"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722" name="Google Shape;722;p29"/>
          <p:cNvSpPr/>
          <p:nvPr/>
        </p:nvSpPr>
        <p:spPr>
          <a:xfrm>
            <a:off x="1028725" y="1344525"/>
            <a:ext cx="3446400" cy="749100"/>
          </a:xfrm>
          <a:prstGeom prst="chevron">
            <a:avLst>
              <a:gd fmla="val 50000" name="adj"/>
            </a:avLst>
          </a:prstGeom>
          <a:solidFill>
            <a:srgbClr val="C4161C"/>
          </a:solidFill>
          <a:ln cap="flat" cmpd="sng" w="9525">
            <a:solidFill>
              <a:srgbClr val="C3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chemeClr val="lt2"/>
                </a:solidFill>
                <a:latin typeface="Reddit Sans"/>
                <a:ea typeface="Reddit Sans"/>
                <a:cs typeface="Reddit Sans"/>
                <a:sym typeface="Reddit Sans"/>
              </a:rPr>
              <a:t>Thiết lập khoản mục, ngân sách</a:t>
            </a:r>
            <a:endParaRPr b="0" i="0" sz="1300" u="none" cap="none" strike="noStrike">
              <a:solidFill>
                <a:schemeClr val="lt2"/>
              </a:solidFill>
              <a:latin typeface="Reddit Sans"/>
              <a:ea typeface="Reddit Sans"/>
              <a:cs typeface="Reddit Sans"/>
              <a:sym typeface="Reddit Sans"/>
            </a:endParaRPr>
          </a:p>
        </p:txBody>
      </p:sp>
      <p:sp>
        <p:nvSpPr>
          <p:cNvPr id="723" name="Google Shape;723;p29"/>
          <p:cNvSpPr/>
          <p:nvPr/>
        </p:nvSpPr>
        <p:spPr>
          <a:xfrm>
            <a:off x="4159925" y="1344525"/>
            <a:ext cx="3690600" cy="749100"/>
          </a:xfrm>
          <a:prstGeom prst="chevron">
            <a:avLst>
              <a:gd fmla="val 50000" name="adj"/>
            </a:avLst>
          </a:prstGeom>
          <a:solidFill>
            <a:srgbClr val="C4161C"/>
          </a:solidFill>
          <a:ln cap="flat" cmpd="sng" w="9525">
            <a:solidFill>
              <a:srgbClr val="C3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chemeClr val="lt2"/>
                </a:solidFill>
                <a:latin typeface="Reddit Sans"/>
                <a:ea typeface="Reddit Sans"/>
                <a:cs typeface="Reddit Sans"/>
                <a:sym typeface="Reddit Sans"/>
              </a:rPr>
              <a:t>Thực thi ngân sách - chi phí</a:t>
            </a:r>
            <a:endParaRPr b="0" i="0" sz="1300" u="none" cap="none" strike="noStrike">
              <a:solidFill>
                <a:schemeClr val="lt2"/>
              </a:solidFill>
              <a:latin typeface="Reddit Sans"/>
              <a:ea typeface="Reddit Sans"/>
              <a:cs typeface="Reddit Sans"/>
              <a:sym typeface="Reddit Sans"/>
            </a:endParaRPr>
          </a:p>
        </p:txBody>
      </p:sp>
      <p:sp>
        <p:nvSpPr>
          <p:cNvPr id="724" name="Google Shape;724;p29"/>
          <p:cNvSpPr/>
          <p:nvPr/>
        </p:nvSpPr>
        <p:spPr>
          <a:xfrm>
            <a:off x="7534775" y="1344525"/>
            <a:ext cx="3446400" cy="749100"/>
          </a:xfrm>
          <a:prstGeom prst="chevron">
            <a:avLst>
              <a:gd fmla="val 50000" name="adj"/>
            </a:avLst>
          </a:prstGeom>
          <a:solidFill>
            <a:srgbClr val="C4161C"/>
          </a:solidFill>
          <a:ln cap="flat" cmpd="sng" w="9525">
            <a:solidFill>
              <a:srgbClr val="C3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chemeClr val="lt2"/>
                </a:solidFill>
                <a:latin typeface="Reddit Sans"/>
                <a:ea typeface="Reddit Sans"/>
                <a:cs typeface="Reddit Sans"/>
                <a:sym typeface="Reddit Sans"/>
              </a:rPr>
              <a:t>Dashboard &amp; báo cáo quản trị</a:t>
            </a:r>
            <a:endParaRPr b="0" i="0" sz="1300" u="none" cap="none" strike="noStrike">
              <a:solidFill>
                <a:schemeClr val="lt2"/>
              </a:solidFill>
              <a:latin typeface="Reddit Sans"/>
              <a:ea typeface="Reddit Sans"/>
              <a:cs typeface="Reddit Sans"/>
              <a:sym typeface="Reddit Sans"/>
            </a:endParaRPr>
          </a:p>
        </p:txBody>
      </p:sp>
      <p:sp>
        <p:nvSpPr>
          <p:cNvPr id="725" name="Google Shape;725;p2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726" name="Google Shape;726;p29"/>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29"/>
          <p:cNvSpPr/>
          <p:nvPr/>
        </p:nvSpPr>
        <p:spPr>
          <a:xfrm>
            <a:off x="1372350" y="1994250"/>
            <a:ext cx="2544600" cy="1705500"/>
          </a:xfrm>
          <a:prstGeom prst="roundRect">
            <a:avLst>
              <a:gd fmla="val 656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Tổng công ty lập ngân sách theo từng khoản mục</a:t>
            </a:r>
            <a:endParaRPr b="0" i="0" sz="1300" u="none" cap="none" strike="noStrike">
              <a:solidFill>
                <a:srgbClr val="000000"/>
              </a:solidFill>
              <a:latin typeface="Manrope"/>
              <a:ea typeface="Manrope"/>
              <a:cs typeface="Manrope"/>
              <a:sym typeface="Manrope"/>
            </a:endParaRPr>
          </a:p>
          <a:p>
            <a:pPr indent="0" lvl="0" marL="0" marR="0" rtl="0" algn="ctr">
              <a:lnSpc>
                <a:spcPct val="115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(mua hàng, nhân sự, mặt bằng, điện nước, marketing…)</a:t>
            </a:r>
            <a:endParaRPr b="0" i="0" sz="1300" u="none" cap="none" strike="noStrike">
              <a:solidFill>
                <a:srgbClr val="000000"/>
              </a:solidFill>
              <a:latin typeface="Manrope"/>
              <a:ea typeface="Manrope"/>
              <a:cs typeface="Manrope"/>
              <a:sym typeface="Manrope"/>
            </a:endParaRPr>
          </a:p>
          <a:p>
            <a:pPr indent="0" lvl="0" marL="0" marR="0" rtl="0" algn="ctr">
              <a:lnSpc>
                <a:spcPct val="115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cho từng điểm bán theo kỳ tháng/quý.</a:t>
            </a:r>
            <a:endParaRPr b="0" i="0" sz="1300" u="none" cap="none" strike="noStrike">
              <a:solidFill>
                <a:srgbClr val="000000"/>
              </a:solidFill>
              <a:latin typeface="Manrope"/>
              <a:ea typeface="Manrope"/>
              <a:cs typeface="Manrope"/>
              <a:sym typeface="Manrope"/>
            </a:endParaRPr>
          </a:p>
        </p:txBody>
      </p:sp>
      <p:sp>
        <p:nvSpPr>
          <p:cNvPr id="728" name="Google Shape;728;p29"/>
          <p:cNvSpPr/>
          <p:nvPr/>
        </p:nvSpPr>
        <p:spPr>
          <a:xfrm>
            <a:off x="4646563" y="1994250"/>
            <a:ext cx="2544600" cy="1705500"/>
          </a:xfrm>
          <a:prstGeom prst="roundRect">
            <a:avLst>
              <a:gd fmla="val 656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Mỗi đề nghị chi tiêu được kiểm tra ngân sách tự động trước khi vào luồng duyệt.</a:t>
            </a:r>
            <a:endParaRPr b="0" i="0" sz="1300" u="none" cap="none" strike="noStrike">
              <a:solidFill>
                <a:srgbClr val="000000"/>
              </a:solidFill>
              <a:latin typeface="Manrope"/>
              <a:ea typeface="Manrope"/>
              <a:cs typeface="Manrope"/>
              <a:sym typeface="Manrope"/>
            </a:endParaRPr>
          </a:p>
        </p:txBody>
      </p:sp>
      <p:sp>
        <p:nvSpPr>
          <p:cNvPr id="729" name="Google Shape;729;p29"/>
          <p:cNvSpPr/>
          <p:nvPr/>
        </p:nvSpPr>
        <p:spPr>
          <a:xfrm>
            <a:off x="7920775" y="1994250"/>
            <a:ext cx="2544600" cy="1705500"/>
          </a:xfrm>
          <a:prstGeom prst="roundRect">
            <a:avLst>
              <a:gd fmla="val 6563"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Lãnh đạo nhìn thấy toàn cảnh doanh thu, chi phí, lãi lỗ theo từng cấp — realtime.</a:t>
            </a:r>
            <a:endParaRPr b="0" i="0" sz="1300" u="none" cap="none" strike="noStrike">
              <a:solidFill>
                <a:srgbClr val="000000"/>
              </a:solidFill>
              <a:latin typeface="Manrope"/>
              <a:ea typeface="Manrope"/>
              <a:cs typeface="Manrope"/>
              <a:sym typeface="Manrope"/>
            </a:endParaRPr>
          </a:p>
        </p:txBody>
      </p:sp>
      <p:sp>
        <p:nvSpPr>
          <p:cNvPr id="730" name="Google Shape;730;p29"/>
          <p:cNvSpPr txBox="1"/>
          <p:nvPr/>
        </p:nvSpPr>
        <p:spPr>
          <a:xfrm>
            <a:off x="1426350" y="3699750"/>
            <a:ext cx="2490600" cy="110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anrope"/>
              <a:ea typeface="Manrope"/>
              <a:cs typeface="Manrope"/>
              <a:sym typeface="Manrope"/>
            </a:endParaRPr>
          </a:p>
        </p:txBody>
      </p:sp>
      <p:sp>
        <p:nvSpPr>
          <p:cNvPr id="731" name="Google Shape;731;p29"/>
          <p:cNvSpPr/>
          <p:nvPr/>
        </p:nvSpPr>
        <p:spPr>
          <a:xfrm>
            <a:off x="1710300" y="4367600"/>
            <a:ext cx="1922700" cy="821400"/>
          </a:xfrm>
          <a:prstGeom prst="roundRect">
            <a:avLst>
              <a:gd fmla="val 16989" name="adj"/>
            </a:avLst>
          </a:prstGeom>
          <a:solidFill>
            <a:srgbClr val="FFFFFF"/>
          </a:solidFill>
          <a:ln cap="flat" cmpd="sng" w="9525">
            <a:solidFill>
              <a:srgbClr val="CE0000"/>
            </a:solidFill>
            <a:prstDash val="solid"/>
            <a:round/>
            <a:headEnd len="sm" w="sm" type="none"/>
            <a:tailEnd len="sm" w="sm" type="none"/>
          </a:ln>
        </p:spPr>
        <p:txBody>
          <a:bodyPr anchorCtr="0" anchor="ctr" bIns="37525" lIns="75075" spcFirstLastPara="1" rIns="75075" wrap="square" tIns="37525">
            <a:noAutofit/>
          </a:bodyPr>
          <a:lstStyle/>
          <a:p>
            <a:pPr indent="0" lvl="0" marL="0" marR="0" rtl="0" algn="ctr">
              <a:lnSpc>
                <a:spcPct val="100000"/>
              </a:lnSpc>
              <a:spcBef>
                <a:spcPts val="0"/>
              </a:spcBef>
              <a:spcAft>
                <a:spcPts val="0"/>
              </a:spcAft>
              <a:buClr>
                <a:schemeClr val="dk1"/>
              </a:buClr>
              <a:buSzPts val="903"/>
              <a:buFont typeface="Arial"/>
              <a:buNone/>
            </a:pPr>
            <a:r>
              <a:rPr b="0" i="0" lang="vi" sz="1050" u="none" cap="none" strike="noStrike">
                <a:solidFill>
                  <a:srgbClr val="030303"/>
                </a:solidFill>
                <a:latin typeface="Manrope Medium"/>
                <a:ea typeface="Manrope Medium"/>
                <a:cs typeface="Manrope Medium"/>
                <a:sym typeface="Manrope Medium"/>
              </a:rPr>
              <a:t>Gắn tài khoản kế toán, phân cấp phê duyệt theo hạn mức từng cấp.</a:t>
            </a:r>
            <a:endParaRPr b="0" i="0" sz="1050" u="none" cap="none" strike="noStrike">
              <a:solidFill>
                <a:srgbClr val="030303"/>
              </a:solidFill>
              <a:latin typeface="Manrope Medium"/>
              <a:ea typeface="Manrope Medium"/>
              <a:cs typeface="Manrope Medium"/>
              <a:sym typeface="Manrope Medium"/>
            </a:endParaRPr>
          </a:p>
        </p:txBody>
      </p:sp>
      <p:cxnSp>
        <p:nvCxnSpPr>
          <p:cNvPr id="732" name="Google Shape;732;p29"/>
          <p:cNvCxnSpPr>
            <a:stCxn id="731" idx="0"/>
            <a:endCxn id="730" idx="0"/>
          </p:cNvCxnSpPr>
          <p:nvPr/>
        </p:nvCxnSpPr>
        <p:spPr>
          <a:xfrm rot="10800000">
            <a:off x="2671650" y="3699800"/>
            <a:ext cx="0" cy="667800"/>
          </a:xfrm>
          <a:prstGeom prst="straightConnector1">
            <a:avLst/>
          </a:prstGeom>
          <a:noFill/>
          <a:ln cap="flat" cmpd="sng" w="19050">
            <a:solidFill>
              <a:schemeClr val="dk2"/>
            </a:solidFill>
            <a:prstDash val="dashDot"/>
            <a:round/>
            <a:headEnd len="med" w="med" type="triangle"/>
            <a:tailEnd len="med" w="med" type="triangle"/>
          </a:ln>
        </p:spPr>
      </p:cxnSp>
      <p:sp>
        <p:nvSpPr>
          <p:cNvPr id="733" name="Google Shape;733;p29"/>
          <p:cNvSpPr txBox="1"/>
          <p:nvPr/>
        </p:nvSpPr>
        <p:spPr>
          <a:xfrm>
            <a:off x="4618975" y="3699800"/>
            <a:ext cx="2490600" cy="110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anrope"/>
              <a:ea typeface="Manrope"/>
              <a:cs typeface="Manrope"/>
              <a:sym typeface="Manrope"/>
            </a:endParaRPr>
          </a:p>
        </p:txBody>
      </p:sp>
      <p:sp>
        <p:nvSpPr>
          <p:cNvPr id="734" name="Google Shape;734;p29"/>
          <p:cNvSpPr/>
          <p:nvPr/>
        </p:nvSpPr>
        <p:spPr>
          <a:xfrm>
            <a:off x="4015550" y="4367650"/>
            <a:ext cx="3690600" cy="1506900"/>
          </a:xfrm>
          <a:prstGeom prst="roundRect">
            <a:avLst>
              <a:gd fmla="val 15000" name="adj"/>
            </a:avLst>
          </a:prstGeom>
          <a:solidFill>
            <a:srgbClr val="FFFFFF"/>
          </a:solidFill>
          <a:ln cap="flat" cmpd="sng" w="9525">
            <a:solidFill>
              <a:srgbClr val="CE0000"/>
            </a:solidFill>
            <a:prstDash val="solid"/>
            <a:round/>
            <a:headEnd len="sm" w="sm" type="none"/>
            <a:tailEnd len="sm" w="sm" type="none"/>
          </a:ln>
        </p:spPr>
        <p:txBody>
          <a:bodyPr anchorCtr="0" anchor="ctr" bIns="37525" lIns="75075" spcFirstLastPara="1" rIns="75075" wrap="square" tIns="37525">
            <a:noAutofit/>
          </a:bodyPr>
          <a:lstStyle/>
          <a:p>
            <a:pPr indent="0" lvl="0" marL="0" marR="0" rtl="0" algn="l">
              <a:lnSpc>
                <a:spcPct val="100000"/>
              </a:lnSpc>
              <a:spcBef>
                <a:spcPts val="1000"/>
              </a:spcBef>
              <a:spcAft>
                <a:spcPts val="0"/>
              </a:spcAft>
              <a:buClr>
                <a:schemeClr val="dk1"/>
              </a:buClr>
              <a:buSzPts val="1100"/>
              <a:buFont typeface="Arial"/>
              <a:buNone/>
            </a:pPr>
            <a:r>
              <a:rPr b="0" i="0" lang="vi" sz="1100" u="none" cap="none" strike="noStrike">
                <a:solidFill>
                  <a:schemeClr val="dk1"/>
                </a:solidFill>
                <a:latin typeface="Manrope"/>
                <a:ea typeface="Manrope"/>
                <a:cs typeface="Manrope"/>
                <a:sym typeface="Manrope"/>
              </a:rPr>
              <a:t>→ Vượt ngân sách → tự động leo thang cấp phê duyệt cao hơn, không thể tự duyệt.</a:t>
            </a:r>
            <a:endParaRPr b="0" i="0" sz="1100" u="none" cap="none" strike="noStrike">
              <a:solidFill>
                <a:schemeClr val="dk1"/>
              </a:solidFill>
              <a:latin typeface="Manrope"/>
              <a:ea typeface="Manrope"/>
              <a:cs typeface="Manrope"/>
              <a:sym typeface="Manrope"/>
            </a:endParaRPr>
          </a:p>
          <a:p>
            <a:pPr indent="0" lvl="0" marL="0" marR="0" rtl="0" algn="l">
              <a:lnSpc>
                <a:spcPct val="100000"/>
              </a:lnSpc>
              <a:spcBef>
                <a:spcPts val="1000"/>
              </a:spcBef>
              <a:spcAft>
                <a:spcPts val="0"/>
              </a:spcAft>
              <a:buClr>
                <a:schemeClr val="dk1"/>
              </a:buClr>
              <a:buSzPts val="1100"/>
              <a:buFont typeface="Arial"/>
              <a:buNone/>
            </a:pPr>
            <a:r>
              <a:rPr b="0" i="0" lang="vi" sz="1100" u="none" cap="none" strike="noStrike">
                <a:solidFill>
                  <a:schemeClr val="dk1"/>
                </a:solidFill>
                <a:latin typeface="Manrope"/>
                <a:ea typeface="Manrope"/>
                <a:cs typeface="Manrope"/>
                <a:sym typeface="Manrope"/>
              </a:rPr>
              <a:t>→ Ghi nhận cam kết chi (Committed Budget) ngay khi tạo đơn, không chờ thanh toán thực tế.</a:t>
            </a:r>
            <a:endParaRPr b="0" i="0" sz="1100" u="none" cap="none" strike="noStrike">
              <a:solidFill>
                <a:schemeClr val="dk1"/>
              </a:solidFill>
              <a:latin typeface="Manrope"/>
              <a:ea typeface="Manrope"/>
              <a:cs typeface="Manrope"/>
              <a:sym typeface="Manrope"/>
            </a:endParaRPr>
          </a:p>
          <a:p>
            <a:pPr indent="0" lvl="0" marL="0" marR="0" rtl="0" algn="l">
              <a:lnSpc>
                <a:spcPct val="100000"/>
              </a:lnSpc>
              <a:spcBef>
                <a:spcPts val="1000"/>
              </a:spcBef>
              <a:spcAft>
                <a:spcPts val="0"/>
              </a:spcAft>
              <a:buClr>
                <a:schemeClr val="dk1"/>
              </a:buClr>
              <a:buSzPts val="1100"/>
              <a:buFont typeface="Arial"/>
              <a:buNone/>
            </a:pPr>
            <a:r>
              <a:rPr b="0" i="0" lang="vi" sz="1100" u="none" cap="none" strike="noStrike">
                <a:solidFill>
                  <a:schemeClr val="dk1"/>
                </a:solidFill>
                <a:latin typeface="Manrope"/>
                <a:ea typeface="Manrope"/>
                <a:cs typeface="Manrope"/>
                <a:sym typeface="Manrope"/>
              </a:rPr>
              <a:t>→ Mua hàng (COGS) → Giá vốn BQGQ realtime sau mỗi phiếu nhập.</a:t>
            </a:r>
            <a:endParaRPr b="0" i="0" sz="1150" u="none" cap="none" strike="noStrike">
              <a:solidFill>
                <a:srgbClr val="030303"/>
              </a:solidFill>
              <a:latin typeface="Reddit Sans Medium"/>
              <a:ea typeface="Reddit Sans Medium"/>
              <a:cs typeface="Reddit Sans Medium"/>
              <a:sym typeface="Reddit Sans Medium"/>
            </a:endParaRPr>
          </a:p>
        </p:txBody>
      </p:sp>
      <p:cxnSp>
        <p:nvCxnSpPr>
          <p:cNvPr id="735" name="Google Shape;735;p29"/>
          <p:cNvCxnSpPr/>
          <p:nvPr/>
        </p:nvCxnSpPr>
        <p:spPr>
          <a:xfrm rot="10800000">
            <a:off x="5963525" y="3699750"/>
            <a:ext cx="0" cy="667800"/>
          </a:xfrm>
          <a:prstGeom prst="straightConnector1">
            <a:avLst/>
          </a:prstGeom>
          <a:noFill/>
          <a:ln cap="flat" cmpd="sng" w="19050">
            <a:solidFill>
              <a:schemeClr val="dk2"/>
            </a:solidFill>
            <a:prstDash val="dashDot"/>
            <a:round/>
            <a:headEnd len="med" w="med" type="triangle"/>
            <a:tailEnd len="med" w="med" type="triangle"/>
          </a:ln>
        </p:spPr>
      </p:cxnSp>
      <p:sp>
        <p:nvSpPr>
          <p:cNvPr id="736" name="Google Shape;736;p29"/>
          <p:cNvSpPr/>
          <p:nvPr/>
        </p:nvSpPr>
        <p:spPr>
          <a:xfrm>
            <a:off x="8231725" y="4367550"/>
            <a:ext cx="1922700" cy="821400"/>
          </a:xfrm>
          <a:prstGeom prst="roundRect">
            <a:avLst>
              <a:gd fmla="val 16989" name="adj"/>
            </a:avLst>
          </a:prstGeom>
          <a:solidFill>
            <a:srgbClr val="FFFFFF"/>
          </a:solidFill>
          <a:ln cap="flat" cmpd="sng" w="9525">
            <a:solidFill>
              <a:srgbClr val="CE0000"/>
            </a:solidFill>
            <a:prstDash val="solid"/>
            <a:round/>
            <a:headEnd len="sm" w="sm" type="none"/>
            <a:tailEnd len="sm" w="sm" type="none"/>
          </a:ln>
        </p:spPr>
        <p:txBody>
          <a:bodyPr anchorCtr="0" anchor="ctr" bIns="37525" lIns="75075" spcFirstLastPara="1" rIns="75075" wrap="square" tIns="37525">
            <a:noAutofit/>
          </a:bodyPr>
          <a:lstStyle/>
          <a:p>
            <a:pPr indent="0" lvl="0" marL="0" marR="0" rtl="0" algn="ctr">
              <a:lnSpc>
                <a:spcPct val="100000"/>
              </a:lnSpc>
              <a:spcBef>
                <a:spcPts val="0"/>
              </a:spcBef>
              <a:spcAft>
                <a:spcPts val="0"/>
              </a:spcAft>
              <a:buClr>
                <a:schemeClr val="dk1"/>
              </a:buClr>
              <a:buSzPts val="903"/>
              <a:buFont typeface="Arial"/>
              <a:buNone/>
            </a:pPr>
            <a:r>
              <a:rPr b="0" i="0" lang="vi" sz="1050" u="none" cap="none" strike="noStrike">
                <a:solidFill>
                  <a:srgbClr val="030303"/>
                </a:solidFill>
                <a:latin typeface="Manrope Medium"/>
                <a:ea typeface="Manrope Medium"/>
                <a:cs typeface="Manrope Medium"/>
                <a:sym typeface="Manrope Medium"/>
              </a:rPr>
              <a:t>Ra quyết định phân bổ vốn, điều chỉnh ngân sách dựa trên dữ liệu thật.</a:t>
            </a:r>
            <a:endParaRPr b="0" i="0" sz="950" u="none" cap="none" strike="noStrike">
              <a:solidFill>
                <a:srgbClr val="030303"/>
              </a:solidFill>
              <a:latin typeface="Manrope Medium"/>
              <a:ea typeface="Manrope Medium"/>
              <a:cs typeface="Manrope Medium"/>
              <a:sym typeface="Manrope Medium"/>
            </a:endParaRPr>
          </a:p>
        </p:txBody>
      </p:sp>
      <p:cxnSp>
        <p:nvCxnSpPr>
          <p:cNvPr id="737" name="Google Shape;737;p29"/>
          <p:cNvCxnSpPr>
            <a:stCxn id="736" idx="0"/>
          </p:cNvCxnSpPr>
          <p:nvPr/>
        </p:nvCxnSpPr>
        <p:spPr>
          <a:xfrm rot="10800000">
            <a:off x="9193075" y="3699750"/>
            <a:ext cx="0" cy="667800"/>
          </a:xfrm>
          <a:prstGeom prst="straightConnector1">
            <a:avLst/>
          </a:prstGeom>
          <a:noFill/>
          <a:ln cap="flat" cmpd="sng" w="19050">
            <a:solidFill>
              <a:schemeClr val="dk2"/>
            </a:solidFill>
            <a:prstDash val="dashDot"/>
            <a:round/>
            <a:headEnd len="med" w="med" type="triangle"/>
            <a:tailEnd len="med" w="med" type="triangle"/>
          </a:ln>
        </p:spPr>
      </p:cxnSp>
      <p:pic>
        <p:nvPicPr>
          <p:cNvPr id="738" name="Google Shape;738;p29"/>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30"/>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05 : </a:t>
            </a:r>
            <a:r>
              <a:rPr b="1" i="0" lang="vi" sz="1600" u="none" cap="none" strike="noStrike">
                <a:solidFill>
                  <a:srgbClr val="C3161C"/>
                </a:solidFill>
                <a:latin typeface="Reddit Sans"/>
                <a:ea typeface="Reddit Sans"/>
                <a:cs typeface="Reddit Sans"/>
                <a:sym typeface="Reddit Sans"/>
              </a:rPr>
              <a:t>Quản lý chi phí và thực thi ngân sách </a:t>
            </a:r>
            <a:endParaRPr b="1" i="0" sz="1600" u="none" cap="none" strike="noStrike">
              <a:solidFill>
                <a:srgbClr val="C3161C"/>
              </a:solidFill>
              <a:latin typeface="Reddit Sans"/>
              <a:ea typeface="Reddit Sans"/>
              <a:cs typeface="Reddit Sans"/>
              <a:sym typeface="Reddit Sans"/>
            </a:endParaRPr>
          </a:p>
        </p:txBody>
      </p:sp>
      <p:grpSp>
        <p:nvGrpSpPr>
          <p:cNvPr id="744" name="Google Shape;744;p30"/>
          <p:cNvGrpSpPr/>
          <p:nvPr/>
        </p:nvGrpSpPr>
        <p:grpSpPr>
          <a:xfrm>
            <a:off x="10222040" y="325568"/>
            <a:ext cx="1379662" cy="380749"/>
            <a:chOff x="2600725" y="4134550"/>
            <a:chExt cx="1957800" cy="540300"/>
          </a:xfrm>
        </p:grpSpPr>
        <p:sp>
          <p:nvSpPr>
            <p:cNvPr id="745" name="Google Shape;745;p30"/>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746" name="Google Shape;746;p30"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747" name="Google Shape;747;p3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748" name="Google Shape;748;p30"/>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9" name="Google Shape;749;p30"/>
          <p:cNvSpPr txBox="1"/>
          <p:nvPr/>
        </p:nvSpPr>
        <p:spPr>
          <a:xfrm>
            <a:off x="861125" y="101017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Thiết lập ngân sách</a:t>
            </a:r>
            <a:endParaRPr b="1" i="0" sz="12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Reddit Sans"/>
              <a:ea typeface="Reddit Sans"/>
              <a:cs typeface="Reddit Sans"/>
              <a:sym typeface="Reddit Sans"/>
            </a:endParaRPr>
          </a:p>
        </p:txBody>
      </p:sp>
      <p:sp>
        <p:nvSpPr>
          <p:cNvPr id="750" name="Google Shape;750;p30"/>
          <p:cNvSpPr txBox="1"/>
          <p:nvPr/>
        </p:nvSpPr>
        <p:spPr>
          <a:xfrm>
            <a:off x="6735113" y="3787793"/>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Báo cáo chênh lệch ngân sách và thực thi</a:t>
            </a:r>
            <a:endParaRPr b="1" i="0" sz="1200" u="none" cap="none" strike="noStrike">
              <a:solidFill>
                <a:schemeClr val="dk1"/>
              </a:solidFill>
              <a:latin typeface="Reddit Sans"/>
              <a:ea typeface="Reddit Sans"/>
              <a:cs typeface="Reddit Sans"/>
              <a:sym typeface="Reddit Sans"/>
            </a:endParaRPr>
          </a:p>
        </p:txBody>
      </p:sp>
      <p:sp>
        <p:nvSpPr>
          <p:cNvPr id="751" name="Google Shape;751;p30"/>
          <p:cNvSpPr txBox="1"/>
          <p:nvPr/>
        </p:nvSpPr>
        <p:spPr>
          <a:xfrm>
            <a:off x="861138" y="3796993"/>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Cảnh báo, chặn vượt ngân sách</a:t>
            </a:r>
            <a:endParaRPr b="1" i="0" sz="12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Reddit Sans"/>
              <a:ea typeface="Reddit Sans"/>
              <a:cs typeface="Reddit Sans"/>
              <a:sym typeface="Reddit Sans"/>
            </a:endParaRPr>
          </a:p>
        </p:txBody>
      </p:sp>
      <p:sp>
        <p:nvSpPr>
          <p:cNvPr id="752" name="Google Shape;752;p30"/>
          <p:cNvSpPr txBox="1"/>
          <p:nvPr/>
        </p:nvSpPr>
        <p:spPr>
          <a:xfrm>
            <a:off x="6735100" y="1066525"/>
            <a:ext cx="4592700" cy="285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vi" sz="1200" u="none" cap="none" strike="noStrike">
                <a:solidFill>
                  <a:schemeClr val="dk1"/>
                </a:solidFill>
                <a:latin typeface="Reddit Sans"/>
                <a:ea typeface="Reddit Sans"/>
                <a:cs typeface="Reddit Sans"/>
                <a:sym typeface="Reddit Sans"/>
              </a:rPr>
              <a:t>Phân bổ ngân sách</a:t>
            </a:r>
            <a:endParaRPr b="1" i="0" sz="12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Reddit Sans"/>
              <a:ea typeface="Reddit Sans"/>
              <a:cs typeface="Reddit Sans"/>
              <a:sym typeface="Reddit Sans"/>
            </a:endParaRPr>
          </a:p>
        </p:txBody>
      </p:sp>
      <p:pic>
        <p:nvPicPr>
          <p:cNvPr id="753" name="Google Shape;753;p30" title="1784878116014_2212884586151775417_6407066810853463526_da76d6f79eaa1d886a5200e2f65fed0f.jpg"/>
          <p:cNvPicPr preferRelativeResize="0"/>
          <p:nvPr>
            <p:ph idx="2" type="pic"/>
          </p:nvPr>
        </p:nvPicPr>
        <p:blipFill rotWithShape="1">
          <a:blip r:embed="rId4">
            <a:alphaModFix/>
          </a:blip>
          <a:srcRect b="12641" l="0" r="11731" t="-2674"/>
          <a:stretch/>
        </p:blipFill>
        <p:spPr>
          <a:xfrm>
            <a:off x="945188" y="1352125"/>
            <a:ext cx="3860400" cy="2300400"/>
          </a:xfrm>
          <a:prstGeom prst="roundRect">
            <a:avLst>
              <a:gd fmla="val 11124" name="adj"/>
            </a:avLst>
          </a:prstGeom>
          <a:noFill/>
          <a:ln cap="flat" cmpd="sng" w="9525">
            <a:solidFill>
              <a:srgbClr val="CE0000"/>
            </a:solidFill>
            <a:prstDash val="solid"/>
            <a:round/>
            <a:headEnd len="sm" w="sm" type="none"/>
            <a:tailEnd len="sm" w="sm" type="none"/>
          </a:ln>
        </p:spPr>
      </p:pic>
      <p:pic>
        <p:nvPicPr>
          <p:cNvPr id="754" name="Google Shape;754;p30" title="Screenshot_8.png"/>
          <p:cNvPicPr preferRelativeResize="0"/>
          <p:nvPr>
            <p:ph idx="3" type="pic"/>
          </p:nvPr>
        </p:nvPicPr>
        <p:blipFill rotWithShape="1">
          <a:blip r:embed="rId5">
            <a:alphaModFix/>
          </a:blip>
          <a:srcRect b="22255" l="0" r="23313" t="-1879"/>
          <a:stretch/>
        </p:blipFill>
        <p:spPr>
          <a:xfrm>
            <a:off x="6773438" y="1397275"/>
            <a:ext cx="3860400" cy="2300400"/>
          </a:xfrm>
          <a:prstGeom prst="roundRect">
            <a:avLst>
              <a:gd fmla="val 10430" name="adj"/>
            </a:avLst>
          </a:prstGeom>
          <a:noFill/>
          <a:ln cap="flat" cmpd="sng" w="9525">
            <a:solidFill>
              <a:srgbClr val="CE0000"/>
            </a:solidFill>
            <a:prstDash val="solid"/>
            <a:round/>
            <a:headEnd len="sm" w="sm" type="none"/>
            <a:tailEnd len="sm" w="sm" type="none"/>
          </a:ln>
        </p:spPr>
      </p:pic>
      <p:pic>
        <p:nvPicPr>
          <p:cNvPr id="755" name="Google Shape;755;p30" title="Screenshot_9.png"/>
          <p:cNvPicPr preferRelativeResize="0"/>
          <p:nvPr>
            <p:ph idx="4" type="pic"/>
          </p:nvPr>
        </p:nvPicPr>
        <p:blipFill rotWithShape="1">
          <a:blip r:embed="rId6">
            <a:alphaModFix/>
          </a:blip>
          <a:srcRect b="2530" l="39073" r="5205" t="-2530"/>
          <a:stretch/>
        </p:blipFill>
        <p:spPr>
          <a:xfrm>
            <a:off x="945200" y="4131200"/>
            <a:ext cx="3860400" cy="2300400"/>
          </a:xfrm>
          <a:prstGeom prst="roundRect">
            <a:avLst>
              <a:gd fmla="val 11547" name="adj"/>
            </a:avLst>
          </a:prstGeom>
          <a:noFill/>
          <a:ln cap="flat" cmpd="sng" w="9525">
            <a:solidFill>
              <a:srgbClr val="CE0000"/>
            </a:solidFill>
            <a:prstDash val="solid"/>
            <a:round/>
            <a:headEnd len="sm" w="sm" type="none"/>
            <a:tailEnd len="sm" w="sm" type="none"/>
          </a:ln>
        </p:spPr>
      </p:pic>
      <p:pic>
        <p:nvPicPr>
          <p:cNvPr id="756" name="Google Shape;756;p30" title="1784878243402_2212884586151775417_6407066810853463526_36a978a53070bfdc720543a6cc6ceb3b.jpg"/>
          <p:cNvPicPr preferRelativeResize="0"/>
          <p:nvPr>
            <p:ph idx="5" type="pic"/>
          </p:nvPr>
        </p:nvPicPr>
        <p:blipFill rotWithShape="1">
          <a:blip r:embed="rId7">
            <a:alphaModFix/>
          </a:blip>
          <a:srcRect b="0" l="0" r="16157" t="0"/>
          <a:stretch/>
        </p:blipFill>
        <p:spPr>
          <a:xfrm>
            <a:off x="6827600" y="4163525"/>
            <a:ext cx="3860400" cy="2300400"/>
          </a:xfrm>
          <a:prstGeom prst="roundRect">
            <a:avLst>
              <a:gd fmla="val 10749" name="adj"/>
            </a:avLst>
          </a:prstGeom>
          <a:noFill/>
          <a:ln cap="flat" cmpd="sng" w="9525">
            <a:solidFill>
              <a:srgbClr val="CE0000"/>
            </a:solidFill>
            <a:prstDash val="solid"/>
            <a:round/>
            <a:headEnd len="sm" w="sm" type="none"/>
            <a:tailEnd len="sm" w="sm" type="none"/>
          </a:ln>
        </p:spPr>
      </p:pic>
      <p:pic>
        <p:nvPicPr>
          <p:cNvPr id="757" name="Google Shape;757;p30"/>
          <p:cNvPicPr preferRelativeResize="0"/>
          <p:nvPr/>
        </p:nvPicPr>
        <p:blipFill rotWithShape="1">
          <a:blip r:embed="rId8">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31"/>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Giải pháp 06: </a:t>
            </a:r>
            <a:r>
              <a:rPr b="1" i="0" lang="vi" sz="1600" u="none" cap="none" strike="noStrike">
                <a:solidFill>
                  <a:srgbClr val="C3161C"/>
                </a:solidFill>
                <a:latin typeface="Reddit Sans"/>
                <a:ea typeface="Reddit Sans"/>
                <a:cs typeface="Reddit Sans"/>
                <a:sym typeface="Reddit Sans"/>
              </a:rPr>
              <a:t>Phân tích dữ liệu &amp; dự báo với MBW Next</a:t>
            </a:r>
            <a:endParaRPr b="1" i="0" sz="1600" u="none" cap="none" strike="noStrike">
              <a:solidFill>
                <a:srgbClr val="C3161C"/>
              </a:solidFill>
              <a:latin typeface="Reddit Sans"/>
              <a:ea typeface="Reddit Sans"/>
              <a:cs typeface="Reddit Sans"/>
              <a:sym typeface="Reddit Sans"/>
            </a:endParaRPr>
          </a:p>
        </p:txBody>
      </p:sp>
      <p:grpSp>
        <p:nvGrpSpPr>
          <p:cNvPr id="763" name="Google Shape;763;p31"/>
          <p:cNvGrpSpPr/>
          <p:nvPr/>
        </p:nvGrpSpPr>
        <p:grpSpPr>
          <a:xfrm>
            <a:off x="10222040" y="325568"/>
            <a:ext cx="1379662" cy="380749"/>
            <a:chOff x="2600725" y="4134550"/>
            <a:chExt cx="1957800" cy="540300"/>
          </a:xfrm>
        </p:grpSpPr>
        <p:sp>
          <p:nvSpPr>
            <p:cNvPr id="764" name="Google Shape;764;p31"/>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765" name="Google Shape;765;p31"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pic>
        <p:nvPicPr>
          <p:cNvPr id="766" name="Google Shape;766;p31"/>
          <p:cNvPicPr preferRelativeResize="0"/>
          <p:nvPr/>
        </p:nvPicPr>
        <p:blipFill rotWithShape="1">
          <a:blip r:embed="rId4">
            <a:alphaModFix/>
          </a:blip>
          <a:srcRect b="13323" l="0" r="0" t="4025"/>
          <a:stretch/>
        </p:blipFill>
        <p:spPr>
          <a:xfrm>
            <a:off x="592425" y="1352500"/>
            <a:ext cx="3443400" cy="2277000"/>
          </a:xfrm>
          <a:prstGeom prst="roundRect">
            <a:avLst>
              <a:gd fmla="val 2394" name="adj"/>
            </a:avLst>
          </a:prstGeom>
          <a:noFill/>
          <a:ln cap="flat" cmpd="sng" w="9525">
            <a:solidFill>
              <a:srgbClr val="C3161C"/>
            </a:solidFill>
            <a:prstDash val="solid"/>
            <a:round/>
            <a:headEnd len="sm" w="sm" type="none"/>
            <a:tailEnd len="sm" w="sm" type="none"/>
          </a:ln>
        </p:spPr>
      </p:pic>
      <p:sp>
        <p:nvSpPr>
          <p:cNvPr id="767" name="Google Shape;767;p31"/>
          <p:cNvSpPr txBox="1"/>
          <p:nvPr/>
        </p:nvSpPr>
        <p:spPr>
          <a:xfrm>
            <a:off x="512425" y="983700"/>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Dashboard Mua hàng</a:t>
            </a:r>
            <a:endParaRPr b="1" i="0" sz="1283" u="none" cap="none" strike="noStrike">
              <a:solidFill>
                <a:srgbClr val="C3161C"/>
              </a:solidFill>
              <a:latin typeface="Reddit Sans"/>
              <a:ea typeface="Reddit Sans"/>
              <a:cs typeface="Reddit Sans"/>
              <a:sym typeface="Reddit Sans"/>
            </a:endParaRPr>
          </a:p>
        </p:txBody>
      </p:sp>
      <p:sp>
        <p:nvSpPr>
          <p:cNvPr id="768" name="Google Shape;768;p31"/>
          <p:cNvSpPr txBox="1"/>
          <p:nvPr/>
        </p:nvSpPr>
        <p:spPr>
          <a:xfrm>
            <a:off x="4295374" y="983700"/>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Dashboard Kho hàng</a:t>
            </a:r>
            <a:endParaRPr b="1" i="0" sz="1283" u="none" cap="none" strike="noStrike">
              <a:solidFill>
                <a:srgbClr val="C3161C"/>
              </a:solidFill>
              <a:latin typeface="Reddit Sans"/>
              <a:ea typeface="Reddit Sans"/>
              <a:cs typeface="Reddit Sans"/>
              <a:sym typeface="Reddit Sans"/>
            </a:endParaRPr>
          </a:p>
        </p:txBody>
      </p:sp>
      <p:sp>
        <p:nvSpPr>
          <p:cNvPr id="769" name="Google Shape;769;p31"/>
          <p:cNvSpPr txBox="1"/>
          <p:nvPr/>
        </p:nvSpPr>
        <p:spPr>
          <a:xfrm>
            <a:off x="8078323" y="983700"/>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Dashboard Bán hàng</a:t>
            </a:r>
            <a:endParaRPr b="1" i="0" sz="1283" u="none" cap="none" strike="noStrike">
              <a:solidFill>
                <a:srgbClr val="C3161C"/>
              </a:solidFill>
              <a:latin typeface="Reddit Sans"/>
              <a:ea typeface="Reddit Sans"/>
              <a:cs typeface="Reddit Sans"/>
              <a:sym typeface="Reddit Sans"/>
            </a:endParaRPr>
          </a:p>
        </p:txBody>
      </p:sp>
      <p:pic>
        <p:nvPicPr>
          <p:cNvPr id="770" name="Google Shape;770;p31"/>
          <p:cNvPicPr preferRelativeResize="0"/>
          <p:nvPr/>
        </p:nvPicPr>
        <p:blipFill rotWithShape="1">
          <a:blip r:embed="rId5">
            <a:alphaModFix/>
          </a:blip>
          <a:srcRect b="13335" l="0" r="0" t="3890"/>
          <a:stretch/>
        </p:blipFill>
        <p:spPr>
          <a:xfrm>
            <a:off x="4352675" y="1352500"/>
            <a:ext cx="3448500" cy="2277000"/>
          </a:xfrm>
          <a:prstGeom prst="roundRect">
            <a:avLst>
              <a:gd fmla="val 4493" name="adj"/>
            </a:avLst>
          </a:prstGeom>
          <a:noFill/>
          <a:ln cap="flat" cmpd="sng" w="9525">
            <a:solidFill>
              <a:srgbClr val="C3161C"/>
            </a:solidFill>
            <a:prstDash val="solid"/>
            <a:round/>
            <a:headEnd len="sm" w="sm" type="none"/>
            <a:tailEnd len="sm" w="sm" type="none"/>
          </a:ln>
        </p:spPr>
      </p:pic>
      <p:sp>
        <p:nvSpPr>
          <p:cNvPr id="771" name="Google Shape;771;p31"/>
          <p:cNvSpPr txBox="1"/>
          <p:nvPr/>
        </p:nvSpPr>
        <p:spPr>
          <a:xfrm>
            <a:off x="512425" y="3624864"/>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Dashboard Tài chính kế toán</a:t>
            </a:r>
            <a:endParaRPr b="1" i="0" sz="1283" u="none" cap="none" strike="noStrike">
              <a:solidFill>
                <a:srgbClr val="C3161C"/>
              </a:solidFill>
              <a:latin typeface="Reddit Sans"/>
              <a:ea typeface="Reddit Sans"/>
              <a:cs typeface="Reddit Sans"/>
              <a:sym typeface="Reddit Sans"/>
            </a:endParaRPr>
          </a:p>
        </p:txBody>
      </p:sp>
      <p:pic>
        <p:nvPicPr>
          <p:cNvPr id="772" name="Google Shape;772;p31"/>
          <p:cNvPicPr preferRelativeResize="0"/>
          <p:nvPr/>
        </p:nvPicPr>
        <p:blipFill rotWithShape="1">
          <a:blip r:embed="rId6">
            <a:alphaModFix/>
          </a:blip>
          <a:srcRect b="12839" l="0" r="0" t="3793"/>
          <a:stretch/>
        </p:blipFill>
        <p:spPr>
          <a:xfrm>
            <a:off x="8158325" y="1352500"/>
            <a:ext cx="3443400" cy="2277000"/>
          </a:xfrm>
          <a:prstGeom prst="roundRect">
            <a:avLst>
              <a:gd fmla="val 4493" name="adj"/>
            </a:avLst>
          </a:prstGeom>
          <a:noFill/>
          <a:ln cap="flat" cmpd="sng" w="9525">
            <a:solidFill>
              <a:srgbClr val="C3161C"/>
            </a:solidFill>
            <a:prstDash val="solid"/>
            <a:round/>
            <a:headEnd len="sm" w="sm" type="none"/>
            <a:tailEnd len="sm" w="sm" type="none"/>
          </a:ln>
        </p:spPr>
      </p:pic>
      <p:pic>
        <p:nvPicPr>
          <p:cNvPr id="773" name="Google Shape;773;p31"/>
          <p:cNvPicPr preferRelativeResize="0"/>
          <p:nvPr/>
        </p:nvPicPr>
        <p:blipFill rotWithShape="1">
          <a:blip r:embed="rId7">
            <a:alphaModFix/>
          </a:blip>
          <a:srcRect b="5231" l="0" r="0" t="0"/>
          <a:stretch/>
        </p:blipFill>
        <p:spPr>
          <a:xfrm>
            <a:off x="589875" y="3980050"/>
            <a:ext cx="3448500" cy="2277000"/>
          </a:xfrm>
          <a:prstGeom prst="roundRect">
            <a:avLst>
              <a:gd fmla="val 2232" name="adj"/>
            </a:avLst>
          </a:prstGeom>
          <a:noFill/>
          <a:ln cap="flat" cmpd="sng" w="9525">
            <a:solidFill>
              <a:srgbClr val="C3161C"/>
            </a:solidFill>
            <a:prstDash val="solid"/>
            <a:round/>
            <a:headEnd len="sm" w="sm" type="none"/>
            <a:tailEnd len="sm" w="sm" type="none"/>
          </a:ln>
        </p:spPr>
      </p:pic>
      <p:sp>
        <p:nvSpPr>
          <p:cNvPr id="774" name="Google Shape;774;p31"/>
          <p:cNvSpPr txBox="1"/>
          <p:nvPr/>
        </p:nvSpPr>
        <p:spPr>
          <a:xfrm>
            <a:off x="4331500" y="3624864"/>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Tổng hợp Phân phối theo sản phẩm</a:t>
            </a:r>
            <a:endParaRPr b="1" i="0" sz="1283" u="none" cap="none" strike="noStrike">
              <a:solidFill>
                <a:srgbClr val="C3161C"/>
              </a:solidFill>
              <a:latin typeface="Reddit Sans"/>
              <a:ea typeface="Reddit Sans"/>
              <a:cs typeface="Reddit Sans"/>
              <a:sym typeface="Reddit Sans"/>
            </a:endParaRPr>
          </a:p>
        </p:txBody>
      </p:sp>
      <p:pic>
        <p:nvPicPr>
          <p:cNvPr id="775" name="Google Shape;775;p31"/>
          <p:cNvPicPr preferRelativeResize="0"/>
          <p:nvPr/>
        </p:nvPicPr>
        <p:blipFill rotWithShape="1">
          <a:blip r:embed="rId8">
            <a:alphaModFix/>
          </a:blip>
          <a:srcRect b="0" l="0" r="30911" t="0"/>
          <a:stretch/>
        </p:blipFill>
        <p:spPr>
          <a:xfrm>
            <a:off x="4352675" y="3980050"/>
            <a:ext cx="3443400" cy="2277000"/>
          </a:xfrm>
          <a:prstGeom prst="roundRect">
            <a:avLst>
              <a:gd fmla="val 3776" name="adj"/>
            </a:avLst>
          </a:prstGeom>
          <a:noFill/>
          <a:ln cap="flat" cmpd="sng" w="9525">
            <a:solidFill>
              <a:srgbClr val="C3161C"/>
            </a:solidFill>
            <a:prstDash val="solid"/>
            <a:round/>
            <a:headEnd len="sm" w="sm" type="none"/>
            <a:tailEnd len="sm" w="sm" type="none"/>
          </a:ln>
        </p:spPr>
      </p:pic>
      <p:sp>
        <p:nvSpPr>
          <p:cNvPr id="776" name="Google Shape;776;p31"/>
          <p:cNvSpPr txBox="1"/>
          <p:nvPr/>
        </p:nvSpPr>
        <p:spPr>
          <a:xfrm>
            <a:off x="8150575" y="3624864"/>
            <a:ext cx="3523200" cy="305400"/>
          </a:xfrm>
          <a:prstGeom prst="rect">
            <a:avLst/>
          </a:prstGeom>
          <a:noFill/>
          <a:ln>
            <a:noFill/>
          </a:ln>
        </p:spPr>
        <p:txBody>
          <a:bodyPr anchorCtr="0" anchor="t" bIns="97775" lIns="97775" spcFirstLastPara="1" rIns="97775" wrap="square" tIns="97775">
            <a:noAutofit/>
          </a:bodyPr>
          <a:lstStyle/>
          <a:p>
            <a:pPr indent="0" lvl="0" marL="0" marR="0" rtl="0" algn="l">
              <a:lnSpc>
                <a:spcPct val="100000"/>
              </a:lnSpc>
              <a:spcBef>
                <a:spcPts val="0"/>
              </a:spcBef>
              <a:spcAft>
                <a:spcPts val="0"/>
              </a:spcAft>
              <a:buClr>
                <a:srgbClr val="000000"/>
              </a:buClr>
              <a:buSzPts val="1283"/>
              <a:buFont typeface="Arial"/>
              <a:buNone/>
            </a:pPr>
            <a:r>
              <a:rPr b="1" i="0" lang="vi" sz="1283" u="none" cap="none" strike="noStrike">
                <a:solidFill>
                  <a:schemeClr val="dk1"/>
                </a:solidFill>
                <a:latin typeface="Reddit Sans"/>
                <a:ea typeface="Reddit Sans"/>
                <a:cs typeface="Reddit Sans"/>
                <a:sym typeface="Reddit Sans"/>
              </a:rPr>
              <a:t>Tổng hợp Phân phối theo khách hàng</a:t>
            </a:r>
            <a:endParaRPr b="1" i="0" sz="1283" u="none" cap="none" strike="noStrike">
              <a:solidFill>
                <a:srgbClr val="C3161C"/>
              </a:solidFill>
              <a:latin typeface="Reddit Sans"/>
              <a:ea typeface="Reddit Sans"/>
              <a:cs typeface="Reddit Sans"/>
              <a:sym typeface="Reddit Sans"/>
            </a:endParaRPr>
          </a:p>
        </p:txBody>
      </p:sp>
      <p:pic>
        <p:nvPicPr>
          <p:cNvPr id="777" name="Google Shape;777;p31"/>
          <p:cNvPicPr preferRelativeResize="0"/>
          <p:nvPr/>
        </p:nvPicPr>
        <p:blipFill rotWithShape="1">
          <a:blip r:embed="rId9">
            <a:alphaModFix/>
          </a:blip>
          <a:srcRect b="0" l="0" r="35187" t="0"/>
          <a:stretch/>
        </p:blipFill>
        <p:spPr>
          <a:xfrm>
            <a:off x="8158325" y="3980050"/>
            <a:ext cx="3443400" cy="2290800"/>
          </a:xfrm>
          <a:prstGeom prst="roundRect">
            <a:avLst>
              <a:gd fmla="val 3943" name="adj"/>
            </a:avLst>
          </a:prstGeom>
          <a:noFill/>
          <a:ln cap="flat" cmpd="sng" w="9525">
            <a:solidFill>
              <a:srgbClr val="C3161C"/>
            </a:solidFill>
            <a:prstDash val="solid"/>
            <a:round/>
            <a:headEnd len="sm" w="sm" type="none"/>
            <a:tailEnd len="sm" w="sm" type="none"/>
          </a:ln>
        </p:spPr>
      </p:pic>
      <p:sp>
        <p:nvSpPr>
          <p:cNvPr id="778" name="Google Shape;778;p3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779" name="Google Shape;779;p31"/>
          <p:cNvSpPr/>
          <p:nvPr/>
        </p:nvSpPr>
        <p:spPr>
          <a:xfrm>
            <a:off x="0" y="325600"/>
            <a:ext cx="821100" cy="380700"/>
          </a:xfrm>
          <a:prstGeom prst="rect">
            <a:avLst/>
          </a:prstGeom>
          <a:solidFill>
            <a:srgbClr val="CE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80" name="Google Shape;780;p31"/>
          <p:cNvPicPr preferRelativeResize="0"/>
          <p:nvPr/>
        </p:nvPicPr>
        <p:blipFill rotWithShape="1">
          <a:blip r:embed="rId10">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32"/>
          <p:cNvSpPr/>
          <p:nvPr/>
        </p:nvSpPr>
        <p:spPr>
          <a:xfrm>
            <a:off x="-234625" y="-893100"/>
            <a:ext cx="12642300" cy="28116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786" name="Google Shape;786;p32"/>
          <p:cNvSpPr txBox="1"/>
          <p:nvPr/>
        </p:nvSpPr>
        <p:spPr>
          <a:xfrm>
            <a:off x="2502425" y="2038975"/>
            <a:ext cx="7184100" cy="290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0"/>
              <a:buFont typeface="Arial"/>
              <a:buNone/>
            </a:pPr>
            <a:r>
              <a:rPr b="0" i="0" lang="vi" sz="20000" u="none" cap="none" strike="noStrike">
                <a:solidFill>
                  <a:srgbClr val="F9F9F9"/>
                </a:solidFill>
                <a:latin typeface="Reddit Sans Black"/>
                <a:ea typeface="Reddit Sans Black"/>
                <a:cs typeface="Reddit Sans Black"/>
                <a:sym typeface="Reddit Sans Black"/>
              </a:rPr>
              <a:t>2026</a:t>
            </a:r>
            <a:endParaRPr b="0" i="0" sz="20000" u="none" cap="none" strike="noStrike">
              <a:solidFill>
                <a:srgbClr val="F9F9F9"/>
              </a:solidFill>
              <a:latin typeface="Reddit Sans Black"/>
              <a:ea typeface="Reddit Sans Black"/>
              <a:cs typeface="Reddit Sans Black"/>
              <a:sym typeface="Reddit Sans Black"/>
            </a:endParaRPr>
          </a:p>
        </p:txBody>
      </p:sp>
      <p:pic>
        <p:nvPicPr>
          <p:cNvPr id="787" name="Google Shape;787;p32" title="FullLogo-1.png"/>
          <p:cNvPicPr preferRelativeResize="0"/>
          <p:nvPr/>
        </p:nvPicPr>
        <p:blipFill rotWithShape="1">
          <a:blip r:embed="rId3">
            <a:alphaModFix/>
          </a:blip>
          <a:srcRect b="0" l="0" r="0" t="0"/>
          <a:stretch/>
        </p:blipFill>
        <p:spPr>
          <a:xfrm>
            <a:off x="3957974" y="3828750"/>
            <a:ext cx="4272998" cy="726000"/>
          </a:xfrm>
          <a:prstGeom prst="rect">
            <a:avLst/>
          </a:prstGeom>
          <a:noFill/>
          <a:ln>
            <a:noFill/>
          </a:ln>
        </p:spPr>
      </p:pic>
      <p:sp>
        <p:nvSpPr>
          <p:cNvPr id="788" name="Google Shape;788;p32"/>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sp>
        <p:nvSpPr>
          <p:cNvPr id="789" name="Google Shape;789;p32"/>
          <p:cNvSpPr txBox="1"/>
          <p:nvPr/>
        </p:nvSpPr>
        <p:spPr>
          <a:xfrm>
            <a:off x="3708725" y="763725"/>
            <a:ext cx="46563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Clr>
                <a:srgbClr val="000000"/>
              </a:buClr>
              <a:buSzPts val="3200"/>
              <a:buFont typeface="Arial"/>
              <a:buNone/>
            </a:pPr>
            <a:r>
              <a:rPr b="1" i="0" lang="vi" sz="3200" u="none" cap="none" strike="noStrike">
                <a:solidFill>
                  <a:schemeClr val="lt1"/>
                </a:solidFill>
                <a:latin typeface="Reddit Sans"/>
                <a:ea typeface="Reddit Sans"/>
                <a:cs typeface="Reddit Sans"/>
                <a:sym typeface="Reddit Sans"/>
              </a:rPr>
              <a:t>PHẦN 3 - TÍNH NĂNG</a:t>
            </a:r>
            <a:endParaRPr b="1" i="0" sz="3200" u="none" cap="none" strike="noStrike">
              <a:solidFill>
                <a:schemeClr val="lt1"/>
              </a:solidFill>
              <a:latin typeface="Reddit Sans"/>
              <a:ea typeface="Reddit Sans"/>
              <a:cs typeface="Reddit Sans"/>
              <a:sym typeface="Reddit Sans"/>
            </a:endParaRPr>
          </a:p>
        </p:txBody>
      </p:sp>
      <p:sp>
        <p:nvSpPr>
          <p:cNvPr id="790" name="Google Shape;790;p3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791" name="Google Shape;791;p32"/>
          <p:cNvSpPr txBox="1"/>
          <p:nvPr/>
        </p:nvSpPr>
        <p:spPr>
          <a:xfrm>
            <a:off x="839225" y="2860500"/>
            <a:ext cx="10575900" cy="866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1000"/>
              </a:spcBef>
              <a:spcAft>
                <a:spcPts val="0"/>
              </a:spcAft>
              <a:buClr>
                <a:srgbClr val="000000"/>
              </a:buClr>
              <a:buSzPts val="3000"/>
              <a:buFont typeface="Arial"/>
              <a:buNone/>
            </a:pPr>
            <a:r>
              <a:rPr b="1" i="0" lang="vi" sz="3000" u="none" cap="none" strike="noStrike">
                <a:solidFill>
                  <a:srgbClr val="000000"/>
                </a:solidFill>
                <a:latin typeface="Manrope"/>
                <a:ea typeface="Manrope"/>
                <a:cs typeface="Manrope"/>
                <a:sym typeface="Manrope"/>
              </a:rPr>
              <a:t>GIỚI THIỆU MODULE &amp; TÍNH NĂNG CHÍNH CỦA MBW NEXT</a:t>
            </a:r>
            <a:endParaRPr b="1" i="0" sz="3000" u="none" cap="none" strike="noStrike">
              <a:solidFill>
                <a:srgbClr val="000000"/>
              </a:solidFill>
              <a:latin typeface="Manrope"/>
              <a:ea typeface="Manrope"/>
              <a:cs typeface="Manrope"/>
              <a:sym typeface="Manrope"/>
            </a:endParaRPr>
          </a:p>
        </p:txBody>
      </p:sp>
      <p:pic>
        <p:nvPicPr>
          <p:cNvPr id="792" name="Google Shape;792;p32"/>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3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798" name="Google Shape;798;p33" title="slide12.png"/>
          <p:cNvPicPr preferRelativeResize="0"/>
          <p:nvPr/>
        </p:nvPicPr>
        <p:blipFill rotWithShape="1">
          <a:blip r:embed="rId3">
            <a:alphaModFix/>
          </a:blip>
          <a:srcRect b="0" l="0" r="0" t="10072"/>
          <a:stretch/>
        </p:blipFill>
        <p:spPr>
          <a:xfrm>
            <a:off x="726800" y="904475"/>
            <a:ext cx="10735349" cy="5430299"/>
          </a:xfrm>
          <a:prstGeom prst="rect">
            <a:avLst/>
          </a:prstGeom>
          <a:noFill/>
          <a:ln>
            <a:noFill/>
          </a:ln>
        </p:spPr>
      </p:pic>
      <p:sp>
        <p:nvSpPr>
          <p:cNvPr id="799" name="Google Shape;799;p33"/>
          <p:cNvSpPr txBox="1"/>
          <p:nvPr/>
        </p:nvSpPr>
        <p:spPr>
          <a:xfrm>
            <a:off x="1325200" y="124775"/>
            <a:ext cx="9741600" cy="516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700"/>
              <a:buFont typeface="Arial"/>
              <a:buNone/>
            </a:pPr>
            <a:r>
              <a:rPr b="1" i="0" lang="vi" sz="1700" u="none" cap="none" strike="noStrike">
                <a:solidFill>
                  <a:srgbClr val="000000"/>
                </a:solidFill>
                <a:latin typeface="Manrope"/>
                <a:ea typeface="Manrope"/>
                <a:cs typeface="Manrope"/>
                <a:sym typeface="Manrope"/>
              </a:rPr>
              <a:t>MBW Next là nền tảng được phát triển từ ERPNext -</a:t>
            </a:r>
            <a:r>
              <a:rPr b="0" i="0" lang="vi" sz="1700" u="none" cap="none" strike="noStrike">
                <a:solidFill>
                  <a:srgbClr val="000000"/>
                </a:solidFill>
                <a:latin typeface="Manrope"/>
                <a:ea typeface="Manrope"/>
                <a:cs typeface="Manrope"/>
                <a:sym typeface="Manrope"/>
              </a:rPr>
              <a:t> Kế thừa 100% thế mạnh của ERPNext và được nâng cấp/ phát triển thêm theo tiêu chuẩn vận hành &amp; VAS cho doanh nghiệp Việt Nam </a:t>
            </a:r>
            <a:endParaRPr b="0" i="0" sz="1700" u="none" cap="none" strike="noStrike">
              <a:solidFill>
                <a:srgbClr val="000000"/>
              </a:solidFill>
              <a:latin typeface="Manrope"/>
              <a:ea typeface="Manrope"/>
              <a:cs typeface="Manrope"/>
              <a:sym typeface="Manrop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34"/>
          <p:cNvSpPr/>
          <p:nvPr/>
        </p:nvSpPr>
        <p:spPr>
          <a:xfrm>
            <a:off x="551125" y="0"/>
            <a:ext cx="6288900" cy="840300"/>
          </a:xfrm>
          <a:prstGeom prst="rect">
            <a:avLst/>
          </a:prstGeom>
          <a:solidFill>
            <a:srgbClr val="FDFDF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5" name="Google Shape;805;p3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806" name="Google Shape;806;p34" title="f10183bd-317e-4925-b95d-747ed82029cb.png"/>
          <p:cNvPicPr preferRelativeResize="0"/>
          <p:nvPr/>
        </p:nvPicPr>
        <p:blipFill rotWithShape="1">
          <a:blip r:embed="rId3">
            <a:alphaModFix/>
          </a:blip>
          <a:srcRect b="0" l="0" r="0" t="0"/>
          <a:stretch/>
        </p:blipFill>
        <p:spPr>
          <a:xfrm>
            <a:off x="1028275" y="803100"/>
            <a:ext cx="7493024" cy="5619751"/>
          </a:xfrm>
          <a:prstGeom prst="rect">
            <a:avLst/>
          </a:prstGeom>
          <a:noFill/>
          <a:ln>
            <a:noFill/>
          </a:ln>
        </p:spPr>
      </p:pic>
      <p:sp>
        <p:nvSpPr>
          <p:cNvPr id="807" name="Google Shape;807;p34"/>
          <p:cNvSpPr/>
          <p:nvPr/>
        </p:nvSpPr>
        <p:spPr>
          <a:xfrm>
            <a:off x="5504675" y="686900"/>
            <a:ext cx="2318700" cy="6017700"/>
          </a:xfrm>
          <a:prstGeom prst="rect">
            <a:avLst/>
          </a:prstGeom>
          <a:solidFill>
            <a:srgbClr val="F7F7F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8" name="Google Shape;808;p34"/>
          <p:cNvSpPr/>
          <p:nvPr/>
        </p:nvSpPr>
        <p:spPr>
          <a:xfrm>
            <a:off x="6839950" y="0"/>
            <a:ext cx="5349000" cy="6858000"/>
          </a:xfrm>
          <a:prstGeom prst="rect">
            <a:avLst/>
          </a:prstGeom>
          <a:gradFill>
            <a:gsLst>
              <a:gs pos="0">
                <a:srgbClr val="E80000"/>
              </a:gs>
              <a:gs pos="48000">
                <a:srgbClr val="B90005"/>
              </a:gs>
              <a:gs pos="100000">
                <a:srgbClr val="89000A"/>
              </a:gs>
            </a:gsLst>
            <a:lin ang="2698631"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9" name="Google Shape;809;p34"/>
          <p:cNvSpPr/>
          <p:nvPr/>
        </p:nvSpPr>
        <p:spPr>
          <a:xfrm>
            <a:off x="6722609" y="2181198"/>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0" name="Google Shape;810;p34"/>
          <p:cNvSpPr txBox="1"/>
          <p:nvPr/>
        </p:nvSpPr>
        <p:spPr>
          <a:xfrm>
            <a:off x="7029450" y="2097629"/>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VẬN HÀNH MỌI DỮ LIỆU TOÀN DIỆN</a:t>
            </a:r>
            <a:endParaRPr b="0" i="0" sz="1400" u="none" cap="none" strike="noStrike">
              <a:solidFill>
                <a:srgbClr val="FFFFFF"/>
              </a:solidFill>
              <a:latin typeface="Manrope"/>
              <a:ea typeface="Manrope"/>
              <a:cs typeface="Manrope"/>
              <a:sym typeface="Manrope"/>
            </a:endParaRPr>
          </a:p>
        </p:txBody>
      </p:sp>
      <p:sp>
        <p:nvSpPr>
          <p:cNvPr id="811" name="Google Shape;811;p34"/>
          <p:cNvSpPr/>
          <p:nvPr/>
        </p:nvSpPr>
        <p:spPr>
          <a:xfrm>
            <a:off x="6722609" y="2700806"/>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2" name="Google Shape;812;p34"/>
          <p:cNvSpPr txBox="1"/>
          <p:nvPr/>
        </p:nvSpPr>
        <p:spPr>
          <a:xfrm>
            <a:off x="7029450" y="2613870"/>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CHUẨN HÓA VÀ NHÂN BẢN QUY TRÌNH, CHUỖI TỐI ƯU</a:t>
            </a:r>
            <a:endParaRPr b="0" i="0" sz="1400" u="none" cap="none" strike="noStrike">
              <a:solidFill>
                <a:srgbClr val="FFFFFF"/>
              </a:solidFill>
              <a:latin typeface="Manrope"/>
              <a:ea typeface="Manrope"/>
              <a:cs typeface="Manrope"/>
              <a:sym typeface="Manrope"/>
            </a:endParaRPr>
          </a:p>
        </p:txBody>
      </p:sp>
      <p:sp>
        <p:nvSpPr>
          <p:cNvPr id="813" name="Google Shape;813;p34"/>
          <p:cNvSpPr/>
          <p:nvPr/>
        </p:nvSpPr>
        <p:spPr>
          <a:xfrm>
            <a:off x="6722609" y="3258136"/>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4" name="Google Shape;814;p34"/>
          <p:cNvSpPr/>
          <p:nvPr/>
        </p:nvSpPr>
        <p:spPr>
          <a:xfrm>
            <a:off x="6722609" y="3834661"/>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5" name="Google Shape;815;p34"/>
          <p:cNvSpPr txBox="1"/>
          <p:nvPr/>
        </p:nvSpPr>
        <p:spPr>
          <a:xfrm>
            <a:off x="7029450" y="3171200"/>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TĂNG CƯỜNG KHẢ NĂNG DỰ BÁO, RA QUYẾT ĐỊNH</a:t>
            </a:r>
            <a:endParaRPr b="0" i="0" sz="1400" u="none" cap="none" strike="noStrike">
              <a:solidFill>
                <a:srgbClr val="FFFFFF"/>
              </a:solidFill>
              <a:latin typeface="Manrope"/>
              <a:ea typeface="Manrope"/>
              <a:cs typeface="Manrope"/>
              <a:sym typeface="Manrope"/>
            </a:endParaRPr>
          </a:p>
        </p:txBody>
      </p:sp>
      <p:sp>
        <p:nvSpPr>
          <p:cNvPr id="816" name="Google Shape;816;p34"/>
          <p:cNvSpPr/>
          <p:nvPr/>
        </p:nvSpPr>
        <p:spPr>
          <a:xfrm>
            <a:off x="6722609" y="4411186"/>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7" name="Google Shape;817;p34"/>
          <p:cNvSpPr txBox="1"/>
          <p:nvPr/>
        </p:nvSpPr>
        <p:spPr>
          <a:xfrm>
            <a:off x="7029450" y="3747725"/>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HỖ TRỢ LẬP KẾ HOẠCH VÀ BÁO CÁO DỄ DÀNG</a:t>
            </a:r>
            <a:endParaRPr b="0" i="0" sz="1400" u="none" cap="none" strike="noStrike">
              <a:solidFill>
                <a:srgbClr val="FFFFFF"/>
              </a:solidFill>
              <a:latin typeface="Manrope"/>
              <a:ea typeface="Manrope"/>
              <a:cs typeface="Manrope"/>
              <a:sym typeface="Manrope"/>
            </a:endParaRPr>
          </a:p>
        </p:txBody>
      </p:sp>
      <p:sp>
        <p:nvSpPr>
          <p:cNvPr id="818" name="Google Shape;818;p34"/>
          <p:cNvSpPr/>
          <p:nvPr/>
        </p:nvSpPr>
        <p:spPr>
          <a:xfrm>
            <a:off x="6722609" y="4987711"/>
            <a:ext cx="225742" cy="220099"/>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FFFFFF"/>
          </a:solidFill>
          <a:ln cap="flat" cmpd="sng" w="12700">
            <a:solidFill>
              <a:srgbClr val="C4161C"/>
            </a:solidFill>
            <a:prstDash val="solid"/>
            <a:miter lim="8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000" u="none" cap="none" strike="noStrike">
              <a:solidFill>
                <a:schemeClr val="lt1"/>
              </a:solidFill>
              <a:latin typeface="Reddit Sans Medium"/>
              <a:ea typeface="Reddit Sans Medium"/>
              <a:cs typeface="Reddit Sans Medium"/>
              <a:sym typeface="Reddit Sans Medium"/>
            </a:endParaRPr>
          </a:p>
        </p:txBody>
      </p:sp>
      <p:sp>
        <p:nvSpPr>
          <p:cNvPr id="819" name="Google Shape;819;p34"/>
          <p:cNvSpPr txBox="1"/>
          <p:nvPr/>
        </p:nvSpPr>
        <p:spPr>
          <a:xfrm>
            <a:off x="7029450" y="4324250"/>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DỄ DÀNG MỞ RỘNG VÀ LIÊN KẾT VỚI HỆ THỐNG NGOÀI</a:t>
            </a:r>
            <a:endParaRPr b="0" i="0" sz="1400" u="none" cap="none" strike="noStrike">
              <a:solidFill>
                <a:srgbClr val="FFFFFF"/>
              </a:solidFill>
              <a:latin typeface="Manrope"/>
              <a:ea typeface="Manrope"/>
              <a:cs typeface="Manrope"/>
              <a:sym typeface="Manrope"/>
            </a:endParaRPr>
          </a:p>
        </p:txBody>
      </p:sp>
      <p:sp>
        <p:nvSpPr>
          <p:cNvPr id="820" name="Google Shape;820;p34"/>
          <p:cNvSpPr txBox="1"/>
          <p:nvPr/>
        </p:nvSpPr>
        <p:spPr>
          <a:xfrm>
            <a:off x="7029450" y="4900775"/>
            <a:ext cx="4719300" cy="25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SỬA ĐỔI LINH HOẠT VÀ ĐÁP ỨNG BÀI TOÁN ĐẶC THÙ</a:t>
            </a:r>
            <a:endParaRPr b="0" i="0" sz="1400" u="none" cap="none" strike="noStrike">
              <a:solidFill>
                <a:srgbClr val="FFFFFF"/>
              </a:solidFill>
              <a:latin typeface="Manrope"/>
              <a:ea typeface="Manrope"/>
              <a:cs typeface="Manrope"/>
              <a:sym typeface="Manrope"/>
            </a:endParaRPr>
          </a:p>
        </p:txBody>
      </p:sp>
      <p:sp>
        <p:nvSpPr>
          <p:cNvPr id="821" name="Google Shape;821;p34"/>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822" name="Google Shape;822;p34" title="icon-w.png"/>
          <p:cNvPicPr preferRelativeResize="0"/>
          <p:nvPr/>
        </p:nvPicPr>
        <p:blipFill rotWithShape="1">
          <a:blip r:embed="rId4">
            <a:alphaModFix/>
          </a:blip>
          <a:srcRect b="0" l="0" r="0" t="0"/>
          <a:stretch/>
        </p:blipFill>
        <p:spPr>
          <a:xfrm>
            <a:off x="634087" y="436000"/>
            <a:ext cx="159575" cy="159599"/>
          </a:xfrm>
          <a:prstGeom prst="rect">
            <a:avLst/>
          </a:prstGeom>
          <a:noFill/>
          <a:ln>
            <a:noFill/>
          </a:ln>
        </p:spPr>
      </p:pic>
      <p:sp>
        <p:nvSpPr>
          <p:cNvPr id="823" name="Google Shape;823;p34"/>
          <p:cNvSpPr txBox="1"/>
          <p:nvPr/>
        </p:nvSpPr>
        <p:spPr>
          <a:xfrm>
            <a:off x="839225" y="301500"/>
            <a:ext cx="44850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vi" sz="1900" u="none" cap="none" strike="noStrike">
                <a:solidFill>
                  <a:schemeClr val="dk1"/>
                </a:solidFill>
                <a:latin typeface="Manrope"/>
                <a:ea typeface="Manrope"/>
                <a:cs typeface="Manrope"/>
                <a:sym typeface="Manrope"/>
              </a:rPr>
              <a:t>Lợi ích tổng thể của</a:t>
            </a:r>
            <a:r>
              <a:rPr b="1" i="0" lang="vi" sz="1900" u="none" cap="none" strike="noStrike">
                <a:solidFill>
                  <a:srgbClr val="C3161C"/>
                </a:solidFill>
                <a:latin typeface="Manrope"/>
                <a:ea typeface="Manrope"/>
                <a:cs typeface="Manrope"/>
                <a:sym typeface="Manrope"/>
              </a:rPr>
              <a:t> MBW </a:t>
            </a:r>
            <a:r>
              <a:rPr b="1" i="0" lang="vi" sz="1900" u="none" cap="none" strike="noStrike">
                <a:solidFill>
                  <a:schemeClr val="dk1"/>
                </a:solidFill>
                <a:latin typeface="Manrope"/>
                <a:ea typeface="Manrope"/>
                <a:cs typeface="Manrope"/>
                <a:sym typeface="Manrope"/>
              </a:rPr>
              <a:t>Next</a:t>
            </a:r>
            <a:endParaRPr b="1" i="0" sz="1900" u="none" cap="none" strike="noStrike">
              <a:solidFill>
                <a:schemeClr val="dk1"/>
              </a:solidFill>
              <a:latin typeface="Manrope"/>
              <a:ea typeface="Manrope"/>
              <a:cs typeface="Manrope"/>
              <a:sym typeface="Manrop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sp>
        <p:nvSpPr>
          <p:cNvPr id="828" name="Google Shape;828;p3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829" name="Google Shape;829;p35" title="ChatGPT Image Aug 18, 2026, 05_10_33 PM.png"/>
          <p:cNvPicPr preferRelativeResize="0"/>
          <p:nvPr/>
        </p:nvPicPr>
        <p:blipFill rotWithShape="1">
          <a:blip r:embed="rId3">
            <a:alphaModFix/>
          </a:blip>
          <a:srcRect b="0" l="0" r="0" t="0"/>
          <a:stretch/>
        </p:blipFill>
        <p:spPr>
          <a:xfrm>
            <a:off x="0" y="0"/>
            <a:ext cx="12188951" cy="6859930"/>
          </a:xfrm>
          <a:prstGeom prst="rect">
            <a:avLst/>
          </a:prstGeom>
          <a:noFill/>
          <a:ln>
            <a:noFill/>
          </a:ln>
        </p:spPr>
      </p:pic>
      <p:sp>
        <p:nvSpPr>
          <p:cNvPr id="830" name="Google Shape;830;p35"/>
          <p:cNvSpPr/>
          <p:nvPr/>
        </p:nvSpPr>
        <p:spPr>
          <a:xfrm>
            <a:off x="703850" y="3104150"/>
            <a:ext cx="2589900" cy="532500"/>
          </a:xfrm>
          <a:prstGeom prst="rect">
            <a:avLst/>
          </a:prstGeom>
          <a:solidFill>
            <a:srgbClr val="FDFDF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35"/>
          <p:cNvSpPr/>
          <p:nvPr/>
        </p:nvSpPr>
        <p:spPr>
          <a:xfrm>
            <a:off x="7560850" y="2832450"/>
            <a:ext cx="1950000" cy="532500"/>
          </a:xfrm>
          <a:prstGeom prst="rect">
            <a:avLst/>
          </a:prstGeom>
          <a:solidFill>
            <a:srgbClr val="F8F8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32" name="Google Shape;832;p35" title="FullLogo-1.png"/>
          <p:cNvPicPr preferRelativeResize="0"/>
          <p:nvPr/>
        </p:nvPicPr>
        <p:blipFill rotWithShape="1">
          <a:blip r:embed="rId4">
            <a:alphaModFix/>
          </a:blip>
          <a:srcRect b="0" l="0" r="0" t="0"/>
          <a:stretch/>
        </p:blipFill>
        <p:spPr>
          <a:xfrm>
            <a:off x="7560850" y="2890275"/>
            <a:ext cx="1949998" cy="33131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36"/>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838" name="Google Shape;838;p36"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839" name="Google Shape;839;p36"/>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vi" sz="1900" u="none" cap="none" strike="noStrike">
                <a:solidFill>
                  <a:schemeClr val="dk1"/>
                </a:solidFill>
                <a:latin typeface="Manrope"/>
                <a:ea typeface="Manrope"/>
                <a:cs typeface="Manrope"/>
                <a:sym typeface="Manrope"/>
              </a:rPr>
              <a:t>Các tính năng nổi bật</a:t>
            </a:r>
            <a:endParaRPr b="1" i="0" sz="1900" u="none" cap="none" strike="noStrike">
              <a:solidFill>
                <a:schemeClr val="dk1"/>
              </a:solidFill>
              <a:latin typeface="Manrope"/>
              <a:ea typeface="Manrope"/>
              <a:cs typeface="Manrope"/>
              <a:sym typeface="Manrope"/>
            </a:endParaRPr>
          </a:p>
        </p:txBody>
      </p:sp>
      <p:grpSp>
        <p:nvGrpSpPr>
          <p:cNvPr id="840" name="Google Shape;840;p36"/>
          <p:cNvGrpSpPr/>
          <p:nvPr/>
        </p:nvGrpSpPr>
        <p:grpSpPr>
          <a:xfrm>
            <a:off x="10222040" y="325568"/>
            <a:ext cx="1379662" cy="380749"/>
            <a:chOff x="2600725" y="4134550"/>
            <a:chExt cx="1957800" cy="540300"/>
          </a:xfrm>
        </p:grpSpPr>
        <p:sp>
          <p:nvSpPr>
            <p:cNvPr id="841" name="Google Shape;841;p36"/>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842" name="Google Shape;842;p36"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843" name="Google Shape;843;p3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844" name="Google Shape;844;p36"/>
          <p:cNvSpPr/>
          <p:nvPr/>
        </p:nvSpPr>
        <p:spPr>
          <a:xfrm>
            <a:off x="9274338" y="4402500"/>
            <a:ext cx="2222863" cy="1078952"/>
          </a:xfrm>
          <a:custGeom>
            <a:rect b="b" l="l" r="r" t="t"/>
            <a:pathLst>
              <a:path extrusionOk="0" h="777623" w="560268">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45" name="Google Shape;845;p36"/>
          <p:cNvGrpSpPr/>
          <p:nvPr/>
        </p:nvGrpSpPr>
        <p:grpSpPr>
          <a:xfrm>
            <a:off x="541425" y="861050"/>
            <a:ext cx="10954731" cy="300145"/>
            <a:chOff x="0" y="-224"/>
            <a:chExt cx="3316500" cy="119742"/>
          </a:xfrm>
        </p:grpSpPr>
        <p:sp>
          <p:nvSpPr>
            <p:cNvPr id="846" name="Google Shape;846;p36"/>
            <p:cNvSpPr/>
            <p:nvPr/>
          </p:nvSpPr>
          <p:spPr>
            <a:xfrm>
              <a:off x="0" y="0"/>
              <a:ext cx="3316437" cy="119518"/>
            </a:xfrm>
            <a:custGeom>
              <a:rect b="b" l="l" r="r" t="t"/>
              <a:pathLst>
                <a:path extrusionOk="0" h="119518" w="3316437">
                  <a:moveTo>
                    <a:pt x="5533" y="0"/>
                  </a:moveTo>
                  <a:lnTo>
                    <a:pt x="3310904" y="0"/>
                  </a:lnTo>
                  <a:cubicBezTo>
                    <a:pt x="3313960" y="0"/>
                    <a:pt x="3316437" y="2477"/>
                    <a:pt x="3316437" y="5533"/>
                  </a:cubicBezTo>
                  <a:lnTo>
                    <a:pt x="3316437" y="113984"/>
                  </a:lnTo>
                  <a:cubicBezTo>
                    <a:pt x="3316437" y="117040"/>
                    <a:pt x="3313960" y="119518"/>
                    <a:pt x="3310904" y="119518"/>
                  </a:cubicBezTo>
                  <a:lnTo>
                    <a:pt x="5533" y="119518"/>
                  </a:lnTo>
                  <a:cubicBezTo>
                    <a:pt x="2477" y="119518"/>
                    <a:pt x="0" y="117040"/>
                    <a:pt x="0" y="113984"/>
                  </a:cubicBezTo>
                  <a:lnTo>
                    <a:pt x="0" y="5533"/>
                  </a:lnTo>
                  <a:cubicBezTo>
                    <a:pt x="0" y="2477"/>
                    <a:pt x="2477" y="0"/>
                    <a:pt x="5533" y="0"/>
                  </a:cubicBezTo>
                  <a:close/>
                </a:path>
              </a:pathLst>
            </a:custGeom>
            <a:solidFill>
              <a:srgbClr val="CC0000"/>
            </a:solidFill>
            <a:ln cap="sq" cmpd="sng" w="25400">
              <a:solidFill>
                <a:srgbClr val="99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36"/>
            <p:cNvSpPr txBox="1"/>
            <p:nvPr/>
          </p:nvSpPr>
          <p:spPr>
            <a:xfrm>
              <a:off x="0" y="-224"/>
              <a:ext cx="3316500" cy="119700"/>
            </a:xfrm>
            <a:prstGeom prst="rect">
              <a:avLst/>
            </a:prstGeom>
            <a:solidFill>
              <a:srgbClr val="CC0000"/>
            </a:solidFill>
            <a:ln cap="flat" cmpd="sng" w="9525">
              <a:solidFill>
                <a:srgbClr val="990000"/>
              </a:solidFill>
              <a:prstDash val="solid"/>
              <a:round/>
              <a:headEnd len="sm" w="sm" type="none"/>
              <a:tailEnd len="sm" w="sm" type="none"/>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1" i="0" lang="vi" sz="1100" u="none" cap="none" strike="noStrike">
                  <a:solidFill>
                    <a:srgbClr val="FFFFFF"/>
                  </a:solidFill>
                  <a:latin typeface="Inter"/>
                  <a:ea typeface="Inter"/>
                  <a:cs typeface="Inter"/>
                  <a:sym typeface="Inter"/>
                </a:rPr>
                <a:t>Chuỗi giá trị / cung ứng</a:t>
              </a:r>
              <a:endParaRPr b="0" i="0" sz="900" u="none" cap="none" strike="noStrike">
                <a:solidFill>
                  <a:srgbClr val="000000"/>
                </a:solidFill>
                <a:latin typeface="Arial"/>
                <a:ea typeface="Arial"/>
                <a:cs typeface="Arial"/>
                <a:sym typeface="Arial"/>
              </a:endParaRPr>
            </a:p>
          </p:txBody>
        </p:sp>
      </p:grpSp>
      <p:grpSp>
        <p:nvGrpSpPr>
          <p:cNvPr id="848" name="Google Shape;848;p36"/>
          <p:cNvGrpSpPr/>
          <p:nvPr/>
        </p:nvGrpSpPr>
        <p:grpSpPr>
          <a:xfrm>
            <a:off x="541425" y="1410650"/>
            <a:ext cx="8554070" cy="299849"/>
            <a:chOff x="0" y="-120"/>
            <a:chExt cx="2459409" cy="119638"/>
          </a:xfrm>
        </p:grpSpPr>
        <p:sp>
          <p:nvSpPr>
            <p:cNvPr id="849" name="Google Shape;849;p36"/>
            <p:cNvSpPr/>
            <p:nvPr/>
          </p:nvSpPr>
          <p:spPr>
            <a:xfrm>
              <a:off x="0" y="0"/>
              <a:ext cx="2459409" cy="119518"/>
            </a:xfrm>
            <a:custGeom>
              <a:rect b="b" l="l" r="r" t="t"/>
              <a:pathLst>
                <a:path extrusionOk="0" h="119518" w="2459409">
                  <a:moveTo>
                    <a:pt x="7462" y="0"/>
                  </a:moveTo>
                  <a:lnTo>
                    <a:pt x="2451948" y="0"/>
                  </a:lnTo>
                  <a:cubicBezTo>
                    <a:pt x="2453927" y="0"/>
                    <a:pt x="2455825" y="786"/>
                    <a:pt x="2457224" y="2185"/>
                  </a:cubicBezTo>
                  <a:cubicBezTo>
                    <a:pt x="2458623" y="3585"/>
                    <a:pt x="2459409" y="5483"/>
                    <a:pt x="2459409" y="7462"/>
                  </a:cubicBezTo>
                  <a:lnTo>
                    <a:pt x="2459409" y="112056"/>
                  </a:lnTo>
                  <a:cubicBezTo>
                    <a:pt x="2459409" y="116177"/>
                    <a:pt x="2456069" y="119518"/>
                    <a:pt x="2451948" y="119518"/>
                  </a:cubicBezTo>
                  <a:lnTo>
                    <a:pt x="7462" y="119518"/>
                  </a:lnTo>
                  <a:cubicBezTo>
                    <a:pt x="3341" y="119518"/>
                    <a:pt x="0" y="116177"/>
                    <a:pt x="0" y="112056"/>
                  </a:cubicBezTo>
                  <a:lnTo>
                    <a:pt x="0" y="7462"/>
                  </a:lnTo>
                  <a:cubicBezTo>
                    <a:pt x="0" y="3341"/>
                    <a:pt x="3341" y="0"/>
                    <a:pt x="7462" y="0"/>
                  </a:cubicBezTo>
                  <a:close/>
                </a:path>
              </a:pathLst>
            </a:custGeom>
            <a:solidFill>
              <a:srgbClr val="000000"/>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36"/>
            <p:cNvSpPr txBox="1"/>
            <p:nvPr/>
          </p:nvSpPr>
          <p:spPr>
            <a:xfrm>
              <a:off x="0" y="-120"/>
              <a:ext cx="2459400" cy="1194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500"/>
                <a:buFont typeface="Arial"/>
                <a:buNone/>
              </a:pPr>
              <a:r>
                <a:rPr b="1" i="0" lang="vi" sz="1500" u="none" cap="none" strike="noStrike">
                  <a:solidFill>
                    <a:srgbClr val="FFFFFF"/>
                  </a:solidFill>
                  <a:latin typeface="Inter"/>
                  <a:ea typeface="Inter"/>
                  <a:cs typeface="Inter"/>
                  <a:sym typeface="Inter"/>
                </a:rPr>
                <a:t>Hoạt động chính</a:t>
              </a:r>
              <a:endParaRPr b="1" i="0" sz="1500" u="none" cap="none" strike="noStrike">
                <a:solidFill>
                  <a:srgbClr val="000000"/>
                </a:solidFill>
                <a:latin typeface="Arial"/>
                <a:ea typeface="Arial"/>
                <a:cs typeface="Arial"/>
                <a:sym typeface="Arial"/>
              </a:endParaRPr>
            </a:p>
          </p:txBody>
        </p:sp>
      </p:grpSp>
      <p:grpSp>
        <p:nvGrpSpPr>
          <p:cNvPr id="851" name="Google Shape;851;p36"/>
          <p:cNvGrpSpPr/>
          <p:nvPr/>
        </p:nvGrpSpPr>
        <p:grpSpPr>
          <a:xfrm>
            <a:off x="9273825" y="1388200"/>
            <a:ext cx="2222341" cy="322345"/>
            <a:chOff x="0" y="-9075"/>
            <a:chExt cx="908116" cy="128593"/>
          </a:xfrm>
        </p:grpSpPr>
        <p:sp>
          <p:nvSpPr>
            <p:cNvPr id="852" name="Google Shape;852;p36"/>
            <p:cNvSpPr/>
            <p:nvPr/>
          </p:nvSpPr>
          <p:spPr>
            <a:xfrm>
              <a:off x="0" y="0"/>
              <a:ext cx="908116" cy="119518"/>
            </a:xfrm>
            <a:custGeom>
              <a:rect b="b" l="l" r="r" t="t"/>
              <a:pathLst>
                <a:path extrusionOk="0" h="119518" w="908116">
                  <a:moveTo>
                    <a:pt x="20208" y="0"/>
                  </a:moveTo>
                  <a:lnTo>
                    <a:pt x="887908" y="0"/>
                  </a:lnTo>
                  <a:cubicBezTo>
                    <a:pt x="893267" y="0"/>
                    <a:pt x="898407" y="2129"/>
                    <a:pt x="902197" y="5919"/>
                  </a:cubicBezTo>
                  <a:cubicBezTo>
                    <a:pt x="905987" y="9709"/>
                    <a:pt x="908116" y="14849"/>
                    <a:pt x="908116" y="20208"/>
                  </a:cubicBezTo>
                  <a:lnTo>
                    <a:pt x="908116" y="99310"/>
                  </a:lnTo>
                  <a:cubicBezTo>
                    <a:pt x="908116" y="104669"/>
                    <a:pt x="905987" y="109809"/>
                    <a:pt x="902197" y="113599"/>
                  </a:cubicBezTo>
                  <a:cubicBezTo>
                    <a:pt x="898407" y="117389"/>
                    <a:pt x="893267" y="119518"/>
                    <a:pt x="887908" y="119518"/>
                  </a:cubicBezTo>
                  <a:lnTo>
                    <a:pt x="20208" y="119518"/>
                  </a:lnTo>
                  <a:cubicBezTo>
                    <a:pt x="14849" y="119518"/>
                    <a:pt x="9709" y="117389"/>
                    <a:pt x="5919" y="113599"/>
                  </a:cubicBezTo>
                  <a:cubicBezTo>
                    <a:pt x="2129" y="109809"/>
                    <a:pt x="0" y="104669"/>
                    <a:pt x="0" y="99310"/>
                  </a:cubicBezTo>
                  <a:lnTo>
                    <a:pt x="0" y="20208"/>
                  </a:lnTo>
                  <a:cubicBezTo>
                    <a:pt x="0" y="14849"/>
                    <a:pt x="2129" y="9709"/>
                    <a:pt x="5919" y="5919"/>
                  </a:cubicBezTo>
                  <a:cubicBezTo>
                    <a:pt x="9709" y="2129"/>
                    <a:pt x="14849" y="0"/>
                    <a:pt x="20208" y="0"/>
                  </a:cubicBezTo>
                  <a:close/>
                </a:path>
              </a:pathLst>
            </a:custGeom>
            <a:solidFill>
              <a:srgbClr val="000000"/>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3" name="Google Shape;853;p36"/>
            <p:cNvSpPr txBox="1"/>
            <p:nvPr/>
          </p:nvSpPr>
          <p:spPr>
            <a:xfrm>
              <a:off x="0" y="-9075"/>
              <a:ext cx="908100" cy="1284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500"/>
                <a:buFont typeface="Arial"/>
                <a:buNone/>
              </a:pPr>
              <a:r>
                <a:rPr b="1" i="0" lang="vi" sz="1500" u="none" cap="none" strike="noStrike">
                  <a:solidFill>
                    <a:srgbClr val="FFFFFF"/>
                  </a:solidFill>
                  <a:latin typeface="Inter"/>
                  <a:ea typeface="Inter"/>
                  <a:cs typeface="Inter"/>
                  <a:sym typeface="Inter"/>
                </a:rPr>
                <a:t>Hoạt động bổ trợ</a:t>
              </a:r>
              <a:endParaRPr b="0" i="0" sz="1100" u="none" cap="none" strike="noStrike">
                <a:solidFill>
                  <a:srgbClr val="FFFFFF"/>
                </a:solidFill>
                <a:latin typeface="Inter"/>
                <a:ea typeface="Inter"/>
                <a:cs typeface="Inter"/>
                <a:sym typeface="Inter"/>
              </a:endParaRPr>
            </a:p>
          </p:txBody>
        </p:sp>
      </p:grpSp>
      <p:grpSp>
        <p:nvGrpSpPr>
          <p:cNvPr id="854" name="Google Shape;854;p36"/>
          <p:cNvGrpSpPr/>
          <p:nvPr/>
        </p:nvGrpSpPr>
        <p:grpSpPr>
          <a:xfrm>
            <a:off x="541425" y="1709350"/>
            <a:ext cx="2049647" cy="2634351"/>
            <a:chOff x="0" y="-38100"/>
            <a:chExt cx="791400" cy="944415"/>
          </a:xfrm>
        </p:grpSpPr>
        <p:sp>
          <p:nvSpPr>
            <p:cNvPr id="855" name="Google Shape;855;p36"/>
            <p:cNvSpPr/>
            <p:nvPr/>
          </p:nvSpPr>
          <p:spPr>
            <a:xfrm>
              <a:off x="0" y="0"/>
              <a:ext cx="791277" cy="906315"/>
            </a:xfrm>
            <a:custGeom>
              <a:rect b="b" l="l" r="r" t="t"/>
              <a:pathLst>
                <a:path extrusionOk="0" h="906315" w="791277">
                  <a:moveTo>
                    <a:pt x="23192" y="0"/>
                  </a:moveTo>
                  <a:lnTo>
                    <a:pt x="768085" y="0"/>
                  </a:lnTo>
                  <a:cubicBezTo>
                    <a:pt x="780894" y="0"/>
                    <a:pt x="791277" y="10383"/>
                    <a:pt x="791277" y="23192"/>
                  </a:cubicBezTo>
                  <a:lnTo>
                    <a:pt x="791277" y="883123"/>
                  </a:lnTo>
                  <a:cubicBezTo>
                    <a:pt x="791277" y="895932"/>
                    <a:pt x="780894" y="906315"/>
                    <a:pt x="768085" y="906315"/>
                  </a:cubicBezTo>
                  <a:lnTo>
                    <a:pt x="23192" y="906315"/>
                  </a:lnTo>
                  <a:cubicBezTo>
                    <a:pt x="10383" y="906315"/>
                    <a:pt x="0" y="895932"/>
                    <a:pt x="0" y="883123"/>
                  </a:cubicBezTo>
                  <a:lnTo>
                    <a:pt x="0" y="23192"/>
                  </a:lnTo>
                  <a:cubicBezTo>
                    <a:pt x="0" y="10383"/>
                    <a:pt x="10383" y="0"/>
                    <a:pt x="23192"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6" name="Google Shape;856;p36"/>
            <p:cNvSpPr txBox="1"/>
            <p:nvPr/>
          </p:nvSpPr>
          <p:spPr>
            <a:xfrm>
              <a:off x="0" y="-38100"/>
              <a:ext cx="791400" cy="9444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grpSp>
        <p:nvGrpSpPr>
          <p:cNvPr id="857" name="Google Shape;857;p36"/>
          <p:cNvGrpSpPr/>
          <p:nvPr/>
        </p:nvGrpSpPr>
        <p:grpSpPr>
          <a:xfrm>
            <a:off x="541938" y="4402450"/>
            <a:ext cx="2030081" cy="479400"/>
            <a:chOff x="0" y="-38100"/>
            <a:chExt cx="698847" cy="815723"/>
          </a:xfrm>
        </p:grpSpPr>
        <p:sp>
          <p:nvSpPr>
            <p:cNvPr id="858" name="Google Shape;858;p36"/>
            <p:cNvSpPr/>
            <p:nvPr/>
          </p:nvSpPr>
          <p:spPr>
            <a:xfrm>
              <a:off x="0" y="0"/>
              <a:ext cx="698847" cy="777623"/>
            </a:xfrm>
            <a:custGeom>
              <a:rect b="b" l="l" r="r" t="t"/>
              <a:pathLst>
                <a:path extrusionOk="0" h="777623" w="698847">
                  <a:moveTo>
                    <a:pt x="26259" y="0"/>
                  </a:moveTo>
                  <a:lnTo>
                    <a:pt x="672588" y="0"/>
                  </a:lnTo>
                  <a:cubicBezTo>
                    <a:pt x="679553" y="0"/>
                    <a:pt x="686232" y="2767"/>
                    <a:pt x="691156" y="7691"/>
                  </a:cubicBezTo>
                  <a:cubicBezTo>
                    <a:pt x="696081" y="12616"/>
                    <a:pt x="698847" y="19295"/>
                    <a:pt x="698847" y="26259"/>
                  </a:cubicBezTo>
                  <a:lnTo>
                    <a:pt x="698847" y="751364"/>
                  </a:lnTo>
                  <a:cubicBezTo>
                    <a:pt x="698847" y="765866"/>
                    <a:pt x="687091" y="777623"/>
                    <a:pt x="672588" y="777623"/>
                  </a:cubicBezTo>
                  <a:lnTo>
                    <a:pt x="26259" y="777623"/>
                  </a:lnTo>
                  <a:cubicBezTo>
                    <a:pt x="19295" y="777623"/>
                    <a:pt x="12616" y="774856"/>
                    <a:pt x="7691" y="769932"/>
                  </a:cubicBezTo>
                  <a:cubicBezTo>
                    <a:pt x="2767" y="765007"/>
                    <a:pt x="0" y="758328"/>
                    <a:pt x="0" y="751364"/>
                  </a:cubicBezTo>
                  <a:lnTo>
                    <a:pt x="0" y="26259"/>
                  </a:lnTo>
                  <a:cubicBezTo>
                    <a:pt x="0" y="19295"/>
                    <a:pt x="2767" y="12616"/>
                    <a:pt x="7691" y="7691"/>
                  </a:cubicBezTo>
                  <a:cubicBezTo>
                    <a:pt x="12616" y="2767"/>
                    <a:pt x="19295" y="0"/>
                    <a:pt x="26259"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9" name="Google Shape;859;p36"/>
            <p:cNvSpPr txBox="1"/>
            <p:nvPr/>
          </p:nvSpPr>
          <p:spPr>
            <a:xfrm>
              <a:off x="0" y="-38100"/>
              <a:ext cx="698700" cy="8157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grpSp>
        <p:nvGrpSpPr>
          <p:cNvPr id="860" name="Google Shape;860;p36"/>
          <p:cNvGrpSpPr/>
          <p:nvPr/>
        </p:nvGrpSpPr>
        <p:grpSpPr>
          <a:xfrm>
            <a:off x="2706938" y="4414176"/>
            <a:ext cx="1941674" cy="479400"/>
            <a:chOff x="0" y="-38100"/>
            <a:chExt cx="560400" cy="815723"/>
          </a:xfrm>
        </p:grpSpPr>
        <p:sp>
          <p:nvSpPr>
            <p:cNvPr id="861" name="Google Shape;861;p36"/>
            <p:cNvSpPr/>
            <p:nvPr/>
          </p:nvSpPr>
          <p:spPr>
            <a:xfrm>
              <a:off x="0" y="0"/>
              <a:ext cx="560268" cy="777623"/>
            </a:xfrm>
            <a:custGeom>
              <a:rect b="b" l="l" r="r" t="t"/>
              <a:pathLst>
                <a:path extrusionOk="0" h="777623" w="560268">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2" name="Google Shape;862;p36"/>
            <p:cNvSpPr txBox="1"/>
            <p:nvPr/>
          </p:nvSpPr>
          <p:spPr>
            <a:xfrm>
              <a:off x="0" y="-38100"/>
              <a:ext cx="560400" cy="8157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sp>
        <p:nvSpPr>
          <p:cNvPr id="863" name="Google Shape;863;p36"/>
          <p:cNvSpPr/>
          <p:nvPr/>
        </p:nvSpPr>
        <p:spPr>
          <a:xfrm>
            <a:off x="9273835" y="1806950"/>
            <a:ext cx="2221463" cy="2488394"/>
          </a:xfrm>
          <a:custGeom>
            <a:rect b="b" l="l" r="r" t="t"/>
            <a:pathLst>
              <a:path extrusionOk="0" h="777623" w="560268">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36"/>
          <p:cNvSpPr/>
          <p:nvPr/>
        </p:nvSpPr>
        <p:spPr>
          <a:xfrm>
            <a:off x="2706425" y="1813750"/>
            <a:ext cx="1941433" cy="2537682"/>
          </a:xfrm>
          <a:custGeom>
            <a:rect b="b" l="l" r="r" t="t"/>
            <a:pathLst>
              <a:path extrusionOk="0" h="906315" w="749588">
                <a:moveTo>
                  <a:pt x="24482" y="0"/>
                </a:moveTo>
                <a:lnTo>
                  <a:pt x="725106" y="0"/>
                </a:lnTo>
                <a:cubicBezTo>
                  <a:pt x="731599" y="0"/>
                  <a:pt x="737826" y="2579"/>
                  <a:pt x="742417" y="7171"/>
                </a:cubicBezTo>
                <a:cubicBezTo>
                  <a:pt x="747009" y="11762"/>
                  <a:pt x="749588" y="17989"/>
                  <a:pt x="749588" y="24482"/>
                </a:cubicBezTo>
                <a:lnTo>
                  <a:pt x="749588" y="881833"/>
                </a:lnTo>
                <a:cubicBezTo>
                  <a:pt x="749588" y="888326"/>
                  <a:pt x="747009" y="894553"/>
                  <a:pt x="742417" y="899145"/>
                </a:cubicBezTo>
                <a:cubicBezTo>
                  <a:pt x="737826" y="903736"/>
                  <a:pt x="731599" y="906315"/>
                  <a:pt x="725106" y="906315"/>
                </a:cubicBezTo>
                <a:lnTo>
                  <a:pt x="24482" y="906315"/>
                </a:lnTo>
                <a:cubicBezTo>
                  <a:pt x="17989" y="906315"/>
                  <a:pt x="11762" y="903736"/>
                  <a:pt x="7171" y="899145"/>
                </a:cubicBezTo>
                <a:cubicBezTo>
                  <a:pt x="2579" y="894553"/>
                  <a:pt x="0" y="888326"/>
                  <a:pt x="0" y="881833"/>
                </a:cubicBezTo>
                <a:lnTo>
                  <a:pt x="0" y="24482"/>
                </a:lnTo>
                <a:cubicBezTo>
                  <a:pt x="0" y="17989"/>
                  <a:pt x="2579" y="11762"/>
                  <a:pt x="7171" y="7171"/>
                </a:cubicBezTo>
                <a:cubicBezTo>
                  <a:pt x="11762" y="2579"/>
                  <a:pt x="17989" y="0"/>
                  <a:pt x="24482"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65" name="Google Shape;865;p36"/>
          <p:cNvGrpSpPr/>
          <p:nvPr/>
        </p:nvGrpSpPr>
        <p:grpSpPr>
          <a:xfrm>
            <a:off x="4737225" y="1709351"/>
            <a:ext cx="2099870" cy="2634351"/>
            <a:chOff x="0" y="-38100"/>
            <a:chExt cx="839243" cy="944415"/>
          </a:xfrm>
        </p:grpSpPr>
        <p:sp>
          <p:nvSpPr>
            <p:cNvPr id="866" name="Google Shape;866;p36"/>
            <p:cNvSpPr/>
            <p:nvPr/>
          </p:nvSpPr>
          <p:spPr>
            <a:xfrm>
              <a:off x="0" y="0"/>
              <a:ext cx="839243" cy="906315"/>
            </a:xfrm>
            <a:custGeom>
              <a:rect b="b" l="l" r="r" t="t"/>
              <a:pathLst>
                <a:path extrusionOk="0" h="906315" w="839243">
                  <a:moveTo>
                    <a:pt x="21866" y="0"/>
                  </a:moveTo>
                  <a:lnTo>
                    <a:pt x="817377" y="0"/>
                  </a:lnTo>
                  <a:cubicBezTo>
                    <a:pt x="823176" y="0"/>
                    <a:pt x="828738" y="2304"/>
                    <a:pt x="832838" y="6405"/>
                  </a:cubicBezTo>
                  <a:cubicBezTo>
                    <a:pt x="836939" y="10505"/>
                    <a:pt x="839243" y="16067"/>
                    <a:pt x="839243" y="21866"/>
                  </a:cubicBezTo>
                  <a:lnTo>
                    <a:pt x="839243" y="884449"/>
                  </a:lnTo>
                  <a:cubicBezTo>
                    <a:pt x="839243" y="890248"/>
                    <a:pt x="836939" y="895810"/>
                    <a:pt x="832838" y="899911"/>
                  </a:cubicBezTo>
                  <a:cubicBezTo>
                    <a:pt x="828738" y="904011"/>
                    <a:pt x="823176" y="906315"/>
                    <a:pt x="817377" y="906315"/>
                  </a:cubicBezTo>
                  <a:lnTo>
                    <a:pt x="21866" y="906315"/>
                  </a:lnTo>
                  <a:cubicBezTo>
                    <a:pt x="16067" y="906315"/>
                    <a:pt x="10505" y="904011"/>
                    <a:pt x="6405" y="899911"/>
                  </a:cubicBezTo>
                  <a:cubicBezTo>
                    <a:pt x="2304" y="895810"/>
                    <a:pt x="0" y="890248"/>
                    <a:pt x="0" y="884449"/>
                  </a:cubicBezTo>
                  <a:lnTo>
                    <a:pt x="0" y="21866"/>
                  </a:lnTo>
                  <a:cubicBezTo>
                    <a:pt x="0" y="16067"/>
                    <a:pt x="2304" y="10505"/>
                    <a:pt x="6405" y="6405"/>
                  </a:cubicBezTo>
                  <a:cubicBezTo>
                    <a:pt x="10505" y="2304"/>
                    <a:pt x="16067" y="0"/>
                    <a:pt x="21866"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36"/>
            <p:cNvSpPr txBox="1"/>
            <p:nvPr/>
          </p:nvSpPr>
          <p:spPr>
            <a:xfrm>
              <a:off x="0" y="-38100"/>
              <a:ext cx="839100" cy="9444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sp>
        <p:nvSpPr>
          <p:cNvPr id="868" name="Google Shape;868;p36"/>
          <p:cNvSpPr/>
          <p:nvPr/>
        </p:nvSpPr>
        <p:spPr>
          <a:xfrm>
            <a:off x="6926225" y="1805550"/>
            <a:ext cx="2168127" cy="2538186"/>
          </a:xfrm>
          <a:custGeom>
            <a:rect b="b" l="l" r="r" t="t"/>
            <a:pathLst>
              <a:path extrusionOk="0" h="725196" w="908116">
                <a:moveTo>
                  <a:pt x="20208" y="0"/>
                </a:moveTo>
                <a:lnTo>
                  <a:pt x="887908" y="0"/>
                </a:lnTo>
                <a:cubicBezTo>
                  <a:pt x="893267" y="0"/>
                  <a:pt x="898407" y="2129"/>
                  <a:pt x="902197" y="5919"/>
                </a:cubicBezTo>
                <a:cubicBezTo>
                  <a:pt x="905987" y="9709"/>
                  <a:pt x="908116" y="14849"/>
                  <a:pt x="908116" y="20208"/>
                </a:cubicBezTo>
                <a:lnTo>
                  <a:pt x="908116" y="704988"/>
                </a:lnTo>
                <a:cubicBezTo>
                  <a:pt x="908116" y="710348"/>
                  <a:pt x="905987" y="715488"/>
                  <a:pt x="902197" y="719277"/>
                </a:cubicBezTo>
                <a:cubicBezTo>
                  <a:pt x="898407" y="723067"/>
                  <a:pt x="893267" y="725196"/>
                  <a:pt x="887908" y="725196"/>
                </a:cubicBezTo>
                <a:lnTo>
                  <a:pt x="20208" y="725196"/>
                </a:lnTo>
                <a:cubicBezTo>
                  <a:pt x="14849" y="725196"/>
                  <a:pt x="9709" y="723067"/>
                  <a:pt x="5919" y="719277"/>
                </a:cubicBezTo>
                <a:cubicBezTo>
                  <a:pt x="2129" y="715488"/>
                  <a:pt x="0" y="710348"/>
                  <a:pt x="0" y="704988"/>
                </a:cubicBezTo>
                <a:lnTo>
                  <a:pt x="0" y="20208"/>
                </a:lnTo>
                <a:cubicBezTo>
                  <a:pt x="0" y="14849"/>
                  <a:pt x="2129" y="9709"/>
                  <a:pt x="5919" y="5919"/>
                </a:cubicBezTo>
                <a:cubicBezTo>
                  <a:pt x="9709" y="2129"/>
                  <a:pt x="14849" y="0"/>
                  <a:pt x="20208"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69" name="Google Shape;869;p36"/>
          <p:cNvGrpSpPr/>
          <p:nvPr/>
        </p:nvGrpSpPr>
        <p:grpSpPr>
          <a:xfrm>
            <a:off x="4737735" y="4431800"/>
            <a:ext cx="4357134" cy="1050156"/>
            <a:chOff x="-2" y="0"/>
            <a:chExt cx="898619" cy="495520"/>
          </a:xfrm>
        </p:grpSpPr>
        <p:sp>
          <p:nvSpPr>
            <p:cNvPr id="870" name="Google Shape;870;p36"/>
            <p:cNvSpPr/>
            <p:nvPr/>
          </p:nvSpPr>
          <p:spPr>
            <a:xfrm>
              <a:off x="0" y="0"/>
              <a:ext cx="898617" cy="495520"/>
            </a:xfrm>
            <a:custGeom>
              <a:rect b="b" l="l" r="r" t="t"/>
              <a:pathLst>
                <a:path extrusionOk="0" h="495520" w="898617">
                  <a:moveTo>
                    <a:pt x="20422" y="0"/>
                  </a:moveTo>
                  <a:lnTo>
                    <a:pt x="878195" y="0"/>
                  </a:lnTo>
                  <a:cubicBezTo>
                    <a:pt x="883611" y="0"/>
                    <a:pt x="888805" y="2152"/>
                    <a:pt x="892635" y="5981"/>
                  </a:cubicBezTo>
                  <a:cubicBezTo>
                    <a:pt x="896465" y="9811"/>
                    <a:pt x="898617" y="15005"/>
                    <a:pt x="898617" y="20422"/>
                  </a:cubicBezTo>
                  <a:lnTo>
                    <a:pt x="898617" y="475098"/>
                  </a:lnTo>
                  <a:cubicBezTo>
                    <a:pt x="898617" y="480514"/>
                    <a:pt x="896465" y="485708"/>
                    <a:pt x="892635" y="489538"/>
                  </a:cubicBezTo>
                  <a:cubicBezTo>
                    <a:pt x="888805" y="493368"/>
                    <a:pt x="883611" y="495520"/>
                    <a:pt x="878195" y="495520"/>
                  </a:cubicBezTo>
                  <a:lnTo>
                    <a:pt x="20422" y="495520"/>
                  </a:lnTo>
                  <a:cubicBezTo>
                    <a:pt x="15005" y="495520"/>
                    <a:pt x="9811" y="493368"/>
                    <a:pt x="5981" y="489538"/>
                  </a:cubicBezTo>
                  <a:cubicBezTo>
                    <a:pt x="2152" y="485708"/>
                    <a:pt x="0" y="480514"/>
                    <a:pt x="0" y="475098"/>
                  </a:cubicBezTo>
                  <a:lnTo>
                    <a:pt x="0" y="20422"/>
                  </a:lnTo>
                  <a:cubicBezTo>
                    <a:pt x="0" y="15005"/>
                    <a:pt x="2152" y="9811"/>
                    <a:pt x="5981" y="5981"/>
                  </a:cubicBezTo>
                  <a:cubicBezTo>
                    <a:pt x="9811" y="2152"/>
                    <a:pt x="15005" y="0"/>
                    <a:pt x="20422"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36"/>
            <p:cNvSpPr txBox="1"/>
            <p:nvPr/>
          </p:nvSpPr>
          <p:spPr>
            <a:xfrm>
              <a:off x="-2" y="94392"/>
              <a:ext cx="898500" cy="4011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sp>
        <p:nvSpPr>
          <p:cNvPr id="872" name="Google Shape;872;p36"/>
          <p:cNvSpPr txBox="1"/>
          <p:nvPr/>
        </p:nvSpPr>
        <p:spPr>
          <a:xfrm>
            <a:off x="689634" y="1853955"/>
            <a:ext cx="17889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mua hàng</a:t>
            </a:r>
            <a:endParaRPr b="0" i="0" sz="900" u="none" cap="none" strike="noStrike">
              <a:solidFill>
                <a:srgbClr val="000000"/>
              </a:solidFill>
              <a:latin typeface="Arial"/>
              <a:ea typeface="Arial"/>
              <a:cs typeface="Arial"/>
              <a:sym typeface="Arial"/>
            </a:endParaRPr>
          </a:p>
        </p:txBody>
      </p:sp>
      <p:sp>
        <p:nvSpPr>
          <p:cNvPr id="873" name="Google Shape;873;p36"/>
          <p:cNvSpPr txBox="1"/>
          <p:nvPr/>
        </p:nvSpPr>
        <p:spPr>
          <a:xfrm>
            <a:off x="775033" y="4557532"/>
            <a:ext cx="15639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sản xuất</a:t>
            </a:r>
            <a:endParaRPr b="0" i="0" sz="900" u="none" cap="none" strike="noStrike">
              <a:solidFill>
                <a:srgbClr val="000000"/>
              </a:solidFill>
              <a:latin typeface="Arial"/>
              <a:ea typeface="Arial"/>
              <a:cs typeface="Arial"/>
              <a:sym typeface="Arial"/>
            </a:endParaRPr>
          </a:p>
        </p:txBody>
      </p:sp>
      <p:sp>
        <p:nvSpPr>
          <p:cNvPr id="874" name="Google Shape;874;p36"/>
          <p:cNvSpPr txBox="1"/>
          <p:nvPr/>
        </p:nvSpPr>
        <p:spPr>
          <a:xfrm>
            <a:off x="2730547" y="4571216"/>
            <a:ext cx="1891800" cy="169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chất lượng</a:t>
            </a:r>
            <a:endParaRPr b="0" i="0" sz="900" u="none" cap="none" strike="noStrike">
              <a:solidFill>
                <a:srgbClr val="000000"/>
              </a:solidFill>
              <a:latin typeface="Arial"/>
              <a:ea typeface="Arial"/>
              <a:cs typeface="Arial"/>
              <a:sym typeface="Arial"/>
            </a:endParaRPr>
          </a:p>
        </p:txBody>
      </p:sp>
      <p:sp>
        <p:nvSpPr>
          <p:cNvPr id="875" name="Google Shape;875;p36"/>
          <p:cNvSpPr txBox="1"/>
          <p:nvPr/>
        </p:nvSpPr>
        <p:spPr>
          <a:xfrm>
            <a:off x="9720030" y="1885044"/>
            <a:ext cx="1312800" cy="3555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Tài chính, Kế toán</a:t>
            </a:r>
            <a:endParaRPr b="1" i="0" sz="1100" u="none" cap="none" strike="noStrike">
              <a:solidFill>
                <a:srgbClr val="C4161C"/>
              </a:solidFill>
              <a:latin typeface="Inter"/>
              <a:ea typeface="Inter"/>
              <a:cs typeface="Inter"/>
              <a:sym typeface="Inter"/>
            </a:endParaRPr>
          </a:p>
          <a:p>
            <a:pPr indent="0" lvl="0" marL="0" marR="0" rtl="0" algn="ctr">
              <a:lnSpc>
                <a:spcPct val="110000"/>
              </a:lnSpc>
              <a:spcBef>
                <a:spcPts val="0"/>
              </a:spcBef>
              <a:spcAft>
                <a:spcPts val="0"/>
              </a:spcAft>
              <a:buClr>
                <a:srgbClr val="000000"/>
              </a:buClr>
              <a:buSzPts val="1100"/>
              <a:buFont typeface="Arial"/>
              <a:buNone/>
            </a:pPr>
            <a:r>
              <a:t/>
            </a:r>
            <a:endParaRPr b="1" i="0" sz="1100" u="none" cap="none" strike="noStrike">
              <a:solidFill>
                <a:srgbClr val="C4161C"/>
              </a:solidFill>
              <a:latin typeface="Inter"/>
              <a:ea typeface="Inter"/>
              <a:cs typeface="Inter"/>
              <a:sym typeface="Inter"/>
            </a:endParaRPr>
          </a:p>
        </p:txBody>
      </p:sp>
      <p:sp>
        <p:nvSpPr>
          <p:cNvPr id="876" name="Google Shape;876;p36"/>
          <p:cNvSpPr txBox="1"/>
          <p:nvPr/>
        </p:nvSpPr>
        <p:spPr>
          <a:xfrm>
            <a:off x="2788342" y="1856037"/>
            <a:ext cx="17517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kho</a:t>
            </a:r>
            <a:endParaRPr b="0" i="0" sz="900" u="none" cap="none" strike="noStrike">
              <a:solidFill>
                <a:srgbClr val="000000"/>
              </a:solidFill>
              <a:latin typeface="Arial"/>
              <a:ea typeface="Arial"/>
              <a:cs typeface="Arial"/>
              <a:sym typeface="Arial"/>
            </a:endParaRPr>
          </a:p>
        </p:txBody>
      </p:sp>
      <p:sp>
        <p:nvSpPr>
          <p:cNvPr id="877" name="Google Shape;877;p36"/>
          <p:cNvSpPr txBox="1"/>
          <p:nvPr/>
        </p:nvSpPr>
        <p:spPr>
          <a:xfrm>
            <a:off x="4883812" y="1853954"/>
            <a:ext cx="19158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bán hàng</a:t>
            </a:r>
            <a:endParaRPr b="0" i="0" sz="900" u="none" cap="none" strike="noStrike">
              <a:solidFill>
                <a:srgbClr val="000000"/>
              </a:solidFill>
              <a:latin typeface="Arial"/>
              <a:ea typeface="Arial"/>
              <a:cs typeface="Arial"/>
              <a:sym typeface="Arial"/>
            </a:endParaRPr>
          </a:p>
        </p:txBody>
      </p:sp>
      <p:sp>
        <p:nvSpPr>
          <p:cNvPr id="878" name="Google Shape;878;p36"/>
          <p:cNvSpPr txBox="1"/>
          <p:nvPr/>
        </p:nvSpPr>
        <p:spPr>
          <a:xfrm>
            <a:off x="6040804" y="4475359"/>
            <a:ext cx="15420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Hệ thống API tích hợp</a:t>
            </a:r>
            <a:endParaRPr b="0" i="0" sz="900" u="none" cap="none" strike="noStrike">
              <a:solidFill>
                <a:srgbClr val="000000"/>
              </a:solidFill>
              <a:latin typeface="Arial"/>
              <a:ea typeface="Arial"/>
              <a:cs typeface="Arial"/>
              <a:sym typeface="Arial"/>
            </a:endParaRPr>
          </a:p>
        </p:txBody>
      </p:sp>
      <p:sp>
        <p:nvSpPr>
          <p:cNvPr id="879" name="Google Shape;879;p36"/>
          <p:cNvSpPr txBox="1"/>
          <p:nvPr/>
        </p:nvSpPr>
        <p:spPr>
          <a:xfrm>
            <a:off x="633275" y="2135507"/>
            <a:ext cx="1940700" cy="19632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danh mục nhà cung cấp</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hàng hóa nguyên vật liệu, vật tư</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yêu cầu mua hàng, đơn hàng mua, hóa đơn mua hàng, hợp đồng mua</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bảng giá mua, chương trình khuyến mại mua</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Theo dõi tiến độ mua, lịch sử mua hàng</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Đánh giá nhà cung cấp</a:t>
            </a:r>
            <a:endParaRPr b="0" i="0" sz="850" u="none" cap="none" strike="noStrike">
              <a:solidFill>
                <a:srgbClr val="000000"/>
              </a:solidFill>
              <a:latin typeface="Arial"/>
              <a:ea typeface="Arial"/>
              <a:cs typeface="Arial"/>
              <a:sym typeface="Arial"/>
            </a:endParaRPr>
          </a:p>
        </p:txBody>
      </p:sp>
      <p:sp>
        <p:nvSpPr>
          <p:cNvPr id="880" name="Google Shape;880;p36"/>
          <p:cNvSpPr txBox="1"/>
          <p:nvPr/>
        </p:nvSpPr>
        <p:spPr>
          <a:xfrm>
            <a:off x="9391517" y="2130191"/>
            <a:ext cx="1404600" cy="1779900"/>
          </a:xfrm>
          <a:prstGeom prst="rect">
            <a:avLst/>
          </a:prstGeom>
          <a:noFill/>
          <a:ln>
            <a:noFill/>
          </a:ln>
        </p:spPr>
        <p:txBody>
          <a:bodyPr anchorCtr="0" anchor="t" bIns="0" lIns="0" spcFirstLastPara="1" rIns="0" wrap="square" tIns="0">
            <a:spAutoFit/>
          </a:bodyPr>
          <a:lstStyle/>
          <a:p>
            <a:pPr indent="0" lvl="0" marL="0" marR="0" rtl="0" algn="l">
              <a:lnSpc>
                <a:spcPct val="140054"/>
              </a:lnSpc>
              <a:spcBef>
                <a:spcPts val="0"/>
              </a:spcBef>
              <a:spcAft>
                <a:spcPts val="0"/>
              </a:spcAft>
              <a:buClr>
                <a:srgbClr val="000000"/>
              </a:buClr>
              <a:buSzPts val="850"/>
              <a:buFont typeface="Arial"/>
              <a:buNone/>
            </a:pPr>
            <a:r>
              <a:rPr b="0" i="0" lang="vi" sz="850" u="none" cap="none" strike="noStrike">
                <a:solidFill>
                  <a:srgbClr val="211D1C"/>
                </a:solidFill>
                <a:latin typeface="Inter"/>
                <a:ea typeface="Inter"/>
                <a:cs typeface="Inter"/>
                <a:sym typeface="Inter"/>
              </a:rPr>
              <a:t>Phân tích</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phải trả</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phải thu</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tài sản, ccdc</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tổng hợp</a:t>
            </a:r>
            <a:endParaRPr b="0" i="0" sz="850" u="none" cap="none" strike="noStrike">
              <a:solidFill>
                <a:srgbClr val="211D1C"/>
              </a:solidFill>
              <a:latin typeface="Inter"/>
              <a:ea typeface="Inter"/>
              <a:cs typeface="Inter"/>
              <a:sym typeface="Inter"/>
            </a:endParaRPr>
          </a:p>
          <a:p>
            <a:pPr indent="0" lvl="0" marL="0" marR="0" rtl="0" algn="l">
              <a:lnSpc>
                <a:spcPct val="140054"/>
              </a:lnSpc>
              <a:spcBef>
                <a:spcPts val="0"/>
              </a:spcBef>
              <a:spcAft>
                <a:spcPts val="0"/>
              </a:spcAft>
              <a:buClr>
                <a:srgbClr val="000000"/>
              </a:buClr>
              <a:buSzPts val="850"/>
              <a:buFont typeface="Arial"/>
              <a:buNone/>
            </a:pPr>
            <a:r>
              <a:rPr b="0" i="0" lang="vi" sz="850" u="none" cap="none" strike="noStrike">
                <a:solidFill>
                  <a:srgbClr val="211D1C"/>
                </a:solidFill>
                <a:latin typeface="Inter"/>
                <a:ea typeface="Inter"/>
                <a:cs typeface="Inter"/>
                <a:sym typeface="Inter"/>
              </a:rPr>
              <a:t>Quản trị</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giá thành</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chi phí</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lợi nhuận</a:t>
            </a:r>
            <a:endParaRPr b="0" i="0" sz="850" u="none" cap="none" strike="noStrike">
              <a:solidFill>
                <a:schemeClr val="dk1"/>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Kế toán ngân sách</a:t>
            </a:r>
            <a:endParaRPr b="0" i="0" sz="850" u="none" cap="none" strike="noStrike">
              <a:solidFill>
                <a:srgbClr val="000000"/>
              </a:solidFill>
              <a:latin typeface="Arial"/>
              <a:ea typeface="Arial"/>
              <a:cs typeface="Arial"/>
              <a:sym typeface="Arial"/>
            </a:endParaRPr>
          </a:p>
        </p:txBody>
      </p:sp>
      <p:sp>
        <p:nvSpPr>
          <p:cNvPr id="881" name="Google Shape;881;p36"/>
          <p:cNvSpPr txBox="1"/>
          <p:nvPr/>
        </p:nvSpPr>
        <p:spPr>
          <a:xfrm>
            <a:off x="2722125" y="2147450"/>
            <a:ext cx="1915800" cy="21465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cây đơn vi kho, đa kho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tồn kho theo lô, serial, date, vị trí</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các hoạt động: lấy hàng, soạn hàng</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các giao dịch kho: xuất nhập, vận hành sản xuất, chuyển kho nội bộ</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tồn kho thực tế, khả dụng</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giao dịch kho nội bộ mua bán giữa các pháp nhân trong công ty </a:t>
            </a:r>
            <a:endParaRPr b="0" i="0" sz="850" u="none" cap="none" strike="noStrike">
              <a:solidFill>
                <a:srgbClr val="000000"/>
              </a:solidFill>
              <a:latin typeface="Arial"/>
              <a:ea typeface="Arial"/>
              <a:cs typeface="Arial"/>
              <a:sym typeface="Arial"/>
            </a:endParaRPr>
          </a:p>
        </p:txBody>
      </p:sp>
      <p:sp>
        <p:nvSpPr>
          <p:cNvPr id="882" name="Google Shape;882;p36"/>
          <p:cNvSpPr txBox="1"/>
          <p:nvPr/>
        </p:nvSpPr>
        <p:spPr>
          <a:xfrm>
            <a:off x="4809030" y="2146850"/>
            <a:ext cx="2030100" cy="15969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báo giá, đơn hàng bán, hóa đơn bán hàng, đơn hàng bán trả lại</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bảng giá, chương trình bán hàng, chương trình khuyến mại</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giao hàng, vận chuyển</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hàng hóa, sản phẩm khuyến mại</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Quản lý kênh phân phối. GT/MT</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Quản lý sales nhân viên bán hàng </a:t>
            </a:r>
            <a:endParaRPr b="0" i="0" sz="850" u="none" cap="none" strike="noStrike">
              <a:solidFill>
                <a:srgbClr val="211D1C"/>
              </a:solidFill>
              <a:latin typeface="Inter"/>
              <a:ea typeface="Inter"/>
              <a:cs typeface="Inter"/>
              <a:sym typeface="Inter"/>
            </a:endParaRPr>
          </a:p>
        </p:txBody>
      </p:sp>
      <p:sp>
        <p:nvSpPr>
          <p:cNvPr id="883" name="Google Shape;883;p36"/>
          <p:cNvSpPr txBox="1"/>
          <p:nvPr/>
        </p:nvSpPr>
        <p:spPr>
          <a:xfrm>
            <a:off x="4966076" y="4729990"/>
            <a:ext cx="1641600" cy="8637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Tích hợp phần mềm Kế toán</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Tích hợp Hóa đơn điện tử</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Tích hợp Sàn TMĐT</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Tích hợp website bán hàng </a:t>
            </a:r>
            <a:endParaRPr b="0" i="0" sz="850" u="none" cap="none" strike="noStrike">
              <a:solidFill>
                <a:srgbClr val="211D1C"/>
              </a:solidFill>
              <a:latin typeface="Inter"/>
              <a:ea typeface="Inter"/>
              <a:cs typeface="Inter"/>
              <a:sym typeface="Inter"/>
            </a:endParaRPr>
          </a:p>
          <a:p>
            <a:pPr indent="0" lvl="0" marL="0" marR="0" rtl="0" algn="l">
              <a:lnSpc>
                <a:spcPct val="140054"/>
              </a:lnSpc>
              <a:spcBef>
                <a:spcPts val="0"/>
              </a:spcBef>
              <a:spcAft>
                <a:spcPts val="0"/>
              </a:spcAft>
              <a:buClr>
                <a:srgbClr val="000000"/>
              </a:buClr>
              <a:buSzPts val="850"/>
              <a:buFont typeface="Arial"/>
              <a:buNone/>
            </a:pPr>
            <a:r>
              <a:t/>
            </a:r>
            <a:endParaRPr b="0" i="0" sz="850" u="none" cap="none" strike="noStrike">
              <a:solidFill>
                <a:srgbClr val="211D1C"/>
              </a:solidFill>
              <a:latin typeface="Inter"/>
              <a:ea typeface="Inter"/>
              <a:cs typeface="Inter"/>
              <a:sym typeface="Inter"/>
            </a:endParaRPr>
          </a:p>
        </p:txBody>
      </p:sp>
      <p:cxnSp>
        <p:nvCxnSpPr>
          <p:cNvPr id="884" name="Google Shape;884;p36"/>
          <p:cNvCxnSpPr>
            <a:stCxn id="850" idx="0"/>
          </p:cNvCxnSpPr>
          <p:nvPr/>
        </p:nvCxnSpPr>
        <p:spPr>
          <a:xfrm rot="10800000">
            <a:off x="4812144" y="1182050"/>
            <a:ext cx="6300" cy="228600"/>
          </a:xfrm>
          <a:prstGeom prst="straightConnector1">
            <a:avLst/>
          </a:prstGeom>
          <a:noFill/>
          <a:ln cap="flat" cmpd="sng" w="12700">
            <a:solidFill>
              <a:srgbClr val="44546A"/>
            </a:solidFill>
            <a:prstDash val="solid"/>
            <a:round/>
            <a:headEnd len="sm" w="sm" type="none"/>
            <a:tailEnd len="med" w="med" type="triangle"/>
          </a:ln>
        </p:spPr>
      </p:cxnSp>
      <p:cxnSp>
        <p:nvCxnSpPr>
          <p:cNvPr id="885" name="Google Shape;885;p36"/>
          <p:cNvCxnSpPr>
            <a:stCxn id="853" idx="0"/>
          </p:cNvCxnSpPr>
          <p:nvPr/>
        </p:nvCxnSpPr>
        <p:spPr>
          <a:xfrm rot="10800000">
            <a:off x="10384976" y="1161100"/>
            <a:ext cx="0" cy="227100"/>
          </a:xfrm>
          <a:prstGeom prst="straightConnector1">
            <a:avLst/>
          </a:prstGeom>
          <a:noFill/>
          <a:ln cap="flat" cmpd="sng" w="12700">
            <a:solidFill>
              <a:srgbClr val="44546A"/>
            </a:solidFill>
            <a:prstDash val="solid"/>
            <a:round/>
            <a:headEnd len="sm" w="sm" type="none"/>
            <a:tailEnd len="med" w="med" type="triangle"/>
          </a:ln>
        </p:spPr>
      </p:cxnSp>
      <p:sp>
        <p:nvSpPr>
          <p:cNvPr id="886" name="Google Shape;886;p36"/>
          <p:cNvSpPr txBox="1"/>
          <p:nvPr/>
        </p:nvSpPr>
        <p:spPr>
          <a:xfrm>
            <a:off x="7143355" y="1853960"/>
            <a:ext cx="17109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POS</a:t>
            </a:r>
            <a:endParaRPr b="0" i="0" sz="900" u="none" cap="none" strike="noStrike">
              <a:solidFill>
                <a:srgbClr val="000000"/>
              </a:solidFill>
              <a:latin typeface="Arial"/>
              <a:ea typeface="Arial"/>
              <a:cs typeface="Arial"/>
              <a:sym typeface="Arial"/>
            </a:endParaRPr>
          </a:p>
        </p:txBody>
      </p:sp>
      <p:sp>
        <p:nvSpPr>
          <p:cNvPr id="887" name="Google Shape;887;p36"/>
          <p:cNvSpPr txBox="1"/>
          <p:nvPr/>
        </p:nvSpPr>
        <p:spPr>
          <a:xfrm>
            <a:off x="7000074" y="2138875"/>
            <a:ext cx="2049600" cy="21465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đồng thời nhiều POS</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ca làm việc, mở - đóng ca</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Kiểm kê, đối soát tiền mặt, doanh thu</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Bán hàng đa tab, đa thiết bị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Tự động áp dụng CTKM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Đa phương thức thanh toán</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khách hàng thân thiết</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Xuất hóa đơn, in bill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trả hàng</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Quản lý tồn kho, lô, kiểm hàng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Báo cáo theo từng POS/ cửa hàng</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Chế độ Offline mode</a:t>
            </a:r>
            <a:endParaRPr b="0" i="0" sz="850" u="none" cap="none" strike="noStrike">
              <a:solidFill>
                <a:srgbClr val="211D1C"/>
              </a:solidFill>
              <a:latin typeface="Inter"/>
              <a:ea typeface="Inter"/>
              <a:cs typeface="Inter"/>
              <a:sym typeface="Inter"/>
            </a:endParaRPr>
          </a:p>
        </p:txBody>
      </p:sp>
      <p:sp>
        <p:nvSpPr>
          <p:cNvPr id="888" name="Google Shape;888;p36"/>
          <p:cNvSpPr/>
          <p:nvPr/>
        </p:nvSpPr>
        <p:spPr>
          <a:xfrm>
            <a:off x="519100" y="5660275"/>
            <a:ext cx="11000400" cy="380700"/>
          </a:xfrm>
          <a:prstGeom prst="rect">
            <a:avLst/>
          </a:prstGeom>
          <a:solidFill>
            <a:srgbClr val="FF808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1" i="0" lang="vi" sz="1300" u="none" cap="none" strike="noStrike">
                <a:solidFill>
                  <a:srgbClr val="000000"/>
                </a:solidFill>
                <a:latin typeface="Manrope"/>
                <a:ea typeface="Manrope"/>
                <a:cs typeface="Manrope"/>
                <a:sym typeface="Manrope"/>
              </a:rPr>
              <a:t>Hệ thống dashboard &amp; báo cáo realtime cho các cấp vận hành &amp; BoD</a:t>
            </a:r>
            <a:endParaRPr b="1" i="0" sz="1300" u="none" cap="none" strike="noStrike">
              <a:solidFill>
                <a:srgbClr val="000000"/>
              </a:solidFill>
              <a:latin typeface="Manrope"/>
              <a:ea typeface="Manrope"/>
              <a:cs typeface="Manrope"/>
              <a:sym typeface="Manrope"/>
            </a:endParaRPr>
          </a:p>
        </p:txBody>
      </p:sp>
      <p:sp>
        <p:nvSpPr>
          <p:cNvPr id="889" name="Google Shape;889;p36"/>
          <p:cNvSpPr txBox="1"/>
          <p:nvPr/>
        </p:nvSpPr>
        <p:spPr>
          <a:xfrm>
            <a:off x="6891025" y="4647623"/>
            <a:ext cx="2100000" cy="865200"/>
          </a:xfrm>
          <a:prstGeom prst="rect">
            <a:avLst/>
          </a:prstGeom>
          <a:noFill/>
          <a:ln>
            <a:noFill/>
          </a:ln>
        </p:spPr>
        <p:txBody>
          <a:bodyPr anchorCtr="0" anchor="t" bIns="91425" lIns="91425" spcFirstLastPara="1" rIns="91425" wrap="square" tIns="91425">
            <a:spAutoFit/>
          </a:bodyPr>
          <a:lstStyle/>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Tích hợp giao vận </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Tích hợp Cổng thanh toán, ví điện tử, ngân hàng</a:t>
            </a:r>
            <a:endParaRPr b="0" i="0" sz="850" u="none" cap="none" strike="noStrike">
              <a:solidFill>
                <a:srgbClr val="211D1C"/>
              </a:solidFill>
              <a:latin typeface="Inter"/>
              <a:ea typeface="Inter"/>
              <a:cs typeface="Inter"/>
              <a:sym typeface="Inter"/>
            </a:endParaRPr>
          </a:p>
          <a:p>
            <a:pPr indent="-92075" lvl="1" marL="152400" marR="0" rtl="0" algn="l">
              <a:lnSpc>
                <a:spcPct val="140054"/>
              </a:lnSpc>
              <a:spcBef>
                <a:spcPts val="0"/>
              </a:spcBef>
              <a:spcAft>
                <a:spcPts val="0"/>
              </a:spcAft>
              <a:buClr>
                <a:srgbClr val="211D1C"/>
              </a:buClr>
              <a:buSzPts val="850"/>
              <a:buFont typeface="Inter"/>
              <a:buChar char="•"/>
            </a:pPr>
            <a:r>
              <a:rPr b="0" i="0" lang="vi" sz="850" u="none" cap="none" strike="noStrike">
                <a:solidFill>
                  <a:srgbClr val="211D1C"/>
                </a:solidFill>
                <a:latin typeface="Inter"/>
                <a:ea typeface="Inter"/>
                <a:cs typeface="Inter"/>
                <a:sym typeface="Inter"/>
              </a:rPr>
              <a:t>…</a:t>
            </a:r>
            <a:endParaRPr b="0" i="0" sz="850" u="none" cap="none" strike="noStrike">
              <a:solidFill>
                <a:srgbClr val="211D1C"/>
              </a:solidFill>
              <a:latin typeface="Inter"/>
              <a:ea typeface="Inter"/>
              <a:cs typeface="Inter"/>
              <a:sym typeface="Inter"/>
            </a:endParaRPr>
          </a:p>
        </p:txBody>
      </p:sp>
      <p:sp>
        <p:nvSpPr>
          <p:cNvPr id="890" name="Google Shape;890;p36"/>
          <p:cNvSpPr txBox="1"/>
          <p:nvPr/>
        </p:nvSpPr>
        <p:spPr>
          <a:xfrm>
            <a:off x="9682830" y="4518652"/>
            <a:ext cx="1542000" cy="1692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Nhân sự</a:t>
            </a:r>
            <a:endParaRPr b="0" i="0" sz="900" u="none" cap="none" strike="noStrike">
              <a:solidFill>
                <a:srgbClr val="000000"/>
              </a:solidFill>
              <a:latin typeface="Arial"/>
              <a:ea typeface="Arial"/>
              <a:cs typeface="Arial"/>
              <a:sym typeface="Arial"/>
            </a:endParaRPr>
          </a:p>
        </p:txBody>
      </p:sp>
      <p:sp>
        <p:nvSpPr>
          <p:cNvPr id="891" name="Google Shape;891;p36"/>
          <p:cNvSpPr txBox="1"/>
          <p:nvPr/>
        </p:nvSpPr>
        <p:spPr>
          <a:xfrm>
            <a:off x="9368044" y="4739885"/>
            <a:ext cx="2340000" cy="680700"/>
          </a:xfrm>
          <a:prstGeom prst="rect">
            <a:avLst/>
          </a:prstGeom>
          <a:noFill/>
          <a:ln>
            <a:noFill/>
          </a:ln>
        </p:spPr>
        <p:txBody>
          <a:bodyPr anchorCtr="0" anchor="t" bIns="0" lIns="0" spcFirstLastPara="1" rIns="0" wrap="square" tIns="0">
            <a:spAutoFit/>
          </a:bodyPr>
          <a:lstStyle/>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Hồ sơ nhân sự</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Chấm công</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Tính lương</a:t>
            </a:r>
            <a:endParaRPr b="0" i="0" sz="850" u="none" cap="none" strike="noStrike">
              <a:solidFill>
                <a:srgbClr val="000000"/>
              </a:solidFill>
              <a:latin typeface="Arial"/>
              <a:ea typeface="Arial"/>
              <a:cs typeface="Arial"/>
              <a:sym typeface="Arial"/>
            </a:endParaRPr>
          </a:p>
          <a:p>
            <a:pPr indent="-92075" lvl="1" marL="152400" marR="0" rtl="0" algn="l">
              <a:lnSpc>
                <a:spcPct val="140054"/>
              </a:lnSpc>
              <a:spcBef>
                <a:spcPts val="0"/>
              </a:spcBef>
              <a:spcAft>
                <a:spcPts val="0"/>
              </a:spcAft>
              <a:buClr>
                <a:srgbClr val="211D1C"/>
              </a:buClr>
              <a:buSzPts val="850"/>
              <a:buFont typeface="Arial"/>
              <a:buChar char="•"/>
            </a:pPr>
            <a:r>
              <a:rPr b="0" i="0" lang="vi" sz="850" u="none" cap="none" strike="noStrike">
                <a:solidFill>
                  <a:srgbClr val="211D1C"/>
                </a:solidFill>
                <a:latin typeface="Inter"/>
                <a:ea typeface="Inter"/>
                <a:cs typeface="Inter"/>
                <a:sym typeface="Inter"/>
              </a:rPr>
              <a:t>Tuyển dụng</a:t>
            </a:r>
            <a:endParaRPr b="0" i="0" sz="850" u="none" cap="none" strike="noStrike">
              <a:solidFill>
                <a:srgbClr val="000000"/>
              </a:solidFill>
              <a:latin typeface="Arial"/>
              <a:ea typeface="Arial"/>
              <a:cs typeface="Arial"/>
              <a:sym typeface="Arial"/>
            </a:endParaRPr>
          </a:p>
        </p:txBody>
      </p:sp>
      <p:grpSp>
        <p:nvGrpSpPr>
          <p:cNvPr id="892" name="Google Shape;892;p36"/>
          <p:cNvGrpSpPr/>
          <p:nvPr/>
        </p:nvGrpSpPr>
        <p:grpSpPr>
          <a:xfrm>
            <a:off x="547362" y="4991255"/>
            <a:ext cx="2030049" cy="479400"/>
            <a:chOff x="0" y="-38100"/>
            <a:chExt cx="560400" cy="815723"/>
          </a:xfrm>
        </p:grpSpPr>
        <p:sp>
          <p:nvSpPr>
            <p:cNvPr id="893" name="Google Shape;893;p36"/>
            <p:cNvSpPr/>
            <p:nvPr/>
          </p:nvSpPr>
          <p:spPr>
            <a:xfrm>
              <a:off x="0" y="0"/>
              <a:ext cx="560268" cy="777623"/>
            </a:xfrm>
            <a:custGeom>
              <a:rect b="b" l="l" r="r" t="t"/>
              <a:pathLst>
                <a:path extrusionOk="0" h="777623" w="560268">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36"/>
            <p:cNvSpPr txBox="1"/>
            <p:nvPr/>
          </p:nvSpPr>
          <p:spPr>
            <a:xfrm>
              <a:off x="0" y="-38100"/>
              <a:ext cx="560400" cy="8157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sp>
        <p:nvSpPr>
          <p:cNvPr id="895" name="Google Shape;895;p36"/>
          <p:cNvSpPr txBox="1"/>
          <p:nvPr/>
        </p:nvSpPr>
        <p:spPr>
          <a:xfrm>
            <a:off x="981952" y="5142945"/>
            <a:ext cx="1205700" cy="169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Quản lý dự án</a:t>
            </a:r>
            <a:endParaRPr b="0" i="0" sz="900" u="none" cap="none" strike="noStrike">
              <a:solidFill>
                <a:srgbClr val="000000"/>
              </a:solidFill>
              <a:latin typeface="Arial"/>
              <a:ea typeface="Arial"/>
              <a:cs typeface="Arial"/>
              <a:sym typeface="Arial"/>
            </a:endParaRPr>
          </a:p>
        </p:txBody>
      </p:sp>
      <p:grpSp>
        <p:nvGrpSpPr>
          <p:cNvPr id="896" name="Google Shape;896;p36"/>
          <p:cNvGrpSpPr/>
          <p:nvPr/>
        </p:nvGrpSpPr>
        <p:grpSpPr>
          <a:xfrm>
            <a:off x="2714041" y="4992399"/>
            <a:ext cx="1941674" cy="479400"/>
            <a:chOff x="0" y="-38100"/>
            <a:chExt cx="560400" cy="815723"/>
          </a:xfrm>
        </p:grpSpPr>
        <p:sp>
          <p:nvSpPr>
            <p:cNvPr id="897" name="Google Shape;897;p36"/>
            <p:cNvSpPr/>
            <p:nvPr/>
          </p:nvSpPr>
          <p:spPr>
            <a:xfrm>
              <a:off x="0" y="0"/>
              <a:ext cx="560268" cy="777623"/>
            </a:xfrm>
            <a:custGeom>
              <a:rect b="b" l="l" r="r" t="t"/>
              <a:pathLst>
                <a:path extrusionOk="0" h="777623" w="560268">
                  <a:moveTo>
                    <a:pt x="32754" y="0"/>
                  </a:moveTo>
                  <a:lnTo>
                    <a:pt x="527513" y="0"/>
                  </a:lnTo>
                  <a:cubicBezTo>
                    <a:pt x="545603" y="0"/>
                    <a:pt x="560268" y="14665"/>
                    <a:pt x="560268" y="32754"/>
                  </a:cubicBezTo>
                  <a:lnTo>
                    <a:pt x="560268" y="744869"/>
                  </a:lnTo>
                  <a:cubicBezTo>
                    <a:pt x="560268" y="762958"/>
                    <a:pt x="545603" y="777623"/>
                    <a:pt x="527513" y="777623"/>
                  </a:cubicBezTo>
                  <a:lnTo>
                    <a:pt x="32754" y="777623"/>
                  </a:lnTo>
                  <a:cubicBezTo>
                    <a:pt x="14665" y="777623"/>
                    <a:pt x="0" y="762958"/>
                    <a:pt x="0" y="744869"/>
                  </a:cubicBezTo>
                  <a:lnTo>
                    <a:pt x="0" y="32754"/>
                  </a:lnTo>
                  <a:cubicBezTo>
                    <a:pt x="0" y="14665"/>
                    <a:pt x="14665" y="0"/>
                    <a:pt x="32754" y="0"/>
                  </a:cubicBezTo>
                  <a:close/>
                </a:path>
              </a:pathLst>
            </a:custGeom>
            <a:solidFill>
              <a:srgbClr val="FFFFFF"/>
            </a:solidFill>
            <a:ln cap="sq" cmpd="sng" w="25400">
              <a:solidFill>
                <a:srgbClr val="000000"/>
              </a:solidFill>
              <a:prstDash val="solid"/>
              <a:miter lim="80"/>
              <a:headEnd len="sm" w="sm" type="none"/>
              <a:tailEnd len="sm" w="sm" type="none"/>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8" name="Google Shape;898;p36"/>
            <p:cNvSpPr txBox="1"/>
            <p:nvPr/>
          </p:nvSpPr>
          <p:spPr>
            <a:xfrm>
              <a:off x="0" y="-38100"/>
              <a:ext cx="560400" cy="815700"/>
            </a:xfrm>
            <a:prstGeom prst="rect">
              <a:avLst/>
            </a:prstGeom>
            <a:noFill/>
            <a:ln>
              <a:noFill/>
            </a:ln>
          </p:spPr>
          <p:txBody>
            <a:bodyPr anchorCtr="0" anchor="ctr" bIns="33850" lIns="33850" spcFirstLastPara="1" rIns="33850" wrap="square" tIns="33850">
              <a:noAutofit/>
            </a:bodyPr>
            <a:lstStyle/>
            <a:p>
              <a:pPr indent="0" lvl="0" marL="0" marR="0" rtl="0" algn="ctr">
                <a:lnSpc>
                  <a:spcPct val="140025"/>
                </a:lnSpc>
                <a:spcBef>
                  <a:spcPts val="0"/>
                </a:spcBef>
                <a:spcAft>
                  <a:spcPts val="0"/>
                </a:spcAft>
                <a:buClr>
                  <a:srgbClr val="000000"/>
                </a:buClr>
                <a:buSzPts val="1100"/>
                <a:buFont typeface="Arial"/>
                <a:buNone/>
              </a:pPr>
              <a:r>
                <a:rPr b="0" i="0" lang="vi" sz="1100" u="none" cap="none" strike="noStrike">
                  <a:solidFill>
                    <a:srgbClr val="FFFFFF"/>
                  </a:solidFill>
                  <a:latin typeface="Inter"/>
                  <a:ea typeface="Inter"/>
                  <a:cs typeface="Inter"/>
                  <a:sym typeface="Inter"/>
                </a:rPr>
                <a:t>ERPNext</a:t>
              </a:r>
              <a:endParaRPr b="0" i="0" sz="900" u="none" cap="none" strike="noStrike">
                <a:solidFill>
                  <a:srgbClr val="000000"/>
                </a:solidFill>
                <a:latin typeface="Arial"/>
                <a:ea typeface="Arial"/>
                <a:cs typeface="Arial"/>
                <a:sym typeface="Arial"/>
              </a:endParaRPr>
            </a:p>
          </p:txBody>
        </p:sp>
      </p:grpSp>
      <p:sp>
        <p:nvSpPr>
          <p:cNvPr id="899" name="Google Shape;899;p36"/>
          <p:cNvSpPr txBox="1"/>
          <p:nvPr/>
        </p:nvSpPr>
        <p:spPr>
          <a:xfrm>
            <a:off x="2748581" y="5159561"/>
            <a:ext cx="1891800" cy="1692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100"/>
              <a:buFont typeface="Arial"/>
              <a:buNone/>
            </a:pPr>
            <a:r>
              <a:rPr b="1" i="0" lang="vi" sz="1100" u="none" cap="none" strike="noStrike">
                <a:solidFill>
                  <a:srgbClr val="C4161C"/>
                </a:solidFill>
                <a:latin typeface="Inter"/>
                <a:ea typeface="Inter"/>
                <a:cs typeface="Inter"/>
                <a:sym typeface="Inter"/>
              </a:rPr>
              <a:t>CRM</a:t>
            </a:r>
            <a:endParaRPr b="0" i="0" sz="900" u="none" cap="none" strike="noStrike">
              <a:solidFill>
                <a:srgbClr val="000000"/>
              </a:solidFill>
              <a:latin typeface="Arial"/>
              <a:ea typeface="Arial"/>
              <a:cs typeface="Arial"/>
              <a:sym typeface="Arial"/>
            </a:endParaRPr>
          </a:p>
        </p:txBody>
      </p:sp>
      <p:pic>
        <p:nvPicPr>
          <p:cNvPr id="900" name="Google Shape;900;p36"/>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7"/>
          <p:cNvSpPr/>
          <p:nvPr/>
        </p:nvSpPr>
        <p:spPr>
          <a:xfrm>
            <a:off x="587241" y="233422"/>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906" name="Google Shape;906;p37" title="icon-w.png"/>
          <p:cNvPicPr preferRelativeResize="0"/>
          <p:nvPr/>
        </p:nvPicPr>
        <p:blipFill rotWithShape="1">
          <a:blip r:embed="rId3">
            <a:alphaModFix/>
          </a:blip>
          <a:srcRect b="0" l="0" r="0" t="0"/>
          <a:stretch/>
        </p:blipFill>
        <p:spPr>
          <a:xfrm>
            <a:off x="634100" y="279625"/>
            <a:ext cx="159575" cy="159599"/>
          </a:xfrm>
          <a:prstGeom prst="rect">
            <a:avLst/>
          </a:prstGeom>
          <a:noFill/>
          <a:ln>
            <a:noFill/>
          </a:ln>
        </p:spPr>
      </p:pic>
      <p:sp>
        <p:nvSpPr>
          <p:cNvPr id="907" name="Google Shape;907;p37"/>
          <p:cNvSpPr txBox="1"/>
          <p:nvPr/>
        </p:nvSpPr>
        <p:spPr>
          <a:xfrm>
            <a:off x="839238" y="145125"/>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908" name="Google Shape;908;p37"/>
          <p:cNvGrpSpPr/>
          <p:nvPr/>
        </p:nvGrpSpPr>
        <p:grpSpPr>
          <a:xfrm>
            <a:off x="10222053" y="169193"/>
            <a:ext cx="1379662" cy="380749"/>
            <a:chOff x="2600725" y="4134550"/>
            <a:chExt cx="1957800" cy="540300"/>
          </a:xfrm>
        </p:grpSpPr>
        <p:sp>
          <p:nvSpPr>
            <p:cNvPr id="909" name="Google Shape;909;p37"/>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910" name="Google Shape;910;p37"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911" name="Google Shape;911;p3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912" name="Google Shape;912;p37"/>
          <p:cNvSpPr/>
          <p:nvPr/>
        </p:nvSpPr>
        <p:spPr>
          <a:xfrm>
            <a:off x="2923425" y="1039550"/>
            <a:ext cx="59667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913" name="Google Shape;913;p37"/>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1" i="0" lang="vi" sz="1400" u="none" cap="none" strike="noStrike">
                <a:solidFill>
                  <a:schemeClr val="lt1"/>
                </a:solidFill>
                <a:latin typeface="Reddit Sans"/>
                <a:ea typeface="Reddit Sans"/>
                <a:cs typeface="Reddit Sans"/>
                <a:sym typeface="Reddit Sans"/>
              </a:rPr>
              <a:t>01. Phân hệ Quản lý</a:t>
            </a:r>
            <a:endParaRPr b="1" i="0" sz="1400" u="none" cap="none" strike="noStrike">
              <a:solidFill>
                <a:schemeClr val="lt1"/>
              </a:solidFill>
              <a:latin typeface="Reddit Sans"/>
              <a:ea typeface="Reddit Sans"/>
              <a:cs typeface="Reddit Sans"/>
              <a:sym typeface="Reddit Sans"/>
            </a:endParaRPr>
          </a:p>
          <a:p>
            <a:pPr indent="0" lvl="0" marL="0" marR="0" rtl="0" algn="ctr">
              <a:lnSpc>
                <a:spcPct val="100000"/>
              </a:lnSpc>
              <a:spcBef>
                <a:spcPts val="0"/>
              </a:spcBef>
              <a:spcAft>
                <a:spcPts val="0"/>
              </a:spcAft>
              <a:buClr>
                <a:schemeClr val="dk1"/>
              </a:buClr>
              <a:buSzPts val="1100"/>
              <a:buFont typeface="Arial"/>
              <a:buNone/>
            </a:pPr>
            <a:r>
              <a:rPr b="1" i="0" lang="vi" sz="1400" u="none" cap="none" strike="noStrike">
                <a:solidFill>
                  <a:schemeClr val="lt1"/>
                </a:solidFill>
                <a:latin typeface="Reddit Sans"/>
                <a:ea typeface="Reddit Sans"/>
                <a:cs typeface="Reddit Sans"/>
                <a:sym typeface="Reddit Sans"/>
              </a:rPr>
              <a:t>POS</a:t>
            </a:r>
            <a:endParaRPr b="1" i="0" sz="1400" u="none" cap="none" strike="noStrike">
              <a:solidFill>
                <a:schemeClr val="lt1"/>
              </a:solidFill>
              <a:latin typeface="Reddit Sans"/>
              <a:ea typeface="Reddit Sans"/>
              <a:cs typeface="Reddit Sans"/>
              <a:sym typeface="Reddit Sans"/>
            </a:endParaRPr>
          </a:p>
        </p:txBody>
      </p:sp>
      <p:grpSp>
        <p:nvGrpSpPr>
          <p:cNvPr id="914" name="Google Shape;914;p37"/>
          <p:cNvGrpSpPr/>
          <p:nvPr/>
        </p:nvGrpSpPr>
        <p:grpSpPr>
          <a:xfrm>
            <a:off x="2934600" y="1187482"/>
            <a:ext cx="5728097" cy="616390"/>
            <a:chOff x="3087889" y="1902375"/>
            <a:chExt cx="5574248" cy="616390"/>
          </a:xfrm>
        </p:grpSpPr>
        <p:sp>
          <p:nvSpPr>
            <p:cNvPr id="915" name="Google Shape;915;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Quản lý đồng thời nhiều chi nhánh, đa POS</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16" name="Google Shape;916;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17" name="Google Shape;917;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Cấu hình POS tương ứng với cửa hàng: nhân viên, ca, chế độ bán hàng, kho, bảng giá...</a:t>
              </a:r>
              <a:endParaRPr b="0" i="0" sz="1000" u="none" cap="none" strike="noStrike">
                <a:solidFill>
                  <a:srgbClr val="000000"/>
                </a:solidFill>
                <a:latin typeface="Reddit Sans"/>
                <a:ea typeface="Reddit Sans"/>
                <a:cs typeface="Reddit Sans"/>
                <a:sym typeface="Reddit Sans"/>
              </a:endParaRPr>
            </a:p>
          </p:txBody>
        </p:sp>
        <p:grpSp>
          <p:nvGrpSpPr>
            <p:cNvPr id="918" name="Google Shape;918;p37"/>
            <p:cNvGrpSpPr/>
            <p:nvPr/>
          </p:nvGrpSpPr>
          <p:grpSpPr>
            <a:xfrm rot="-2700000">
              <a:off x="8458425" y="1962575"/>
              <a:ext cx="148367" cy="193521"/>
              <a:chOff x="3723" y="2014"/>
              <a:chExt cx="230" cy="300"/>
            </a:xfrm>
          </p:grpSpPr>
          <p:sp>
            <p:nvSpPr>
              <p:cNvPr id="919" name="Google Shape;919;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20" name="Google Shape;920;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921" name="Google Shape;921;p37"/>
          <p:cNvSpPr txBox="1"/>
          <p:nvPr/>
        </p:nvSpPr>
        <p:spPr>
          <a:xfrm>
            <a:off x="587225" y="1894025"/>
            <a:ext cx="2039700" cy="1698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POS là một module bán hàng chuyên dụng cho điểm bán lẻ (POS) nằm trực tiếp trên nền tảng MBW Next, cho phép liên kết trực tiếp dữ liệu về người dùng, sản phẩm, khách hàng và kho hàng mà không cần thực hiện các thao tác cài đặt hay đồng bộ phức tạp.</a:t>
            </a:r>
            <a:endParaRPr b="0" i="0" sz="1100" u="none" cap="none" strike="noStrike">
              <a:solidFill>
                <a:srgbClr val="000000"/>
              </a:solidFill>
              <a:latin typeface="Reddit Sans"/>
              <a:ea typeface="Reddit Sans"/>
              <a:cs typeface="Reddit Sans"/>
              <a:sym typeface="Reddit Sans"/>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Reddit Sans"/>
              <a:ea typeface="Reddit Sans"/>
              <a:cs typeface="Reddit Sans"/>
              <a:sym typeface="Reddit Sans"/>
            </a:endParaRPr>
          </a:p>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Dùng được trên đa thiết bị, cả online và offline. Phục vụ nhiều hình thức bán hàng từ cố định tới di động</a:t>
            </a:r>
            <a:endParaRPr b="0" i="0" sz="1100" u="none" cap="none" strike="noStrike">
              <a:solidFill>
                <a:srgbClr val="000000"/>
              </a:solidFill>
              <a:latin typeface="Reddit Sans"/>
              <a:ea typeface="Reddit Sans"/>
              <a:cs typeface="Reddit Sans"/>
              <a:sym typeface="Reddit Sans"/>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Reddit Sans"/>
              <a:ea typeface="Reddit Sans"/>
              <a:cs typeface="Reddit Sans"/>
              <a:sym typeface="Reddit Sans"/>
            </a:endParaRPr>
          </a:p>
        </p:txBody>
      </p:sp>
      <p:grpSp>
        <p:nvGrpSpPr>
          <p:cNvPr id="922" name="Google Shape;922;p37"/>
          <p:cNvGrpSpPr/>
          <p:nvPr/>
        </p:nvGrpSpPr>
        <p:grpSpPr>
          <a:xfrm>
            <a:off x="2923534" y="1810893"/>
            <a:ext cx="5728097" cy="616390"/>
            <a:chOff x="3087889" y="1902375"/>
            <a:chExt cx="5574248" cy="616390"/>
          </a:xfrm>
        </p:grpSpPr>
        <p:sp>
          <p:nvSpPr>
            <p:cNvPr id="923" name="Google Shape;923;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Quản lý ca làm việc, mở - đóng ca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24" name="Google Shape;924;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25" name="Google Shape;925;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ca bán hàng, đối soát, kiểm kê, ghi nhận thu chi trong ca, check-in, check-out</a:t>
              </a:r>
              <a:endParaRPr b="0" i="0" sz="1000" u="none" cap="none" strike="noStrike">
                <a:solidFill>
                  <a:srgbClr val="000000"/>
                </a:solidFill>
                <a:latin typeface="Reddit Sans"/>
                <a:ea typeface="Reddit Sans"/>
                <a:cs typeface="Reddit Sans"/>
                <a:sym typeface="Reddit Sans"/>
              </a:endParaRPr>
            </a:p>
          </p:txBody>
        </p:sp>
        <p:grpSp>
          <p:nvGrpSpPr>
            <p:cNvPr id="926" name="Google Shape;926;p37"/>
            <p:cNvGrpSpPr/>
            <p:nvPr/>
          </p:nvGrpSpPr>
          <p:grpSpPr>
            <a:xfrm rot="-2700000">
              <a:off x="8458425" y="1962575"/>
              <a:ext cx="148367" cy="193521"/>
              <a:chOff x="3723" y="2014"/>
              <a:chExt cx="230" cy="300"/>
            </a:xfrm>
          </p:grpSpPr>
          <p:sp>
            <p:nvSpPr>
              <p:cNvPr id="927" name="Google Shape;927;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28" name="Google Shape;928;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929" name="Google Shape;929;p37"/>
          <p:cNvGrpSpPr/>
          <p:nvPr/>
        </p:nvGrpSpPr>
        <p:grpSpPr>
          <a:xfrm>
            <a:off x="2923534" y="2423836"/>
            <a:ext cx="5728097" cy="616390"/>
            <a:chOff x="3087889" y="1902375"/>
            <a:chExt cx="5574248" cy="616390"/>
          </a:xfrm>
        </p:grpSpPr>
        <p:sp>
          <p:nvSpPr>
            <p:cNvPr id="930" name="Google Shape;930;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Bán hàng tại Quầy, thanh toán, in bill nhanh</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31" name="Google Shape;931;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32" name="Google Shape;932;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Hỗ trợ nhiều hình thức thanh toán, in bill ngay, thiết kế bill theo yêu cầu</a:t>
              </a:r>
              <a:endParaRPr b="0" i="0" sz="1000" u="none" cap="none" strike="noStrike">
                <a:solidFill>
                  <a:srgbClr val="000000"/>
                </a:solidFill>
                <a:latin typeface="Reddit Sans"/>
                <a:ea typeface="Reddit Sans"/>
                <a:cs typeface="Reddit Sans"/>
                <a:sym typeface="Reddit Sans"/>
              </a:endParaRPr>
            </a:p>
          </p:txBody>
        </p:sp>
        <p:grpSp>
          <p:nvGrpSpPr>
            <p:cNvPr id="933" name="Google Shape;933;p37"/>
            <p:cNvGrpSpPr/>
            <p:nvPr/>
          </p:nvGrpSpPr>
          <p:grpSpPr>
            <a:xfrm rot="-2700000">
              <a:off x="8458425" y="1962575"/>
              <a:ext cx="148367" cy="193521"/>
              <a:chOff x="3723" y="2014"/>
              <a:chExt cx="230" cy="300"/>
            </a:xfrm>
          </p:grpSpPr>
          <p:sp>
            <p:nvSpPr>
              <p:cNvPr id="934" name="Google Shape;934;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35" name="Google Shape;935;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936" name="Google Shape;936;p37"/>
          <p:cNvGrpSpPr/>
          <p:nvPr/>
        </p:nvGrpSpPr>
        <p:grpSpPr>
          <a:xfrm>
            <a:off x="2923534" y="2999811"/>
            <a:ext cx="5728097" cy="616390"/>
            <a:chOff x="3087889" y="1902375"/>
            <a:chExt cx="5574248" cy="616390"/>
          </a:xfrm>
        </p:grpSpPr>
        <p:sp>
          <p:nvSpPr>
            <p:cNvPr id="937" name="Google Shape;937;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Khuyến mãi, voucher, coupon, tích điểm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38" name="Google Shape;938;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39" name="Google Shape;939;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Tự động hiển thị khuyến mại khả dụng, chương trình tích điểm, voucher, coupon…</a:t>
              </a:r>
              <a:endParaRPr b="0" i="0" sz="1000" u="none" cap="none" strike="noStrike">
                <a:solidFill>
                  <a:srgbClr val="000000"/>
                </a:solidFill>
                <a:latin typeface="Reddit Sans"/>
                <a:ea typeface="Reddit Sans"/>
                <a:cs typeface="Reddit Sans"/>
                <a:sym typeface="Reddit Sans"/>
              </a:endParaRPr>
            </a:p>
          </p:txBody>
        </p:sp>
        <p:grpSp>
          <p:nvGrpSpPr>
            <p:cNvPr id="940" name="Google Shape;940;p37"/>
            <p:cNvGrpSpPr/>
            <p:nvPr/>
          </p:nvGrpSpPr>
          <p:grpSpPr>
            <a:xfrm rot="-2700000">
              <a:off x="8458425" y="1962575"/>
              <a:ext cx="148367" cy="193521"/>
              <a:chOff x="3723" y="2014"/>
              <a:chExt cx="230" cy="300"/>
            </a:xfrm>
          </p:grpSpPr>
          <p:sp>
            <p:nvSpPr>
              <p:cNvPr id="941" name="Google Shape;941;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42" name="Google Shape;942;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943" name="Google Shape;943;p37"/>
          <p:cNvGrpSpPr/>
          <p:nvPr/>
        </p:nvGrpSpPr>
        <p:grpSpPr>
          <a:xfrm>
            <a:off x="2923534" y="3584810"/>
            <a:ext cx="5728097" cy="616390"/>
            <a:chOff x="3087889" y="1902375"/>
            <a:chExt cx="5574248" cy="616390"/>
          </a:xfrm>
        </p:grpSpPr>
        <p:sp>
          <p:nvSpPr>
            <p:cNvPr id="944" name="Google Shape;944;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a:t>
              </a:r>
              <a:r>
                <a:rPr b="0" i="0" lang="vi" sz="1600" u="none" cap="none" strike="noStrike">
                  <a:solidFill>
                    <a:schemeClr val="dk1"/>
                  </a:solidFill>
                  <a:latin typeface="Reddit Sans SemiBold"/>
                  <a:ea typeface="Reddit Sans SemiBold"/>
                  <a:cs typeface="Reddit Sans SemiBold"/>
                  <a:sym typeface="Reddit Sans SemiBold"/>
                </a:rPr>
                <a:t>Tích hợp kế toán và xuất hóa đơn tự động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45" name="Google Shape;945;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46" name="Google Shape;946;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Lập tức hạch toán khi phát sinh doanh thu theo đúng tài khoản kế toán</a:t>
              </a:r>
              <a:endParaRPr b="0" i="0" sz="1000" u="none" cap="none" strike="noStrike">
                <a:solidFill>
                  <a:srgbClr val="000000"/>
                </a:solidFill>
                <a:latin typeface="Reddit Sans"/>
                <a:ea typeface="Reddit Sans"/>
                <a:cs typeface="Reddit Sans"/>
                <a:sym typeface="Reddit Sans"/>
              </a:endParaRPr>
            </a:p>
          </p:txBody>
        </p:sp>
        <p:grpSp>
          <p:nvGrpSpPr>
            <p:cNvPr id="947" name="Google Shape;947;p37"/>
            <p:cNvGrpSpPr/>
            <p:nvPr/>
          </p:nvGrpSpPr>
          <p:grpSpPr>
            <a:xfrm rot="-2700000">
              <a:off x="8458425" y="1962575"/>
              <a:ext cx="148367" cy="193521"/>
              <a:chOff x="3723" y="2014"/>
              <a:chExt cx="230" cy="300"/>
            </a:xfrm>
          </p:grpSpPr>
          <p:sp>
            <p:nvSpPr>
              <p:cNvPr id="948" name="Google Shape;948;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49" name="Google Shape;949;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950" name="Google Shape;950;p37"/>
          <p:cNvGrpSpPr/>
          <p:nvPr/>
        </p:nvGrpSpPr>
        <p:grpSpPr>
          <a:xfrm>
            <a:off x="2923534" y="4184052"/>
            <a:ext cx="5728097" cy="616390"/>
            <a:chOff x="3087889" y="1902375"/>
            <a:chExt cx="5574248" cy="616390"/>
          </a:xfrm>
        </p:grpSpPr>
        <p:sp>
          <p:nvSpPr>
            <p:cNvPr id="951" name="Google Shape;951;p37"/>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a:t>
              </a:r>
              <a:r>
                <a:rPr b="0" i="0" lang="vi" sz="1600" u="none" cap="none" strike="noStrike">
                  <a:solidFill>
                    <a:schemeClr val="dk1"/>
                  </a:solidFill>
                  <a:latin typeface="Reddit Sans SemiBold"/>
                  <a:ea typeface="Reddit Sans SemiBold"/>
                  <a:cs typeface="Reddit Sans SemiBold"/>
                  <a:sym typeface="Reddit Sans SemiBold"/>
                </a:rPr>
                <a:t>Quản lý trả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52" name="Google Shape;952;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53" name="Google Shape;953;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Trả đúng đơn, cộng lại tồn, hạch toán lại, giảm trừ doanh thu chính xác</a:t>
              </a:r>
              <a:endParaRPr b="0" i="0" sz="1000" u="none" cap="none" strike="noStrike">
                <a:solidFill>
                  <a:srgbClr val="000000"/>
                </a:solidFill>
                <a:latin typeface="Reddit Sans"/>
                <a:ea typeface="Reddit Sans"/>
                <a:cs typeface="Reddit Sans"/>
                <a:sym typeface="Reddit Sans"/>
              </a:endParaRPr>
            </a:p>
          </p:txBody>
        </p:sp>
        <p:grpSp>
          <p:nvGrpSpPr>
            <p:cNvPr id="954" name="Google Shape;954;p37"/>
            <p:cNvGrpSpPr/>
            <p:nvPr/>
          </p:nvGrpSpPr>
          <p:grpSpPr>
            <a:xfrm rot="-2700000">
              <a:off x="8458425" y="1962575"/>
              <a:ext cx="148367" cy="193521"/>
              <a:chOff x="3723" y="2014"/>
              <a:chExt cx="230" cy="300"/>
            </a:xfrm>
          </p:grpSpPr>
          <p:sp>
            <p:nvSpPr>
              <p:cNvPr id="955" name="Google Shape;955;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56" name="Google Shape;956;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957" name="Google Shape;957;p37"/>
          <p:cNvGrpSpPr/>
          <p:nvPr/>
        </p:nvGrpSpPr>
        <p:grpSpPr>
          <a:xfrm>
            <a:off x="2923534" y="4791193"/>
            <a:ext cx="5728097" cy="770290"/>
            <a:chOff x="3087889" y="1902375"/>
            <a:chExt cx="5574248" cy="770290"/>
          </a:xfrm>
        </p:grpSpPr>
        <p:sp>
          <p:nvSpPr>
            <p:cNvPr id="958" name="Google Shape;958;p37"/>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a:t>
              </a:r>
              <a:r>
                <a:rPr b="0" i="0" lang="vi" sz="1600" u="none" cap="none" strike="noStrike">
                  <a:solidFill>
                    <a:schemeClr val="dk1"/>
                  </a:solidFill>
                  <a:latin typeface="Reddit Sans SemiBold"/>
                  <a:ea typeface="Reddit Sans SemiBold"/>
                  <a:cs typeface="Reddit Sans SemiBold"/>
                  <a:sym typeface="Reddit Sans SemiBold"/>
                </a:rPr>
                <a:t>Quản lý hàng hóa, tồn kho </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59" name="Google Shape;959;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60" name="Google Shape;960;p37"/>
            <p:cNvSpPr txBox="1"/>
            <p:nvPr/>
          </p:nvSpPr>
          <p:spPr>
            <a:xfrm>
              <a:off x="3528537" y="2272465"/>
              <a:ext cx="5133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SKU theo lô/seri với QR code, barcode. Đồng bộ tồn kho. Tự động lên phiếu yêu </a:t>
              </a:r>
              <a:endParaRPr b="0" i="0" sz="1000" u="none" cap="none" strike="noStrike">
                <a:solidFill>
                  <a:srgbClr val="000000"/>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cầu hàng hóa khi tồn kho dưới ngưỡng tối thiểu</a:t>
              </a:r>
              <a:endParaRPr b="0" i="0" sz="1000" u="none" cap="none" strike="noStrike">
                <a:solidFill>
                  <a:srgbClr val="000000"/>
                </a:solidFill>
                <a:latin typeface="Reddit Sans"/>
                <a:ea typeface="Reddit Sans"/>
                <a:cs typeface="Reddit Sans"/>
                <a:sym typeface="Reddit Sans"/>
              </a:endParaRPr>
            </a:p>
          </p:txBody>
        </p:sp>
        <p:grpSp>
          <p:nvGrpSpPr>
            <p:cNvPr id="961" name="Google Shape;961;p37"/>
            <p:cNvGrpSpPr/>
            <p:nvPr/>
          </p:nvGrpSpPr>
          <p:grpSpPr>
            <a:xfrm rot="-2700000">
              <a:off x="8458425" y="1962575"/>
              <a:ext cx="148367" cy="193521"/>
              <a:chOff x="3723" y="2014"/>
              <a:chExt cx="230" cy="300"/>
            </a:xfrm>
          </p:grpSpPr>
          <p:sp>
            <p:nvSpPr>
              <p:cNvPr id="962" name="Google Shape;962;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63" name="Google Shape;963;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pic>
        <p:nvPicPr>
          <p:cNvPr id="964" name="Google Shape;964;p37"/>
          <p:cNvPicPr preferRelativeResize="0"/>
          <p:nvPr/>
        </p:nvPicPr>
        <p:blipFill rotWithShape="1">
          <a:blip r:embed="rId5">
            <a:alphaModFix/>
          </a:blip>
          <a:srcRect b="0" l="0" r="0" t="0"/>
          <a:stretch/>
        </p:blipFill>
        <p:spPr>
          <a:xfrm>
            <a:off x="8340303" y="1710625"/>
            <a:ext cx="4380401" cy="5164677"/>
          </a:xfrm>
          <a:prstGeom prst="rect">
            <a:avLst/>
          </a:prstGeom>
          <a:noFill/>
          <a:ln>
            <a:noFill/>
          </a:ln>
        </p:spPr>
      </p:pic>
      <p:grpSp>
        <p:nvGrpSpPr>
          <p:cNvPr id="965" name="Google Shape;965;p37"/>
          <p:cNvGrpSpPr/>
          <p:nvPr/>
        </p:nvGrpSpPr>
        <p:grpSpPr>
          <a:xfrm>
            <a:off x="2923534" y="5515093"/>
            <a:ext cx="5728097" cy="616390"/>
            <a:chOff x="3087889" y="1902375"/>
            <a:chExt cx="5574248" cy="616390"/>
          </a:xfrm>
        </p:grpSpPr>
        <p:sp>
          <p:nvSpPr>
            <p:cNvPr id="966" name="Google Shape;966;p37"/>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08. </a:t>
              </a:r>
              <a:r>
                <a:rPr b="0" i="0" lang="vi" sz="1600" u="none" cap="none" strike="noStrike">
                  <a:solidFill>
                    <a:schemeClr val="dk1"/>
                  </a:solidFill>
                  <a:latin typeface="Reddit Sans SemiBold"/>
                  <a:ea typeface="Reddit Sans SemiBold"/>
                  <a:cs typeface="Reddit Sans SemiBold"/>
                  <a:sym typeface="Reddit Sans SemiBold"/>
                </a:rPr>
                <a:t>Bán hàng ngay cả khi mất mạng</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967" name="Google Shape;967;p37"/>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968" name="Google Shape;968;p37"/>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Chế độ offline mode giúp duy trì bán hàng ngay cả khi mất mạng </a:t>
              </a:r>
              <a:endParaRPr b="0" i="0" sz="1000" u="none" cap="none" strike="noStrike">
                <a:solidFill>
                  <a:srgbClr val="000000"/>
                </a:solidFill>
                <a:latin typeface="Reddit Sans"/>
                <a:ea typeface="Reddit Sans"/>
                <a:cs typeface="Reddit Sans"/>
                <a:sym typeface="Reddit Sans"/>
              </a:endParaRPr>
            </a:p>
          </p:txBody>
        </p:sp>
        <p:grpSp>
          <p:nvGrpSpPr>
            <p:cNvPr id="969" name="Google Shape;969;p37"/>
            <p:cNvGrpSpPr/>
            <p:nvPr/>
          </p:nvGrpSpPr>
          <p:grpSpPr>
            <a:xfrm rot="-2700000">
              <a:off x="8458425" y="1962575"/>
              <a:ext cx="148367" cy="193521"/>
              <a:chOff x="3723" y="2014"/>
              <a:chExt cx="230" cy="300"/>
            </a:xfrm>
          </p:grpSpPr>
          <p:sp>
            <p:nvSpPr>
              <p:cNvPr id="970" name="Google Shape;970;p3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971" name="Google Shape;971;p3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pic>
        <p:nvPicPr>
          <p:cNvPr id="972" name="Google Shape;972;p37"/>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38"/>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78" name="Google Shape;978;p38"/>
          <p:cNvGrpSpPr/>
          <p:nvPr/>
        </p:nvGrpSpPr>
        <p:grpSpPr>
          <a:xfrm>
            <a:off x="10222053" y="169193"/>
            <a:ext cx="1379662" cy="380749"/>
            <a:chOff x="2600725" y="4134550"/>
            <a:chExt cx="1957800" cy="540300"/>
          </a:xfrm>
        </p:grpSpPr>
        <p:sp>
          <p:nvSpPr>
            <p:cNvPr id="979" name="Google Shape;979;p38"/>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980" name="Google Shape;980;p38"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981" name="Google Shape;981;p3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982" name="Google Shape;982;p38"/>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Thiết lập POS profile cho từng POS </a:t>
            </a:r>
            <a:endParaRPr b="0" i="0" sz="1200" u="none" cap="none" strike="noStrike">
              <a:solidFill>
                <a:srgbClr val="C4161C"/>
              </a:solidFill>
              <a:latin typeface="Manrope SemiBold"/>
              <a:ea typeface="Manrope SemiBold"/>
              <a:cs typeface="Manrope SemiBold"/>
              <a:sym typeface="Manrope SemiBold"/>
            </a:endParaRPr>
          </a:p>
        </p:txBody>
      </p:sp>
      <p:pic>
        <p:nvPicPr>
          <p:cNvPr id="983" name="Google Shape;983;p38" title="mbwnpos cài đặt profile.png"/>
          <p:cNvPicPr preferRelativeResize="0"/>
          <p:nvPr/>
        </p:nvPicPr>
        <p:blipFill rotWithShape="1">
          <a:blip r:embed="rId4">
            <a:alphaModFix/>
          </a:blip>
          <a:srcRect b="3566" l="0" r="0" t="3575"/>
          <a:stretch/>
        </p:blipFill>
        <p:spPr>
          <a:xfrm>
            <a:off x="587250" y="948650"/>
            <a:ext cx="4558800" cy="2381100"/>
          </a:xfrm>
          <a:prstGeom prst="roundRect">
            <a:avLst>
              <a:gd fmla="val 2510" name="adj"/>
            </a:avLst>
          </a:prstGeom>
          <a:noFill/>
          <a:ln cap="flat" cmpd="sng" w="9525">
            <a:solidFill>
              <a:srgbClr val="D9D9D9"/>
            </a:solidFill>
            <a:prstDash val="solid"/>
            <a:round/>
            <a:headEnd len="sm" w="sm" type="none"/>
            <a:tailEnd len="sm" w="sm" type="none"/>
          </a:ln>
        </p:spPr>
      </p:pic>
      <p:pic>
        <p:nvPicPr>
          <p:cNvPr id="984" name="Google Shape;984;p38" title="mbwnpos highlight profile.png"/>
          <p:cNvPicPr preferRelativeResize="0"/>
          <p:nvPr/>
        </p:nvPicPr>
        <p:blipFill rotWithShape="1">
          <a:blip r:embed="rId5">
            <a:alphaModFix/>
          </a:blip>
          <a:srcRect b="1400" l="3333" r="1438" t="1409"/>
          <a:stretch/>
        </p:blipFill>
        <p:spPr>
          <a:xfrm>
            <a:off x="4244623" y="1304687"/>
            <a:ext cx="1228800" cy="1414200"/>
          </a:xfrm>
          <a:prstGeom prst="roundRect">
            <a:avLst>
              <a:gd fmla="val 7760" name="adj"/>
            </a:avLst>
          </a:prstGeom>
          <a:noFill/>
          <a:ln cap="flat" cmpd="sng" w="12150">
            <a:solidFill>
              <a:srgbClr val="B8B8B8"/>
            </a:solidFill>
            <a:prstDash val="solid"/>
            <a:round/>
            <a:headEnd len="sm" w="sm" type="none"/>
            <a:tailEnd len="sm" w="sm" type="none"/>
          </a:ln>
          <a:effectLst>
            <a:outerShdw blurRad="24322" rotWithShape="0" algn="bl" dir="5400000" dist="8107">
              <a:srgbClr val="000000">
                <a:alpha val="50196"/>
              </a:srgbClr>
            </a:outerShdw>
          </a:effectLst>
        </p:spPr>
      </p:pic>
      <p:pic>
        <p:nvPicPr>
          <p:cNvPr id="985" name="Google Shape;985;p38" title="slide 1.png"/>
          <p:cNvPicPr preferRelativeResize="0"/>
          <p:nvPr/>
        </p:nvPicPr>
        <p:blipFill rotWithShape="1">
          <a:blip r:embed="rId6">
            <a:alphaModFix/>
          </a:blip>
          <a:srcRect b="0" l="189" r="189" t="0"/>
          <a:stretch/>
        </p:blipFill>
        <p:spPr>
          <a:xfrm>
            <a:off x="6392250" y="961975"/>
            <a:ext cx="46278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986" name="Google Shape;986;p38" title="mbwnpos màn hình thanh toan.png"/>
          <p:cNvPicPr preferRelativeResize="0"/>
          <p:nvPr/>
        </p:nvPicPr>
        <p:blipFill rotWithShape="1">
          <a:blip r:embed="rId7">
            <a:alphaModFix/>
          </a:blip>
          <a:srcRect b="6027" l="0" r="0" t="1114"/>
          <a:stretch/>
        </p:blipFill>
        <p:spPr>
          <a:xfrm>
            <a:off x="587250" y="3989600"/>
            <a:ext cx="4558800" cy="2381100"/>
          </a:xfrm>
          <a:prstGeom prst="roundRect">
            <a:avLst>
              <a:gd fmla="val 2510" name="adj"/>
            </a:avLst>
          </a:prstGeom>
          <a:noFill/>
          <a:ln cap="flat" cmpd="sng" w="9525">
            <a:solidFill>
              <a:srgbClr val="D9D9D9"/>
            </a:solidFill>
            <a:prstDash val="solid"/>
            <a:round/>
            <a:headEnd len="sm" w="sm" type="none"/>
            <a:tailEnd len="sm" w="sm" type="none"/>
          </a:ln>
        </p:spPr>
      </p:pic>
      <p:pic>
        <p:nvPicPr>
          <p:cNvPr id="987" name="Google Shape;987;p38" title="mbwnpos tổng hợp hóa đơn.png"/>
          <p:cNvPicPr preferRelativeResize="0"/>
          <p:nvPr/>
        </p:nvPicPr>
        <p:blipFill rotWithShape="1">
          <a:blip r:embed="rId8">
            <a:alphaModFix/>
          </a:blip>
          <a:srcRect b="7141" l="0" r="0" t="0"/>
          <a:stretch/>
        </p:blipFill>
        <p:spPr>
          <a:xfrm>
            <a:off x="6392250" y="3971600"/>
            <a:ext cx="4627800" cy="2417100"/>
          </a:xfrm>
          <a:prstGeom prst="roundRect">
            <a:avLst>
              <a:gd fmla="val 2510" name="adj"/>
            </a:avLst>
          </a:prstGeom>
          <a:noFill/>
          <a:ln cap="flat" cmpd="sng" w="9525">
            <a:solidFill>
              <a:srgbClr val="D9D9D9"/>
            </a:solidFill>
            <a:prstDash val="solid"/>
            <a:round/>
            <a:headEnd len="sm" w="sm" type="none"/>
            <a:tailEnd len="sm" w="sm" type="none"/>
          </a:ln>
        </p:spPr>
      </p:pic>
      <p:sp>
        <p:nvSpPr>
          <p:cNvPr id="988" name="Google Shape;988;p38"/>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Hỗ trợ đa phương thức thanh toán</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989" name="Google Shape;989;p38"/>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Giao diện bán hàng chuyên nghiệp</a:t>
            </a:r>
            <a:endParaRPr b="0" i="0" sz="1200" u="none" cap="none" strike="noStrike">
              <a:solidFill>
                <a:srgbClr val="C4161C"/>
              </a:solidFill>
              <a:latin typeface="Manrope SemiBold"/>
              <a:ea typeface="Manrope SemiBold"/>
              <a:cs typeface="Manrope SemiBold"/>
              <a:sym typeface="Manrope SemiBold"/>
            </a:endParaRPr>
          </a:p>
        </p:txBody>
      </p:sp>
      <p:sp>
        <p:nvSpPr>
          <p:cNvPr id="990" name="Google Shape;990;p38"/>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Xuất và quản lý hóa đơn bán hàng, trả hàng</a:t>
            </a:r>
            <a:endParaRPr b="0" i="0" sz="1200" u="none" cap="none" strike="noStrike">
              <a:solidFill>
                <a:srgbClr val="C4161C"/>
              </a:solidFill>
              <a:latin typeface="Reddit Sans SemiBold"/>
              <a:ea typeface="Reddit Sans SemiBold"/>
              <a:cs typeface="Reddit Sans SemiBold"/>
              <a:sym typeface="Reddit Sans SemiBo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39"/>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96" name="Google Shape;996;p39"/>
          <p:cNvGrpSpPr/>
          <p:nvPr/>
        </p:nvGrpSpPr>
        <p:grpSpPr>
          <a:xfrm>
            <a:off x="10222053" y="169193"/>
            <a:ext cx="1379662" cy="380749"/>
            <a:chOff x="2600725" y="4134550"/>
            <a:chExt cx="1957800" cy="540300"/>
          </a:xfrm>
        </p:grpSpPr>
        <p:sp>
          <p:nvSpPr>
            <p:cNvPr id="997" name="Google Shape;997;p39"/>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998" name="Google Shape;998;p39"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999" name="Google Shape;999;p3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000" name="Google Shape;1000;p39"/>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Đa dạng chương trình khuyến mãi</a:t>
            </a:r>
            <a:endParaRPr b="0" i="0" sz="1200" u="none" cap="none" strike="noStrike">
              <a:solidFill>
                <a:srgbClr val="C4161C"/>
              </a:solidFill>
              <a:latin typeface="Manrope SemiBold"/>
              <a:ea typeface="Manrope SemiBold"/>
              <a:cs typeface="Manrope SemiBold"/>
              <a:sym typeface="Manrope SemiBold"/>
            </a:endParaRPr>
          </a:p>
        </p:txBody>
      </p:sp>
      <p:sp>
        <p:nvSpPr>
          <p:cNvPr id="1001" name="Google Shape;1001;p39"/>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Quản lý khách hàng, loyalty program</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002" name="Google Shape;1002;p39"/>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Quản lý tồn kho theo lô/serial/date chính xác</a:t>
            </a:r>
            <a:endParaRPr b="0" i="0" sz="1200" u="none" cap="none" strike="noStrike">
              <a:solidFill>
                <a:srgbClr val="C4161C"/>
              </a:solidFill>
              <a:latin typeface="Manrope SemiBold"/>
              <a:ea typeface="Manrope SemiBold"/>
              <a:cs typeface="Manrope SemiBold"/>
              <a:sym typeface="Manrope SemiBold"/>
            </a:endParaRPr>
          </a:p>
        </p:txBody>
      </p:sp>
      <p:sp>
        <p:nvSpPr>
          <p:cNvPr id="1003" name="Google Shape;1003;p39"/>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Quản lý ca, kiểm kê đầu ca - cuối ca, đối soát sai lệch</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004" name="Google Shape;1004;p39" title="mbwnpost khuyenmai.png"/>
          <p:cNvPicPr preferRelativeResize="0"/>
          <p:nvPr/>
        </p:nvPicPr>
        <p:blipFill rotWithShape="1">
          <a:blip r:embed="rId4">
            <a:alphaModFix/>
          </a:blip>
          <a:srcRect b="7141" l="0" r="0" t="0"/>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005" name="Google Shape;1005;p39" title="mbwnpos highlight coupon.png"/>
          <p:cNvPicPr preferRelativeResize="0"/>
          <p:nvPr/>
        </p:nvPicPr>
        <p:blipFill rotWithShape="1">
          <a:blip r:embed="rId5">
            <a:alphaModFix/>
          </a:blip>
          <a:srcRect b="30707" l="34380" r="34362" t="30560"/>
          <a:stretch/>
        </p:blipFill>
        <p:spPr>
          <a:xfrm>
            <a:off x="4109245" y="1755787"/>
            <a:ext cx="1363200" cy="950100"/>
          </a:xfrm>
          <a:prstGeom prst="roundRect">
            <a:avLst>
              <a:gd fmla="val 16667" name="adj"/>
            </a:avLst>
          </a:prstGeom>
          <a:noFill/>
          <a:ln>
            <a:noFill/>
          </a:ln>
        </p:spPr>
      </p:pic>
      <p:pic>
        <p:nvPicPr>
          <p:cNvPr id="1006" name="Google Shape;1006;p39" title="mbwnpos tra cứu tồn.png"/>
          <p:cNvPicPr preferRelativeResize="0"/>
          <p:nvPr/>
        </p:nvPicPr>
        <p:blipFill rotWithShape="1">
          <a:blip r:embed="rId6">
            <a:alphaModFix/>
          </a:blip>
          <a:srcRect b="7141" l="0" r="0" t="0"/>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007" name="Google Shape;1007;p39" title="mbwnpos highlight chọn số lô.png"/>
          <p:cNvPicPr preferRelativeResize="0"/>
          <p:nvPr/>
        </p:nvPicPr>
        <p:blipFill rotWithShape="1">
          <a:blip r:embed="rId7">
            <a:alphaModFix/>
          </a:blip>
          <a:srcRect b="0" l="0" r="0" t="0"/>
          <a:stretch/>
        </p:blipFill>
        <p:spPr>
          <a:xfrm>
            <a:off x="9888324" y="962000"/>
            <a:ext cx="1400400" cy="1065300"/>
          </a:xfrm>
          <a:prstGeom prst="roundRect">
            <a:avLst>
              <a:gd fmla="val 7489" name="adj"/>
            </a:avLst>
          </a:prstGeom>
          <a:noFill/>
          <a:ln cap="flat" cmpd="sng" w="9525">
            <a:solidFill>
              <a:schemeClr val="lt1"/>
            </a:solidFill>
            <a:prstDash val="solid"/>
            <a:round/>
            <a:headEnd len="sm" w="sm" type="none"/>
            <a:tailEnd len="sm" w="sm" type="none"/>
          </a:ln>
        </p:spPr>
      </p:pic>
      <p:pic>
        <p:nvPicPr>
          <p:cNvPr id="1008" name="Google Shape;1008;p39" title="mbwnpos thêm khách hàng.png"/>
          <p:cNvPicPr preferRelativeResize="0"/>
          <p:nvPr/>
        </p:nvPicPr>
        <p:blipFill rotWithShape="1">
          <a:blip r:embed="rId8">
            <a:alphaModFix/>
          </a:blip>
          <a:srcRect b="7141" l="0" r="0" t="0"/>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009" name="Google Shape;1009;p39" title="mbwnpos đóng ca.png"/>
          <p:cNvPicPr preferRelativeResize="0"/>
          <p:nvPr/>
        </p:nvPicPr>
        <p:blipFill rotWithShape="1">
          <a:blip r:embed="rId9">
            <a:alphaModFix/>
          </a:blip>
          <a:srcRect b="7141" l="0" r="0" t="0"/>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pic>
        <p:nvPicPr>
          <p:cNvPr id="1010" name="Google Shape;1010;p39" title="mbwnpos đối soát.png"/>
          <p:cNvPicPr preferRelativeResize="0"/>
          <p:nvPr/>
        </p:nvPicPr>
        <p:blipFill rotWithShape="1">
          <a:blip r:embed="rId10">
            <a:alphaModFix/>
          </a:blip>
          <a:srcRect b="-2821" l="0" r="0" t="-2821"/>
          <a:stretch/>
        </p:blipFill>
        <p:spPr>
          <a:xfrm>
            <a:off x="10106911" y="4799370"/>
            <a:ext cx="1494900" cy="1219500"/>
          </a:xfrm>
          <a:prstGeom prst="roundRect">
            <a:avLst>
              <a:gd fmla="val 8107" name="adj"/>
            </a:avLst>
          </a:prstGeom>
          <a:noFill/>
          <a:ln cap="flat" cmpd="sng" w="9525">
            <a:solidFill>
              <a:srgbClr val="E80000"/>
            </a:solidFill>
            <a:prstDash val="solid"/>
            <a:round/>
            <a:headEnd len="sm" w="sm" type="none"/>
            <a:tailEnd len="sm" w="sm" type="none"/>
          </a:ln>
          <a:effectLst>
            <a:outerShdw blurRad="25236" rotWithShape="0" algn="bl" dir="5400000" dist="8412">
              <a:srgbClr val="000000">
                <a:alpha val="50196"/>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40"/>
          <p:cNvSpPr/>
          <p:nvPr/>
        </p:nvSpPr>
        <p:spPr>
          <a:xfrm>
            <a:off x="8760900" y="1166150"/>
            <a:ext cx="2714100" cy="4946700"/>
          </a:xfrm>
          <a:prstGeom prst="roundRect">
            <a:avLst>
              <a:gd fmla="val 7589"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016" name="Google Shape;1016;p40"/>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017" name="Google Shape;1017;p40"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018" name="Google Shape;1018;p40"/>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1019" name="Google Shape;1019;p40"/>
          <p:cNvGrpSpPr/>
          <p:nvPr/>
        </p:nvGrpSpPr>
        <p:grpSpPr>
          <a:xfrm>
            <a:off x="10222040" y="325568"/>
            <a:ext cx="1379662" cy="380749"/>
            <a:chOff x="2600725" y="4134550"/>
            <a:chExt cx="1957800" cy="540300"/>
          </a:xfrm>
        </p:grpSpPr>
        <p:sp>
          <p:nvSpPr>
            <p:cNvPr id="1020" name="Google Shape;1020;p40"/>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021" name="Google Shape;1021;p40"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022" name="Google Shape;1022;p40"/>
          <p:cNvSpPr/>
          <p:nvPr/>
        </p:nvSpPr>
        <p:spPr>
          <a:xfrm>
            <a:off x="2923425" y="1039550"/>
            <a:ext cx="86784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1023" name="Google Shape;1023;p40"/>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02. Phân hệ Quản lý</a:t>
            </a:r>
            <a:endParaRPr b="0" i="0" sz="1400" u="none" cap="none" strike="noStrike">
              <a:solidFill>
                <a:schemeClr val="lt1"/>
              </a:solidFill>
              <a:latin typeface="Reddit Sans Medium"/>
              <a:ea typeface="Reddit Sans Medium"/>
              <a:cs typeface="Reddit Sans Medium"/>
              <a:sym typeface="Reddit Sans Medium"/>
            </a:endParaRPr>
          </a:p>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Bán hàng</a:t>
            </a:r>
            <a:endParaRPr b="0" i="0" sz="1400" u="none" cap="none" strike="noStrike">
              <a:solidFill>
                <a:schemeClr val="lt1"/>
              </a:solidFill>
              <a:latin typeface="Reddit Sans SemiBold"/>
              <a:ea typeface="Reddit Sans SemiBold"/>
              <a:cs typeface="Reddit Sans SemiBold"/>
              <a:sym typeface="Reddit Sans SemiBold"/>
            </a:endParaRPr>
          </a:p>
        </p:txBody>
      </p:sp>
      <p:sp>
        <p:nvSpPr>
          <p:cNvPr id="1024" name="Google Shape;1024;p40"/>
          <p:cNvSpPr txBox="1"/>
          <p:nvPr/>
        </p:nvSpPr>
        <p:spPr>
          <a:xfrm>
            <a:off x="8905200" y="1678975"/>
            <a:ext cx="2569800" cy="2912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Khách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Báo giá / Cơ hội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Đơn hàng bán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Hóa đơn bán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Đóng gói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Giao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Trả hàng bán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Chương trình bán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Công nợ phải thu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Phiếu thu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Bảng giá</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Quản lý Chính sách bán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Các Báo cáo bán hàng</a:t>
            </a:r>
            <a:endParaRPr b="0" i="0" sz="1200" u="none" cap="none" strike="noStrike">
              <a:solidFill>
                <a:schemeClr val="lt1"/>
              </a:solidFill>
              <a:latin typeface="Reddit Sans Light"/>
              <a:ea typeface="Reddit Sans Light"/>
              <a:cs typeface="Reddit Sans Light"/>
              <a:sym typeface="Reddit Sans Light"/>
            </a:endParaRPr>
          </a:p>
        </p:txBody>
      </p:sp>
      <p:sp>
        <p:nvSpPr>
          <p:cNvPr id="1025" name="Google Shape;1025;p40"/>
          <p:cNvSpPr txBox="1"/>
          <p:nvPr/>
        </p:nvSpPr>
        <p:spPr>
          <a:xfrm>
            <a:off x="8944500" y="1296025"/>
            <a:ext cx="2356800" cy="4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chemeClr val="lt1"/>
                </a:solidFill>
                <a:latin typeface="Arial"/>
                <a:ea typeface="Arial"/>
                <a:cs typeface="Arial"/>
                <a:sym typeface="Arial"/>
              </a:rPr>
              <a:t>Chứng từ / Danh mục</a:t>
            </a:r>
            <a:endParaRPr b="1" i="0" sz="1500" u="none" cap="none" strike="noStrike">
              <a:solidFill>
                <a:schemeClr val="lt1"/>
              </a:solidFill>
              <a:latin typeface="Arial"/>
              <a:ea typeface="Arial"/>
              <a:cs typeface="Arial"/>
              <a:sym typeface="Arial"/>
            </a:endParaRPr>
          </a:p>
        </p:txBody>
      </p:sp>
      <p:grpSp>
        <p:nvGrpSpPr>
          <p:cNvPr id="1026" name="Google Shape;1026;p40"/>
          <p:cNvGrpSpPr/>
          <p:nvPr/>
        </p:nvGrpSpPr>
        <p:grpSpPr>
          <a:xfrm>
            <a:off x="2934600" y="1187482"/>
            <a:ext cx="5728097" cy="616390"/>
            <a:chOff x="3087889" y="1902375"/>
            <a:chExt cx="5574248" cy="616390"/>
          </a:xfrm>
        </p:grpSpPr>
        <p:sp>
          <p:nvSpPr>
            <p:cNvPr id="1027" name="Google Shape;1027;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Quản lý khách hàng (CRM)</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28" name="Google Shape;1028;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29" name="Google Shape;1029;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Hồ sơ KH, lịch sử giao dịch,  theo dõi cơ hội bán hàng</a:t>
              </a:r>
              <a:endParaRPr b="0" i="0" sz="1000" u="none" cap="none" strike="noStrike">
                <a:solidFill>
                  <a:srgbClr val="000000"/>
                </a:solidFill>
                <a:latin typeface="Reddit Sans"/>
                <a:ea typeface="Reddit Sans"/>
                <a:cs typeface="Reddit Sans"/>
                <a:sym typeface="Reddit Sans"/>
              </a:endParaRPr>
            </a:p>
          </p:txBody>
        </p:sp>
        <p:grpSp>
          <p:nvGrpSpPr>
            <p:cNvPr id="1030" name="Google Shape;1030;p40"/>
            <p:cNvGrpSpPr/>
            <p:nvPr/>
          </p:nvGrpSpPr>
          <p:grpSpPr>
            <a:xfrm rot="-2700000">
              <a:off x="8458425" y="1962575"/>
              <a:ext cx="148367" cy="193521"/>
              <a:chOff x="3723" y="2014"/>
              <a:chExt cx="230" cy="300"/>
            </a:xfrm>
          </p:grpSpPr>
          <p:sp>
            <p:nvSpPr>
              <p:cNvPr id="1031" name="Google Shape;1031;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32" name="Google Shape;1032;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033" name="Google Shape;1033;p40"/>
          <p:cNvSpPr txBox="1"/>
          <p:nvPr/>
        </p:nvSpPr>
        <p:spPr>
          <a:xfrm>
            <a:off x="587225" y="1894025"/>
            <a:ext cx="2039700" cy="1698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cung cấp đầy đủ công cụ quản lý bán hàng từ cơ hội, báo giá đến hóa đơn và thu tiền, giúp doanh nghiệp thương mại – phân phối kiểm soát doanh thu, công nợ và nâng cao hiệu quả phục vụ khách hàng.</a:t>
            </a:r>
            <a:endParaRPr b="0" i="0" sz="1100" u="none" cap="none" strike="noStrike">
              <a:solidFill>
                <a:srgbClr val="000000"/>
              </a:solidFill>
              <a:latin typeface="Reddit Sans"/>
              <a:ea typeface="Reddit Sans"/>
              <a:cs typeface="Reddit Sans"/>
              <a:sym typeface="Reddit Sans"/>
            </a:endParaRPr>
          </a:p>
        </p:txBody>
      </p:sp>
      <p:grpSp>
        <p:nvGrpSpPr>
          <p:cNvPr id="1034" name="Google Shape;1034;p40"/>
          <p:cNvGrpSpPr/>
          <p:nvPr/>
        </p:nvGrpSpPr>
        <p:grpSpPr>
          <a:xfrm>
            <a:off x="2923534" y="1810893"/>
            <a:ext cx="5728097" cy="616390"/>
            <a:chOff x="3087889" y="1902375"/>
            <a:chExt cx="5574248" cy="616390"/>
          </a:xfrm>
        </p:grpSpPr>
        <p:sp>
          <p:nvSpPr>
            <p:cNvPr id="1035" name="Google Shape;1035;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Quản lý Báo giá</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36" name="Google Shape;1036;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37" name="Google Shape;1037;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Tạo báo giá và điều khoản thanh toán, gửi khách hàng</a:t>
              </a:r>
              <a:endParaRPr b="0" i="0" sz="1000" u="none" cap="none" strike="noStrike">
                <a:solidFill>
                  <a:srgbClr val="000000"/>
                </a:solidFill>
                <a:latin typeface="Reddit Sans"/>
                <a:ea typeface="Reddit Sans"/>
                <a:cs typeface="Reddit Sans"/>
                <a:sym typeface="Reddit Sans"/>
              </a:endParaRPr>
            </a:p>
          </p:txBody>
        </p:sp>
        <p:grpSp>
          <p:nvGrpSpPr>
            <p:cNvPr id="1038" name="Google Shape;1038;p40"/>
            <p:cNvGrpSpPr/>
            <p:nvPr/>
          </p:nvGrpSpPr>
          <p:grpSpPr>
            <a:xfrm rot="-2700000">
              <a:off x="8458425" y="1962575"/>
              <a:ext cx="148367" cy="193521"/>
              <a:chOff x="3723" y="2014"/>
              <a:chExt cx="230" cy="300"/>
            </a:xfrm>
          </p:grpSpPr>
          <p:sp>
            <p:nvSpPr>
              <p:cNvPr id="1039" name="Google Shape;1039;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40" name="Google Shape;1040;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041" name="Google Shape;1041;p40"/>
          <p:cNvGrpSpPr/>
          <p:nvPr/>
        </p:nvGrpSpPr>
        <p:grpSpPr>
          <a:xfrm>
            <a:off x="2923534" y="2423836"/>
            <a:ext cx="5728097" cy="616390"/>
            <a:chOff x="3087889" y="1902375"/>
            <a:chExt cx="5574248" cy="616390"/>
          </a:xfrm>
        </p:grpSpPr>
        <p:sp>
          <p:nvSpPr>
            <p:cNvPr id="1042" name="Google Shape;1042;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Quản lý đơn hàng bán</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43" name="Google Shape;1043;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44" name="Google Shape;1044;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Tạo, phê duyệt và theo dõi tiến độ đơn hàng bán</a:t>
              </a:r>
              <a:endParaRPr b="0" i="0" sz="1000" u="none" cap="none" strike="noStrike">
                <a:solidFill>
                  <a:srgbClr val="000000"/>
                </a:solidFill>
                <a:latin typeface="Reddit Sans"/>
                <a:ea typeface="Reddit Sans"/>
                <a:cs typeface="Reddit Sans"/>
                <a:sym typeface="Reddit Sans"/>
              </a:endParaRPr>
            </a:p>
          </p:txBody>
        </p:sp>
        <p:grpSp>
          <p:nvGrpSpPr>
            <p:cNvPr id="1045" name="Google Shape;1045;p40"/>
            <p:cNvGrpSpPr/>
            <p:nvPr/>
          </p:nvGrpSpPr>
          <p:grpSpPr>
            <a:xfrm rot="-2700000">
              <a:off x="8458425" y="1962575"/>
              <a:ext cx="148367" cy="193521"/>
              <a:chOff x="3723" y="2014"/>
              <a:chExt cx="230" cy="300"/>
            </a:xfrm>
          </p:grpSpPr>
          <p:sp>
            <p:nvSpPr>
              <p:cNvPr id="1046" name="Google Shape;1046;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47" name="Google Shape;1047;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048" name="Google Shape;1048;p40"/>
          <p:cNvGrpSpPr/>
          <p:nvPr/>
        </p:nvGrpSpPr>
        <p:grpSpPr>
          <a:xfrm>
            <a:off x="2923534" y="2999811"/>
            <a:ext cx="5728097" cy="616390"/>
            <a:chOff x="3087889" y="1902375"/>
            <a:chExt cx="5574248" cy="616390"/>
          </a:xfrm>
        </p:grpSpPr>
        <p:sp>
          <p:nvSpPr>
            <p:cNvPr id="1049" name="Google Shape;1049;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a:t>
              </a:r>
              <a:r>
                <a:rPr b="0" i="0" lang="vi" sz="1600" u="none" cap="none" strike="noStrike">
                  <a:solidFill>
                    <a:schemeClr val="dk1"/>
                  </a:solidFill>
                  <a:latin typeface="Reddit Sans SemiBold"/>
                  <a:ea typeface="Reddit Sans SemiBold"/>
                  <a:cs typeface="Reddit Sans SemiBold"/>
                  <a:sym typeface="Reddit Sans SemiBold"/>
                </a:rPr>
                <a:t>Quản lý hóa đơn &amp; thanh toán</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50" name="Google Shape;1050;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51" name="Google Shape;1051;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Ghi nhận hóa đơn và trả hàng bán, liên kết phân hệ kế toán công nợ phải thu, phiếu thu</a:t>
              </a:r>
              <a:endParaRPr b="0" i="0" sz="1000" u="none" cap="none" strike="noStrike">
                <a:solidFill>
                  <a:srgbClr val="000000"/>
                </a:solidFill>
                <a:latin typeface="Reddit Sans"/>
                <a:ea typeface="Reddit Sans"/>
                <a:cs typeface="Reddit Sans"/>
                <a:sym typeface="Reddit Sans"/>
              </a:endParaRPr>
            </a:p>
          </p:txBody>
        </p:sp>
        <p:grpSp>
          <p:nvGrpSpPr>
            <p:cNvPr id="1052" name="Google Shape;1052;p40"/>
            <p:cNvGrpSpPr/>
            <p:nvPr/>
          </p:nvGrpSpPr>
          <p:grpSpPr>
            <a:xfrm rot="-2700000">
              <a:off x="8458425" y="1962575"/>
              <a:ext cx="148367" cy="193521"/>
              <a:chOff x="3723" y="2014"/>
              <a:chExt cx="230" cy="300"/>
            </a:xfrm>
          </p:grpSpPr>
          <p:sp>
            <p:nvSpPr>
              <p:cNvPr id="1053" name="Google Shape;1053;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54" name="Google Shape;1054;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055" name="Google Shape;1055;p40"/>
          <p:cNvGrpSpPr/>
          <p:nvPr/>
        </p:nvGrpSpPr>
        <p:grpSpPr>
          <a:xfrm>
            <a:off x="2923534" y="3584810"/>
            <a:ext cx="5728097" cy="616390"/>
            <a:chOff x="3087889" y="1902375"/>
            <a:chExt cx="5574248" cy="616390"/>
          </a:xfrm>
        </p:grpSpPr>
        <p:sp>
          <p:nvSpPr>
            <p:cNvPr id="1056" name="Google Shape;1056;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a:t>
              </a:r>
              <a:r>
                <a:rPr b="0" i="0" lang="vi" sz="1600" u="none" cap="none" strike="noStrike">
                  <a:solidFill>
                    <a:schemeClr val="dk1"/>
                  </a:solidFill>
                  <a:latin typeface="Reddit Sans SemiBold"/>
                  <a:ea typeface="Reddit Sans SemiBold"/>
                  <a:cs typeface="Reddit Sans SemiBold"/>
                  <a:sym typeface="Reddit Sans SemiBold"/>
                </a:rPr>
                <a:t>Đóng gói &amp; giao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57" name="Google Shape;1057;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58" name="Google Shape;1058;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Phiếu đóng gói, phiếu giao hàng</a:t>
              </a:r>
              <a:endParaRPr b="0" i="0" sz="1000" u="none" cap="none" strike="noStrike">
                <a:solidFill>
                  <a:srgbClr val="000000"/>
                </a:solidFill>
                <a:latin typeface="Reddit Sans"/>
                <a:ea typeface="Reddit Sans"/>
                <a:cs typeface="Reddit Sans"/>
                <a:sym typeface="Reddit Sans"/>
              </a:endParaRPr>
            </a:p>
          </p:txBody>
        </p:sp>
        <p:grpSp>
          <p:nvGrpSpPr>
            <p:cNvPr id="1059" name="Google Shape;1059;p40"/>
            <p:cNvGrpSpPr/>
            <p:nvPr/>
          </p:nvGrpSpPr>
          <p:grpSpPr>
            <a:xfrm rot="-2700000">
              <a:off x="8458425" y="1962575"/>
              <a:ext cx="148367" cy="193521"/>
              <a:chOff x="3723" y="2014"/>
              <a:chExt cx="230" cy="300"/>
            </a:xfrm>
          </p:grpSpPr>
          <p:sp>
            <p:nvSpPr>
              <p:cNvPr id="1060" name="Google Shape;1060;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61" name="Google Shape;1061;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062" name="Google Shape;1062;p40"/>
          <p:cNvGrpSpPr/>
          <p:nvPr/>
        </p:nvGrpSpPr>
        <p:grpSpPr>
          <a:xfrm>
            <a:off x="2923534" y="4184052"/>
            <a:ext cx="5728097" cy="616390"/>
            <a:chOff x="3087889" y="1902375"/>
            <a:chExt cx="5574248" cy="616390"/>
          </a:xfrm>
        </p:grpSpPr>
        <p:sp>
          <p:nvSpPr>
            <p:cNvPr id="1063" name="Google Shape;1063;p4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a:t>
              </a:r>
              <a:r>
                <a:rPr b="0" i="0" lang="vi" sz="1600" u="none" cap="none" strike="noStrike">
                  <a:solidFill>
                    <a:schemeClr val="dk1"/>
                  </a:solidFill>
                  <a:latin typeface="Reddit Sans SemiBold"/>
                  <a:ea typeface="Reddit Sans SemiBold"/>
                  <a:cs typeface="Reddit Sans SemiBold"/>
                  <a:sym typeface="Reddit Sans SemiBold"/>
                </a:rPr>
                <a:t>Chương trình bán hàng &amp; khuyến mãi</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64" name="Google Shape;1064;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65" name="Google Shape;1065;p4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bảng giá, chiết khấu, chính sách bán</a:t>
              </a:r>
              <a:endParaRPr b="0" i="0" sz="1000" u="none" cap="none" strike="noStrike">
                <a:solidFill>
                  <a:srgbClr val="000000"/>
                </a:solidFill>
                <a:latin typeface="Reddit Sans"/>
                <a:ea typeface="Reddit Sans"/>
                <a:cs typeface="Reddit Sans"/>
                <a:sym typeface="Reddit Sans"/>
              </a:endParaRPr>
            </a:p>
          </p:txBody>
        </p:sp>
        <p:grpSp>
          <p:nvGrpSpPr>
            <p:cNvPr id="1066" name="Google Shape;1066;p40"/>
            <p:cNvGrpSpPr/>
            <p:nvPr/>
          </p:nvGrpSpPr>
          <p:grpSpPr>
            <a:xfrm rot="-2700000">
              <a:off x="8458425" y="1962575"/>
              <a:ext cx="148367" cy="193521"/>
              <a:chOff x="3723" y="2014"/>
              <a:chExt cx="230" cy="300"/>
            </a:xfrm>
          </p:grpSpPr>
          <p:sp>
            <p:nvSpPr>
              <p:cNvPr id="1067" name="Google Shape;1067;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68" name="Google Shape;1068;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069" name="Google Shape;1069;p40"/>
          <p:cNvGrpSpPr/>
          <p:nvPr/>
        </p:nvGrpSpPr>
        <p:grpSpPr>
          <a:xfrm>
            <a:off x="2923534" y="4791193"/>
            <a:ext cx="5728097" cy="770290"/>
            <a:chOff x="3087889" y="1902375"/>
            <a:chExt cx="5574248" cy="770290"/>
          </a:xfrm>
        </p:grpSpPr>
        <p:sp>
          <p:nvSpPr>
            <p:cNvPr id="1070" name="Google Shape;1070;p40"/>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a:t>
              </a:r>
              <a:r>
                <a:rPr b="0" i="0" lang="vi" sz="1600" u="none" cap="none" strike="noStrike">
                  <a:solidFill>
                    <a:schemeClr val="dk1"/>
                  </a:solidFill>
                  <a:latin typeface="Reddit Sans SemiBold"/>
                  <a:ea typeface="Reddit Sans SemiBold"/>
                  <a:cs typeface="Reddit Sans SemiBold"/>
                  <a:sym typeface="Reddit Sans SemiBold"/>
                </a:rPr>
                <a:t>Báo cáo bán hàng</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071" name="Google Shape;1071;p4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072" name="Google Shape;1072;p40"/>
            <p:cNvSpPr txBox="1"/>
            <p:nvPr/>
          </p:nvSpPr>
          <p:spPr>
            <a:xfrm>
              <a:off x="3528537" y="2272465"/>
              <a:ext cx="51336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Đa dạng các báo cáo theo chứng từ và báo cáo phân tích doanh thu theo khách hàng, sản phẩm, nhân viên, khu vực.</a:t>
              </a:r>
              <a:endParaRPr b="0" i="0" sz="1000" u="none" cap="none" strike="noStrike">
                <a:solidFill>
                  <a:srgbClr val="000000"/>
                </a:solidFill>
                <a:latin typeface="Reddit Sans"/>
                <a:ea typeface="Reddit Sans"/>
                <a:cs typeface="Reddit Sans"/>
                <a:sym typeface="Reddit Sans"/>
              </a:endParaRPr>
            </a:p>
          </p:txBody>
        </p:sp>
        <p:grpSp>
          <p:nvGrpSpPr>
            <p:cNvPr id="1073" name="Google Shape;1073;p40"/>
            <p:cNvGrpSpPr/>
            <p:nvPr/>
          </p:nvGrpSpPr>
          <p:grpSpPr>
            <a:xfrm rot="-2700000">
              <a:off x="8458425" y="1962575"/>
              <a:ext cx="148367" cy="193521"/>
              <a:chOff x="3723" y="2014"/>
              <a:chExt cx="230" cy="300"/>
            </a:xfrm>
          </p:grpSpPr>
          <p:sp>
            <p:nvSpPr>
              <p:cNvPr id="1074" name="Google Shape;1074;p4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075" name="Google Shape;1075;p4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076" name="Google Shape;1076;p4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077" name="Google Shape;1077;p40"/>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p41"/>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83" name="Google Shape;1083;p41"/>
          <p:cNvGrpSpPr/>
          <p:nvPr/>
        </p:nvGrpSpPr>
        <p:grpSpPr>
          <a:xfrm>
            <a:off x="10222053" y="169193"/>
            <a:ext cx="1379662" cy="380749"/>
            <a:chOff x="2600725" y="4134550"/>
            <a:chExt cx="1957800" cy="540300"/>
          </a:xfrm>
        </p:grpSpPr>
        <p:sp>
          <p:nvSpPr>
            <p:cNvPr id="1084" name="Google Shape;1084;p41"/>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085" name="Google Shape;1085;p41"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1086" name="Google Shape;1086;p4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087" name="Google Shape;1087;p41"/>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bán hàng </a:t>
            </a:r>
            <a:endParaRPr b="0" i="0" sz="1200" u="none" cap="none" strike="noStrike">
              <a:solidFill>
                <a:srgbClr val="C4161C"/>
              </a:solidFill>
              <a:latin typeface="Manrope SemiBold"/>
              <a:ea typeface="Manrope SemiBold"/>
              <a:cs typeface="Manrope SemiBold"/>
              <a:sym typeface="Manrope SemiBold"/>
            </a:endParaRPr>
          </a:p>
        </p:txBody>
      </p:sp>
      <p:sp>
        <p:nvSpPr>
          <p:cNvPr id="1088" name="Google Shape;1088;p41"/>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Luồng xử lý giao dịch, chứng từ đơn hàng</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089" name="Google Shape;1089;p41"/>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Thống kê, theo dõi đơn hàng bán từ tất cả kênh </a:t>
            </a:r>
            <a:endParaRPr b="0" i="0" sz="1200" u="none" cap="none" strike="noStrike">
              <a:solidFill>
                <a:srgbClr val="C4161C"/>
              </a:solidFill>
              <a:latin typeface="Manrope SemiBold"/>
              <a:ea typeface="Manrope SemiBold"/>
              <a:cs typeface="Manrope SemiBold"/>
              <a:sym typeface="Manrope SemiBold"/>
            </a:endParaRPr>
          </a:p>
        </p:txBody>
      </p:sp>
      <p:sp>
        <p:nvSpPr>
          <p:cNvPr id="1090" name="Google Shape;1090;p41"/>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Báo cáo phân tích xu hướng bán hàng</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091" name="Google Shape;1091;p41" title="giaodichbanhang.png"/>
          <p:cNvPicPr preferRelativeResize="0"/>
          <p:nvPr/>
        </p:nvPicPr>
        <p:blipFill rotWithShape="1">
          <a:blip r:embed="rId4">
            <a:alphaModFix/>
          </a:blip>
          <a:srcRect b="3566" l="0" r="0" t="3566"/>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092" name="Google Shape;1092;p41" title="danh sach don hang ban.png"/>
          <p:cNvPicPr preferRelativeResize="0"/>
          <p:nvPr/>
        </p:nvPicPr>
        <p:blipFill rotWithShape="1">
          <a:blip r:embed="rId5">
            <a:alphaModFix/>
          </a:blip>
          <a:srcRect b="3566" l="0" r="0" t="3575"/>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093" name="Google Shape;1093;p41" title="chi tiet don hang ban.png"/>
          <p:cNvPicPr preferRelativeResize="0"/>
          <p:nvPr/>
        </p:nvPicPr>
        <p:blipFill rotWithShape="1">
          <a:blip r:embed="rId6">
            <a:alphaModFix/>
          </a:blip>
          <a:srcRect b="3575" l="0" r="0" t="3566"/>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094" name="Google Shape;1094;p41" title="bao cao phan tich xu huong don hang ban.png"/>
          <p:cNvPicPr preferRelativeResize="0"/>
          <p:nvPr/>
        </p:nvPicPr>
        <p:blipFill rotWithShape="1">
          <a:blip r:embed="rId7">
            <a:alphaModFix/>
          </a:blip>
          <a:srcRect b="3575" l="0" r="0" t="3575"/>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pic>
        <p:nvPicPr>
          <p:cNvPr id="1095" name="Google Shape;1095;p41" title="tong hop ban hang theo mat hang va nhan vien.png"/>
          <p:cNvPicPr preferRelativeResize="0"/>
          <p:nvPr/>
        </p:nvPicPr>
        <p:blipFill rotWithShape="1">
          <a:blip r:embed="rId8">
            <a:alphaModFix/>
          </a:blip>
          <a:srcRect b="64418" l="675" r="58163" t="0"/>
          <a:stretch/>
        </p:blipFill>
        <p:spPr>
          <a:xfrm>
            <a:off x="9764000" y="5545000"/>
            <a:ext cx="2192400" cy="1065900"/>
          </a:xfrm>
          <a:prstGeom prst="roundRect">
            <a:avLst>
              <a:gd fmla="val 8107" name="adj"/>
            </a:avLst>
          </a:prstGeom>
          <a:noFill/>
          <a:ln cap="flat" cmpd="sng" w="9525">
            <a:solidFill>
              <a:srgbClr val="E80000"/>
            </a:solidFill>
            <a:prstDash val="solid"/>
            <a:round/>
            <a:headEnd len="sm" w="sm" type="none"/>
            <a:tailEnd len="sm" w="sm" type="none"/>
          </a:ln>
          <a:effectLst>
            <a:outerShdw blurRad="25236" rotWithShape="0" algn="bl" dir="5400000" dist="8412">
              <a:srgbClr val="000000">
                <a:alpha val="50196"/>
              </a:srgbClr>
            </a:outerShdw>
          </a:effectLst>
        </p:spPr>
      </p:pic>
      <p:pic>
        <p:nvPicPr>
          <p:cNvPr id="1096" name="Google Shape;1096;p41" title="hoadon-edit.png"/>
          <p:cNvPicPr preferRelativeResize="0"/>
          <p:nvPr/>
        </p:nvPicPr>
        <p:blipFill rotWithShape="1">
          <a:blip r:embed="rId9">
            <a:alphaModFix/>
          </a:blip>
          <a:srcRect b="426" l="0" r="0" t="436"/>
          <a:stretch/>
        </p:blipFill>
        <p:spPr>
          <a:xfrm>
            <a:off x="3654975" y="4959400"/>
            <a:ext cx="2192400" cy="1065900"/>
          </a:xfrm>
          <a:prstGeom prst="roundRect">
            <a:avLst>
              <a:gd fmla="val 8107" name="adj"/>
            </a:avLst>
          </a:prstGeom>
          <a:noFill/>
          <a:ln cap="flat" cmpd="sng" w="9525">
            <a:solidFill>
              <a:srgbClr val="E80000"/>
            </a:solidFill>
            <a:prstDash val="solid"/>
            <a:round/>
            <a:headEnd len="sm" w="sm" type="none"/>
            <a:tailEnd len="sm" w="sm" type="none"/>
          </a:ln>
          <a:effectLst>
            <a:outerShdw blurRad="25236" rotWithShape="0" algn="bl" dir="5400000" dist="8412">
              <a:srgbClr val="000000">
                <a:alpha val="50196"/>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4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102" name="Google Shape;1102;p42"/>
          <p:cNvPicPr preferRelativeResize="0"/>
          <p:nvPr/>
        </p:nvPicPr>
        <p:blipFill rotWithShape="1">
          <a:blip r:embed="rId3">
            <a:alphaModFix/>
          </a:blip>
          <a:srcRect b="0" l="0" r="0" t="0"/>
          <a:stretch/>
        </p:blipFill>
        <p:spPr>
          <a:xfrm>
            <a:off x="0" y="0"/>
            <a:ext cx="12188952" cy="6856283"/>
          </a:xfrm>
          <a:prstGeom prst="rect">
            <a:avLst/>
          </a:prstGeom>
          <a:noFill/>
          <a:ln>
            <a:noFill/>
          </a:ln>
        </p:spPr>
      </p:pic>
      <p:sp>
        <p:nvSpPr>
          <p:cNvPr id="1103" name="Google Shape;1103;p42"/>
          <p:cNvSpPr/>
          <p:nvPr/>
        </p:nvSpPr>
        <p:spPr>
          <a:xfrm>
            <a:off x="8906400" y="4899875"/>
            <a:ext cx="2888700" cy="613500"/>
          </a:xfrm>
          <a:prstGeom prst="roundRect">
            <a:avLst>
              <a:gd fmla="val 11083"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200" u="none" cap="none" strike="noStrike">
                <a:solidFill>
                  <a:schemeClr val="lt1"/>
                </a:solidFill>
                <a:latin typeface="Reddit Sans Medium"/>
                <a:ea typeface="Reddit Sans Medium"/>
                <a:cs typeface="Reddit Sans Medium"/>
                <a:sym typeface="Reddit Sans Medium"/>
              </a:rPr>
              <a:t>Danh sách các Báo cáo bán hàng sẵn có trên hệ thống</a:t>
            </a:r>
            <a:endParaRPr b="0" i="0" sz="1200" u="none" cap="none" strike="noStrike">
              <a:solidFill>
                <a:schemeClr val="lt1"/>
              </a:solidFill>
              <a:latin typeface="Reddit Sans SemiBold"/>
              <a:ea typeface="Reddit Sans SemiBold"/>
              <a:cs typeface="Reddit Sans SemiBold"/>
              <a:sym typeface="Reddit Sans SemiBo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43"/>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109" name="Google Shape;1109;p43"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110" name="Google Shape;1110;p43"/>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1111" name="Google Shape;1111;p43"/>
          <p:cNvGrpSpPr/>
          <p:nvPr/>
        </p:nvGrpSpPr>
        <p:grpSpPr>
          <a:xfrm>
            <a:off x="10222040" y="325568"/>
            <a:ext cx="1379662" cy="380749"/>
            <a:chOff x="2600725" y="4134550"/>
            <a:chExt cx="1957800" cy="540300"/>
          </a:xfrm>
        </p:grpSpPr>
        <p:sp>
          <p:nvSpPr>
            <p:cNvPr id="1112" name="Google Shape;1112;p43"/>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113" name="Google Shape;1113;p43"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114" name="Google Shape;1114;p43"/>
          <p:cNvSpPr/>
          <p:nvPr/>
        </p:nvSpPr>
        <p:spPr>
          <a:xfrm>
            <a:off x="2923425" y="1039550"/>
            <a:ext cx="86784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1115" name="Google Shape;1115;p43"/>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03. Phân hệ Quản lý </a:t>
            </a:r>
            <a:endParaRPr b="0" i="0" sz="1400" u="none" cap="none" strike="noStrike">
              <a:solidFill>
                <a:schemeClr val="lt1"/>
              </a:solidFill>
              <a:latin typeface="Reddit Sans Medium"/>
              <a:ea typeface="Reddit Sans Medium"/>
              <a:cs typeface="Reddit Sans Medium"/>
              <a:sym typeface="Reddit Sans Medium"/>
            </a:endParaRPr>
          </a:p>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Kho hàng</a:t>
            </a:r>
            <a:endParaRPr b="0" i="0" sz="1400" u="none" cap="none" strike="noStrike">
              <a:solidFill>
                <a:schemeClr val="lt1"/>
              </a:solidFill>
              <a:latin typeface="Reddit Sans SemiBold"/>
              <a:ea typeface="Reddit Sans SemiBold"/>
              <a:cs typeface="Reddit Sans SemiBold"/>
              <a:sym typeface="Reddit Sans SemiBold"/>
            </a:endParaRPr>
          </a:p>
        </p:txBody>
      </p:sp>
      <p:sp>
        <p:nvSpPr>
          <p:cNvPr id="1116" name="Google Shape;1116;p43"/>
          <p:cNvSpPr/>
          <p:nvPr/>
        </p:nvSpPr>
        <p:spPr>
          <a:xfrm>
            <a:off x="8760900" y="1166150"/>
            <a:ext cx="2714100" cy="4946700"/>
          </a:xfrm>
          <a:prstGeom prst="roundRect">
            <a:avLst>
              <a:gd fmla="val 7589"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117" name="Google Shape;1117;p43"/>
          <p:cNvSpPr txBox="1"/>
          <p:nvPr/>
        </p:nvSpPr>
        <p:spPr>
          <a:xfrm>
            <a:off x="8876050" y="1678975"/>
            <a:ext cx="2598900" cy="3596400"/>
          </a:xfrm>
          <a:prstGeom prst="rect">
            <a:avLst/>
          </a:prstGeom>
          <a:noFill/>
          <a:ln>
            <a:noFill/>
          </a:ln>
        </p:spPr>
        <p:txBody>
          <a:bodyPr anchorCtr="0" anchor="t" bIns="91425" lIns="91425" spcFirstLastPara="1" rIns="91425" wrap="square" tIns="91425">
            <a:noAutofit/>
          </a:bodyPr>
          <a:lstStyle/>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Xuất kho để sử dụng</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Xuất kho để tiêu hủy</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Nhập kho ngoài đơn mua</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Chuyển kho nội bộ</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Chuyển giao gia công ngoài</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Tái đóng gói, đổi mã</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Tháo rời, tách linh kiện</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Luân chuyển vật tư để sản xuất</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Nhập kho thành phẩm sản xuất</a:t>
            </a:r>
            <a:endParaRPr b="0" i="0" sz="1200" u="none" cap="none" strike="noStrike">
              <a:solidFill>
                <a:schemeClr val="lt1"/>
              </a:solidFill>
              <a:latin typeface="Reddit Sans Light"/>
              <a:ea typeface="Reddit Sans Light"/>
              <a:cs typeface="Reddit Sans Light"/>
              <a:sym typeface="Reddit Sans Light"/>
            </a:endParaRPr>
          </a:p>
          <a:p>
            <a:pPr indent="-304800" lvl="0" marL="360001" marR="0" rtl="0" algn="l">
              <a:lnSpc>
                <a:spcPct val="115000"/>
              </a:lnSpc>
              <a:spcBef>
                <a:spcPts val="0"/>
              </a:spcBef>
              <a:spcAft>
                <a:spcPts val="0"/>
              </a:spcAft>
              <a:buClr>
                <a:schemeClr val="lt1"/>
              </a:buClr>
              <a:buSzPts val="1200"/>
              <a:buFont typeface="Reddit Sans Light"/>
              <a:buChar char="●"/>
            </a:pPr>
            <a:r>
              <a:rPr b="0" i="0" lang="vi" sz="1200" u="none" cap="none" strike="noStrike">
                <a:solidFill>
                  <a:schemeClr val="lt1"/>
                </a:solidFill>
                <a:latin typeface="Reddit Sans Light"/>
                <a:ea typeface="Reddit Sans Light"/>
                <a:cs typeface="Reddit Sans Light"/>
                <a:sym typeface="Reddit Sans Light"/>
              </a:rPr>
              <a:t>Tiêu hao nguyên vật liệu sản xuất</a:t>
            </a:r>
            <a:endParaRPr b="0" i="0" sz="1200" u="none" cap="none" strike="noStrike">
              <a:solidFill>
                <a:schemeClr val="lt1"/>
              </a:solidFill>
              <a:latin typeface="Reddit Sans Light"/>
              <a:ea typeface="Reddit Sans Light"/>
              <a:cs typeface="Reddit Sans Light"/>
              <a:sym typeface="Reddit Sans Light"/>
            </a:endParaRPr>
          </a:p>
          <a:p>
            <a:pPr indent="0" lvl="0" marL="45720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lt1"/>
              </a:solidFill>
              <a:latin typeface="Reddit Sans Light"/>
              <a:ea typeface="Reddit Sans Light"/>
              <a:cs typeface="Reddit Sans Light"/>
              <a:sym typeface="Reddit Sans Light"/>
            </a:endParaRPr>
          </a:p>
        </p:txBody>
      </p:sp>
      <p:sp>
        <p:nvSpPr>
          <p:cNvPr id="1118" name="Google Shape;1118;p43"/>
          <p:cNvSpPr txBox="1"/>
          <p:nvPr/>
        </p:nvSpPr>
        <p:spPr>
          <a:xfrm>
            <a:off x="8939550" y="1296025"/>
            <a:ext cx="2535300" cy="4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chemeClr val="lt1"/>
                </a:solidFill>
                <a:latin typeface="Arial"/>
                <a:ea typeface="Arial"/>
                <a:cs typeface="Arial"/>
                <a:sym typeface="Arial"/>
              </a:rPr>
              <a:t>Chứng từ kho nội bộ</a:t>
            </a:r>
            <a:endParaRPr b="1" i="0" sz="1500" u="none" cap="none" strike="noStrike">
              <a:solidFill>
                <a:schemeClr val="lt1"/>
              </a:solidFill>
              <a:latin typeface="Arial"/>
              <a:ea typeface="Arial"/>
              <a:cs typeface="Arial"/>
              <a:sym typeface="Arial"/>
            </a:endParaRPr>
          </a:p>
        </p:txBody>
      </p:sp>
      <p:grpSp>
        <p:nvGrpSpPr>
          <p:cNvPr id="1119" name="Google Shape;1119;p43"/>
          <p:cNvGrpSpPr/>
          <p:nvPr/>
        </p:nvGrpSpPr>
        <p:grpSpPr>
          <a:xfrm>
            <a:off x="2934600" y="1187482"/>
            <a:ext cx="5728097" cy="616390"/>
            <a:chOff x="3087889" y="1902375"/>
            <a:chExt cx="5574248" cy="616390"/>
          </a:xfrm>
        </p:grpSpPr>
        <p:sp>
          <p:nvSpPr>
            <p:cNvPr id="1120" name="Google Shape;1120;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Quản lý kho &amp; mặt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21" name="Google Shape;1121;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22" name="Google Shape;1122;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Danh mục kho, vị trí lưu trữ, mặt hàng, đơn vị tính.</a:t>
              </a:r>
              <a:endParaRPr b="0" i="0" sz="1000" u="none" cap="none" strike="noStrike">
                <a:solidFill>
                  <a:srgbClr val="000000"/>
                </a:solidFill>
                <a:latin typeface="Reddit Sans"/>
                <a:ea typeface="Reddit Sans"/>
                <a:cs typeface="Reddit Sans"/>
                <a:sym typeface="Reddit Sans"/>
              </a:endParaRPr>
            </a:p>
          </p:txBody>
        </p:sp>
        <p:grpSp>
          <p:nvGrpSpPr>
            <p:cNvPr id="1123" name="Google Shape;1123;p43"/>
            <p:cNvGrpSpPr/>
            <p:nvPr/>
          </p:nvGrpSpPr>
          <p:grpSpPr>
            <a:xfrm rot="-2700000">
              <a:off x="8458425" y="1962575"/>
              <a:ext cx="148367" cy="193521"/>
              <a:chOff x="3723" y="2014"/>
              <a:chExt cx="230" cy="300"/>
            </a:xfrm>
          </p:grpSpPr>
          <p:sp>
            <p:nvSpPr>
              <p:cNvPr id="1124" name="Google Shape;1124;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25" name="Google Shape;1125;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126" name="Google Shape;1126;p43"/>
          <p:cNvSpPr txBox="1"/>
          <p:nvPr/>
        </p:nvSpPr>
        <p:spPr>
          <a:xfrm>
            <a:off x="587225" y="1894025"/>
            <a:ext cx="2039700" cy="1462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hỗ trợ quản lý toàn diện hoạt động kho hàng, từ nhập – xuất – tồn, kiểm kê đến chất lượng hàng hóa, đảm bảo doanh nghiệp luôn kiểm soát chính xác số liệu tồn kho và luân chuyển hàng hóa.</a:t>
            </a:r>
            <a:endParaRPr b="0" i="0" sz="1100" u="none" cap="none" strike="noStrike">
              <a:solidFill>
                <a:srgbClr val="000000"/>
              </a:solidFill>
              <a:latin typeface="Reddit Sans"/>
              <a:ea typeface="Reddit Sans"/>
              <a:cs typeface="Reddit Sans"/>
              <a:sym typeface="Reddit Sans"/>
            </a:endParaRPr>
          </a:p>
        </p:txBody>
      </p:sp>
      <p:grpSp>
        <p:nvGrpSpPr>
          <p:cNvPr id="1127" name="Google Shape;1127;p43"/>
          <p:cNvGrpSpPr/>
          <p:nvPr/>
        </p:nvGrpSpPr>
        <p:grpSpPr>
          <a:xfrm>
            <a:off x="2923534" y="1810893"/>
            <a:ext cx="5728097" cy="616390"/>
            <a:chOff x="3087889" y="1902375"/>
            <a:chExt cx="5574248" cy="616390"/>
          </a:xfrm>
        </p:grpSpPr>
        <p:sp>
          <p:nvSpPr>
            <p:cNvPr id="1128" name="Google Shape;1128;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Chứng từ kho nội bộ</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29" name="Google Shape;1129;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30" name="Google Shape;1130;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Phiếu nhập – xuất – điều chuyển, phiếu lấy hàng.</a:t>
              </a:r>
              <a:endParaRPr b="0" i="0" sz="1000" u="none" cap="none" strike="noStrike">
                <a:solidFill>
                  <a:srgbClr val="000000"/>
                </a:solidFill>
                <a:latin typeface="Reddit Sans"/>
                <a:ea typeface="Reddit Sans"/>
                <a:cs typeface="Reddit Sans"/>
                <a:sym typeface="Reddit Sans"/>
              </a:endParaRPr>
            </a:p>
          </p:txBody>
        </p:sp>
        <p:grpSp>
          <p:nvGrpSpPr>
            <p:cNvPr id="1131" name="Google Shape;1131;p43"/>
            <p:cNvGrpSpPr/>
            <p:nvPr/>
          </p:nvGrpSpPr>
          <p:grpSpPr>
            <a:xfrm rot="-2700000">
              <a:off x="8458425" y="1962575"/>
              <a:ext cx="148367" cy="193521"/>
              <a:chOff x="3723" y="2014"/>
              <a:chExt cx="230" cy="300"/>
            </a:xfrm>
          </p:grpSpPr>
          <p:sp>
            <p:nvSpPr>
              <p:cNvPr id="1132" name="Google Shape;1132;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33" name="Google Shape;1133;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134" name="Google Shape;1134;p43"/>
          <p:cNvGrpSpPr/>
          <p:nvPr/>
        </p:nvGrpSpPr>
        <p:grpSpPr>
          <a:xfrm>
            <a:off x="2923534" y="2423836"/>
            <a:ext cx="5728097" cy="616390"/>
            <a:chOff x="3087889" y="1902375"/>
            <a:chExt cx="5574248" cy="616390"/>
          </a:xfrm>
        </p:grpSpPr>
        <p:sp>
          <p:nvSpPr>
            <p:cNvPr id="1135" name="Google Shape;1135;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Quản lý nhập xuất</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36" name="Google Shape;1136;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37" name="Google Shape;1137;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Phiếu nhập kho hàng mua, phiếu xuất kho hàng bán, trả hàng.</a:t>
              </a:r>
              <a:endParaRPr b="0" i="0" sz="1000" u="none" cap="none" strike="noStrike">
                <a:solidFill>
                  <a:srgbClr val="000000"/>
                </a:solidFill>
                <a:latin typeface="Reddit Sans"/>
                <a:ea typeface="Reddit Sans"/>
                <a:cs typeface="Reddit Sans"/>
                <a:sym typeface="Reddit Sans"/>
              </a:endParaRPr>
            </a:p>
          </p:txBody>
        </p:sp>
        <p:grpSp>
          <p:nvGrpSpPr>
            <p:cNvPr id="1138" name="Google Shape;1138;p43"/>
            <p:cNvGrpSpPr/>
            <p:nvPr/>
          </p:nvGrpSpPr>
          <p:grpSpPr>
            <a:xfrm rot="-2700000">
              <a:off x="8458425" y="1962575"/>
              <a:ext cx="148367" cy="193521"/>
              <a:chOff x="3723" y="2014"/>
              <a:chExt cx="230" cy="300"/>
            </a:xfrm>
          </p:grpSpPr>
          <p:sp>
            <p:nvSpPr>
              <p:cNvPr id="1139" name="Google Shape;1139;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40" name="Google Shape;1140;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141" name="Google Shape;1141;p43"/>
          <p:cNvGrpSpPr/>
          <p:nvPr/>
        </p:nvGrpSpPr>
        <p:grpSpPr>
          <a:xfrm>
            <a:off x="2923534" y="2999811"/>
            <a:ext cx="5728097" cy="616390"/>
            <a:chOff x="3087889" y="1902375"/>
            <a:chExt cx="5574248" cy="616390"/>
          </a:xfrm>
        </p:grpSpPr>
        <p:sp>
          <p:nvSpPr>
            <p:cNvPr id="1142" name="Google Shape;1142;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Kiểm kê &amp; đối chiếu</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43" name="Google Shape;1143;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44" name="Google Shape;1144;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Tạo phiếu kiểm kê, ghi nhận chênh lệch</a:t>
              </a:r>
              <a:endParaRPr b="0" i="0" sz="1000" u="none" cap="none" strike="noStrike">
                <a:solidFill>
                  <a:srgbClr val="000000"/>
                </a:solidFill>
                <a:latin typeface="Reddit Sans"/>
                <a:ea typeface="Reddit Sans"/>
                <a:cs typeface="Reddit Sans"/>
                <a:sym typeface="Reddit Sans"/>
              </a:endParaRPr>
            </a:p>
          </p:txBody>
        </p:sp>
        <p:grpSp>
          <p:nvGrpSpPr>
            <p:cNvPr id="1145" name="Google Shape;1145;p43"/>
            <p:cNvGrpSpPr/>
            <p:nvPr/>
          </p:nvGrpSpPr>
          <p:grpSpPr>
            <a:xfrm rot="-2700000">
              <a:off x="8458425" y="1962575"/>
              <a:ext cx="148367" cy="193521"/>
              <a:chOff x="3723" y="2014"/>
              <a:chExt cx="230" cy="300"/>
            </a:xfrm>
          </p:grpSpPr>
          <p:sp>
            <p:nvSpPr>
              <p:cNvPr id="1146" name="Google Shape;1146;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47" name="Google Shape;1147;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148" name="Google Shape;1148;p43"/>
          <p:cNvGrpSpPr/>
          <p:nvPr/>
        </p:nvGrpSpPr>
        <p:grpSpPr>
          <a:xfrm>
            <a:off x="2923534" y="3584810"/>
            <a:ext cx="5728097" cy="616390"/>
            <a:chOff x="3087889" y="1902375"/>
            <a:chExt cx="5574248" cy="616390"/>
          </a:xfrm>
        </p:grpSpPr>
        <p:sp>
          <p:nvSpPr>
            <p:cNvPr id="1149" name="Google Shape;1149;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Quản lý chất lượng (KCS)</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50" name="Google Shape;1150;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51" name="Google Shape;1151;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Phiếu kiểm tra chất lượng, phân loại hàng đạt/không đạt.</a:t>
              </a:r>
              <a:endParaRPr b="0" i="0" sz="1000" u="none" cap="none" strike="noStrike">
                <a:solidFill>
                  <a:srgbClr val="000000"/>
                </a:solidFill>
                <a:latin typeface="Reddit Sans"/>
                <a:ea typeface="Reddit Sans"/>
                <a:cs typeface="Reddit Sans"/>
                <a:sym typeface="Reddit Sans"/>
              </a:endParaRPr>
            </a:p>
          </p:txBody>
        </p:sp>
        <p:grpSp>
          <p:nvGrpSpPr>
            <p:cNvPr id="1152" name="Google Shape;1152;p43"/>
            <p:cNvGrpSpPr/>
            <p:nvPr/>
          </p:nvGrpSpPr>
          <p:grpSpPr>
            <a:xfrm rot="-2700000">
              <a:off x="8458425" y="1962575"/>
              <a:ext cx="148367" cy="193521"/>
              <a:chOff x="3723" y="2014"/>
              <a:chExt cx="230" cy="300"/>
            </a:xfrm>
          </p:grpSpPr>
          <p:sp>
            <p:nvSpPr>
              <p:cNvPr id="1153" name="Google Shape;1153;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54" name="Google Shape;1154;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155" name="Google Shape;1155;p43"/>
          <p:cNvGrpSpPr/>
          <p:nvPr/>
        </p:nvGrpSpPr>
        <p:grpSpPr>
          <a:xfrm>
            <a:off x="2923534" y="4184052"/>
            <a:ext cx="5728097" cy="616390"/>
            <a:chOff x="3087889" y="1902375"/>
            <a:chExt cx="5574248" cy="616390"/>
          </a:xfrm>
        </p:grpSpPr>
        <p:sp>
          <p:nvSpPr>
            <p:cNvPr id="1156" name="Google Shape;1156;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Sổ cái kho &amp; báo cáo tồn kho</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57" name="Google Shape;1157;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58" name="Google Shape;1158;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Liên kết với phân hệ kế toán để theo dõi số dư, luân chuyển, tồn tối thiểu, giá trị kho.</a:t>
              </a:r>
              <a:endParaRPr b="0" i="0" sz="1000" u="none" cap="none" strike="noStrike">
                <a:solidFill>
                  <a:srgbClr val="000000"/>
                </a:solidFill>
                <a:latin typeface="Reddit Sans"/>
                <a:ea typeface="Reddit Sans"/>
                <a:cs typeface="Reddit Sans"/>
                <a:sym typeface="Reddit Sans"/>
              </a:endParaRPr>
            </a:p>
          </p:txBody>
        </p:sp>
        <p:grpSp>
          <p:nvGrpSpPr>
            <p:cNvPr id="1159" name="Google Shape;1159;p43"/>
            <p:cNvGrpSpPr/>
            <p:nvPr/>
          </p:nvGrpSpPr>
          <p:grpSpPr>
            <a:xfrm rot="-2700000">
              <a:off x="8458425" y="1962575"/>
              <a:ext cx="148367" cy="193521"/>
              <a:chOff x="3723" y="2014"/>
              <a:chExt cx="230" cy="300"/>
            </a:xfrm>
          </p:grpSpPr>
          <p:sp>
            <p:nvSpPr>
              <p:cNvPr id="1160" name="Google Shape;1160;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61" name="Google Shape;1161;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162" name="Google Shape;1162;p43"/>
          <p:cNvGrpSpPr/>
          <p:nvPr/>
        </p:nvGrpSpPr>
        <p:grpSpPr>
          <a:xfrm>
            <a:off x="2923534" y="4801660"/>
            <a:ext cx="5728097" cy="616390"/>
            <a:chOff x="3087889" y="1902375"/>
            <a:chExt cx="5574248" cy="616390"/>
          </a:xfrm>
        </p:grpSpPr>
        <p:sp>
          <p:nvSpPr>
            <p:cNvPr id="1163" name="Google Shape;1163;p43"/>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Báo cáo &amp; phân tích kho</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164" name="Google Shape;1164;p43"/>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165" name="Google Shape;1165;p43"/>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Đang dạng báo cáo kho: báo cáo tồn kho, tuổi hàng, truy xuất nguồn gốc lô/seri…</a:t>
              </a:r>
              <a:endParaRPr b="0" i="0" sz="1000" u="none" cap="none" strike="noStrike">
                <a:solidFill>
                  <a:srgbClr val="000000"/>
                </a:solidFill>
                <a:latin typeface="Reddit Sans"/>
                <a:ea typeface="Reddit Sans"/>
                <a:cs typeface="Reddit Sans"/>
                <a:sym typeface="Reddit Sans"/>
              </a:endParaRPr>
            </a:p>
          </p:txBody>
        </p:sp>
        <p:grpSp>
          <p:nvGrpSpPr>
            <p:cNvPr id="1166" name="Google Shape;1166;p43"/>
            <p:cNvGrpSpPr/>
            <p:nvPr/>
          </p:nvGrpSpPr>
          <p:grpSpPr>
            <a:xfrm rot="-2700000">
              <a:off x="8458425" y="1962575"/>
              <a:ext cx="148367" cy="193521"/>
              <a:chOff x="3723" y="2014"/>
              <a:chExt cx="230" cy="300"/>
            </a:xfrm>
          </p:grpSpPr>
          <p:sp>
            <p:nvSpPr>
              <p:cNvPr id="1167" name="Google Shape;1167;p4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168" name="Google Shape;1168;p4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169" name="Google Shape;1169;p4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3" name="Shape 1173"/>
        <p:cNvGrpSpPr/>
        <p:nvPr/>
      </p:nvGrpSpPr>
      <p:grpSpPr>
        <a:xfrm>
          <a:off x="0" y="0"/>
          <a:ext cx="0" cy="0"/>
          <a:chOff x="0" y="0"/>
          <a:chExt cx="0" cy="0"/>
        </a:xfrm>
      </p:grpSpPr>
      <p:sp>
        <p:nvSpPr>
          <p:cNvPr id="1174" name="Google Shape;1174;p44"/>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75" name="Google Shape;1175;p44"/>
          <p:cNvGrpSpPr/>
          <p:nvPr/>
        </p:nvGrpSpPr>
        <p:grpSpPr>
          <a:xfrm>
            <a:off x="10222053" y="169193"/>
            <a:ext cx="1379662" cy="380749"/>
            <a:chOff x="2600725" y="4134550"/>
            <a:chExt cx="1957800" cy="540300"/>
          </a:xfrm>
        </p:grpSpPr>
        <p:sp>
          <p:nvSpPr>
            <p:cNvPr id="1176" name="Google Shape;1176;p44"/>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177" name="Google Shape;1177;p44"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1178" name="Google Shape;1178;p4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179" name="Google Shape;1179;p44"/>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kho hàng</a:t>
            </a:r>
            <a:endParaRPr b="0" i="0" sz="1200" u="none" cap="none" strike="noStrike">
              <a:solidFill>
                <a:srgbClr val="C4161C"/>
              </a:solidFill>
              <a:latin typeface="Manrope SemiBold"/>
              <a:ea typeface="Manrope SemiBold"/>
              <a:cs typeface="Manrope SemiBold"/>
              <a:sym typeface="Manrope SemiBold"/>
            </a:endParaRPr>
          </a:p>
        </p:txBody>
      </p:sp>
      <p:sp>
        <p:nvSpPr>
          <p:cNvPr id="1180" name="Google Shape;1180;p44"/>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Báo cáo tồn kho, dự phòng vật tư</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181" name="Google Shape;1181;p44"/>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Quản lý mã hàng, lô hàng, đặc tính, seri, ô/kệ hàng</a:t>
            </a:r>
            <a:endParaRPr b="0" i="0" sz="1200" u="none" cap="none" strike="noStrike">
              <a:solidFill>
                <a:srgbClr val="C4161C"/>
              </a:solidFill>
              <a:latin typeface="Manrope SemiBold"/>
              <a:ea typeface="Manrope SemiBold"/>
              <a:cs typeface="Manrope SemiBold"/>
              <a:sym typeface="Manrope SemiBold"/>
            </a:endParaRPr>
          </a:p>
        </p:txBody>
      </p:sp>
      <p:sp>
        <p:nvSpPr>
          <p:cNvPr id="1182" name="Google Shape;1182;p44"/>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Quản lý xuất/nhập kho, điều chuyển, sổ nhật ký kho</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183" name="Google Shape;1183;p44" title="workspace kho hang.png"/>
          <p:cNvPicPr preferRelativeResize="0"/>
          <p:nvPr/>
        </p:nvPicPr>
        <p:blipFill rotWithShape="1">
          <a:blip r:embed="rId4">
            <a:alphaModFix/>
          </a:blip>
          <a:srcRect b="3566" l="0" r="0" t="3566"/>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184" name="Google Shape;1184;p44" title="chitiethanghoa.png"/>
          <p:cNvPicPr preferRelativeResize="0"/>
          <p:nvPr/>
        </p:nvPicPr>
        <p:blipFill rotWithShape="1">
          <a:blip r:embed="rId5">
            <a:alphaModFix/>
          </a:blip>
          <a:srcRect b="3566" l="0" r="0" t="3575"/>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185" name="Google Shape;1185;p44" title="Bao-cao-so-luong-ton-kho-du-kien-3.png"/>
          <p:cNvPicPr preferRelativeResize="0"/>
          <p:nvPr/>
        </p:nvPicPr>
        <p:blipFill rotWithShape="1">
          <a:blip r:embed="rId6">
            <a:alphaModFix/>
          </a:blip>
          <a:srcRect b="21147" l="3289" r="2193" t="7142"/>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186" name="Google Shape;1186;p44" title="baocaosonhatkykho.png"/>
          <p:cNvPicPr preferRelativeResize="0"/>
          <p:nvPr/>
        </p:nvPicPr>
        <p:blipFill rotWithShape="1">
          <a:blip r:embed="rId7">
            <a:alphaModFix/>
          </a:blip>
          <a:srcRect b="3575" l="0" r="0" t="3575"/>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sp>
        <p:nvSpPr>
          <p:cNvPr id="1191" name="Google Shape;1191;p4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192" name="Google Shape;1192;p45"/>
          <p:cNvPicPr preferRelativeResize="0"/>
          <p:nvPr/>
        </p:nvPicPr>
        <p:blipFill rotWithShape="1">
          <a:blip r:embed="rId3">
            <a:alphaModFix/>
          </a:blip>
          <a:srcRect b="0" l="0" r="0" t="0"/>
          <a:stretch/>
        </p:blipFill>
        <p:spPr>
          <a:xfrm>
            <a:off x="0" y="863"/>
            <a:ext cx="12188947" cy="6856283"/>
          </a:xfrm>
          <a:prstGeom prst="rect">
            <a:avLst/>
          </a:prstGeom>
          <a:noFill/>
          <a:ln>
            <a:noFill/>
          </a:ln>
        </p:spPr>
      </p:pic>
      <p:sp>
        <p:nvSpPr>
          <p:cNvPr id="1193" name="Google Shape;1193;p45"/>
          <p:cNvSpPr/>
          <p:nvPr/>
        </p:nvSpPr>
        <p:spPr>
          <a:xfrm>
            <a:off x="8843225" y="4990100"/>
            <a:ext cx="2888700" cy="613500"/>
          </a:xfrm>
          <a:prstGeom prst="roundRect">
            <a:avLst>
              <a:gd fmla="val 11083"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200" u="none" cap="none" strike="noStrike">
                <a:solidFill>
                  <a:schemeClr val="lt1"/>
                </a:solidFill>
                <a:latin typeface="Reddit Sans Medium"/>
                <a:ea typeface="Reddit Sans Medium"/>
                <a:cs typeface="Reddit Sans Medium"/>
                <a:sym typeface="Reddit Sans Medium"/>
              </a:rPr>
              <a:t>Danh sách các Báo cáo kho hàng sẵn có trên hệ thống</a:t>
            </a:r>
            <a:endParaRPr b="0" i="0" sz="1200" u="none" cap="none" strike="noStrike">
              <a:solidFill>
                <a:schemeClr val="lt1"/>
              </a:solidFill>
              <a:latin typeface="Reddit Sans SemiBold"/>
              <a:ea typeface="Reddit Sans SemiBold"/>
              <a:cs typeface="Reddit Sans SemiBold"/>
              <a:sym typeface="Reddit Sans SemiBo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46"/>
          <p:cNvSpPr/>
          <p:nvPr/>
        </p:nvSpPr>
        <p:spPr>
          <a:xfrm>
            <a:off x="8760900" y="1166150"/>
            <a:ext cx="2714100" cy="4946700"/>
          </a:xfrm>
          <a:prstGeom prst="roundRect">
            <a:avLst>
              <a:gd fmla="val 7589"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199" name="Google Shape;1199;p46"/>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200" name="Google Shape;1200;p46"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201" name="Google Shape;1201;p46"/>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1202" name="Google Shape;1202;p46"/>
          <p:cNvGrpSpPr/>
          <p:nvPr/>
        </p:nvGrpSpPr>
        <p:grpSpPr>
          <a:xfrm>
            <a:off x="10222040" y="325568"/>
            <a:ext cx="1379662" cy="380749"/>
            <a:chOff x="2600725" y="4134550"/>
            <a:chExt cx="1957800" cy="540300"/>
          </a:xfrm>
        </p:grpSpPr>
        <p:sp>
          <p:nvSpPr>
            <p:cNvPr id="1203" name="Google Shape;1203;p46"/>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204" name="Google Shape;1204;p46"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205" name="Google Shape;1205;p46"/>
          <p:cNvSpPr/>
          <p:nvPr/>
        </p:nvSpPr>
        <p:spPr>
          <a:xfrm>
            <a:off x="2923425" y="1039550"/>
            <a:ext cx="86784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1206" name="Google Shape;1206;p46"/>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04. Phân hệ Quản lý </a:t>
            </a:r>
            <a:endParaRPr b="0" i="0" sz="1400" u="none" cap="none" strike="noStrike">
              <a:solidFill>
                <a:schemeClr val="lt1"/>
              </a:solidFill>
              <a:latin typeface="Reddit Sans Medium"/>
              <a:ea typeface="Reddit Sans Medium"/>
              <a:cs typeface="Reddit Sans Medium"/>
              <a:sym typeface="Reddit Sans Medium"/>
            </a:endParaRPr>
          </a:p>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Mua hàng</a:t>
            </a:r>
            <a:endParaRPr b="0" i="0" sz="1400" u="none" cap="none" strike="noStrike">
              <a:solidFill>
                <a:schemeClr val="lt1"/>
              </a:solidFill>
              <a:latin typeface="Reddit Sans SemiBold"/>
              <a:ea typeface="Reddit Sans SemiBold"/>
              <a:cs typeface="Reddit Sans SemiBold"/>
              <a:sym typeface="Reddit Sans SemiBold"/>
            </a:endParaRPr>
          </a:p>
        </p:txBody>
      </p:sp>
      <p:sp>
        <p:nvSpPr>
          <p:cNvPr id="1207" name="Google Shape;1207;p46"/>
          <p:cNvSpPr txBox="1"/>
          <p:nvPr/>
        </p:nvSpPr>
        <p:spPr>
          <a:xfrm>
            <a:off x="8905200" y="1678975"/>
            <a:ext cx="2530500" cy="2602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Nhà cung cấp</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Yêu cầu mặt hàng</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Yêu cầu báo giá NCC</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Báo giá NCC</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Đơn hàng mua</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Hóa đơn mua hàng</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Trả hàng mua</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Đánh giá NCC</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Công nợ phải trả</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Phiếu chi</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Bảng giá</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Quản lý Chính sách mua</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200" u="none" cap="none" strike="noStrike">
                <a:solidFill>
                  <a:schemeClr val="lt1"/>
                </a:solidFill>
                <a:latin typeface="Reddit Sans Light"/>
                <a:ea typeface="Reddit Sans Light"/>
                <a:cs typeface="Reddit Sans Light"/>
                <a:sym typeface="Reddit Sans Light"/>
              </a:rPr>
              <a:t>- Các Báo cáo mua hàng</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chemeClr val="lt1"/>
              </a:solidFill>
              <a:latin typeface="Reddit Sans Light"/>
              <a:ea typeface="Reddit Sans Light"/>
              <a:cs typeface="Reddit Sans Light"/>
              <a:sym typeface="Reddit Sans Light"/>
            </a:endParaRPr>
          </a:p>
        </p:txBody>
      </p:sp>
      <p:grpSp>
        <p:nvGrpSpPr>
          <p:cNvPr id="1208" name="Google Shape;1208;p46"/>
          <p:cNvGrpSpPr/>
          <p:nvPr/>
        </p:nvGrpSpPr>
        <p:grpSpPr>
          <a:xfrm>
            <a:off x="2934600" y="1187482"/>
            <a:ext cx="5728097" cy="616390"/>
            <a:chOff x="3087889" y="1902375"/>
            <a:chExt cx="5574248" cy="616390"/>
          </a:xfrm>
        </p:grpSpPr>
        <p:sp>
          <p:nvSpPr>
            <p:cNvPr id="1209" name="Google Shape;1209;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Quản lý nhu cầu mua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10" name="Google Shape;1210;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11" name="Google Shape;1211;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Yêu cầu mặt hàng, Yêu cầu báo giá </a:t>
              </a:r>
              <a:endParaRPr b="0" i="0" sz="1000" u="none" cap="none" strike="noStrike">
                <a:solidFill>
                  <a:srgbClr val="000000"/>
                </a:solidFill>
                <a:latin typeface="Reddit Sans"/>
                <a:ea typeface="Reddit Sans"/>
                <a:cs typeface="Reddit Sans"/>
                <a:sym typeface="Reddit Sans"/>
              </a:endParaRPr>
            </a:p>
          </p:txBody>
        </p:sp>
        <p:grpSp>
          <p:nvGrpSpPr>
            <p:cNvPr id="1212" name="Google Shape;1212;p46"/>
            <p:cNvGrpSpPr/>
            <p:nvPr/>
          </p:nvGrpSpPr>
          <p:grpSpPr>
            <a:xfrm rot="-2700000">
              <a:off x="8458425" y="1962575"/>
              <a:ext cx="148367" cy="193521"/>
              <a:chOff x="3723" y="2014"/>
              <a:chExt cx="230" cy="300"/>
            </a:xfrm>
          </p:grpSpPr>
          <p:sp>
            <p:nvSpPr>
              <p:cNvPr id="1213" name="Google Shape;1213;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14" name="Google Shape;1214;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215" name="Google Shape;1215;p46"/>
          <p:cNvSpPr txBox="1"/>
          <p:nvPr/>
        </p:nvSpPr>
        <p:spPr>
          <a:xfrm>
            <a:off x="587225" y="1894025"/>
            <a:ext cx="2039700" cy="1698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cung cấp bộ công cụ đầy đủ để quản lý toàn bộ chu trình mua hàng – từ nhu cầu nội bộ đến thanh toán nhà cung cấp, giúp doanh nghiệp tối ưu chi phí, kiểm soát công nợ và đánh giá hiệu quả hợp tác với Nhà cung cấp..</a:t>
            </a:r>
            <a:endParaRPr b="0" i="0" sz="1100" u="none" cap="none" strike="noStrike">
              <a:solidFill>
                <a:srgbClr val="000000"/>
              </a:solidFill>
              <a:latin typeface="Reddit Sans"/>
              <a:ea typeface="Reddit Sans"/>
              <a:cs typeface="Reddit Sans"/>
              <a:sym typeface="Reddit Sans"/>
            </a:endParaRPr>
          </a:p>
        </p:txBody>
      </p:sp>
      <p:grpSp>
        <p:nvGrpSpPr>
          <p:cNvPr id="1216" name="Google Shape;1216;p46"/>
          <p:cNvGrpSpPr/>
          <p:nvPr/>
        </p:nvGrpSpPr>
        <p:grpSpPr>
          <a:xfrm>
            <a:off x="2923534" y="1810893"/>
            <a:ext cx="5728097" cy="616390"/>
            <a:chOff x="3087889" y="1902375"/>
            <a:chExt cx="5574248" cy="616390"/>
          </a:xfrm>
        </p:grpSpPr>
        <p:sp>
          <p:nvSpPr>
            <p:cNvPr id="1217" name="Google Shape;1217;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Quản lý nhà cung cấp</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18" name="Google Shape;1218;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19" name="Google Shape;1219;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Hồ sơ và danh mục Nhà cung cấp, lịch sử giao dịch, đánh giá năng lực.</a:t>
              </a:r>
              <a:endParaRPr b="0" i="0" sz="1000" u="none" cap="none" strike="noStrike">
                <a:solidFill>
                  <a:srgbClr val="000000"/>
                </a:solidFill>
                <a:latin typeface="Reddit Sans"/>
                <a:ea typeface="Reddit Sans"/>
                <a:cs typeface="Reddit Sans"/>
                <a:sym typeface="Reddit Sans"/>
              </a:endParaRPr>
            </a:p>
          </p:txBody>
        </p:sp>
        <p:grpSp>
          <p:nvGrpSpPr>
            <p:cNvPr id="1220" name="Google Shape;1220;p46"/>
            <p:cNvGrpSpPr/>
            <p:nvPr/>
          </p:nvGrpSpPr>
          <p:grpSpPr>
            <a:xfrm rot="-2700000">
              <a:off x="8458425" y="1962575"/>
              <a:ext cx="148367" cy="193521"/>
              <a:chOff x="3723" y="2014"/>
              <a:chExt cx="230" cy="300"/>
            </a:xfrm>
          </p:grpSpPr>
          <p:sp>
            <p:nvSpPr>
              <p:cNvPr id="1221" name="Google Shape;1221;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22" name="Google Shape;1222;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223" name="Google Shape;1223;p46"/>
          <p:cNvGrpSpPr/>
          <p:nvPr/>
        </p:nvGrpSpPr>
        <p:grpSpPr>
          <a:xfrm>
            <a:off x="2923534" y="2423836"/>
            <a:ext cx="5728097" cy="616390"/>
            <a:chOff x="3087889" y="1902375"/>
            <a:chExt cx="5574248" cy="616390"/>
          </a:xfrm>
        </p:grpSpPr>
        <p:sp>
          <p:nvSpPr>
            <p:cNvPr id="1224" name="Google Shape;1224;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Quản lý báo giá Nhà cung cấp</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25" name="Google Shape;1225;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26" name="Google Shape;1226;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So sánh, lựa chọn nhà cung cấp tối ưu.</a:t>
              </a:r>
              <a:endParaRPr b="0" i="0" sz="1000" u="none" cap="none" strike="noStrike">
                <a:solidFill>
                  <a:srgbClr val="000000"/>
                </a:solidFill>
                <a:latin typeface="Reddit Sans"/>
                <a:ea typeface="Reddit Sans"/>
                <a:cs typeface="Reddit Sans"/>
                <a:sym typeface="Reddit Sans"/>
              </a:endParaRPr>
            </a:p>
          </p:txBody>
        </p:sp>
        <p:grpSp>
          <p:nvGrpSpPr>
            <p:cNvPr id="1227" name="Google Shape;1227;p46"/>
            <p:cNvGrpSpPr/>
            <p:nvPr/>
          </p:nvGrpSpPr>
          <p:grpSpPr>
            <a:xfrm rot="-2700000">
              <a:off x="8458425" y="1962575"/>
              <a:ext cx="148367" cy="193521"/>
              <a:chOff x="3723" y="2014"/>
              <a:chExt cx="230" cy="300"/>
            </a:xfrm>
          </p:grpSpPr>
          <p:sp>
            <p:nvSpPr>
              <p:cNvPr id="1228" name="Google Shape;1228;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29" name="Google Shape;1229;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230" name="Google Shape;1230;p46"/>
          <p:cNvGrpSpPr/>
          <p:nvPr/>
        </p:nvGrpSpPr>
        <p:grpSpPr>
          <a:xfrm>
            <a:off x="2923534" y="2999811"/>
            <a:ext cx="5728097" cy="616390"/>
            <a:chOff x="3087889" y="1902375"/>
            <a:chExt cx="5574248" cy="616390"/>
          </a:xfrm>
        </p:grpSpPr>
        <p:sp>
          <p:nvSpPr>
            <p:cNvPr id="1231" name="Google Shape;1231;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Quản lý đơn hàng mua</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32" name="Google Shape;1232;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33" name="Google Shape;1233;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Tạo, phê duyệt và theo dõi tiến độ đơn hàng</a:t>
              </a:r>
              <a:endParaRPr b="0" i="0" sz="1000" u="none" cap="none" strike="noStrike">
                <a:solidFill>
                  <a:srgbClr val="000000"/>
                </a:solidFill>
                <a:latin typeface="Reddit Sans"/>
                <a:ea typeface="Reddit Sans"/>
                <a:cs typeface="Reddit Sans"/>
                <a:sym typeface="Reddit Sans"/>
              </a:endParaRPr>
            </a:p>
          </p:txBody>
        </p:sp>
        <p:grpSp>
          <p:nvGrpSpPr>
            <p:cNvPr id="1234" name="Google Shape;1234;p46"/>
            <p:cNvGrpSpPr/>
            <p:nvPr/>
          </p:nvGrpSpPr>
          <p:grpSpPr>
            <a:xfrm rot="-2700000">
              <a:off x="8458425" y="1962575"/>
              <a:ext cx="148367" cy="193521"/>
              <a:chOff x="3723" y="2014"/>
              <a:chExt cx="230" cy="300"/>
            </a:xfrm>
          </p:grpSpPr>
          <p:sp>
            <p:nvSpPr>
              <p:cNvPr id="1235" name="Google Shape;1235;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36" name="Google Shape;1236;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237" name="Google Shape;1237;p46"/>
          <p:cNvGrpSpPr/>
          <p:nvPr/>
        </p:nvGrpSpPr>
        <p:grpSpPr>
          <a:xfrm>
            <a:off x="2923534" y="3597375"/>
            <a:ext cx="5728097" cy="616390"/>
            <a:chOff x="3087889" y="1902375"/>
            <a:chExt cx="5574248" cy="616390"/>
          </a:xfrm>
        </p:grpSpPr>
        <p:sp>
          <p:nvSpPr>
            <p:cNvPr id="1238" name="Google Shape;1238;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Quản lý hóa đơn &amp; thanh toán</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39" name="Google Shape;1239;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40" name="Google Shape;1240;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Ghi nhận hóa đơn và trả hàng mua, liên kết với phân hệ kế toán công nợ phải trả, phiếu chi.</a:t>
              </a:r>
              <a:endParaRPr b="0" i="0" sz="1000" u="none" cap="none" strike="noStrike">
                <a:solidFill>
                  <a:srgbClr val="000000"/>
                </a:solidFill>
                <a:latin typeface="Reddit Sans"/>
                <a:ea typeface="Reddit Sans"/>
                <a:cs typeface="Reddit Sans"/>
                <a:sym typeface="Reddit Sans"/>
              </a:endParaRPr>
            </a:p>
          </p:txBody>
        </p:sp>
        <p:grpSp>
          <p:nvGrpSpPr>
            <p:cNvPr id="1241" name="Google Shape;1241;p46"/>
            <p:cNvGrpSpPr/>
            <p:nvPr/>
          </p:nvGrpSpPr>
          <p:grpSpPr>
            <a:xfrm rot="-2700000">
              <a:off x="8458425" y="1962575"/>
              <a:ext cx="148367" cy="193521"/>
              <a:chOff x="3723" y="2014"/>
              <a:chExt cx="230" cy="300"/>
            </a:xfrm>
          </p:grpSpPr>
          <p:sp>
            <p:nvSpPr>
              <p:cNvPr id="1242" name="Google Shape;1242;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43" name="Google Shape;1243;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244" name="Google Shape;1244;p46"/>
          <p:cNvGrpSpPr/>
          <p:nvPr/>
        </p:nvGrpSpPr>
        <p:grpSpPr>
          <a:xfrm>
            <a:off x="2923534" y="4204516"/>
            <a:ext cx="5728097" cy="616390"/>
            <a:chOff x="3087889" y="1902375"/>
            <a:chExt cx="5574248" cy="616390"/>
          </a:xfrm>
        </p:grpSpPr>
        <p:sp>
          <p:nvSpPr>
            <p:cNvPr id="1245" name="Google Shape;1245;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Chính sách &amp; bảng giá</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46" name="Google Shape;1246;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47" name="Google Shape;1247;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Thiết lập bảng giá nhà cung cấp, chính sách mua theo hợp đồng</a:t>
              </a:r>
              <a:endParaRPr b="0" i="0" sz="1000" u="none" cap="none" strike="noStrike">
                <a:solidFill>
                  <a:srgbClr val="000000"/>
                </a:solidFill>
                <a:latin typeface="Reddit Sans"/>
                <a:ea typeface="Reddit Sans"/>
                <a:cs typeface="Reddit Sans"/>
                <a:sym typeface="Reddit Sans"/>
              </a:endParaRPr>
            </a:p>
          </p:txBody>
        </p:sp>
        <p:grpSp>
          <p:nvGrpSpPr>
            <p:cNvPr id="1248" name="Google Shape;1248;p46"/>
            <p:cNvGrpSpPr/>
            <p:nvPr/>
          </p:nvGrpSpPr>
          <p:grpSpPr>
            <a:xfrm rot="-2700000">
              <a:off x="8458425" y="1962575"/>
              <a:ext cx="148367" cy="193521"/>
              <a:chOff x="3723" y="2014"/>
              <a:chExt cx="230" cy="300"/>
            </a:xfrm>
          </p:grpSpPr>
          <p:sp>
            <p:nvSpPr>
              <p:cNvPr id="1249" name="Google Shape;1249;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50" name="Google Shape;1250;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251" name="Google Shape;1251;p46"/>
          <p:cNvGrpSpPr/>
          <p:nvPr/>
        </p:nvGrpSpPr>
        <p:grpSpPr>
          <a:xfrm>
            <a:off x="2934600" y="4823483"/>
            <a:ext cx="5728097" cy="616390"/>
            <a:chOff x="3087889" y="1902375"/>
            <a:chExt cx="5574248" cy="616390"/>
          </a:xfrm>
        </p:grpSpPr>
        <p:sp>
          <p:nvSpPr>
            <p:cNvPr id="1252" name="Google Shape;1252;p46"/>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Báo cáo mua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53" name="Google Shape;1253;p46"/>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54" name="Google Shape;1254;p46"/>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Đang dạng báo cáo theo các chứng từ và báo cáo tổng hợp phân tích mua hàng, chi phí</a:t>
              </a:r>
              <a:endParaRPr b="0" i="0" sz="1000" u="none" cap="none" strike="noStrike">
                <a:solidFill>
                  <a:srgbClr val="000000"/>
                </a:solidFill>
                <a:latin typeface="Reddit Sans"/>
                <a:ea typeface="Reddit Sans"/>
                <a:cs typeface="Reddit Sans"/>
                <a:sym typeface="Reddit Sans"/>
              </a:endParaRPr>
            </a:p>
          </p:txBody>
        </p:sp>
        <p:grpSp>
          <p:nvGrpSpPr>
            <p:cNvPr id="1255" name="Google Shape;1255;p46"/>
            <p:cNvGrpSpPr/>
            <p:nvPr/>
          </p:nvGrpSpPr>
          <p:grpSpPr>
            <a:xfrm rot="-2700000">
              <a:off x="8458425" y="1962575"/>
              <a:ext cx="148367" cy="193521"/>
              <a:chOff x="3723" y="2014"/>
              <a:chExt cx="230" cy="300"/>
            </a:xfrm>
          </p:grpSpPr>
          <p:sp>
            <p:nvSpPr>
              <p:cNvPr id="1256" name="Google Shape;1256;p4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257" name="Google Shape;1257;p4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258" name="Google Shape;1258;p4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259" name="Google Shape;1259;p46"/>
          <p:cNvSpPr txBox="1"/>
          <p:nvPr/>
        </p:nvSpPr>
        <p:spPr>
          <a:xfrm>
            <a:off x="8944500" y="1296025"/>
            <a:ext cx="2356800" cy="4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chemeClr val="lt1"/>
                </a:solidFill>
                <a:latin typeface="Arial"/>
                <a:ea typeface="Arial"/>
                <a:cs typeface="Arial"/>
                <a:sym typeface="Arial"/>
              </a:rPr>
              <a:t>Chứng từ / Danh mục</a:t>
            </a:r>
            <a:endParaRPr b="1" i="0" sz="1500" u="none" cap="none" strike="noStrike">
              <a:solidFill>
                <a:schemeClr val="lt1"/>
              </a:solidFill>
              <a:latin typeface="Arial"/>
              <a:ea typeface="Arial"/>
              <a:cs typeface="Arial"/>
              <a:sym typeface="Arial"/>
            </a:endParaRPr>
          </a:p>
        </p:txBody>
      </p:sp>
      <p:pic>
        <p:nvPicPr>
          <p:cNvPr id="1260" name="Google Shape;1260;p46"/>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47"/>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266" name="Google Shape;1266;p47"/>
          <p:cNvGrpSpPr/>
          <p:nvPr/>
        </p:nvGrpSpPr>
        <p:grpSpPr>
          <a:xfrm>
            <a:off x="10222053" y="169193"/>
            <a:ext cx="1379662" cy="380749"/>
            <a:chOff x="2600725" y="4134550"/>
            <a:chExt cx="1957800" cy="540300"/>
          </a:xfrm>
        </p:grpSpPr>
        <p:sp>
          <p:nvSpPr>
            <p:cNvPr id="1267" name="Google Shape;1267;p47"/>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268" name="Google Shape;1268;p47"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1269" name="Google Shape;1269;p4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270" name="Google Shape;1270;p47"/>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mua hàng</a:t>
            </a:r>
            <a:endParaRPr b="0" i="0" sz="1200" u="none" cap="none" strike="noStrike">
              <a:solidFill>
                <a:srgbClr val="C4161C"/>
              </a:solidFill>
              <a:latin typeface="Manrope SemiBold"/>
              <a:ea typeface="Manrope SemiBold"/>
              <a:cs typeface="Manrope SemiBold"/>
              <a:sym typeface="Manrope SemiBold"/>
            </a:endParaRPr>
          </a:p>
        </p:txBody>
      </p:sp>
      <p:sp>
        <p:nvSpPr>
          <p:cNvPr id="1271" name="Google Shape;1271;p47"/>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Tổng hợp, theo dõi yêu cầu mặt hàng/ vật tư</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272" name="Google Shape;1272;p47"/>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Báo cáo mua hàng theo thời gian thực</a:t>
            </a:r>
            <a:endParaRPr b="0" i="0" sz="1200" u="none" cap="none" strike="noStrike">
              <a:solidFill>
                <a:srgbClr val="C4161C"/>
              </a:solidFill>
              <a:latin typeface="Manrope SemiBold"/>
              <a:ea typeface="Manrope SemiBold"/>
              <a:cs typeface="Manrope SemiBold"/>
              <a:sym typeface="Manrope SemiBold"/>
            </a:endParaRPr>
          </a:p>
        </p:txBody>
      </p:sp>
      <p:sp>
        <p:nvSpPr>
          <p:cNvPr id="1273" name="Google Shape;1273;p47"/>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Tổng hợp chứng từ mua hàng, hạch toán nhanh chóng</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274" name="Google Shape;1274;p47" title="workspace mua hang.png"/>
          <p:cNvPicPr preferRelativeResize="0"/>
          <p:nvPr/>
        </p:nvPicPr>
        <p:blipFill rotWithShape="1">
          <a:blip r:embed="rId4">
            <a:alphaModFix/>
          </a:blip>
          <a:srcRect b="3566" l="0" r="0" t="3566"/>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275" name="Google Shape;1275;p47" title="baocaomuahang.png"/>
          <p:cNvPicPr preferRelativeResize="0"/>
          <p:nvPr/>
        </p:nvPicPr>
        <p:blipFill rotWithShape="1">
          <a:blip r:embed="rId5">
            <a:alphaModFix/>
          </a:blip>
          <a:srcRect b="3566" l="0" r="0" t="3575"/>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276" name="Google Shape;1276;p47" title="tong hop yeu cau mat hang.png"/>
          <p:cNvPicPr preferRelativeResize="0"/>
          <p:nvPr/>
        </p:nvPicPr>
        <p:blipFill rotWithShape="1">
          <a:blip r:embed="rId6">
            <a:alphaModFix/>
          </a:blip>
          <a:srcRect b="3575" l="0" r="0" t="3566"/>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277" name="Google Shape;1277;p47" title="tong hop chung tu mua hang.png"/>
          <p:cNvPicPr preferRelativeResize="0"/>
          <p:nvPr/>
        </p:nvPicPr>
        <p:blipFill rotWithShape="1">
          <a:blip r:embed="rId7">
            <a:alphaModFix/>
          </a:blip>
          <a:srcRect b="3575" l="0" r="0" t="3575"/>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pic>
        <p:nvPicPr>
          <p:cNvPr id="1278" name="Google Shape;1278;p47" title="chi tiet don hang mua.png"/>
          <p:cNvPicPr preferRelativeResize="0"/>
          <p:nvPr/>
        </p:nvPicPr>
        <p:blipFill rotWithShape="1">
          <a:blip r:embed="rId8">
            <a:alphaModFix/>
          </a:blip>
          <a:srcRect b="57150" l="0" r="48232" t="-1893"/>
          <a:stretch/>
        </p:blipFill>
        <p:spPr>
          <a:xfrm>
            <a:off x="9764000" y="5545000"/>
            <a:ext cx="2192400" cy="1065900"/>
          </a:xfrm>
          <a:prstGeom prst="roundRect">
            <a:avLst>
              <a:gd fmla="val 8107" name="adj"/>
            </a:avLst>
          </a:prstGeom>
          <a:noFill/>
          <a:ln cap="flat" cmpd="sng" w="9525">
            <a:solidFill>
              <a:srgbClr val="E80000"/>
            </a:solidFill>
            <a:prstDash val="solid"/>
            <a:round/>
            <a:headEnd len="sm" w="sm" type="none"/>
            <a:tailEnd len="sm" w="sm" type="none"/>
          </a:ln>
          <a:effectLst>
            <a:outerShdw blurRad="25236" rotWithShape="0" algn="bl" dir="5400000" dist="8412">
              <a:srgbClr val="000000">
                <a:alpha val="50196"/>
              </a:srgbClr>
            </a:outerShdw>
          </a:effectLst>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48"/>
          <p:cNvSpPr/>
          <p:nvPr/>
        </p:nvSpPr>
        <p:spPr>
          <a:xfrm>
            <a:off x="8760900" y="1166150"/>
            <a:ext cx="2714100" cy="4946700"/>
          </a:xfrm>
          <a:prstGeom prst="roundRect">
            <a:avLst>
              <a:gd fmla="val 7589"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284" name="Google Shape;1284;p48"/>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285" name="Google Shape;1285;p48"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286" name="Google Shape;1286;p48"/>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1287" name="Google Shape;1287;p48"/>
          <p:cNvGrpSpPr/>
          <p:nvPr/>
        </p:nvGrpSpPr>
        <p:grpSpPr>
          <a:xfrm>
            <a:off x="10222040" y="325568"/>
            <a:ext cx="1379662" cy="380749"/>
            <a:chOff x="2600725" y="4134550"/>
            <a:chExt cx="1957800" cy="540300"/>
          </a:xfrm>
        </p:grpSpPr>
        <p:sp>
          <p:nvSpPr>
            <p:cNvPr id="1288" name="Google Shape;1288;p48"/>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289" name="Google Shape;1289;p48"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290" name="Google Shape;1290;p48"/>
          <p:cNvSpPr/>
          <p:nvPr/>
        </p:nvSpPr>
        <p:spPr>
          <a:xfrm>
            <a:off x="2923425" y="1039550"/>
            <a:ext cx="86784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1291" name="Google Shape;1291;p48"/>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05. Phân hệ Quản lý Sản xuất</a:t>
            </a:r>
            <a:endParaRPr b="0" i="0" sz="1400" u="none" cap="none" strike="noStrike">
              <a:solidFill>
                <a:schemeClr val="lt1"/>
              </a:solidFill>
              <a:latin typeface="Reddit Sans SemiBold"/>
              <a:ea typeface="Reddit Sans SemiBold"/>
              <a:cs typeface="Reddit Sans SemiBold"/>
              <a:sym typeface="Reddit Sans SemiBold"/>
            </a:endParaRPr>
          </a:p>
        </p:txBody>
      </p:sp>
      <p:sp>
        <p:nvSpPr>
          <p:cNvPr id="1292" name="Google Shape;1292;p48"/>
          <p:cNvSpPr txBox="1"/>
          <p:nvPr/>
        </p:nvSpPr>
        <p:spPr>
          <a:xfrm>
            <a:off x="8905200" y="1678975"/>
            <a:ext cx="2569800" cy="4028100"/>
          </a:xfrm>
          <a:prstGeom prst="rect">
            <a:avLst/>
          </a:prstGeom>
          <a:noFill/>
          <a:ln>
            <a:noFill/>
          </a:ln>
        </p:spPr>
        <p:txBody>
          <a:bodyPr anchorCtr="0" anchor="t" bIns="91425" lIns="91425" spcFirstLastPara="1" rIns="91425" wrap="square" tIns="91425">
            <a:noAutofit/>
          </a:bodyPr>
          <a:lstStyle/>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kế hoạch sản xuất</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Tổng hợp Lệnh sản xuất</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Tổng hợp kiểm tra chất lượng</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Phân tích thời gian ngừng máy</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Tổng hợp công đoạn sản xuất</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Tìm kiếm theo BOM</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tồn kho theo BOM</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Phân tích sản xuất</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Thời gian thực hiện công đoạn BOM</a:t>
            </a:r>
            <a:endParaRPr b="0" i="0" sz="1100" u="none" cap="none" strike="noStrike">
              <a:solidFill>
                <a:schemeClr val="lt1"/>
              </a:solidFill>
              <a:latin typeface="Reddit Sans Light"/>
              <a:ea typeface="Reddit Sans Light"/>
              <a:cs typeface="Reddit Sans Light"/>
              <a:sym typeface="Reddit Sans Light"/>
            </a:endParaRPr>
          </a:p>
          <a:p>
            <a:pPr indent="-298450" lvl="0" marL="360001" marR="0" rtl="0" algn="l">
              <a:lnSpc>
                <a:spcPct val="115000"/>
              </a:lnSpc>
              <a:spcBef>
                <a:spcPts val="0"/>
              </a:spcBef>
              <a:spcAft>
                <a:spcPts val="0"/>
              </a:spcAft>
              <a:buClr>
                <a:schemeClr val="lt1"/>
              </a:buClr>
              <a:buSzPts val="1100"/>
              <a:buFont typeface="Reddit Sans Light"/>
              <a:buChar char="●"/>
            </a:pPr>
            <a:r>
              <a:rPr b="0" i="0" lang="vi" sz="1100" u="none" cap="none" strike="noStrike">
                <a:solidFill>
                  <a:schemeClr val="lt1"/>
                </a:solidFill>
                <a:latin typeface="Reddit Sans Light"/>
                <a:ea typeface="Reddit Sans Light"/>
                <a:cs typeface="Reddit Sans Light"/>
                <a:sym typeface="Reddit Sans Light"/>
              </a:rPr>
              <a:t>Báo cáo Vật tư đã sử dụng cho lệnh sản xuất</a:t>
            </a:r>
            <a:endParaRPr b="0" i="0" sz="11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t/>
            </a:r>
            <a:endParaRPr b="0" i="0" sz="11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chemeClr val="dk1"/>
              </a:buClr>
              <a:buSzPts val="1100"/>
              <a:buFont typeface="Arial"/>
              <a:buNone/>
            </a:pPr>
            <a:r>
              <a:rPr b="0" i="0" lang="vi" sz="1100" u="none" cap="none" strike="noStrike">
                <a:solidFill>
                  <a:schemeClr val="lt1"/>
                </a:solidFill>
                <a:latin typeface="Reddit Sans Light"/>
                <a:ea typeface="Reddit Sans Light"/>
                <a:cs typeface="Reddit Sans Light"/>
                <a:sym typeface="Reddit Sans Light"/>
              </a:rPr>
              <a:t>Nâng cấp, tùy chỉnh báo cáo riêng theo nhu cầu</a:t>
            </a:r>
            <a:endParaRPr b="0" i="0" sz="11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lt1"/>
              </a:solidFill>
              <a:latin typeface="Reddit Sans Light"/>
              <a:ea typeface="Reddit Sans Light"/>
              <a:cs typeface="Reddit Sans Light"/>
              <a:sym typeface="Reddit Sans Light"/>
            </a:endParaRPr>
          </a:p>
        </p:txBody>
      </p:sp>
      <p:sp>
        <p:nvSpPr>
          <p:cNvPr id="1293" name="Google Shape;1293;p48"/>
          <p:cNvSpPr txBox="1"/>
          <p:nvPr/>
        </p:nvSpPr>
        <p:spPr>
          <a:xfrm>
            <a:off x="8944500" y="1296025"/>
            <a:ext cx="2569800" cy="4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chemeClr val="lt1"/>
                </a:solidFill>
                <a:latin typeface="Arial"/>
                <a:ea typeface="Arial"/>
                <a:cs typeface="Arial"/>
                <a:sym typeface="Arial"/>
              </a:rPr>
              <a:t>Hệ thống báo cáo sẵn có</a:t>
            </a:r>
            <a:endParaRPr b="1" i="0" sz="1500" u="none" cap="none" strike="noStrike">
              <a:solidFill>
                <a:schemeClr val="lt1"/>
              </a:solidFill>
              <a:latin typeface="Arial"/>
              <a:ea typeface="Arial"/>
              <a:cs typeface="Arial"/>
              <a:sym typeface="Arial"/>
            </a:endParaRPr>
          </a:p>
        </p:txBody>
      </p:sp>
      <p:grpSp>
        <p:nvGrpSpPr>
          <p:cNvPr id="1294" name="Google Shape;1294;p48"/>
          <p:cNvGrpSpPr/>
          <p:nvPr/>
        </p:nvGrpSpPr>
        <p:grpSpPr>
          <a:xfrm>
            <a:off x="2934600" y="1187482"/>
            <a:ext cx="5728097" cy="616390"/>
            <a:chOff x="3087889" y="1902375"/>
            <a:chExt cx="5574248" cy="616390"/>
          </a:xfrm>
        </p:grpSpPr>
        <p:sp>
          <p:nvSpPr>
            <p:cNvPr id="1295" name="Google Shape;1295;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Quản lý Kế hoạch sản xuất</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296" name="Google Shape;1296;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297" name="Google Shape;1297;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toàn bộ kế hoạch sản xuất theo đơn hàng</a:t>
              </a:r>
              <a:endParaRPr b="0" i="0" sz="1000" u="none" cap="none" strike="noStrike">
                <a:solidFill>
                  <a:srgbClr val="000000"/>
                </a:solidFill>
                <a:latin typeface="Reddit Sans"/>
                <a:ea typeface="Reddit Sans"/>
                <a:cs typeface="Reddit Sans"/>
                <a:sym typeface="Reddit Sans"/>
              </a:endParaRPr>
            </a:p>
          </p:txBody>
        </p:sp>
        <p:grpSp>
          <p:nvGrpSpPr>
            <p:cNvPr id="1298" name="Google Shape;1298;p48"/>
            <p:cNvGrpSpPr/>
            <p:nvPr/>
          </p:nvGrpSpPr>
          <p:grpSpPr>
            <a:xfrm rot="-2700000">
              <a:off x="8458425" y="1962575"/>
              <a:ext cx="148367" cy="193521"/>
              <a:chOff x="3723" y="2014"/>
              <a:chExt cx="230" cy="300"/>
            </a:xfrm>
          </p:grpSpPr>
          <p:sp>
            <p:nvSpPr>
              <p:cNvPr id="1299" name="Google Shape;1299;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00" name="Google Shape;1300;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301" name="Google Shape;1301;p48"/>
          <p:cNvSpPr txBox="1"/>
          <p:nvPr/>
        </p:nvSpPr>
        <p:spPr>
          <a:xfrm>
            <a:off x="587225" y="1894025"/>
            <a:ext cx="2039700" cy="1698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Sản xuất là hệ thống quản lý sản xuất chuyên nghiệp, đáp ứng nhiều mô hình MTO-MTS-ETO và có thể tùy chỉnh linh hoạt cho từng ngành nghề, đặc thù sản xuất riêng</a:t>
            </a:r>
            <a:endParaRPr b="0" i="0" sz="1100" u="none" cap="none" strike="noStrike">
              <a:solidFill>
                <a:srgbClr val="000000"/>
              </a:solidFill>
              <a:latin typeface="Reddit Sans"/>
              <a:ea typeface="Reddit Sans"/>
              <a:cs typeface="Reddit Sans"/>
              <a:sym typeface="Reddit Sans"/>
            </a:endParaRPr>
          </a:p>
        </p:txBody>
      </p:sp>
      <p:grpSp>
        <p:nvGrpSpPr>
          <p:cNvPr id="1302" name="Google Shape;1302;p48"/>
          <p:cNvGrpSpPr/>
          <p:nvPr/>
        </p:nvGrpSpPr>
        <p:grpSpPr>
          <a:xfrm>
            <a:off x="2923534" y="1810893"/>
            <a:ext cx="5728097" cy="616390"/>
            <a:chOff x="3087889" y="1902375"/>
            <a:chExt cx="5574248" cy="616390"/>
          </a:xfrm>
        </p:grpSpPr>
        <p:sp>
          <p:nvSpPr>
            <p:cNvPr id="1303" name="Google Shape;1303;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BOM</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04" name="Google Shape;1304;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05" name="Google Shape;1305;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Lập &amp; quản lý định mức nguyên vật liệu</a:t>
              </a:r>
              <a:endParaRPr b="0" i="0" sz="1000" u="none" cap="none" strike="noStrike">
                <a:solidFill>
                  <a:srgbClr val="000000"/>
                </a:solidFill>
                <a:latin typeface="Reddit Sans"/>
                <a:ea typeface="Reddit Sans"/>
                <a:cs typeface="Reddit Sans"/>
                <a:sym typeface="Reddit Sans"/>
              </a:endParaRPr>
            </a:p>
          </p:txBody>
        </p:sp>
        <p:grpSp>
          <p:nvGrpSpPr>
            <p:cNvPr id="1306" name="Google Shape;1306;p48"/>
            <p:cNvGrpSpPr/>
            <p:nvPr/>
          </p:nvGrpSpPr>
          <p:grpSpPr>
            <a:xfrm rot="-2700000">
              <a:off x="8458425" y="1962575"/>
              <a:ext cx="148367" cy="193521"/>
              <a:chOff x="3723" y="2014"/>
              <a:chExt cx="230" cy="300"/>
            </a:xfrm>
          </p:grpSpPr>
          <p:sp>
            <p:nvSpPr>
              <p:cNvPr id="1307" name="Google Shape;1307;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08" name="Google Shape;1308;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09" name="Google Shape;1309;p48"/>
          <p:cNvGrpSpPr/>
          <p:nvPr/>
        </p:nvGrpSpPr>
        <p:grpSpPr>
          <a:xfrm>
            <a:off x="2923534" y="2423836"/>
            <a:ext cx="5728097" cy="616390"/>
            <a:chOff x="3087889" y="1902375"/>
            <a:chExt cx="5574248" cy="616390"/>
          </a:xfrm>
        </p:grpSpPr>
        <p:sp>
          <p:nvSpPr>
            <p:cNvPr id="1310" name="Google Shape;1310;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Lệnh sản xuất</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11" name="Google Shape;1311;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12" name="Google Shape;1312;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Quản lý lệnh sản xuất chi tiết</a:t>
              </a:r>
              <a:endParaRPr b="0" i="0" sz="1000" u="none" cap="none" strike="noStrike">
                <a:solidFill>
                  <a:srgbClr val="000000"/>
                </a:solidFill>
                <a:latin typeface="Reddit Sans"/>
                <a:ea typeface="Reddit Sans"/>
                <a:cs typeface="Reddit Sans"/>
                <a:sym typeface="Reddit Sans"/>
              </a:endParaRPr>
            </a:p>
          </p:txBody>
        </p:sp>
        <p:grpSp>
          <p:nvGrpSpPr>
            <p:cNvPr id="1313" name="Google Shape;1313;p48"/>
            <p:cNvGrpSpPr/>
            <p:nvPr/>
          </p:nvGrpSpPr>
          <p:grpSpPr>
            <a:xfrm rot="-2700000">
              <a:off x="8458425" y="1962575"/>
              <a:ext cx="148367" cy="193521"/>
              <a:chOff x="3723" y="2014"/>
              <a:chExt cx="230" cy="300"/>
            </a:xfrm>
          </p:grpSpPr>
          <p:sp>
            <p:nvSpPr>
              <p:cNvPr id="1314" name="Google Shape;1314;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15" name="Google Shape;1315;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16" name="Google Shape;1316;p48"/>
          <p:cNvGrpSpPr/>
          <p:nvPr/>
        </p:nvGrpSpPr>
        <p:grpSpPr>
          <a:xfrm>
            <a:off x="2923534" y="2999811"/>
            <a:ext cx="5728097" cy="616390"/>
            <a:chOff x="3087889" y="1902375"/>
            <a:chExt cx="5574248" cy="616390"/>
          </a:xfrm>
        </p:grpSpPr>
        <p:sp>
          <p:nvSpPr>
            <p:cNvPr id="1317" name="Google Shape;1317;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a:t>
              </a:r>
              <a:r>
                <a:rPr b="0" i="0" lang="vi" sz="1600" u="none" cap="none" strike="noStrike">
                  <a:solidFill>
                    <a:schemeClr val="dk1"/>
                  </a:solidFill>
                  <a:latin typeface="Reddit Sans SemiBold"/>
                  <a:ea typeface="Reddit Sans SemiBold"/>
                  <a:cs typeface="Reddit Sans SemiBold"/>
                  <a:sym typeface="Reddit Sans SemiBold"/>
                </a:rPr>
                <a:t>Giá thành</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18" name="Google Shape;1318;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19" name="Google Shape;1319;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Quản lý phân bổ chi phí, tính toán giá thành chính xác</a:t>
              </a:r>
              <a:endParaRPr b="0" i="0" sz="1000" u="none" cap="none" strike="noStrike">
                <a:solidFill>
                  <a:srgbClr val="000000"/>
                </a:solidFill>
                <a:latin typeface="Reddit Sans"/>
                <a:ea typeface="Reddit Sans"/>
                <a:cs typeface="Reddit Sans"/>
                <a:sym typeface="Reddit Sans"/>
              </a:endParaRPr>
            </a:p>
          </p:txBody>
        </p:sp>
        <p:grpSp>
          <p:nvGrpSpPr>
            <p:cNvPr id="1320" name="Google Shape;1320;p48"/>
            <p:cNvGrpSpPr/>
            <p:nvPr/>
          </p:nvGrpSpPr>
          <p:grpSpPr>
            <a:xfrm rot="-2700000">
              <a:off x="8458425" y="1962575"/>
              <a:ext cx="148367" cy="193521"/>
              <a:chOff x="3723" y="2014"/>
              <a:chExt cx="230" cy="300"/>
            </a:xfrm>
          </p:grpSpPr>
          <p:sp>
            <p:nvSpPr>
              <p:cNvPr id="1321" name="Google Shape;1321;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22" name="Google Shape;1322;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23" name="Google Shape;1323;p48"/>
          <p:cNvGrpSpPr/>
          <p:nvPr/>
        </p:nvGrpSpPr>
        <p:grpSpPr>
          <a:xfrm>
            <a:off x="2923534" y="3584810"/>
            <a:ext cx="5728097" cy="616390"/>
            <a:chOff x="3087889" y="1902375"/>
            <a:chExt cx="5574248" cy="616390"/>
          </a:xfrm>
        </p:grpSpPr>
        <p:sp>
          <p:nvSpPr>
            <p:cNvPr id="1324" name="Google Shape;1324;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a:t>
              </a:r>
              <a:r>
                <a:rPr b="0" i="0" lang="vi" sz="1600" u="none" cap="none" strike="noStrike">
                  <a:solidFill>
                    <a:schemeClr val="dk1"/>
                  </a:solidFill>
                  <a:latin typeface="Reddit Sans SemiBold"/>
                  <a:ea typeface="Reddit Sans SemiBold"/>
                  <a:cs typeface="Reddit Sans SemiBold"/>
                  <a:sym typeface="Reddit Sans SemiBold"/>
                </a:rPr>
                <a:t>Quản lý Chất lượng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25" name="Google Shape;1325;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26" name="Google Shape;1326;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Kiểm soát chất lượng đầu vào, đầu ra sản xuất và nhập kho thành phẩm</a:t>
              </a:r>
              <a:endParaRPr b="0" i="0" sz="1000" u="none" cap="none" strike="noStrike">
                <a:solidFill>
                  <a:srgbClr val="000000"/>
                </a:solidFill>
                <a:latin typeface="Reddit Sans"/>
                <a:ea typeface="Reddit Sans"/>
                <a:cs typeface="Reddit Sans"/>
                <a:sym typeface="Reddit Sans"/>
              </a:endParaRPr>
            </a:p>
          </p:txBody>
        </p:sp>
        <p:grpSp>
          <p:nvGrpSpPr>
            <p:cNvPr id="1327" name="Google Shape;1327;p48"/>
            <p:cNvGrpSpPr/>
            <p:nvPr/>
          </p:nvGrpSpPr>
          <p:grpSpPr>
            <a:xfrm rot="-2700000">
              <a:off x="8458425" y="1962575"/>
              <a:ext cx="148367" cy="193521"/>
              <a:chOff x="3723" y="2014"/>
              <a:chExt cx="230" cy="300"/>
            </a:xfrm>
          </p:grpSpPr>
          <p:sp>
            <p:nvSpPr>
              <p:cNvPr id="1328" name="Google Shape;1328;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29" name="Google Shape;1329;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30" name="Google Shape;1330;p48"/>
          <p:cNvGrpSpPr/>
          <p:nvPr/>
        </p:nvGrpSpPr>
        <p:grpSpPr>
          <a:xfrm>
            <a:off x="2923534" y="4184052"/>
            <a:ext cx="5728097" cy="616390"/>
            <a:chOff x="3087889" y="1902375"/>
            <a:chExt cx="5574248" cy="616390"/>
          </a:xfrm>
        </p:grpSpPr>
        <p:sp>
          <p:nvSpPr>
            <p:cNvPr id="1331" name="Google Shape;1331;p48"/>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a:t>
              </a:r>
              <a:r>
                <a:rPr b="0" i="0" lang="vi" sz="1600" u="none" cap="none" strike="noStrike">
                  <a:solidFill>
                    <a:schemeClr val="dk1"/>
                  </a:solidFill>
                  <a:latin typeface="Reddit Sans SemiBold"/>
                  <a:ea typeface="Reddit Sans SemiBold"/>
                  <a:cs typeface="Reddit Sans SemiBold"/>
                  <a:sym typeface="Reddit Sans SemiBold"/>
                </a:rPr>
                <a:t>Quản lý Quy trình &amp; tiến độ</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32" name="Google Shape;1332;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33" name="Google Shape;1333;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chi tiết tiến độ từng công đoạn, job card và thời gian sản xuất</a:t>
              </a:r>
              <a:endParaRPr b="0" i="0" sz="1000" u="none" cap="none" strike="noStrike">
                <a:solidFill>
                  <a:srgbClr val="000000"/>
                </a:solidFill>
                <a:latin typeface="Reddit Sans"/>
                <a:ea typeface="Reddit Sans"/>
                <a:cs typeface="Reddit Sans"/>
                <a:sym typeface="Reddit Sans"/>
              </a:endParaRPr>
            </a:p>
          </p:txBody>
        </p:sp>
        <p:grpSp>
          <p:nvGrpSpPr>
            <p:cNvPr id="1334" name="Google Shape;1334;p48"/>
            <p:cNvGrpSpPr/>
            <p:nvPr/>
          </p:nvGrpSpPr>
          <p:grpSpPr>
            <a:xfrm rot="-2700000">
              <a:off x="8458425" y="1962575"/>
              <a:ext cx="148367" cy="193521"/>
              <a:chOff x="3723" y="2014"/>
              <a:chExt cx="230" cy="300"/>
            </a:xfrm>
          </p:grpSpPr>
          <p:sp>
            <p:nvSpPr>
              <p:cNvPr id="1335" name="Google Shape;1335;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36" name="Google Shape;1336;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37" name="Google Shape;1337;p48"/>
          <p:cNvGrpSpPr/>
          <p:nvPr/>
        </p:nvGrpSpPr>
        <p:grpSpPr>
          <a:xfrm>
            <a:off x="2923534" y="4791193"/>
            <a:ext cx="5728097" cy="616390"/>
            <a:chOff x="3087889" y="1902375"/>
            <a:chExt cx="5574248" cy="616390"/>
          </a:xfrm>
        </p:grpSpPr>
        <p:sp>
          <p:nvSpPr>
            <p:cNvPr id="1338" name="Google Shape;1338;p48"/>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a:t>
              </a:r>
              <a:r>
                <a:rPr b="0" i="0" lang="vi" sz="1600" u="none" cap="none" strike="noStrike">
                  <a:solidFill>
                    <a:schemeClr val="dk1"/>
                  </a:solidFill>
                  <a:latin typeface="Reddit Sans SemiBold"/>
                  <a:ea typeface="Reddit Sans SemiBold"/>
                  <a:cs typeface="Reddit Sans SemiBold"/>
                  <a:sym typeface="Reddit Sans SemiBold"/>
                </a:rPr>
                <a:t>Quản lý nguồn lực sản xuất</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39" name="Google Shape;1339;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40" name="Google Shape;1340;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Khai báo, thiết lập nguồn lực cho từng BOM gồm vật tư, NVL và tiêu hao…</a:t>
              </a:r>
              <a:endParaRPr b="0" i="0" sz="1000" u="none" cap="none" strike="noStrike">
                <a:solidFill>
                  <a:srgbClr val="000000"/>
                </a:solidFill>
                <a:latin typeface="Reddit Sans"/>
                <a:ea typeface="Reddit Sans"/>
                <a:cs typeface="Reddit Sans"/>
                <a:sym typeface="Reddit Sans"/>
              </a:endParaRPr>
            </a:p>
          </p:txBody>
        </p:sp>
        <p:grpSp>
          <p:nvGrpSpPr>
            <p:cNvPr id="1341" name="Google Shape;1341;p48"/>
            <p:cNvGrpSpPr/>
            <p:nvPr/>
          </p:nvGrpSpPr>
          <p:grpSpPr>
            <a:xfrm rot="-2700000">
              <a:off x="8458425" y="1962575"/>
              <a:ext cx="148367" cy="193521"/>
              <a:chOff x="3723" y="2014"/>
              <a:chExt cx="230" cy="300"/>
            </a:xfrm>
          </p:grpSpPr>
          <p:sp>
            <p:nvSpPr>
              <p:cNvPr id="1342" name="Google Shape;1342;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43" name="Google Shape;1343;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344" name="Google Shape;1344;p48"/>
          <p:cNvGrpSpPr/>
          <p:nvPr/>
        </p:nvGrpSpPr>
        <p:grpSpPr>
          <a:xfrm>
            <a:off x="2923534" y="5404376"/>
            <a:ext cx="5728097" cy="616390"/>
            <a:chOff x="3087889" y="1902375"/>
            <a:chExt cx="5574248" cy="616390"/>
          </a:xfrm>
        </p:grpSpPr>
        <p:sp>
          <p:nvSpPr>
            <p:cNvPr id="1345" name="Google Shape;1345;p48"/>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08. </a:t>
              </a:r>
              <a:r>
                <a:rPr b="0" i="0" lang="vi" sz="1600" u="none" cap="none" strike="noStrike">
                  <a:solidFill>
                    <a:schemeClr val="dk1"/>
                  </a:solidFill>
                  <a:latin typeface="Reddit Sans SemiBold"/>
                  <a:ea typeface="Reddit Sans SemiBold"/>
                  <a:cs typeface="Reddit Sans SemiBold"/>
                  <a:sym typeface="Reddit Sans SemiBold"/>
                </a:rPr>
                <a:t>Báo cáo sản xuất</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46" name="Google Shape;1346;p48"/>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47" name="Google Shape;1347;p48"/>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Chi phí, vật tư, tiến độ, tồn kho NVL...</a:t>
              </a:r>
              <a:endParaRPr b="0" i="0" sz="1000" u="none" cap="none" strike="noStrike">
                <a:solidFill>
                  <a:srgbClr val="000000"/>
                </a:solidFill>
                <a:latin typeface="Reddit Sans"/>
                <a:ea typeface="Reddit Sans"/>
                <a:cs typeface="Reddit Sans"/>
                <a:sym typeface="Reddit Sans"/>
              </a:endParaRPr>
            </a:p>
          </p:txBody>
        </p:sp>
        <p:grpSp>
          <p:nvGrpSpPr>
            <p:cNvPr id="1348" name="Google Shape;1348;p48"/>
            <p:cNvGrpSpPr/>
            <p:nvPr/>
          </p:nvGrpSpPr>
          <p:grpSpPr>
            <a:xfrm rot="-2700000">
              <a:off x="8458425" y="1962575"/>
              <a:ext cx="148367" cy="193521"/>
              <a:chOff x="3723" y="2014"/>
              <a:chExt cx="230" cy="300"/>
            </a:xfrm>
          </p:grpSpPr>
          <p:sp>
            <p:nvSpPr>
              <p:cNvPr id="1349" name="Google Shape;1349;p48"/>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50" name="Google Shape;1350;p48"/>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351" name="Google Shape;1351;p4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352" name="Google Shape;1352;p48"/>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sp>
        <p:nvSpPr>
          <p:cNvPr id="1357" name="Google Shape;1357;p49"/>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58" name="Google Shape;1358;p49"/>
          <p:cNvGrpSpPr/>
          <p:nvPr/>
        </p:nvGrpSpPr>
        <p:grpSpPr>
          <a:xfrm>
            <a:off x="10222053" y="169193"/>
            <a:ext cx="1379662" cy="380749"/>
            <a:chOff x="2600725" y="4134550"/>
            <a:chExt cx="1957800" cy="540300"/>
          </a:xfrm>
        </p:grpSpPr>
        <p:sp>
          <p:nvSpPr>
            <p:cNvPr id="1359" name="Google Shape;1359;p49"/>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360" name="Google Shape;1360;p49"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1361" name="Google Shape;1361;p4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362" name="Google Shape;1362;p49"/>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điều hành sản xuất</a:t>
            </a:r>
            <a:endParaRPr b="0" i="0" sz="1200" u="none" cap="none" strike="noStrike">
              <a:solidFill>
                <a:srgbClr val="C4161C"/>
              </a:solidFill>
              <a:latin typeface="Manrope SemiBold"/>
              <a:ea typeface="Manrope SemiBold"/>
              <a:cs typeface="Manrope SemiBold"/>
              <a:sym typeface="Manrope SemiBold"/>
            </a:endParaRPr>
          </a:p>
        </p:txBody>
      </p:sp>
      <p:sp>
        <p:nvSpPr>
          <p:cNvPr id="1363" name="Google Shape;1363;p49"/>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Lệnh sản xuất, quy trình</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364" name="Google Shape;1364;p49"/>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BOM đa cấp, BOM biến thể</a:t>
            </a:r>
            <a:endParaRPr b="0" i="0" sz="1200" u="none" cap="none" strike="noStrike">
              <a:solidFill>
                <a:srgbClr val="C4161C"/>
              </a:solidFill>
              <a:latin typeface="Manrope SemiBold"/>
              <a:ea typeface="Manrope SemiBold"/>
              <a:cs typeface="Manrope SemiBold"/>
              <a:sym typeface="Manrope SemiBold"/>
            </a:endParaRPr>
          </a:p>
        </p:txBody>
      </p:sp>
      <p:sp>
        <p:nvSpPr>
          <p:cNvPr id="1365" name="Google Shape;1365;p49"/>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Báo cáo sản xuất</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366" name="Google Shape;1366;p49" title="workspace san xuat.png"/>
          <p:cNvPicPr preferRelativeResize="0"/>
          <p:nvPr/>
        </p:nvPicPr>
        <p:blipFill rotWithShape="1">
          <a:blip r:embed="rId4">
            <a:alphaModFix/>
          </a:blip>
          <a:srcRect b="3566" l="0" r="0" t="3566"/>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367" name="Google Shape;1367;p49" title="bom tonghop.png"/>
          <p:cNvPicPr preferRelativeResize="0"/>
          <p:nvPr/>
        </p:nvPicPr>
        <p:blipFill rotWithShape="1">
          <a:blip r:embed="rId5">
            <a:alphaModFix/>
          </a:blip>
          <a:srcRect b="25775" l="0" r="18573" t="-1384"/>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368" name="Google Shape;1368;p49" title="lenh san xuat.png"/>
          <p:cNvPicPr preferRelativeResize="0"/>
          <p:nvPr/>
        </p:nvPicPr>
        <p:blipFill rotWithShape="1">
          <a:blip r:embed="rId6">
            <a:alphaModFix/>
          </a:blip>
          <a:srcRect b="20823" l="0" r="14734" t="0"/>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369" name="Google Shape;1369;p49" title="bao cao san xuat.png"/>
          <p:cNvPicPr preferRelativeResize="0"/>
          <p:nvPr/>
        </p:nvPicPr>
        <p:blipFill rotWithShape="1">
          <a:blip r:embed="rId7">
            <a:alphaModFix/>
          </a:blip>
          <a:srcRect b="8561" l="0" r="0" t="-1411"/>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50"/>
          <p:cNvSpPr/>
          <p:nvPr/>
        </p:nvSpPr>
        <p:spPr>
          <a:xfrm>
            <a:off x="8760900" y="1166150"/>
            <a:ext cx="2714100" cy="4946700"/>
          </a:xfrm>
          <a:prstGeom prst="roundRect">
            <a:avLst>
              <a:gd fmla="val 7589"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375" name="Google Shape;1375;p50"/>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376" name="Google Shape;1376;p50"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377" name="Google Shape;1377;p50"/>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Tính năng cốt lõi</a:t>
            </a:r>
            <a:endParaRPr b="1" i="0" sz="1600" u="none" cap="none" strike="noStrike">
              <a:solidFill>
                <a:srgbClr val="C3161C"/>
              </a:solidFill>
              <a:latin typeface="Reddit Sans"/>
              <a:ea typeface="Reddit Sans"/>
              <a:cs typeface="Reddit Sans"/>
              <a:sym typeface="Reddit Sans"/>
            </a:endParaRPr>
          </a:p>
        </p:txBody>
      </p:sp>
      <p:grpSp>
        <p:nvGrpSpPr>
          <p:cNvPr id="1378" name="Google Shape;1378;p50"/>
          <p:cNvGrpSpPr/>
          <p:nvPr/>
        </p:nvGrpSpPr>
        <p:grpSpPr>
          <a:xfrm>
            <a:off x="10222040" y="325568"/>
            <a:ext cx="1379662" cy="380749"/>
            <a:chOff x="2600725" y="4134550"/>
            <a:chExt cx="1957800" cy="540300"/>
          </a:xfrm>
        </p:grpSpPr>
        <p:sp>
          <p:nvSpPr>
            <p:cNvPr id="1379" name="Google Shape;1379;p50"/>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380" name="Google Shape;1380;p50"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381" name="Google Shape;1381;p50"/>
          <p:cNvSpPr/>
          <p:nvPr/>
        </p:nvSpPr>
        <p:spPr>
          <a:xfrm>
            <a:off x="2923425" y="1039550"/>
            <a:ext cx="8678400" cy="5208900"/>
          </a:xfrm>
          <a:prstGeom prst="roundRect">
            <a:avLst>
              <a:gd fmla="val 4755" name="adj"/>
            </a:avLst>
          </a:prstGeom>
          <a:noFill/>
          <a:ln cap="flat" cmpd="sng" w="9525">
            <a:solidFill>
              <a:srgbClr val="C316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lt1"/>
              </a:solidFill>
              <a:latin typeface="Reddit Sans"/>
              <a:ea typeface="Reddit Sans"/>
              <a:cs typeface="Reddit Sans"/>
              <a:sym typeface="Reddit Sans"/>
            </a:endParaRPr>
          </a:p>
        </p:txBody>
      </p:sp>
      <p:sp>
        <p:nvSpPr>
          <p:cNvPr id="1382" name="Google Shape;1382;p50"/>
          <p:cNvSpPr/>
          <p:nvPr/>
        </p:nvSpPr>
        <p:spPr>
          <a:xfrm>
            <a:off x="587225" y="1170325"/>
            <a:ext cx="2039700" cy="540300"/>
          </a:xfrm>
          <a:prstGeom prst="roundRect">
            <a:avLst>
              <a:gd fmla="val 31991"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06. Phân hệ Quản lý </a:t>
            </a:r>
            <a:endParaRPr b="0" i="0" sz="1400" u="none" cap="none" strike="noStrike">
              <a:solidFill>
                <a:schemeClr val="lt1"/>
              </a:solidFill>
              <a:latin typeface="Reddit Sans Medium"/>
              <a:ea typeface="Reddit Sans Medium"/>
              <a:cs typeface="Reddit Sans Medium"/>
              <a:sym typeface="Reddit Sans Medium"/>
            </a:endParaRPr>
          </a:p>
          <a:p>
            <a:pPr indent="0" lvl="0" marL="0" marR="0" rtl="0" algn="ctr">
              <a:lnSpc>
                <a:spcPct val="100000"/>
              </a:lnSpc>
              <a:spcBef>
                <a:spcPts val="0"/>
              </a:spcBef>
              <a:spcAft>
                <a:spcPts val="0"/>
              </a:spcAft>
              <a:buClr>
                <a:schemeClr val="dk1"/>
              </a:buClr>
              <a:buSzPts val="1100"/>
              <a:buFont typeface="Arial"/>
              <a:buNone/>
            </a:pPr>
            <a:r>
              <a:rPr b="0" i="0" lang="vi" sz="1400" u="none" cap="none" strike="noStrike">
                <a:solidFill>
                  <a:schemeClr val="lt1"/>
                </a:solidFill>
                <a:latin typeface="Reddit Sans Medium"/>
                <a:ea typeface="Reddit Sans Medium"/>
                <a:cs typeface="Reddit Sans Medium"/>
                <a:sym typeface="Reddit Sans Medium"/>
              </a:rPr>
              <a:t>Tài chính kế toán</a:t>
            </a:r>
            <a:endParaRPr b="0" i="0" sz="1400" u="none" cap="none" strike="noStrike">
              <a:solidFill>
                <a:schemeClr val="lt1"/>
              </a:solidFill>
              <a:latin typeface="Reddit Sans SemiBold"/>
              <a:ea typeface="Reddit Sans SemiBold"/>
              <a:cs typeface="Reddit Sans SemiBold"/>
              <a:sym typeface="Reddit Sans SemiBold"/>
            </a:endParaRPr>
          </a:p>
        </p:txBody>
      </p:sp>
      <p:sp>
        <p:nvSpPr>
          <p:cNvPr id="1383" name="Google Shape;1383;p50"/>
          <p:cNvSpPr txBox="1"/>
          <p:nvPr/>
        </p:nvSpPr>
        <p:spPr>
          <a:xfrm>
            <a:off x="8905200" y="1678975"/>
            <a:ext cx="2569800" cy="2602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Tiền mặt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Tiền gửi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Bán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Mua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Kho hàng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Tài sản / CCDC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Nhân sự , tiền lương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Ngân sách </a:t>
            </a:r>
            <a:endParaRPr b="0" i="0" sz="1200" u="none" cap="none" strike="noStrike">
              <a:solidFill>
                <a:schemeClr val="lt1"/>
              </a:solidFill>
              <a:latin typeface="Reddit Sans Light"/>
              <a:ea typeface="Reddit Sans Light"/>
              <a:cs typeface="Reddit Sans Light"/>
              <a:sym typeface="Reddit Sans Light"/>
            </a:endParaRPr>
          </a:p>
          <a:p>
            <a:pPr indent="0" lvl="0" marL="0" marR="0" rtl="0" algn="l">
              <a:lnSpc>
                <a:spcPct val="115000"/>
              </a:lnSpc>
              <a:spcBef>
                <a:spcPts val="0"/>
              </a:spcBef>
              <a:spcAft>
                <a:spcPts val="0"/>
              </a:spcAft>
              <a:buClr>
                <a:srgbClr val="000000"/>
              </a:buClr>
              <a:buSzPts val="1200"/>
              <a:buFont typeface="Arial"/>
              <a:buNone/>
            </a:pPr>
            <a:r>
              <a:rPr b="0" i="0" lang="vi" sz="1200" u="none" cap="none" strike="noStrike">
                <a:solidFill>
                  <a:schemeClr val="lt1"/>
                </a:solidFill>
                <a:latin typeface="Reddit Sans Light"/>
                <a:ea typeface="Reddit Sans Light"/>
                <a:cs typeface="Reddit Sans Light"/>
                <a:sym typeface="Reddit Sans Light"/>
              </a:rPr>
              <a:t>- Kế toán Tổng hợp</a:t>
            </a:r>
            <a:endParaRPr b="0" i="0" sz="1200" u="none" cap="none" strike="noStrike">
              <a:solidFill>
                <a:schemeClr val="lt1"/>
              </a:solidFill>
              <a:latin typeface="Reddit Sans Light"/>
              <a:ea typeface="Reddit Sans Light"/>
              <a:cs typeface="Reddit Sans Light"/>
              <a:sym typeface="Reddit Sans Light"/>
            </a:endParaRPr>
          </a:p>
        </p:txBody>
      </p:sp>
      <p:sp>
        <p:nvSpPr>
          <p:cNvPr id="1384" name="Google Shape;1384;p50"/>
          <p:cNvSpPr txBox="1"/>
          <p:nvPr/>
        </p:nvSpPr>
        <p:spPr>
          <a:xfrm>
            <a:off x="8944500" y="1296025"/>
            <a:ext cx="2356800" cy="4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vi" sz="1500" u="none" cap="none" strike="noStrike">
                <a:solidFill>
                  <a:schemeClr val="lt1"/>
                </a:solidFill>
                <a:latin typeface="Arial"/>
                <a:ea typeface="Arial"/>
                <a:cs typeface="Arial"/>
                <a:sym typeface="Arial"/>
              </a:rPr>
              <a:t>Chứng từ / Danh mục</a:t>
            </a:r>
            <a:endParaRPr b="1" i="0" sz="1500" u="none" cap="none" strike="noStrike">
              <a:solidFill>
                <a:schemeClr val="lt1"/>
              </a:solidFill>
              <a:latin typeface="Arial"/>
              <a:ea typeface="Arial"/>
              <a:cs typeface="Arial"/>
              <a:sym typeface="Arial"/>
            </a:endParaRPr>
          </a:p>
        </p:txBody>
      </p:sp>
      <p:grpSp>
        <p:nvGrpSpPr>
          <p:cNvPr id="1385" name="Google Shape;1385;p50"/>
          <p:cNvGrpSpPr/>
          <p:nvPr/>
        </p:nvGrpSpPr>
        <p:grpSpPr>
          <a:xfrm>
            <a:off x="2934600" y="1187482"/>
            <a:ext cx="5728097" cy="616390"/>
            <a:chOff x="3087889" y="1902375"/>
            <a:chExt cx="5574248" cy="616390"/>
          </a:xfrm>
        </p:grpSpPr>
        <p:sp>
          <p:nvSpPr>
            <p:cNvPr id="1386" name="Google Shape;1386;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01. Kế toán tiền mặt &amp; tiền gửi</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87" name="Google Shape;1387;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88" name="Google Shape;1388;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Quản lý phiếu thu, phiếu chi, sổ quỹ, ngân hàng.</a:t>
              </a:r>
              <a:endParaRPr b="0" i="0" sz="1000" u="none" cap="none" strike="noStrike">
                <a:solidFill>
                  <a:srgbClr val="000000"/>
                </a:solidFill>
                <a:latin typeface="Reddit Sans"/>
                <a:ea typeface="Reddit Sans"/>
                <a:cs typeface="Reddit Sans"/>
                <a:sym typeface="Reddit Sans"/>
              </a:endParaRPr>
            </a:p>
          </p:txBody>
        </p:sp>
        <p:grpSp>
          <p:nvGrpSpPr>
            <p:cNvPr id="1389" name="Google Shape;1389;p50"/>
            <p:cNvGrpSpPr/>
            <p:nvPr/>
          </p:nvGrpSpPr>
          <p:grpSpPr>
            <a:xfrm rot="-2700000">
              <a:off x="8458425" y="1962575"/>
              <a:ext cx="148367" cy="193521"/>
              <a:chOff x="3723" y="2014"/>
              <a:chExt cx="230" cy="300"/>
            </a:xfrm>
          </p:grpSpPr>
          <p:sp>
            <p:nvSpPr>
              <p:cNvPr id="1390" name="Google Shape;1390;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91" name="Google Shape;1391;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392" name="Google Shape;1392;p50"/>
          <p:cNvSpPr txBox="1"/>
          <p:nvPr/>
        </p:nvSpPr>
        <p:spPr>
          <a:xfrm>
            <a:off x="587225" y="1894025"/>
            <a:ext cx="2039700" cy="16980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Reddit Sans"/>
                <a:ea typeface="Reddit Sans"/>
                <a:cs typeface="Reddit Sans"/>
                <a:sym typeface="Reddit Sans"/>
              </a:rPr>
              <a:t>MBW Next cung cấp phân hệ kế toán – tài chính tích hợp toàn diện với mua hàng, bán hàng, kho và nhân sự, giúp doanh nghiệp quản lý dòng tiền, công nợ, ngân sách và báo cáo tài chính một cách minh bạch, chính xác.</a:t>
            </a:r>
            <a:endParaRPr b="0" i="0" sz="1100" u="none" cap="none" strike="noStrike">
              <a:solidFill>
                <a:srgbClr val="000000"/>
              </a:solidFill>
              <a:latin typeface="Reddit Sans"/>
              <a:ea typeface="Reddit Sans"/>
              <a:cs typeface="Reddit Sans"/>
              <a:sym typeface="Reddit Sans"/>
            </a:endParaRPr>
          </a:p>
        </p:txBody>
      </p:sp>
      <p:grpSp>
        <p:nvGrpSpPr>
          <p:cNvPr id="1393" name="Google Shape;1393;p50"/>
          <p:cNvGrpSpPr/>
          <p:nvPr/>
        </p:nvGrpSpPr>
        <p:grpSpPr>
          <a:xfrm>
            <a:off x="2923534" y="1810893"/>
            <a:ext cx="5728097" cy="616390"/>
            <a:chOff x="3087889" y="1902375"/>
            <a:chExt cx="5574248" cy="616390"/>
          </a:xfrm>
        </p:grpSpPr>
        <p:sp>
          <p:nvSpPr>
            <p:cNvPr id="1394" name="Google Shape;1394;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02. Kế toán bán hàng &amp; mua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395" name="Google Shape;1395;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396" name="Google Shape;1396;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Ghi nhận hóa đơn, công nợ phải thu – phải trả</a:t>
              </a:r>
              <a:endParaRPr b="0" i="0" sz="1000" u="none" cap="none" strike="noStrike">
                <a:solidFill>
                  <a:srgbClr val="000000"/>
                </a:solidFill>
                <a:latin typeface="Reddit Sans"/>
                <a:ea typeface="Reddit Sans"/>
                <a:cs typeface="Reddit Sans"/>
                <a:sym typeface="Reddit Sans"/>
              </a:endParaRPr>
            </a:p>
          </p:txBody>
        </p:sp>
        <p:grpSp>
          <p:nvGrpSpPr>
            <p:cNvPr id="1397" name="Google Shape;1397;p50"/>
            <p:cNvGrpSpPr/>
            <p:nvPr/>
          </p:nvGrpSpPr>
          <p:grpSpPr>
            <a:xfrm rot="-2700000">
              <a:off x="8458425" y="1962575"/>
              <a:ext cx="148367" cy="193521"/>
              <a:chOff x="3723" y="2014"/>
              <a:chExt cx="230" cy="300"/>
            </a:xfrm>
          </p:grpSpPr>
          <p:sp>
            <p:nvSpPr>
              <p:cNvPr id="1398" name="Google Shape;1398;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399" name="Google Shape;1399;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00" name="Google Shape;1400;p50"/>
          <p:cNvGrpSpPr/>
          <p:nvPr/>
        </p:nvGrpSpPr>
        <p:grpSpPr>
          <a:xfrm>
            <a:off x="2923534" y="2423836"/>
            <a:ext cx="5728097" cy="616390"/>
            <a:chOff x="3087889" y="1902375"/>
            <a:chExt cx="5574248" cy="616390"/>
          </a:xfrm>
        </p:grpSpPr>
        <p:sp>
          <p:nvSpPr>
            <p:cNvPr id="1401" name="Google Shape;1401;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03. Kế toán kho hàng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02" name="Google Shape;1402;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03" name="Google Shape;1403;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Hạch toán nhập – xuất – tồn, giá vốn hàng bán.</a:t>
              </a:r>
              <a:endParaRPr b="0" i="0" sz="1000" u="none" cap="none" strike="noStrike">
                <a:solidFill>
                  <a:srgbClr val="000000"/>
                </a:solidFill>
                <a:latin typeface="Reddit Sans"/>
                <a:ea typeface="Reddit Sans"/>
                <a:cs typeface="Reddit Sans"/>
                <a:sym typeface="Reddit Sans"/>
              </a:endParaRPr>
            </a:p>
          </p:txBody>
        </p:sp>
        <p:grpSp>
          <p:nvGrpSpPr>
            <p:cNvPr id="1404" name="Google Shape;1404;p50"/>
            <p:cNvGrpSpPr/>
            <p:nvPr/>
          </p:nvGrpSpPr>
          <p:grpSpPr>
            <a:xfrm rot="-2700000">
              <a:off x="8458425" y="1962575"/>
              <a:ext cx="148367" cy="193521"/>
              <a:chOff x="3723" y="2014"/>
              <a:chExt cx="230" cy="300"/>
            </a:xfrm>
          </p:grpSpPr>
          <p:sp>
            <p:nvSpPr>
              <p:cNvPr id="1405" name="Google Shape;1405;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06" name="Google Shape;1406;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07" name="Google Shape;1407;p50"/>
          <p:cNvGrpSpPr/>
          <p:nvPr/>
        </p:nvGrpSpPr>
        <p:grpSpPr>
          <a:xfrm>
            <a:off x="2923534" y="2999811"/>
            <a:ext cx="5728097" cy="616390"/>
            <a:chOff x="3087889" y="1902375"/>
            <a:chExt cx="5574248" cy="616390"/>
          </a:xfrm>
        </p:grpSpPr>
        <p:sp>
          <p:nvSpPr>
            <p:cNvPr id="1408" name="Google Shape;1408;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04. </a:t>
              </a:r>
              <a:r>
                <a:rPr b="0" i="0" lang="vi" sz="1600" u="none" cap="none" strike="noStrike">
                  <a:solidFill>
                    <a:schemeClr val="dk1"/>
                  </a:solidFill>
                  <a:latin typeface="Reddit Sans SemiBold"/>
                  <a:ea typeface="Reddit Sans SemiBold"/>
                  <a:cs typeface="Reddit Sans SemiBold"/>
                  <a:sym typeface="Reddit Sans SemiBold"/>
                </a:rPr>
                <a:t>Kế toán tài sản &amp; CCDC</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09" name="Google Shape;1409;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10" name="Google Shape;1410;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Arial"/>
                <a:buNone/>
              </a:pPr>
              <a:r>
                <a:rPr b="0" i="0" lang="vi" sz="1000" u="none" cap="none" strike="noStrike">
                  <a:solidFill>
                    <a:schemeClr val="dk1"/>
                  </a:solidFill>
                  <a:latin typeface="Reddit Sans"/>
                  <a:ea typeface="Reddit Sans"/>
                  <a:cs typeface="Reddit Sans"/>
                  <a:sym typeface="Reddit Sans"/>
                </a:rPr>
                <a:t>Quản lý nguyên giá, khấu hao, điều chuyển, thanh lý.</a:t>
              </a:r>
              <a:endParaRPr b="0" i="0" sz="1000" u="none" cap="none" strike="noStrike">
                <a:solidFill>
                  <a:srgbClr val="000000"/>
                </a:solidFill>
                <a:latin typeface="Reddit Sans"/>
                <a:ea typeface="Reddit Sans"/>
                <a:cs typeface="Reddit Sans"/>
                <a:sym typeface="Reddit Sans"/>
              </a:endParaRPr>
            </a:p>
          </p:txBody>
        </p:sp>
        <p:grpSp>
          <p:nvGrpSpPr>
            <p:cNvPr id="1411" name="Google Shape;1411;p50"/>
            <p:cNvGrpSpPr/>
            <p:nvPr/>
          </p:nvGrpSpPr>
          <p:grpSpPr>
            <a:xfrm rot="-2700000">
              <a:off x="8458425" y="1962575"/>
              <a:ext cx="148367" cy="193521"/>
              <a:chOff x="3723" y="2014"/>
              <a:chExt cx="230" cy="300"/>
            </a:xfrm>
          </p:grpSpPr>
          <p:sp>
            <p:nvSpPr>
              <p:cNvPr id="1412" name="Google Shape;1412;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13" name="Google Shape;1413;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14" name="Google Shape;1414;p50"/>
          <p:cNvGrpSpPr/>
          <p:nvPr/>
        </p:nvGrpSpPr>
        <p:grpSpPr>
          <a:xfrm>
            <a:off x="2923534" y="3584810"/>
            <a:ext cx="5728097" cy="616390"/>
            <a:chOff x="3087889" y="1902375"/>
            <a:chExt cx="5574248" cy="616390"/>
          </a:xfrm>
        </p:grpSpPr>
        <p:sp>
          <p:nvSpPr>
            <p:cNvPr id="1415" name="Google Shape;1415;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05. </a:t>
              </a:r>
              <a:r>
                <a:rPr b="0" i="0" lang="vi" sz="1600" u="none" cap="none" strike="noStrike">
                  <a:solidFill>
                    <a:schemeClr val="dk1"/>
                  </a:solidFill>
                  <a:latin typeface="Reddit Sans SemiBold"/>
                  <a:ea typeface="Reddit Sans SemiBold"/>
                  <a:cs typeface="Reddit Sans SemiBold"/>
                  <a:sym typeface="Reddit Sans SemiBold"/>
                </a:rPr>
                <a:t>Kế toán nhân sự – tiền lương</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16" name="Google Shape;1416;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17" name="Google Shape;1417;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Liên kết HR, tính lương, chi trả lương, bảo hiểm</a:t>
              </a:r>
              <a:endParaRPr b="0" i="0" sz="1000" u="none" cap="none" strike="noStrike">
                <a:solidFill>
                  <a:srgbClr val="000000"/>
                </a:solidFill>
                <a:latin typeface="Reddit Sans"/>
                <a:ea typeface="Reddit Sans"/>
                <a:cs typeface="Reddit Sans"/>
                <a:sym typeface="Reddit Sans"/>
              </a:endParaRPr>
            </a:p>
          </p:txBody>
        </p:sp>
        <p:grpSp>
          <p:nvGrpSpPr>
            <p:cNvPr id="1418" name="Google Shape;1418;p50"/>
            <p:cNvGrpSpPr/>
            <p:nvPr/>
          </p:nvGrpSpPr>
          <p:grpSpPr>
            <a:xfrm rot="-2700000">
              <a:off x="8458425" y="1962575"/>
              <a:ext cx="148367" cy="193521"/>
              <a:chOff x="3723" y="2014"/>
              <a:chExt cx="230" cy="300"/>
            </a:xfrm>
          </p:grpSpPr>
          <p:sp>
            <p:nvSpPr>
              <p:cNvPr id="1419" name="Google Shape;1419;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20" name="Google Shape;1420;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21" name="Google Shape;1421;p50"/>
          <p:cNvGrpSpPr/>
          <p:nvPr/>
        </p:nvGrpSpPr>
        <p:grpSpPr>
          <a:xfrm>
            <a:off x="2923534" y="4184052"/>
            <a:ext cx="5728097" cy="616390"/>
            <a:chOff x="3087889" y="1902375"/>
            <a:chExt cx="5574248" cy="616390"/>
          </a:xfrm>
        </p:grpSpPr>
        <p:sp>
          <p:nvSpPr>
            <p:cNvPr id="1422" name="Google Shape;1422;p50"/>
            <p:cNvSpPr txBox="1"/>
            <p:nvPr/>
          </p:nvSpPr>
          <p:spPr>
            <a:xfrm>
              <a:off x="3210280" y="1902375"/>
              <a:ext cx="4832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06. </a:t>
              </a:r>
              <a:r>
                <a:rPr b="0" i="0" lang="vi" sz="1600" u="none" cap="none" strike="noStrike">
                  <a:solidFill>
                    <a:schemeClr val="dk1"/>
                  </a:solidFill>
                  <a:latin typeface="Reddit Sans SemiBold"/>
                  <a:ea typeface="Reddit Sans SemiBold"/>
                  <a:cs typeface="Reddit Sans SemiBold"/>
                  <a:sym typeface="Reddit Sans SemiBold"/>
                </a:rPr>
                <a:t>Kế toán ngân sách</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23" name="Google Shape;1423;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24" name="Google Shape;1424;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Lập ngân sách, theo dõi chi phí so với kế hoạch.</a:t>
              </a:r>
              <a:endParaRPr b="0" i="0" sz="1000" u="none" cap="none" strike="noStrike">
                <a:solidFill>
                  <a:srgbClr val="000000"/>
                </a:solidFill>
                <a:latin typeface="Reddit Sans"/>
                <a:ea typeface="Reddit Sans"/>
                <a:cs typeface="Reddit Sans"/>
                <a:sym typeface="Reddit Sans"/>
              </a:endParaRPr>
            </a:p>
          </p:txBody>
        </p:sp>
        <p:grpSp>
          <p:nvGrpSpPr>
            <p:cNvPr id="1425" name="Google Shape;1425;p50"/>
            <p:cNvGrpSpPr/>
            <p:nvPr/>
          </p:nvGrpSpPr>
          <p:grpSpPr>
            <a:xfrm rot="-2700000">
              <a:off x="8458425" y="1962575"/>
              <a:ext cx="148367" cy="193521"/>
              <a:chOff x="3723" y="2014"/>
              <a:chExt cx="230" cy="300"/>
            </a:xfrm>
          </p:grpSpPr>
          <p:sp>
            <p:nvSpPr>
              <p:cNvPr id="1426" name="Google Shape;1426;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27" name="Google Shape;1427;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28" name="Google Shape;1428;p50"/>
          <p:cNvGrpSpPr/>
          <p:nvPr/>
        </p:nvGrpSpPr>
        <p:grpSpPr>
          <a:xfrm>
            <a:off x="2923534" y="4791193"/>
            <a:ext cx="5728097" cy="616390"/>
            <a:chOff x="3087889" y="1902375"/>
            <a:chExt cx="5574248" cy="616390"/>
          </a:xfrm>
        </p:grpSpPr>
        <p:sp>
          <p:nvSpPr>
            <p:cNvPr id="1429" name="Google Shape;1429;p50"/>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07. </a:t>
              </a:r>
              <a:r>
                <a:rPr b="0" i="0" lang="vi" sz="1600" u="none" cap="none" strike="noStrike">
                  <a:solidFill>
                    <a:schemeClr val="dk1"/>
                  </a:solidFill>
                  <a:latin typeface="Reddit Sans SemiBold"/>
                  <a:ea typeface="Reddit Sans SemiBold"/>
                  <a:cs typeface="Reddit Sans SemiBold"/>
                  <a:sym typeface="Reddit Sans SemiBold"/>
                </a:rPr>
                <a:t>Kế toán tổng hợp</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30" name="Google Shape;1430;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31" name="Google Shape;1431;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Bút toán tổng hợp, kết chuyển cuối kỳ</a:t>
              </a:r>
              <a:endParaRPr b="0" i="0" sz="1000" u="none" cap="none" strike="noStrike">
                <a:solidFill>
                  <a:srgbClr val="000000"/>
                </a:solidFill>
                <a:latin typeface="Reddit Sans"/>
                <a:ea typeface="Reddit Sans"/>
                <a:cs typeface="Reddit Sans"/>
                <a:sym typeface="Reddit Sans"/>
              </a:endParaRPr>
            </a:p>
          </p:txBody>
        </p:sp>
        <p:grpSp>
          <p:nvGrpSpPr>
            <p:cNvPr id="1432" name="Google Shape;1432;p50"/>
            <p:cNvGrpSpPr/>
            <p:nvPr/>
          </p:nvGrpSpPr>
          <p:grpSpPr>
            <a:xfrm rot="-2700000">
              <a:off x="8458425" y="1962575"/>
              <a:ext cx="148367" cy="193521"/>
              <a:chOff x="3723" y="2014"/>
              <a:chExt cx="230" cy="300"/>
            </a:xfrm>
          </p:grpSpPr>
          <p:sp>
            <p:nvSpPr>
              <p:cNvPr id="1433" name="Google Shape;1433;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34" name="Google Shape;1434;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grpSp>
        <p:nvGrpSpPr>
          <p:cNvPr id="1435" name="Google Shape;1435;p50"/>
          <p:cNvGrpSpPr/>
          <p:nvPr/>
        </p:nvGrpSpPr>
        <p:grpSpPr>
          <a:xfrm>
            <a:off x="2923534" y="5404376"/>
            <a:ext cx="5728097" cy="616390"/>
            <a:chOff x="3087889" y="1902375"/>
            <a:chExt cx="5574248" cy="616390"/>
          </a:xfrm>
        </p:grpSpPr>
        <p:sp>
          <p:nvSpPr>
            <p:cNvPr id="1436" name="Google Shape;1436;p50"/>
            <p:cNvSpPr txBox="1"/>
            <p:nvPr/>
          </p:nvSpPr>
          <p:spPr>
            <a:xfrm>
              <a:off x="3210280" y="1902375"/>
              <a:ext cx="483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08. </a:t>
              </a:r>
              <a:r>
                <a:rPr b="0" i="0" lang="vi" sz="1600" u="none" cap="none" strike="noStrike">
                  <a:solidFill>
                    <a:schemeClr val="dk1"/>
                  </a:solidFill>
                  <a:latin typeface="Reddit Sans SemiBold"/>
                  <a:ea typeface="Reddit Sans SemiBold"/>
                  <a:cs typeface="Reddit Sans SemiBold"/>
                  <a:sym typeface="Reddit Sans SemiBold"/>
                </a:rPr>
                <a:t>Báo cáo tài chính &amp; thuế</a:t>
              </a:r>
              <a:endParaRPr b="0" i="0" sz="1600" u="none" cap="none" strike="noStrike">
                <a:solidFill>
                  <a:schemeClr val="dk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Reddit Sans SemiBold"/>
                <a:ea typeface="Reddit Sans SemiBold"/>
                <a:cs typeface="Reddit Sans SemiBold"/>
                <a:sym typeface="Reddit Sans SemiBold"/>
              </a:endParaRPr>
            </a:p>
          </p:txBody>
        </p:sp>
        <p:cxnSp>
          <p:nvCxnSpPr>
            <p:cNvPr id="1437" name="Google Shape;1437;p50"/>
            <p:cNvCxnSpPr/>
            <p:nvPr/>
          </p:nvCxnSpPr>
          <p:spPr>
            <a:xfrm>
              <a:off x="3087889" y="2263302"/>
              <a:ext cx="5543700" cy="0"/>
            </a:xfrm>
            <a:prstGeom prst="straightConnector1">
              <a:avLst/>
            </a:prstGeom>
            <a:noFill/>
            <a:ln cap="flat" cmpd="sng" w="12700">
              <a:solidFill>
                <a:srgbClr val="EFEFEF"/>
              </a:solidFill>
              <a:prstDash val="solid"/>
              <a:miter lim="8000"/>
              <a:headEnd len="sm" w="sm" type="none"/>
              <a:tailEnd len="sm" w="sm" type="none"/>
            </a:ln>
          </p:spPr>
        </p:cxnSp>
        <p:sp>
          <p:nvSpPr>
            <p:cNvPr id="1438" name="Google Shape;1438;p50"/>
            <p:cNvSpPr txBox="1"/>
            <p:nvPr/>
          </p:nvSpPr>
          <p:spPr>
            <a:xfrm>
              <a:off x="3528537" y="2272465"/>
              <a:ext cx="5133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vi" sz="1000" u="none" cap="none" strike="noStrike">
                  <a:solidFill>
                    <a:srgbClr val="000000"/>
                  </a:solidFill>
                  <a:latin typeface="Reddit Sans"/>
                  <a:ea typeface="Reddit Sans"/>
                  <a:cs typeface="Reddit Sans"/>
                  <a:sym typeface="Reddit Sans"/>
                </a:rPr>
                <a:t>Bảng cân đối, báo cáo kết quả kinh doanh, lưu chuyển tiền tệ.</a:t>
              </a:r>
              <a:endParaRPr b="0" i="0" sz="1000" u="none" cap="none" strike="noStrike">
                <a:solidFill>
                  <a:srgbClr val="000000"/>
                </a:solidFill>
                <a:latin typeface="Reddit Sans"/>
                <a:ea typeface="Reddit Sans"/>
                <a:cs typeface="Reddit Sans"/>
                <a:sym typeface="Reddit Sans"/>
              </a:endParaRPr>
            </a:p>
          </p:txBody>
        </p:sp>
        <p:grpSp>
          <p:nvGrpSpPr>
            <p:cNvPr id="1439" name="Google Shape;1439;p50"/>
            <p:cNvGrpSpPr/>
            <p:nvPr/>
          </p:nvGrpSpPr>
          <p:grpSpPr>
            <a:xfrm rot="-2700000">
              <a:off x="8458425" y="1962575"/>
              <a:ext cx="148367" cy="193521"/>
              <a:chOff x="3723" y="2014"/>
              <a:chExt cx="230" cy="300"/>
            </a:xfrm>
          </p:grpSpPr>
          <p:sp>
            <p:nvSpPr>
              <p:cNvPr id="1440" name="Google Shape;1440;p50"/>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441" name="Google Shape;1441;p50"/>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sp>
        <p:nvSpPr>
          <p:cNvPr id="1442" name="Google Shape;1442;p5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443" name="Google Shape;1443;p50"/>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51"/>
          <p:cNvSpPr/>
          <p:nvPr/>
        </p:nvSpPr>
        <p:spPr>
          <a:xfrm>
            <a:off x="-9025" y="0"/>
            <a:ext cx="12198000" cy="6858000"/>
          </a:xfrm>
          <a:prstGeom prst="rect">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49" name="Google Shape;1449;p51"/>
          <p:cNvGrpSpPr/>
          <p:nvPr/>
        </p:nvGrpSpPr>
        <p:grpSpPr>
          <a:xfrm>
            <a:off x="10222053" y="169193"/>
            <a:ext cx="1379662" cy="380749"/>
            <a:chOff x="2600725" y="4134550"/>
            <a:chExt cx="1957800" cy="540300"/>
          </a:xfrm>
        </p:grpSpPr>
        <p:sp>
          <p:nvSpPr>
            <p:cNvPr id="1450" name="Google Shape;1450;p51"/>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451" name="Google Shape;1451;p51" title="FullLogo-1.png"/>
            <p:cNvPicPr preferRelativeResize="0"/>
            <p:nvPr/>
          </p:nvPicPr>
          <p:blipFill rotWithShape="1">
            <a:blip r:embed="rId3">
              <a:alphaModFix/>
            </a:blip>
            <a:srcRect b="0" l="0" r="0" t="0"/>
            <a:stretch/>
          </p:blipFill>
          <p:spPr>
            <a:xfrm>
              <a:off x="2691459" y="4245787"/>
              <a:ext cx="1784673" cy="303225"/>
            </a:xfrm>
            <a:prstGeom prst="rect">
              <a:avLst/>
            </a:prstGeom>
            <a:noFill/>
            <a:ln>
              <a:noFill/>
            </a:ln>
          </p:spPr>
        </p:pic>
      </p:grpSp>
      <p:sp>
        <p:nvSpPr>
          <p:cNvPr id="1452" name="Google Shape;1452;p5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453" name="Google Shape;1453;p51"/>
          <p:cNvSpPr txBox="1"/>
          <p:nvPr/>
        </p:nvSpPr>
        <p:spPr>
          <a:xfrm>
            <a:off x="587225" y="63737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Kế toán bán hàng</a:t>
            </a:r>
            <a:endParaRPr b="0" i="0" sz="1200" u="none" cap="none" strike="noStrike">
              <a:solidFill>
                <a:srgbClr val="C4161C"/>
              </a:solidFill>
              <a:latin typeface="Manrope SemiBold"/>
              <a:ea typeface="Manrope SemiBold"/>
              <a:cs typeface="Manrope SemiBold"/>
              <a:sym typeface="Manrope SemiBold"/>
            </a:endParaRPr>
          </a:p>
        </p:txBody>
      </p:sp>
      <p:sp>
        <p:nvSpPr>
          <p:cNvPr id="1454" name="Google Shape;1454;p51"/>
          <p:cNvSpPr txBox="1"/>
          <p:nvPr/>
        </p:nvSpPr>
        <p:spPr>
          <a:xfrm>
            <a:off x="587225"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Workspace Kế toán kho hàng</a:t>
            </a:r>
            <a:endParaRPr b="0" i="0" sz="1200" u="none" cap="none" strike="noStrike">
              <a:solidFill>
                <a:srgbClr val="C4161C"/>
              </a:solidFill>
              <a:latin typeface="Reddit Sans SemiBold"/>
              <a:ea typeface="Reddit Sans SemiBold"/>
              <a:cs typeface="Reddit Sans SemiBold"/>
              <a:sym typeface="Reddit Sans SemiBold"/>
            </a:endParaRPr>
          </a:p>
        </p:txBody>
      </p:sp>
      <p:sp>
        <p:nvSpPr>
          <p:cNvPr id="1455" name="Google Shape;1455;p51"/>
          <p:cNvSpPr txBox="1"/>
          <p:nvPr/>
        </p:nvSpPr>
        <p:spPr>
          <a:xfrm>
            <a:off x="6392250" y="663563"/>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Manrope SemiBold"/>
              <a:buChar char="❖"/>
            </a:pPr>
            <a:r>
              <a:rPr b="0" i="0" lang="vi" sz="1200" u="none" cap="none" strike="noStrike">
                <a:solidFill>
                  <a:srgbClr val="C4161C"/>
                </a:solidFill>
                <a:latin typeface="Manrope SemiBold"/>
                <a:ea typeface="Manrope SemiBold"/>
                <a:cs typeface="Manrope SemiBold"/>
                <a:sym typeface="Manrope SemiBold"/>
              </a:rPr>
              <a:t>Workspace Kế toán mua hàng</a:t>
            </a:r>
            <a:endParaRPr b="0" i="0" sz="1200" u="none" cap="none" strike="noStrike">
              <a:solidFill>
                <a:srgbClr val="C4161C"/>
              </a:solidFill>
              <a:latin typeface="Manrope SemiBold"/>
              <a:ea typeface="Manrope SemiBold"/>
              <a:cs typeface="Manrope SemiBold"/>
              <a:sym typeface="Manrope SemiBold"/>
            </a:endParaRPr>
          </a:p>
        </p:txBody>
      </p:sp>
      <p:sp>
        <p:nvSpPr>
          <p:cNvPr id="1456" name="Google Shape;1456;p51"/>
          <p:cNvSpPr txBox="1"/>
          <p:nvPr/>
        </p:nvSpPr>
        <p:spPr>
          <a:xfrm>
            <a:off x="6392250" y="3659325"/>
            <a:ext cx="4627800" cy="184800"/>
          </a:xfrm>
          <a:prstGeom prst="rect">
            <a:avLst/>
          </a:prstGeom>
          <a:noFill/>
          <a:ln>
            <a:noFill/>
          </a:ln>
        </p:spPr>
        <p:txBody>
          <a:bodyPr anchorCtr="0" anchor="t" bIns="0" lIns="0" spcFirstLastPara="1" rIns="0" wrap="square" tIns="0">
            <a:spAutoFit/>
          </a:bodyPr>
          <a:lstStyle/>
          <a:p>
            <a:pPr indent="-304800" lvl="0" marL="457200" marR="0" rtl="0" algn="l">
              <a:lnSpc>
                <a:spcPct val="100000"/>
              </a:lnSpc>
              <a:spcBef>
                <a:spcPts val="0"/>
              </a:spcBef>
              <a:spcAft>
                <a:spcPts val="0"/>
              </a:spcAft>
              <a:buClr>
                <a:srgbClr val="C4161C"/>
              </a:buClr>
              <a:buSzPts val="1200"/>
              <a:buFont typeface="Reddit Sans SemiBold"/>
              <a:buChar char="❖"/>
            </a:pPr>
            <a:r>
              <a:rPr b="0" i="0" lang="vi" sz="1200" u="none" cap="none" strike="noStrike">
                <a:solidFill>
                  <a:srgbClr val="C4161C"/>
                </a:solidFill>
                <a:latin typeface="Reddit Sans SemiBold"/>
                <a:ea typeface="Reddit Sans SemiBold"/>
                <a:cs typeface="Reddit Sans SemiBold"/>
                <a:sym typeface="Reddit Sans SemiBold"/>
              </a:rPr>
              <a:t>Workspace Kế toán tổng hợp</a:t>
            </a:r>
            <a:endParaRPr b="0" i="0" sz="1200" u="none" cap="none" strike="noStrike">
              <a:solidFill>
                <a:srgbClr val="C4161C"/>
              </a:solidFill>
              <a:latin typeface="Reddit Sans SemiBold"/>
              <a:ea typeface="Reddit Sans SemiBold"/>
              <a:cs typeface="Reddit Sans SemiBold"/>
              <a:sym typeface="Reddit Sans SemiBold"/>
            </a:endParaRPr>
          </a:p>
        </p:txBody>
      </p:sp>
      <p:pic>
        <p:nvPicPr>
          <p:cNvPr id="1457" name="Google Shape;1457;p51" title="ketoanbanhang.png"/>
          <p:cNvPicPr preferRelativeResize="0"/>
          <p:nvPr/>
        </p:nvPicPr>
        <p:blipFill rotWithShape="1">
          <a:blip r:embed="rId4">
            <a:alphaModFix/>
          </a:blip>
          <a:srcRect b="3566" l="0" r="0" t="3566"/>
          <a:stretch/>
        </p:blipFill>
        <p:spPr>
          <a:xfrm>
            <a:off x="587225" y="945972"/>
            <a:ext cx="46272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458" name="Google Shape;1458;p51" title="ketoanmuahang.png"/>
          <p:cNvPicPr preferRelativeResize="0"/>
          <p:nvPr/>
        </p:nvPicPr>
        <p:blipFill rotWithShape="1">
          <a:blip r:embed="rId5">
            <a:alphaModFix/>
          </a:blip>
          <a:srcRect b="3566" l="0" r="0" t="3575"/>
          <a:stretch/>
        </p:blipFill>
        <p:spPr>
          <a:xfrm>
            <a:off x="6392325" y="1046379"/>
            <a:ext cx="4561500" cy="2382600"/>
          </a:xfrm>
          <a:prstGeom prst="roundRect">
            <a:avLst>
              <a:gd fmla="val 2510" name="adj"/>
            </a:avLst>
          </a:prstGeom>
          <a:noFill/>
          <a:ln cap="flat" cmpd="sng" w="9525">
            <a:solidFill>
              <a:srgbClr val="D9D9D9"/>
            </a:solidFill>
            <a:prstDash val="solid"/>
            <a:round/>
            <a:headEnd len="sm" w="sm" type="none"/>
            <a:tailEnd len="sm" w="sm" type="none"/>
          </a:ln>
        </p:spPr>
      </p:pic>
      <p:pic>
        <p:nvPicPr>
          <p:cNvPr id="1459" name="Google Shape;1459;p51" title="ketoankhohang.png"/>
          <p:cNvPicPr preferRelativeResize="0"/>
          <p:nvPr/>
        </p:nvPicPr>
        <p:blipFill rotWithShape="1">
          <a:blip r:embed="rId6">
            <a:alphaModFix/>
          </a:blip>
          <a:srcRect b="3575" l="0" r="0" t="3566"/>
          <a:stretch/>
        </p:blipFill>
        <p:spPr>
          <a:xfrm>
            <a:off x="587075" y="3971600"/>
            <a:ext cx="4627500" cy="2417100"/>
          </a:xfrm>
          <a:prstGeom prst="roundRect">
            <a:avLst>
              <a:gd fmla="val 2510" name="adj"/>
            </a:avLst>
          </a:prstGeom>
          <a:noFill/>
          <a:ln cap="flat" cmpd="sng" w="9525">
            <a:solidFill>
              <a:srgbClr val="D9D9D9"/>
            </a:solidFill>
            <a:prstDash val="solid"/>
            <a:round/>
            <a:headEnd len="sm" w="sm" type="none"/>
            <a:tailEnd len="sm" w="sm" type="none"/>
          </a:ln>
        </p:spPr>
      </p:pic>
      <p:pic>
        <p:nvPicPr>
          <p:cNvPr id="1460" name="Google Shape;1460;p51" title="ke toan tong hop.png"/>
          <p:cNvPicPr preferRelativeResize="0"/>
          <p:nvPr/>
        </p:nvPicPr>
        <p:blipFill rotWithShape="1">
          <a:blip r:embed="rId7">
            <a:alphaModFix/>
          </a:blip>
          <a:srcRect b="3575" l="0" r="0" t="3575"/>
          <a:stretch/>
        </p:blipFill>
        <p:spPr>
          <a:xfrm>
            <a:off x="6392325" y="3998024"/>
            <a:ext cx="4561500" cy="2382300"/>
          </a:xfrm>
          <a:prstGeom prst="roundRect">
            <a:avLst>
              <a:gd fmla="val 2510" name="adj"/>
            </a:avLst>
          </a:prstGeom>
          <a:noFill/>
          <a:ln cap="flat" cmpd="sng" w="9525">
            <a:solidFill>
              <a:srgbClr val="D9D9D9"/>
            </a:solidFill>
            <a:prstDash val="solid"/>
            <a:round/>
            <a:headEnd len="sm" w="sm" type="none"/>
            <a:tailEnd len="sm" w="sm" type="none"/>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52"/>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466" name="Google Shape;1466;p52"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467" name="Google Shape;1467;p52"/>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Mobile app</a:t>
            </a:r>
            <a:endParaRPr b="1" i="0" sz="1600" u="none" cap="none" strike="noStrike">
              <a:solidFill>
                <a:srgbClr val="C3161C"/>
              </a:solidFill>
              <a:latin typeface="Reddit Sans"/>
              <a:ea typeface="Reddit Sans"/>
              <a:cs typeface="Reddit Sans"/>
              <a:sym typeface="Reddit Sans"/>
            </a:endParaRPr>
          </a:p>
        </p:txBody>
      </p:sp>
      <p:grpSp>
        <p:nvGrpSpPr>
          <p:cNvPr id="1468" name="Google Shape;1468;p52"/>
          <p:cNvGrpSpPr/>
          <p:nvPr/>
        </p:nvGrpSpPr>
        <p:grpSpPr>
          <a:xfrm>
            <a:off x="10222040" y="325568"/>
            <a:ext cx="1379662" cy="380749"/>
            <a:chOff x="2600725" y="4134550"/>
            <a:chExt cx="1957800" cy="540300"/>
          </a:xfrm>
        </p:grpSpPr>
        <p:sp>
          <p:nvSpPr>
            <p:cNvPr id="1469" name="Google Shape;1469;p52"/>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470" name="Google Shape;1470;p52"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471" name="Google Shape;1471;p5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472" name="Google Shape;1472;p52" title="1787640964709_1940946920778741437_4075202897336595932_8eb6946e0517367227680f4a767dfaf7.jpg"/>
          <p:cNvPicPr preferRelativeResize="0"/>
          <p:nvPr/>
        </p:nvPicPr>
        <p:blipFill rotWithShape="1">
          <a:blip r:embed="rId5">
            <a:alphaModFix/>
          </a:blip>
          <a:srcRect b="0" l="0" r="0" t="0"/>
          <a:stretch/>
        </p:blipFill>
        <p:spPr>
          <a:xfrm>
            <a:off x="324975" y="1273821"/>
            <a:ext cx="1866900" cy="4046100"/>
          </a:xfrm>
          <a:prstGeom prst="roundRect">
            <a:avLst>
              <a:gd fmla="val 10144" name="adj"/>
            </a:avLst>
          </a:prstGeom>
          <a:noFill/>
          <a:ln cap="flat" cmpd="sng" w="9525">
            <a:solidFill>
              <a:srgbClr val="FCD2D2"/>
            </a:solidFill>
            <a:prstDash val="solid"/>
            <a:round/>
            <a:headEnd len="sm" w="sm" type="none"/>
            <a:tailEnd len="sm" w="sm" type="none"/>
          </a:ln>
        </p:spPr>
      </p:pic>
      <p:pic>
        <p:nvPicPr>
          <p:cNvPr id="1473" name="Google Shape;1473;p52" title="1787640999984_1940946920778741437_4075202897336595932_b128081c9ce80d897b5e84b2dcb9cdaa.jpg"/>
          <p:cNvPicPr preferRelativeResize="0"/>
          <p:nvPr/>
        </p:nvPicPr>
        <p:blipFill rotWithShape="1">
          <a:blip r:embed="rId6">
            <a:alphaModFix/>
          </a:blip>
          <a:srcRect b="0" l="0" r="0" t="0"/>
          <a:stretch/>
        </p:blipFill>
        <p:spPr>
          <a:xfrm>
            <a:off x="4252925" y="1273825"/>
            <a:ext cx="1866900" cy="4046400"/>
          </a:xfrm>
          <a:prstGeom prst="roundRect">
            <a:avLst>
              <a:gd fmla="val 9702" name="adj"/>
            </a:avLst>
          </a:prstGeom>
          <a:noFill/>
          <a:ln cap="flat" cmpd="sng" w="9525">
            <a:solidFill>
              <a:srgbClr val="FCD2D2"/>
            </a:solidFill>
            <a:prstDash val="solid"/>
            <a:round/>
            <a:headEnd len="sm" w="sm" type="none"/>
            <a:tailEnd len="sm" w="sm" type="none"/>
          </a:ln>
        </p:spPr>
      </p:pic>
      <p:pic>
        <p:nvPicPr>
          <p:cNvPr id="1474" name="Google Shape;1474;p52" title="1787640964702_1940946920778741437_4075202897336595932_dd8e4383ed8cf1d3e7ba687fa6ed63a3.jpg"/>
          <p:cNvPicPr preferRelativeResize="0"/>
          <p:nvPr/>
        </p:nvPicPr>
        <p:blipFill rotWithShape="1">
          <a:blip r:embed="rId7">
            <a:alphaModFix/>
          </a:blip>
          <a:srcRect b="0" l="0" r="0" t="0"/>
          <a:stretch/>
        </p:blipFill>
        <p:spPr>
          <a:xfrm>
            <a:off x="6216900" y="1273825"/>
            <a:ext cx="1866900" cy="4046100"/>
          </a:xfrm>
          <a:prstGeom prst="roundRect">
            <a:avLst>
              <a:gd fmla="val 11208" name="adj"/>
            </a:avLst>
          </a:prstGeom>
          <a:noFill/>
          <a:ln cap="flat" cmpd="sng" w="9525">
            <a:solidFill>
              <a:srgbClr val="FCD2D2"/>
            </a:solidFill>
            <a:prstDash val="solid"/>
            <a:round/>
            <a:headEnd len="sm" w="sm" type="none"/>
            <a:tailEnd len="sm" w="sm" type="none"/>
          </a:ln>
        </p:spPr>
      </p:pic>
      <p:pic>
        <p:nvPicPr>
          <p:cNvPr id="1475" name="Google Shape;1475;p52" title="1787640964695_1940946920778741437_4075202897336595932_ce170474e3266323f8a4b551bc69c001.jpg"/>
          <p:cNvPicPr preferRelativeResize="0"/>
          <p:nvPr/>
        </p:nvPicPr>
        <p:blipFill rotWithShape="1">
          <a:blip r:embed="rId8">
            <a:alphaModFix/>
          </a:blip>
          <a:srcRect b="0" l="0" r="0" t="0"/>
          <a:stretch/>
        </p:blipFill>
        <p:spPr>
          <a:xfrm>
            <a:off x="8180875" y="1273825"/>
            <a:ext cx="1866900" cy="4046400"/>
          </a:xfrm>
          <a:prstGeom prst="roundRect">
            <a:avLst>
              <a:gd fmla="val 8079" name="adj"/>
            </a:avLst>
          </a:prstGeom>
          <a:noFill/>
          <a:ln cap="flat" cmpd="sng" w="9525">
            <a:solidFill>
              <a:srgbClr val="FCD2D2"/>
            </a:solidFill>
            <a:prstDash val="solid"/>
            <a:round/>
            <a:headEnd len="sm" w="sm" type="none"/>
            <a:tailEnd len="sm" w="sm" type="none"/>
          </a:ln>
        </p:spPr>
      </p:pic>
      <p:pic>
        <p:nvPicPr>
          <p:cNvPr id="1476" name="Google Shape;1476;p52" title="1787640964623_1940946920778741437_4075202897336595932_f55ddb9182e46c2fcf039fe0550946a3.jpg"/>
          <p:cNvPicPr preferRelativeResize="0"/>
          <p:nvPr/>
        </p:nvPicPr>
        <p:blipFill rotWithShape="1">
          <a:blip r:embed="rId9">
            <a:alphaModFix/>
          </a:blip>
          <a:srcRect b="0" l="0" r="0" t="0"/>
          <a:stretch/>
        </p:blipFill>
        <p:spPr>
          <a:xfrm>
            <a:off x="2288943" y="1273843"/>
            <a:ext cx="1866900" cy="4045800"/>
          </a:xfrm>
          <a:prstGeom prst="roundRect">
            <a:avLst>
              <a:gd fmla="val 8865" name="adj"/>
            </a:avLst>
          </a:prstGeom>
          <a:noFill/>
          <a:ln cap="flat" cmpd="sng" w="9525">
            <a:solidFill>
              <a:srgbClr val="FCD2D2"/>
            </a:solidFill>
            <a:prstDash val="solid"/>
            <a:round/>
            <a:headEnd len="sm" w="sm" type="none"/>
            <a:tailEnd len="sm" w="sm" type="none"/>
          </a:ln>
        </p:spPr>
      </p:pic>
      <p:pic>
        <p:nvPicPr>
          <p:cNvPr id="1477" name="Google Shape;1477;p52" title="1787640964638_1940946920778741437_4075202897336595932_54020e08c4339c75776d29b45ff26fb5.jpg"/>
          <p:cNvPicPr preferRelativeResize="0"/>
          <p:nvPr/>
        </p:nvPicPr>
        <p:blipFill rotWithShape="1">
          <a:blip r:embed="rId10">
            <a:alphaModFix/>
          </a:blip>
          <a:srcRect b="0" l="0" r="0" t="0"/>
          <a:stretch/>
        </p:blipFill>
        <p:spPr>
          <a:xfrm>
            <a:off x="10144850" y="1273825"/>
            <a:ext cx="1866900" cy="4046100"/>
          </a:xfrm>
          <a:prstGeom prst="roundRect">
            <a:avLst>
              <a:gd fmla="val 9597" name="adj"/>
            </a:avLst>
          </a:prstGeom>
          <a:noFill/>
          <a:ln cap="flat" cmpd="sng" w="9525">
            <a:solidFill>
              <a:srgbClr val="FCD2D2"/>
            </a:solidFill>
            <a:prstDash val="solid"/>
            <a:round/>
            <a:headEnd len="sm" w="sm" type="none"/>
            <a:tailEnd len="sm" w="sm" type="none"/>
          </a:ln>
        </p:spPr>
      </p:pic>
      <p:pic>
        <p:nvPicPr>
          <p:cNvPr id="1478" name="Google Shape;1478;p52"/>
          <p:cNvPicPr preferRelativeResize="0"/>
          <p:nvPr/>
        </p:nvPicPr>
        <p:blipFill rotWithShape="1">
          <a:blip r:embed="rId11">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2" name="Shape 1482"/>
        <p:cNvGrpSpPr/>
        <p:nvPr/>
      </p:nvGrpSpPr>
      <p:grpSpPr>
        <a:xfrm>
          <a:off x="0" y="0"/>
          <a:ext cx="0" cy="0"/>
          <a:chOff x="0" y="0"/>
          <a:chExt cx="0" cy="0"/>
        </a:xfrm>
      </p:grpSpPr>
      <p:sp>
        <p:nvSpPr>
          <p:cNvPr id="1483" name="Google Shape;1483;p53"/>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484" name="Google Shape;1484;p53"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485" name="Google Shape;1485;p53"/>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vi" sz="1600" u="none" cap="none" strike="noStrike">
                <a:solidFill>
                  <a:srgbClr val="C3161C"/>
                </a:solidFill>
                <a:latin typeface="Reddit Sans"/>
                <a:ea typeface="Reddit Sans"/>
                <a:cs typeface="Reddit Sans"/>
                <a:sym typeface="Reddit Sans"/>
              </a:rPr>
              <a:t>Mobile app</a:t>
            </a:r>
            <a:endParaRPr b="1" i="0" sz="1600" u="none" cap="none" strike="noStrike">
              <a:solidFill>
                <a:srgbClr val="C3161C"/>
              </a:solidFill>
              <a:latin typeface="Reddit Sans"/>
              <a:ea typeface="Reddit Sans"/>
              <a:cs typeface="Reddit Sans"/>
              <a:sym typeface="Reddit Sans"/>
            </a:endParaRPr>
          </a:p>
        </p:txBody>
      </p:sp>
      <p:grpSp>
        <p:nvGrpSpPr>
          <p:cNvPr id="1486" name="Google Shape;1486;p53"/>
          <p:cNvGrpSpPr/>
          <p:nvPr/>
        </p:nvGrpSpPr>
        <p:grpSpPr>
          <a:xfrm>
            <a:off x="10222040" y="325568"/>
            <a:ext cx="1379662" cy="380749"/>
            <a:chOff x="2600725" y="4134550"/>
            <a:chExt cx="1957800" cy="540300"/>
          </a:xfrm>
        </p:grpSpPr>
        <p:sp>
          <p:nvSpPr>
            <p:cNvPr id="1487" name="Google Shape;1487;p53"/>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488" name="Google Shape;1488;p53"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489" name="Google Shape;1489;p5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490" name="Google Shape;1490;p53" title="1787640964680_1940946920778741437_4075202897336595932_01188f9077a376160b7bf79c2e1936ca.jpg"/>
          <p:cNvPicPr preferRelativeResize="0"/>
          <p:nvPr/>
        </p:nvPicPr>
        <p:blipFill rotWithShape="1">
          <a:blip r:embed="rId5">
            <a:alphaModFix/>
          </a:blip>
          <a:srcRect b="0" l="0" r="0" t="0"/>
          <a:stretch/>
        </p:blipFill>
        <p:spPr>
          <a:xfrm>
            <a:off x="2301473" y="1165525"/>
            <a:ext cx="1866900" cy="4046100"/>
          </a:xfrm>
          <a:prstGeom prst="roundRect">
            <a:avLst>
              <a:gd fmla="val 8678" name="adj"/>
            </a:avLst>
          </a:prstGeom>
          <a:noFill/>
          <a:ln cap="flat" cmpd="sng" w="9525">
            <a:solidFill>
              <a:srgbClr val="FCD2D2"/>
            </a:solidFill>
            <a:prstDash val="solid"/>
            <a:round/>
            <a:headEnd len="sm" w="sm" type="none"/>
            <a:tailEnd len="sm" w="sm" type="none"/>
          </a:ln>
        </p:spPr>
      </p:pic>
      <p:pic>
        <p:nvPicPr>
          <p:cNvPr id="1491" name="Google Shape;1491;p53" title="1787640964688_1940946920778741437_4075202897336595932_7d2531709154a284e347afacbd0d4122.jpg"/>
          <p:cNvPicPr preferRelativeResize="0"/>
          <p:nvPr/>
        </p:nvPicPr>
        <p:blipFill rotWithShape="1">
          <a:blip r:embed="rId6">
            <a:alphaModFix/>
          </a:blip>
          <a:srcRect b="0" l="0" r="0" t="0"/>
          <a:stretch/>
        </p:blipFill>
        <p:spPr>
          <a:xfrm>
            <a:off x="379673" y="1165525"/>
            <a:ext cx="1866900" cy="4046100"/>
          </a:xfrm>
          <a:prstGeom prst="roundRect">
            <a:avLst>
              <a:gd fmla="val 7116" name="adj"/>
            </a:avLst>
          </a:prstGeom>
          <a:noFill/>
          <a:ln cap="flat" cmpd="sng" w="9525">
            <a:solidFill>
              <a:srgbClr val="FCD2D2"/>
            </a:solidFill>
            <a:prstDash val="solid"/>
            <a:round/>
            <a:headEnd len="sm" w="sm" type="none"/>
            <a:tailEnd len="sm" w="sm" type="none"/>
          </a:ln>
        </p:spPr>
      </p:pic>
      <p:pic>
        <p:nvPicPr>
          <p:cNvPr id="1492" name="Google Shape;1492;p53" title="1787640964670_1940946920778741437_4075202897336595932_07fcdccf22aad5a7716f2719d18293e6.jpg"/>
          <p:cNvPicPr preferRelativeResize="0"/>
          <p:nvPr/>
        </p:nvPicPr>
        <p:blipFill rotWithShape="1">
          <a:blip r:embed="rId7">
            <a:alphaModFix/>
          </a:blip>
          <a:srcRect b="0" l="0" r="0" t="0"/>
          <a:stretch/>
        </p:blipFill>
        <p:spPr>
          <a:xfrm>
            <a:off x="9988675" y="1165675"/>
            <a:ext cx="1866900" cy="4045800"/>
          </a:xfrm>
          <a:prstGeom prst="roundRect">
            <a:avLst>
              <a:gd fmla="val 8246" name="adj"/>
            </a:avLst>
          </a:prstGeom>
          <a:noFill/>
          <a:ln cap="flat" cmpd="sng" w="9525">
            <a:solidFill>
              <a:srgbClr val="FCD2D2"/>
            </a:solidFill>
            <a:prstDash val="solid"/>
            <a:round/>
            <a:headEnd len="sm" w="sm" type="none"/>
            <a:tailEnd len="sm" w="sm" type="none"/>
          </a:ln>
        </p:spPr>
      </p:pic>
      <p:pic>
        <p:nvPicPr>
          <p:cNvPr id="1493" name="Google Shape;1493;p53" title="1787640964660_1940946920778741437_4075202897336595932_cd44e2e36619e6b0d6b728d4dab07335.jpg"/>
          <p:cNvPicPr preferRelativeResize="0"/>
          <p:nvPr/>
        </p:nvPicPr>
        <p:blipFill rotWithShape="1">
          <a:blip r:embed="rId8">
            <a:alphaModFix/>
          </a:blip>
          <a:srcRect b="0" l="0" r="0" t="0"/>
          <a:stretch/>
        </p:blipFill>
        <p:spPr>
          <a:xfrm>
            <a:off x="8066875" y="1165675"/>
            <a:ext cx="1866900" cy="4045800"/>
          </a:xfrm>
          <a:prstGeom prst="roundRect">
            <a:avLst>
              <a:gd fmla="val 9200" name="adj"/>
            </a:avLst>
          </a:prstGeom>
          <a:noFill/>
          <a:ln cap="flat" cmpd="sng" w="9525">
            <a:solidFill>
              <a:srgbClr val="FCD2D2"/>
            </a:solidFill>
            <a:prstDash val="solid"/>
            <a:round/>
            <a:headEnd len="sm" w="sm" type="none"/>
            <a:tailEnd len="sm" w="sm" type="none"/>
          </a:ln>
        </p:spPr>
      </p:pic>
      <p:pic>
        <p:nvPicPr>
          <p:cNvPr id="1494" name="Google Shape;1494;p53" title="1787640964650_1940946920778741437_4075202897336595932_a55fb2a693b12f955df8cae44740a559.jpg"/>
          <p:cNvPicPr preferRelativeResize="0"/>
          <p:nvPr/>
        </p:nvPicPr>
        <p:blipFill rotWithShape="1">
          <a:blip r:embed="rId9">
            <a:alphaModFix/>
          </a:blip>
          <a:srcRect b="0" l="0" r="0" t="0"/>
          <a:stretch/>
        </p:blipFill>
        <p:spPr>
          <a:xfrm>
            <a:off x="6158489" y="1165525"/>
            <a:ext cx="1866900" cy="4046100"/>
          </a:xfrm>
          <a:prstGeom prst="roundRect">
            <a:avLst>
              <a:gd fmla="val 8297" name="adj"/>
            </a:avLst>
          </a:prstGeom>
          <a:noFill/>
          <a:ln cap="flat" cmpd="sng" w="9525">
            <a:solidFill>
              <a:srgbClr val="FCD2D2"/>
            </a:solidFill>
            <a:prstDash val="solid"/>
            <a:round/>
            <a:headEnd len="sm" w="sm" type="none"/>
            <a:tailEnd len="sm" w="sm" type="none"/>
          </a:ln>
        </p:spPr>
      </p:pic>
      <p:pic>
        <p:nvPicPr>
          <p:cNvPr id="1495" name="Google Shape;1495;p53" title="1787640964600_1940946920778741437_4075202897336595932_a9094285252f452a1feb2a48ba3738f1.jpg"/>
          <p:cNvPicPr preferRelativeResize="0"/>
          <p:nvPr/>
        </p:nvPicPr>
        <p:blipFill rotWithShape="1">
          <a:blip r:embed="rId10">
            <a:alphaModFix/>
          </a:blip>
          <a:srcRect b="0" l="0" r="0" t="0"/>
          <a:stretch/>
        </p:blipFill>
        <p:spPr>
          <a:xfrm>
            <a:off x="4232054" y="1165675"/>
            <a:ext cx="1866900" cy="4045800"/>
          </a:xfrm>
          <a:prstGeom prst="roundRect">
            <a:avLst>
              <a:gd fmla="val 9768" name="adj"/>
            </a:avLst>
          </a:prstGeom>
          <a:noFill/>
          <a:ln cap="flat" cmpd="sng" w="9525">
            <a:solidFill>
              <a:srgbClr val="FCD2D2"/>
            </a:solidFill>
            <a:prstDash val="solid"/>
            <a:round/>
            <a:headEnd len="sm" w="sm" type="none"/>
            <a:tailEnd len="sm" w="sm" type="none"/>
          </a:ln>
        </p:spPr>
      </p:pic>
      <p:pic>
        <p:nvPicPr>
          <p:cNvPr id="1496" name="Google Shape;1496;p53"/>
          <p:cNvPicPr preferRelativeResize="0"/>
          <p:nvPr/>
        </p:nvPicPr>
        <p:blipFill rotWithShape="1">
          <a:blip r:embed="rId11">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54"/>
          <p:cNvSpPr/>
          <p:nvPr/>
        </p:nvSpPr>
        <p:spPr>
          <a:xfrm>
            <a:off x="-225600" y="-893100"/>
            <a:ext cx="12660300" cy="28116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502" name="Google Shape;1502;p54"/>
          <p:cNvSpPr txBox="1"/>
          <p:nvPr/>
        </p:nvSpPr>
        <p:spPr>
          <a:xfrm>
            <a:off x="2502425" y="2038975"/>
            <a:ext cx="7184100" cy="290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0"/>
              <a:buFont typeface="Arial"/>
              <a:buNone/>
            </a:pPr>
            <a:r>
              <a:rPr b="0" i="0" lang="vi" sz="20000" u="none" cap="none" strike="noStrike">
                <a:solidFill>
                  <a:srgbClr val="F9F9F9"/>
                </a:solidFill>
                <a:latin typeface="Reddit Sans Black"/>
                <a:ea typeface="Reddit Sans Black"/>
                <a:cs typeface="Reddit Sans Black"/>
                <a:sym typeface="Reddit Sans Black"/>
              </a:rPr>
              <a:t>2026</a:t>
            </a:r>
            <a:endParaRPr b="0" i="0" sz="20000" u="none" cap="none" strike="noStrike">
              <a:solidFill>
                <a:srgbClr val="F9F9F9"/>
              </a:solidFill>
              <a:latin typeface="Reddit Sans Black"/>
              <a:ea typeface="Reddit Sans Black"/>
              <a:cs typeface="Reddit Sans Black"/>
              <a:sym typeface="Reddit Sans Black"/>
            </a:endParaRPr>
          </a:p>
        </p:txBody>
      </p:sp>
      <p:pic>
        <p:nvPicPr>
          <p:cNvPr id="1503" name="Google Shape;1503;p54" title="FullLogo-1.png"/>
          <p:cNvPicPr preferRelativeResize="0"/>
          <p:nvPr/>
        </p:nvPicPr>
        <p:blipFill rotWithShape="1">
          <a:blip r:embed="rId3">
            <a:alphaModFix/>
          </a:blip>
          <a:srcRect b="0" l="0" r="0" t="0"/>
          <a:stretch/>
        </p:blipFill>
        <p:spPr>
          <a:xfrm>
            <a:off x="3957974" y="3828750"/>
            <a:ext cx="4272998" cy="726000"/>
          </a:xfrm>
          <a:prstGeom prst="rect">
            <a:avLst/>
          </a:prstGeom>
          <a:noFill/>
          <a:ln>
            <a:noFill/>
          </a:ln>
        </p:spPr>
      </p:pic>
      <p:sp>
        <p:nvSpPr>
          <p:cNvPr id="1504" name="Google Shape;1504;p54"/>
          <p:cNvSpPr txBox="1"/>
          <p:nvPr/>
        </p:nvSpPr>
        <p:spPr>
          <a:xfrm>
            <a:off x="4157825" y="1000375"/>
            <a:ext cx="38733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vi" sz="3200" u="none" cap="none" strike="noStrike">
                <a:solidFill>
                  <a:schemeClr val="lt1"/>
                </a:solidFill>
                <a:latin typeface="Reddit Sans"/>
                <a:ea typeface="Reddit Sans"/>
                <a:cs typeface="Reddit Sans"/>
                <a:sym typeface="Reddit Sans"/>
              </a:rPr>
              <a:t>WHY US?</a:t>
            </a:r>
            <a:endParaRPr b="1" i="0" sz="3200" u="none" cap="none" strike="noStrike">
              <a:solidFill>
                <a:schemeClr val="lt1"/>
              </a:solidFill>
              <a:latin typeface="Reddit Sans"/>
              <a:ea typeface="Reddit Sans"/>
              <a:cs typeface="Reddit Sans"/>
              <a:sym typeface="Reddit Sans"/>
            </a:endParaRPr>
          </a:p>
        </p:txBody>
      </p:sp>
      <p:sp>
        <p:nvSpPr>
          <p:cNvPr id="1505" name="Google Shape;1505;p5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506" name="Google Shape;1506;p54"/>
          <p:cNvPicPr preferRelativeResize="0"/>
          <p:nvPr/>
        </p:nvPicPr>
        <p:blipFill rotWithShape="1">
          <a:blip r:embed="rId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0" name="Shape 1510"/>
        <p:cNvGrpSpPr/>
        <p:nvPr/>
      </p:nvGrpSpPr>
      <p:grpSpPr>
        <a:xfrm>
          <a:off x="0" y="0"/>
          <a:ext cx="0" cy="0"/>
          <a:chOff x="0" y="0"/>
          <a:chExt cx="0" cy="0"/>
        </a:xfrm>
      </p:grpSpPr>
      <p:sp>
        <p:nvSpPr>
          <p:cNvPr id="1511" name="Google Shape;1511;p55"/>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512" name="Google Shape;1512;p55"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513" name="Google Shape;1513;p55"/>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Tại sao nên chọn </a:t>
            </a:r>
            <a:r>
              <a:rPr b="1" i="0" lang="vi" sz="1600" u="none" cap="none" strike="noStrike">
                <a:solidFill>
                  <a:srgbClr val="C3161C"/>
                </a:solidFill>
                <a:latin typeface="Reddit Sans"/>
                <a:ea typeface="Reddit Sans"/>
                <a:cs typeface="Reddit Sans"/>
                <a:sym typeface="Reddit Sans"/>
              </a:rPr>
              <a:t>MBW</a:t>
            </a:r>
            <a:r>
              <a:rPr b="1" i="0" lang="vi" sz="1600" u="none" cap="none" strike="noStrike">
                <a:solidFill>
                  <a:srgbClr val="000000"/>
                </a:solidFill>
                <a:latin typeface="Reddit Sans"/>
                <a:ea typeface="Reddit Sans"/>
                <a:cs typeface="Reddit Sans"/>
                <a:sym typeface="Reddit Sans"/>
              </a:rPr>
              <a:t> Next?</a:t>
            </a:r>
            <a:endParaRPr b="1" i="0" sz="1600" u="none" cap="none" strike="noStrike">
              <a:solidFill>
                <a:srgbClr val="C3161C"/>
              </a:solidFill>
              <a:latin typeface="Reddit Sans"/>
              <a:ea typeface="Reddit Sans"/>
              <a:cs typeface="Reddit Sans"/>
              <a:sym typeface="Reddit Sans"/>
            </a:endParaRPr>
          </a:p>
        </p:txBody>
      </p:sp>
      <p:grpSp>
        <p:nvGrpSpPr>
          <p:cNvPr id="1514" name="Google Shape;1514;p55"/>
          <p:cNvGrpSpPr/>
          <p:nvPr/>
        </p:nvGrpSpPr>
        <p:grpSpPr>
          <a:xfrm>
            <a:off x="10222040" y="325568"/>
            <a:ext cx="1379662" cy="380749"/>
            <a:chOff x="2600725" y="4134550"/>
            <a:chExt cx="1957800" cy="540300"/>
          </a:xfrm>
        </p:grpSpPr>
        <p:sp>
          <p:nvSpPr>
            <p:cNvPr id="1515" name="Google Shape;1515;p55"/>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516" name="Google Shape;1516;p55"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517" name="Google Shape;1517;p55"/>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518" name="Google Shape;1518;p55"/>
          <p:cNvSpPr/>
          <p:nvPr/>
        </p:nvSpPr>
        <p:spPr>
          <a:xfrm>
            <a:off x="7692821" y="956761"/>
            <a:ext cx="3667800" cy="1277100"/>
          </a:xfrm>
          <a:prstGeom prst="roundRect">
            <a:avLst>
              <a:gd fmla="val 10840" name="adj"/>
            </a:avLst>
          </a:prstGeom>
          <a:solidFill>
            <a:srgbClr val="CE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pic>
        <p:nvPicPr>
          <p:cNvPr id="1519" name="Google Shape;1519;p55"/>
          <p:cNvPicPr preferRelativeResize="0"/>
          <p:nvPr/>
        </p:nvPicPr>
        <p:blipFill rotWithShape="1">
          <a:blip r:embed="rId5">
            <a:alphaModFix/>
          </a:blip>
          <a:srcRect b="0" l="0" r="0" t="0"/>
          <a:stretch/>
        </p:blipFill>
        <p:spPr>
          <a:xfrm>
            <a:off x="569204" y="2058973"/>
            <a:ext cx="6739025" cy="3932375"/>
          </a:xfrm>
          <a:prstGeom prst="rect">
            <a:avLst/>
          </a:prstGeom>
          <a:noFill/>
          <a:ln>
            <a:noFill/>
          </a:ln>
        </p:spPr>
      </p:pic>
      <p:sp>
        <p:nvSpPr>
          <p:cNvPr id="1520" name="Google Shape;1520;p55"/>
          <p:cNvSpPr txBox="1"/>
          <p:nvPr/>
        </p:nvSpPr>
        <p:spPr>
          <a:xfrm>
            <a:off x="7953545" y="1100475"/>
            <a:ext cx="3182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400" u="none" cap="none" strike="noStrike">
                <a:solidFill>
                  <a:schemeClr val="lt1"/>
                </a:solidFill>
                <a:latin typeface="Reddit Sans"/>
                <a:ea typeface="Reddit Sans"/>
                <a:cs typeface="Reddit Sans"/>
                <a:sym typeface="Reddit Sans"/>
              </a:rPr>
              <a:t>Lập trình nâng cấp, tích hợp bổ sung</a:t>
            </a:r>
            <a:endParaRPr b="1" i="0" sz="1400" u="none" cap="none" strike="noStrike">
              <a:solidFill>
                <a:schemeClr val="lt1"/>
              </a:solidFill>
              <a:latin typeface="Reddit Sans"/>
              <a:ea typeface="Reddit Sans"/>
              <a:cs typeface="Reddit Sans"/>
              <a:sym typeface="Reddit Sans"/>
            </a:endParaRPr>
          </a:p>
        </p:txBody>
      </p:sp>
      <p:sp>
        <p:nvSpPr>
          <p:cNvPr id="1521" name="Google Shape;1521;p55"/>
          <p:cNvSpPr txBox="1"/>
          <p:nvPr/>
        </p:nvSpPr>
        <p:spPr>
          <a:xfrm>
            <a:off x="7953546" y="1626208"/>
            <a:ext cx="3126000" cy="423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000" u="none" cap="none" strike="noStrike">
                <a:solidFill>
                  <a:schemeClr val="lt1"/>
                </a:solidFill>
                <a:latin typeface="Reddit Sans Medium"/>
                <a:ea typeface="Reddit Sans Medium"/>
                <a:cs typeface="Reddit Sans Medium"/>
                <a:sym typeface="Reddit Sans Medium"/>
              </a:rPr>
              <a:t>Dễ dàng mở rộng và tự tùy chỉnh. Đáp ứng nhanh các yêu cầu riêng biệt, phù hợp quy trình đặc thù</a:t>
            </a:r>
            <a:endParaRPr b="0" i="0" sz="1000" u="none" cap="none" strike="noStrike">
              <a:solidFill>
                <a:schemeClr val="lt1"/>
              </a:solidFill>
              <a:latin typeface="Reddit Sans Medium"/>
              <a:ea typeface="Reddit Sans Medium"/>
              <a:cs typeface="Reddit Sans Medium"/>
              <a:sym typeface="Reddit Sans Medium"/>
            </a:endParaRPr>
          </a:p>
        </p:txBody>
      </p:sp>
      <p:sp>
        <p:nvSpPr>
          <p:cNvPr id="1522" name="Google Shape;1522;p55"/>
          <p:cNvSpPr txBox="1"/>
          <p:nvPr/>
        </p:nvSpPr>
        <p:spPr>
          <a:xfrm>
            <a:off x="7719667" y="2489309"/>
            <a:ext cx="2791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400" u="none" cap="none" strike="noStrike">
                <a:solidFill>
                  <a:srgbClr val="CE0000"/>
                </a:solidFill>
                <a:latin typeface="Reddit Sans"/>
                <a:ea typeface="Reddit Sans"/>
                <a:cs typeface="Reddit Sans"/>
                <a:sym typeface="Reddit Sans"/>
              </a:rPr>
              <a:t>Low Code /  No Code</a:t>
            </a:r>
            <a:endParaRPr b="1" i="0" sz="1200" u="none" cap="none" strike="noStrike">
              <a:solidFill>
                <a:srgbClr val="CE0000"/>
              </a:solidFill>
              <a:latin typeface="Reddit Sans"/>
              <a:ea typeface="Reddit Sans"/>
              <a:cs typeface="Reddit Sans"/>
              <a:sym typeface="Reddit Sans"/>
            </a:endParaRPr>
          </a:p>
        </p:txBody>
      </p:sp>
      <p:sp>
        <p:nvSpPr>
          <p:cNvPr id="1523" name="Google Shape;1523;p55"/>
          <p:cNvSpPr txBox="1"/>
          <p:nvPr/>
        </p:nvSpPr>
        <p:spPr>
          <a:xfrm>
            <a:off x="7716004" y="2799564"/>
            <a:ext cx="3126000" cy="777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1000"/>
              <a:buFont typeface="Arial"/>
              <a:buNone/>
            </a:pPr>
            <a:r>
              <a:rPr b="0" i="0" lang="vi" sz="1000" u="none" cap="none" strike="noStrike">
                <a:solidFill>
                  <a:srgbClr val="000000"/>
                </a:solidFill>
                <a:latin typeface="Reddit Sans Medium"/>
                <a:ea typeface="Reddit Sans Medium"/>
                <a:cs typeface="Reddit Sans Medium"/>
                <a:sym typeface="Reddit Sans Medium"/>
              </a:rPr>
              <a:t>Khả năng tự cấu hình &amp; bổ sung: WorkSpace làm việc, trường dữ liệu trong chứng từ, Workflow phê duyệt nhiều cấp, tự thiết kế mẫu in, tự thiết kế nội dung email / thông báo…</a:t>
            </a:r>
            <a:endParaRPr b="0" i="0" sz="1000" u="none" cap="none" strike="noStrike">
              <a:solidFill>
                <a:srgbClr val="000000"/>
              </a:solidFill>
              <a:latin typeface="Reddit Sans Medium"/>
              <a:ea typeface="Reddit Sans Medium"/>
              <a:cs typeface="Reddit Sans Medium"/>
              <a:sym typeface="Reddit Sans Medium"/>
            </a:endParaRPr>
          </a:p>
        </p:txBody>
      </p:sp>
      <p:sp>
        <p:nvSpPr>
          <p:cNvPr id="1524" name="Google Shape;1524;p55"/>
          <p:cNvSpPr txBox="1"/>
          <p:nvPr/>
        </p:nvSpPr>
        <p:spPr>
          <a:xfrm>
            <a:off x="7714626" y="3916379"/>
            <a:ext cx="2258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b="1" i="0" lang="vi" sz="1400" u="none" cap="none" strike="noStrike">
                <a:solidFill>
                  <a:srgbClr val="CE0000"/>
                </a:solidFill>
                <a:latin typeface="Reddit Sans"/>
                <a:ea typeface="Reddit Sans"/>
                <a:cs typeface="Reddit Sans"/>
                <a:sym typeface="Reddit Sans"/>
              </a:rPr>
              <a:t>Báo cáo linh hoạt</a:t>
            </a:r>
            <a:endParaRPr b="1" i="0" sz="1200" u="none" cap="none" strike="noStrike">
              <a:solidFill>
                <a:srgbClr val="CE0000"/>
              </a:solidFill>
              <a:latin typeface="Reddit Sans"/>
              <a:ea typeface="Reddit Sans"/>
              <a:cs typeface="Reddit Sans"/>
              <a:sym typeface="Reddit Sans"/>
            </a:endParaRPr>
          </a:p>
        </p:txBody>
      </p:sp>
      <p:sp>
        <p:nvSpPr>
          <p:cNvPr id="1525" name="Google Shape;1525;p55"/>
          <p:cNvSpPr txBox="1"/>
          <p:nvPr/>
        </p:nvSpPr>
        <p:spPr>
          <a:xfrm>
            <a:off x="7692726" y="4264507"/>
            <a:ext cx="3126000" cy="777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000"/>
              <a:buFont typeface="Arial"/>
              <a:buNone/>
            </a:pPr>
            <a:r>
              <a:rPr b="0" i="0" lang="vi" sz="1000" u="none" cap="none" strike="noStrike">
                <a:solidFill>
                  <a:schemeClr val="dk1"/>
                </a:solidFill>
                <a:latin typeface="Reddit Sans Medium"/>
                <a:ea typeface="Reddit Sans Medium"/>
                <a:cs typeface="Reddit Sans Medium"/>
                <a:sym typeface="Reddit Sans Medium"/>
              </a:rPr>
              <a:t>Báo cáo đa dạng, đa chiều và được cập nhật real-time theo nhu cầu quản lý. </a:t>
            </a:r>
            <a:r>
              <a:rPr b="1" i="0" lang="vi" sz="1000" u="none" cap="none" strike="noStrike">
                <a:solidFill>
                  <a:schemeClr val="dk1"/>
                </a:solidFill>
                <a:latin typeface="Reddit Sans"/>
                <a:ea typeface="Reddit Sans"/>
                <a:cs typeface="Reddit Sans"/>
                <a:sym typeface="Reddit Sans"/>
              </a:rPr>
              <a:t>Không giới hạn tạo báo cáo, Dashboard tùy chỉnh để thay thế excel, word… </a:t>
            </a:r>
            <a:r>
              <a:rPr b="0" i="0" lang="vi" sz="1000" u="none" cap="none" strike="noStrike">
                <a:solidFill>
                  <a:schemeClr val="dk1"/>
                </a:solidFill>
                <a:latin typeface="Reddit Sans Medium"/>
                <a:ea typeface="Reddit Sans Medium"/>
                <a:cs typeface="Reddit Sans Medium"/>
                <a:sym typeface="Reddit Sans Medium"/>
              </a:rPr>
              <a:t>theo mẫu của mỗi doanh nghiệp</a:t>
            </a:r>
            <a:endParaRPr b="0" i="0" sz="1000" u="none" cap="none" strike="noStrike">
              <a:solidFill>
                <a:srgbClr val="000000"/>
              </a:solidFill>
              <a:latin typeface="Reddit Sans Medium"/>
              <a:ea typeface="Reddit Sans Medium"/>
              <a:cs typeface="Reddit Sans Medium"/>
              <a:sym typeface="Reddit Sans Medium"/>
            </a:endParaRPr>
          </a:p>
        </p:txBody>
      </p:sp>
      <p:sp>
        <p:nvSpPr>
          <p:cNvPr id="1526" name="Google Shape;1526;p55"/>
          <p:cNvSpPr txBox="1"/>
          <p:nvPr/>
        </p:nvSpPr>
        <p:spPr>
          <a:xfrm>
            <a:off x="7685054" y="5317221"/>
            <a:ext cx="3450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400" u="none" cap="none" strike="noStrike">
                <a:solidFill>
                  <a:srgbClr val="CE0000"/>
                </a:solidFill>
                <a:latin typeface="Reddit Sans"/>
                <a:ea typeface="Reddit Sans"/>
                <a:cs typeface="Reddit Sans"/>
                <a:sym typeface="Reddit Sans"/>
              </a:rPr>
              <a:t>Không giới hạn người dùng</a:t>
            </a:r>
            <a:endParaRPr b="1" i="0" sz="1200" u="none" cap="none" strike="noStrike">
              <a:solidFill>
                <a:srgbClr val="CE0000"/>
              </a:solidFill>
              <a:latin typeface="Reddit Sans"/>
              <a:ea typeface="Reddit Sans"/>
              <a:cs typeface="Reddit Sans"/>
              <a:sym typeface="Reddit Sans"/>
            </a:endParaRPr>
          </a:p>
        </p:txBody>
      </p:sp>
      <p:sp>
        <p:nvSpPr>
          <p:cNvPr id="1527" name="Google Shape;1527;p55"/>
          <p:cNvSpPr txBox="1"/>
          <p:nvPr/>
        </p:nvSpPr>
        <p:spPr>
          <a:xfrm>
            <a:off x="7664646" y="5663561"/>
            <a:ext cx="3182400" cy="7773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chemeClr val="dk1"/>
              </a:buClr>
              <a:buSzPts val="1000"/>
              <a:buFont typeface="Arial"/>
              <a:buNone/>
            </a:pPr>
            <a:r>
              <a:rPr b="0" i="0" lang="vi" sz="1000" u="none" cap="none" strike="noStrike">
                <a:solidFill>
                  <a:schemeClr val="dk1"/>
                </a:solidFill>
                <a:latin typeface="Reddit Sans Medium"/>
                <a:ea typeface="Reddit Sans Medium"/>
                <a:cs typeface="Reddit Sans Medium"/>
                <a:sym typeface="Reddit Sans Medium"/>
              </a:rPr>
              <a:t>Phân quyền linh hoạt cho từng người dùng &amp; không phát sinh thêm chi phí khi doanh nghiệp mở rộng công ty, chi nhánh, nhân sự…</a:t>
            </a:r>
            <a:endParaRPr b="0" i="0" sz="1000" u="none" cap="none" strike="noStrike">
              <a:solidFill>
                <a:schemeClr val="dk1"/>
              </a:solidFill>
              <a:latin typeface="Reddit Sans Medium"/>
              <a:ea typeface="Reddit Sans Medium"/>
              <a:cs typeface="Reddit Sans Medium"/>
              <a:sym typeface="Reddit Sans Medium"/>
            </a:endParaRPr>
          </a:p>
          <a:p>
            <a:pPr indent="0" lvl="0" marL="0" marR="0" rtl="0" algn="just">
              <a:lnSpc>
                <a:spcPct val="115000"/>
              </a:lnSpc>
              <a:spcBef>
                <a:spcPts val="0"/>
              </a:spcBef>
              <a:spcAft>
                <a:spcPts val="0"/>
              </a:spcAft>
              <a:buClr>
                <a:srgbClr val="000000"/>
              </a:buClr>
              <a:buSzPts val="1000"/>
              <a:buFont typeface="Arial"/>
              <a:buNone/>
            </a:pPr>
            <a:r>
              <a:t/>
            </a:r>
            <a:endParaRPr b="0" i="0" sz="1000" u="none" cap="none" strike="noStrike">
              <a:solidFill>
                <a:srgbClr val="000000"/>
              </a:solidFill>
              <a:latin typeface="Reddit Sans Medium"/>
              <a:ea typeface="Reddit Sans Medium"/>
              <a:cs typeface="Reddit Sans Medium"/>
              <a:sym typeface="Reddit Sans Medium"/>
            </a:endParaRPr>
          </a:p>
        </p:txBody>
      </p:sp>
      <p:sp>
        <p:nvSpPr>
          <p:cNvPr id="1528" name="Google Shape;1528;p55"/>
          <p:cNvSpPr txBox="1"/>
          <p:nvPr/>
        </p:nvSpPr>
        <p:spPr>
          <a:xfrm>
            <a:off x="1407271" y="1010661"/>
            <a:ext cx="5730600" cy="123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vi" sz="1400" u="none" cap="none" strike="noStrike">
                <a:solidFill>
                  <a:srgbClr val="000000"/>
                </a:solidFill>
                <a:latin typeface="Reddit Sans SemiBold"/>
                <a:ea typeface="Reddit Sans SemiBold"/>
                <a:cs typeface="Reddit Sans SemiBold"/>
                <a:sym typeface="Reddit Sans SemiBold"/>
              </a:rPr>
              <a:t>Khả năng </a:t>
            </a:r>
            <a:r>
              <a:rPr b="0" i="1" lang="vi" sz="1400" u="none" cap="none" strike="noStrike">
                <a:solidFill>
                  <a:srgbClr val="C3161C"/>
                </a:solidFill>
                <a:latin typeface="Reddit Sans SemiBold"/>
                <a:ea typeface="Reddit Sans SemiBold"/>
                <a:cs typeface="Reddit Sans SemiBold"/>
                <a:sym typeface="Reddit Sans SemiBold"/>
              </a:rPr>
              <a:t>tự tùy chỉnh</a:t>
            </a:r>
            <a:r>
              <a:rPr b="0" i="1" lang="vi" sz="1400" u="none" cap="none" strike="noStrike">
                <a:solidFill>
                  <a:srgbClr val="000000"/>
                </a:solidFill>
                <a:latin typeface="Reddit Sans SemiBold"/>
                <a:ea typeface="Reddit Sans SemiBold"/>
                <a:cs typeface="Reddit Sans SemiBold"/>
                <a:sym typeface="Reddit Sans SemiBold"/>
              </a:rPr>
              <a:t> theo nhu cầu </a:t>
            </a:r>
            <a:endParaRPr b="0" i="1" sz="1400" u="none" cap="none" strike="noStrike">
              <a:solidFill>
                <a:srgbClr val="000000"/>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4000"/>
              <a:buFont typeface="Arial"/>
              <a:buNone/>
            </a:pPr>
            <a:r>
              <a:rPr b="1" i="1" lang="vi" sz="2300" u="none" cap="none" strike="noStrike">
                <a:solidFill>
                  <a:schemeClr val="dk1"/>
                </a:solidFill>
                <a:latin typeface="Reddit Sans"/>
                <a:ea typeface="Reddit Sans"/>
                <a:cs typeface="Reddit Sans"/>
                <a:sym typeface="Reddit Sans"/>
              </a:rPr>
              <a:t>Hệ thống </a:t>
            </a:r>
            <a:r>
              <a:rPr b="1" i="1" lang="vi" sz="2300" u="none" cap="none" strike="noStrike">
                <a:solidFill>
                  <a:srgbClr val="C3161C"/>
                </a:solidFill>
                <a:latin typeface="Reddit Sans"/>
                <a:ea typeface="Reddit Sans"/>
                <a:cs typeface="Reddit Sans"/>
                <a:sym typeface="Reddit Sans"/>
              </a:rPr>
              <a:t>Mở </a:t>
            </a:r>
            <a:r>
              <a:rPr b="1" i="1" lang="vi" sz="2300" u="none" cap="none" strike="noStrike">
                <a:solidFill>
                  <a:schemeClr val="dk1"/>
                </a:solidFill>
                <a:latin typeface="Reddit Sans"/>
                <a:ea typeface="Reddit Sans"/>
                <a:cs typeface="Reddit Sans"/>
                <a:sym typeface="Reddit Sans"/>
              </a:rPr>
              <a:t>cho doanh nghiệp </a:t>
            </a:r>
            <a:endParaRPr b="1" i="1" sz="23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4000"/>
              <a:buFont typeface="Arial"/>
              <a:buNone/>
            </a:pPr>
            <a:r>
              <a:rPr b="1" i="1" lang="vi" sz="2300" u="none" cap="none" strike="noStrike">
                <a:solidFill>
                  <a:schemeClr val="dk1"/>
                </a:solidFill>
                <a:latin typeface="Reddit Sans"/>
                <a:ea typeface="Reddit Sans"/>
                <a:cs typeface="Reddit Sans"/>
                <a:sym typeface="Reddit Sans"/>
              </a:rPr>
              <a:t>phát triển</a:t>
            </a:r>
            <a:endParaRPr b="1" i="1" sz="2300" u="none" cap="none" strike="noStrike">
              <a:solidFill>
                <a:schemeClr val="dk1"/>
              </a:solidFill>
              <a:latin typeface="Reddit Sans"/>
              <a:ea typeface="Reddit Sans"/>
              <a:cs typeface="Reddit Sans"/>
              <a:sym typeface="Reddit Sans"/>
            </a:endParaRPr>
          </a:p>
          <a:p>
            <a:pPr indent="0" lvl="0" marL="0" marR="0" rtl="0" algn="l">
              <a:lnSpc>
                <a:spcPct val="100000"/>
              </a:lnSpc>
              <a:spcBef>
                <a:spcPts val="0"/>
              </a:spcBef>
              <a:spcAft>
                <a:spcPts val="0"/>
              </a:spcAft>
              <a:buClr>
                <a:srgbClr val="000000"/>
              </a:buClr>
              <a:buSzPts val="4000"/>
              <a:buFont typeface="Arial"/>
              <a:buNone/>
            </a:pPr>
            <a:r>
              <a:t/>
            </a:r>
            <a:endParaRPr b="0" i="1" sz="1400" u="none" cap="none" strike="noStrike">
              <a:solidFill>
                <a:srgbClr val="000000"/>
              </a:solidFill>
              <a:latin typeface="Reddit Sans SemiBold"/>
              <a:ea typeface="Reddit Sans SemiBold"/>
              <a:cs typeface="Reddit Sans SemiBold"/>
              <a:sym typeface="Reddit Sans SemiBold"/>
            </a:endParaRPr>
          </a:p>
        </p:txBody>
      </p:sp>
      <p:pic>
        <p:nvPicPr>
          <p:cNvPr id="1529" name="Google Shape;1529;p55" title="icon-.png"/>
          <p:cNvPicPr preferRelativeResize="0"/>
          <p:nvPr/>
        </p:nvPicPr>
        <p:blipFill rotWithShape="1">
          <a:blip r:embed="rId6">
            <a:alphaModFix/>
          </a:blip>
          <a:srcRect b="0" l="14994" r="15329" t="0"/>
          <a:stretch/>
        </p:blipFill>
        <p:spPr>
          <a:xfrm>
            <a:off x="616045" y="1112711"/>
            <a:ext cx="576425" cy="827375"/>
          </a:xfrm>
          <a:prstGeom prst="rect">
            <a:avLst/>
          </a:prstGeom>
          <a:noFill/>
          <a:ln>
            <a:noFill/>
          </a:ln>
        </p:spPr>
      </p:pic>
      <p:sp>
        <p:nvSpPr>
          <p:cNvPr id="1530" name="Google Shape;1530;p55"/>
          <p:cNvSpPr/>
          <p:nvPr/>
        </p:nvSpPr>
        <p:spPr>
          <a:xfrm rot="10800000">
            <a:off x="6736696" y="1343049"/>
            <a:ext cx="1987200" cy="1954200"/>
          </a:xfrm>
          <a:prstGeom prst="arc">
            <a:avLst>
              <a:gd fmla="val 479916" name="adj1"/>
              <a:gd fmla="val 5117609" name="adj2"/>
            </a:avLst>
          </a:prstGeom>
          <a:noFill/>
          <a:ln cap="flat" cmpd="sng" w="19050">
            <a:solidFill>
              <a:srgbClr val="000000"/>
            </a:solidFill>
            <a:prstDash val="dashDot"/>
            <a:miter lim="8000"/>
            <a:headEnd len="lg" w="lg" type="oval"/>
            <a:tailEnd len="lg" w="lg" type="ova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grpSp>
        <p:nvGrpSpPr>
          <p:cNvPr id="1531" name="Google Shape;1531;p55"/>
          <p:cNvGrpSpPr/>
          <p:nvPr/>
        </p:nvGrpSpPr>
        <p:grpSpPr>
          <a:xfrm rot="2700000">
            <a:off x="11042264" y="2581940"/>
            <a:ext cx="148367" cy="193521"/>
            <a:chOff x="3723" y="2014"/>
            <a:chExt cx="230" cy="300"/>
          </a:xfrm>
        </p:grpSpPr>
        <p:sp>
          <p:nvSpPr>
            <p:cNvPr id="1532" name="Google Shape;1532;p55"/>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33" name="Google Shape;1533;p55"/>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nvGrpSpPr>
          <p:cNvPr id="1534" name="Google Shape;1534;p55"/>
          <p:cNvGrpSpPr/>
          <p:nvPr/>
        </p:nvGrpSpPr>
        <p:grpSpPr>
          <a:xfrm rot="2700000">
            <a:off x="11042264" y="4006540"/>
            <a:ext cx="148367" cy="193521"/>
            <a:chOff x="3723" y="2014"/>
            <a:chExt cx="230" cy="300"/>
          </a:xfrm>
        </p:grpSpPr>
        <p:sp>
          <p:nvSpPr>
            <p:cNvPr id="1535" name="Google Shape;1535;p55"/>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36" name="Google Shape;1536;p55"/>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grpSp>
        <p:nvGrpSpPr>
          <p:cNvPr id="1537" name="Google Shape;1537;p55"/>
          <p:cNvGrpSpPr/>
          <p:nvPr/>
        </p:nvGrpSpPr>
        <p:grpSpPr>
          <a:xfrm rot="2700000">
            <a:off x="11042264" y="5386022"/>
            <a:ext cx="148367" cy="193521"/>
            <a:chOff x="3723" y="2014"/>
            <a:chExt cx="230" cy="300"/>
          </a:xfrm>
        </p:grpSpPr>
        <p:sp>
          <p:nvSpPr>
            <p:cNvPr id="1538" name="Google Shape;1538;p55"/>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39" name="Google Shape;1539;p55"/>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pic>
        <p:nvPicPr>
          <p:cNvPr id="1540" name="Google Shape;1540;p55"/>
          <p:cNvPicPr preferRelativeResize="0"/>
          <p:nvPr/>
        </p:nvPicPr>
        <p:blipFill rotWithShape="1">
          <a:blip r:embed="rId7">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56"/>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546" name="Google Shape;1546;p56"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547" name="Google Shape;1547;p56"/>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Tại sao nên chọn </a:t>
            </a:r>
            <a:r>
              <a:rPr b="1" i="0" lang="vi" sz="1600" u="none" cap="none" strike="noStrike">
                <a:solidFill>
                  <a:srgbClr val="C3161C"/>
                </a:solidFill>
                <a:latin typeface="Reddit Sans"/>
                <a:ea typeface="Reddit Sans"/>
                <a:cs typeface="Reddit Sans"/>
                <a:sym typeface="Reddit Sans"/>
              </a:rPr>
              <a:t>MBW</a:t>
            </a:r>
            <a:r>
              <a:rPr b="1" i="0" lang="vi" sz="1600" u="none" cap="none" strike="noStrike">
                <a:solidFill>
                  <a:srgbClr val="000000"/>
                </a:solidFill>
                <a:latin typeface="Reddit Sans"/>
                <a:ea typeface="Reddit Sans"/>
                <a:cs typeface="Reddit Sans"/>
                <a:sym typeface="Reddit Sans"/>
              </a:rPr>
              <a:t> Next?</a:t>
            </a:r>
            <a:endParaRPr b="1" i="0" sz="1600" u="none" cap="none" strike="noStrike">
              <a:solidFill>
                <a:srgbClr val="C3161C"/>
              </a:solidFill>
              <a:latin typeface="Reddit Sans"/>
              <a:ea typeface="Reddit Sans"/>
              <a:cs typeface="Reddit Sans"/>
              <a:sym typeface="Reddit Sans"/>
            </a:endParaRPr>
          </a:p>
        </p:txBody>
      </p:sp>
      <p:sp>
        <p:nvSpPr>
          <p:cNvPr id="1548" name="Google Shape;1548;p56"/>
          <p:cNvSpPr txBox="1"/>
          <p:nvPr/>
        </p:nvSpPr>
        <p:spPr>
          <a:xfrm>
            <a:off x="587225" y="931100"/>
            <a:ext cx="7401900" cy="338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200"/>
              <a:buFont typeface="Arial"/>
              <a:buNone/>
            </a:pPr>
            <a:r>
              <a:rPr b="0" i="0" lang="vi" sz="2200" u="none" cap="none" strike="noStrike">
                <a:solidFill>
                  <a:schemeClr val="dk1"/>
                </a:solidFill>
                <a:latin typeface="Reddit Sans SemiBold"/>
                <a:ea typeface="Reddit Sans SemiBold"/>
                <a:cs typeface="Reddit Sans SemiBold"/>
                <a:sym typeface="Reddit Sans SemiBold"/>
              </a:rPr>
              <a:t>Cộng tác, chia sẻ và xử lý công việc </a:t>
            </a:r>
            <a:r>
              <a:rPr b="0" i="0" lang="vi" sz="2200" u="none" cap="none" strike="noStrike">
                <a:solidFill>
                  <a:srgbClr val="C3161C"/>
                </a:solidFill>
                <a:latin typeface="Reddit Sans SemiBold"/>
                <a:ea typeface="Reddit Sans SemiBold"/>
                <a:cs typeface="Reddit Sans SemiBold"/>
                <a:sym typeface="Reddit Sans SemiBold"/>
              </a:rPr>
              <a:t>không gián đoạn </a:t>
            </a:r>
            <a:endParaRPr b="0" i="0" sz="2200" u="none" cap="none" strike="noStrike">
              <a:solidFill>
                <a:srgbClr val="C3161C"/>
              </a:solidFill>
              <a:latin typeface="Reddit Sans SemiBold"/>
              <a:ea typeface="Reddit Sans SemiBold"/>
              <a:cs typeface="Reddit Sans SemiBold"/>
              <a:sym typeface="Reddit Sans SemiBold"/>
            </a:endParaRPr>
          </a:p>
        </p:txBody>
      </p:sp>
      <p:sp>
        <p:nvSpPr>
          <p:cNvPr id="1549" name="Google Shape;1549;p56"/>
          <p:cNvSpPr txBox="1"/>
          <p:nvPr/>
        </p:nvSpPr>
        <p:spPr>
          <a:xfrm>
            <a:off x="5939730" y="2582087"/>
            <a:ext cx="23505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Ứng dụng chat nội bộ</a:t>
            </a:r>
            <a:endParaRPr b="0" i="0" sz="1600" u="none" cap="none" strike="noStrike">
              <a:solidFill>
                <a:srgbClr val="C3161C"/>
              </a:solidFill>
              <a:latin typeface="Reddit Sans SemiBold"/>
              <a:ea typeface="Reddit Sans SemiBold"/>
              <a:cs typeface="Reddit Sans SemiBold"/>
              <a:sym typeface="Reddit Sans SemiBold"/>
            </a:endParaRPr>
          </a:p>
        </p:txBody>
      </p:sp>
      <p:sp>
        <p:nvSpPr>
          <p:cNvPr id="1550" name="Google Shape;1550;p56"/>
          <p:cNvSpPr txBox="1"/>
          <p:nvPr/>
        </p:nvSpPr>
        <p:spPr>
          <a:xfrm>
            <a:off x="5939731" y="3093088"/>
            <a:ext cx="2507700" cy="914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Gửi tin nhắn, tạo thảo luận, gửi chứng từ trên hệ thống, gửi tệp tin, tạo nhóm, tạo thông báo nhắc nhở tự động, chat với AI</a:t>
            </a:r>
            <a:endParaRPr b="0" i="0" sz="1200" u="none" cap="none" strike="noStrike">
              <a:solidFill>
                <a:srgbClr val="000000"/>
              </a:solidFill>
              <a:latin typeface="Reddit Sans"/>
              <a:ea typeface="Reddit Sans"/>
              <a:cs typeface="Reddit Sans"/>
              <a:sym typeface="Reddit Sans"/>
            </a:endParaRPr>
          </a:p>
        </p:txBody>
      </p:sp>
      <p:sp>
        <p:nvSpPr>
          <p:cNvPr id="1551" name="Google Shape;1551;p56"/>
          <p:cNvSpPr txBox="1"/>
          <p:nvPr/>
        </p:nvSpPr>
        <p:spPr>
          <a:xfrm>
            <a:off x="467569" y="4386166"/>
            <a:ext cx="4873800" cy="116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vi" sz="3500" u="none" cap="none" strike="noStrike">
                <a:solidFill>
                  <a:srgbClr val="000000"/>
                </a:solidFill>
                <a:latin typeface="Reddit Sans SemiBold"/>
                <a:ea typeface="Reddit Sans SemiBold"/>
                <a:cs typeface="Reddit Sans SemiBold"/>
                <a:sym typeface="Reddit Sans SemiBold"/>
              </a:rPr>
              <a:t>Giao tiếp thống nhất, làm việc hiệu quả</a:t>
            </a:r>
            <a:endParaRPr b="0" i="1" sz="3500" u="none" cap="none" strike="noStrike">
              <a:solidFill>
                <a:srgbClr val="000000"/>
              </a:solidFill>
              <a:latin typeface="Reddit Sans SemiBold"/>
              <a:ea typeface="Reddit Sans SemiBold"/>
              <a:cs typeface="Reddit Sans SemiBold"/>
              <a:sym typeface="Reddit Sans SemiBold"/>
            </a:endParaRPr>
          </a:p>
        </p:txBody>
      </p:sp>
      <p:sp>
        <p:nvSpPr>
          <p:cNvPr id="1552" name="Google Shape;1552;p56"/>
          <p:cNvSpPr txBox="1"/>
          <p:nvPr/>
        </p:nvSpPr>
        <p:spPr>
          <a:xfrm>
            <a:off x="9096793" y="1119312"/>
            <a:ext cx="23505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Gửi Email chứng từ</a:t>
            </a:r>
            <a:endParaRPr b="0" i="0" sz="1600" u="none" cap="none" strike="noStrike">
              <a:solidFill>
                <a:srgbClr val="C3161C"/>
              </a:solidFill>
              <a:latin typeface="Reddit Sans SemiBold"/>
              <a:ea typeface="Reddit Sans SemiBold"/>
              <a:cs typeface="Reddit Sans SemiBold"/>
              <a:sym typeface="Reddit Sans SemiBold"/>
            </a:endParaRPr>
          </a:p>
        </p:txBody>
      </p:sp>
      <p:sp>
        <p:nvSpPr>
          <p:cNvPr id="1553" name="Google Shape;1553;p56"/>
          <p:cNvSpPr txBox="1"/>
          <p:nvPr/>
        </p:nvSpPr>
        <p:spPr>
          <a:xfrm>
            <a:off x="9096794" y="1630313"/>
            <a:ext cx="2507700" cy="914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000"/>
              <a:buFont typeface="Arial"/>
              <a:buNone/>
            </a:pPr>
            <a:r>
              <a:rPr b="0" i="0" lang="vi" sz="1200" u="none" cap="none" strike="noStrike">
                <a:solidFill>
                  <a:schemeClr val="dk1"/>
                </a:solidFill>
                <a:latin typeface="Reddit Sans"/>
                <a:ea typeface="Reddit Sans"/>
                <a:cs typeface="Reddit Sans"/>
                <a:sym typeface="Reddit Sans"/>
              </a:rPr>
              <a:t>Cho phép gửi email, thảo luận, thông báo trên mọi loại chứng từ, dữ liệu như: đơn hàng, phiếu kho, khách hàng, mặt hàng…</a:t>
            </a:r>
            <a:endParaRPr b="0" i="0" sz="1000" u="none" cap="none" strike="noStrike">
              <a:solidFill>
                <a:srgbClr val="000000"/>
              </a:solidFill>
              <a:latin typeface="Reddit Sans"/>
              <a:ea typeface="Reddit Sans"/>
              <a:cs typeface="Reddit Sans"/>
              <a:sym typeface="Reddit Sans"/>
            </a:endParaRPr>
          </a:p>
        </p:txBody>
      </p:sp>
      <p:grpSp>
        <p:nvGrpSpPr>
          <p:cNvPr id="1554" name="Google Shape;1554;p56"/>
          <p:cNvGrpSpPr/>
          <p:nvPr/>
        </p:nvGrpSpPr>
        <p:grpSpPr>
          <a:xfrm rot="2700000">
            <a:off x="11463402" y="1191902"/>
            <a:ext cx="148367" cy="193521"/>
            <a:chOff x="3723" y="2014"/>
            <a:chExt cx="230" cy="300"/>
          </a:xfrm>
        </p:grpSpPr>
        <p:sp>
          <p:nvSpPr>
            <p:cNvPr id="1555" name="Google Shape;1555;p5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56" name="Google Shape;1556;p5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557" name="Google Shape;1557;p56"/>
          <p:cNvCxnSpPr/>
          <p:nvPr/>
        </p:nvCxnSpPr>
        <p:spPr>
          <a:xfrm>
            <a:off x="9096793" y="1540371"/>
            <a:ext cx="2507700" cy="0"/>
          </a:xfrm>
          <a:prstGeom prst="straightConnector1">
            <a:avLst/>
          </a:prstGeom>
          <a:noFill/>
          <a:ln cap="flat" cmpd="sng" w="12700">
            <a:solidFill>
              <a:srgbClr val="B7B7B7"/>
            </a:solidFill>
            <a:prstDash val="dashDot"/>
            <a:miter lim="8000"/>
            <a:headEnd len="sm" w="sm" type="none"/>
            <a:tailEnd len="sm" w="sm" type="none"/>
          </a:ln>
        </p:spPr>
      </p:cxnSp>
      <p:grpSp>
        <p:nvGrpSpPr>
          <p:cNvPr id="1558" name="Google Shape;1558;p56"/>
          <p:cNvGrpSpPr/>
          <p:nvPr/>
        </p:nvGrpSpPr>
        <p:grpSpPr>
          <a:xfrm rot="2700000">
            <a:off x="8306339" y="2654665"/>
            <a:ext cx="148367" cy="193521"/>
            <a:chOff x="3723" y="2014"/>
            <a:chExt cx="230" cy="300"/>
          </a:xfrm>
        </p:grpSpPr>
        <p:sp>
          <p:nvSpPr>
            <p:cNvPr id="1559" name="Google Shape;1559;p5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60" name="Google Shape;1560;p5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561" name="Google Shape;1561;p56"/>
          <p:cNvCxnSpPr/>
          <p:nvPr/>
        </p:nvCxnSpPr>
        <p:spPr>
          <a:xfrm>
            <a:off x="5939730" y="3003146"/>
            <a:ext cx="2507700" cy="0"/>
          </a:xfrm>
          <a:prstGeom prst="straightConnector1">
            <a:avLst/>
          </a:prstGeom>
          <a:noFill/>
          <a:ln cap="flat" cmpd="sng" w="12700">
            <a:solidFill>
              <a:srgbClr val="B7B7B7"/>
            </a:solidFill>
            <a:prstDash val="dashDot"/>
            <a:miter lim="8000"/>
            <a:headEnd len="sm" w="sm" type="none"/>
            <a:tailEnd len="sm" w="sm" type="none"/>
          </a:ln>
        </p:spPr>
      </p:cxnSp>
      <p:sp>
        <p:nvSpPr>
          <p:cNvPr id="1562" name="Google Shape;1562;p56"/>
          <p:cNvSpPr txBox="1"/>
          <p:nvPr/>
        </p:nvSpPr>
        <p:spPr>
          <a:xfrm>
            <a:off x="495773" y="5643395"/>
            <a:ext cx="37644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Tập trung tất cả kênh giao tiếp (chat, email, phê duyệt, cổng thông tin) trên một hệ thống, tăng tốc độ xử lý và giảm thất lạc thông tin</a:t>
            </a:r>
            <a:endParaRPr b="0" i="0" sz="1200" u="none" cap="none" strike="noStrike">
              <a:solidFill>
                <a:srgbClr val="000000"/>
              </a:solidFill>
              <a:latin typeface="Reddit Sans"/>
              <a:ea typeface="Reddit Sans"/>
              <a:cs typeface="Reddit Sans"/>
              <a:sym typeface="Reddit Sans"/>
            </a:endParaRPr>
          </a:p>
        </p:txBody>
      </p:sp>
      <p:grpSp>
        <p:nvGrpSpPr>
          <p:cNvPr id="1563" name="Google Shape;1563;p56"/>
          <p:cNvGrpSpPr/>
          <p:nvPr/>
        </p:nvGrpSpPr>
        <p:grpSpPr>
          <a:xfrm>
            <a:off x="4552428" y="3703350"/>
            <a:ext cx="422463" cy="421024"/>
            <a:chOff x="6988278" y="3742963"/>
            <a:chExt cx="422463" cy="421024"/>
          </a:xfrm>
        </p:grpSpPr>
        <p:sp>
          <p:nvSpPr>
            <p:cNvPr id="1564" name="Google Shape;1564;p56"/>
            <p:cNvSpPr/>
            <p:nvPr/>
          </p:nvSpPr>
          <p:spPr>
            <a:xfrm rot="-2135953">
              <a:off x="7046813" y="3803894"/>
              <a:ext cx="305392" cy="299162"/>
            </a:xfrm>
            <a:custGeom>
              <a:rect b="b" l="l" r="r" t="t"/>
              <a:pathLst>
                <a:path extrusionOk="0" h="1128712" w="1128712">
                  <a:moveTo>
                    <a:pt x="1128712" y="564356"/>
                  </a:moveTo>
                  <a:cubicBezTo>
                    <a:pt x="1128712" y="876042"/>
                    <a:pt x="876042" y="1128712"/>
                    <a:pt x="564356" y="1128712"/>
                  </a:cubicBezTo>
                  <a:cubicBezTo>
                    <a:pt x="252671" y="1128712"/>
                    <a:pt x="0" y="876042"/>
                    <a:pt x="0" y="564356"/>
                  </a:cubicBezTo>
                  <a:cubicBezTo>
                    <a:pt x="0" y="252671"/>
                    <a:pt x="252671" y="0"/>
                    <a:pt x="564356" y="0"/>
                  </a:cubicBezTo>
                  <a:cubicBezTo>
                    <a:pt x="876042" y="0"/>
                    <a:pt x="1128712" y="252671"/>
                    <a:pt x="1128712" y="564356"/>
                  </a:cubicBezTo>
                  <a:close/>
                </a:path>
              </a:pathLst>
            </a:custGeom>
            <a:solidFill>
              <a:srgbClr val="C3161C"/>
            </a:solidFill>
            <a:ln cap="flat" cmpd="sng" w="15450">
              <a:solidFill>
                <a:srgbClr val="C3161C"/>
              </a:solidFill>
              <a:prstDash val="solid"/>
              <a:miter lim="8000"/>
              <a:headEnd len="sm" w="sm" type="none"/>
              <a:tailEnd len="sm" w="sm" type="none"/>
            </a:ln>
          </p:spPr>
          <p:txBody>
            <a:bodyPr anchorCtr="0" anchor="ctr" bIns="55625" lIns="111275" spcFirstLastPara="1" rIns="111275" wrap="square" tIns="55625">
              <a:noAutofit/>
            </a:bodyPr>
            <a:lstStyle/>
            <a:p>
              <a:pPr indent="0" lvl="0" marL="0" marR="0" rtl="0" algn="l">
                <a:lnSpc>
                  <a:spcPct val="100000"/>
                </a:lnSpc>
                <a:spcBef>
                  <a:spcPts val="0"/>
                </a:spcBef>
                <a:spcAft>
                  <a:spcPts val="0"/>
                </a:spcAft>
                <a:buClr>
                  <a:srgbClr val="000000"/>
                </a:buClr>
                <a:buSzPts val="2191"/>
                <a:buFont typeface="Arial"/>
                <a:buNone/>
              </a:pPr>
              <a:r>
                <a:t/>
              </a:r>
              <a:endParaRPr b="0" i="0" sz="2191" u="none" cap="none" strike="noStrike">
                <a:solidFill>
                  <a:srgbClr val="000000"/>
                </a:solidFill>
                <a:latin typeface="Calibri"/>
                <a:ea typeface="Calibri"/>
                <a:cs typeface="Calibri"/>
                <a:sym typeface="Calibri"/>
              </a:endParaRPr>
            </a:p>
          </p:txBody>
        </p:sp>
        <p:sp>
          <p:nvSpPr>
            <p:cNvPr id="1565" name="Google Shape;1565;p56"/>
            <p:cNvSpPr/>
            <p:nvPr/>
          </p:nvSpPr>
          <p:spPr>
            <a:xfrm rot="-2143197">
              <a:off x="7104539" y="3873336"/>
              <a:ext cx="189095" cy="160410"/>
            </a:xfrm>
            <a:custGeom>
              <a:rect b="b" l="l" r="r" t="t"/>
              <a:pathLst>
                <a:path extrusionOk="0" h="299489" w="344995">
                  <a:moveTo>
                    <a:pt x="344615" y="146042"/>
                  </a:moveTo>
                  <a:cubicBezTo>
                    <a:pt x="344519" y="145566"/>
                    <a:pt x="344329" y="145090"/>
                    <a:pt x="344138" y="144613"/>
                  </a:cubicBezTo>
                  <a:cubicBezTo>
                    <a:pt x="343948" y="143947"/>
                    <a:pt x="343757" y="143280"/>
                    <a:pt x="343567" y="142613"/>
                  </a:cubicBezTo>
                  <a:cubicBezTo>
                    <a:pt x="343376" y="142042"/>
                    <a:pt x="342995" y="141565"/>
                    <a:pt x="342710" y="140994"/>
                  </a:cubicBezTo>
                  <a:cubicBezTo>
                    <a:pt x="342424" y="140518"/>
                    <a:pt x="342233" y="139946"/>
                    <a:pt x="341852" y="139470"/>
                  </a:cubicBezTo>
                  <a:cubicBezTo>
                    <a:pt x="341281" y="138517"/>
                    <a:pt x="340519" y="137660"/>
                    <a:pt x="339757" y="136898"/>
                  </a:cubicBezTo>
                  <a:cubicBezTo>
                    <a:pt x="339757" y="136898"/>
                    <a:pt x="339662" y="136708"/>
                    <a:pt x="339566" y="136708"/>
                  </a:cubicBezTo>
                  <a:cubicBezTo>
                    <a:pt x="339566" y="136708"/>
                    <a:pt x="339566" y="136708"/>
                    <a:pt x="339566" y="136708"/>
                  </a:cubicBezTo>
                  <a:lnTo>
                    <a:pt x="208217" y="5358"/>
                  </a:lnTo>
                  <a:cubicBezTo>
                    <a:pt x="201073" y="-1786"/>
                    <a:pt x="189452" y="-1786"/>
                    <a:pt x="182309" y="5358"/>
                  </a:cubicBezTo>
                  <a:cubicBezTo>
                    <a:pt x="175165" y="12502"/>
                    <a:pt x="175165" y="24122"/>
                    <a:pt x="182309" y="31266"/>
                  </a:cubicBezTo>
                  <a:lnTo>
                    <a:pt x="282512" y="131469"/>
                  </a:lnTo>
                  <a:lnTo>
                    <a:pt x="18288" y="131469"/>
                  </a:lnTo>
                  <a:cubicBezTo>
                    <a:pt x="8192" y="131469"/>
                    <a:pt x="0" y="139660"/>
                    <a:pt x="0" y="149757"/>
                  </a:cubicBezTo>
                  <a:cubicBezTo>
                    <a:pt x="0" y="159853"/>
                    <a:pt x="8192" y="168045"/>
                    <a:pt x="18288" y="168045"/>
                  </a:cubicBezTo>
                  <a:lnTo>
                    <a:pt x="282512" y="168045"/>
                  </a:lnTo>
                  <a:lnTo>
                    <a:pt x="182309" y="268248"/>
                  </a:lnTo>
                  <a:cubicBezTo>
                    <a:pt x="175165" y="275392"/>
                    <a:pt x="175165" y="287012"/>
                    <a:pt x="182309" y="294156"/>
                  </a:cubicBezTo>
                  <a:cubicBezTo>
                    <a:pt x="185928" y="297775"/>
                    <a:pt x="190595" y="299490"/>
                    <a:pt x="195263" y="299490"/>
                  </a:cubicBezTo>
                  <a:cubicBezTo>
                    <a:pt x="199930" y="299490"/>
                    <a:pt x="204597" y="297680"/>
                    <a:pt x="208217" y="294156"/>
                  </a:cubicBezTo>
                  <a:lnTo>
                    <a:pt x="339566" y="162806"/>
                  </a:lnTo>
                  <a:cubicBezTo>
                    <a:pt x="340423" y="161949"/>
                    <a:pt x="341186" y="160996"/>
                    <a:pt x="341852" y="159949"/>
                  </a:cubicBezTo>
                  <a:cubicBezTo>
                    <a:pt x="342138" y="159472"/>
                    <a:pt x="342329" y="158996"/>
                    <a:pt x="342614" y="158520"/>
                  </a:cubicBezTo>
                  <a:cubicBezTo>
                    <a:pt x="342900" y="157948"/>
                    <a:pt x="343281" y="157377"/>
                    <a:pt x="343567" y="156805"/>
                  </a:cubicBezTo>
                  <a:cubicBezTo>
                    <a:pt x="343853" y="156234"/>
                    <a:pt x="343948" y="155567"/>
                    <a:pt x="344138" y="154996"/>
                  </a:cubicBezTo>
                  <a:cubicBezTo>
                    <a:pt x="344329" y="154519"/>
                    <a:pt x="344519" y="153948"/>
                    <a:pt x="344615" y="153472"/>
                  </a:cubicBezTo>
                  <a:cubicBezTo>
                    <a:pt x="344805" y="152329"/>
                    <a:pt x="344996" y="151090"/>
                    <a:pt x="344996" y="149852"/>
                  </a:cubicBezTo>
                  <a:cubicBezTo>
                    <a:pt x="344996" y="148614"/>
                    <a:pt x="344900" y="147471"/>
                    <a:pt x="344615" y="146233"/>
                  </a:cubicBezTo>
                  <a:lnTo>
                    <a:pt x="344615" y="146042"/>
                  </a:lnTo>
                  <a:close/>
                </a:path>
              </a:pathLst>
            </a:custGeom>
            <a:solidFill>
              <a:srgbClr val="FFFFFF"/>
            </a:solidFill>
            <a:ln>
              <a:noFill/>
            </a:ln>
          </p:spPr>
          <p:txBody>
            <a:bodyPr anchorCtr="0" anchor="ctr" bIns="55625" lIns="111275" spcFirstLastPara="1" rIns="111275" wrap="square" tIns="55625">
              <a:noAutofit/>
            </a:bodyPr>
            <a:lstStyle/>
            <a:p>
              <a:pPr indent="0" lvl="0" marL="0" marR="0" rtl="0" algn="l">
                <a:lnSpc>
                  <a:spcPct val="100000"/>
                </a:lnSpc>
                <a:spcBef>
                  <a:spcPts val="0"/>
                </a:spcBef>
                <a:spcAft>
                  <a:spcPts val="0"/>
                </a:spcAft>
                <a:buClr>
                  <a:srgbClr val="000000"/>
                </a:buClr>
                <a:buSzPts val="2191"/>
                <a:buFont typeface="Arial"/>
                <a:buNone/>
              </a:pPr>
              <a:r>
                <a:t/>
              </a:r>
              <a:endParaRPr b="0" i="0" sz="2191" u="none" cap="none" strike="noStrike">
                <a:solidFill>
                  <a:srgbClr val="000000"/>
                </a:solidFill>
                <a:latin typeface="Calibri"/>
                <a:ea typeface="Calibri"/>
                <a:cs typeface="Calibri"/>
                <a:sym typeface="Calibri"/>
              </a:endParaRPr>
            </a:p>
          </p:txBody>
        </p:sp>
      </p:grpSp>
      <p:sp>
        <p:nvSpPr>
          <p:cNvPr id="1566" name="Google Shape;1566;p56"/>
          <p:cNvSpPr txBox="1"/>
          <p:nvPr/>
        </p:nvSpPr>
        <p:spPr>
          <a:xfrm>
            <a:off x="5939730" y="4610587"/>
            <a:ext cx="23505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Cổng thông tin</a:t>
            </a:r>
            <a:endParaRPr b="0" i="0" sz="1600" u="none" cap="none" strike="noStrike">
              <a:solidFill>
                <a:srgbClr val="C3161C"/>
              </a:solidFill>
              <a:latin typeface="Reddit Sans SemiBold"/>
              <a:ea typeface="Reddit Sans SemiBold"/>
              <a:cs typeface="Reddit Sans SemiBold"/>
              <a:sym typeface="Reddit Sans SemiBold"/>
            </a:endParaRPr>
          </a:p>
        </p:txBody>
      </p:sp>
      <p:sp>
        <p:nvSpPr>
          <p:cNvPr id="1567" name="Google Shape;1567;p56"/>
          <p:cNvSpPr txBox="1"/>
          <p:nvPr/>
        </p:nvSpPr>
        <p:spPr>
          <a:xfrm>
            <a:off x="5939731" y="5121588"/>
            <a:ext cx="2507700" cy="1339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Cung cấp cho Khách hàng/NPP/Nhà cung cấp có tài khoản riêng để theo dõi đơn hàng, công nợ, trạng thái giao dịch, giúp giảm tải cho bộ phận CSKH</a:t>
            </a:r>
            <a:endParaRPr b="0" i="0" sz="1200" u="none" cap="none" strike="noStrike">
              <a:solidFill>
                <a:srgbClr val="000000"/>
              </a:solidFill>
              <a:latin typeface="Reddit Sans"/>
              <a:ea typeface="Reddit Sans"/>
              <a:cs typeface="Reddit Sans"/>
              <a:sym typeface="Reddit Sans"/>
            </a:endParaRPr>
          </a:p>
        </p:txBody>
      </p:sp>
      <p:grpSp>
        <p:nvGrpSpPr>
          <p:cNvPr id="1568" name="Google Shape;1568;p56"/>
          <p:cNvGrpSpPr/>
          <p:nvPr/>
        </p:nvGrpSpPr>
        <p:grpSpPr>
          <a:xfrm rot="2700000">
            <a:off x="8306339" y="4683165"/>
            <a:ext cx="148367" cy="193521"/>
            <a:chOff x="3723" y="2014"/>
            <a:chExt cx="230" cy="300"/>
          </a:xfrm>
        </p:grpSpPr>
        <p:sp>
          <p:nvSpPr>
            <p:cNvPr id="1569" name="Google Shape;1569;p5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70" name="Google Shape;1570;p5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571" name="Google Shape;1571;p56"/>
          <p:cNvCxnSpPr/>
          <p:nvPr/>
        </p:nvCxnSpPr>
        <p:spPr>
          <a:xfrm>
            <a:off x="5939730" y="5031646"/>
            <a:ext cx="2507700" cy="0"/>
          </a:xfrm>
          <a:prstGeom prst="straightConnector1">
            <a:avLst/>
          </a:prstGeom>
          <a:noFill/>
          <a:ln cap="flat" cmpd="sng" w="12700">
            <a:solidFill>
              <a:srgbClr val="B7B7B7"/>
            </a:solidFill>
            <a:prstDash val="dashDot"/>
            <a:miter lim="8000"/>
            <a:headEnd len="sm" w="sm" type="none"/>
            <a:tailEnd len="sm" w="sm" type="none"/>
          </a:ln>
        </p:spPr>
      </p:cxnSp>
      <p:sp>
        <p:nvSpPr>
          <p:cNvPr id="1572" name="Google Shape;1572;p56"/>
          <p:cNvSpPr txBox="1"/>
          <p:nvPr/>
        </p:nvSpPr>
        <p:spPr>
          <a:xfrm>
            <a:off x="9096793" y="3062887"/>
            <a:ext cx="23505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Quy trình phê duyệt</a:t>
            </a:r>
            <a:endParaRPr b="0" i="0" sz="1600" u="none" cap="none" strike="noStrike">
              <a:solidFill>
                <a:srgbClr val="C3161C"/>
              </a:solidFill>
              <a:latin typeface="Reddit Sans SemiBold"/>
              <a:ea typeface="Reddit Sans SemiBold"/>
              <a:cs typeface="Reddit Sans SemiBold"/>
              <a:sym typeface="Reddit Sans SemiBold"/>
            </a:endParaRPr>
          </a:p>
        </p:txBody>
      </p:sp>
      <p:sp>
        <p:nvSpPr>
          <p:cNvPr id="1573" name="Google Shape;1573;p56"/>
          <p:cNvSpPr txBox="1"/>
          <p:nvPr/>
        </p:nvSpPr>
        <p:spPr>
          <a:xfrm>
            <a:off x="9096794" y="3573888"/>
            <a:ext cx="2507700" cy="914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000"/>
              <a:buFont typeface="Arial"/>
              <a:buNone/>
            </a:pPr>
            <a:r>
              <a:rPr b="0" i="0" lang="vi" sz="1200" u="none" cap="none" strike="noStrike">
                <a:solidFill>
                  <a:schemeClr val="dk1"/>
                </a:solidFill>
                <a:latin typeface="Reddit Sans"/>
                <a:ea typeface="Reddit Sans"/>
                <a:cs typeface="Reddit Sans"/>
                <a:sym typeface="Reddit Sans"/>
              </a:rPr>
              <a:t>Thiết lập quy trình duyệt chứng từ (mua hàng, bán hàng, chi phí…) theo nhiều cấp bậc, đảm bảo tính minh bạch và kiểm soát chặt chẽ.</a:t>
            </a:r>
            <a:endParaRPr b="0" i="0" sz="1000" u="none" cap="none" strike="noStrike">
              <a:solidFill>
                <a:srgbClr val="000000"/>
              </a:solidFill>
              <a:latin typeface="Reddit Sans"/>
              <a:ea typeface="Reddit Sans"/>
              <a:cs typeface="Reddit Sans"/>
              <a:sym typeface="Reddit Sans"/>
            </a:endParaRPr>
          </a:p>
        </p:txBody>
      </p:sp>
      <p:grpSp>
        <p:nvGrpSpPr>
          <p:cNvPr id="1574" name="Google Shape;1574;p56"/>
          <p:cNvGrpSpPr/>
          <p:nvPr/>
        </p:nvGrpSpPr>
        <p:grpSpPr>
          <a:xfrm rot="2700000">
            <a:off x="11463402" y="3135477"/>
            <a:ext cx="148367" cy="193521"/>
            <a:chOff x="3723" y="2014"/>
            <a:chExt cx="230" cy="300"/>
          </a:xfrm>
        </p:grpSpPr>
        <p:sp>
          <p:nvSpPr>
            <p:cNvPr id="1575" name="Google Shape;1575;p5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76" name="Google Shape;1576;p5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577" name="Google Shape;1577;p56"/>
          <p:cNvCxnSpPr/>
          <p:nvPr/>
        </p:nvCxnSpPr>
        <p:spPr>
          <a:xfrm>
            <a:off x="9096793" y="3483946"/>
            <a:ext cx="2507700" cy="0"/>
          </a:xfrm>
          <a:prstGeom prst="straightConnector1">
            <a:avLst/>
          </a:prstGeom>
          <a:noFill/>
          <a:ln cap="flat" cmpd="sng" w="12700">
            <a:solidFill>
              <a:srgbClr val="B7B7B7"/>
            </a:solidFill>
            <a:prstDash val="dashDot"/>
            <a:miter lim="8000"/>
            <a:headEnd len="sm" w="sm" type="none"/>
            <a:tailEnd len="sm" w="sm" type="none"/>
          </a:ln>
        </p:spPr>
      </p:cxnSp>
      <p:grpSp>
        <p:nvGrpSpPr>
          <p:cNvPr id="1578" name="Google Shape;1578;p56"/>
          <p:cNvGrpSpPr/>
          <p:nvPr/>
        </p:nvGrpSpPr>
        <p:grpSpPr>
          <a:xfrm>
            <a:off x="10222040" y="325568"/>
            <a:ext cx="1379662" cy="380749"/>
            <a:chOff x="2600725" y="4134550"/>
            <a:chExt cx="1957800" cy="540300"/>
          </a:xfrm>
        </p:grpSpPr>
        <p:sp>
          <p:nvSpPr>
            <p:cNvPr id="1579" name="Google Shape;1579;p56"/>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580" name="Google Shape;1580;p56"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pic>
        <p:nvPicPr>
          <p:cNvPr id="1581" name="Google Shape;1581;p56"/>
          <p:cNvPicPr preferRelativeResize="0"/>
          <p:nvPr/>
        </p:nvPicPr>
        <p:blipFill rotWithShape="1">
          <a:blip r:embed="rId5">
            <a:alphaModFix/>
          </a:blip>
          <a:srcRect b="0" l="0" r="0" t="0"/>
          <a:stretch/>
        </p:blipFill>
        <p:spPr>
          <a:xfrm>
            <a:off x="587227" y="1512898"/>
            <a:ext cx="4388100" cy="2581800"/>
          </a:xfrm>
          <a:prstGeom prst="roundRect">
            <a:avLst>
              <a:gd fmla="val 6263" name="adj"/>
            </a:avLst>
          </a:prstGeom>
          <a:noFill/>
          <a:ln>
            <a:noFill/>
          </a:ln>
          <a:effectLst>
            <a:outerShdw blurRad="328613" rotWithShape="0" algn="bl">
              <a:srgbClr val="000000">
                <a:alpha val="12157"/>
              </a:srgbClr>
            </a:outerShdw>
          </a:effectLst>
        </p:spPr>
      </p:pic>
      <p:sp>
        <p:nvSpPr>
          <p:cNvPr id="1582" name="Google Shape;1582;p56"/>
          <p:cNvSpPr txBox="1"/>
          <p:nvPr/>
        </p:nvSpPr>
        <p:spPr>
          <a:xfrm>
            <a:off x="9099755" y="4610587"/>
            <a:ext cx="23505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Công việc dự án</a:t>
            </a:r>
            <a:endParaRPr b="0" i="0" sz="1600" u="none" cap="none" strike="noStrike">
              <a:solidFill>
                <a:srgbClr val="C3161C"/>
              </a:solidFill>
              <a:latin typeface="Reddit Sans SemiBold"/>
              <a:ea typeface="Reddit Sans SemiBold"/>
              <a:cs typeface="Reddit Sans SemiBold"/>
              <a:sym typeface="Reddit Sans SemiBold"/>
            </a:endParaRPr>
          </a:p>
        </p:txBody>
      </p:sp>
      <p:sp>
        <p:nvSpPr>
          <p:cNvPr id="1583" name="Google Shape;1583;p56"/>
          <p:cNvSpPr txBox="1"/>
          <p:nvPr/>
        </p:nvSpPr>
        <p:spPr>
          <a:xfrm>
            <a:off x="9099756" y="5121588"/>
            <a:ext cx="2507700" cy="1126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Cho phép khách hàng quản lý công việc, tiến độ dự án (thu - chi - ngân sách) theo nhiều chế độ khác nhau : danh sách, kanban, gantt chart, tree, báo cáo…</a:t>
            </a:r>
            <a:endParaRPr b="0" i="0" sz="1200" u="none" cap="none" strike="noStrike">
              <a:solidFill>
                <a:srgbClr val="000000"/>
              </a:solidFill>
              <a:latin typeface="Reddit Sans"/>
              <a:ea typeface="Reddit Sans"/>
              <a:cs typeface="Reddit Sans"/>
              <a:sym typeface="Reddit Sans"/>
            </a:endParaRPr>
          </a:p>
        </p:txBody>
      </p:sp>
      <p:grpSp>
        <p:nvGrpSpPr>
          <p:cNvPr id="1584" name="Google Shape;1584;p56"/>
          <p:cNvGrpSpPr/>
          <p:nvPr/>
        </p:nvGrpSpPr>
        <p:grpSpPr>
          <a:xfrm rot="2700000">
            <a:off x="11466364" y="4683165"/>
            <a:ext cx="148367" cy="193521"/>
            <a:chOff x="3723" y="2014"/>
            <a:chExt cx="230" cy="300"/>
          </a:xfrm>
        </p:grpSpPr>
        <p:sp>
          <p:nvSpPr>
            <p:cNvPr id="1585" name="Google Shape;1585;p56"/>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586" name="Google Shape;1586;p56"/>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587" name="Google Shape;1587;p56"/>
          <p:cNvCxnSpPr/>
          <p:nvPr/>
        </p:nvCxnSpPr>
        <p:spPr>
          <a:xfrm>
            <a:off x="9099755" y="5031646"/>
            <a:ext cx="2507700" cy="0"/>
          </a:xfrm>
          <a:prstGeom prst="straightConnector1">
            <a:avLst/>
          </a:prstGeom>
          <a:noFill/>
          <a:ln cap="flat" cmpd="sng" w="12700">
            <a:solidFill>
              <a:srgbClr val="B7B7B7"/>
            </a:solidFill>
            <a:prstDash val="dashDot"/>
            <a:miter lim="8000"/>
            <a:headEnd len="sm" w="sm" type="none"/>
            <a:tailEnd len="sm" w="sm" type="none"/>
          </a:ln>
        </p:spPr>
      </p:cxnSp>
      <p:sp>
        <p:nvSpPr>
          <p:cNvPr id="1588" name="Google Shape;1588;p56"/>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589" name="Google Shape;1589;p56"/>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3" name="Shape 1593"/>
        <p:cNvGrpSpPr/>
        <p:nvPr/>
      </p:nvGrpSpPr>
      <p:grpSpPr>
        <a:xfrm>
          <a:off x="0" y="0"/>
          <a:ext cx="0" cy="0"/>
          <a:chOff x="0" y="0"/>
          <a:chExt cx="0" cy="0"/>
        </a:xfrm>
      </p:grpSpPr>
      <p:sp>
        <p:nvSpPr>
          <p:cNvPr id="1594" name="Google Shape;1594;p57"/>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595" name="Google Shape;1595;p57"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596" name="Google Shape;1596;p57"/>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Tại sao nên chọn </a:t>
            </a:r>
            <a:r>
              <a:rPr b="1" i="0" lang="vi" sz="1600" u="none" cap="none" strike="noStrike">
                <a:solidFill>
                  <a:srgbClr val="C3161C"/>
                </a:solidFill>
                <a:latin typeface="Reddit Sans"/>
                <a:ea typeface="Reddit Sans"/>
                <a:cs typeface="Reddit Sans"/>
                <a:sym typeface="Reddit Sans"/>
              </a:rPr>
              <a:t>MBW</a:t>
            </a:r>
            <a:r>
              <a:rPr b="1" i="0" lang="vi" sz="1600" u="none" cap="none" strike="noStrike">
                <a:solidFill>
                  <a:schemeClr val="dk1"/>
                </a:solidFill>
                <a:latin typeface="Reddit Sans"/>
                <a:ea typeface="Reddit Sans"/>
                <a:cs typeface="Reddit Sans"/>
                <a:sym typeface="Reddit Sans"/>
              </a:rPr>
              <a:t> Next?</a:t>
            </a:r>
            <a:endParaRPr b="1" i="0" sz="1600" u="none" cap="none" strike="noStrike">
              <a:solidFill>
                <a:srgbClr val="C3161C"/>
              </a:solidFill>
              <a:latin typeface="Reddit Sans"/>
              <a:ea typeface="Reddit Sans"/>
              <a:cs typeface="Reddit Sans"/>
              <a:sym typeface="Reddit Sans"/>
            </a:endParaRPr>
          </a:p>
        </p:txBody>
      </p:sp>
      <p:sp>
        <p:nvSpPr>
          <p:cNvPr id="1597" name="Google Shape;1597;p57"/>
          <p:cNvSpPr txBox="1"/>
          <p:nvPr/>
        </p:nvSpPr>
        <p:spPr>
          <a:xfrm>
            <a:off x="587225" y="931100"/>
            <a:ext cx="7401900" cy="338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200"/>
              <a:buFont typeface="Arial"/>
              <a:buNone/>
            </a:pPr>
            <a:r>
              <a:rPr b="0" i="0" lang="vi" sz="2200" u="none" cap="none" strike="noStrike">
                <a:solidFill>
                  <a:schemeClr val="dk1"/>
                </a:solidFill>
                <a:latin typeface="Reddit Sans SemiBold"/>
                <a:ea typeface="Reddit Sans SemiBold"/>
                <a:cs typeface="Reddit Sans SemiBold"/>
                <a:sym typeface="Reddit Sans SemiBold"/>
              </a:rPr>
              <a:t>Mọi thứ, </a:t>
            </a:r>
            <a:r>
              <a:rPr b="0" i="0" lang="vi" sz="2200" u="none" cap="none" strike="noStrike">
                <a:solidFill>
                  <a:srgbClr val="CC0000"/>
                </a:solidFill>
                <a:latin typeface="Reddit Sans SemiBold"/>
                <a:ea typeface="Reddit Sans SemiBold"/>
                <a:cs typeface="Reddit Sans SemiBold"/>
                <a:sym typeface="Reddit Sans SemiBold"/>
              </a:rPr>
              <a:t>không giới hạn</a:t>
            </a:r>
            <a:endParaRPr b="0" i="0" sz="2200" u="none" cap="none" strike="noStrike">
              <a:solidFill>
                <a:srgbClr val="CC0000"/>
              </a:solidFill>
              <a:latin typeface="Reddit Sans SemiBold"/>
              <a:ea typeface="Reddit Sans SemiBold"/>
              <a:cs typeface="Reddit Sans SemiBold"/>
              <a:sym typeface="Reddit Sans SemiBold"/>
            </a:endParaRPr>
          </a:p>
        </p:txBody>
      </p:sp>
      <p:sp>
        <p:nvSpPr>
          <p:cNvPr id="1598" name="Google Shape;1598;p57"/>
          <p:cNvSpPr txBox="1"/>
          <p:nvPr/>
        </p:nvSpPr>
        <p:spPr>
          <a:xfrm>
            <a:off x="471325" y="4328825"/>
            <a:ext cx="2838300" cy="115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1" lang="vi" sz="2300" u="none" cap="none" strike="noStrike">
                <a:solidFill>
                  <a:srgbClr val="000000"/>
                </a:solidFill>
                <a:latin typeface="Reddit Sans SemiBold"/>
                <a:ea typeface="Reddit Sans SemiBold"/>
                <a:cs typeface="Reddit Sans SemiBold"/>
                <a:sym typeface="Reddit Sans SemiBold"/>
              </a:rPr>
              <a:t>Giao dịch </a:t>
            </a:r>
            <a:endParaRPr b="0" i="1" sz="2300" u="none" cap="none" strike="noStrike">
              <a:solidFill>
                <a:srgbClr val="000000"/>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4000"/>
              <a:buFont typeface="Arial"/>
              <a:buNone/>
            </a:pPr>
            <a:r>
              <a:rPr b="0" i="1" lang="vi" sz="2300" u="none" cap="none" strike="noStrike">
                <a:solidFill>
                  <a:srgbClr val="000000"/>
                </a:solidFill>
                <a:latin typeface="Reddit Sans SemiBold"/>
                <a:ea typeface="Reddit Sans SemiBold"/>
                <a:cs typeface="Reddit Sans SemiBold"/>
                <a:sym typeface="Reddit Sans SemiBold"/>
              </a:rPr>
              <a:t>mua - bán nội bộ giữa đa công ty</a:t>
            </a:r>
            <a:endParaRPr b="0" i="1" sz="2300" u="none" cap="none" strike="noStrike">
              <a:solidFill>
                <a:srgbClr val="000000"/>
              </a:solidFill>
              <a:latin typeface="Reddit Sans SemiBold"/>
              <a:ea typeface="Reddit Sans SemiBold"/>
              <a:cs typeface="Reddit Sans SemiBold"/>
              <a:sym typeface="Reddit Sans SemiBold"/>
            </a:endParaRPr>
          </a:p>
        </p:txBody>
      </p:sp>
      <p:sp>
        <p:nvSpPr>
          <p:cNvPr id="1599" name="Google Shape;1599;p57"/>
          <p:cNvSpPr/>
          <p:nvPr/>
        </p:nvSpPr>
        <p:spPr>
          <a:xfrm>
            <a:off x="587227" y="1739787"/>
            <a:ext cx="2722500" cy="1648200"/>
          </a:xfrm>
          <a:prstGeom prst="roundRect">
            <a:avLst>
              <a:gd fmla="val 10840" name="adj"/>
            </a:avLst>
          </a:prstGeom>
          <a:solidFill>
            <a:srgbClr val="FFDF5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600" name="Google Shape;1600;p57"/>
          <p:cNvSpPr/>
          <p:nvPr/>
        </p:nvSpPr>
        <p:spPr>
          <a:xfrm>
            <a:off x="6301000" y="1739775"/>
            <a:ext cx="2762400" cy="16482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601" name="Google Shape;1601;p57"/>
          <p:cNvSpPr txBox="1"/>
          <p:nvPr/>
        </p:nvSpPr>
        <p:spPr>
          <a:xfrm>
            <a:off x="678475" y="1900225"/>
            <a:ext cx="24069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Không giới hạn số công ty, chi nhánh</a:t>
            </a:r>
            <a:endParaRPr b="0" i="0" sz="1600" u="none" cap="none" strike="noStrike">
              <a:solidFill>
                <a:srgbClr val="000000"/>
              </a:solidFill>
              <a:latin typeface="Reddit Sans SemiBold"/>
              <a:ea typeface="Reddit Sans SemiBold"/>
              <a:cs typeface="Reddit Sans SemiBold"/>
              <a:sym typeface="Reddit Sans SemiBold"/>
            </a:endParaRPr>
          </a:p>
        </p:txBody>
      </p:sp>
      <p:sp>
        <p:nvSpPr>
          <p:cNvPr id="1602" name="Google Shape;1602;p57"/>
          <p:cNvSpPr txBox="1"/>
          <p:nvPr/>
        </p:nvSpPr>
        <p:spPr>
          <a:xfrm>
            <a:off x="678466" y="2499519"/>
            <a:ext cx="21858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Quản lý nhiều pháp nhân, nhiều công ty con trong cùng hệ thống</a:t>
            </a:r>
            <a:endParaRPr b="0" i="0" sz="1200" u="none" cap="none" strike="noStrike">
              <a:solidFill>
                <a:srgbClr val="000000"/>
              </a:solidFill>
              <a:latin typeface="Reddit Sans"/>
              <a:ea typeface="Reddit Sans"/>
              <a:cs typeface="Reddit Sans"/>
              <a:sym typeface="Reddit Sans"/>
            </a:endParaRPr>
          </a:p>
        </p:txBody>
      </p:sp>
      <p:sp>
        <p:nvSpPr>
          <p:cNvPr id="1603" name="Google Shape;1603;p57"/>
          <p:cNvSpPr txBox="1"/>
          <p:nvPr/>
        </p:nvSpPr>
        <p:spPr>
          <a:xfrm>
            <a:off x="3551701" y="1900225"/>
            <a:ext cx="2722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Không giới hạn số kho hàng, địa điểm</a:t>
            </a:r>
            <a:endParaRPr b="0" i="0" sz="1600" u="none" cap="none" strike="noStrike">
              <a:solidFill>
                <a:srgbClr val="000000"/>
              </a:solidFill>
              <a:latin typeface="Reddit Sans SemiBold"/>
              <a:ea typeface="Reddit Sans SemiBold"/>
              <a:cs typeface="Reddit Sans SemiBold"/>
              <a:sym typeface="Reddit Sans SemiBold"/>
            </a:endParaRPr>
          </a:p>
        </p:txBody>
      </p:sp>
      <p:sp>
        <p:nvSpPr>
          <p:cNvPr id="1604" name="Google Shape;1604;p57"/>
          <p:cNvSpPr txBox="1"/>
          <p:nvPr/>
        </p:nvSpPr>
        <p:spPr>
          <a:xfrm>
            <a:off x="3551688" y="2499525"/>
            <a:ext cx="25542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Mở rộng mạng lưới phân phối, thêm kho mới, khoản mục chi phí mà không lo giới hạn</a:t>
            </a:r>
            <a:endParaRPr b="0" i="0" sz="1200" u="none" cap="none" strike="noStrike">
              <a:solidFill>
                <a:srgbClr val="000000"/>
              </a:solidFill>
              <a:latin typeface="Reddit Sans"/>
              <a:ea typeface="Reddit Sans"/>
              <a:cs typeface="Reddit Sans"/>
              <a:sym typeface="Reddit Sans"/>
            </a:endParaRPr>
          </a:p>
        </p:txBody>
      </p:sp>
      <p:sp>
        <p:nvSpPr>
          <p:cNvPr id="1605" name="Google Shape;1605;p57"/>
          <p:cNvSpPr txBox="1"/>
          <p:nvPr/>
        </p:nvSpPr>
        <p:spPr>
          <a:xfrm>
            <a:off x="6454850" y="1880575"/>
            <a:ext cx="2442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chemeClr val="lt1"/>
                </a:solidFill>
                <a:latin typeface="Reddit Sans SemiBold"/>
                <a:ea typeface="Reddit Sans SemiBold"/>
                <a:cs typeface="Reddit Sans SemiBold"/>
                <a:sym typeface="Reddit Sans SemiBold"/>
              </a:rPr>
              <a:t>Không giới hạn báo cáo, dashboard tùy chỉnh</a:t>
            </a:r>
            <a:endParaRPr b="0" i="0" sz="1600" u="none" cap="none" strike="noStrike">
              <a:solidFill>
                <a:schemeClr val="lt1"/>
              </a:solidFill>
              <a:latin typeface="Reddit Sans SemiBold"/>
              <a:ea typeface="Reddit Sans SemiBold"/>
              <a:cs typeface="Reddit Sans SemiBold"/>
              <a:sym typeface="Reddit Sans SemiBold"/>
            </a:endParaRPr>
          </a:p>
        </p:txBody>
      </p:sp>
      <p:sp>
        <p:nvSpPr>
          <p:cNvPr id="1606" name="Google Shape;1606;p57"/>
          <p:cNvSpPr txBox="1"/>
          <p:nvPr/>
        </p:nvSpPr>
        <p:spPr>
          <a:xfrm>
            <a:off x="6454846" y="2479855"/>
            <a:ext cx="21858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a:ea typeface="Reddit Sans"/>
                <a:cs typeface="Reddit Sans"/>
                <a:sym typeface="Reddit Sans"/>
              </a:rPr>
              <a:t>Tạo mới, chỉnh sửa, thiết kế báo cáo, dashboard theo nhu cầu quản trị</a:t>
            </a:r>
            <a:endParaRPr b="0" i="0" sz="1200" u="none" cap="none" strike="noStrike">
              <a:solidFill>
                <a:schemeClr val="lt1"/>
              </a:solidFill>
              <a:latin typeface="Reddit Sans"/>
              <a:ea typeface="Reddit Sans"/>
              <a:cs typeface="Reddit Sans"/>
              <a:sym typeface="Reddit Sans"/>
            </a:endParaRPr>
          </a:p>
        </p:txBody>
      </p:sp>
      <p:sp>
        <p:nvSpPr>
          <p:cNvPr id="1607" name="Google Shape;1607;p57"/>
          <p:cNvSpPr/>
          <p:nvPr/>
        </p:nvSpPr>
        <p:spPr>
          <a:xfrm>
            <a:off x="6313075" y="4250250"/>
            <a:ext cx="2762400" cy="1569900"/>
          </a:xfrm>
          <a:prstGeom prst="roundRect">
            <a:avLst>
              <a:gd fmla="val 10840" name="adj"/>
            </a:avLst>
          </a:prstGeom>
          <a:solidFill>
            <a:srgbClr val="D9D9D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608" name="Google Shape;1608;p57"/>
          <p:cNvSpPr txBox="1"/>
          <p:nvPr/>
        </p:nvSpPr>
        <p:spPr>
          <a:xfrm>
            <a:off x="6562575" y="4420750"/>
            <a:ext cx="22989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Không giới hạn ngôn ngữ, đơn vị tiền tệ</a:t>
            </a:r>
            <a:endParaRPr b="0" i="0" sz="1600" u="none" cap="none" strike="noStrike">
              <a:solidFill>
                <a:srgbClr val="000000"/>
              </a:solidFill>
              <a:latin typeface="Reddit Sans SemiBold"/>
              <a:ea typeface="Reddit Sans SemiBold"/>
              <a:cs typeface="Reddit Sans SemiBold"/>
              <a:sym typeface="Reddit Sans SemiBold"/>
            </a:endParaRPr>
          </a:p>
        </p:txBody>
      </p:sp>
      <p:sp>
        <p:nvSpPr>
          <p:cNvPr id="1609" name="Google Shape;1609;p57"/>
          <p:cNvSpPr txBox="1"/>
          <p:nvPr/>
        </p:nvSpPr>
        <p:spPr>
          <a:xfrm>
            <a:off x="6562575" y="5020032"/>
            <a:ext cx="2185800" cy="489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Đa ngôn ngữ, đa tiền tệ, phục vụ cả doanh nghiệp toàn cầu</a:t>
            </a:r>
            <a:endParaRPr b="0" i="0" sz="1200" u="none" cap="none" strike="noStrike">
              <a:solidFill>
                <a:srgbClr val="000000"/>
              </a:solidFill>
              <a:latin typeface="Reddit Sans"/>
              <a:ea typeface="Reddit Sans"/>
              <a:cs typeface="Reddit Sans"/>
              <a:sym typeface="Reddit Sans"/>
            </a:endParaRPr>
          </a:p>
        </p:txBody>
      </p:sp>
      <p:sp>
        <p:nvSpPr>
          <p:cNvPr id="1610" name="Google Shape;1610;p57"/>
          <p:cNvSpPr/>
          <p:nvPr/>
        </p:nvSpPr>
        <p:spPr>
          <a:xfrm rot="10800000">
            <a:off x="732469" y="2648372"/>
            <a:ext cx="2298900" cy="2191500"/>
          </a:xfrm>
          <a:prstGeom prst="arc">
            <a:avLst>
              <a:gd fmla="val 19620280" name="adj1"/>
              <a:gd fmla="val 1000370" name="adj2"/>
            </a:avLst>
          </a:prstGeom>
          <a:noFill/>
          <a:ln cap="flat" cmpd="sng" w="19050">
            <a:solidFill>
              <a:srgbClr val="000000"/>
            </a:solidFill>
            <a:prstDash val="dashDot"/>
            <a:miter lim="8000"/>
            <a:headEnd len="lg" w="lg" type="oval"/>
            <a:tailEnd len="lg" w="lg" type="ova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grpSp>
        <p:nvGrpSpPr>
          <p:cNvPr id="1611" name="Google Shape;1611;p57"/>
          <p:cNvGrpSpPr/>
          <p:nvPr/>
        </p:nvGrpSpPr>
        <p:grpSpPr>
          <a:xfrm rot="8100000">
            <a:off x="3007690" y="2838270"/>
            <a:ext cx="148367" cy="193521"/>
            <a:chOff x="3723" y="2014"/>
            <a:chExt cx="230" cy="300"/>
          </a:xfrm>
        </p:grpSpPr>
        <p:sp>
          <p:nvSpPr>
            <p:cNvPr id="1612" name="Google Shape;1612;p5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613" name="Google Shape;1613;p57"/>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sp>
        <p:nvSpPr>
          <p:cNvPr id="1614" name="Google Shape;1614;p57"/>
          <p:cNvSpPr txBox="1"/>
          <p:nvPr/>
        </p:nvSpPr>
        <p:spPr>
          <a:xfrm>
            <a:off x="9452352" y="4420750"/>
            <a:ext cx="21858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Không giới hạn API tích hợp hệ thống</a:t>
            </a:r>
            <a:endParaRPr b="0" i="0" sz="1600" u="none" cap="none" strike="noStrike">
              <a:solidFill>
                <a:srgbClr val="000000"/>
              </a:solidFill>
              <a:latin typeface="Reddit Sans SemiBold"/>
              <a:ea typeface="Reddit Sans SemiBold"/>
              <a:cs typeface="Reddit Sans SemiBold"/>
              <a:sym typeface="Reddit Sans SemiBold"/>
            </a:endParaRPr>
          </a:p>
        </p:txBody>
      </p:sp>
      <p:sp>
        <p:nvSpPr>
          <p:cNvPr id="1615" name="Google Shape;1615;p57"/>
          <p:cNvSpPr txBox="1"/>
          <p:nvPr/>
        </p:nvSpPr>
        <p:spPr>
          <a:xfrm>
            <a:off x="9452371" y="5020032"/>
            <a:ext cx="21858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Kết nối với phần mềm thứ 3 qua REST API, mở rộng hệ sinh thái.</a:t>
            </a:r>
            <a:endParaRPr b="0" i="0" sz="1200" u="none" cap="none" strike="noStrike">
              <a:solidFill>
                <a:srgbClr val="000000"/>
              </a:solidFill>
              <a:latin typeface="Reddit Sans"/>
              <a:ea typeface="Reddit Sans"/>
              <a:cs typeface="Reddit Sans"/>
              <a:sym typeface="Reddit Sans"/>
            </a:endParaRPr>
          </a:p>
        </p:txBody>
      </p:sp>
      <p:grpSp>
        <p:nvGrpSpPr>
          <p:cNvPr id="1616" name="Google Shape;1616;p57"/>
          <p:cNvGrpSpPr/>
          <p:nvPr/>
        </p:nvGrpSpPr>
        <p:grpSpPr>
          <a:xfrm rot="2700000">
            <a:off x="8795064" y="1823440"/>
            <a:ext cx="148367" cy="193521"/>
            <a:chOff x="3723" y="2014"/>
            <a:chExt cx="230" cy="300"/>
          </a:xfrm>
        </p:grpSpPr>
        <p:sp>
          <p:nvSpPr>
            <p:cNvPr id="1617" name="Google Shape;1617;p57"/>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chemeClr val="lt1"/>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618" name="Google Shape;1618;p57"/>
            <p:cNvCxnSpPr/>
            <p:nvPr/>
          </p:nvCxnSpPr>
          <p:spPr>
            <a:xfrm>
              <a:off x="3838" y="2014"/>
              <a:ext cx="0" cy="300"/>
            </a:xfrm>
            <a:prstGeom prst="straightConnector1">
              <a:avLst/>
            </a:prstGeom>
            <a:noFill/>
            <a:ln cap="flat" cmpd="sng" w="9525">
              <a:solidFill>
                <a:schemeClr val="lt1"/>
              </a:solidFill>
              <a:prstDash val="solid"/>
              <a:miter lim="8000"/>
              <a:headEnd len="sm" w="sm" type="none"/>
              <a:tailEnd len="sm" w="sm" type="none"/>
            </a:ln>
          </p:spPr>
        </p:cxnSp>
      </p:grpSp>
      <p:pic>
        <p:nvPicPr>
          <p:cNvPr id="1619" name="Google Shape;1619;p57" title="icon-.png"/>
          <p:cNvPicPr preferRelativeResize="0"/>
          <p:nvPr/>
        </p:nvPicPr>
        <p:blipFill rotWithShape="1">
          <a:blip r:embed="rId4">
            <a:alphaModFix/>
          </a:blip>
          <a:srcRect b="0" l="14994" r="15329" t="0"/>
          <a:stretch/>
        </p:blipFill>
        <p:spPr>
          <a:xfrm flipH="1">
            <a:off x="10101724" y="2111975"/>
            <a:ext cx="550801" cy="810851"/>
          </a:xfrm>
          <a:prstGeom prst="rect">
            <a:avLst/>
          </a:prstGeom>
          <a:noFill/>
          <a:ln>
            <a:noFill/>
          </a:ln>
        </p:spPr>
      </p:pic>
      <p:sp>
        <p:nvSpPr>
          <p:cNvPr id="1620" name="Google Shape;1620;p57"/>
          <p:cNvSpPr txBox="1"/>
          <p:nvPr/>
        </p:nvSpPr>
        <p:spPr>
          <a:xfrm>
            <a:off x="3551701" y="4384550"/>
            <a:ext cx="2722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000000"/>
                </a:solidFill>
                <a:latin typeface="Reddit Sans SemiBold"/>
                <a:ea typeface="Reddit Sans SemiBold"/>
                <a:cs typeface="Reddit Sans SemiBold"/>
                <a:sym typeface="Reddit Sans SemiBold"/>
              </a:rPr>
              <a:t>Tùy chỉnh logo, tên miền truy cập</a:t>
            </a:r>
            <a:endParaRPr b="0" i="0" sz="1600" u="none" cap="none" strike="noStrike">
              <a:solidFill>
                <a:srgbClr val="000000"/>
              </a:solidFill>
              <a:latin typeface="Reddit Sans SemiBold"/>
              <a:ea typeface="Reddit Sans SemiBold"/>
              <a:cs typeface="Reddit Sans SemiBold"/>
              <a:sym typeface="Reddit Sans SemiBold"/>
            </a:endParaRPr>
          </a:p>
        </p:txBody>
      </p:sp>
      <p:sp>
        <p:nvSpPr>
          <p:cNvPr id="1621" name="Google Shape;1621;p57"/>
          <p:cNvSpPr txBox="1"/>
          <p:nvPr/>
        </p:nvSpPr>
        <p:spPr>
          <a:xfrm>
            <a:off x="3551688" y="4983850"/>
            <a:ext cx="2554200" cy="702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rgbClr val="000000"/>
                </a:solidFill>
                <a:latin typeface="Reddit Sans"/>
                <a:ea typeface="Reddit Sans"/>
                <a:cs typeface="Reddit Sans"/>
                <a:sym typeface="Reddit Sans"/>
              </a:rPr>
              <a:t>Cho phép khách hàng tùy chỉnh theo logo công ty, ánh xạ sử dụng tên miền riêng của công ty</a:t>
            </a:r>
            <a:endParaRPr b="0" i="0" sz="1200" u="none" cap="none" strike="noStrike">
              <a:solidFill>
                <a:srgbClr val="000000"/>
              </a:solidFill>
              <a:latin typeface="Reddit Sans"/>
              <a:ea typeface="Reddit Sans"/>
              <a:cs typeface="Reddit Sans"/>
              <a:sym typeface="Reddit Sans"/>
            </a:endParaRPr>
          </a:p>
        </p:txBody>
      </p:sp>
      <p:grpSp>
        <p:nvGrpSpPr>
          <p:cNvPr id="1622" name="Google Shape;1622;p57"/>
          <p:cNvGrpSpPr/>
          <p:nvPr/>
        </p:nvGrpSpPr>
        <p:grpSpPr>
          <a:xfrm>
            <a:off x="10222040" y="325568"/>
            <a:ext cx="1379662" cy="380749"/>
            <a:chOff x="2600725" y="4134550"/>
            <a:chExt cx="1957800" cy="540300"/>
          </a:xfrm>
        </p:grpSpPr>
        <p:sp>
          <p:nvSpPr>
            <p:cNvPr id="1623" name="Google Shape;1623;p57"/>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624" name="Google Shape;1624;p57" title="FullLogo-1.png"/>
            <p:cNvPicPr preferRelativeResize="0"/>
            <p:nvPr/>
          </p:nvPicPr>
          <p:blipFill rotWithShape="1">
            <a:blip r:embed="rId5">
              <a:alphaModFix/>
            </a:blip>
            <a:srcRect b="0" l="0" r="0" t="0"/>
            <a:stretch/>
          </p:blipFill>
          <p:spPr>
            <a:xfrm>
              <a:off x="2691459" y="4245787"/>
              <a:ext cx="1784673" cy="303225"/>
            </a:xfrm>
            <a:prstGeom prst="rect">
              <a:avLst/>
            </a:prstGeom>
            <a:noFill/>
            <a:ln>
              <a:noFill/>
            </a:ln>
          </p:spPr>
        </p:pic>
      </p:grpSp>
      <p:sp>
        <p:nvSpPr>
          <p:cNvPr id="1625" name="Google Shape;1625;p57"/>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626" name="Google Shape;1626;p57"/>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0" name="Shape 1630"/>
        <p:cNvGrpSpPr/>
        <p:nvPr/>
      </p:nvGrpSpPr>
      <p:grpSpPr>
        <a:xfrm>
          <a:off x="0" y="0"/>
          <a:ext cx="0" cy="0"/>
          <a:chOff x="0" y="0"/>
          <a:chExt cx="0" cy="0"/>
        </a:xfrm>
      </p:grpSpPr>
      <p:sp>
        <p:nvSpPr>
          <p:cNvPr id="1631" name="Google Shape;1631;p58"/>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632" name="Google Shape;1632;p58"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633" name="Google Shape;1633;p58"/>
          <p:cNvSpPr txBox="1"/>
          <p:nvPr/>
        </p:nvSpPr>
        <p:spPr>
          <a:xfrm>
            <a:off x="839225" y="2804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Chi phí triển khai </a:t>
            </a:r>
            <a:r>
              <a:rPr b="1" i="0" lang="vi" sz="1600" u="none" cap="none" strike="noStrike">
                <a:solidFill>
                  <a:srgbClr val="C4161C"/>
                </a:solidFill>
                <a:latin typeface="Reddit Sans"/>
                <a:ea typeface="Reddit Sans"/>
                <a:cs typeface="Reddit Sans"/>
                <a:sym typeface="Reddit Sans"/>
              </a:rPr>
              <a:t>MBW </a:t>
            </a:r>
            <a:r>
              <a:rPr b="1" i="0" lang="vi" sz="1600" u="none" cap="none" strike="noStrike">
                <a:solidFill>
                  <a:schemeClr val="dk1"/>
                </a:solidFill>
                <a:latin typeface="Reddit Sans"/>
                <a:ea typeface="Reddit Sans"/>
                <a:cs typeface="Reddit Sans"/>
                <a:sym typeface="Reddit Sans"/>
              </a:rPr>
              <a:t>Next</a:t>
            </a:r>
            <a:endParaRPr b="1" i="0" sz="1600" u="none" cap="none" strike="noStrike">
              <a:solidFill>
                <a:srgbClr val="C3161C"/>
              </a:solidFill>
              <a:latin typeface="Reddit Sans"/>
              <a:ea typeface="Reddit Sans"/>
              <a:cs typeface="Reddit Sans"/>
              <a:sym typeface="Reddit Sans"/>
            </a:endParaRPr>
          </a:p>
        </p:txBody>
      </p:sp>
      <p:grpSp>
        <p:nvGrpSpPr>
          <p:cNvPr id="1634" name="Google Shape;1634;p58"/>
          <p:cNvGrpSpPr/>
          <p:nvPr/>
        </p:nvGrpSpPr>
        <p:grpSpPr>
          <a:xfrm>
            <a:off x="10222040" y="325568"/>
            <a:ext cx="1379662" cy="380749"/>
            <a:chOff x="2600725" y="4134550"/>
            <a:chExt cx="1957800" cy="540300"/>
          </a:xfrm>
        </p:grpSpPr>
        <p:sp>
          <p:nvSpPr>
            <p:cNvPr id="1635" name="Google Shape;1635;p58"/>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636" name="Google Shape;1636;p58"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637" name="Google Shape;1637;p58"/>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638" name="Google Shape;1638;p58"/>
          <p:cNvSpPr/>
          <p:nvPr/>
        </p:nvSpPr>
        <p:spPr>
          <a:xfrm>
            <a:off x="688549" y="1810050"/>
            <a:ext cx="2891100" cy="395100"/>
          </a:xfrm>
          <a:prstGeom prst="chevron">
            <a:avLst>
              <a:gd fmla="val 50000" name="adj"/>
            </a:avLst>
          </a:prstGeom>
          <a:solidFill>
            <a:srgbClr val="F9CB9C"/>
          </a:solidFill>
          <a:ln>
            <a:noFill/>
          </a:ln>
        </p:spPr>
        <p:txBody>
          <a:bodyPr anchorCtr="0" anchor="ctr" bIns="0" lIns="95875" spcFirstLastPara="1" rIns="0" wrap="square" tIns="0">
            <a:noAutofit/>
          </a:bodyPr>
          <a:lstStyle/>
          <a:p>
            <a:pPr indent="0" lvl="0" marL="0" marR="0" rtl="0" algn="ctr">
              <a:lnSpc>
                <a:spcPct val="100000"/>
              </a:lnSpc>
              <a:spcBef>
                <a:spcPts val="0"/>
              </a:spcBef>
              <a:spcAft>
                <a:spcPts val="0"/>
              </a:spcAft>
              <a:buClr>
                <a:srgbClr val="000000"/>
              </a:buClr>
              <a:buSzPts val="1065"/>
              <a:buFont typeface="Arial"/>
              <a:buNone/>
            </a:pPr>
            <a:r>
              <a:rPr b="1" i="0" lang="vi" sz="1065" u="none" cap="none" strike="noStrike">
                <a:solidFill>
                  <a:srgbClr val="000000"/>
                </a:solidFill>
                <a:latin typeface="Manrope"/>
                <a:ea typeface="Manrope"/>
                <a:cs typeface="Manrope"/>
                <a:sym typeface="Manrope"/>
              </a:rPr>
              <a:t>1. Phí license</a:t>
            </a:r>
            <a:endParaRPr b="1" i="0" sz="1050" u="none" cap="none" strike="noStrike">
              <a:solidFill>
                <a:srgbClr val="000000"/>
              </a:solidFill>
              <a:latin typeface="Manrope"/>
              <a:ea typeface="Manrope"/>
              <a:cs typeface="Manrope"/>
              <a:sym typeface="Manrope"/>
            </a:endParaRPr>
          </a:p>
        </p:txBody>
      </p:sp>
      <p:sp>
        <p:nvSpPr>
          <p:cNvPr id="1639" name="Google Shape;1639;p58"/>
          <p:cNvSpPr/>
          <p:nvPr/>
        </p:nvSpPr>
        <p:spPr>
          <a:xfrm>
            <a:off x="3498725" y="1810050"/>
            <a:ext cx="2713200" cy="395100"/>
          </a:xfrm>
          <a:prstGeom prst="chevron">
            <a:avLst>
              <a:gd fmla="val 50000" name="adj"/>
            </a:avLst>
          </a:prstGeom>
          <a:solidFill>
            <a:srgbClr val="F9CB9C"/>
          </a:solidFill>
          <a:ln>
            <a:noFill/>
          </a:ln>
        </p:spPr>
        <p:txBody>
          <a:bodyPr anchorCtr="0" anchor="ctr" bIns="0" lIns="95875" spcFirstLastPara="1" rIns="0" wrap="square" tIns="0">
            <a:noAutofit/>
          </a:bodyPr>
          <a:lstStyle/>
          <a:p>
            <a:pPr indent="0" lvl="0" marL="0" marR="0" rtl="0" algn="ctr">
              <a:lnSpc>
                <a:spcPct val="100000"/>
              </a:lnSpc>
              <a:spcBef>
                <a:spcPts val="0"/>
              </a:spcBef>
              <a:spcAft>
                <a:spcPts val="0"/>
              </a:spcAft>
              <a:buClr>
                <a:srgbClr val="000000"/>
              </a:buClr>
              <a:buSzPts val="1065"/>
              <a:buFont typeface="Arial"/>
              <a:buNone/>
            </a:pPr>
            <a:r>
              <a:rPr b="1" i="0" lang="vi" sz="1065" u="none" cap="none" strike="noStrike">
                <a:solidFill>
                  <a:srgbClr val="000000"/>
                </a:solidFill>
                <a:latin typeface="Manrope"/>
                <a:ea typeface="Manrope"/>
                <a:cs typeface="Manrope"/>
                <a:sym typeface="Manrope"/>
              </a:rPr>
              <a:t>2. Phí triển khai</a:t>
            </a:r>
            <a:endParaRPr b="1" i="0" sz="1065" u="none" cap="none" strike="noStrike">
              <a:solidFill>
                <a:srgbClr val="000000"/>
              </a:solidFill>
              <a:latin typeface="Manrope"/>
              <a:ea typeface="Manrope"/>
              <a:cs typeface="Manrope"/>
              <a:sym typeface="Manrope"/>
            </a:endParaRPr>
          </a:p>
        </p:txBody>
      </p:sp>
      <p:sp>
        <p:nvSpPr>
          <p:cNvPr id="1640" name="Google Shape;1640;p58"/>
          <p:cNvSpPr/>
          <p:nvPr/>
        </p:nvSpPr>
        <p:spPr>
          <a:xfrm>
            <a:off x="8909650" y="1810050"/>
            <a:ext cx="2713200" cy="395100"/>
          </a:xfrm>
          <a:prstGeom prst="chevron">
            <a:avLst>
              <a:gd fmla="val 50000" name="adj"/>
            </a:avLst>
          </a:prstGeom>
          <a:solidFill>
            <a:srgbClr val="B6D7A8"/>
          </a:solidFill>
          <a:ln>
            <a:noFill/>
          </a:ln>
        </p:spPr>
        <p:txBody>
          <a:bodyPr anchorCtr="0" anchor="ctr" bIns="0" lIns="95875" spcFirstLastPara="1" rIns="0" wrap="square" tIns="0">
            <a:noAutofit/>
          </a:bodyPr>
          <a:lstStyle/>
          <a:p>
            <a:pPr indent="0" lvl="0" marL="0" marR="0" rtl="0" algn="ctr">
              <a:lnSpc>
                <a:spcPct val="100000"/>
              </a:lnSpc>
              <a:spcBef>
                <a:spcPts val="0"/>
              </a:spcBef>
              <a:spcAft>
                <a:spcPts val="0"/>
              </a:spcAft>
              <a:buClr>
                <a:srgbClr val="000000"/>
              </a:buClr>
              <a:buSzPts val="1065"/>
              <a:buFont typeface="Arial"/>
              <a:buNone/>
            </a:pPr>
            <a:r>
              <a:rPr b="1" i="0" lang="vi" sz="1065" u="none" cap="none" strike="noStrike">
                <a:solidFill>
                  <a:srgbClr val="000000"/>
                </a:solidFill>
                <a:latin typeface="Manrope"/>
                <a:ea typeface="Manrope"/>
                <a:cs typeface="Manrope"/>
                <a:sym typeface="Manrope"/>
              </a:rPr>
              <a:t>Phí hosting &amp; bảo trì</a:t>
            </a:r>
            <a:endParaRPr b="1" i="0" sz="1065" u="none" cap="none" strike="noStrike">
              <a:solidFill>
                <a:srgbClr val="000000"/>
              </a:solidFill>
              <a:latin typeface="Manrope"/>
              <a:ea typeface="Manrope"/>
              <a:cs typeface="Manrope"/>
              <a:sym typeface="Manrope"/>
            </a:endParaRPr>
          </a:p>
        </p:txBody>
      </p:sp>
      <p:sp>
        <p:nvSpPr>
          <p:cNvPr id="1641" name="Google Shape;1641;p58"/>
          <p:cNvSpPr/>
          <p:nvPr/>
        </p:nvSpPr>
        <p:spPr>
          <a:xfrm>
            <a:off x="688561" y="1413869"/>
            <a:ext cx="8099400" cy="276600"/>
          </a:xfrm>
          <a:prstGeom prst="roundRect">
            <a:avLst>
              <a:gd fmla="val 12600" name="adj"/>
            </a:avLst>
          </a:prstGeom>
          <a:solidFill>
            <a:srgbClr val="E69138"/>
          </a:solidFill>
          <a:ln>
            <a:noFill/>
          </a:ln>
        </p:spPr>
        <p:txBody>
          <a:bodyPr anchorCtr="0" anchor="ctr" bIns="47950" lIns="100675" spcFirstLastPara="1" rIns="47950" wrap="square" tIns="47950">
            <a:noAutofit/>
          </a:bodyPr>
          <a:lstStyle/>
          <a:p>
            <a:pPr indent="0" lvl="0" marL="0" marR="0" rtl="0" algn="ctr">
              <a:lnSpc>
                <a:spcPct val="100000"/>
              </a:lnSpc>
              <a:spcBef>
                <a:spcPts val="0"/>
              </a:spcBef>
              <a:spcAft>
                <a:spcPts val="0"/>
              </a:spcAft>
              <a:buClr>
                <a:srgbClr val="000000"/>
              </a:buClr>
              <a:buSzPts val="1332"/>
              <a:buFont typeface="Arial"/>
              <a:buNone/>
            </a:pPr>
            <a:r>
              <a:rPr b="1" i="0" lang="vi" sz="1332" u="none" cap="none" strike="noStrike">
                <a:solidFill>
                  <a:srgbClr val="FFFFFF"/>
                </a:solidFill>
                <a:latin typeface="Manrope"/>
                <a:ea typeface="Manrope"/>
                <a:cs typeface="Manrope"/>
                <a:sym typeface="Manrope"/>
              </a:rPr>
              <a:t>Chi phí đầu tư lần đầu</a:t>
            </a:r>
            <a:endParaRPr b="1" i="0" sz="1332" u="none" cap="none" strike="noStrike">
              <a:solidFill>
                <a:srgbClr val="FFFFFF"/>
              </a:solidFill>
              <a:latin typeface="Manrope"/>
              <a:ea typeface="Manrope"/>
              <a:cs typeface="Manrope"/>
              <a:sym typeface="Manrope"/>
            </a:endParaRPr>
          </a:p>
        </p:txBody>
      </p:sp>
      <p:sp>
        <p:nvSpPr>
          <p:cNvPr id="1642" name="Google Shape;1642;p58"/>
          <p:cNvSpPr/>
          <p:nvPr/>
        </p:nvSpPr>
        <p:spPr>
          <a:xfrm>
            <a:off x="8966048" y="1413869"/>
            <a:ext cx="2520000" cy="276600"/>
          </a:xfrm>
          <a:prstGeom prst="roundRect">
            <a:avLst>
              <a:gd fmla="val 12600" name="adj"/>
            </a:avLst>
          </a:prstGeom>
          <a:solidFill>
            <a:schemeClr val="accent6"/>
          </a:solidFill>
          <a:ln>
            <a:noFill/>
          </a:ln>
        </p:spPr>
        <p:txBody>
          <a:bodyPr anchorCtr="0" anchor="ctr" bIns="47950" lIns="100675" spcFirstLastPara="1" rIns="47950" wrap="square" tIns="47950">
            <a:noAutofit/>
          </a:bodyPr>
          <a:lstStyle/>
          <a:p>
            <a:pPr indent="0" lvl="0" marL="0" marR="0" rtl="0" algn="ctr">
              <a:lnSpc>
                <a:spcPct val="100000"/>
              </a:lnSpc>
              <a:spcBef>
                <a:spcPts val="0"/>
              </a:spcBef>
              <a:spcAft>
                <a:spcPts val="0"/>
              </a:spcAft>
              <a:buClr>
                <a:srgbClr val="000000"/>
              </a:buClr>
              <a:buSzPts val="1332"/>
              <a:buFont typeface="Arial"/>
              <a:buNone/>
            </a:pPr>
            <a:r>
              <a:rPr b="1" i="0" lang="vi" sz="1332" u="none" cap="none" strike="noStrike">
                <a:solidFill>
                  <a:srgbClr val="FFFFFF"/>
                </a:solidFill>
                <a:latin typeface="Manrope"/>
                <a:ea typeface="Manrope"/>
                <a:cs typeface="Manrope"/>
                <a:sym typeface="Manrope"/>
              </a:rPr>
              <a:t>Chi phí hàng năm</a:t>
            </a:r>
            <a:endParaRPr b="1" i="0" sz="1332" u="none" cap="none" strike="noStrike">
              <a:solidFill>
                <a:srgbClr val="FFFFFF"/>
              </a:solidFill>
              <a:latin typeface="Manrope"/>
              <a:ea typeface="Manrope"/>
              <a:cs typeface="Manrope"/>
              <a:sym typeface="Manrope"/>
            </a:endParaRPr>
          </a:p>
        </p:txBody>
      </p:sp>
      <p:sp>
        <p:nvSpPr>
          <p:cNvPr id="1643" name="Google Shape;1643;p58"/>
          <p:cNvSpPr/>
          <p:nvPr/>
        </p:nvSpPr>
        <p:spPr>
          <a:xfrm>
            <a:off x="6131025" y="1810050"/>
            <a:ext cx="2656800" cy="395100"/>
          </a:xfrm>
          <a:prstGeom prst="chevron">
            <a:avLst>
              <a:gd fmla="val 50000" name="adj"/>
            </a:avLst>
          </a:prstGeom>
          <a:solidFill>
            <a:srgbClr val="F9CB9C"/>
          </a:solidFill>
          <a:ln>
            <a:noFill/>
          </a:ln>
        </p:spPr>
        <p:txBody>
          <a:bodyPr anchorCtr="0" anchor="ctr" bIns="0" lIns="95875" spcFirstLastPara="1" rIns="0" wrap="square" tIns="0">
            <a:noAutofit/>
          </a:bodyPr>
          <a:lstStyle/>
          <a:p>
            <a:pPr indent="0" lvl="0" marL="0" marR="0" rtl="0" algn="ctr">
              <a:lnSpc>
                <a:spcPct val="100000"/>
              </a:lnSpc>
              <a:spcBef>
                <a:spcPts val="0"/>
              </a:spcBef>
              <a:spcAft>
                <a:spcPts val="0"/>
              </a:spcAft>
              <a:buClr>
                <a:srgbClr val="000000"/>
              </a:buClr>
              <a:buSzPts val="1065"/>
              <a:buFont typeface="Arial"/>
              <a:buNone/>
            </a:pPr>
            <a:r>
              <a:rPr b="1" i="0" lang="vi" sz="1065" u="none" cap="none" strike="noStrike">
                <a:solidFill>
                  <a:srgbClr val="000000"/>
                </a:solidFill>
                <a:latin typeface="Manrope"/>
                <a:ea typeface="Manrope"/>
                <a:cs typeface="Manrope"/>
                <a:sym typeface="Manrope"/>
              </a:rPr>
              <a:t>3. Phí hosting</a:t>
            </a:r>
            <a:endParaRPr b="1" i="0" sz="1065" u="none" cap="none" strike="noStrike">
              <a:solidFill>
                <a:srgbClr val="000000"/>
              </a:solidFill>
              <a:latin typeface="Manrope"/>
              <a:ea typeface="Manrope"/>
              <a:cs typeface="Manrope"/>
              <a:sym typeface="Manrope"/>
            </a:endParaRPr>
          </a:p>
        </p:txBody>
      </p:sp>
      <p:sp>
        <p:nvSpPr>
          <p:cNvPr id="1644" name="Google Shape;1644;p58"/>
          <p:cNvSpPr txBox="1"/>
          <p:nvPr/>
        </p:nvSpPr>
        <p:spPr>
          <a:xfrm>
            <a:off x="983575" y="2401550"/>
            <a:ext cx="2472300" cy="894300"/>
          </a:xfrm>
          <a:prstGeom prst="rect">
            <a:avLst/>
          </a:prstGeom>
          <a:noFill/>
          <a:ln>
            <a:noFill/>
          </a:ln>
        </p:spPr>
        <p:txBody>
          <a:bodyPr anchorCtr="0" anchor="t" bIns="121750" lIns="121750" spcFirstLastPara="1" rIns="121750" wrap="square" tIns="121750">
            <a:noAutofit/>
          </a:bodyPr>
          <a:lstStyle/>
          <a:p>
            <a:pPr indent="0" lvl="0" marL="0" marR="0" rtl="0" algn="ctr">
              <a:lnSpc>
                <a:spcPct val="100000"/>
              </a:lnSpc>
              <a:spcBef>
                <a:spcPts val="0"/>
              </a:spcBef>
              <a:spcAft>
                <a:spcPts val="0"/>
              </a:spcAft>
              <a:buClr>
                <a:srgbClr val="000000"/>
              </a:buClr>
              <a:buSzPts val="2500"/>
              <a:buFont typeface="Arial"/>
              <a:buNone/>
            </a:pPr>
            <a:r>
              <a:rPr b="1" i="0" lang="vi" sz="2500" u="none" cap="none" strike="noStrike">
                <a:solidFill>
                  <a:srgbClr val="C4161C"/>
                </a:solidFill>
                <a:latin typeface="Manrope"/>
                <a:ea typeface="Manrope"/>
                <a:cs typeface="Manrope"/>
                <a:sym typeface="Manrope"/>
              </a:rPr>
              <a:t>Miễn phí</a:t>
            </a:r>
            <a:endParaRPr b="1" i="0" sz="2500" u="none" cap="none" strike="noStrike">
              <a:solidFill>
                <a:srgbClr val="C4161C"/>
              </a:solidFill>
              <a:latin typeface="Manrope"/>
              <a:ea typeface="Manrope"/>
              <a:cs typeface="Manrope"/>
              <a:sym typeface="Manrope"/>
            </a:endParaRPr>
          </a:p>
        </p:txBody>
      </p:sp>
      <p:sp>
        <p:nvSpPr>
          <p:cNvPr id="1645" name="Google Shape;1645;p58"/>
          <p:cNvSpPr txBox="1"/>
          <p:nvPr/>
        </p:nvSpPr>
        <p:spPr>
          <a:xfrm>
            <a:off x="3483678" y="3261851"/>
            <a:ext cx="2409900" cy="894300"/>
          </a:xfrm>
          <a:prstGeom prst="rect">
            <a:avLst/>
          </a:prstGeom>
          <a:noFill/>
          <a:ln>
            <a:noFill/>
          </a:ln>
        </p:spPr>
        <p:txBody>
          <a:bodyPr anchorCtr="0" anchor="t" bIns="121750" lIns="121750" spcFirstLastPara="1" rIns="121750" wrap="square" tIns="121750">
            <a:noAutofit/>
          </a:bodyPr>
          <a:lstStyle/>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Phí tư vấn -  triển khai - đào tạo MBW Next theo module khách sử dụng</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Chi phí lập trình nâng cấp bổ sung theo nhu cầu thực tế sau khi phân tích nghiệp vụ</a:t>
            </a:r>
            <a:endParaRPr b="0" i="0" sz="1032" u="none" cap="none" strike="noStrike">
              <a:solidFill>
                <a:srgbClr val="000000"/>
              </a:solidFill>
              <a:latin typeface="Manrope"/>
              <a:ea typeface="Manrope"/>
              <a:cs typeface="Manrope"/>
              <a:sym typeface="Manrope"/>
            </a:endParaRPr>
          </a:p>
        </p:txBody>
      </p:sp>
      <p:sp>
        <p:nvSpPr>
          <p:cNvPr id="1646" name="Google Shape;1646;p58"/>
          <p:cNvSpPr txBox="1"/>
          <p:nvPr/>
        </p:nvSpPr>
        <p:spPr>
          <a:xfrm>
            <a:off x="929156" y="3261863"/>
            <a:ext cx="2409900" cy="894300"/>
          </a:xfrm>
          <a:prstGeom prst="rect">
            <a:avLst/>
          </a:prstGeom>
          <a:noFill/>
          <a:ln>
            <a:noFill/>
          </a:ln>
        </p:spPr>
        <p:txBody>
          <a:bodyPr anchorCtr="0" anchor="t" bIns="121750" lIns="121750" spcFirstLastPara="1" rIns="121750" wrap="square" tIns="121750">
            <a:noAutofit/>
          </a:bodyPr>
          <a:lstStyle/>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Miễn phí license </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Không giới hạn user</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Không giới hạn module</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Không giới hạn công ty/ chi nhánh/ cửa hàng khởi tạo trên hệ thống</a:t>
            </a:r>
            <a:endParaRPr b="0" i="0" sz="1032" u="none" cap="none" strike="noStrike">
              <a:solidFill>
                <a:srgbClr val="000000"/>
              </a:solidFill>
              <a:latin typeface="Manrope"/>
              <a:ea typeface="Manrope"/>
              <a:cs typeface="Manrope"/>
              <a:sym typeface="Manrope"/>
            </a:endParaRPr>
          </a:p>
        </p:txBody>
      </p:sp>
      <p:sp>
        <p:nvSpPr>
          <p:cNvPr id="1647" name="Google Shape;1647;p58"/>
          <p:cNvSpPr txBox="1"/>
          <p:nvPr/>
        </p:nvSpPr>
        <p:spPr>
          <a:xfrm>
            <a:off x="3502100" y="2482772"/>
            <a:ext cx="2472300" cy="639300"/>
          </a:xfrm>
          <a:prstGeom prst="rect">
            <a:avLst/>
          </a:prstGeom>
          <a:noFill/>
          <a:ln>
            <a:noFill/>
          </a:ln>
        </p:spPr>
        <p:txBody>
          <a:bodyPr anchorCtr="0" anchor="t" bIns="121750" lIns="121750" spcFirstLastPara="1" rIns="121750" wrap="square" tIns="121750">
            <a:noAutofit/>
          </a:bodyPr>
          <a:lstStyle/>
          <a:p>
            <a:pPr indent="0" lvl="0" marL="0" marR="0" rtl="0" algn="ctr">
              <a:lnSpc>
                <a:spcPct val="100000"/>
              </a:lnSpc>
              <a:spcBef>
                <a:spcPts val="0"/>
              </a:spcBef>
              <a:spcAft>
                <a:spcPts val="0"/>
              </a:spcAft>
              <a:buClr>
                <a:srgbClr val="000000"/>
              </a:buClr>
              <a:buSzPts val="1700"/>
              <a:buFont typeface="Arial"/>
              <a:buNone/>
            </a:pPr>
            <a:r>
              <a:rPr b="1" i="0" lang="vi" sz="1700" u="none" cap="none" strike="noStrike">
                <a:solidFill>
                  <a:srgbClr val="000000"/>
                </a:solidFill>
                <a:latin typeface="Manrope"/>
                <a:ea typeface="Manrope"/>
                <a:cs typeface="Manrope"/>
                <a:sym typeface="Manrope"/>
              </a:rPr>
              <a:t>Theo thực tế</a:t>
            </a:r>
            <a:endParaRPr b="1" i="0" sz="1700" u="none" cap="none" strike="noStrike">
              <a:solidFill>
                <a:srgbClr val="000000"/>
              </a:solidFill>
              <a:latin typeface="Manrope"/>
              <a:ea typeface="Manrope"/>
              <a:cs typeface="Manrope"/>
              <a:sym typeface="Manrope"/>
            </a:endParaRPr>
          </a:p>
        </p:txBody>
      </p:sp>
      <p:sp>
        <p:nvSpPr>
          <p:cNvPr id="1648" name="Google Shape;1648;p58"/>
          <p:cNvSpPr txBox="1"/>
          <p:nvPr/>
        </p:nvSpPr>
        <p:spPr>
          <a:xfrm>
            <a:off x="6077750" y="2482770"/>
            <a:ext cx="2472300" cy="540000"/>
          </a:xfrm>
          <a:prstGeom prst="rect">
            <a:avLst/>
          </a:prstGeom>
          <a:noFill/>
          <a:ln>
            <a:noFill/>
          </a:ln>
        </p:spPr>
        <p:txBody>
          <a:bodyPr anchorCtr="0" anchor="t" bIns="121750" lIns="121750" spcFirstLastPara="1" rIns="121750" wrap="square" tIns="121750">
            <a:noAutofit/>
          </a:bodyPr>
          <a:lstStyle/>
          <a:p>
            <a:pPr indent="0" lvl="0" marL="0" marR="0" rtl="0" algn="ctr">
              <a:lnSpc>
                <a:spcPct val="100000"/>
              </a:lnSpc>
              <a:spcBef>
                <a:spcPts val="0"/>
              </a:spcBef>
              <a:spcAft>
                <a:spcPts val="0"/>
              </a:spcAft>
              <a:buClr>
                <a:srgbClr val="000000"/>
              </a:buClr>
              <a:buSzPts val="1700"/>
              <a:buFont typeface="Arial"/>
              <a:buNone/>
            </a:pPr>
            <a:r>
              <a:rPr b="1" i="0" lang="vi" sz="1700" u="none" cap="none" strike="noStrike">
                <a:solidFill>
                  <a:srgbClr val="000000"/>
                </a:solidFill>
                <a:latin typeface="Manrope"/>
                <a:ea typeface="Manrope"/>
                <a:cs typeface="Manrope"/>
                <a:sym typeface="Manrope"/>
              </a:rPr>
              <a:t>Từ 500.000đ/tháng</a:t>
            </a:r>
            <a:endParaRPr b="1" i="0" sz="1700" u="none" cap="none" strike="noStrike">
              <a:solidFill>
                <a:srgbClr val="000000"/>
              </a:solidFill>
              <a:latin typeface="Manrope"/>
              <a:ea typeface="Manrope"/>
              <a:cs typeface="Manrope"/>
              <a:sym typeface="Manrope"/>
            </a:endParaRPr>
          </a:p>
        </p:txBody>
      </p:sp>
      <p:sp>
        <p:nvSpPr>
          <p:cNvPr id="1649" name="Google Shape;1649;p58"/>
          <p:cNvSpPr txBox="1"/>
          <p:nvPr/>
        </p:nvSpPr>
        <p:spPr>
          <a:xfrm>
            <a:off x="8989900" y="2482771"/>
            <a:ext cx="2472300" cy="639300"/>
          </a:xfrm>
          <a:prstGeom prst="rect">
            <a:avLst/>
          </a:prstGeom>
          <a:noFill/>
          <a:ln>
            <a:noFill/>
          </a:ln>
        </p:spPr>
        <p:txBody>
          <a:bodyPr anchorCtr="0" anchor="t" bIns="121750" lIns="121750" spcFirstLastPara="1" rIns="121750" wrap="square" tIns="121750">
            <a:noAutofit/>
          </a:bodyPr>
          <a:lstStyle/>
          <a:p>
            <a:pPr indent="0" lvl="0" marL="0" marR="0" rtl="0" algn="ctr">
              <a:lnSpc>
                <a:spcPct val="100000"/>
              </a:lnSpc>
              <a:spcBef>
                <a:spcPts val="0"/>
              </a:spcBef>
              <a:spcAft>
                <a:spcPts val="0"/>
              </a:spcAft>
              <a:buClr>
                <a:srgbClr val="000000"/>
              </a:buClr>
              <a:buSzPts val="1700"/>
              <a:buFont typeface="Arial"/>
              <a:buNone/>
            </a:pPr>
            <a:r>
              <a:rPr b="1" i="0" lang="vi" sz="1700" u="none" cap="none" strike="noStrike">
                <a:solidFill>
                  <a:srgbClr val="000000"/>
                </a:solidFill>
                <a:latin typeface="Manrope"/>
                <a:ea typeface="Manrope"/>
                <a:cs typeface="Manrope"/>
                <a:sym typeface="Manrope"/>
              </a:rPr>
              <a:t>Từ 500.000đ/tháng</a:t>
            </a:r>
            <a:endParaRPr b="1" i="0" sz="1700" u="none" cap="none" strike="noStrike">
              <a:solidFill>
                <a:srgbClr val="000000"/>
              </a:solidFill>
              <a:latin typeface="Manrope"/>
              <a:ea typeface="Manrope"/>
              <a:cs typeface="Manrope"/>
              <a:sym typeface="Manrope"/>
            </a:endParaRPr>
          </a:p>
        </p:txBody>
      </p:sp>
      <p:sp>
        <p:nvSpPr>
          <p:cNvPr id="1650" name="Google Shape;1650;p58"/>
          <p:cNvSpPr txBox="1"/>
          <p:nvPr/>
        </p:nvSpPr>
        <p:spPr>
          <a:xfrm>
            <a:off x="6038196" y="3252807"/>
            <a:ext cx="2409900" cy="894300"/>
          </a:xfrm>
          <a:prstGeom prst="rect">
            <a:avLst/>
          </a:prstGeom>
          <a:noFill/>
          <a:ln>
            <a:noFill/>
          </a:ln>
        </p:spPr>
        <p:txBody>
          <a:bodyPr anchorCtr="0" anchor="t" bIns="121750" lIns="121750" spcFirstLastPara="1" rIns="121750" wrap="square" tIns="121750">
            <a:noAutofit/>
          </a:bodyPr>
          <a:lstStyle/>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Phí hosting (hạ tầng) được tính theo số lượng chứng từ phát sinh trên hệ thống </a:t>
            </a:r>
            <a:endParaRPr b="0" i="0" sz="1032" u="none" cap="none" strike="noStrike">
              <a:solidFill>
                <a:srgbClr val="000000"/>
              </a:solidFill>
              <a:latin typeface="Manrope"/>
              <a:ea typeface="Manrope"/>
              <a:cs typeface="Manrope"/>
              <a:sym typeface="Manrope"/>
            </a:endParaRPr>
          </a:p>
        </p:txBody>
      </p:sp>
      <p:sp>
        <p:nvSpPr>
          <p:cNvPr id="1651" name="Google Shape;1651;p58"/>
          <p:cNvSpPr txBox="1"/>
          <p:nvPr/>
        </p:nvSpPr>
        <p:spPr>
          <a:xfrm>
            <a:off x="8830681" y="3264911"/>
            <a:ext cx="2409900" cy="894300"/>
          </a:xfrm>
          <a:prstGeom prst="rect">
            <a:avLst/>
          </a:prstGeom>
          <a:noFill/>
          <a:ln>
            <a:noFill/>
          </a:ln>
        </p:spPr>
        <p:txBody>
          <a:bodyPr anchorCtr="0" anchor="t" bIns="121750" lIns="121750" spcFirstLastPara="1" rIns="121750" wrap="square" tIns="121750">
            <a:noAutofit/>
          </a:bodyPr>
          <a:lstStyle/>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Phí hosting (hạ tầng) được tính theo số lượng chứng từ phát sinh trên hệ thống </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Phí bảo trì trên khối lượng nâng cấp cho khách hàng</a:t>
            </a:r>
            <a:endParaRPr b="0" i="0" sz="1032" u="none" cap="none" strike="noStrike">
              <a:solidFill>
                <a:srgbClr val="000000"/>
              </a:solidFill>
              <a:latin typeface="Manrope"/>
              <a:ea typeface="Manrope"/>
              <a:cs typeface="Manrope"/>
              <a:sym typeface="Manrope"/>
            </a:endParaRPr>
          </a:p>
          <a:p>
            <a:pPr indent="-294145" lvl="0" marL="457200" marR="0" rtl="0" algn="l">
              <a:lnSpc>
                <a:spcPct val="100000"/>
              </a:lnSpc>
              <a:spcBef>
                <a:spcPts val="1000"/>
              </a:spcBef>
              <a:spcAft>
                <a:spcPts val="0"/>
              </a:spcAft>
              <a:buClr>
                <a:srgbClr val="000000"/>
              </a:buClr>
              <a:buSzPts val="1032"/>
              <a:buFont typeface="Manrope"/>
              <a:buChar char="❖"/>
            </a:pPr>
            <a:r>
              <a:rPr b="0" i="0" lang="vi" sz="1032" u="none" cap="none" strike="noStrike">
                <a:solidFill>
                  <a:srgbClr val="000000"/>
                </a:solidFill>
                <a:latin typeface="Manrope"/>
                <a:ea typeface="Manrope"/>
                <a:cs typeface="Manrope"/>
                <a:sym typeface="Manrope"/>
              </a:rPr>
              <a:t>Miễn phí cập nhật tính năng mới </a:t>
            </a:r>
            <a:endParaRPr b="0" i="0" sz="1032" u="none" cap="none" strike="noStrike">
              <a:solidFill>
                <a:srgbClr val="000000"/>
              </a:solidFill>
              <a:latin typeface="Manrope"/>
              <a:ea typeface="Manrope"/>
              <a:cs typeface="Manrope"/>
              <a:sym typeface="Manrope"/>
            </a:endParaRPr>
          </a:p>
        </p:txBody>
      </p:sp>
      <p:sp>
        <p:nvSpPr>
          <p:cNvPr id="1652" name="Google Shape;1652;p58"/>
          <p:cNvSpPr/>
          <p:nvPr/>
        </p:nvSpPr>
        <p:spPr>
          <a:xfrm>
            <a:off x="2364850" y="5378125"/>
            <a:ext cx="5215200" cy="595500"/>
          </a:xfrm>
          <a:prstGeom prst="roundRect">
            <a:avLst>
              <a:gd fmla="val 10840" name="adj"/>
            </a:avLst>
          </a:prstGeom>
          <a:solidFill>
            <a:srgbClr val="C4161C"/>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800"/>
              <a:buFont typeface="Arial"/>
              <a:buNone/>
            </a:pPr>
            <a:r>
              <a:rPr b="1" i="0" lang="vi" sz="1100" u="none" cap="none" strike="noStrike">
                <a:solidFill>
                  <a:schemeClr val="lt1"/>
                </a:solidFill>
                <a:latin typeface="Manrope"/>
                <a:ea typeface="Manrope"/>
                <a:cs typeface="Manrope"/>
                <a:sym typeface="Manrope"/>
              </a:rPr>
              <a:t>Mô hình tính phí khác biệt, không phụ thuộc vào số user/tính năng. </a:t>
            </a:r>
            <a:endParaRPr b="1" i="0" sz="1100" u="none" cap="none" strike="noStrike">
              <a:solidFill>
                <a:schemeClr val="lt1"/>
              </a:solidFill>
              <a:latin typeface="Manrope"/>
              <a:ea typeface="Manrope"/>
              <a:cs typeface="Manrope"/>
              <a:sym typeface="Manrope"/>
            </a:endParaRPr>
          </a:p>
          <a:p>
            <a:pPr indent="0" lvl="0" marL="0" marR="0" rtl="0" algn="ctr">
              <a:lnSpc>
                <a:spcPct val="115000"/>
              </a:lnSpc>
              <a:spcBef>
                <a:spcPts val="0"/>
              </a:spcBef>
              <a:spcAft>
                <a:spcPts val="0"/>
              </a:spcAft>
              <a:buClr>
                <a:srgbClr val="000000"/>
              </a:buClr>
              <a:buSzPts val="1800"/>
              <a:buFont typeface="Arial"/>
              <a:buNone/>
            </a:pPr>
            <a:r>
              <a:rPr b="0" i="0" lang="vi" sz="1100" u="none" cap="none" strike="noStrike">
                <a:solidFill>
                  <a:schemeClr val="lt1"/>
                </a:solidFill>
                <a:latin typeface="Manrope ExtraLight"/>
                <a:ea typeface="Manrope ExtraLight"/>
                <a:cs typeface="Manrope ExtraLight"/>
                <a:sym typeface="Manrope ExtraLight"/>
              </a:rPr>
              <a:t>Giúp doanh nghiệp giảm chi phí hàng năm và mở rộng mà không lo tăng phí</a:t>
            </a:r>
            <a:endParaRPr b="0" i="0" sz="1100" u="none" cap="none" strike="noStrike">
              <a:solidFill>
                <a:schemeClr val="lt1"/>
              </a:solidFill>
              <a:latin typeface="Manrope ExtraLight"/>
              <a:ea typeface="Manrope ExtraLight"/>
              <a:cs typeface="Manrope ExtraLight"/>
              <a:sym typeface="Manrope ExtraLight"/>
            </a:endParaRPr>
          </a:p>
        </p:txBody>
      </p:sp>
      <p:sp>
        <p:nvSpPr>
          <p:cNvPr id="1653" name="Google Shape;1653;p58"/>
          <p:cNvSpPr/>
          <p:nvPr/>
        </p:nvSpPr>
        <p:spPr>
          <a:xfrm rot="8770134">
            <a:off x="1607935" y="3398041"/>
            <a:ext cx="2298712" cy="2191461"/>
          </a:xfrm>
          <a:prstGeom prst="arc">
            <a:avLst>
              <a:gd fmla="val 19620280" name="adj1"/>
              <a:gd fmla="val 1000370" name="adj2"/>
            </a:avLst>
          </a:prstGeom>
          <a:noFill/>
          <a:ln cap="flat" cmpd="sng" w="19050">
            <a:solidFill>
              <a:srgbClr val="000000"/>
            </a:solidFill>
            <a:prstDash val="dashDot"/>
            <a:miter lim="8000"/>
            <a:headEnd len="lg" w="lg" type="stealth"/>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pic>
        <p:nvPicPr>
          <p:cNvPr id="1654" name="Google Shape;1654;p58"/>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sp>
        <p:nvSpPr>
          <p:cNvPr id="1659" name="Google Shape;1659;p59"/>
          <p:cNvSpPr/>
          <p:nvPr/>
        </p:nvSpPr>
        <p:spPr>
          <a:xfrm>
            <a:off x="8797075" y="1551075"/>
            <a:ext cx="2978700" cy="4476900"/>
          </a:xfrm>
          <a:prstGeom prst="roundRect">
            <a:avLst>
              <a:gd fmla="val 4578" name="adj"/>
            </a:avLst>
          </a:prstGeom>
          <a:noFill/>
          <a:ln cap="flat" cmpd="sng" w="9525">
            <a:solidFill>
              <a:srgbClr val="C4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Điểm khác biệt MBW Next với các phần mềm POS thông thường</a:t>
            </a:r>
            <a:endParaRPr b="0" i="0" sz="1400" u="none" cap="none" strike="noStrike">
              <a:solidFill>
                <a:srgbClr val="FFFFFF"/>
              </a:solidFill>
              <a:latin typeface="Manrope"/>
              <a:ea typeface="Manrope"/>
              <a:cs typeface="Manrope"/>
              <a:sym typeface="Manrope"/>
            </a:endParaRPr>
          </a:p>
        </p:txBody>
      </p:sp>
      <p:sp>
        <p:nvSpPr>
          <p:cNvPr id="1660" name="Google Shape;1660;p59"/>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661" name="Google Shape;1661;p59"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662" name="Google Shape;1662;p59"/>
          <p:cNvSpPr txBox="1"/>
          <p:nvPr/>
        </p:nvSpPr>
        <p:spPr>
          <a:xfrm>
            <a:off x="839225" y="2804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Tại sao nên chọn </a:t>
            </a:r>
            <a:r>
              <a:rPr b="1" i="0" lang="vi" sz="1600" u="none" cap="none" strike="noStrike">
                <a:solidFill>
                  <a:srgbClr val="C4161C"/>
                </a:solidFill>
                <a:latin typeface="Reddit Sans"/>
                <a:ea typeface="Reddit Sans"/>
                <a:cs typeface="Reddit Sans"/>
                <a:sym typeface="Reddit Sans"/>
              </a:rPr>
              <a:t>MBW </a:t>
            </a:r>
            <a:r>
              <a:rPr b="1" i="0" lang="vi" sz="1600" u="none" cap="none" strike="noStrike">
                <a:solidFill>
                  <a:schemeClr val="dk1"/>
                </a:solidFill>
                <a:latin typeface="Reddit Sans"/>
                <a:ea typeface="Reddit Sans"/>
                <a:cs typeface="Reddit Sans"/>
                <a:sym typeface="Reddit Sans"/>
              </a:rPr>
              <a:t>Next?</a:t>
            </a:r>
            <a:endParaRPr b="1" i="0" sz="1600" u="none" cap="none" strike="noStrike">
              <a:solidFill>
                <a:schemeClr val="dk1"/>
              </a:solidFill>
              <a:latin typeface="Reddit Sans"/>
              <a:ea typeface="Reddit Sans"/>
              <a:cs typeface="Reddit Sans"/>
              <a:sym typeface="Reddit Sans"/>
            </a:endParaRPr>
          </a:p>
        </p:txBody>
      </p:sp>
      <p:grpSp>
        <p:nvGrpSpPr>
          <p:cNvPr id="1663" name="Google Shape;1663;p59"/>
          <p:cNvGrpSpPr/>
          <p:nvPr/>
        </p:nvGrpSpPr>
        <p:grpSpPr>
          <a:xfrm>
            <a:off x="10222040" y="325568"/>
            <a:ext cx="1379662" cy="380749"/>
            <a:chOff x="2600725" y="4134550"/>
            <a:chExt cx="1957800" cy="540300"/>
          </a:xfrm>
        </p:grpSpPr>
        <p:sp>
          <p:nvSpPr>
            <p:cNvPr id="1664" name="Google Shape;1664;p59"/>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665" name="Google Shape;1665;p59"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666" name="Google Shape;1666;p59"/>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667" name="Google Shape;1667;p59"/>
          <p:cNvPicPr preferRelativeResize="0"/>
          <p:nvPr/>
        </p:nvPicPr>
        <p:blipFill rotWithShape="1">
          <a:blip r:embed="rId5">
            <a:alphaModFix/>
          </a:blip>
          <a:srcRect b="2675" l="2013" r="1695" t="35105"/>
          <a:stretch/>
        </p:blipFill>
        <p:spPr>
          <a:xfrm>
            <a:off x="587225" y="1127950"/>
            <a:ext cx="7652400" cy="4944900"/>
          </a:xfrm>
          <a:prstGeom prst="roundRect">
            <a:avLst>
              <a:gd fmla="val 2563" name="adj"/>
            </a:avLst>
          </a:prstGeom>
          <a:noFill/>
          <a:ln>
            <a:noFill/>
          </a:ln>
        </p:spPr>
      </p:pic>
      <p:sp>
        <p:nvSpPr>
          <p:cNvPr id="1668" name="Google Shape;1668;p59"/>
          <p:cNvSpPr/>
          <p:nvPr/>
        </p:nvSpPr>
        <p:spPr>
          <a:xfrm>
            <a:off x="4051625" y="1064775"/>
            <a:ext cx="4188000" cy="1254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9" name="Google Shape;1669;p59"/>
          <p:cNvSpPr/>
          <p:nvPr/>
        </p:nvSpPr>
        <p:spPr>
          <a:xfrm>
            <a:off x="8743950" y="1335500"/>
            <a:ext cx="3086100" cy="739800"/>
          </a:xfrm>
          <a:prstGeom prst="roundRect">
            <a:avLst>
              <a:gd fmla="val 16667" name="adj"/>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400"/>
              <a:buFont typeface="Arial"/>
              <a:buNone/>
            </a:pPr>
            <a:r>
              <a:rPr b="0" i="0" lang="vi" sz="1400" u="none" cap="none" strike="noStrike">
                <a:solidFill>
                  <a:srgbClr val="FFFFFF"/>
                </a:solidFill>
                <a:latin typeface="Manrope"/>
                <a:ea typeface="Manrope"/>
                <a:cs typeface="Manrope"/>
                <a:sym typeface="Manrope"/>
              </a:rPr>
              <a:t>Điểm khác biệt MBW Next với các phần mềm POS thông thường</a:t>
            </a:r>
            <a:endParaRPr b="0" i="0" sz="1400" u="none" cap="none" strike="noStrike">
              <a:solidFill>
                <a:srgbClr val="FFFFFF"/>
              </a:solidFill>
              <a:latin typeface="Manrope"/>
              <a:ea typeface="Manrope"/>
              <a:cs typeface="Manrope"/>
              <a:sym typeface="Manrope"/>
            </a:endParaRPr>
          </a:p>
        </p:txBody>
      </p:sp>
      <p:sp>
        <p:nvSpPr>
          <p:cNvPr id="1670" name="Google Shape;1670;p59"/>
          <p:cNvSpPr txBox="1"/>
          <p:nvPr/>
        </p:nvSpPr>
        <p:spPr>
          <a:xfrm>
            <a:off x="8996030" y="2264934"/>
            <a:ext cx="2508600" cy="2652900"/>
          </a:xfrm>
          <a:prstGeom prst="rect">
            <a:avLst/>
          </a:prstGeom>
          <a:noFill/>
          <a:ln>
            <a:noFill/>
          </a:ln>
        </p:spPr>
        <p:txBody>
          <a:bodyPr anchorCtr="0" anchor="t" bIns="91425" lIns="91425" spcFirstLastPara="1" rIns="91425" wrap="square" tIns="91425">
            <a:noAutofit/>
          </a:bodyPr>
          <a:lstStyle/>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POS &amp; ERP hợp nhất</a:t>
            </a:r>
            <a:endParaRPr b="0" i="0" sz="1200" u="none" cap="none" strike="noStrike">
              <a:solidFill>
                <a:srgbClr val="000000"/>
              </a:solidFill>
              <a:latin typeface="Manrope"/>
              <a:ea typeface="Manrope"/>
              <a:cs typeface="Manrope"/>
              <a:sym typeface="Manrope"/>
            </a:endParaRPr>
          </a:p>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Liên thông bán lẻ với vận hành back-office</a:t>
            </a:r>
            <a:endParaRPr b="0" i="0" sz="1200" u="none" cap="none" strike="noStrike">
              <a:solidFill>
                <a:srgbClr val="000000"/>
              </a:solidFill>
              <a:latin typeface="Manrope"/>
              <a:ea typeface="Manrope"/>
              <a:cs typeface="Manrope"/>
              <a:sym typeface="Manrope"/>
            </a:endParaRPr>
          </a:p>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Không giới hạn chi nhánh/ cửa hàng</a:t>
            </a:r>
            <a:endParaRPr b="0" i="0" sz="1200" u="none" cap="none" strike="noStrike">
              <a:solidFill>
                <a:srgbClr val="000000"/>
              </a:solidFill>
              <a:latin typeface="Manrope"/>
              <a:ea typeface="Manrope"/>
              <a:cs typeface="Manrope"/>
              <a:sym typeface="Manrope"/>
            </a:endParaRPr>
          </a:p>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Không giới hạn user</a:t>
            </a:r>
            <a:endParaRPr b="0" i="0" sz="1200" u="none" cap="none" strike="noStrike">
              <a:solidFill>
                <a:srgbClr val="000000"/>
              </a:solidFill>
              <a:latin typeface="Manrope"/>
              <a:ea typeface="Manrope"/>
              <a:cs typeface="Manrope"/>
              <a:sym typeface="Manrope"/>
            </a:endParaRPr>
          </a:p>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Tùy biến sâu</a:t>
            </a:r>
            <a:endParaRPr b="0" i="0" sz="1200" u="none" cap="none" strike="noStrike">
              <a:solidFill>
                <a:srgbClr val="000000"/>
              </a:solidFill>
              <a:latin typeface="Manrope"/>
              <a:ea typeface="Manrope"/>
              <a:cs typeface="Manrope"/>
              <a:sym typeface="Manrope"/>
            </a:endParaRPr>
          </a:p>
          <a:p>
            <a:pPr indent="-285750" lvl="0" marL="457200" marR="0" rtl="0" algn="just">
              <a:lnSpc>
                <a:spcPct val="100000"/>
              </a:lnSpc>
              <a:spcBef>
                <a:spcPts val="1000"/>
              </a:spcBef>
              <a:spcAft>
                <a:spcPts val="0"/>
              </a:spcAft>
              <a:buClr>
                <a:srgbClr val="000000"/>
              </a:buClr>
              <a:buSzPts val="900"/>
              <a:buFont typeface="Manrope"/>
              <a:buChar char="➔"/>
            </a:pPr>
            <a:r>
              <a:rPr b="0" i="0" lang="vi" sz="1200" u="none" cap="none" strike="noStrike">
                <a:solidFill>
                  <a:srgbClr val="000000"/>
                </a:solidFill>
                <a:latin typeface="Manrope"/>
                <a:ea typeface="Manrope"/>
                <a:cs typeface="Manrope"/>
                <a:sym typeface="Manrope"/>
              </a:rPr>
              <a:t>Nâng cấp, lập trình tính năng, tích hợp mở rộng dễ dàng</a:t>
            </a:r>
            <a:endParaRPr b="0" i="0" sz="1200" u="none" cap="none" strike="noStrike">
              <a:solidFill>
                <a:srgbClr val="000000"/>
              </a:solidFill>
              <a:latin typeface="Manrope"/>
              <a:ea typeface="Manrope"/>
              <a:cs typeface="Manrope"/>
              <a:sym typeface="Manrope"/>
            </a:endParaRPr>
          </a:p>
          <a:p>
            <a:pPr indent="0" lvl="0" marL="0" marR="0" rtl="0" algn="just">
              <a:lnSpc>
                <a:spcPct val="100000"/>
              </a:lnSpc>
              <a:spcBef>
                <a:spcPts val="1000"/>
              </a:spcBef>
              <a:spcAft>
                <a:spcPts val="0"/>
              </a:spcAft>
              <a:buClr>
                <a:srgbClr val="000000"/>
              </a:buClr>
              <a:buSzPts val="1200"/>
              <a:buFont typeface="Arial"/>
              <a:buNone/>
            </a:pPr>
            <a:r>
              <a:rPr b="1" i="0" lang="vi" sz="1200" u="none" cap="none" strike="noStrike">
                <a:solidFill>
                  <a:srgbClr val="000000"/>
                </a:solidFill>
                <a:latin typeface="Manrope"/>
                <a:ea typeface="Manrope"/>
                <a:cs typeface="Manrope"/>
                <a:sym typeface="Manrope"/>
              </a:rPr>
              <a:t>MBW Next có thể triển khai cho cả quy mô nhỏ và lớn, phù hợp để mở rộng trong tương lai</a:t>
            </a:r>
            <a:endParaRPr b="1" i="0" sz="1200" u="none" cap="none" strike="noStrike">
              <a:solidFill>
                <a:srgbClr val="000000"/>
              </a:solidFill>
              <a:latin typeface="Manrope"/>
              <a:ea typeface="Manrope"/>
              <a:cs typeface="Manrope"/>
              <a:sym typeface="Manrope"/>
            </a:endParaRPr>
          </a:p>
        </p:txBody>
      </p:sp>
      <p:pic>
        <p:nvPicPr>
          <p:cNvPr id="1671" name="Google Shape;1671;p59"/>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5" name="Shape 1675"/>
        <p:cNvGrpSpPr/>
        <p:nvPr/>
      </p:nvGrpSpPr>
      <p:grpSpPr>
        <a:xfrm>
          <a:off x="0" y="0"/>
          <a:ext cx="0" cy="0"/>
          <a:chOff x="0" y="0"/>
          <a:chExt cx="0" cy="0"/>
        </a:xfrm>
      </p:grpSpPr>
      <p:sp>
        <p:nvSpPr>
          <p:cNvPr id="1676" name="Google Shape;1676;p60"/>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677" name="Google Shape;1677;p60"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678" name="Google Shape;1678;p60"/>
          <p:cNvSpPr txBox="1"/>
          <p:nvPr/>
        </p:nvSpPr>
        <p:spPr>
          <a:xfrm>
            <a:off x="839225" y="2804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Hệ thống phân quyền &amp; phê duyệt</a:t>
            </a:r>
            <a:endParaRPr b="1" i="0" sz="1600" u="none" cap="none" strike="noStrike">
              <a:solidFill>
                <a:schemeClr val="dk1"/>
              </a:solidFill>
              <a:latin typeface="Reddit Sans"/>
              <a:ea typeface="Reddit Sans"/>
              <a:cs typeface="Reddit Sans"/>
              <a:sym typeface="Reddit Sans"/>
            </a:endParaRPr>
          </a:p>
        </p:txBody>
      </p:sp>
      <p:grpSp>
        <p:nvGrpSpPr>
          <p:cNvPr id="1679" name="Google Shape;1679;p60"/>
          <p:cNvGrpSpPr/>
          <p:nvPr/>
        </p:nvGrpSpPr>
        <p:grpSpPr>
          <a:xfrm>
            <a:off x="10222040" y="325568"/>
            <a:ext cx="1379662" cy="380749"/>
            <a:chOff x="2600725" y="4134550"/>
            <a:chExt cx="1957800" cy="540300"/>
          </a:xfrm>
        </p:grpSpPr>
        <p:sp>
          <p:nvSpPr>
            <p:cNvPr id="1680" name="Google Shape;1680;p60"/>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681" name="Google Shape;1681;p60"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682" name="Google Shape;1682;p60"/>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683" name="Google Shape;1683;p60"/>
          <p:cNvSpPr txBox="1"/>
          <p:nvPr/>
        </p:nvSpPr>
        <p:spPr>
          <a:xfrm>
            <a:off x="507150" y="747375"/>
            <a:ext cx="10772400" cy="1705200"/>
          </a:xfrm>
          <a:prstGeom prst="rect">
            <a:avLst/>
          </a:prstGeom>
          <a:noFill/>
          <a:ln>
            <a:noFill/>
          </a:ln>
        </p:spPr>
        <p:txBody>
          <a:bodyPr anchorCtr="0" anchor="t" bIns="121875" lIns="121875" spcFirstLastPara="1" rIns="121875" wrap="square" tIns="121875">
            <a:noAutofit/>
          </a:bodyPr>
          <a:lstStyle/>
          <a:p>
            <a:pPr indent="0" lvl="0" marL="0" marR="0" rtl="0" algn="just">
              <a:lnSpc>
                <a:spcPct val="120000"/>
              </a:lnSpc>
              <a:spcBef>
                <a:spcPts val="0"/>
              </a:spcBef>
              <a:spcAft>
                <a:spcPts val="0"/>
              </a:spcAft>
              <a:buClr>
                <a:srgbClr val="000000"/>
              </a:buClr>
              <a:buSzPts val="1400"/>
              <a:buFont typeface="Arial"/>
              <a:buNone/>
            </a:pPr>
            <a:r>
              <a:rPr b="0" i="0" lang="vi" sz="1400" u="none" cap="none" strike="noStrike">
                <a:solidFill>
                  <a:schemeClr val="dk1"/>
                </a:solidFill>
                <a:latin typeface="Manrope"/>
                <a:ea typeface="Manrope"/>
                <a:cs typeface="Manrope"/>
                <a:sym typeface="Manrope"/>
              </a:rPr>
              <a:t>Hệ thống MBW Next cho phép Phân quyền chuyên sâu </a:t>
            </a:r>
            <a:r>
              <a:rPr b="1" i="0" lang="vi" sz="1400" u="none" cap="none" strike="noStrike">
                <a:solidFill>
                  <a:schemeClr val="dk1"/>
                </a:solidFill>
                <a:latin typeface="Manrope"/>
                <a:ea typeface="Manrope"/>
                <a:cs typeface="Manrope"/>
                <a:sym typeface="Manrope"/>
              </a:rPr>
              <a:t>theo nhóm chức năng hoặc theo từng người dùng cụ thể (user profile)</a:t>
            </a:r>
            <a:r>
              <a:rPr b="0" i="0" lang="vi" sz="1400" u="none" cap="none" strike="noStrike">
                <a:solidFill>
                  <a:schemeClr val="dk1"/>
                </a:solidFill>
                <a:latin typeface="Manrope"/>
                <a:ea typeface="Manrope"/>
                <a:cs typeface="Manrope"/>
                <a:sym typeface="Manrope"/>
              </a:rPr>
              <a:t>. Hệ thống cho phép </a:t>
            </a:r>
            <a:r>
              <a:rPr b="1" i="0" lang="vi" sz="1400" u="none" cap="none" strike="noStrike">
                <a:solidFill>
                  <a:schemeClr val="dk1"/>
                </a:solidFill>
                <a:latin typeface="Manrope"/>
                <a:ea typeface="Manrope"/>
                <a:cs typeface="Manrope"/>
                <a:sym typeface="Manrope"/>
              </a:rPr>
              <a:t>phân quyền sâu theo 3 lớp</a:t>
            </a:r>
            <a:r>
              <a:rPr b="0" i="0" lang="vi" sz="1400" u="none" cap="none" strike="noStrike">
                <a:solidFill>
                  <a:schemeClr val="dk1"/>
                </a:solidFill>
                <a:latin typeface="Manrope"/>
                <a:ea typeface="Manrope"/>
                <a:cs typeface="Manrope"/>
                <a:sym typeface="Manrope"/>
              </a:rPr>
              <a:t>: doctype → chứng từ/ bản ghi → trường dữ liệu trên bản ghi, đảm bảo chỉ người dùng có quyền mới có thể xem - sửa các thông tin trên phiếu. </a:t>
            </a:r>
            <a:endParaRPr b="0" i="0" sz="1400" u="none" cap="none" strike="noStrike">
              <a:solidFill>
                <a:schemeClr val="dk1"/>
              </a:solidFill>
              <a:latin typeface="Manrope"/>
              <a:ea typeface="Manrope"/>
              <a:cs typeface="Manrope"/>
              <a:sym typeface="Manrope"/>
            </a:endParaRPr>
          </a:p>
          <a:p>
            <a:pPr indent="0" lvl="0" marL="0" marR="0" rtl="0" algn="just">
              <a:lnSpc>
                <a:spcPct val="120000"/>
              </a:lnSpc>
              <a:spcBef>
                <a:spcPts val="0"/>
              </a:spcBef>
              <a:spcAft>
                <a:spcPts val="0"/>
              </a:spcAft>
              <a:buClr>
                <a:srgbClr val="000000"/>
              </a:buClr>
              <a:buSzPts val="1400"/>
              <a:buFont typeface="Arial"/>
              <a:buNone/>
            </a:pPr>
            <a:r>
              <a:t/>
            </a:r>
            <a:endParaRPr b="0" i="0" sz="1400" u="none" cap="none" strike="noStrike">
              <a:solidFill>
                <a:schemeClr val="dk1"/>
              </a:solidFill>
              <a:latin typeface="Manrope"/>
              <a:ea typeface="Manrope"/>
              <a:cs typeface="Manrope"/>
              <a:sym typeface="Manrope"/>
            </a:endParaRPr>
          </a:p>
          <a:p>
            <a:pPr indent="0" lvl="0" marL="0" marR="0" rtl="0" algn="just">
              <a:lnSpc>
                <a:spcPct val="120000"/>
              </a:lnSpc>
              <a:spcBef>
                <a:spcPts val="0"/>
              </a:spcBef>
              <a:spcAft>
                <a:spcPts val="0"/>
              </a:spcAft>
              <a:buClr>
                <a:srgbClr val="000000"/>
              </a:buClr>
              <a:buSzPts val="1400"/>
              <a:buFont typeface="Arial"/>
              <a:buNone/>
            </a:pPr>
            <a:r>
              <a:rPr b="0" i="0" lang="vi" sz="1400" u="none" cap="none" strike="noStrike">
                <a:solidFill>
                  <a:schemeClr val="dk1"/>
                </a:solidFill>
                <a:latin typeface="Manrope"/>
                <a:ea typeface="Manrope"/>
                <a:cs typeface="Manrope"/>
                <a:sym typeface="Manrope"/>
              </a:rPr>
              <a:t>Phần mềm cũng cho phép cấu hình luồng quy trình phê duyệt đa tầng, logic duyệt tự động và hệ thống thông báo qua Notification/email để đảm bảo việc phê duyệt diễn ra nhanh - chính xác và chặt chẽ!</a:t>
            </a:r>
            <a:endParaRPr b="0" i="0" sz="1300" u="none" cap="none" strike="noStrike">
              <a:solidFill>
                <a:srgbClr val="000000"/>
              </a:solidFill>
              <a:latin typeface="Manrope"/>
              <a:ea typeface="Manrope"/>
              <a:cs typeface="Manrope"/>
              <a:sym typeface="Manrope"/>
            </a:endParaRPr>
          </a:p>
        </p:txBody>
      </p:sp>
      <p:sp>
        <p:nvSpPr>
          <p:cNvPr id="1684" name="Google Shape;1684;p60"/>
          <p:cNvSpPr/>
          <p:nvPr/>
        </p:nvSpPr>
        <p:spPr>
          <a:xfrm>
            <a:off x="634075" y="4291768"/>
            <a:ext cx="993900" cy="361800"/>
          </a:xfrm>
          <a:prstGeom prst="roundRect">
            <a:avLst>
              <a:gd fmla="val 16667" name="adj"/>
            </a:avLst>
          </a:prstGeom>
          <a:solidFill>
            <a:srgbClr val="C4161C"/>
          </a:solidFill>
          <a:ln cap="flat" cmpd="sng" w="12700">
            <a:solidFill>
              <a:srgbClr val="C3161C"/>
            </a:solidFill>
            <a:prstDash val="solid"/>
            <a:round/>
            <a:headEnd len="sm" w="sm" type="none"/>
            <a:tailEnd len="sm" w="sm" type="none"/>
          </a:ln>
          <a:effectLst>
            <a:outerShdw blurRad="1693051" sx="85000" rotWithShape="0" algn="t" dir="4860000" dist="1562406" sy="85000">
              <a:srgbClr val="000000">
                <a:alpha val="11765"/>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FFFFFF"/>
                </a:solidFill>
                <a:latin typeface="Manrope ExtraBold"/>
                <a:ea typeface="Manrope ExtraBold"/>
                <a:cs typeface="Manrope ExtraBold"/>
                <a:sym typeface="Manrope ExtraBold"/>
              </a:rPr>
              <a:t>Admin</a:t>
            </a:r>
            <a:endParaRPr b="0" i="0" sz="1100" u="none" cap="none" strike="noStrike">
              <a:solidFill>
                <a:srgbClr val="FFFFFF"/>
              </a:solidFill>
              <a:latin typeface="Manrope ExtraBold"/>
              <a:ea typeface="Manrope ExtraBold"/>
              <a:cs typeface="Manrope ExtraBold"/>
              <a:sym typeface="Manrope ExtraBold"/>
            </a:endParaRPr>
          </a:p>
        </p:txBody>
      </p:sp>
      <p:sp>
        <p:nvSpPr>
          <p:cNvPr id="1685" name="Google Shape;1685;p60"/>
          <p:cNvSpPr/>
          <p:nvPr/>
        </p:nvSpPr>
        <p:spPr>
          <a:xfrm>
            <a:off x="3269139" y="2926644"/>
            <a:ext cx="993900" cy="361800"/>
          </a:xfrm>
          <a:prstGeom prst="roundRect">
            <a:avLst>
              <a:gd fmla="val 16667" name="adj"/>
            </a:avLst>
          </a:prstGeom>
          <a:solidFill>
            <a:srgbClr val="C4161C"/>
          </a:solidFill>
          <a:ln cap="flat" cmpd="sng" w="12700">
            <a:solidFill>
              <a:srgbClr val="C3161C"/>
            </a:solidFill>
            <a:prstDash val="solid"/>
            <a:round/>
            <a:headEnd len="sm" w="sm" type="none"/>
            <a:tailEnd len="sm" w="sm" type="none"/>
          </a:ln>
          <a:effectLst>
            <a:outerShdw blurRad="1693051" sx="85000" rotWithShape="0" algn="t" dir="4860000" dist="1562406" sy="85000">
              <a:srgbClr val="000000">
                <a:alpha val="11765"/>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FFFFFF"/>
                </a:solidFill>
                <a:latin typeface="Manrope ExtraBold"/>
                <a:ea typeface="Manrope ExtraBold"/>
                <a:cs typeface="Manrope ExtraBold"/>
                <a:sym typeface="Manrope ExtraBold"/>
              </a:rPr>
              <a:t>Ban giám đốc</a:t>
            </a:r>
            <a:endParaRPr b="0" i="0" sz="1100" u="none" cap="none" strike="noStrike">
              <a:solidFill>
                <a:srgbClr val="FFFFFF"/>
              </a:solidFill>
              <a:latin typeface="Manrope ExtraBold"/>
              <a:ea typeface="Manrope ExtraBold"/>
              <a:cs typeface="Manrope ExtraBold"/>
              <a:sym typeface="Manrope ExtraBold"/>
            </a:endParaRPr>
          </a:p>
        </p:txBody>
      </p:sp>
      <p:sp>
        <p:nvSpPr>
          <p:cNvPr id="1686" name="Google Shape;1686;p60"/>
          <p:cNvSpPr/>
          <p:nvPr/>
        </p:nvSpPr>
        <p:spPr>
          <a:xfrm>
            <a:off x="3269086" y="4291768"/>
            <a:ext cx="993900" cy="361800"/>
          </a:xfrm>
          <a:prstGeom prst="roundRect">
            <a:avLst>
              <a:gd fmla="val 16667" name="adj"/>
            </a:avLst>
          </a:prstGeom>
          <a:solidFill>
            <a:srgbClr val="C4161C"/>
          </a:solidFill>
          <a:ln cap="flat" cmpd="sng" w="12700">
            <a:solidFill>
              <a:srgbClr val="C3161C"/>
            </a:solidFill>
            <a:prstDash val="solid"/>
            <a:round/>
            <a:headEnd len="sm" w="sm" type="none"/>
            <a:tailEnd len="sm" w="sm" type="none"/>
          </a:ln>
          <a:effectLst>
            <a:outerShdw blurRad="1693051" sx="85000" rotWithShape="0" algn="t" dir="4860000" dist="1562406" sy="85000">
              <a:srgbClr val="000000">
                <a:alpha val="11765"/>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FFFFFF"/>
                </a:solidFill>
                <a:latin typeface="Manrope ExtraBold"/>
                <a:ea typeface="Manrope ExtraBold"/>
                <a:cs typeface="Manrope ExtraBold"/>
                <a:sym typeface="Manrope ExtraBold"/>
              </a:rPr>
              <a:t>Trưởng bộ phận</a:t>
            </a:r>
            <a:endParaRPr b="0" i="0" sz="1100" u="none" cap="none" strike="noStrike">
              <a:solidFill>
                <a:srgbClr val="FFFFFF"/>
              </a:solidFill>
              <a:latin typeface="Manrope ExtraBold"/>
              <a:ea typeface="Manrope ExtraBold"/>
              <a:cs typeface="Manrope ExtraBold"/>
              <a:sym typeface="Manrope ExtraBold"/>
            </a:endParaRPr>
          </a:p>
        </p:txBody>
      </p:sp>
      <p:sp>
        <p:nvSpPr>
          <p:cNvPr id="1687" name="Google Shape;1687;p60"/>
          <p:cNvSpPr/>
          <p:nvPr/>
        </p:nvSpPr>
        <p:spPr>
          <a:xfrm>
            <a:off x="3269086" y="5657566"/>
            <a:ext cx="993900" cy="361800"/>
          </a:xfrm>
          <a:prstGeom prst="roundRect">
            <a:avLst>
              <a:gd fmla="val 16667" name="adj"/>
            </a:avLst>
          </a:prstGeom>
          <a:solidFill>
            <a:srgbClr val="C4161C"/>
          </a:solidFill>
          <a:ln cap="flat" cmpd="sng" w="12700">
            <a:solidFill>
              <a:srgbClr val="C3161C"/>
            </a:solidFill>
            <a:prstDash val="solid"/>
            <a:round/>
            <a:headEnd len="sm" w="sm" type="none"/>
            <a:tailEnd len="sm" w="sm" type="none"/>
          </a:ln>
          <a:effectLst>
            <a:outerShdw blurRad="1693051" sx="85000" rotWithShape="0" algn="t" dir="4860000" dist="1562406" sy="85000">
              <a:srgbClr val="000000">
                <a:alpha val="11765"/>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FFFFFF"/>
                </a:solidFill>
                <a:latin typeface="Manrope ExtraBold"/>
                <a:ea typeface="Manrope ExtraBold"/>
                <a:cs typeface="Manrope ExtraBold"/>
                <a:sym typeface="Manrope ExtraBold"/>
              </a:rPr>
              <a:t>Nhân viên</a:t>
            </a:r>
            <a:endParaRPr b="0" i="0" sz="1100" u="none" cap="none" strike="noStrike">
              <a:solidFill>
                <a:srgbClr val="FFFFFF"/>
              </a:solidFill>
              <a:latin typeface="Manrope ExtraBold"/>
              <a:ea typeface="Manrope ExtraBold"/>
              <a:cs typeface="Manrope ExtraBold"/>
              <a:sym typeface="Manrope ExtraBold"/>
            </a:endParaRPr>
          </a:p>
        </p:txBody>
      </p:sp>
      <p:cxnSp>
        <p:nvCxnSpPr>
          <p:cNvPr id="1688" name="Google Shape;1688;p60"/>
          <p:cNvCxnSpPr>
            <a:stCxn id="1684" idx="3"/>
            <a:endCxn id="1685" idx="1"/>
          </p:cNvCxnSpPr>
          <p:nvPr/>
        </p:nvCxnSpPr>
        <p:spPr>
          <a:xfrm flipH="1" rot="10800000">
            <a:off x="1627975" y="3107668"/>
            <a:ext cx="1641300" cy="1365000"/>
          </a:xfrm>
          <a:prstGeom prst="bentConnector3">
            <a:avLst>
              <a:gd fmla="val 50000" name="adj1"/>
            </a:avLst>
          </a:prstGeom>
          <a:noFill/>
          <a:ln cap="flat" cmpd="sng" w="12700">
            <a:solidFill>
              <a:schemeClr val="dk2"/>
            </a:solidFill>
            <a:prstDash val="solid"/>
            <a:round/>
            <a:headEnd len="sm" w="sm" type="none"/>
            <a:tailEnd len="med" w="med" type="triangle"/>
          </a:ln>
        </p:spPr>
      </p:cxnSp>
      <p:cxnSp>
        <p:nvCxnSpPr>
          <p:cNvPr id="1689" name="Google Shape;1689;p60"/>
          <p:cNvCxnSpPr>
            <a:stCxn id="1684" idx="3"/>
            <a:endCxn id="1687" idx="1"/>
          </p:cNvCxnSpPr>
          <p:nvPr/>
        </p:nvCxnSpPr>
        <p:spPr>
          <a:xfrm>
            <a:off x="1627975" y="4472668"/>
            <a:ext cx="1641000" cy="1365900"/>
          </a:xfrm>
          <a:prstGeom prst="bentConnector3">
            <a:avLst>
              <a:gd fmla="val 49998" name="adj1"/>
            </a:avLst>
          </a:prstGeom>
          <a:noFill/>
          <a:ln cap="flat" cmpd="sng" w="12700">
            <a:solidFill>
              <a:schemeClr val="dk2"/>
            </a:solidFill>
            <a:prstDash val="solid"/>
            <a:round/>
            <a:headEnd len="sm" w="sm" type="none"/>
            <a:tailEnd len="med" w="med" type="triangle"/>
          </a:ln>
        </p:spPr>
      </p:cxnSp>
      <p:cxnSp>
        <p:nvCxnSpPr>
          <p:cNvPr id="1690" name="Google Shape;1690;p60"/>
          <p:cNvCxnSpPr>
            <a:stCxn id="1684" idx="3"/>
            <a:endCxn id="1686" idx="1"/>
          </p:cNvCxnSpPr>
          <p:nvPr/>
        </p:nvCxnSpPr>
        <p:spPr>
          <a:xfrm>
            <a:off x="1627975" y="4472668"/>
            <a:ext cx="1641000" cy="600"/>
          </a:xfrm>
          <a:prstGeom prst="bentConnector3">
            <a:avLst>
              <a:gd fmla="val 49998" name="adj1"/>
            </a:avLst>
          </a:prstGeom>
          <a:noFill/>
          <a:ln cap="flat" cmpd="sng" w="12700">
            <a:solidFill>
              <a:schemeClr val="dk2"/>
            </a:solidFill>
            <a:prstDash val="solid"/>
            <a:round/>
            <a:headEnd len="sm" w="sm" type="none"/>
            <a:tailEnd len="med" w="med" type="triangle"/>
          </a:ln>
        </p:spPr>
      </p:cxnSp>
      <p:sp>
        <p:nvSpPr>
          <p:cNvPr id="1691" name="Google Shape;1691;p60"/>
          <p:cNvSpPr/>
          <p:nvPr/>
        </p:nvSpPr>
        <p:spPr>
          <a:xfrm>
            <a:off x="1909181" y="3981095"/>
            <a:ext cx="993900" cy="8649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Hệ thống phân quyền</a:t>
            </a:r>
            <a:endParaRPr b="0" i="0" sz="1300" u="none" cap="none" strike="noStrike">
              <a:solidFill>
                <a:srgbClr val="000000"/>
              </a:solidFill>
              <a:latin typeface="Manrope"/>
              <a:ea typeface="Manrope"/>
              <a:cs typeface="Manrope"/>
              <a:sym typeface="Manrope"/>
            </a:endParaRPr>
          </a:p>
        </p:txBody>
      </p:sp>
      <p:sp>
        <p:nvSpPr>
          <p:cNvPr id="1692" name="Google Shape;1692;p60"/>
          <p:cNvSpPr/>
          <p:nvPr/>
        </p:nvSpPr>
        <p:spPr>
          <a:xfrm>
            <a:off x="4584912" y="5531836"/>
            <a:ext cx="1205700" cy="6132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Thông báo, Email</a:t>
            </a:r>
            <a:endParaRPr b="0" i="0" sz="1300" u="none" cap="none" strike="noStrike">
              <a:solidFill>
                <a:srgbClr val="000000"/>
              </a:solidFill>
              <a:latin typeface="Manrope"/>
              <a:ea typeface="Manrope"/>
              <a:cs typeface="Manrope"/>
              <a:sym typeface="Manrope"/>
            </a:endParaRPr>
          </a:p>
        </p:txBody>
      </p:sp>
      <p:sp>
        <p:nvSpPr>
          <p:cNvPr id="1693" name="Google Shape;1693;p60"/>
          <p:cNvSpPr/>
          <p:nvPr/>
        </p:nvSpPr>
        <p:spPr>
          <a:xfrm>
            <a:off x="4584912" y="4166373"/>
            <a:ext cx="1205700" cy="6132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Thông báo, Email</a:t>
            </a:r>
            <a:endParaRPr b="0" i="0" sz="1300" u="none" cap="none" strike="noStrike">
              <a:solidFill>
                <a:srgbClr val="000000"/>
              </a:solidFill>
              <a:latin typeface="Manrope"/>
              <a:ea typeface="Manrope"/>
              <a:cs typeface="Manrope"/>
              <a:sym typeface="Manrope"/>
            </a:endParaRPr>
          </a:p>
        </p:txBody>
      </p:sp>
      <p:sp>
        <p:nvSpPr>
          <p:cNvPr id="1694" name="Google Shape;1694;p60"/>
          <p:cNvSpPr/>
          <p:nvPr/>
        </p:nvSpPr>
        <p:spPr>
          <a:xfrm>
            <a:off x="4584965" y="2800901"/>
            <a:ext cx="1205700" cy="613200"/>
          </a:xfrm>
          <a:prstGeom prst="roundRect">
            <a:avLst>
              <a:gd fmla="val 16667" name="adj"/>
            </a:avLst>
          </a:prstGeom>
          <a:solidFill>
            <a:schemeClr val="lt2"/>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rPr b="0" i="0" lang="vi" sz="1300" u="none" cap="none" strike="noStrike">
                <a:solidFill>
                  <a:srgbClr val="000000"/>
                </a:solidFill>
                <a:latin typeface="Manrope"/>
                <a:ea typeface="Manrope"/>
                <a:cs typeface="Manrope"/>
                <a:sym typeface="Manrope"/>
              </a:rPr>
              <a:t>Thông báo, Email</a:t>
            </a:r>
            <a:endParaRPr b="0" i="0" sz="1300" u="none" cap="none" strike="noStrike">
              <a:solidFill>
                <a:srgbClr val="000000"/>
              </a:solidFill>
              <a:latin typeface="Manrope"/>
              <a:ea typeface="Manrope"/>
              <a:cs typeface="Manrope"/>
              <a:sym typeface="Manrope"/>
            </a:endParaRPr>
          </a:p>
        </p:txBody>
      </p:sp>
      <p:cxnSp>
        <p:nvCxnSpPr>
          <p:cNvPr id="1695" name="Google Shape;1695;p60"/>
          <p:cNvCxnSpPr>
            <a:stCxn id="1685" idx="3"/>
            <a:endCxn id="1694" idx="1"/>
          </p:cNvCxnSpPr>
          <p:nvPr/>
        </p:nvCxnSpPr>
        <p:spPr>
          <a:xfrm>
            <a:off x="4263039" y="3107544"/>
            <a:ext cx="321900" cy="0"/>
          </a:xfrm>
          <a:prstGeom prst="straightConnector1">
            <a:avLst/>
          </a:prstGeom>
          <a:noFill/>
          <a:ln cap="flat" cmpd="sng" w="12700">
            <a:solidFill>
              <a:schemeClr val="dk2"/>
            </a:solidFill>
            <a:prstDash val="solid"/>
            <a:round/>
            <a:headEnd len="sm" w="sm" type="none"/>
            <a:tailEnd len="med" w="med" type="triangle"/>
          </a:ln>
        </p:spPr>
      </p:cxnSp>
      <p:cxnSp>
        <p:nvCxnSpPr>
          <p:cNvPr id="1696" name="Google Shape;1696;p60"/>
          <p:cNvCxnSpPr>
            <a:stCxn id="1686" idx="3"/>
            <a:endCxn id="1693" idx="1"/>
          </p:cNvCxnSpPr>
          <p:nvPr/>
        </p:nvCxnSpPr>
        <p:spPr>
          <a:xfrm>
            <a:off x="4262986" y="4472668"/>
            <a:ext cx="321900" cy="300"/>
          </a:xfrm>
          <a:prstGeom prst="straightConnector1">
            <a:avLst/>
          </a:prstGeom>
          <a:noFill/>
          <a:ln cap="flat" cmpd="sng" w="12700">
            <a:solidFill>
              <a:schemeClr val="dk2"/>
            </a:solidFill>
            <a:prstDash val="solid"/>
            <a:round/>
            <a:headEnd len="sm" w="sm" type="none"/>
            <a:tailEnd len="med" w="med" type="triangle"/>
          </a:ln>
        </p:spPr>
      </p:cxnSp>
      <p:cxnSp>
        <p:nvCxnSpPr>
          <p:cNvPr id="1697" name="Google Shape;1697;p60"/>
          <p:cNvCxnSpPr>
            <a:stCxn id="1687" idx="3"/>
            <a:endCxn id="1692" idx="1"/>
          </p:cNvCxnSpPr>
          <p:nvPr/>
        </p:nvCxnSpPr>
        <p:spPr>
          <a:xfrm>
            <a:off x="4262986" y="5838466"/>
            <a:ext cx="321900" cy="0"/>
          </a:xfrm>
          <a:prstGeom prst="straightConnector1">
            <a:avLst/>
          </a:prstGeom>
          <a:noFill/>
          <a:ln cap="flat" cmpd="sng" w="12700">
            <a:solidFill>
              <a:schemeClr val="dk2"/>
            </a:solidFill>
            <a:prstDash val="solid"/>
            <a:round/>
            <a:headEnd len="sm" w="sm" type="none"/>
            <a:tailEnd len="med" w="med" type="triangle"/>
          </a:ln>
        </p:spPr>
      </p:cxnSp>
      <p:sp>
        <p:nvSpPr>
          <p:cNvPr id="1698" name="Google Shape;1698;p60"/>
          <p:cNvSpPr/>
          <p:nvPr/>
        </p:nvSpPr>
        <p:spPr>
          <a:xfrm>
            <a:off x="6915299" y="5608578"/>
            <a:ext cx="870858" cy="459756"/>
          </a:xfrm>
          <a:prstGeom prst="flowChartDocument">
            <a:avLst/>
          </a:prstGeom>
          <a:solidFill>
            <a:srgbClr val="FCE5CD"/>
          </a:solidFill>
          <a:ln cap="flat" cmpd="sng" w="1270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Manrope ExtraBold"/>
                <a:ea typeface="Manrope ExtraBold"/>
                <a:cs typeface="Manrope ExtraBold"/>
                <a:sym typeface="Manrope ExtraBold"/>
              </a:rPr>
              <a:t>Chứng từ mua </a:t>
            </a:r>
            <a:endParaRPr b="0" i="0" sz="1300" u="none" cap="none" strike="noStrike">
              <a:solidFill>
                <a:srgbClr val="000000"/>
              </a:solidFill>
              <a:latin typeface="Manrope"/>
              <a:ea typeface="Manrope"/>
              <a:cs typeface="Manrope"/>
              <a:sym typeface="Manrope"/>
            </a:endParaRPr>
          </a:p>
        </p:txBody>
      </p:sp>
      <p:sp>
        <p:nvSpPr>
          <p:cNvPr id="1699" name="Google Shape;1699;p60"/>
          <p:cNvSpPr/>
          <p:nvPr/>
        </p:nvSpPr>
        <p:spPr>
          <a:xfrm>
            <a:off x="8096613" y="5608578"/>
            <a:ext cx="870858" cy="459756"/>
          </a:xfrm>
          <a:prstGeom prst="flowChartDocument">
            <a:avLst/>
          </a:prstGeom>
          <a:solidFill>
            <a:srgbClr val="FCE5CD"/>
          </a:solidFill>
          <a:ln cap="flat" cmpd="sng" w="1270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Manrope ExtraBold"/>
                <a:ea typeface="Manrope ExtraBold"/>
                <a:cs typeface="Manrope ExtraBold"/>
                <a:sym typeface="Manrope ExtraBold"/>
              </a:rPr>
              <a:t>Chứng từ kho</a:t>
            </a:r>
            <a:endParaRPr b="0" i="0" sz="1300" u="none" cap="none" strike="noStrike">
              <a:solidFill>
                <a:srgbClr val="000000"/>
              </a:solidFill>
              <a:latin typeface="Manrope"/>
              <a:ea typeface="Manrope"/>
              <a:cs typeface="Manrope"/>
              <a:sym typeface="Manrope"/>
            </a:endParaRPr>
          </a:p>
        </p:txBody>
      </p:sp>
      <p:sp>
        <p:nvSpPr>
          <p:cNvPr id="1700" name="Google Shape;1700;p60"/>
          <p:cNvSpPr/>
          <p:nvPr/>
        </p:nvSpPr>
        <p:spPr>
          <a:xfrm>
            <a:off x="9277927" y="5608578"/>
            <a:ext cx="870858" cy="459756"/>
          </a:xfrm>
          <a:prstGeom prst="flowChartDocument">
            <a:avLst/>
          </a:prstGeom>
          <a:solidFill>
            <a:srgbClr val="FCE5CD"/>
          </a:solidFill>
          <a:ln cap="flat" cmpd="sng" w="1270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Manrope ExtraBold"/>
                <a:ea typeface="Manrope ExtraBold"/>
                <a:cs typeface="Manrope ExtraBold"/>
                <a:sym typeface="Manrope ExtraBold"/>
              </a:rPr>
              <a:t>Chứng từ bán </a:t>
            </a:r>
            <a:endParaRPr b="0" i="0" sz="1300" u="none" cap="none" strike="noStrike">
              <a:solidFill>
                <a:srgbClr val="000000"/>
              </a:solidFill>
              <a:latin typeface="Manrope"/>
              <a:ea typeface="Manrope"/>
              <a:cs typeface="Manrope"/>
              <a:sym typeface="Manrope"/>
            </a:endParaRPr>
          </a:p>
        </p:txBody>
      </p:sp>
      <p:sp>
        <p:nvSpPr>
          <p:cNvPr id="1701" name="Google Shape;1701;p60"/>
          <p:cNvSpPr/>
          <p:nvPr/>
        </p:nvSpPr>
        <p:spPr>
          <a:xfrm>
            <a:off x="10459241" y="5608578"/>
            <a:ext cx="870858" cy="459756"/>
          </a:xfrm>
          <a:prstGeom prst="flowChartDocument">
            <a:avLst/>
          </a:prstGeom>
          <a:solidFill>
            <a:srgbClr val="FCE5CD"/>
          </a:solidFill>
          <a:ln cap="flat" cmpd="sng" w="1270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000000"/>
                </a:solidFill>
                <a:latin typeface="Manrope ExtraBold"/>
                <a:ea typeface="Manrope ExtraBold"/>
                <a:cs typeface="Manrope ExtraBold"/>
                <a:sym typeface="Manrope ExtraBold"/>
              </a:rPr>
              <a:t>Chứng từ kế toán</a:t>
            </a:r>
            <a:endParaRPr b="0" i="0" sz="1300" u="none" cap="none" strike="noStrike">
              <a:solidFill>
                <a:srgbClr val="000000"/>
              </a:solidFill>
              <a:latin typeface="Manrope"/>
              <a:ea typeface="Manrope"/>
              <a:cs typeface="Manrope"/>
              <a:sym typeface="Manrope"/>
            </a:endParaRPr>
          </a:p>
        </p:txBody>
      </p:sp>
      <p:cxnSp>
        <p:nvCxnSpPr>
          <p:cNvPr id="1702" name="Google Shape;1702;p60"/>
          <p:cNvCxnSpPr>
            <a:stCxn id="1692" idx="2"/>
            <a:endCxn id="1698" idx="2"/>
          </p:cNvCxnSpPr>
          <p:nvPr/>
        </p:nvCxnSpPr>
        <p:spPr>
          <a:xfrm rot="-5400000">
            <a:off x="6215712" y="5009986"/>
            <a:ext cx="107100" cy="2163000"/>
          </a:xfrm>
          <a:prstGeom prst="bentConnector3">
            <a:avLst>
              <a:gd fmla="val -222339" name="adj1"/>
            </a:avLst>
          </a:prstGeom>
          <a:noFill/>
          <a:ln cap="flat" cmpd="sng" w="12700">
            <a:solidFill>
              <a:schemeClr val="dk2"/>
            </a:solidFill>
            <a:prstDash val="solid"/>
            <a:round/>
            <a:headEnd len="sm" w="sm" type="none"/>
            <a:tailEnd len="med" w="med" type="triangle"/>
          </a:ln>
        </p:spPr>
      </p:cxnSp>
      <p:cxnSp>
        <p:nvCxnSpPr>
          <p:cNvPr id="1703" name="Google Shape;1703;p60"/>
          <p:cNvCxnSpPr>
            <a:stCxn id="1692" idx="2"/>
            <a:endCxn id="1699" idx="2"/>
          </p:cNvCxnSpPr>
          <p:nvPr/>
        </p:nvCxnSpPr>
        <p:spPr>
          <a:xfrm rot="-5400000">
            <a:off x="6806412" y="4419286"/>
            <a:ext cx="107100" cy="3344400"/>
          </a:xfrm>
          <a:prstGeom prst="bentConnector3">
            <a:avLst>
              <a:gd fmla="val -222339" name="adj1"/>
            </a:avLst>
          </a:prstGeom>
          <a:noFill/>
          <a:ln cap="flat" cmpd="sng" w="12700">
            <a:solidFill>
              <a:schemeClr val="dk2"/>
            </a:solidFill>
            <a:prstDash val="solid"/>
            <a:round/>
            <a:headEnd len="sm" w="sm" type="none"/>
            <a:tailEnd len="med" w="med" type="triangle"/>
          </a:ln>
        </p:spPr>
      </p:cxnSp>
      <p:cxnSp>
        <p:nvCxnSpPr>
          <p:cNvPr id="1704" name="Google Shape;1704;p60"/>
          <p:cNvCxnSpPr>
            <a:stCxn id="1692" idx="2"/>
            <a:endCxn id="1700" idx="2"/>
          </p:cNvCxnSpPr>
          <p:nvPr/>
        </p:nvCxnSpPr>
        <p:spPr>
          <a:xfrm rot="-5400000">
            <a:off x="7396962" y="3828736"/>
            <a:ext cx="107100" cy="4525500"/>
          </a:xfrm>
          <a:prstGeom prst="bentConnector3">
            <a:avLst>
              <a:gd fmla="val -222339" name="adj1"/>
            </a:avLst>
          </a:prstGeom>
          <a:noFill/>
          <a:ln cap="flat" cmpd="sng" w="12700">
            <a:solidFill>
              <a:schemeClr val="dk2"/>
            </a:solidFill>
            <a:prstDash val="solid"/>
            <a:round/>
            <a:headEnd len="sm" w="sm" type="none"/>
            <a:tailEnd len="med" w="med" type="triangle"/>
          </a:ln>
        </p:spPr>
      </p:cxnSp>
      <p:cxnSp>
        <p:nvCxnSpPr>
          <p:cNvPr id="1705" name="Google Shape;1705;p60"/>
          <p:cNvCxnSpPr>
            <a:stCxn id="1692" idx="2"/>
            <a:endCxn id="1701" idx="2"/>
          </p:cNvCxnSpPr>
          <p:nvPr/>
        </p:nvCxnSpPr>
        <p:spPr>
          <a:xfrm rot="-5400000">
            <a:off x="7987662" y="3238036"/>
            <a:ext cx="107100" cy="5706900"/>
          </a:xfrm>
          <a:prstGeom prst="bentConnector3">
            <a:avLst>
              <a:gd fmla="val -222339" name="adj1"/>
            </a:avLst>
          </a:prstGeom>
          <a:noFill/>
          <a:ln cap="flat" cmpd="sng" w="12700">
            <a:solidFill>
              <a:schemeClr val="dk2"/>
            </a:solidFill>
            <a:prstDash val="solid"/>
            <a:round/>
            <a:headEnd len="sm" w="sm" type="none"/>
            <a:tailEnd len="med" w="med" type="triangle"/>
          </a:ln>
        </p:spPr>
      </p:cxnSp>
      <p:sp>
        <p:nvSpPr>
          <p:cNvPr id="1706" name="Google Shape;1706;p60"/>
          <p:cNvSpPr/>
          <p:nvPr/>
        </p:nvSpPr>
        <p:spPr>
          <a:xfrm>
            <a:off x="6824952" y="4129251"/>
            <a:ext cx="1051500" cy="689400"/>
          </a:xfrm>
          <a:prstGeom prst="roundRect">
            <a:avLst>
              <a:gd fmla="val 16667" name="adj"/>
            </a:avLst>
          </a:prstGeom>
          <a:solidFill>
            <a:srgbClr val="F9CB9C"/>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1707" name="Google Shape;1707;p60"/>
          <p:cNvSpPr/>
          <p:nvPr/>
        </p:nvSpPr>
        <p:spPr>
          <a:xfrm>
            <a:off x="6915301" y="4224412"/>
            <a:ext cx="870600" cy="211800"/>
          </a:xfrm>
          <a:prstGeom prst="roundRect">
            <a:avLst>
              <a:gd fmla="val 16667" name="adj"/>
            </a:avLst>
          </a:prstGeom>
          <a:solidFill>
            <a:srgbClr val="6AA84F"/>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Phê duyệt</a:t>
            </a:r>
            <a:endParaRPr b="0" i="0" sz="900" u="none" cap="none" strike="noStrike">
              <a:solidFill>
                <a:schemeClr val="lt1"/>
              </a:solidFill>
              <a:latin typeface="Manrope"/>
              <a:ea typeface="Manrope"/>
              <a:cs typeface="Manrope"/>
              <a:sym typeface="Manrope"/>
            </a:endParaRPr>
          </a:p>
        </p:txBody>
      </p:sp>
      <p:sp>
        <p:nvSpPr>
          <p:cNvPr id="1708" name="Google Shape;1708;p60"/>
          <p:cNvSpPr/>
          <p:nvPr/>
        </p:nvSpPr>
        <p:spPr>
          <a:xfrm>
            <a:off x="6915301" y="4499111"/>
            <a:ext cx="870600" cy="211800"/>
          </a:xfrm>
          <a:prstGeom prst="roundRect">
            <a:avLst>
              <a:gd fmla="val 16667" name="adj"/>
            </a:avLst>
          </a:prstGeom>
          <a:solidFill>
            <a:srgbClr val="E06666"/>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Trả về</a:t>
            </a:r>
            <a:endParaRPr b="0" i="0" sz="900" u="none" cap="none" strike="noStrike">
              <a:solidFill>
                <a:schemeClr val="lt1"/>
              </a:solidFill>
              <a:latin typeface="Manrope"/>
              <a:ea typeface="Manrope"/>
              <a:cs typeface="Manrope"/>
              <a:sym typeface="Manrope"/>
            </a:endParaRPr>
          </a:p>
        </p:txBody>
      </p:sp>
      <p:sp>
        <p:nvSpPr>
          <p:cNvPr id="1709" name="Google Shape;1709;p60"/>
          <p:cNvSpPr/>
          <p:nvPr/>
        </p:nvSpPr>
        <p:spPr>
          <a:xfrm>
            <a:off x="8006238" y="4129251"/>
            <a:ext cx="1051500" cy="689400"/>
          </a:xfrm>
          <a:prstGeom prst="roundRect">
            <a:avLst>
              <a:gd fmla="val 16667" name="adj"/>
            </a:avLst>
          </a:prstGeom>
          <a:solidFill>
            <a:srgbClr val="F9CB9C"/>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1710" name="Google Shape;1710;p60"/>
          <p:cNvSpPr/>
          <p:nvPr/>
        </p:nvSpPr>
        <p:spPr>
          <a:xfrm>
            <a:off x="8096587" y="4224412"/>
            <a:ext cx="870600" cy="211800"/>
          </a:xfrm>
          <a:prstGeom prst="roundRect">
            <a:avLst>
              <a:gd fmla="val 16667" name="adj"/>
            </a:avLst>
          </a:prstGeom>
          <a:solidFill>
            <a:srgbClr val="6AA84F"/>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Phê duyệt</a:t>
            </a:r>
            <a:endParaRPr b="0" i="0" sz="900" u="none" cap="none" strike="noStrike">
              <a:solidFill>
                <a:schemeClr val="lt1"/>
              </a:solidFill>
              <a:latin typeface="Manrope"/>
              <a:ea typeface="Manrope"/>
              <a:cs typeface="Manrope"/>
              <a:sym typeface="Manrope"/>
            </a:endParaRPr>
          </a:p>
        </p:txBody>
      </p:sp>
      <p:sp>
        <p:nvSpPr>
          <p:cNvPr id="1711" name="Google Shape;1711;p60"/>
          <p:cNvSpPr/>
          <p:nvPr/>
        </p:nvSpPr>
        <p:spPr>
          <a:xfrm>
            <a:off x="8096587" y="4499111"/>
            <a:ext cx="870600" cy="211800"/>
          </a:xfrm>
          <a:prstGeom prst="roundRect">
            <a:avLst>
              <a:gd fmla="val 16667" name="adj"/>
            </a:avLst>
          </a:prstGeom>
          <a:solidFill>
            <a:srgbClr val="E06666"/>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Trả về</a:t>
            </a:r>
            <a:endParaRPr b="0" i="0" sz="900" u="none" cap="none" strike="noStrike">
              <a:solidFill>
                <a:schemeClr val="lt1"/>
              </a:solidFill>
              <a:latin typeface="Manrope"/>
              <a:ea typeface="Manrope"/>
              <a:cs typeface="Manrope"/>
              <a:sym typeface="Manrope"/>
            </a:endParaRPr>
          </a:p>
        </p:txBody>
      </p:sp>
      <p:sp>
        <p:nvSpPr>
          <p:cNvPr id="1712" name="Google Shape;1712;p60"/>
          <p:cNvSpPr/>
          <p:nvPr/>
        </p:nvSpPr>
        <p:spPr>
          <a:xfrm>
            <a:off x="9187524" y="4129251"/>
            <a:ext cx="1051500" cy="689400"/>
          </a:xfrm>
          <a:prstGeom prst="roundRect">
            <a:avLst>
              <a:gd fmla="val 16667" name="adj"/>
            </a:avLst>
          </a:prstGeom>
          <a:solidFill>
            <a:srgbClr val="F9CB9C"/>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1713" name="Google Shape;1713;p60"/>
          <p:cNvSpPr/>
          <p:nvPr/>
        </p:nvSpPr>
        <p:spPr>
          <a:xfrm>
            <a:off x="9277873" y="4224412"/>
            <a:ext cx="870600" cy="211800"/>
          </a:xfrm>
          <a:prstGeom prst="roundRect">
            <a:avLst>
              <a:gd fmla="val 16667" name="adj"/>
            </a:avLst>
          </a:prstGeom>
          <a:solidFill>
            <a:srgbClr val="6AA84F"/>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Phê duyệt</a:t>
            </a:r>
            <a:endParaRPr b="0" i="0" sz="900" u="none" cap="none" strike="noStrike">
              <a:solidFill>
                <a:schemeClr val="lt1"/>
              </a:solidFill>
              <a:latin typeface="Manrope"/>
              <a:ea typeface="Manrope"/>
              <a:cs typeface="Manrope"/>
              <a:sym typeface="Manrope"/>
            </a:endParaRPr>
          </a:p>
        </p:txBody>
      </p:sp>
      <p:sp>
        <p:nvSpPr>
          <p:cNvPr id="1714" name="Google Shape;1714;p60"/>
          <p:cNvSpPr/>
          <p:nvPr/>
        </p:nvSpPr>
        <p:spPr>
          <a:xfrm>
            <a:off x="9277873" y="4499111"/>
            <a:ext cx="870600" cy="211800"/>
          </a:xfrm>
          <a:prstGeom prst="roundRect">
            <a:avLst>
              <a:gd fmla="val 16667" name="adj"/>
            </a:avLst>
          </a:prstGeom>
          <a:solidFill>
            <a:srgbClr val="E06666"/>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Trả về</a:t>
            </a:r>
            <a:endParaRPr b="0" i="0" sz="900" u="none" cap="none" strike="noStrike">
              <a:solidFill>
                <a:schemeClr val="lt1"/>
              </a:solidFill>
              <a:latin typeface="Manrope"/>
              <a:ea typeface="Manrope"/>
              <a:cs typeface="Manrope"/>
              <a:sym typeface="Manrope"/>
            </a:endParaRPr>
          </a:p>
        </p:txBody>
      </p:sp>
      <p:sp>
        <p:nvSpPr>
          <p:cNvPr id="1715" name="Google Shape;1715;p60"/>
          <p:cNvSpPr/>
          <p:nvPr/>
        </p:nvSpPr>
        <p:spPr>
          <a:xfrm>
            <a:off x="10368810" y="4129251"/>
            <a:ext cx="1051500" cy="689400"/>
          </a:xfrm>
          <a:prstGeom prst="roundRect">
            <a:avLst>
              <a:gd fmla="val 16667" name="adj"/>
            </a:avLst>
          </a:prstGeom>
          <a:solidFill>
            <a:srgbClr val="F9CB9C"/>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1716" name="Google Shape;1716;p60"/>
          <p:cNvSpPr/>
          <p:nvPr/>
        </p:nvSpPr>
        <p:spPr>
          <a:xfrm>
            <a:off x="10459159" y="4224412"/>
            <a:ext cx="870600" cy="211800"/>
          </a:xfrm>
          <a:prstGeom prst="roundRect">
            <a:avLst>
              <a:gd fmla="val 16667" name="adj"/>
            </a:avLst>
          </a:prstGeom>
          <a:solidFill>
            <a:srgbClr val="6AA84F"/>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Phê duyệt</a:t>
            </a:r>
            <a:endParaRPr b="0" i="0" sz="900" u="none" cap="none" strike="noStrike">
              <a:solidFill>
                <a:schemeClr val="lt1"/>
              </a:solidFill>
              <a:latin typeface="Manrope"/>
              <a:ea typeface="Manrope"/>
              <a:cs typeface="Manrope"/>
              <a:sym typeface="Manrope"/>
            </a:endParaRPr>
          </a:p>
        </p:txBody>
      </p:sp>
      <p:sp>
        <p:nvSpPr>
          <p:cNvPr id="1717" name="Google Shape;1717;p60"/>
          <p:cNvSpPr/>
          <p:nvPr/>
        </p:nvSpPr>
        <p:spPr>
          <a:xfrm>
            <a:off x="10459159" y="4499111"/>
            <a:ext cx="870600" cy="211800"/>
          </a:xfrm>
          <a:prstGeom prst="roundRect">
            <a:avLst>
              <a:gd fmla="val 16667" name="adj"/>
            </a:avLst>
          </a:prstGeom>
          <a:solidFill>
            <a:srgbClr val="E06666"/>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Trả về</a:t>
            </a:r>
            <a:endParaRPr b="0" i="0" sz="900" u="none" cap="none" strike="noStrike">
              <a:solidFill>
                <a:schemeClr val="lt1"/>
              </a:solidFill>
              <a:latin typeface="Manrope"/>
              <a:ea typeface="Manrope"/>
              <a:cs typeface="Manrope"/>
              <a:sym typeface="Manrope"/>
            </a:endParaRPr>
          </a:p>
        </p:txBody>
      </p:sp>
      <p:sp>
        <p:nvSpPr>
          <p:cNvPr id="1718" name="Google Shape;1718;p60"/>
          <p:cNvSpPr txBox="1"/>
          <p:nvPr/>
        </p:nvSpPr>
        <p:spPr>
          <a:xfrm>
            <a:off x="6726267" y="4819676"/>
            <a:ext cx="1249200" cy="5277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00000"/>
                </a:solidFill>
                <a:latin typeface="Manrope"/>
                <a:ea typeface="Manrope"/>
                <a:cs typeface="Manrope"/>
                <a:sym typeface="Manrope"/>
              </a:rPr>
              <a:t>trưởng bộ phận mua hàng phê duyệt</a:t>
            </a:r>
            <a:endParaRPr b="0" i="0" sz="900" u="none" cap="none" strike="noStrike">
              <a:solidFill>
                <a:srgbClr val="000000"/>
              </a:solidFill>
              <a:latin typeface="Manrope"/>
              <a:ea typeface="Manrope"/>
              <a:cs typeface="Manrope"/>
              <a:sym typeface="Manrope"/>
            </a:endParaRPr>
          </a:p>
        </p:txBody>
      </p:sp>
      <p:cxnSp>
        <p:nvCxnSpPr>
          <p:cNvPr id="1719" name="Google Shape;1719;p60"/>
          <p:cNvCxnSpPr>
            <a:stCxn id="1698" idx="0"/>
            <a:endCxn id="1718" idx="2"/>
          </p:cNvCxnSpPr>
          <p:nvPr/>
        </p:nvCxnSpPr>
        <p:spPr>
          <a:xfrm rot="10800000">
            <a:off x="7350728" y="5347278"/>
            <a:ext cx="0" cy="261300"/>
          </a:xfrm>
          <a:prstGeom prst="straightConnector1">
            <a:avLst/>
          </a:prstGeom>
          <a:noFill/>
          <a:ln cap="flat" cmpd="sng" w="12700">
            <a:solidFill>
              <a:schemeClr val="dk2"/>
            </a:solidFill>
            <a:prstDash val="solid"/>
            <a:round/>
            <a:headEnd len="sm" w="sm" type="none"/>
            <a:tailEnd len="med" w="med" type="triangle"/>
          </a:ln>
        </p:spPr>
      </p:cxnSp>
      <p:sp>
        <p:nvSpPr>
          <p:cNvPr id="1720" name="Google Shape;1720;p60"/>
          <p:cNvSpPr txBox="1"/>
          <p:nvPr/>
        </p:nvSpPr>
        <p:spPr>
          <a:xfrm>
            <a:off x="7907553" y="4819681"/>
            <a:ext cx="1249200" cy="5277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00000"/>
                </a:solidFill>
                <a:latin typeface="Manrope"/>
                <a:ea typeface="Manrope"/>
                <a:cs typeface="Manrope"/>
                <a:sym typeface="Manrope"/>
              </a:rPr>
              <a:t>trưởng bộ phận kho hàng phê duyệt</a:t>
            </a:r>
            <a:endParaRPr b="0" i="0" sz="900" u="none" cap="none" strike="noStrike">
              <a:solidFill>
                <a:srgbClr val="000000"/>
              </a:solidFill>
              <a:latin typeface="Manrope"/>
              <a:ea typeface="Manrope"/>
              <a:cs typeface="Manrope"/>
              <a:sym typeface="Manrope"/>
            </a:endParaRPr>
          </a:p>
        </p:txBody>
      </p:sp>
      <p:cxnSp>
        <p:nvCxnSpPr>
          <p:cNvPr id="1721" name="Google Shape;1721;p60"/>
          <p:cNvCxnSpPr>
            <a:stCxn id="1699" idx="0"/>
            <a:endCxn id="1720" idx="2"/>
          </p:cNvCxnSpPr>
          <p:nvPr/>
        </p:nvCxnSpPr>
        <p:spPr>
          <a:xfrm rot="10800000">
            <a:off x="8532042" y="5347278"/>
            <a:ext cx="0" cy="261300"/>
          </a:xfrm>
          <a:prstGeom prst="straightConnector1">
            <a:avLst/>
          </a:prstGeom>
          <a:noFill/>
          <a:ln cap="flat" cmpd="sng" w="12700">
            <a:solidFill>
              <a:schemeClr val="dk2"/>
            </a:solidFill>
            <a:prstDash val="solid"/>
            <a:round/>
            <a:headEnd len="sm" w="sm" type="none"/>
            <a:tailEnd len="med" w="med" type="triangle"/>
          </a:ln>
        </p:spPr>
      </p:cxnSp>
      <p:sp>
        <p:nvSpPr>
          <p:cNvPr id="1722" name="Google Shape;1722;p60"/>
          <p:cNvSpPr txBox="1"/>
          <p:nvPr/>
        </p:nvSpPr>
        <p:spPr>
          <a:xfrm>
            <a:off x="9088838" y="4819682"/>
            <a:ext cx="1249200" cy="5277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00000"/>
                </a:solidFill>
                <a:latin typeface="Manrope"/>
                <a:ea typeface="Manrope"/>
                <a:cs typeface="Manrope"/>
                <a:sym typeface="Manrope"/>
              </a:rPr>
              <a:t>trưởng bộ phận bán hàng phê duyệt</a:t>
            </a:r>
            <a:endParaRPr b="0" i="0" sz="900" u="none" cap="none" strike="noStrike">
              <a:solidFill>
                <a:srgbClr val="000000"/>
              </a:solidFill>
              <a:latin typeface="Manrope"/>
              <a:ea typeface="Manrope"/>
              <a:cs typeface="Manrope"/>
              <a:sym typeface="Manrope"/>
            </a:endParaRPr>
          </a:p>
        </p:txBody>
      </p:sp>
      <p:cxnSp>
        <p:nvCxnSpPr>
          <p:cNvPr id="1723" name="Google Shape;1723;p60"/>
          <p:cNvCxnSpPr>
            <a:stCxn id="1700" idx="0"/>
            <a:endCxn id="1722" idx="2"/>
          </p:cNvCxnSpPr>
          <p:nvPr/>
        </p:nvCxnSpPr>
        <p:spPr>
          <a:xfrm rot="10800000">
            <a:off x="9713356" y="5347278"/>
            <a:ext cx="0" cy="261300"/>
          </a:xfrm>
          <a:prstGeom prst="straightConnector1">
            <a:avLst/>
          </a:prstGeom>
          <a:noFill/>
          <a:ln cap="flat" cmpd="sng" w="12700">
            <a:solidFill>
              <a:schemeClr val="dk2"/>
            </a:solidFill>
            <a:prstDash val="solid"/>
            <a:round/>
            <a:headEnd len="sm" w="sm" type="none"/>
            <a:tailEnd len="med" w="med" type="triangle"/>
          </a:ln>
        </p:spPr>
      </p:cxnSp>
      <p:sp>
        <p:nvSpPr>
          <p:cNvPr id="1724" name="Google Shape;1724;p60"/>
          <p:cNvSpPr txBox="1"/>
          <p:nvPr/>
        </p:nvSpPr>
        <p:spPr>
          <a:xfrm>
            <a:off x="10270124" y="4819682"/>
            <a:ext cx="1249200" cy="5277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00000"/>
                </a:solidFill>
                <a:latin typeface="Manrope"/>
                <a:ea typeface="Manrope"/>
                <a:cs typeface="Manrope"/>
                <a:sym typeface="Manrope"/>
              </a:rPr>
              <a:t>kế toán</a:t>
            </a:r>
            <a:endParaRPr b="0" i="0" sz="900" u="none" cap="none" strike="noStrike">
              <a:solidFill>
                <a:srgbClr val="000000"/>
              </a:solidFill>
              <a:latin typeface="Manrope"/>
              <a:ea typeface="Manrope"/>
              <a:cs typeface="Manrope"/>
              <a:sym typeface="Manrope"/>
            </a:endParaRPr>
          </a:p>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00000"/>
                </a:solidFill>
                <a:latin typeface="Manrope"/>
                <a:ea typeface="Manrope"/>
                <a:cs typeface="Manrope"/>
                <a:sym typeface="Manrope"/>
              </a:rPr>
              <a:t> trưởng phê duyệt</a:t>
            </a:r>
            <a:endParaRPr b="0" i="0" sz="900" u="none" cap="none" strike="noStrike">
              <a:solidFill>
                <a:srgbClr val="000000"/>
              </a:solidFill>
              <a:latin typeface="Manrope"/>
              <a:ea typeface="Manrope"/>
              <a:cs typeface="Manrope"/>
              <a:sym typeface="Manrope"/>
            </a:endParaRPr>
          </a:p>
        </p:txBody>
      </p:sp>
      <p:cxnSp>
        <p:nvCxnSpPr>
          <p:cNvPr id="1725" name="Google Shape;1725;p60"/>
          <p:cNvCxnSpPr>
            <a:stCxn id="1701" idx="0"/>
            <a:endCxn id="1724" idx="2"/>
          </p:cNvCxnSpPr>
          <p:nvPr/>
        </p:nvCxnSpPr>
        <p:spPr>
          <a:xfrm rot="10800000">
            <a:off x="10894670" y="5347278"/>
            <a:ext cx="0" cy="261300"/>
          </a:xfrm>
          <a:prstGeom prst="straightConnector1">
            <a:avLst/>
          </a:prstGeom>
          <a:noFill/>
          <a:ln cap="flat" cmpd="sng" w="12700">
            <a:solidFill>
              <a:schemeClr val="dk2"/>
            </a:solidFill>
            <a:prstDash val="solid"/>
            <a:round/>
            <a:headEnd len="sm" w="sm" type="none"/>
            <a:tailEnd len="med" w="med" type="triangle"/>
          </a:ln>
        </p:spPr>
      </p:cxnSp>
      <p:sp>
        <p:nvSpPr>
          <p:cNvPr id="1726" name="Google Shape;1726;p60"/>
          <p:cNvSpPr/>
          <p:nvPr/>
        </p:nvSpPr>
        <p:spPr>
          <a:xfrm>
            <a:off x="8578041" y="2761025"/>
            <a:ext cx="1051500" cy="689400"/>
          </a:xfrm>
          <a:prstGeom prst="roundRect">
            <a:avLst>
              <a:gd fmla="val 16667" name="adj"/>
            </a:avLst>
          </a:prstGeom>
          <a:solidFill>
            <a:srgbClr val="E69138"/>
          </a:solidFill>
          <a:ln cap="flat" cmpd="sng" w="12700">
            <a:solidFill>
              <a:schemeClr val="dk2"/>
            </a:solidFill>
            <a:prstDash val="solid"/>
            <a:round/>
            <a:headEnd len="sm" w="sm" type="none"/>
            <a:tailEnd len="sm" w="sm" type="none"/>
          </a:ln>
        </p:spPr>
        <p:txBody>
          <a:bodyPr anchorCtr="0" anchor="ctr" bIns="48000" lIns="48000" spcFirstLastPara="1" rIns="48000" wrap="square" tIns="48000">
            <a:noAutofit/>
          </a:bodyPr>
          <a:lstStyle/>
          <a:p>
            <a:pPr indent="0" lvl="0" marL="0" marR="0" rtl="0" algn="ctr">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p:txBody>
      </p:sp>
      <p:sp>
        <p:nvSpPr>
          <p:cNvPr id="1727" name="Google Shape;1727;p60"/>
          <p:cNvSpPr/>
          <p:nvPr/>
        </p:nvSpPr>
        <p:spPr>
          <a:xfrm>
            <a:off x="8668400" y="2856175"/>
            <a:ext cx="870600" cy="211800"/>
          </a:xfrm>
          <a:prstGeom prst="roundRect">
            <a:avLst>
              <a:gd fmla="val 16667" name="adj"/>
            </a:avLst>
          </a:prstGeom>
          <a:solidFill>
            <a:srgbClr val="6AA84F"/>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Phê duyệt</a:t>
            </a:r>
            <a:endParaRPr b="0" i="0" sz="900" u="none" cap="none" strike="noStrike">
              <a:solidFill>
                <a:schemeClr val="lt1"/>
              </a:solidFill>
              <a:latin typeface="Manrope"/>
              <a:ea typeface="Manrope"/>
              <a:cs typeface="Manrope"/>
              <a:sym typeface="Manrope"/>
            </a:endParaRPr>
          </a:p>
        </p:txBody>
      </p:sp>
      <p:sp>
        <p:nvSpPr>
          <p:cNvPr id="1728" name="Google Shape;1728;p60"/>
          <p:cNvSpPr/>
          <p:nvPr/>
        </p:nvSpPr>
        <p:spPr>
          <a:xfrm>
            <a:off x="8668389" y="3129432"/>
            <a:ext cx="870600" cy="211800"/>
          </a:xfrm>
          <a:prstGeom prst="roundRect">
            <a:avLst>
              <a:gd fmla="val 16667" name="adj"/>
            </a:avLst>
          </a:prstGeom>
          <a:solidFill>
            <a:srgbClr val="E06666"/>
          </a:solidFill>
          <a:ln cap="flat" cmpd="sng" w="12700">
            <a:solidFill>
              <a:schemeClr val="dk2"/>
            </a:solidFill>
            <a:prstDash val="solid"/>
            <a:round/>
            <a:headEnd len="sm" w="sm" type="none"/>
            <a:tailEnd len="sm" w="sm" type="none"/>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chemeClr val="lt1"/>
                </a:solidFill>
                <a:latin typeface="Manrope"/>
                <a:ea typeface="Manrope"/>
                <a:cs typeface="Manrope"/>
                <a:sym typeface="Manrope"/>
              </a:rPr>
              <a:t>Trả về</a:t>
            </a:r>
            <a:endParaRPr b="0" i="0" sz="900" u="none" cap="none" strike="noStrike">
              <a:solidFill>
                <a:schemeClr val="lt1"/>
              </a:solidFill>
              <a:latin typeface="Manrope"/>
              <a:ea typeface="Manrope"/>
              <a:cs typeface="Manrope"/>
              <a:sym typeface="Manrope"/>
            </a:endParaRPr>
          </a:p>
        </p:txBody>
      </p:sp>
      <p:sp>
        <p:nvSpPr>
          <p:cNvPr id="1729" name="Google Shape;1729;p60"/>
          <p:cNvSpPr txBox="1"/>
          <p:nvPr/>
        </p:nvSpPr>
        <p:spPr>
          <a:xfrm>
            <a:off x="8250326" y="3402685"/>
            <a:ext cx="1707000" cy="4596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200"/>
              <a:buFont typeface="Arial"/>
              <a:buNone/>
            </a:pPr>
            <a:r>
              <a:rPr b="0" i="0" lang="vi" sz="1200" u="none" cap="none" strike="noStrike">
                <a:solidFill>
                  <a:srgbClr val="000000"/>
                </a:solidFill>
                <a:latin typeface="Manrope"/>
                <a:ea typeface="Manrope"/>
                <a:cs typeface="Manrope"/>
                <a:sym typeface="Manrope"/>
              </a:rPr>
              <a:t>Giám đốc phê duyệt</a:t>
            </a:r>
            <a:endParaRPr b="0" i="0" sz="1200" u="none" cap="none" strike="noStrike">
              <a:solidFill>
                <a:srgbClr val="000000"/>
              </a:solidFill>
              <a:latin typeface="Manrope"/>
              <a:ea typeface="Manrope"/>
              <a:cs typeface="Manrope"/>
              <a:sym typeface="Manrope"/>
            </a:endParaRPr>
          </a:p>
        </p:txBody>
      </p:sp>
      <p:cxnSp>
        <p:nvCxnSpPr>
          <p:cNvPr id="1730" name="Google Shape;1730;p60"/>
          <p:cNvCxnSpPr>
            <a:stCxn id="1706" idx="0"/>
            <a:endCxn id="1729" idx="2"/>
          </p:cNvCxnSpPr>
          <p:nvPr/>
        </p:nvCxnSpPr>
        <p:spPr>
          <a:xfrm rot="-5400000">
            <a:off x="8093802" y="3119151"/>
            <a:ext cx="267000" cy="1753200"/>
          </a:xfrm>
          <a:prstGeom prst="bentConnector3">
            <a:avLst>
              <a:gd fmla="val 50005" name="adj1"/>
            </a:avLst>
          </a:prstGeom>
          <a:noFill/>
          <a:ln cap="flat" cmpd="sng" w="12700">
            <a:solidFill>
              <a:schemeClr val="dk2"/>
            </a:solidFill>
            <a:prstDash val="solid"/>
            <a:round/>
            <a:headEnd len="sm" w="sm" type="none"/>
            <a:tailEnd len="med" w="med" type="triangle"/>
          </a:ln>
        </p:spPr>
      </p:cxnSp>
      <p:cxnSp>
        <p:nvCxnSpPr>
          <p:cNvPr id="1731" name="Google Shape;1731;p60"/>
          <p:cNvCxnSpPr>
            <a:stCxn id="1709" idx="0"/>
            <a:endCxn id="1729" idx="2"/>
          </p:cNvCxnSpPr>
          <p:nvPr/>
        </p:nvCxnSpPr>
        <p:spPr>
          <a:xfrm rot="-5400000">
            <a:off x="8684388" y="3709851"/>
            <a:ext cx="267000" cy="571800"/>
          </a:xfrm>
          <a:prstGeom prst="bentConnector3">
            <a:avLst>
              <a:gd fmla="val 50005" name="adj1"/>
            </a:avLst>
          </a:prstGeom>
          <a:noFill/>
          <a:ln cap="flat" cmpd="sng" w="12700">
            <a:solidFill>
              <a:schemeClr val="dk2"/>
            </a:solidFill>
            <a:prstDash val="solid"/>
            <a:round/>
            <a:headEnd len="sm" w="sm" type="none"/>
            <a:tailEnd len="med" w="med" type="triangle"/>
          </a:ln>
        </p:spPr>
      </p:cxnSp>
      <p:cxnSp>
        <p:nvCxnSpPr>
          <p:cNvPr id="1732" name="Google Shape;1732;p60"/>
          <p:cNvCxnSpPr>
            <a:stCxn id="1712" idx="0"/>
            <a:endCxn id="1729" idx="2"/>
          </p:cNvCxnSpPr>
          <p:nvPr/>
        </p:nvCxnSpPr>
        <p:spPr>
          <a:xfrm flipH="1" rot="5400000">
            <a:off x="9275124" y="3691101"/>
            <a:ext cx="267000" cy="609300"/>
          </a:xfrm>
          <a:prstGeom prst="bentConnector3">
            <a:avLst>
              <a:gd fmla="val 50005" name="adj1"/>
            </a:avLst>
          </a:prstGeom>
          <a:noFill/>
          <a:ln cap="flat" cmpd="sng" w="12700">
            <a:solidFill>
              <a:schemeClr val="dk2"/>
            </a:solidFill>
            <a:prstDash val="solid"/>
            <a:round/>
            <a:headEnd len="sm" w="sm" type="none"/>
            <a:tailEnd len="med" w="med" type="triangle"/>
          </a:ln>
        </p:spPr>
      </p:cxnSp>
      <p:cxnSp>
        <p:nvCxnSpPr>
          <p:cNvPr id="1733" name="Google Shape;1733;p60"/>
          <p:cNvCxnSpPr>
            <a:stCxn id="1715" idx="0"/>
            <a:endCxn id="1729" idx="2"/>
          </p:cNvCxnSpPr>
          <p:nvPr/>
        </p:nvCxnSpPr>
        <p:spPr>
          <a:xfrm flipH="1" rot="5400000">
            <a:off x="9865710" y="3100401"/>
            <a:ext cx="267000" cy="1790700"/>
          </a:xfrm>
          <a:prstGeom prst="bentConnector3">
            <a:avLst>
              <a:gd fmla="val 50005" name="adj1"/>
            </a:avLst>
          </a:prstGeom>
          <a:noFill/>
          <a:ln cap="flat" cmpd="sng" w="12700">
            <a:solidFill>
              <a:schemeClr val="dk2"/>
            </a:solidFill>
            <a:prstDash val="solid"/>
            <a:round/>
            <a:headEnd len="sm" w="sm" type="none"/>
            <a:tailEnd len="med" w="med" type="triangle"/>
          </a:ln>
        </p:spPr>
      </p:cxnSp>
      <p:cxnSp>
        <p:nvCxnSpPr>
          <p:cNvPr id="1734" name="Google Shape;1734;p60"/>
          <p:cNvCxnSpPr>
            <a:stCxn id="1694" idx="3"/>
            <a:endCxn id="1726" idx="1"/>
          </p:cNvCxnSpPr>
          <p:nvPr/>
        </p:nvCxnSpPr>
        <p:spPr>
          <a:xfrm flipH="1" rot="10800000">
            <a:off x="5790665" y="3105701"/>
            <a:ext cx="2787300" cy="1800"/>
          </a:xfrm>
          <a:prstGeom prst="bentConnector3">
            <a:avLst>
              <a:gd fmla="val 50001" name="adj1"/>
            </a:avLst>
          </a:prstGeom>
          <a:noFill/>
          <a:ln cap="flat" cmpd="sng" w="12700">
            <a:solidFill>
              <a:schemeClr val="dk2"/>
            </a:solidFill>
            <a:prstDash val="solid"/>
            <a:round/>
            <a:headEnd len="sm" w="sm" type="none"/>
            <a:tailEnd len="med" w="med" type="triangle"/>
          </a:ln>
        </p:spPr>
      </p:cxnSp>
      <p:cxnSp>
        <p:nvCxnSpPr>
          <p:cNvPr id="1735" name="Google Shape;1735;p60"/>
          <p:cNvCxnSpPr>
            <a:stCxn id="1693" idx="3"/>
            <a:endCxn id="1706" idx="1"/>
          </p:cNvCxnSpPr>
          <p:nvPr/>
        </p:nvCxnSpPr>
        <p:spPr>
          <a:xfrm>
            <a:off x="5790612" y="4472973"/>
            <a:ext cx="1034400" cy="900"/>
          </a:xfrm>
          <a:prstGeom prst="bentConnector3">
            <a:avLst>
              <a:gd fmla="val 49994" name="adj1"/>
            </a:avLst>
          </a:prstGeom>
          <a:noFill/>
          <a:ln cap="flat" cmpd="sng" w="12700">
            <a:solidFill>
              <a:schemeClr val="dk2"/>
            </a:solidFill>
            <a:prstDash val="solid"/>
            <a:round/>
            <a:headEnd len="sm" w="sm" type="none"/>
            <a:tailEnd len="med" w="med" type="triangle"/>
          </a:ln>
        </p:spPr>
      </p:cxnSp>
      <p:pic>
        <p:nvPicPr>
          <p:cNvPr id="1736" name="Google Shape;1736;p60"/>
          <p:cNvPicPr preferRelativeResize="0"/>
          <p:nvPr/>
        </p:nvPicPr>
        <p:blipFill rotWithShape="1">
          <a:blip r:embed="rId5">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0" name="Shape 1740"/>
        <p:cNvGrpSpPr/>
        <p:nvPr/>
      </p:nvGrpSpPr>
      <p:grpSpPr>
        <a:xfrm>
          <a:off x="0" y="0"/>
          <a:ext cx="0" cy="0"/>
          <a:chOff x="0" y="0"/>
          <a:chExt cx="0" cy="0"/>
        </a:xfrm>
      </p:grpSpPr>
      <p:sp>
        <p:nvSpPr>
          <p:cNvPr id="1741" name="Google Shape;1741;p61"/>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742" name="Google Shape;1742;p61"/>
          <p:cNvPicPr preferRelativeResize="0"/>
          <p:nvPr/>
        </p:nvPicPr>
        <p:blipFill rotWithShape="1">
          <a:blip r:embed="rId3">
            <a:alphaModFix/>
          </a:blip>
          <a:srcRect b="0" l="0" r="0" t="0"/>
          <a:stretch/>
        </p:blipFill>
        <p:spPr>
          <a:xfrm>
            <a:off x="6112527" y="1750089"/>
            <a:ext cx="3077929" cy="4350461"/>
          </a:xfrm>
          <a:prstGeom prst="rect">
            <a:avLst/>
          </a:prstGeom>
          <a:noFill/>
          <a:ln cap="flat" cmpd="sng" w="13650">
            <a:solidFill>
              <a:srgbClr val="44546A"/>
            </a:solidFill>
            <a:prstDash val="solid"/>
            <a:round/>
            <a:headEnd len="sm" w="sm" type="none"/>
            <a:tailEnd len="sm" w="sm" type="none"/>
          </a:ln>
        </p:spPr>
      </p:pic>
      <p:pic>
        <p:nvPicPr>
          <p:cNvPr id="1743" name="Google Shape;1743;p61"/>
          <p:cNvPicPr preferRelativeResize="0"/>
          <p:nvPr/>
        </p:nvPicPr>
        <p:blipFill rotWithShape="1">
          <a:blip r:embed="rId4">
            <a:alphaModFix/>
          </a:blip>
          <a:srcRect b="0" l="0" r="0" t="0"/>
          <a:stretch/>
        </p:blipFill>
        <p:spPr>
          <a:xfrm>
            <a:off x="2731324" y="1750089"/>
            <a:ext cx="3077929" cy="4350461"/>
          </a:xfrm>
          <a:prstGeom prst="rect">
            <a:avLst/>
          </a:prstGeom>
          <a:noFill/>
          <a:ln cap="flat" cmpd="sng" w="13650">
            <a:solidFill>
              <a:srgbClr val="44546A"/>
            </a:solidFill>
            <a:prstDash val="solid"/>
            <a:round/>
            <a:headEnd len="sm" w="sm" type="none"/>
            <a:tailEnd len="sm" w="sm" type="none"/>
          </a:ln>
        </p:spPr>
      </p:pic>
      <p:sp>
        <p:nvSpPr>
          <p:cNvPr id="1744" name="Google Shape;1744;p61"/>
          <p:cNvSpPr txBox="1"/>
          <p:nvPr/>
        </p:nvSpPr>
        <p:spPr>
          <a:xfrm>
            <a:off x="233050" y="2784275"/>
            <a:ext cx="2435100" cy="2282100"/>
          </a:xfrm>
          <a:prstGeom prst="rect">
            <a:avLst/>
          </a:prstGeom>
          <a:noFill/>
          <a:ln>
            <a:noFill/>
          </a:ln>
        </p:spPr>
        <p:txBody>
          <a:bodyPr anchorCtr="0" anchor="t" bIns="131075" lIns="131075" spcFirstLastPara="1" rIns="131075" wrap="square" tIns="131075">
            <a:noAutofit/>
          </a:bodyPr>
          <a:lstStyle/>
          <a:p>
            <a:pPr indent="0" lvl="0" marL="0" marR="0" rtl="0" algn="l">
              <a:lnSpc>
                <a:spcPct val="100000"/>
              </a:lnSpc>
              <a:spcBef>
                <a:spcPts val="0"/>
              </a:spcBef>
              <a:spcAft>
                <a:spcPts val="0"/>
              </a:spcAft>
              <a:buClr>
                <a:srgbClr val="000000"/>
              </a:buClr>
              <a:buSzPts val="1477"/>
              <a:buFont typeface="Arial"/>
              <a:buNone/>
            </a:pPr>
            <a:r>
              <a:rPr b="1" i="0" lang="vi" sz="1477" u="none" cap="none" strike="noStrike">
                <a:solidFill>
                  <a:srgbClr val="C4161C"/>
                </a:solidFill>
                <a:latin typeface="Manrope"/>
                <a:ea typeface="Manrope"/>
                <a:cs typeface="Manrope"/>
                <a:sym typeface="Manrope"/>
              </a:rPr>
              <a:t>ISO 9001:2015</a:t>
            </a:r>
            <a:r>
              <a:rPr b="0" i="0" lang="vi" sz="1477" u="none" cap="none" strike="noStrike">
                <a:solidFill>
                  <a:srgbClr val="000000"/>
                </a:solidFill>
                <a:latin typeface="Manrope"/>
                <a:ea typeface="Manrope"/>
                <a:cs typeface="Manrope"/>
                <a:sym typeface="Manrope"/>
              </a:rPr>
              <a:t> - Chứng chỉ về Hệ thống Quản lý Chất lượng</a:t>
            </a:r>
            <a:endParaRPr b="0" i="0" sz="1477"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477"/>
              <a:buFont typeface="Arial"/>
              <a:buNone/>
            </a:pPr>
            <a:r>
              <a:t/>
            </a:r>
            <a:endParaRPr b="0" i="0" sz="1477"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477"/>
              <a:buFont typeface="Arial"/>
              <a:buNone/>
            </a:pPr>
            <a:r>
              <a:rPr b="0" i="0" lang="vi" sz="1477" u="none" cap="none" strike="noStrike">
                <a:solidFill>
                  <a:srgbClr val="000000"/>
                </a:solidFill>
                <a:latin typeface="Manrope"/>
                <a:ea typeface="Manrope"/>
                <a:cs typeface="Manrope"/>
                <a:sym typeface="Manrope"/>
              </a:rPr>
              <a:t>Là tiêu chuẩn quốc tế quy định các yêu cầu đối với Hệ thống Quản lý Chất lượng (QMS)</a:t>
            </a:r>
            <a:endParaRPr b="0" i="0" sz="1477" u="none" cap="none" strike="noStrike">
              <a:solidFill>
                <a:srgbClr val="000000"/>
              </a:solidFill>
              <a:latin typeface="Manrope"/>
              <a:ea typeface="Manrope"/>
              <a:cs typeface="Manrope"/>
              <a:sym typeface="Manrope"/>
            </a:endParaRPr>
          </a:p>
        </p:txBody>
      </p:sp>
      <p:sp>
        <p:nvSpPr>
          <p:cNvPr id="1745" name="Google Shape;1745;p61"/>
          <p:cNvSpPr txBox="1"/>
          <p:nvPr/>
        </p:nvSpPr>
        <p:spPr>
          <a:xfrm>
            <a:off x="9439775" y="2748175"/>
            <a:ext cx="2435100" cy="2449500"/>
          </a:xfrm>
          <a:prstGeom prst="rect">
            <a:avLst/>
          </a:prstGeom>
          <a:noFill/>
          <a:ln>
            <a:noFill/>
          </a:ln>
        </p:spPr>
        <p:txBody>
          <a:bodyPr anchorCtr="0" anchor="t" bIns="131075" lIns="131075" spcFirstLastPara="1" rIns="131075" wrap="square" tIns="131075">
            <a:noAutofit/>
          </a:bodyPr>
          <a:lstStyle/>
          <a:p>
            <a:pPr indent="0" lvl="0" marL="0" marR="0" rtl="0" algn="l">
              <a:lnSpc>
                <a:spcPct val="100000"/>
              </a:lnSpc>
              <a:spcBef>
                <a:spcPts val="0"/>
              </a:spcBef>
              <a:spcAft>
                <a:spcPts val="0"/>
              </a:spcAft>
              <a:buClr>
                <a:srgbClr val="000000"/>
              </a:buClr>
              <a:buSzPts val="1477"/>
              <a:buFont typeface="Arial"/>
              <a:buNone/>
            </a:pPr>
            <a:r>
              <a:rPr b="1" i="0" lang="vi" sz="1477" u="none" cap="none" strike="noStrike">
                <a:solidFill>
                  <a:srgbClr val="C4161C"/>
                </a:solidFill>
                <a:latin typeface="Manrope"/>
                <a:ea typeface="Manrope"/>
                <a:cs typeface="Manrope"/>
                <a:sym typeface="Manrope"/>
              </a:rPr>
              <a:t>ISO 27001:2013 </a:t>
            </a:r>
            <a:r>
              <a:rPr b="1" i="0" lang="vi" sz="1477" u="none" cap="none" strike="noStrike">
                <a:solidFill>
                  <a:srgbClr val="000000"/>
                </a:solidFill>
                <a:latin typeface="Manrope"/>
                <a:ea typeface="Manrope"/>
                <a:cs typeface="Manrope"/>
                <a:sym typeface="Manrope"/>
              </a:rPr>
              <a:t>- </a:t>
            </a:r>
            <a:r>
              <a:rPr b="0" i="0" lang="vi" sz="1477" u="none" cap="none" strike="noStrike">
                <a:solidFill>
                  <a:srgbClr val="000000"/>
                </a:solidFill>
                <a:latin typeface="Manrope"/>
                <a:ea typeface="Manrope"/>
                <a:cs typeface="Manrope"/>
                <a:sym typeface="Manrope"/>
              </a:rPr>
              <a:t>Chứng chỉ về Hệ thống Quản lý An ninh Thông tin</a:t>
            </a:r>
            <a:endParaRPr b="0" i="0" sz="1477"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477"/>
              <a:buFont typeface="Arial"/>
              <a:buNone/>
            </a:pPr>
            <a:r>
              <a:t/>
            </a:r>
            <a:endParaRPr b="0" i="0" sz="1477" u="none" cap="none" strike="noStrike">
              <a:solidFill>
                <a:srgbClr val="000000"/>
              </a:solidFill>
              <a:latin typeface="Manrope"/>
              <a:ea typeface="Manrope"/>
              <a:cs typeface="Manrope"/>
              <a:sym typeface="Manrope"/>
            </a:endParaRPr>
          </a:p>
          <a:p>
            <a:pPr indent="0" lvl="0" marL="0" marR="0" rtl="0" algn="l">
              <a:lnSpc>
                <a:spcPct val="100000"/>
              </a:lnSpc>
              <a:spcBef>
                <a:spcPts val="0"/>
              </a:spcBef>
              <a:spcAft>
                <a:spcPts val="0"/>
              </a:spcAft>
              <a:buClr>
                <a:srgbClr val="000000"/>
              </a:buClr>
              <a:buSzPts val="1477"/>
              <a:buFont typeface="Arial"/>
              <a:buNone/>
            </a:pPr>
            <a:r>
              <a:rPr b="0" i="0" lang="vi" sz="1477" u="none" cap="none" strike="noStrike">
                <a:solidFill>
                  <a:srgbClr val="000000"/>
                </a:solidFill>
                <a:latin typeface="Manrope"/>
                <a:ea typeface="Manrope"/>
                <a:cs typeface="Manrope"/>
                <a:sym typeface="Manrope"/>
              </a:rPr>
              <a:t>là tiêu chuẩn quốc tế về quản lý an ninh thông tin, đảm bảo bảo mật thông tin và dữ liệu của khách hàng và doanh nghiệp.</a:t>
            </a:r>
            <a:endParaRPr b="0" i="0" sz="1477" u="none" cap="none" strike="noStrike">
              <a:solidFill>
                <a:srgbClr val="000000"/>
              </a:solidFill>
              <a:latin typeface="Manrope"/>
              <a:ea typeface="Manrope"/>
              <a:cs typeface="Manrope"/>
              <a:sym typeface="Manrope"/>
            </a:endParaRPr>
          </a:p>
        </p:txBody>
      </p:sp>
      <p:sp>
        <p:nvSpPr>
          <p:cNvPr id="1746" name="Google Shape;1746;p61"/>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747" name="Google Shape;1747;p61" title="icon-w.png"/>
          <p:cNvPicPr preferRelativeResize="0"/>
          <p:nvPr/>
        </p:nvPicPr>
        <p:blipFill rotWithShape="1">
          <a:blip r:embed="rId5">
            <a:alphaModFix/>
          </a:blip>
          <a:srcRect b="0" l="0" r="0" t="0"/>
          <a:stretch/>
        </p:blipFill>
        <p:spPr>
          <a:xfrm>
            <a:off x="634087" y="436000"/>
            <a:ext cx="159575" cy="159599"/>
          </a:xfrm>
          <a:prstGeom prst="rect">
            <a:avLst/>
          </a:prstGeom>
          <a:noFill/>
          <a:ln>
            <a:noFill/>
          </a:ln>
        </p:spPr>
      </p:pic>
      <p:sp>
        <p:nvSpPr>
          <p:cNvPr id="1748" name="Google Shape;1748;p61"/>
          <p:cNvSpPr txBox="1"/>
          <p:nvPr/>
        </p:nvSpPr>
        <p:spPr>
          <a:xfrm>
            <a:off x="839225" y="2804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Bảo mật &amp; an toàn hệ thống</a:t>
            </a:r>
            <a:endParaRPr b="1" i="0" sz="1600" u="none" cap="none" strike="noStrike">
              <a:solidFill>
                <a:srgbClr val="C3161C"/>
              </a:solidFill>
              <a:latin typeface="Reddit Sans"/>
              <a:ea typeface="Reddit Sans"/>
              <a:cs typeface="Reddit Sans"/>
              <a:sym typeface="Reddit Sans"/>
            </a:endParaRPr>
          </a:p>
        </p:txBody>
      </p:sp>
      <p:grpSp>
        <p:nvGrpSpPr>
          <p:cNvPr id="1749" name="Google Shape;1749;p61"/>
          <p:cNvGrpSpPr/>
          <p:nvPr/>
        </p:nvGrpSpPr>
        <p:grpSpPr>
          <a:xfrm>
            <a:off x="10222040" y="325568"/>
            <a:ext cx="1379662" cy="380749"/>
            <a:chOff x="2600725" y="4134550"/>
            <a:chExt cx="1957800" cy="540300"/>
          </a:xfrm>
        </p:grpSpPr>
        <p:sp>
          <p:nvSpPr>
            <p:cNvPr id="1750" name="Google Shape;1750;p61"/>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751" name="Google Shape;1751;p61" title="FullLogo-1.png"/>
            <p:cNvPicPr preferRelativeResize="0"/>
            <p:nvPr/>
          </p:nvPicPr>
          <p:blipFill rotWithShape="1">
            <a:blip r:embed="rId6">
              <a:alphaModFix/>
            </a:blip>
            <a:srcRect b="0" l="0" r="0" t="0"/>
            <a:stretch/>
          </p:blipFill>
          <p:spPr>
            <a:xfrm>
              <a:off x="2691459" y="4245787"/>
              <a:ext cx="1784673" cy="303225"/>
            </a:xfrm>
            <a:prstGeom prst="rect">
              <a:avLst/>
            </a:prstGeom>
            <a:noFill/>
            <a:ln>
              <a:noFill/>
            </a:ln>
          </p:spPr>
        </p:pic>
      </p:grpSp>
      <p:sp>
        <p:nvSpPr>
          <p:cNvPr id="1752" name="Google Shape;1752;p61"/>
          <p:cNvSpPr txBox="1"/>
          <p:nvPr/>
        </p:nvSpPr>
        <p:spPr>
          <a:xfrm>
            <a:off x="584675" y="851000"/>
            <a:ext cx="10027200" cy="89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vi" sz="1400" u="none" cap="none" strike="noStrike">
                <a:solidFill>
                  <a:srgbClr val="000000"/>
                </a:solidFill>
                <a:latin typeface="Manrope"/>
                <a:ea typeface="Manrope"/>
                <a:cs typeface="Manrope"/>
                <a:sym typeface="Manrope"/>
              </a:rPr>
              <a:t>ERPNext (MBW Next) </a:t>
            </a:r>
            <a:r>
              <a:rPr b="0" i="0" lang="vi" sz="1400" u="none" cap="none" strike="noStrike">
                <a:solidFill>
                  <a:srgbClr val="000000"/>
                </a:solidFill>
                <a:latin typeface="Manrope"/>
                <a:ea typeface="Manrope"/>
                <a:cs typeface="Manrope"/>
                <a:sym typeface="Manrope"/>
              </a:rPr>
              <a:t>đáp ứng </a:t>
            </a:r>
            <a:r>
              <a:rPr b="1" i="0" lang="vi" sz="1400" u="none" cap="none" strike="noStrike">
                <a:solidFill>
                  <a:srgbClr val="000000"/>
                </a:solidFill>
                <a:latin typeface="Manrope"/>
                <a:ea typeface="Manrope"/>
                <a:cs typeface="Manrope"/>
                <a:sym typeface="Manrope"/>
              </a:rPr>
              <a:t>2/2</a:t>
            </a:r>
            <a:r>
              <a:rPr b="0" i="0" lang="vi" sz="1400" u="none" cap="none" strike="noStrike">
                <a:solidFill>
                  <a:srgbClr val="000000"/>
                </a:solidFill>
                <a:latin typeface="Manrope"/>
                <a:ea typeface="Manrope"/>
                <a:cs typeface="Manrope"/>
                <a:sym typeface="Manrope"/>
              </a:rPr>
              <a:t> chứng chỉ bảo mật quan trọng theo tiêu chuẩn Quốc tế - cấp bởi Alcumus ISOQAR, đảm bảo đáp ứng tiêu chuẩn về bảo mật và an ninh thông tin mạng. </a:t>
            </a:r>
            <a:endParaRPr b="0" i="0" sz="1400" u="none" cap="none" strike="noStrike">
              <a:solidFill>
                <a:srgbClr val="000000"/>
              </a:solidFill>
              <a:latin typeface="Manrope"/>
              <a:ea typeface="Manrope"/>
              <a:cs typeface="Manrope"/>
              <a:sym typeface="Manrope"/>
            </a:endParaRPr>
          </a:p>
        </p:txBody>
      </p:sp>
      <p:pic>
        <p:nvPicPr>
          <p:cNvPr id="1753" name="Google Shape;1753;p61"/>
          <p:cNvPicPr preferRelativeResize="0"/>
          <p:nvPr/>
        </p:nvPicPr>
        <p:blipFill rotWithShape="1">
          <a:blip r:embed="rId7">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sp>
        <p:nvSpPr>
          <p:cNvPr id="1758" name="Google Shape;1758;p62"/>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759" name="Google Shape;1759;p62"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760" name="Google Shape;1760;p62"/>
          <p:cNvSpPr txBox="1"/>
          <p:nvPr/>
        </p:nvSpPr>
        <p:spPr>
          <a:xfrm>
            <a:off x="839225" y="2804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Quy trình triển khai </a:t>
            </a:r>
            <a:r>
              <a:rPr b="1" i="0" lang="vi" sz="1600" u="none" cap="none" strike="noStrike">
                <a:solidFill>
                  <a:srgbClr val="C4161C"/>
                </a:solidFill>
                <a:latin typeface="Reddit Sans"/>
                <a:ea typeface="Reddit Sans"/>
                <a:cs typeface="Reddit Sans"/>
                <a:sym typeface="Reddit Sans"/>
              </a:rPr>
              <a:t>MBW </a:t>
            </a:r>
            <a:r>
              <a:rPr b="1" i="0" lang="vi" sz="1600" u="none" cap="none" strike="noStrike">
                <a:solidFill>
                  <a:schemeClr val="dk1"/>
                </a:solidFill>
                <a:latin typeface="Reddit Sans"/>
                <a:ea typeface="Reddit Sans"/>
                <a:cs typeface="Reddit Sans"/>
                <a:sym typeface="Reddit Sans"/>
              </a:rPr>
              <a:t>Next</a:t>
            </a:r>
            <a:endParaRPr b="1" i="0" sz="1600" u="none" cap="none" strike="noStrike">
              <a:solidFill>
                <a:srgbClr val="C3161C"/>
              </a:solidFill>
              <a:latin typeface="Reddit Sans"/>
              <a:ea typeface="Reddit Sans"/>
              <a:cs typeface="Reddit Sans"/>
              <a:sym typeface="Reddit Sans"/>
            </a:endParaRPr>
          </a:p>
        </p:txBody>
      </p:sp>
      <p:grpSp>
        <p:nvGrpSpPr>
          <p:cNvPr id="1761" name="Google Shape;1761;p62"/>
          <p:cNvGrpSpPr/>
          <p:nvPr/>
        </p:nvGrpSpPr>
        <p:grpSpPr>
          <a:xfrm>
            <a:off x="10222040" y="325568"/>
            <a:ext cx="1379662" cy="380749"/>
            <a:chOff x="2600725" y="4134550"/>
            <a:chExt cx="1957800" cy="540300"/>
          </a:xfrm>
        </p:grpSpPr>
        <p:sp>
          <p:nvSpPr>
            <p:cNvPr id="1762" name="Google Shape;1762;p62"/>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763" name="Google Shape;1763;p62"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764" name="Google Shape;1764;p62"/>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765" name="Google Shape;1765;p62" title="ChatGPT Image Aug 25, 2026, 10_20_23 AM.png"/>
          <p:cNvPicPr preferRelativeResize="0"/>
          <p:nvPr/>
        </p:nvPicPr>
        <p:blipFill rotWithShape="1">
          <a:blip r:embed="rId5">
            <a:alphaModFix/>
          </a:blip>
          <a:srcRect b="0" l="0" r="0" t="0"/>
          <a:stretch/>
        </p:blipFill>
        <p:spPr>
          <a:xfrm>
            <a:off x="1263880" y="1078836"/>
            <a:ext cx="4390700" cy="5268826"/>
          </a:xfrm>
          <a:prstGeom prst="rect">
            <a:avLst/>
          </a:prstGeom>
          <a:noFill/>
          <a:ln>
            <a:noFill/>
          </a:ln>
        </p:spPr>
      </p:pic>
      <p:pic>
        <p:nvPicPr>
          <p:cNvPr id="1766" name="Google Shape;1766;p62"/>
          <p:cNvPicPr preferRelativeResize="0"/>
          <p:nvPr/>
        </p:nvPicPr>
        <p:blipFill rotWithShape="1">
          <a:blip r:embed="rId6">
            <a:alphaModFix/>
          </a:blip>
          <a:srcRect b="0" l="0" r="0" t="0"/>
          <a:stretch/>
        </p:blipFill>
        <p:spPr>
          <a:xfrm>
            <a:off x="669580" y="1508948"/>
            <a:ext cx="790575" cy="4038600"/>
          </a:xfrm>
          <a:prstGeom prst="rect">
            <a:avLst/>
          </a:prstGeom>
          <a:noFill/>
          <a:ln>
            <a:noFill/>
          </a:ln>
        </p:spPr>
      </p:pic>
      <p:cxnSp>
        <p:nvCxnSpPr>
          <p:cNvPr id="1767" name="Google Shape;1767;p62"/>
          <p:cNvCxnSpPr/>
          <p:nvPr/>
        </p:nvCxnSpPr>
        <p:spPr>
          <a:xfrm>
            <a:off x="1470855" y="1831811"/>
            <a:ext cx="315900" cy="0"/>
          </a:xfrm>
          <a:prstGeom prst="straightConnector1">
            <a:avLst/>
          </a:prstGeom>
          <a:noFill/>
          <a:ln cap="flat" cmpd="sng" w="9525">
            <a:solidFill>
              <a:srgbClr val="C4161C"/>
            </a:solidFill>
            <a:prstDash val="solid"/>
            <a:round/>
            <a:headEnd len="sm" w="sm" type="none"/>
            <a:tailEnd len="med" w="med" type="triangle"/>
          </a:ln>
        </p:spPr>
      </p:cxnSp>
      <p:cxnSp>
        <p:nvCxnSpPr>
          <p:cNvPr id="1768" name="Google Shape;1768;p62"/>
          <p:cNvCxnSpPr/>
          <p:nvPr/>
        </p:nvCxnSpPr>
        <p:spPr>
          <a:xfrm>
            <a:off x="1470855" y="2570759"/>
            <a:ext cx="415200" cy="9900"/>
          </a:xfrm>
          <a:prstGeom prst="straightConnector1">
            <a:avLst/>
          </a:prstGeom>
          <a:noFill/>
          <a:ln cap="flat" cmpd="sng" w="9525">
            <a:solidFill>
              <a:srgbClr val="C4161C"/>
            </a:solidFill>
            <a:prstDash val="solid"/>
            <a:round/>
            <a:headEnd len="sm" w="sm" type="none"/>
            <a:tailEnd len="med" w="med" type="triangle"/>
          </a:ln>
        </p:spPr>
      </p:cxnSp>
      <p:cxnSp>
        <p:nvCxnSpPr>
          <p:cNvPr id="1769" name="Google Shape;1769;p62"/>
          <p:cNvCxnSpPr/>
          <p:nvPr/>
        </p:nvCxnSpPr>
        <p:spPr>
          <a:xfrm>
            <a:off x="1479879" y="3282633"/>
            <a:ext cx="577500" cy="11100"/>
          </a:xfrm>
          <a:prstGeom prst="straightConnector1">
            <a:avLst/>
          </a:prstGeom>
          <a:noFill/>
          <a:ln cap="flat" cmpd="sng" w="9525">
            <a:solidFill>
              <a:srgbClr val="C4161C"/>
            </a:solidFill>
            <a:prstDash val="solid"/>
            <a:round/>
            <a:headEnd len="sm" w="sm" type="none"/>
            <a:tailEnd len="med" w="med" type="triangle"/>
          </a:ln>
        </p:spPr>
      </p:cxnSp>
      <p:cxnSp>
        <p:nvCxnSpPr>
          <p:cNvPr id="1770" name="Google Shape;1770;p62"/>
          <p:cNvCxnSpPr/>
          <p:nvPr/>
        </p:nvCxnSpPr>
        <p:spPr>
          <a:xfrm>
            <a:off x="1488903" y="3968637"/>
            <a:ext cx="703800" cy="10800"/>
          </a:xfrm>
          <a:prstGeom prst="straightConnector1">
            <a:avLst/>
          </a:prstGeom>
          <a:noFill/>
          <a:ln cap="flat" cmpd="sng" w="9525">
            <a:solidFill>
              <a:srgbClr val="C4161C"/>
            </a:solidFill>
            <a:prstDash val="solid"/>
            <a:round/>
            <a:headEnd len="sm" w="sm" type="none"/>
            <a:tailEnd len="med" w="med" type="triangle"/>
          </a:ln>
        </p:spPr>
      </p:cxnSp>
      <p:cxnSp>
        <p:nvCxnSpPr>
          <p:cNvPr id="1771" name="Google Shape;1771;p62"/>
          <p:cNvCxnSpPr/>
          <p:nvPr/>
        </p:nvCxnSpPr>
        <p:spPr>
          <a:xfrm>
            <a:off x="1488903" y="4627266"/>
            <a:ext cx="884400" cy="10800"/>
          </a:xfrm>
          <a:prstGeom prst="straightConnector1">
            <a:avLst/>
          </a:prstGeom>
          <a:noFill/>
          <a:ln cap="flat" cmpd="sng" w="9525">
            <a:solidFill>
              <a:srgbClr val="C4161C"/>
            </a:solidFill>
            <a:prstDash val="solid"/>
            <a:round/>
            <a:headEnd len="sm" w="sm" type="none"/>
            <a:tailEnd len="med" w="med" type="triangle"/>
          </a:ln>
        </p:spPr>
      </p:cxnSp>
      <p:cxnSp>
        <p:nvCxnSpPr>
          <p:cNvPr id="1772" name="Google Shape;1772;p62"/>
          <p:cNvCxnSpPr/>
          <p:nvPr/>
        </p:nvCxnSpPr>
        <p:spPr>
          <a:xfrm>
            <a:off x="1488903" y="5257913"/>
            <a:ext cx="1019700" cy="30000"/>
          </a:xfrm>
          <a:prstGeom prst="straightConnector1">
            <a:avLst/>
          </a:prstGeom>
          <a:noFill/>
          <a:ln cap="flat" cmpd="sng" w="9525">
            <a:solidFill>
              <a:srgbClr val="C4161C"/>
            </a:solidFill>
            <a:prstDash val="solid"/>
            <a:round/>
            <a:headEnd len="sm" w="sm" type="none"/>
            <a:tailEnd len="med" w="med" type="triangle"/>
          </a:ln>
        </p:spPr>
      </p:cxnSp>
      <p:cxnSp>
        <p:nvCxnSpPr>
          <p:cNvPr id="1773" name="Google Shape;1773;p62"/>
          <p:cNvCxnSpPr/>
          <p:nvPr/>
        </p:nvCxnSpPr>
        <p:spPr>
          <a:xfrm>
            <a:off x="5197630" y="2138611"/>
            <a:ext cx="6885000" cy="0"/>
          </a:xfrm>
          <a:prstGeom prst="straightConnector1">
            <a:avLst/>
          </a:prstGeom>
          <a:noFill/>
          <a:ln cap="flat" cmpd="sng" w="9525">
            <a:solidFill>
              <a:srgbClr val="F3F3F3"/>
            </a:solidFill>
            <a:prstDash val="solid"/>
            <a:round/>
            <a:headEnd len="sm" w="sm" type="none"/>
            <a:tailEnd len="sm" w="sm" type="none"/>
          </a:ln>
        </p:spPr>
      </p:cxnSp>
      <p:cxnSp>
        <p:nvCxnSpPr>
          <p:cNvPr id="1774" name="Google Shape;1774;p62"/>
          <p:cNvCxnSpPr/>
          <p:nvPr/>
        </p:nvCxnSpPr>
        <p:spPr>
          <a:xfrm flipH="1" rot="10800000">
            <a:off x="5023530" y="2896511"/>
            <a:ext cx="7077300" cy="8100"/>
          </a:xfrm>
          <a:prstGeom prst="straightConnector1">
            <a:avLst/>
          </a:prstGeom>
          <a:noFill/>
          <a:ln cap="flat" cmpd="sng" w="9525">
            <a:solidFill>
              <a:srgbClr val="F3F3F3"/>
            </a:solidFill>
            <a:prstDash val="solid"/>
            <a:round/>
            <a:headEnd len="sm" w="sm" type="none"/>
            <a:tailEnd len="sm" w="sm" type="none"/>
          </a:ln>
        </p:spPr>
      </p:cxnSp>
      <p:cxnSp>
        <p:nvCxnSpPr>
          <p:cNvPr id="1775" name="Google Shape;1775;p62"/>
          <p:cNvCxnSpPr/>
          <p:nvPr/>
        </p:nvCxnSpPr>
        <p:spPr>
          <a:xfrm flipH="1" rot="10800000">
            <a:off x="4769855" y="3645663"/>
            <a:ext cx="7339800" cy="6900"/>
          </a:xfrm>
          <a:prstGeom prst="straightConnector1">
            <a:avLst/>
          </a:prstGeom>
          <a:noFill/>
          <a:ln cap="flat" cmpd="sng" w="9525">
            <a:solidFill>
              <a:srgbClr val="F3F3F3"/>
            </a:solidFill>
            <a:prstDash val="solid"/>
            <a:round/>
            <a:headEnd len="sm" w="sm" type="none"/>
            <a:tailEnd len="sm" w="sm" type="none"/>
          </a:ln>
        </p:spPr>
      </p:cxnSp>
      <p:cxnSp>
        <p:nvCxnSpPr>
          <p:cNvPr id="1776" name="Google Shape;1776;p62"/>
          <p:cNvCxnSpPr/>
          <p:nvPr/>
        </p:nvCxnSpPr>
        <p:spPr>
          <a:xfrm flipH="1" rot="10800000">
            <a:off x="4588405" y="4349409"/>
            <a:ext cx="7521300" cy="6000"/>
          </a:xfrm>
          <a:prstGeom prst="straightConnector1">
            <a:avLst/>
          </a:prstGeom>
          <a:noFill/>
          <a:ln cap="flat" cmpd="sng" w="9525">
            <a:solidFill>
              <a:srgbClr val="F3F3F3"/>
            </a:solidFill>
            <a:prstDash val="solid"/>
            <a:round/>
            <a:headEnd len="sm" w="sm" type="none"/>
            <a:tailEnd len="sm" w="sm" type="none"/>
          </a:ln>
        </p:spPr>
      </p:cxnSp>
      <p:cxnSp>
        <p:nvCxnSpPr>
          <p:cNvPr id="1777" name="Google Shape;1777;p62"/>
          <p:cNvCxnSpPr/>
          <p:nvPr/>
        </p:nvCxnSpPr>
        <p:spPr>
          <a:xfrm flipH="1" rot="10800000">
            <a:off x="4443008" y="4999055"/>
            <a:ext cx="7675800" cy="23100"/>
          </a:xfrm>
          <a:prstGeom prst="straightConnector1">
            <a:avLst/>
          </a:prstGeom>
          <a:noFill/>
          <a:ln cap="flat" cmpd="sng" w="9525">
            <a:solidFill>
              <a:srgbClr val="F3F3F3"/>
            </a:solidFill>
            <a:prstDash val="solid"/>
            <a:round/>
            <a:headEnd len="sm" w="sm" type="none"/>
            <a:tailEnd len="sm" w="sm" type="none"/>
          </a:ln>
        </p:spPr>
      </p:cxnSp>
      <p:sp>
        <p:nvSpPr>
          <p:cNvPr id="1778" name="Google Shape;1778;p62"/>
          <p:cNvSpPr txBox="1"/>
          <p:nvPr/>
        </p:nvSpPr>
        <p:spPr>
          <a:xfrm>
            <a:off x="5853059" y="1613769"/>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Khảo sát chi tiết và tư vấn giải pháp đáp ứng yêu cầu của khách hàng.</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779" name="Google Shape;1779;p62"/>
          <p:cNvSpPr txBox="1"/>
          <p:nvPr/>
        </p:nvSpPr>
        <p:spPr>
          <a:xfrm>
            <a:off x="5844033" y="1805932"/>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Thống nhất kế hoạch dự án, phạm vi triển khai và các mốc thời gian.</a:t>
            </a:r>
            <a:endParaRPr b="0" i="0" sz="1100" u="none" cap="none" strike="noStrike">
              <a:solidFill>
                <a:srgbClr val="000000"/>
              </a:solidFill>
              <a:latin typeface="Reddit Sans"/>
              <a:ea typeface="Reddit Sans"/>
              <a:cs typeface="Reddit Sans"/>
              <a:sym typeface="Reddit Sans"/>
            </a:endParaRPr>
          </a:p>
        </p:txBody>
      </p:sp>
      <p:cxnSp>
        <p:nvCxnSpPr>
          <p:cNvPr id="1780" name="Google Shape;1780;p62"/>
          <p:cNvCxnSpPr/>
          <p:nvPr/>
        </p:nvCxnSpPr>
        <p:spPr>
          <a:xfrm>
            <a:off x="5296905" y="1822786"/>
            <a:ext cx="397200" cy="4500"/>
          </a:xfrm>
          <a:prstGeom prst="straightConnector1">
            <a:avLst/>
          </a:prstGeom>
          <a:noFill/>
          <a:ln cap="flat" cmpd="sng" w="9525">
            <a:solidFill>
              <a:srgbClr val="D9D9D9"/>
            </a:solidFill>
            <a:prstDash val="solid"/>
            <a:round/>
            <a:headEnd len="sm" w="sm" type="none"/>
            <a:tailEnd len="med" w="med" type="oval"/>
          </a:ln>
        </p:spPr>
      </p:cxnSp>
      <p:sp>
        <p:nvSpPr>
          <p:cNvPr id="1781" name="Google Shape;1781;p62"/>
          <p:cNvSpPr/>
          <p:nvPr/>
        </p:nvSpPr>
        <p:spPr>
          <a:xfrm>
            <a:off x="5603705" y="1759611"/>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62"/>
          <p:cNvSpPr/>
          <p:nvPr/>
        </p:nvSpPr>
        <p:spPr>
          <a:xfrm>
            <a:off x="5637908" y="1791665"/>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83" name="Google Shape;1783;p62"/>
          <p:cNvCxnSpPr/>
          <p:nvPr/>
        </p:nvCxnSpPr>
        <p:spPr>
          <a:xfrm flipH="1" rot="10800000">
            <a:off x="5107405" y="2469211"/>
            <a:ext cx="586500" cy="12300"/>
          </a:xfrm>
          <a:prstGeom prst="straightConnector1">
            <a:avLst/>
          </a:prstGeom>
          <a:noFill/>
          <a:ln cap="flat" cmpd="sng" w="9525">
            <a:solidFill>
              <a:srgbClr val="D9D9D9"/>
            </a:solidFill>
            <a:prstDash val="solid"/>
            <a:round/>
            <a:headEnd len="sm" w="sm" type="none"/>
            <a:tailEnd len="med" w="med" type="oval"/>
          </a:ln>
        </p:spPr>
      </p:cxnSp>
      <p:sp>
        <p:nvSpPr>
          <p:cNvPr id="1784" name="Google Shape;1784;p62"/>
          <p:cNvSpPr/>
          <p:nvPr/>
        </p:nvSpPr>
        <p:spPr>
          <a:xfrm>
            <a:off x="5603705" y="2401666"/>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62"/>
          <p:cNvSpPr/>
          <p:nvPr/>
        </p:nvSpPr>
        <p:spPr>
          <a:xfrm>
            <a:off x="5637908" y="2433720"/>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86" name="Google Shape;1786;p62"/>
          <p:cNvCxnSpPr/>
          <p:nvPr/>
        </p:nvCxnSpPr>
        <p:spPr>
          <a:xfrm flipH="1" rot="10800000">
            <a:off x="4990105" y="3265095"/>
            <a:ext cx="704100" cy="10500"/>
          </a:xfrm>
          <a:prstGeom prst="straightConnector1">
            <a:avLst/>
          </a:prstGeom>
          <a:noFill/>
          <a:ln cap="flat" cmpd="sng" w="9525">
            <a:solidFill>
              <a:srgbClr val="D9D9D9"/>
            </a:solidFill>
            <a:prstDash val="solid"/>
            <a:round/>
            <a:headEnd len="sm" w="sm" type="none"/>
            <a:tailEnd len="med" w="med" type="oval"/>
          </a:ln>
        </p:spPr>
      </p:cxnSp>
      <p:sp>
        <p:nvSpPr>
          <p:cNvPr id="1787" name="Google Shape;1787;p62"/>
          <p:cNvSpPr/>
          <p:nvPr/>
        </p:nvSpPr>
        <p:spPr>
          <a:xfrm>
            <a:off x="5603705" y="3197345"/>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62"/>
          <p:cNvSpPr/>
          <p:nvPr/>
        </p:nvSpPr>
        <p:spPr>
          <a:xfrm>
            <a:off x="5637908" y="3229399"/>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89" name="Google Shape;1789;p62"/>
          <p:cNvCxnSpPr/>
          <p:nvPr/>
        </p:nvCxnSpPr>
        <p:spPr>
          <a:xfrm flipH="1" rot="10800000">
            <a:off x="4827680" y="3988786"/>
            <a:ext cx="867900" cy="8700"/>
          </a:xfrm>
          <a:prstGeom prst="straightConnector1">
            <a:avLst/>
          </a:prstGeom>
          <a:noFill/>
          <a:ln cap="flat" cmpd="sng" w="9525">
            <a:solidFill>
              <a:srgbClr val="D9D9D9"/>
            </a:solidFill>
            <a:prstDash val="solid"/>
            <a:round/>
            <a:headEnd len="sm" w="sm" type="none"/>
            <a:tailEnd len="med" w="med" type="oval"/>
          </a:ln>
        </p:spPr>
      </p:cxnSp>
      <p:sp>
        <p:nvSpPr>
          <p:cNvPr id="1790" name="Google Shape;1790;p62"/>
          <p:cNvSpPr/>
          <p:nvPr/>
        </p:nvSpPr>
        <p:spPr>
          <a:xfrm>
            <a:off x="5605175" y="3921186"/>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62"/>
          <p:cNvSpPr/>
          <p:nvPr/>
        </p:nvSpPr>
        <p:spPr>
          <a:xfrm>
            <a:off x="5639378" y="3953240"/>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92" name="Google Shape;1792;p62"/>
          <p:cNvCxnSpPr/>
          <p:nvPr/>
        </p:nvCxnSpPr>
        <p:spPr>
          <a:xfrm flipH="1" rot="10800000">
            <a:off x="4665255" y="4664936"/>
            <a:ext cx="1022700" cy="300"/>
          </a:xfrm>
          <a:prstGeom prst="straightConnector1">
            <a:avLst/>
          </a:prstGeom>
          <a:noFill/>
          <a:ln cap="flat" cmpd="sng" w="9525">
            <a:solidFill>
              <a:srgbClr val="D9D9D9"/>
            </a:solidFill>
            <a:prstDash val="solid"/>
            <a:round/>
            <a:headEnd len="sm" w="sm" type="none"/>
            <a:tailEnd len="med" w="med" type="oval"/>
          </a:ln>
        </p:spPr>
      </p:cxnSp>
      <p:sp>
        <p:nvSpPr>
          <p:cNvPr id="1793" name="Google Shape;1793;p62"/>
          <p:cNvSpPr/>
          <p:nvPr/>
        </p:nvSpPr>
        <p:spPr>
          <a:xfrm>
            <a:off x="5597626" y="4597436"/>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4" name="Google Shape;1794;p62"/>
          <p:cNvSpPr/>
          <p:nvPr/>
        </p:nvSpPr>
        <p:spPr>
          <a:xfrm>
            <a:off x="5631829" y="4629490"/>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95" name="Google Shape;1795;p62"/>
          <p:cNvCxnSpPr/>
          <p:nvPr/>
        </p:nvCxnSpPr>
        <p:spPr>
          <a:xfrm flipH="1" rot="10800000">
            <a:off x="4529880" y="5359186"/>
            <a:ext cx="1149000" cy="9900"/>
          </a:xfrm>
          <a:prstGeom prst="straightConnector1">
            <a:avLst/>
          </a:prstGeom>
          <a:noFill/>
          <a:ln cap="flat" cmpd="sng" w="9525">
            <a:solidFill>
              <a:srgbClr val="D9D9D9"/>
            </a:solidFill>
            <a:prstDash val="solid"/>
            <a:round/>
            <a:headEnd len="sm" w="sm" type="none"/>
            <a:tailEnd len="med" w="med" type="oval"/>
          </a:ln>
        </p:spPr>
      </p:cxnSp>
      <p:sp>
        <p:nvSpPr>
          <p:cNvPr id="1796" name="Google Shape;1796;p62"/>
          <p:cNvSpPr/>
          <p:nvPr/>
        </p:nvSpPr>
        <p:spPr>
          <a:xfrm>
            <a:off x="5588603" y="5291488"/>
            <a:ext cx="159600" cy="159600"/>
          </a:xfrm>
          <a:prstGeom prst="ellipse">
            <a:avLst/>
          </a:prstGeom>
          <a:solidFill>
            <a:srgbClr val="FCD2D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7" name="Google Shape;1797;p62"/>
          <p:cNvSpPr/>
          <p:nvPr/>
        </p:nvSpPr>
        <p:spPr>
          <a:xfrm>
            <a:off x="5622805" y="5323543"/>
            <a:ext cx="91200" cy="82200"/>
          </a:xfrm>
          <a:prstGeom prst="ellipse">
            <a:avLst/>
          </a:prstGeom>
          <a:solidFill>
            <a:srgbClr val="C4161C"/>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8" name="Google Shape;1798;p62"/>
          <p:cNvSpPr/>
          <p:nvPr/>
        </p:nvSpPr>
        <p:spPr>
          <a:xfrm rot="-5400449">
            <a:off x="4518953" y="757709"/>
            <a:ext cx="2298900" cy="2191500"/>
          </a:xfrm>
          <a:prstGeom prst="arc">
            <a:avLst>
              <a:gd fmla="val 18240617" name="adj1"/>
              <a:gd fmla="val 1000370" name="adj2"/>
            </a:avLst>
          </a:prstGeom>
          <a:noFill/>
          <a:ln cap="flat" cmpd="sng" w="19050">
            <a:solidFill>
              <a:srgbClr val="000000"/>
            </a:solidFill>
            <a:prstDash val="dashDot"/>
            <a:miter lim="8000"/>
            <a:headEnd len="lg" w="lg" type="oval"/>
            <a:tailEnd len="lg" w="lg" type="ova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sp>
        <p:nvSpPr>
          <p:cNvPr id="1799" name="Google Shape;1799;p62"/>
          <p:cNvSpPr/>
          <p:nvPr/>
        </p:nvSpPr>
        <p:spPr>
          <a:xfrm>
            <a:off x="6042525" y="602650"/>
            <a:ext cx="2912100" cy="3807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vi" sz="1400" u="none" cap="none" strike="noStrike">
                <a:solidFill>
                  <a:srgbClr val="FFFFFF"/>
                </a:solidFill>
                <a:latin typeface="Manrope"/>
                <a:ea typeface="Manrope"/>
                <a:cs typeface="Manrope"/>
                <a:sym typeface="Manrope"/>
              </a:rPr>
              <a:t>Timeline triển khai: 2 - 4 tuần</a:t>
            </a:r>
            <a:endParaRPr b="0" i="0" sz="1400" u="none" cap="none" strike="noStrike">
              <a:solidFill>
                <a:srgbClr val="FFFFFF"/>
              </a:solidFill>
              <a:latin typeface="Manrope"/>
              <a:ea typeface="Manrope"/>
              <a:cs typeface="Manrope"/>
              <a:sym typeface="Manrope"/>
            </a:endParaRPr>
          </a:p>
        </p:txBody>
      </p:sp>
      <p:sp>
        <p:nvSpPr>
          <p:cNvPr id="1800" name="Google Shape;1800;p62"/>
          <p:cNvSpPr txBox="1"/>
          <p:nvPr/>
        </p:nvSpPr>
        <p:spPr>
          <a:xfrm>
            <a:off x="5853059" y="2298332"/>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Phân tích quy trình nghiệp vụ, đối chiếu với chức năng của MBW Next.</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801" name="Google Shape;1801;p62"/>
          <p:cNvSpPr txBox="1"/>
          <p:nvPr/>
        </p:nvSpPr>
        <p:spPr>
          <a:xfrm>
            <a:off x="5844033" y="2490494"/>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Thống nhất quy trình To-be, phương án triển khai và kế hoạch dự án chi tiết</a:t>
            </a:r>
            <a:endParaRPr b="0" i="0" sz="1100" u="none" cap="none" strike="noStrike">
              <a:solidFill>
                <a:srgbClr val="000000"/>
              </a:solidFill>
              <a:latin typeface="Reddit Sans"/>
              <a:ea typeface="Reddit Sans"/>
              <a:cs typeface="Reddit Sans"/>
              <a:sym typeface="Reddit Sans"/>
            </a:endParaRPr>
          </a:p>
        </p:txBody>
      </p:sp>
      <p:sp>
        <p:nvSpPr>
          <p:cNvPr id="1802" name="Google Shape;1802;p62"/>
          <p:cNvSpPr txBox="1"/>
          <p:nvPr/>
        </p:nvSpPr>
        <p:spPr>
          <a:xfrm>
            <a:off x="5853059" y="3055907"/>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Cấu hình hệ thống theo mô hình tổ chức, chi nhánh, cửa hàng, kho, phòng ban và phân quyền.</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803" name="Google Shape;1803;p62"/>
          <p:cNvSpPr txBox="1"/>
          <p:nvPr/>
        </p:nvSpPr>
        <p:spPr>
          <a:xfrm>
            <a:off x="5844033" y="3248069"/>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Tùy chỉnh chức năng, biểu mẫu, luồng duyệt và báo cáo theo yêu cầu nghiệp vụ.</a:t>
            </a:r>
            <a:endParaRPr b="0" i="0" sz="1100" u="none" cap="none" strike="noStrike">
              <a:solidFill>
                <a:srgbClr val="000000"/>
              </a:solidFill>
              <a:latin typeface="Reddit Sans"/>
              <a:ea typeface="Reddit Sans"/>
              <a:cs typeface="Reddit Sans"/>
              <a:sym typeface="Reddit Sans"/>
            </a:endParaRPr>
          </a:p>
        </p:txBody>
      </p:sp>
      <p:sp>
        <p:nvSpPr>
          <p:cNvPr id="1804" name="Google Shape;1804;p62"/>
          <p:cNvSpPr txBox="1"/>
          <p:nvPr/>
        </p:nvSpPr>
        <p:spPr>
          <a:xfrm>
            <a:off x="5853059" y="3781757"/>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Chuẩn hóa và nhập dữ liệu danh mục, số dư, hàng hóa, kho, khách hàng, nhà cung cấp...</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805" name="Google Shape;1805;p62"/>
          <p:cNvSpPr txBox="1"/>
          <p:nvPr/>
        </p:nvSpPr>
        <p:spPr>
          <a:xfrm>
            <a:off x="5844033" y="3973919"/>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Đào tạo Key User và người dùng theo từng nhóm nghiệp vụ.</a:t>
            </a:r>
            <a:endParaRPr b="0" i="0" sz="1100" u="none" cap="none" strike="noStrike">
              <a:solidFill>
                <a:srgbClr val="000000"/>
              </a:solidFill>
              <a:latin typeface="Reddit Sans"/>
              <a:ea typeface="Reddit Sans"/>
              <a:cs typeface="Reddit Sans"/>
              <a:sym typeface="Reddit Sans"/>
            </a:endParaRPr>
          </a:p>
        </p:txBody>
      </p:sp>
      <p:sp>
        <p:nvSpPr>
          <p:cNvPr id="1806" name="Google Shape;1806;p62"/>
          <p:cNvSpPr txBox="1"/>
          <p:nvPr/>
        </p:nvSpPr>
        <p:spPr>
          <a:xfrm>
            <a:off x="5853059" y="4458007"/>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Người dùng thực hiện các kịch bản nghiệp vụ thực tế trên MBW Next.</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807" name="Google Shape;1807;p62"/>
          <p:cNvSpPr txBox="1"/>
          <p:nvPr/>
        </p:nvSpPr>
        <p:spPr>
          <a:xfrm>
            <a:off x="5844033" y="4650169"/>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Kiểm tra dữ liệu, quy trình liên phòng ban và xử lý các vấn đề trước khi vận hành chính thức.</a:t>
            </a:r>
            <a:endParaRPr b="0" i="0" sz="1100" u="none" cap="none" strike="noStrike">
              <a:solidFill>
                <a:srgbClr val="000000"/>
              </a:solidFill>
              <a:latin typeface="Reddit Sans"/>
              <a:ea typeface="Reddit Sans"/>
              <a:cs typeface="Reddit Sans"/>
              <a:sym typeface="Reddit Sans"/>
            </a:endParaRPr>
          </a:p>
        </p:txBody>
      </p:sp>
      <p:sp>
        <p:nvSpPr>
          <p:cNvPr id="1808" name="Google Shape;1808;p62"/>
          <p:cNvSpPr txBox="1"/>
          <p:nvPr/>
        </p:nvSpPr>
        <p:spPr>
          <a:xfrm>
            <a:off x="5862084" y="5124769"/>
            <a:ext cx="61554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100" u="none" cap="none" strike="noStrike">
                <a:solidFill>
                  <a:srgbClr val="C3161C"/>
                </a:solidFill>
                <a:latin typeface="Reddit Sans SemiBold"/>
                <a:ea typeface="Reddit Sans SemiBold"/>
                <a:cs typeface="Reddit Sans SemiBold"/>
                <a:sym typeface="Reddit Sans SemiBold"/>
              </a:rPr>
              <a:t>Đưa MBW Next vào sử dụng chính thức trên toàn bộ phạm vi triển khai.</a:t>
            </a:r>
            <a:endParaRPr b="0" i="0" sz="1100" u="none" cap="none" strike="noStrike">
              <a:solidFill>
                <a:srgbClr val="C3161C"/>
              </a:solidFill>
              <a:latin typeface="Reddit Sans SemiBold"/>
              <a:ea typeface="Reddit Sans SemiBold"/>
              <a:cs typeface="Reddit Sans SemiBold"/>
              <a:sym typeface="Reddit Sans SemiBold"/>
            </a:endParaRPr>
          </a:p>
        </p:txBody>
      </p:sp>
      <p:sp>
        <p:nvSpPr>
          <p:cNvPr id="1809" name="Google Shape;1809;p62"/>
          <p:cNvSpPr txBox="1"/>
          <p:nvPr/>
        </p:nvSpPr>
        <p:spPr>
          <a:xfrm>
            <a:off x="5853058" y="5316932"/>
            <a:ext cx="6567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100" u="none" cap="none" strike="noStrike">
                <a:solidFill>
                  <a:srgbClr val="000000"/>
                </a:solidFill>
                <a:latin typeface="Reddit Sans"/>
                <a:ea typeface="Reddit Sans"/>
                <a:cs typeface="Reddit Sans"/>
                <a:sym typeface="Reddit Sans"/>
              </a:rPr>
              <a:t>Đội ngũ MBW đồng hành hỗ trợ người dùng, xử lý phát sinh và tối ưu hệ thống.</a:t>
            </a:r>
            <a:endParaRPr b="0" i="0" sz="1100" u="none" cap="none" strike="noStrike">
              <a:solidFill>
                <a:srgbClr val="000000"/>
              </a:solidFill>
              <a:latin typeface="Reddit Sans"/>
              <a:ea typeface="Reddit Sans"/>
              <a:cs typeface="Reddit Sans"/>
              <a:sym typeface="Reddit Sans"/>
            </a:endParaRPr>
          </a:p>
        </p:txBody>
      </p:sp>
      <p:pic>
        <p:nvPicPr>
          <p:cNvPr id="1810" name="Google Shape;1810;p62"/>
          <p:cNvPicPr preferRelativeResize="0"/>
          <p:nvPr/>
        </p:nvPicPr>
        <p:blipFill rotWithShape="1">
          <a:blip r:embed="rId7">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4" name="Shape 1814"/>
        <p:cNvGrpSpPr/>
        <p:nvPr/>
      </p:nvGrpSpPr>
      <p:grpSpPr>
        <a:xfrm>
          <a:off x="0" y="0"/>
          <a:ext cx="0" cy="0"/>
          <a:chOff x="0" y="0"/>
          <a:chExt cx="0" cy="0"/>
        </a:xfrm>
      </p:grpSpPr>
      <p:sp>
        <p:nvSpPr>
          <p:cNvPr id="1815" name="Google Shape;1815;p63"/>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816" name="Google Shape;1816;p63"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817" name="Google Shape;1817;p63"/>
          <p:cNvSpPr txBox="1"/>
          <p:nvPr/>
        </p:nvSpPr>
        <p:spPr>
          <a:xfrm>
            <a:off x="839225" y="301500"/>
            <a:ext cx="88821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Hạ tầng triển khai &amp; dịch vụ phần mềm</a:t>
            </a:r>
            <a:endParaRPr b="1" i="0" sz="1600" u="none" cap="none" strike="noStrike">
              <a:solidFill>
                <a:srgbClr val="C3161C"/>
              </a:solidFill>
              <a:latin typeface="Reddit Sans"/>
              <a:ea typeface="Reddit Sans"/>
              <a:cs typeface="Reddit Sans"/>
              <a:sym typeface="Reddit Sans"/>
            </a:endParaRPr>
          </a:p>
        </p:txBody>
      </p:sp>
      <p:grpSp>
        <p:nvGrpSpPr>
          <p:cNvPr id="1818" name="Google Shape;1818;p63"/>
          <p:cNvGrpSpPr/>
          <p:nvPr/>
        </p:nvGrpSpPr>
        <p:grpSpPr>
          <a:xfrm>
            <a:off x="10222040" y="325568"/>
            <a:ext cx="1379662" cy="380749"/>
            <a:chOff x="2600725" y="4134550"/>
            <a:chExt cx="1957800" cy="540300"/>
          </a:xfrm>
        </p:grpSpPr>
        <p:sp>
          <p:nvSpPr>
            <p:cNvPr id="1819" name="Google Shape;1819;p63"/>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820" name="Google Shape;1820;p63"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sp>
        <p:nvSpPr>
          <p:cNvPr id="1821" name="Google Shape;1821;p63"/>
          <p:cNvSpPr txBox="1"/>
          <p:nvPr/>
        </p:nvSpPr>
        <p:spPr>
          <a:xfrm>
            <a:off x="501492" y="3186500"/>
            <a:ext cx="61089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Dịch vụ hỗ trợ khách hàng</a:t>
            </a:r>
            <a:endParaRPr b="0" i="0" sz="1600" u="none" cap="none" strike="noStrike">
              <a:solidFill>
                <a:srgbClr val="C3161C"/>
              </a:solidFill>
              <a:latin typeface="Reddit Sans SemiBold"/>
              <a:ea typeface="Reddit Sans SemiBold"/>
              <a:cs typeface="Reddit Sans SemiBold"/>
              <a:sym typeface="Reddit Sans SemiBold"/>
            </a:endParaRPr>
          </a:p>
        </p:txBody>
      </p:sp>
      <p:grpSp>
        <p:nvGrpSpPr>
          <p:cNvPr id="1822" name="Google Shape;1822;p63"/>
          <p:cNvGrpSpPr/>
          <p:nvPr/>
        </p:nvGrpSpPr>
        <p:grpSpPr>
          <a:xfrm rot="2700000">
            <a:off x="6882064" y="3259077"/>
            <a:ext cx="148367" cy="193521"/>
            <a:chOff x="3723" y="2014"/>
            <a:chExt cx="230" cy="300"/>
          </a:xfrm>
        </p:grpSpPr>
        <p:sp>
          <p:nvSpPr>
            <p:cNvPr id="1823" name="Google Shape;1823;p6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824" name="Google Shape;1824;p6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sp>
        <p:nvSpPr>
          <p:cNvPr id="1825" name="Google Shape;1825;p63"/>
          <p:cNvSpPr txBox="1"/>
          <p:nvPr/>
        </p:nvSpPr>
        <p:spPr>
          <a:xfrm>
            <a:off x="501492" y="958400"/>
            <a:ext cx="61089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vi" sz="1600" u="none" cap="none" strike="noStrike">
                <a:solidFill>
                  <a:srgbClr val="C3161C"/>
                </a:solidFill>
                <a:latin typeface="Reddit Sans SemiBold"/>
                <a:ea typeface="Reddit Sans SemiBold"/>
                <a:cs typeface="Reddit Sans SemiBold"/>
                <a:sym typeface="Reddit Sans SemiBold"/>
              </a:rPr>
              <a:t>Hạ tầng triển khai phần mềm</a:t>
            </a:r>
            <a:endParaRPr b="0" i="0" sz="1600" u="none" cap="none" strike="noStrike">
              <a:solidFill>
                <a:srgbClr val="C3161C"/>
              </a:solidFill>
              <a:latin typeface="Reddit Sans SemiBold"/>
              <a:ea typeface="Reddit Sans SemiBold"/>
              <a:cs typeface="Reddit Sans SemiBold"/>
              <a:sym typeface="Reddit Sans SemiBold"/>
            </a:endParaRPr>
          </a:p>
        </p:txBody>
      </p:sp>
      <p:grpSp>
        <p:nvGrpSpPr>
          <p:cNvPr id="1826" name="Google Shape;1826;p63"/>
          <p:cNvGrpSpPr/>
          <p:nvPr/>
        </p:nvGrpSpPr>
        <p:grpSpPr>
          <a:xfrm rot="2700000">
            <a:off x="6882064" y="1030977"/>
            <a:ext cx="148367" cy="193521"/>
            <a:chOff x="3723" y="2014"/>
            <a:chExt cx="230" cy="300"/>
          </a:xfrm>
        </p:grpSpPr>
        <p:sp>
          <p:nvSpPr>
            <p:cNvPr id="1827" name="Google Shape;1827;p63"/>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828" name="Google Shape;1828;p63"/>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cxnSp>
        <p:nvCxnSpPr>
          <p:cNvPr id="1829" name="Google Shape;1829;p63"/>
          <p:cNvCxnSpPr/>
          <p:nvPr/>
        </p:nvCxnSpPr>
        <p:spPr>
          <a:xfrm>
            <a:off x="587230" y="1379458"/>
            <a:ext cx="6489900" cy="0"/>
          </a:xfrm>
          <a:prstGeom prst="straightConnector1">
            <a:avLst/>
          </a:prstGeom>
          <a:noFill/>
          <a:ln cap="flat" cmpd="sng" w="12700">
            <a:solidFill>
              <a:srgbClr val="B7B7B7"/>
            </a:solidFill>
            <a:prstDash val="dashDot"/>
            <a:miter lim="8000"/>
            <a:headEnd len="sm" w="sm" type="none"/>
            <a:tailEnd len="sm" w="sm" type="none"/>
          </a:ln>
        </p:spPr>
      </p:cxnSp>
      <p:cxnSp>
        <p:nvCxnSpPr>
          <p:cNvPr id="1830" name="Google Shape;1830;p63"/>
          <p:cNvCxnSpPr/>
          <p:nvPr/>
        </p:nvCxnSpPr>
        <p:spPr>
          <a:xfrm>
            <a:off x="587230" y="3607558"/>
            <a:ext cx="11042700" cy="0"/>
          </a:xfrm>
          <a:prstGeom prst="straightConnector1">
            <a:avLst/>
          </a:prstGeom>
          <a:noFill/>
          <a:ln cap="flat" cmpd="sng" w="12700">
            <a:solidFill>
              <a:srgbClr val="B7B7B7"/>
            </a:solidFill>
            <a:prstDash val="dashDot"/>
            <a:miter lim="8000"/>
            <a:headEnd len="sm" w="sm" type="none"/>
            <a:tailEnd len="sm" w="sm" type="none"/>
          </a:ln>
        </p:spPr>
      </p:cxnSp>
      <p:sp>
        <p:nvSpPr>
          <p:cNvPr id="1831" name="Google Shape;1831;p63"/>
          <p:cNvSpPr/>
          <p:nvPr/>
        </p:nvSpPr>
        <p:spPr>
          <a:xfrm>
            <a:off x="587375" y="3800100"/>
            <a:ext cx="2482200" cy="24483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832" name="Google Shape;1832;p63"/>
          <p:cNvSpPr txBox="1"/>
          <p:nvPr/>
        </p:nvSpPr>
        <p:spPr>
          <a:xfrm>
            <a:off x="745325" y="3946075"/>
            <a:ext cx="2167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lt1"/>
                </a:solidFill>
                <a:latin typeface="Reddit Sans"/>
                <a:ea typeface="Reddit Sans"/>
                <a:cs typeface="Reddit Sans"/>
                <a:sym typeface="Reddit Sans"/>
              </a:rPr>
              <a:t>Đào tạo online / offline</a:t>
            </a:r>
            <a:endParaRPr b="1" i="0" sz="1600" u="none" cap="none" strike="noStrike">
              <a:solidFill>
                <a:schemeClr val="lt1"/>
              </a:solidFill>
              <a:latin typeface="Reddit Sans"/>
              <a:ea typeface="Reddit Sans"/>
              <a:cs typeface="Reddit Sans"/>
              <a:sym typeface="Reddit Sans"/>
            </a:endParaRPr>
          </a:p>
        </p:txBody>
      </p:sp>
      <p:sp>
        <p:nvSpPr>
          <p:cNvPr id="1833" name="Google Shape;1833;p63"/>
          <p:cNvSpPr txBox="1"/>
          <p:nvPr/>
        </p:nvSpPr>
        <p:spPr>
          <a:xfrm>
            <a:off x="727075" y="4583939"/>
            <a:ext cx="2304300" cy="155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Đào tạo online hoặc trực tiếp tại trụ sở doanh nghiệp.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Hướng dẫn triển khai toàn diện &amp; thiết lập dữ liệu master data &amp; đào tạo sử dụng phần mềm</a:t>
            </a:r>
            <a:endParaRPr b="0" i="0" sz="1200" u="none" cap="none" strike="noStrike">
              <a:solidFill>
                <a:schemeClr val="lt1"/>
              </a:solidFill>
              <a:latin typeface="Reddit Sans Medium"/>
              <a:ea typeface="Reddit Sans Medium"/>
              <a:cs typeface="Reddit Sans Medium"/>
              <a:sym typeface="Reddit Sans Medium"/>
            </a:endParaRPr>
          </a:p>
        </p:txBody>
      </p:sp>
      <p:sp>
        <p:nvSpPr>
          <p:cNvPr id="1834" name="Google Shape;1834;p63"/>
          <p:cNvSpPr/>
          <p:nvPr/>
        </p:nvSpPr>
        <p:spPr>
          <a:xfrm>
            <a:off x="3456875" y="3800100"/>
            <a:ext cx="2482200" cy="24483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835" name="Google Shape;1835;p63"/>
          <p:cNvSpPr txBox="1"/>
          <p:nvPr/>
        </p:nvSpPr>
        <p:spPr>
          <a:xfrm>
            <a:off x="3614825" y="3946075"/>
            <a:ext cx="2167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lt1"/>
                </a:solidFill>
                <a:latin typeface="Reddit Sans"/>
                <a:ea typeface="Reddit Sans"/>
                <a:cs typeface="Reddit Sans"/>
                <a:sym typeface="Reddit Sans"/>
              </a:rPr>
              <a:t>Video &amp; tài liệu HDSD</a:t>
            </a:r>
            <a:endParaRPr b="1" i="0" sz="1600" u="none" cap="none" strike="noStrike">
              <a:solidFill>
                <a:schemeClr val="lt1"/>
              </a:solidFill>
              <a:latin typeface="Reddit Sans"/>
              <a:ea typeface="Reddit Sans"/>
              <a:cs typeface="Reddit Sans"/>
              <a:sym typeface="Reddit Sans"/>
            </a:endParaRPr>
          </a:p>
        </p:txBody>
      </p:sp>
      <p:sp>
        <p:nvSpPr>
          <p:cNvPr id="1836" name="Google Shape;1836;p63"/>
          <p:cNvSpPr txBox="1"/>
          <p:nvPr/>
        </p:nvSpPr>
        <p:spPr>
          <a:xfrm>
            <a:off x="3596575" y="4583939"/>
            <a:ext cx="2304300" cy="1339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Video hướng dẫn dễ hiểu với theo từng phân hệ</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Tài liệu hướng dẫn online và danh sách các câu hỏi thường gặp</a:t>
            </a:r>
            <a:endParaRPr b="0" i="0" sz="1200" u="none" cap="none" strike="noStrike">
              <a:solidFill>
                <a:schemeClr val="lt1"/>
              </a:solidFill>
              <a:latin typeface="Reddit Sans Medium"/>
              <a:ea typeface="Reddit Sans Medium"/>
              <a:cs typeface="Reddit Sans Medium"/>
              <a:sym typeface="Reddit Sans Medium"/>
            </a:endParaRPr>
          </a:p>
        </p:txBody>
      </p:sp>
      <p:sp>
        <p:nvSpPr>
          <p:cNvPr id="1837" name="Google Shape;1837;p63"/>
          <p:cNvSpPr/>
          <p:nvPr/>
        </p:nvSpPr>
        <p:spPr>
          <a:xfrm>
            <a:off x="6283188" y="3800100"/>
            <a:ext cx="2482200" cy="24483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838" name="Google Shape;1838;p63"/>
          <p:cNvSpPr txBox="1"/>
          <p:nvPr/>
        </p:nvSpPr>
        <p:spPr>
          <a:xfrm>
            <a:off x="6441138" y="3946075"/>
            <a:ext cx="2167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lt1"/>
                </a:solidFill>
                <a:latin typeface="Reddit Sans"/>
                <a:ea typeface="Reddit Sans"/>
                <a:cs typeface="Reddit Sans"/>
                <a:sym typeface="Reddit Sans"/>
              </a:rPr>
              <a:t>Hỗ trợ sử dụng xuyên suốt</a:t>
            </a:r>
            <a:endParaRPr b="1" i="0" sz="1600" u="none" cap="none" strike="noStrike">
              <a:solidFill>
                <a:schemeClr val="lt1"/>
              </a:solidFill>
              <a:latin typeface="Reddit Sans"/>
              <a:ea typeface="Reddit Sans"/>
              <a:cs typeface="Reddit Sans"/>
              <a:sym typeface="Reddit Sans"/>
            </a:endParaRPr>
          </a:p>
        </p:txBody>
      </p:sp>
      <p:sp>
        <p:nvSpPr>
          <p:cNvPr id="1839" name="Google Shape;1839;p63"/>
          <p:cNvSpPr txBox="1"/>
          <p:nvPr/>
        </p:nvSpPr>
        <p:spPr>
          <a:xfrm>
            <a:off x="6422888" y="4583939"/>
            <a:ext cx="2304300" cy="1764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Hỗ trợ 1-1 qua nhóm Zalo riêng</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trong suốt thời gian sử dụng</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Ghi nhận, support và tiến hành</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nâng cấp, tùy chỉnh, customize liên tục theo nhu cầu</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p:txBody>
      </p:sp>
      <p:sp>
        <p:nvSpPr>
          <p:cNvPr id="1840" name="Google Shape;1840;p63"/>
          <p:cNvSpPr/>
          <p:nvPr/>
        </p:nvSpPr>
        <p:spPr>
          <a:xfrm>
            <a:off x="9147725" y="3800100"/>
            <a:ext cx="2482200" cy="2448300"/>
          </a:xfrm>
          <a:prstGeom prst="roundRect">
            <a:avLst>
              <a:gd fmla="val 10840" name="adj"/>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Libre Franklin ExtraLight"/>
              <a:ea typeface="Libre Franklin ExtraLight"/>
              <a:cs typeface="Libre Franklin ExtraLight"/>
              <a:sym typeface="Libre Franklin ExtraLight"/>
            </a:endParaRPr>
          </a:p>
        </p:txBody>
      </p:sp>
      <p:sp>
        <p:nvSpPr>
          <p:cNvPr id="1841" name="Google Shape;1841;p63"/>
          <p:cNvSpPr txBox="1"/>
          <p:nvPr/>
        </p:nvSpPr>
        <p:spPr>
          <a:xfrm>
            <a:off x="9305675" y="3946075"/>
            <a:ext cx="2167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lt1"/>
                </a:solidFill>
                <a:latin typeface="Reddit Sans"/>
                <a:ea typeface="Reddit Sans"/>
                <a:cs typeface="Reddit Sans"/>
                <a:sym typeface="Reddit Sans"/>
              </a:rPr>
              <a:t>Cập nhật tính năng mới miễn phí</a:t>
            </a:r>
            <a:endParaRPr b="1" i="0" sz="1600" u="none" cap="none" strike="noStrike">
              <a:solidFill>
                <a:schemeClr val="lt1"/>
              </a:solidFill>
              <a:latin typeface="Reddit Sans"/>
              <a:ea typeface="Reddit Sans"/>
              <a:cs typeface="Reddit Sans"/>
              <a:sym typeface="Reddit Sans"/>
            </a:endParaRPr>
          </a:p>
        </p:txBody>
      </p:sp>
      <p:sp>
        <p:nvSpPr>
          <p:cNvPr id="1842" name="Google Shape;1842;p63"/>
          <p:cNvSpPr txBox="1"/>
          <p:nvPr/>
        </p:nvSpPr>
        <p:spPr>
          <a:xfrm>
            <a:off x="9287425" y="4583939"/>
            <a:ext cx="2304300" cy="15516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Cập nhật tính năng mới thường xuyên và miễn phí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Hỗ trợ tích hợp 2 chiều với các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hệ thống KH đang sử dụng</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t/>
            </a:r>
            <a:endParaRPr b="0" i="0" sz="1200" u="none" cap="none" strike="noStrike">
              <a:solidFill>
                <a:schemeClr val="lt1"/>
              </a:solidFill>
              <a:latin typeface="Reddit Sans Medium"/>
              <a:ea typeface="Reddit Sans Medium"/>
              <a:cs typeface="Reddit Sans Medium"/>
              <a:sym typeface="Reddit Sans Medium"/>
            </a:endParaRPr>
          </a:p>
          <a:p>
            <a:pPr indent="0" lvl="0" marL="0" marR="0" rtl="0" algn="l">
              <a:lnSpc>
                <a:spcPct val="115000"/>
              </a:lnSpc>
              <a:spcBef>
                <a:spcPts val="0"/>
              </a:spcBef>
              <a:spcAft>
                <a:spcPts val="0"/>
              </a:spcAft>
              <a:buClr>
                <a:srgbClr val="000000"/>
              </a:buClr>
              <a:buSzPts val="1000"/>
              <a:buFont typeface="Arial"/>
              <a:buNone/>
            </a:pPr>
            <a:r>
              <a:rPr b="0" i="0" lang="vi" sz="1200" u="none" cap="none" strike="noStrike">
                <a:solidFill>
                  <a:schemeClr val="lt1"/>
                </a:solidFill>
                <a:latin typeface="Reddit Sans Medium"/>
                <a:ea typeface="Reddit Sans Medium"/>
                <a:cs typeface="Reddit Sans Medium"/>
                <a:sym typeface="Reddit Sans Medium"/>
              </a:rPr>
              <a:t>Bảo trì miễn phí</a:t>
            </a:r>
            <a:endParaRPr b="0" i="0" sz="1200" u="none" cap="none" strike="noStrike">
              <a:solidFill>
                <a:schemeClr val="lt1"/>
              </a:solidFill>
              <a:latin typeface="Reddit Sans Medium"/>
              <a:ea typeface="Reddit Sans Medium"/>
              <a:cs typeface="Reddit Sans Medium"/>
              <a:sym typeface="Reddit Sans Medium"/>
            </a:endParaRPr>
          </a:p>
        </p:txBody>
      </p:sp>
      <p:sp>
        <p:nvSpPr>
          <p:cNvPr id="1843" name="Google Shape;1843;p63"/>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sp>
        <p:nvSpPr>
          <p:cNvPr id="1844" name="Google Shape;1844;p63"/>
          <p:cNvSpPr txBox="1"/>
          <p:nvPr/>
        </p:nvSpPr>
        <p:spPr>
          <a:xfrm>
            <a:off x="456382" y="1532487"/>
            <a:ext cx="7222800" cy="12720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15000"/>
              </a:lnSpc>
              <a:spcBef>
                <a:spcPts val="1000"/>
              </a:spcBef>
              <a:spcAft>
                <a:spcPts val="0"/>
              </a:spcAft>
              <a:buClr>
                <a:srgbClr val="C4161C"/>
              </a:buClr>
              <a:buSzPts val="1400"/>
              <a:buFont typeface="Manrope"/>
              <a:buChar char="❖"/>
            </a:pPr>
            <a:r>
              <a:rPr b="0" i="0" lang="vi" sz="1400" u="none" cap="none" strike="noStrike">
                <a:solidFill>
                  <a:srgbClr val="000000"/>
                </a:solidFill>
                <a:latin typeface="Manrope"/>
                <a:ea typeface="Manrope"/>
                <a:cs typeface="Manrope"/>
                <a:sym typeface="Manrope"/>
              </a:rPr>
              <a:t>Đối với khách hàng triển khai MBW Next, MBW Digital sẽ cung cấp dịch vụ triển khai đi kèm hệ thống hạ tầng (phần mềm được cài đặt trên Trung tâm dữ liệu của MBW Digital) để đảm bảo hệ thống phần mềm luôn được vận hành ổn định nhất.</a:t>
            </a:r>
            <a:endParaRPr b="0" i="0" sz="1400" u="none" cap="none" strike="noStrike">
              <a:solidFill>
                <a:srgbClr val="000000"/>
              </a:solidFill>
              <a:latin typeface="Manrope"/>
              <a:ea typeface="Manrope"/>
              <a:cs typeface="Manrope"/>
              <a:sym typeface="Manrope"/>
            </a:endParaRPr>
          </a:p>
          <a:p>
            <a:pPr indent="-317500" lvl="0" marL="457200" marR="0" rtl="0" algn="l">
              <a:lnSpc>
                <a:spcPct val="115000"/>
              </a:lnSpc>
              <a:spcBef>
                <a:spcPts val="1000"/>
              </a:spcBef>
              <a:spcAft>
                <a:spcPts val="0"/>
              </a:spcAft>
              <a:buClr>
                <a:srgbClr val="C4161C"/>
              </a:buClr>
              <a:buSzPts val="1400"/>
              <a:buFont typeface="Manrope"/>
              <a:buChar char="❖"/>
            </a:pPr>
            <a:r>
              <a:rPr b="0" i="0" lang="vi" sz="1400" u="none" cap="none" strike="noStrike">
                <a:solidFill>
                  <a:srgbClr val="000000"/>
                </a:solidFill>
                <a:latin typeface="Manrope"/>
                <a:ea typeface="Manrope"/>
                <a:cs typeface="Manrope"/>
                <a:sym typeface="Manrope"/>
              </a:rPr>
              <a:t>Khách hàng có thể chọn trong 2 hình thức: </a:t>
            </a:r>
            <a:r>
              <a:rPr b="1" i="0" lang="vi" sz="1400" u="none" cap="none" strike="noStrike">
                <a:solidFill>
                  <a:srgbClr val="000000"/>
                </a:solidFill>
                <a:latin typeface="Manrope"/>
                <a:ea typeface="Manrope"/>
                <a:cs typeface="Manrope"/>
                <a:sym typeface="Manrope"/>
              </a:rPr>
              <a:t>Máy chủ chung</a:t>
            </a:r>
            <a:r>
              <a:rPr b="0" i="0" lang="vi" sz="1400" u="none" cap="none" strike="noStrike">
                <a:solidFill>
                  <a:srgbClr val="000000"/>
                </a:solidFill>
                <a:latin typeface="Manrope"/>
                <a:ea typeface="Manrope"/>
                <a:cs typeface="Manrope"/>
                <a:sym typeface="Manrope"/>
              </a:rPr>
              <a:t> hoặc </a:t>
            </a:r>
            <a:r>
              <a:rPr b="1" i="0" lang="vi" sz="1400" u="none" cap="none" strike="noStrike">
                <a:solidFill>
                  <a:srgbClr val="000000"/>
                </a:solidFill>
                <a:latin typeface="Manrope"/>
                <a:ea typeface="Manrope"/>
                <a:cs typeface="Manrope"/>
                <a:sym typeface="Manrope"/>
              </a:rPr>
              <a:t>Máy chủ riêng </a:t>
            </a:r>
            <a:endParaRPr b="1" i="0" sz="1400" u="none" cap="none" strike="noStrike">
              <a:solidFill>
                <a:srgbClr val="000000"/>
              </a:solidFill>
              <a:latin typeface="Manrope"/>
              <a:ea typeface="Manrope"/>
              <a:cs typeface="Manrope"/>
              <a:sym typeface="Manrope"/>
            </a:endParaRPr>
          </a:p>
        </p:txBody>
      </p:sp>
      <p:pic>
        <p:nvPicPr>
          <p:cNvPr id="1845" name="Google Shape;1845;p63"/>
          <p:cNvPicPr preferRelativeResize="0"/>
          <p:nvPr/>
        </p:nvPicPr>
        <p:blipFill rotWithShape="1">
          <a:blip r:embed="rId5">
            <a:alphaModFix/>
          </a:blip>
          <a:srcRect b="0" l="0" r="0" t="0"/>
          <a:stretch/>
        </p:blipFill>
        <p:spPr>
          <a:xfrm>
            <a:off x="8013699" y="944975"/>
            <a:ext cx="2539024" cy="2324049"/>
          </a:xfrm>
          <a:prstGeom prst="rect">
            <a:avLst/>
          </a:prstGeom>
          <a:noFill/>
          <a:ln>
            <a:noFill/>
          </a:ln>
        </p:spPr>
      </p:pic>
      <p:sp>
        <p:nvSpPr>
          <p:cNvPr id="1846" name="Google Shape;1846;p63"/>
          <p:cNvSpPr/>
          <p:nvPr/>
        </p:nvSpPr>
        <p:spPr>
          <a:xfrm>
            <a:off x="10272575" y="1624275"/>
            <a:ext cx="1278600" cy="380700"/>
          </a:xfrm>
          <a:prstGeom prst="roundRect">
            <a:avLst>
              <a:gd fmla="val 16667" name="adj"/>
            </a:avLst>
          </a:prstGeom>
          <a:solidFill>
            <a:srgbClr val="C3161C"/>
          </a:solidFill>
          <a:ln cap="flat" cmpd="sng" w="9525">
            <a:solidFill>
              <a:srgbClr val="C4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0" i="0" lang="vi" sz="1100" u="none" cap="none" strike="noStrike">
                <a:solidFill>
                  <a:srgbClr val="FFFFFF"/>
                </a:solidFill>
                <a:latin typeface="Manrope"/>
                <a:ea typeface="Manrope"/>
                <a:cs typeface="Manrope"/>
                <a:sym typeface="Manrope"/>
              </a:rPr>
              <a:t>Tự động sao lưu dữ liệu</a:t>
            </a:r>
            <a:endParaRPr b="0" i="0" sz="1100" u="none" cap="none" strike="noStrike">
              <a:solidFill>
                <a:srgbClr val="FFFFFF"/>
              </a:solidFill>
              <a:latin typeface="Manrope"/>
              <a:ea typeface="Manrope"/>
              <a:cs typeface="Manrope"/>
              <a:sym typeface="Manrope"/>
            </a:endParaRPr>
          </a:p>
        </p:txBody>
      </p:sp>
      <p:sp>
        <p:nvSpPr>
          <p:cNvPr id="1847" name="Google Shape;1847;p63"/>
          <p:cNvSpPr/>
          <p:nvPr/>
        </p:nvSpPr>
        <p:spPr>
          <a:xfrm>
            <a:off x="10758850" y="2156848"/>
            <a:ext cx="1278600" cy="338700"/>
          </a:xfrm>
          <a:prstGeom prst="roundRect">
            <a:avLst>
              <a:gd fmla="val 16667" name="adj"/>
            </a:avLst>
          </a:prstGeom>
          <a:solidFill>
            <a:srgbClr val="FFFFFF"/>
          </a:solidFill>
          <a:ln cap="flat" cmpd="sng" w="9525">
            <a:solidFill>
              <a:srgbClr val="C416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900"/>
              <a:buFont typeface="Arial"/>
              <a:buNone/>
            </a:pPr>
            <a:r>
              <a:rPr b="0" i="0" lang="vi" sz="900" u="none" cap="none" strike="noStrike">
                <a:solidFill>
                  <a:srgbClr val="030303"/>
                </a:solidFill>
                <a:latin typeface="Manrope"/>
                <a:ea typeface="Manrope"/>
                <a:cs typeface="Manrope"/>
                <a:sym typeface="Manrope"/>
              </a:rPr>
              <a:t>Domain riêng của doanh nghiệp</a:t>
            </a:r>
            <a:endParaRPr b="0" i="0" sz="900" u="none" cap="none" strike="noStrike">
              <a:solidFill>
                <a:srgbClr val="030303"/>
              </a:solidFill>
              <a:latin typeface="Manrope"/>
              <a:ea typeface="Manrope"/>
              <a:cs typeface="Manrope"/>
              <a:sym typeface="Manrope"/>
            </a:endParaRPr>
          </a:p>
        </p:txBody>
      </p:sp>
      <p:pic>
        <p:nvPicPr>
          <p:cNvPr id="1848" name="Google Shape;1848;p63"/>
          <p:cNvPicPr preferRelativeResize="0"/>
          <p:nvPr/>
        </p:nvPicPr>
        <p:blipFill rotWithShape="1">
          <a:blip r:embed="rId6">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sp>
        <p:nvSpPr>
          <p:cNvPr id="1853" name="Google Shape;1853;p64"/>
          <p:cNvSpPr/>
          <p:nvPr/>
        </p:nvSpPr>
        <p:spPr>
          <a:xfrm>
            <a:off x="587228" y="389797"/>
            <a:ext cx="252000" cy="252000"/>
          </a:xfrm>
          <a:prstGeom prst="ellipse">
            <a:avLst/>
          </a:prstGeom>
          <a:solidFill>
            <a:srgbClr val="C316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Libre Franklin ExtraLight"/>
              <a:ea typeface="Libre Franklin ExtraLight"/>
              <a:cs typeface="Libre Franklin ExtraLight"/>
              <a:sym typeface="Libre Franklin ExtraLight"/>
            </a:endParaRPr>
          </a:p>
        </p:txBody>
      </p:sp>
      <p:pic>
        <p:nvPicPr>
          <p:cNvPr id="1854" name="Google Shape;1854;p64" title="icon-w.png"/>
          <p:cNvPicPr preferRelativeResize="0"/>
          <p:nvPr/>
        </p:nvPicPr>
        <p:blipFill rotWithShape="1">
          <a:blip r:embed="rId3">
            <a:alphaModFix/>
          </a:blip>
          <a:srcRect b="0" l="0" r="0" t="0"/>
          <a:stretch/>
        </p:blipFill>
        <p:spPr>
          <a:xfrm>
            <a:off x="634087" y="436000"/>
            <a:ext cx="159575" cy="159599"/>
          </a:xfrm>
          <a:prstGeom prst="rect">
            <a:avLst/>
          </a:prstGeom>
          <a:noFill/>
          <a:ln>
            <a:noFill/>
          </a:ln>
        </p:spPr>
      </p:pic>
      <p:sp>
        <p:nvSpPr>
          <p:cNvPr id="1855" name="Google Shape;1855;p64"/>
          <p:cNvSpPr txBox="1"/>
          <p:nvPr/>
        </p:nvSpPr>
        <p:spPr>
          <a:xfrm>
            <a:off x="839225" y="301500"/>
            <a:ext cx="6409200" cy="422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1" i="0" lang="vi" sz="1600" u="none" cap="none" strike="noStrike">
                <a:solidFill>
                  <a:schemeClr val="dk1"/>
                </a:solidFill>
                <a:latin typeface="Reddit Sans"/>
                <a:ea typeface="Reddit Sans"/>
                <a:cs typeface="Reddit Sans"/>
                <a:sym typeface="Reddit Sans"/>
              </a:rPr>
              <a:t>Khách hàng nhiều lĩnh vực</a:t>
            </a:r>
            <a:endParaRPr b="1" i="0" sz="1600" u="none" cap="none" strike="noStrike">
              <a:solidFill>
                <a:schemeClr val="dk1"/>
              </a:solidFill>
              <a:latin typeface="Reddit Sans"/>
              <a:ea typeface="Reddit Sans"/>
              <a:cs typeface="Reddit Sans"/>
              <a:sym typeface="Reddit Sans"/>
            </a:endParaRPr>
          </a:p>
        </p:txBody>
      </p:sp>
      <p:sp>
        <p:nvSpPr>
          <p:cNvPr id="1856" name="Google Shape;1856;p64"/>
          <p:cNvSpPr txBox="1"/>
          <p:nvPr/>
        </p:nvSpPr>
        <p:spPr>
          <a:xfrm>
            <a:off x="587225" y="931100"/>
            <a:ext cx="7907400" cy="338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200"/>
              <a:buFont typeface="Arial"/>
              <a:buNone/>
            </a:pPr>
            <a:r>
              <a:rPr b="0" i="0" lang="vi" sz="2200" u="none" cap="none" strike="noStrike">
                <a:solidFill>
                  <a:srgbClr val="C3161C"/>
                </a:solidFill>
                <a:latin typeface="Reddit Sans SemiBold"/>
                <a:ea typeface="Reddit Sans SemiBold"/>
                <a:cs typeface="Reddit Sans SemiBold"/>
                <a:sym typeface="Reddit Sans SemiBold"/>
              </a:rPr>
              <a:t>Được tin dùng</a:t>
            </a:r>
            <a:r>
              <a:rPr b="0" i="0" lang="vi" sz="2200" u="none" cap="none" strike="noStrike">
                <a:solidFill>
                  <a:schemeClr val="dk1"/>
                </a:solidFill>
                <a:latin typeface="Reddit Sans SemiBold"/>
                <a:ea typeface="Reddit Sans SemiBold"/>
                <a:cs typeface="Reddit Sans SemiBold"/>
                <a:sym typeface="Reddit Sans SemiBold"/>
              </a:rPr>
              <a:t> bởi nhiều doanh nghiệp  </a:t>
            </a:r>
            <a:endParaRPr b="0" i="0" sz="2200" u="none" cap="none" strike="noStrike">
              <a:solidFill>
                <a:srgbClr val="C3161C"/>
              </a:solidFill>
              <a:latin typeface="Reddit Sans SemiBold"/>
              <a:ea typeface="Reddit Sans SemiBold"/>
              <a:cs typeface="Reddit Sans SemiBold"/>
              <a:sym typeface="Reddit Sans SemiBold"/>
            </a:endParaRPr>
          </a:p>
        </p:txBody>
      </p:sp>
      <p:grpSp>
        <p:nvGrpSpPr>
          <p:cNvPr id="1857" name="Google Shape;1857;p64"/>
          <p:cNvGrpSpPr/>
          <p:nvPr/>
        </p:nvGrpSpPr>
        <p:grpSpPr>
          <a:xfrm>
            <a:off x="10222040" y="325568"/>
            <a:ext cx="1379662" cy="380749"/>
            <a:chOff x="2600725" y="4134550"/>
            <a:chExt cx="1957800" cy="540300"/>
          </a:xfrm>
        </p:grpSpPr>
        <p:sp>
          <p:nvSpPr>
            <p:cNvPr id="1858" name="Google Shape;1858;p64"/>
            <p:cNvSpPr/>
            <p:nvPr/>
          </p:nvSpPr>
          <p:spPr>
            <a:xfrm>
              <a:off x="2600725" y="4134550"/>
              <a:ext cx="1957800" cy="540300"/>
            </a:xfrm>
            <a:prstGeom prst="roundRect">
              <a:avLst>
                <a:gd fmla="val 16667" name="adj"/>
              </a:avLst>
            </a:prstGeom>
            <a:solidFill>
              <a:srgbClr val="F3F3F3"/>
            </a:solidFill>
            <a:ln cap="flat" cmpd="sng" w="9525">
              <a:solidFill>
                <a:srgbClr val="C3161C"/>
              </a:solidFill>
              <a:prstDash val="solid"/>
              <a:round/>
              <a:headEnd len="sm" w="sm" type="none"/>
              <a:tailEnd len="sm" w="sm" type="none"/>
            </a:ln>
          </p:spPr>
          <p:txBody>
            <a:bodyPr anchorCtr="0" anchor="ctr" bIns="28225" lIns="56475" spcFirstLastPara="1" rIns="56475" wrap="square" tIns="28225">
              <a:noAutofit/>
            </a:bodyPr>
            <a:lstStyle/>
            <a:p>
              <a:pPr indent="0" lvl="0" marL="0" marR="0" rtl="0" algn="ctr">
                <a:lnSpc>
                  <a:spcPct val="100000"/>
                </a:lnSpc>
                <a:spcBef>
                  <a:spcPts val="0"/>
                </a:spcBef>
                <a:spcAft>
                  <a:spcPts val="0"/>
                </a:spcAft>
                <a:buClr>
                  <a:srgbClr val="000000"/>
                </a:buClr>
                <a:buSzPts val="1112"/>
                <a:buFont typeface="Arial"/>
                <a:buNone/>
              </a:pPr>
              <a:r>
                <a:t/>
              </a:r>
              <a:endParaRPr b="0" i="0" sz="1112" u="none" cap="none" strike="noStrike">
                <a:solidFill>
                  <a:srgbClr val="FFFFFF"/>
                </a:solidFill>
                <a:latin typeface="Reddit Sans"/>
                <a:ea typeface="Reddit Sans"/>
                <a:cs typeface="Reddit Sans"/>
                <a:sym typeface="Reddit Sans"/>
              </a:endParaRPr>
            </a:p>
          </p:txBody>
        </p:sp>
        <p:pic>
          <p:nvPicPr>
            <p:cNvPr id="1859" name="Google Shape;1859;p64" title="FullLogo-1.png"/>
            <p:cNvPicPr preferRelativeResize="0"/>
            <p:nvPr/>
          </p:nvPicPr>
          <p:blipFill rotWithShape="1">
            <a:blip r:embed="rId4">
              <a:alphaModFix/>
            </a:blip>
            <a:srcRect b="0" l="0" r="0" t="0"/>
            <a:stretch/>
          </p:blipFill>
          <p:spPr>
            <a:xfrm>
              <a:off x="2691459" y="4245787"/>
              <a:ext cx="1784673" cy="303225"/>
            </a:xfrm>
            <a:prstGeom prst="rect">
              <a:avLst/>
            </a:prstGeom>
            <a:noFill/>
            <a:ln>
              <a:noFill/>
            </a:ln>
          </p:spPr>
        </p:pic>
      </p:grpSp>
      <p:grpSp>
        <p:nvGrpSpPr>
          <p:cNvPr id="1860" name="Google Shape;1860;p64"/>
          <p:cNvGrpSpPr/>
          <p:nvPr/>
        </p:nvGrpSpPr>
        <p:grpSpPr>
          <a:xfrm rot="2700000">
            <a:off x="5524003" y="804414"/>
            <a:ext cx="148367" cy="193521"/>
            <a:chOff x="3723" y="2014"/>
            <a:chExt cx="230" cy="300"/>
          </a:xfrm>
        </p:grpSpPr>
        <p:sp>
          <p:nvSpPr>
            <p:cNvPr id="1861" name="Google Shape;1861;p64"/>
            <p:cNvSpPr/>
            <p:nvPr/>
          </p:nvSpPr>
          <p:spPr>
            <a:xfrm>
              <a:off x="3723" y="2014"/>
              <a:ext cx="230" cy="115"/>
            </a:xfrm>
            <a:custGeom>
              <a:rect b="b" l="l" r="r" t="t"/>
              <a:pathLst>
                <a:path extrusionOk="0" h="115" w="230">
                  <a:moveTo>
                    <a:pt x="0" y="115"/>
                  </a:moveTo>
                  <a:lnTo>
                    <a:pt x="115" y="0"/>
                  </a:lnTo>
                  <a:lnTo>
                    <a:pt x="230" y="115"/>
                  </a:lnTo>
                </a:path>
              </a:pathLst>
            </a:custGeom>
            <a:noFill/>
            <a:ln cap="flat" cmpd="sng" w="952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ibre Franklin ExtraLight"/>
                <a:ea typeface="Libre Franklin ExtraLight"/>
                <a:cs typeface="Libre Franklin ExtraLight"/>
                <a:sym typeface="Libre Franklin ExtraLight"/>
              </a:endParaRPr>
            </a:p>
          </p:txBody>
        </p:sp>
        <p:cxnSp>
          <p:nvCxnSpPr>
            <p:cNvPr id="1862" name="Google Shape;1862;p64"/>
            <p:cNvCxnSpPr/>
            <p:nvPr/>
          </p:nvCxnSpPr>
          <p:spPr>
            <a:xfrm>
              <a:off x="3838" y="2014"/>
              <a:ext cx="0" cy="300"/>
            </a:xfrm>
            <a:prstGeom prst="straightConnector1">
              <a:avLst/>
            </a:prstGeom>
            <a:noFill/>
            <a:ln cap="flat" cmpd="sng" w="9525">
              <a:solidFill>
                <a:srgbClr val="000000"/>
              </a:solidFill>
              <a:prstDash val="solid"/>
              <a:miter lim="8000"/>
              <a:headEnd len="sm" w="sm" type="none"/>
              <a:tailEnd len="sm" w="sm" type="none"/>
            </a:ln>
          </p:spPr>
        </p:cxnSp>
      </p:grpSp>
      <p:pic>
        <p:nvPicPr>
          <p:cNvPr id="1863" name="Google Shape;1863;p64" title="File_Cozy-1.jpg"/>
          <p:cNvPicPr preferRelativeResize="0"/>
          <p:nvPr>
            <p:ph idx="2" type="pic"/>
          </p:nvPr>
        </p:nvPicPr>
        <p:blipFill rotWithShape="1">
          <a:blip r:embed="rId5">
            <a:alphaModFix/>
          </a:blip>
          <a:srcRect b="0" l="14528" r="14535" t="0"/>
          <a:stretch/>
        </p:blipFill>
        <p:spPr>
          <a:xfrm>
            <a:off x="634075" y="1714025"/>
            <a:ext cx="2121900" cy="2174700"/>
          </a:xfrm>
          <a:prstGeom prst="roundRect">
            <a:avLst>
              <a:gd fmla="val 16667" name="adj"/>
            </a:avLst>
          </a:prstGeom>
          <a:solidFill>
            <a:srgbClr val="FFF8DE"/>
          </a:solidFill>
          <a:ln>
            <a:noFill/>
          </a:ln>
        </p:spPr>
      </p:pic>
      <p:sp>
        <p:nvSpPr>
          <p:cNvPr id="1864" name="Google Shape;1864;p64"/>
          <p:cNvSpPr/>
          <p:nvPr/>
        </p:nvSpPr>
        <p:spPr>
          <a:xfrm>
            <a:off x="2914710" y="1714026"/>
            <a:ext cx="6364800" cy="2174700"/>
          </a:xfrm>
          <a:prstGeom prst="roundRect">
            <a:avLst>
              <a:gd fmla="val 8166" name="adj"/>
            </a:avLst>
          </a:prstGeom>
          <a:solidFill>
            <a:srgbClr val="0E6F2C"/>
          </a:solidFill>
          <a:ln>
            <a:noFill/>
          </a:ln>
        </p:spPr>
        <p:txBody>
          <a:bodyPr anchorCtr="0" anchor="ctr" bIns="44225" lIns="88450" spcFirstLastPara="1" rIns="88450" wrap="square" tIns="44225">
            <a:noAutofit/>
          </a:bodyPr>
          <a:lstStyle/>
          <a:p>
            <a:pPr indent="0" lvl="0" marL="0" marR="0" rtl="0" algn="ctr">
              <a:lnSpc>
                <a:spcPct val="100000"/>
              </a:lnSpc>
              <a:spcBef>
                <a:spcPts val="0"/>
              </a:spcBef>
              <a:spcAft>
                <a:spcPts val="0"/>
              </a:spcAft>
              <a:buClr>
                <a:srgbClr val="000000"/>
              </a:buClr>
              <a:buSzPts val="1742"/>
              <a:buFont typeface="Arial"/>
              <a:buNone/>
            </a:pPr>
            <a:r>
              <a:t/>
            </a:r>
            <a:endParaRPr b="0" i="0" sz="1742" u="none" cap="none" strike="noStrike">
              <a:solidFill>
                <a:srgbClr val="FFFFFF"/>
              </a:solidFill>
              <a:latin typeface="Libre Franklin ExtraLight"/>
              <a:ea typeface="Libre Franklin ExtraLight"/>
              <a:cs typeface="Libre Franklin ExtraLight"/>
              <a:sym typeface="Libre Franklin ExtraLight"/>
            </a:endParaRPr>
          </a:p>
        </p:txBody>
      </p:sp>
      <p:sp>
        <p:nvSpPr>
          <p:cNvPr id="1865" name="Google Shape;1865;p64"/>
          <p:cNvSpPr txBox="1"/>
          <p:nvPr/>
        </p:nvSpPr>
        <p:spPr>
          <a:xfrm>
            <a:off x="3096804" y="2043281"/>
            <a:ext cx="6000600" cy="1516200"/>
          </a:xfrm>
          <a:prstGeom prst="rect">
            <a:avLst/>
          </a:prstGeom>
          <a:noFill/>
          <a:ln>
            <a:noFill/>
          </a:ln>
        </p:spPr>
        <p:txBody>
          <a:bodyPr anchorCtr="0" anchor="t" bIns="44225" lIns="88450" spcFirstLastPara="1" rIns="88450" wrap="square" tIns="44225">
            <a:spAutoFit/>
          </a:bodyPr>
          <a:lstStyle/>
          <a:p>
            <a:pPr indent="0" lvl="0" marL="0" marR="0" rtl="0" algn="l">
              <a:lnSpc>
                <a:spcPct val="100000"/>
              </a:lnSpc>
              <a:spcBef>
                <a:spcPts val="0"/>
              </a:spcBef>
              <a:spcAft>
                <a:spcPts val="0"/>
              </a:spcAft>
              <a:buClr>
                <a:srgbClr val="000000"/>
              </a:buClr>
              <a:buSzPts val="3870"/>
              <a:buFont typeface="Arial"/>
              <a:buNone/>
            </a:pPr>
            <a:r>
              <a:rPr b="0" i="0" lang="vi" sz="3090" u="none" cap="none" strike="noStrike">
                <a:solidFill>
                  <a:schemeClr val="lt1"/>
                </a:solidFill>
                <a:latin typeface="Reddit Sans SemiBold"/>
                <a:ea typeface="Reddit Sans SemiBold"/>
                <a:cs typeface="Reddit Sans SemiBold"/>
                <a:sym typeface="Reddit Sans SemiBold"/>
              </a:rPr>
              <a:t>Thương hiệu Trà Cozy tin dùng </a:t>
            </a:r>
            <a:endParaRPr b="0" i="0" sz="3090" u="none" cap="none" strike="noStrike">
              <a:solidFill>
                <a:schemeClr val="lt1"/>
              </a:solidFill>
              <a:latin typeface="Reddit Sans SemiBold"/>
              <a:ea typeface="Reddit Sans SemiBold"/>
              <a:cs typeface="Reddit Sans SemiBold"/>
              <a:sym typeface="Reddit Sans SemiBold"/>
            </a:endParaRPr>
          </a:p>
          <a:p>
            <a:pPr indent="0" lvl="0" marL="0" marR="0" rtl="0" algn="l">
              <a:lnSpc>
                <a:spcPct val="100000"/>
              </a:lnSpc>
              <a:spcBef>
                <a:spcPts val="0"/>
              </a:spcBef>
              <a:spcAft>
                <a:spcPts val="0"/>
              </a:spcAft>
              <a:buClr>
                <a:srgbClr val="000000"/>
              </a:buClr>
              <a:buSzPts val="3870"/>
              <a:buFont typeface="Arial"/>
              <a:buNone/>
            </a:pPr>
            <a:r>
              <a:rPr b="0" i="0" lang="vi" sz="3090" u="none" cap="none" strike="noStrike">
                <a:solidFill>
                  <a:schemeClr val="lt1"/>
                </a:solidFill>
                <a:latin typeface="Reddit Sans SemiBold"/>
                <a:ea typeface="Reddit Sans SemiBold"/>
                <a:cs typeface="Reddit Sans SemiBold"/>
                <a:sym typeface="Reddit Sans SemiBold"/>
              </a:rPr>
              <a:t>MBW Next để quản trị vận hành và phân phối hiệu quả</a:t>
            </a:r>
            <a:endParaRPr b="0" i="0" sz="3090" u="none" cap="none" strike="noStrike">
              <a:solidFill>
                <a:schemeClr val="lt1"/>
              </a:solidFill>
              <a:latin typeface="Reddit Sans SemiBold"/>
              <a:ea typeface="Reddit Sans SemiBold"/>
              <a:cs typeface="Reddit Sans SemiBold"/>
              <a:sym typeface="Reddit Sans SemiBold"/>
            </a:endParaRPr>
          </a:p>
        </p:txBody>
      </p:sp>
      <p:pic>
        <p:nvPicPr>
          <p:cNvPr id="1866" name="Google Shape;1866;p64" title="Kickoff-Ruou-the-gioi.jpg"/>
          <p:cNvPicPr preferRelativeResize="0"/>
          <p:nvPr>
            <p:ph idx="2" type="pic"/>
          </p:nvPr>
        </p:nvPicPr>
        <p:blipFill rotWithShape="1">
          <a:blip r:embed="rId6">
            <a:alphaModFix/>
          </a:blip>
          <a:srcRect b="0" l="0" r="0" t="0"/>
          <a:stretch/>
        </p:blipFill>
        <p:spPr>
          <a:xfrm>
            <a:off x="1393111" y="4076545"/>
            <a:ext cx="2950200" cy="2174700"/>
          </a:xfrm>
          <a:prstGeom prst="roundRect">
            <a:avLst>
              <a:gd fmla="val 16667" name="adj"/>
            </a:avLst>
          </a:prstGeom>
          <a:solidFill>
            <a:srgbClr val="FFF8DE"/>
          </a:solidFill>
          <a:ln>
            <a:noFill/>
          </a:ln>
        </p:spPr>
      </p:pic>
      <p:grpSp>
        <p:nvGrpSpPr>
          <p:cNvPr id="1867" name="Google Shape;1867;p64"/>
          <p:cNvGrpSpPr/>
          <p:nvPr/>
        </p:nvGrpSpPr>
        <p:grpSpPr>
          <a:xfrm>
            <a:off x="3889076" y="4229575"/>
            <a:ext cx="835031" cy="835031"/>
            <a:chOff x="4649550" y="4337575"/>
            <a:chExt cx="937500" cy="937500"/>
          </a:xfrm>
        </p:grpSpPr>
        <p:sp>
          <p:nvSpPr>
            <p:cNvPr id="1868" name="Google Shape;1868;p64"/>
            <p:cNvSpPr/>
            <p:nvPr/>
          </p:nvSpPr>
          <p:spPr>
            <a:xfrm>
              <a:off x="4649550" y="4337575"/>
              <a:ext cx="937500" cy="937500"/>
            </a:xfrm>
            <a:prstGeom prst="ellipse">
              <a:avLst/>
            </a:prstGeom>
            <a:solidFill>
              <a:schemeClr val="accent1"/>
            </a:solidFill>
            <a:ln>
              <a:noFill/>
            </a:ln>
          </p:spPr>
          <p:txBody>
            <a:bodyPr anchorCtr="0" anchor="ctr" bIns="81450" lIns="81450" spcFirstLastPara="1" rIns="81450" wrap="square" tIns="81450">
              <a:noAutofit/>
            </a:bodyPr>
            <a:lstStyle/>
            <a:p>
              <a:pPr indent="0" lvl="0" marL="0" marR="0" rtl="0" algn="ctr">
                <a:lnSpc>
                  <a:spcPct val="100000"/>
                </a:lnSpc>
                <a:spcBef>
                  <a:spcPts val="0"/>
                </a:spcBef>
                <a:spcAft>
                  <a:spcPts val="0"/>
                </a:spcAft>
                <a:buClr>
                  <a:srgbClr val="000000"/>
                </a:buClr>
                <a:buSzPts val="1247"/>
                <a:buFont typeface="Arial"/>
                <a:buNone/>
              </a:pPr>
              <a:r>
                <a:t/>
              </a:r>
              <a:endParaRPr b="0" i="0" sz="1247" u="none" cap="none" strike="noStrike">
                <a:solidFill>
                  <a:srgbClr val="000000"/>
                </a:solidFill>
                <a:latin typeface="Arial"/>
                <a:ea typeface="Arial"/>
                <a:cs typeface="Arial"/>
                <a:sym typeface="Arial"/>
              </a:endParaRPr>
            </a:p>
          </p:txBody>
        </p:sp>
        <p:pic>
          <p:nvPicPr>
            <p:cNvPr id="1869" name="Google Shape;1869;p64"/>
            <p:cNvPicPr preferRelativeResize="0"/>
            <p:nvPr/>
          </p:nvPicPr>
          <p:blipFill rotWithShape="1">
            <a:blip r:embed="rId7">
              <a:alphaModFix/>
            </a:blip>
            <a:srcRect b="0" l="0" r="0" t="0"/>
            <a:stretch/>
          </p:blipFill>
          <p:spPr>
            <a:xfrm>
              <a:off x="4813214" y="4501239"/>
              <a:ext cx="610176" cy="610176"/>
            </a:xfrm>
            <a:prstGeom prst="rect">
              <a:avLst/>
            </a:prstGeom>
            <a:noFill/>
            <a:ln>
              <a:noFill/>
            </a:ln>
          </p:spPr>
        </p:pic>
      </p:grpSp>
      <p:sp>
        <p:nvSpPr>
          <p:cNvPr id="1870" name="Google Shape;1870;p64"/>
          <p:cNvSpPr txBox="1"/>
          <p:nvPr/>
        </p:nvSpPr>
        <p:spPr>
          <a:xfrm>
            <a:off x="4867217" y="4229784"/>
            <a:ext cx="4412400" cy="2106900"/>
          </a:xfrm>
          <a:prstGeom prst="rect">
            <a:avLst/>
          </a:prstGeom>
          <a:noFill/>
          <a:ln>
            <a:noFill/>
          </a:ln>
        </p:spPr>
        <p:txBody>
          <a:bodyPr anchorCtr="0" anchor="t" bIns="88450" lIns="88450" spcFirstLastPara="1" rIns="88450" wrap="square" tIns="88450">
            <a:noAutofit/>
          </a:bodyPr>
          <a:lstStyle/>
          <a:p>
            <a:pPr indent="0" lvl="0" marL="0" marR="0" rtl="0" algn="just">
              <a:lnSpc>
                <a:spcPct val="100000"/>
              </a:lnSpc>
              <a:spcBef>
                <a:spcPts val="0"/>
              </a:spcBef>
              <a:spcAft>
                <a:spcPts val="0"/>
              </a:spcAft>
              <a:buClr>
                <a:srgbClr val="000000"/>
              </a:buClr>
              <a:buSzPts val="1355"/>
              <a:buFont typeface="Arial"/>
              <a:buNone/>
            </a:pPr>
            <a:r>
              <a:rPr b="0" i="1" lang="vi" sz="1355" u="none" cap="none" strike="noStrike">
                <a:solidFill>
                  <a:srgbClr val="303030"/>
                </a:solidFill>
                <a:highlight>
                  <a:srgbClr val="FFFFFF"/>
                </a:highlight>
                <a:latin typeface="Reddit Sans"/>
                <a:ea typeface="Reddit Sans"/>
                <a:cs typeface="Reddit Sans"/>
                <a:sym typeface="Reddit Sans"/>
              </a:rPr>
              <a:t>“Trước khi chuyển sang MBW Next, Rượu thế giới vẫn phải kết hợp Excel và các phương pháp thủ công để quản lý công việc, điều này gây ra nhiều rủi ro và thiếu hiệu quả. Sau khi triển khai phần mềm, chúng tôi đã cải thiện được quy trình vận hành kho, quản lý công nợ và theo dõi tồn kho một cách chi tiết, đồng thời cải thiện hiệu quả phân phối tổng thể trên toàn công ty.”</a:t>
            </a:r>
            <a:endParaRPr b="0" i="1" sz="1355" u="none" cap="none" strike="noStrike">
              <a:solidFill>
                <a:srgbClr val="303030"/>
              </a:solidFill>
              <a:highlight>
                <a:srgbClr val="FFFFFF"/>
              </a:highlight>
              <a:latin typeface="Reddit Sans"/>
              <a:ea typeface="Reddit Sans"/>
              <a:cs typeface="Reddit Sans"/>
              <a:sym typeface="Reddit Sans"/>
            </a:endParaRPr>
          </a:p>
          <a:p>
            <a:pPr indent="0" lvl="0" marL="0" marR="0" rtl="0" algn="just">
              <a:lnSpc>
                <a:spcPct val="100000"/>
              </a:lnSpc>
              <a:spcBef>
                <a:spcPts val="0"/>
              </a:spcBef>
              <a:spcAft>
                <a:spcPts val="0"/>
              </a:spcAft>
              <a:buClr>
                <a:srgbClr val="000000"/>
              </a:buClr>
              <a:buSzPts val="1355"/>
              <a:buFont typeface="Arial"/>
              <a:buNone/>
            </a:pPr>
            <a:r>
              <a:t/>
            </a:r>
            <a:endParaRPr b="0" i="1" sz="1355" u="none" cap="none" strike="noStrike">
              <a:solidFill>
                <a:srgbClr val="303030"/>
              </a:solidFill>
              <a:highlight>
                <a:srgbClr val="FFFFFF"/>
              </a:highlight>
              <a:latin typeface="Reddit Sans"/>
              <a:ea typeface="Reddit Sans"/>
              <a:cs typeface="Reddit Sans"/>
              <a:sym typeface="Reddit Sans"/>
            </a:endParaRPr>
          </a:p>
          <a:p>
            <a:pPr indent="0" lvl="0" marL="0" marR="0" rtl="0" algn="just">
              <a:lnSpc>
                <a:spcPct val="100000"/>
              </a:lnSpc>
              <a:spcBef>
                <a:spcPts val="0"/>
              </a:spcBef>
              <a:spcAft>
                <a:spcPts val="0"/>
              </a:spcAft>
              <a:buClr>
                <a:srgbClr val="000000"/>
              </a:buClr>
              <a:buSzPts val="1161"/>
              <a:buFont typeface="Arial"/>
              <a:buNone/>
            </a:pPr>
            <a:r>
              <a:rPr b="1" i="0" lang="vi" sz="1161" u="none" cap="none" strike="noStrike">
                <a:solidFill>
                  <a:srgbClr val="303030"/>
                </a:solidFill>
                <a:highlight>
                  <a:srgbClr val="FFFFFF"/>
                </a:highlight>
                <a:latin typeface="Reddit Sans"/>
                <a:ea typeface="Reddit Sans"/>
                <a:cs typeface="Reddit Sans"/>
                <a:sym typeface="Reddit Sans"/>
              </a:rPr>
              <a:t>            Mr. Đăng Thanh Hùng - Công ty TNHH Rượu thế giới</a:t>
            </a:r>
            <a:endParaRPr b="1" i="0" sz="1161" u="none" cap="none" strike="noStrike">
              <a:solidFill>
                <a:srgbClr val="303030"/>
              </a:solidFill>
              <a:highlight>
                <a:srgbClr val="FFFFFF"/>
              </a:highlight>
              <a:latin typeface="Reddit Sans"/>
              <a:ea typeface="Reddit Sans"/>
              <a:cs typeface="Reddit Sans"/>
              <a:sym typeface="Reddit Sans"/>
            </a:endParaRPr>
          </a:p>
        </p:txBody>
      </p:sp>
      <p:pic>
        <p:nvPicPr>
          <p:cNvPr id="1871" name="Google Shape;1871;p64"/>
          <p:cNvPicPr preferRelativeResize="0"/>
          <p:nvPr/>
        </p:nvPicPr>
        <p:blipFill rotWithShape="1">
          <a:blip r:embed="rId8">
            <a:alphaModFix/>
          </a:blip>
          <a:srcRect b="0" l="0" r="0" t="0"/>
          <a:stretch/>
        </p:blipFill>
        <p:spPr>
          <a:xfrm>
            <a:off x="4932286" y="5882905"/>
            <a:ext cx="368400" cy="368400"/>
          </a:xfrm>
          <a:prstGeom prst="ellipse">
            <a:avLst/>
          </a:prstGeom>
          <a:noFill/>
          <a:ln>
            <a:noFill/>
          </a:ln>
        </p:spPr>
      </p:pic>
      <p:pic>
        <p:nvPicPr>
          <p:cNvPr id="1872" name="Google Shape;1872;p64" title="logo.dms.dien.png"/>
          <p:cNvPicPr preferRelativeResize="0"/>
          <p:nvPr/>
        </p:nvPicPr>
        <p:blipFill rotWithShape="1">
          <a:blip r:embed="rId9">
            <a:alphaModFix/>
          </a:blip>
          <a:srcRect b="0" l="0" r="0" t="0"/>
          <a:stretch/>
        </p:blipFill>
        <p:spPr>
          <a:xfrm>
            <a:off x="9733322" y="5331700"/>
            <a:ext cx="1868399" cy="1122408"/>
          </a:xfrm>
          <a:prstGeom prst="rect">
            <a:avLst/>
          </a:prstGeom>
          <a:noFill/>
          <a:ln>
            <a:noFill/>
          </a:ln>
        </p:spPr>
      </p:pic>
      <p:pic>
        <p:nvPicPr>
          <p:cNvPr id="1873" name="Google Shape;1873;p64" title="logo.dms.douong.png"/>
          <p:cNvPicPr preferRelativeResize="0"/>
          <p:nvPr/>
        </p:nvPicPr>
        <p:blipFill rotWithShape="1">
          <a:blip r:embed="rId10">
            <a:alphaModFix/>
          </a:blip>
          <a:srcRect b="0" l="0" r="0" t="0"/>
          <a:stretch/>
        </p:blipFill>
        <p:spPr>
          <a:xfrm>
            <a:off x="9733322" y="3086900"/>
            <a:ext cx="1868399" cy="1122408"/>
          </a:xfrm>
          <a:prstGeom prst="rect">
            <a:avLst/>
          </a:prstGeom>
          <a:noFill/>
          <a:ln>
            <a:noFill/>
          </a:ln>
        </p:spPr>
      </p:pic>
      <p:pic>
        <p:nvPicPr>
          <p:cNvPr id="1874" name="Google Shape;1874;p64" title="logo.dms.duoc.png"/>
          <p:cNvPicPr preferRelativeResize="0"/>
          <p:nvPr/>
        </p:nvPicPr>
        <p:blipFill rotWithShape="1">
          <a:blip r:embed="rId11">
            <a:alphaModFix/>
          </a:blip>
          <a:srcRect b="0" l="0" r="0" t="0"/>
          <a:stretch/>
        </p:blipFill>
        <p:spPr>
          <a:xfrm>
            <a:off x="9733322" y="4209300"/>
            <a:ext cx="1868399" cy="1122408"/>
          </a:xfrm>
          <a:prstGeom prst="rect">
            <a:avLst/>
          </a:prstGeom>
          <a:noFill/>
          <a:ln>
            <a:noFill/>
          </a:ln>
        </p:spPr>
      </p:pic>
      <p:pic>
        <p:nvPicPr>
          <p:cNvPr id="1875" name="Google Shape;1875;p64" title="logo.dms.fmcg.png"/>
          <p:cNvPicPr preferRelativeResize="0"/>
          <p:nvPr/>
        </p:nvPicPr>
        <p:blipFill rotWithShape="1">
          <a:blip r:embed="rId12">
            <a:alphaModFix/>
          </a:blip>
          <a:srcRect b="0" l="0" r="0" t="0"/>
          <a:stretch/>
        </p:blipFill>
        <p:spPr>
          <a:xfrm>
            <a:off x="9733322" y="842088"/>
            <a:ext cx="1868399" cy="1122408"/>
          </a:xfrm>
          <a:prstGeom prst="rect">
            <a:avLst/>
          </a:prstGeom>
          <a:noFill/>
          <a:ln>
            <a:noFill/>
          </a:ln>
        </p:spPr>
      </p:pic>
      <p:pic>
        <p:nvPicPr>
          <p:cNvPr id="1876" name="Google Shape;1876;p64" title="logo.dms.vlxd.png"/>
          <p:cNvPicPr preferRelativeResize="0"/>
          <p:nvPr/>
        </p:nvPicPr>
        <p:blipFill rotWithShape="1">
          <a:blip r:embed="rId13">
            <a:alphaModFix/>
          </a:blip>
          <a:srcRect b="0" l="0" r="0" t="0"/>
          <a:stretch/>
        </p:blipFill>
        <p:spPr>
          <a:xfrm>
            <a:off x="9733322" y="1964500"/>
            <a:ext cx="1868399" cy="1122408"/>
          </a:xfrm>
          <a:prstGeom prst="rect">
            <a:avLst/>
          </a:prstGeom>
          <a:noFill/>
          <a:ln>
            <a:noFill/>
          </a:ln>
        </p:spPr>
      </p:pic>
      <p:sp>
        <p:nvSpPr>
          <p:cNvPr id="1877" name="Google Shape;1877;p64"/>
          <p:cNvSpPr/>
          <p:nvPr/>
        </p:nvSpPr>
        <p:spPr>
          <a:xfrm>
            <a:off x="9828700" y="1022050"/>
            <a:ext cx="1680900" cy="10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8" name="Google Shape;1878;p64"/>
          <p:cNvSpPr/>
          <p:nvPr/>
        </p:nvSpPr>
        <p:spPr>
          <a:xfrm>
            <a:off x="9828700" y="2151907"/>
            <a:ext cx="1680900" cy="10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9" name="Google Shape;1879;p64"/>
          <p:cNvSpPr/>
          <p:nvPr/>
        </p:nvSpPr>
        <p:spPr>
          <a:xfrm>
            <a:off x="9828700" y="3281757"/>
            <a:ext cx="1680900" cy="10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0" name="Google Shape;1880;p64"/>
          <p:cNvSpPr/>
          <p:nvPr/>
        </p:nvSpPr>
        <p:spPr>
          <a:xfrm>
            <a:off x="9828700" y="4411607"/>
            <a:ext cx="1680900" cy="10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1" name="Google Shape;1881;p64"/>
          <p:cNvSpPr/>
          <p:nvPr/>
        </p:nvSpPr>
        <p:spPr>
          <a:xfrm>
            <a:off x="9828700" y="5541457"/>
            <a:ext cx="1680900" cy="10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2" name="Google Shape;1882;p64"/>
          <p:cNvSpPr txBox="1"/>
          <p:nvPr>
            <p:ph idx="12" type="sldNum"/>
          </p:nvPr>
        </p:nvSpPr>
        <p:spPr>
          <a:xfrm>
            <a:off x="153525" y="6485495"/>
            <a:ext cx="272400" cy="125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800"/>
              <a:buNone/>
            </a:pPr>
            <a:fld id="{00000000-1234-1234-1234-123412341234}" type="slidenum">
              <a:rPr lang="vi"/>
              <a:t>‹#›</a:t>
            </a:fld>
            <a:endParaRPr/>
          </a:p>
        </p:txBody>
      </p:sp>
      <p:pic>
        <p:nvPicPr>
          <p:cNvPr id="1883" name="Google Shape;1883;p64"/>
          <p:cNvPicPr preferRelativeResize="0"/>
          <p:nvPr/>
        </p:nvPicPr>
        <p:blipFill rotWithShape="1">
          <a:blip r:embed="rId14">
            <a:alphaModFix/>
          </a:blip>
          <a:srcRect b="0" l="0" r="0" t="0"/>
          <a:stretch/>
        </p:blipFill>
        <p:spPr>
          <a:xfrm>
            <a:off x="4704537" y="6450781"/>
            <a:ext cx="3254939" cy="26073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7" name="Shape 1887"/>
        <p:cNvGrpSpPr/>
        <p:nvPr/>
      </p:nvGrpSpPr>
      <p:grpSpPr>
        <a:xfrm>
          <a:off x="0" y="0"/>
          <a:ext cx="0" cy="0"/>
          <a:chOff x="0" y="0"/>
          <a:chExt cx="0" cy="0"/>
        </a:xfrm>
      </p:grpSpPr>
      <p:sp>
        <p:nvSpPr>
          <p:cNvPr id="1888" name="Google Shape;1888;p65"/>
          <p:cNvSpPr/>
          <p:nvPr/>
        </p:nvSpPr>
        <p:spPr>
          <a:xfrm>
            <a:off x="7249877" y="4463663"/>
            <a:ext cx="4308600" cy="684000"/>
          </a:xfrm>
          <a:prstGeom prst="roundRect">
            <a:avLst>
              <a:gd fmla="val 16667" name="adj"/>
            </a:avLst>
          </a:prstGeom>
          <a:solidFill>
            <a:srgbClr val="C3161C"/>
          </a:solidFill>
          <a:ln>
            <a:noFill/>
          </a:ln>
        </p:spPr>
        <p:txBody>
          <a:bodyPr anchorCtr="0" anchor="ctr"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pic>
        <p:nvPicPr>
          <p:cNvPr id="1889" name="Google Shape;1889;p65" title="186a.png"/>
          <p:cNvPicPr preferRelativeResize="0"/>
          <p:nvPr/>
        </p:nvPicPr>
        <p:blipFill rotWithShape="1">
          <a:blip r:embed="rId3">
            <a:alphaModFix/>
          </a:blip>
          <a:srcRect b="0" l="0" r="0" t="0"/>
          <a:stretch/>
        </p:blipFill>
        <p:spPr>
          <a:xfrm>
            <a:off x="-1066366" y="3761"/>
            <a:ext cx="10286940" cy="6856286"/>
          </a:xfrm>
          <a:prstGeom prst="rect">
            <a:avLst/>
          </a:prstGeom>
          <a:noFill/>
          <a:ln>
            <a:noFill/>
          </a:ln>
        </p:spPr>
      </p:pic>
      <p:sp>
        <p:nvSpPr>
          <p:cNvPr id="1890" name="Google Shape;1890;p65"/>
          <p:cNvSpPr txBox="1"/>
          <p:nvPr>
            <p:ph type="title"/>
          </p:nvPr>
        </p:nvSpPr>
        <p:spPr>
          <a:xfrm>
            <a:off x="6638830" y="1620113"/>
            <a:ext cx="5074800" cy="1043700"/>
          </a:xfrm>
          <a:prstGeom prst="rect">
            <a:avLst/>
          </a:prstGeom>
          <a:solidFill>
            <a:srgbClr val="FFFFFF">
              <a:alpha val="0"/>
            </a:srgbClr>
          </a:solidFill>
          <a:ln>
            <a:noFill/>
          </a:ln>
        </p:spPr>
        <p:txBody>
          <a:bodyPr anchorCtr="0" anchor="ctr" bIns="121875" lIns="121875" spcFirstLastPara="1" rIns="121875" wrap="square" tIns="121875">
            <a:noAutofit/>
          </a:bodyPr>
          <a:lstStyle/>
          <a:p>
            <a:pPr indent="0" lvl="0" marL="0" rtl="0" algn="ctr">
              <a:lnSpc>
                <a:spcPct val="100000"/>
              </a:lnSpc>
              <a:spcBef>
                <a:spcPts val="0"/>
              </a:spcBef>
              <a:spcAft>
                <a:spcPts val="0"/>
              </a:spcAft>
              <a:buSzPts val="1900"/>
              <a:buNone/>
            </a:pPr>
            <a:r>
              <a:rPr b="1" lang="vi" sz="2000">
                <a:solidFill>
                  <a:srgbClr val="303030"/>
                </a:solidFill>
              </a:rPr>
              <a:t>Giải pháp Quản trị chuyên sâu cho ngành Sản xuất - Phân phối - Bán lẻ</a:t>
            </a:r>
            <a:endParaRPr b="1" sz="2000"/>
          </a:p>
        </p:txBody>
      </p:sp>
      <p:pic>
        <p:nvPicPr>
          <p:cNvPr id="1891" name="Google Shape;1891;p65" title="FullLogo-1.png"/>
          <p:cNvPicPr preferRelativeResize="0"/>
          <p:nvPr/>
        </p:nvPicPr>
        <p:blipFill rotWithShape="1">
          <a:blip r:embed="rId4">
            <a:alphaModFix/>
          </a:blip>
          <a:srcRect b="0" l="0" r="0" t="0"/>
          <a:stretch/>
        </p:blipFill>
        <p:spPr>
          <a:xfrm>
            <a:off x="7884825" y="1042325"/>
            <a:ext cx="2671498" cy="453975"/>
          </a:xfrm>
          <a:prstGeom prst="rect">
            <a:avLst/>
          </a:prstGeom>
          <a:noFill/>
          <a:ln>
            <a:noFill/>
          </a:ln>
        </p:spPr>
      </p:pic>
      <p:grpSp>
        <p:nvGrpSpPr>
          <p:cNvPr id="1892" name="Google Shape;1892;p65"/>
          <p:cNvGrpSpPr/>
          <p:nvPr/>
        </p:nvGrpSpPr>
        <p:grpSpPr>
          <a:xfrm>
            <a:off x="6638830" y="2787626"/>
            <a:ext cx="6300561" cy="1767156"/>
            <a:chOff x="5262248" y="1996900"/>
            <a:chExt cx="4726602" cy="1325400"/>
          </a:xfrm>
        </p:grpSpPr>
        <p:sp>
          <p:nvSpPr>
            <p:cNvPr id="1893" name="Google Shape;1893;p65"/>
            <p:cNvSpPr txBox="1"/>
            <p:nvPr/>
          </p:nvSpPr>
          <p:spPr>
            <a:xfrm>
              <a:off x="5426250" y="1996900"/>
              <a:ext cx="1535400" cy="1325400"/>
            </a:xfrm>
            <a:prstGeom prst="rect">
              <a:avLst/>
            </a:prstGeom>
            <a:noFill/>
            <a:ln>
              <a:noFill/>
            </a:ln>
          </p:spPr>
          <p:txBody>
            <a:bodyPr anchorCtr="0" anchor="t" bIns="121875" lIns="121875" spcFirstLastPara="1" rIns="121875" wrap="square" tIns="121875">
              <a:noAutofit/>
            </a:bodyPr>
            <a:lstStyle/>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Arial"/>
                  <a:ea typeface="Arial"/>
                  <a:cs typeface="Arial"/>
                  <a:sym typeface="Arial"/>
                </a:rPr>
                <a:t>Hotline/ Zalo</a:t>
              </a:r>
              <a:endParaRPr b="0" i="0" sz="1300" u="none" cap="none" strike="noStrike">
                <a:solidFill>
                  <a:srgbClr val="43434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Arial"/>
                  <a:ea typeface="Arial"/>
                  <a:cs typeface="Arial"/>
                  <a:sym typeface="Arial"/>
                </a:rPr>
                <a:t>Email hỗ trợ</a:t>
              </a:r>
              <a:endParaRPr b="0" i="0" sz="1300" u="none" cap="none" strike="noStrike">
                <a:solidFill>
                  <a:srgbClr val="43434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Arial"/>
                  <a:ea typeface="Arial"/>
                  <a:cs typeface="Arial"/>
                  <a:sym typeface="Arial"/>
                </a:rPr>
                <a:t>Website</a:t>
              </a:r>
              <a:endParaRPr b="0" i="0" sz="1300" u="none" cap="none" strike="noStrike">
                <a:solidFill>
                  <a:srgbClr val="434343"/>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Arial"/>
                  <a:ea typeface="Arial"/>
                  <a:cs typeface="Arial"/>
                  <a:sym typeface="Arial"/>
                </a:rPr>
                <a:t>Facebook</a:t>
              </a:r>
              <a:endParaRPr b="0" i="0" sz="1300" u="none" cap="none" strike="noStrike">
                <a:solidFill>
                  <a:srgbClr val="434343"/>
                </a:solidFill>
                <a:latin typeface="Arial"/>
                <a:ea typeface="Arial"/>
                <a:cs typeface="Arial"/>
                <a:sym typeface="Arial"/>
              </a:endParaRPr>
            </a:p>
          </p:txBody>
        </p:sp>
        <p:sp>
          <p:nvSpPr>
            <p:cNvPr id="1894" name="Google Shape;1894;p65"/>
            <p:cNvSpPr txBox="1"/>
            <p:nvPr/>
          </p:nvSpPr>
          <p:spPr>
            <a:xfrm>
              <a:off x="6166818" y="1996900"/>
              <a:ext cx="3822032" cy="1002300"/>
            </a:xfrm>
            <a:prstGeom prst="rect">
              <a:avLst/>
            </a:prstGeom>
            <a:noFill/>
            <a:ln>
              <a:noFill/>
            </a:ln>
          </p:spPr>
          <p:txBody>
            <a:bodyPr anchorCtr="0" anchor="t" bIns="121875" lIns="121875" spcFirstLastPara="1" rIns="121875" wrap="square" tIns="121875">
              <a:noAutofit/>
            </a:bodyPr>
            <a:lstStyle/>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Nunito"/>
                  <a:ea typeface="Nunito"/>
                  <a:cs typeface="Nunito"/>
                  <a:sym typeface="Nunito"/>
                </a:rPr>
                <a:t>: 0966 309 237</a:t>
              </a:r>
              <a:endParaRPr b="0" i="0" sz="1300" u="none" cap="none" strike="noStrike">
                <a:solidFill>
                  <a:srgbClr val="434343"/>
                </a:solidFill>
                <a:latin typeface="Nunito"/>
                <a:ea typeface="Nunito"/>
                <a:cs typeface="Nunito"/>
                <a:sym typeface="Nunito"/>
              </a:endParaRPr>
            </a:p>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Nunito"/>
                  <a:ea typeface="Nunito"/>
                  <a:cs typeface="Nunito"/>
                  <a:sym typeface="Nunito"/>
                </a:rPr>
                <a:t>: trucdt@mbw.vn</a:t>
              </a:r>
              <a:endParaRPr b="0" i="0" sz="1300" u="none" cap="none" strike="noStrike">
                <a:solidFill>
                  <a:srgbClr val="434343"/>
                </a:solidFill>
                <a:latin typeface="Nunito"/>
                <a:ea typeface="Nunito"/>
                <a:cs typeface="Nunito"/>
                <a:sym typeface="Nunito"/>
              </a:endParaRPr>
            </a:p>
            <a:p>
              <a:pPr indent="0" lvl="0" marL="0" marR="0" rtl="0" algn="l">
                <a:lnSpc>
                  <a:spcPct val="150000"/>
                </a:lnSpc>
                <a:spcBef>
                  <a:spcPts val="0"/>
                </a:spcBef>
                <a:spcAft>
                  <a:spcPts val="0"/>
                </a:spcAft>
                <a:buNone/>
              </a:pPr>
              <a:r>
                <a:rPr b="0" i="0" lang="vi" sz="1300" u="none" cap="none" strike="noStrike">
                  <a:solidFill>
                    <a:srgbClr val="434343"/>
                  </a:solidFill>
                  <a:latin typeface="Nunito"/>
                  <a:ea typeface="Nunito"/>
                  <a:cs typeface="Nunito"/>
                  <a:sym typeface="Nunito"/>
                </a:rPr>
                <a:t>: </a:t>
              </a:r>
              <a:r>
                <a:rPr b="0" i="0" lang="vi" sz="1300" u="sng" cap="none" strike="noStrike">
                  <a:solidFill>
                    <a:schemeClr val="hlink"/>
                  </a:solidFill>
                  <a:latin typeface="Nunito"/>
                  <a:ea typeface="Nunito"/>
                  <a:cs typeface="Nunito"/>
                  <a:sym typeface="Nunito"/>
                  <a:hlinkClick r:id="rId5"/>
                </a:rPr>
                <a:t>https://thanhtruc-inc.com/</a:t>
              </a:r>
              <a:r>
                <a:rPr b="0" i="0" lang="vi" sz="1300" u="none" cap="none" strike="noStrike">
                  <a:solidFill>
                    <a:srgbClr val="434343"/>
                  </a:solidFill>
                  <a:latin typeface="Nunito"/>
                  <a:ea typeface="Nunito"/>
                  <a:cs typeface="Nunito"/>
                  <a:sym typeface="Nunito"/>
                </a:rPr>
                <a:t> | </a:t>
              </a:r>
              <a:r>
                <a:rPr b="0" i="0" lang="vi" sz="1300" u="sng" cap="none" strike="noStrike">
                  <a:solidFill>
                    <a:schemeClr val="hlink"/>
                  </a:solidFill>
                  <a:latin typeface="Nunito"/>
                  <a:ea typeface="Nunito"/>
                  <a:cs typeface="Nunito"/>
                  <a:sym typeface="Nunito"/>
                  <a:hlinkClick r:id="rId6"/>
                </a:rPr>
                <a:t>https://mbwnext.com/</a:t>
              </a:r>
              <a:endParaRPr b="0" i="0" sz="1300" u="none" cap="none" strike="noStrike">
                <a:solidFill>
                  <a:srgbClr val="434343"/>
                </a:solidFill>
                <a:latin typeface="Nunito"/>
                <a:ea typeface="Nunito"/>
                <a:cs typeface="Nunito"/>
                <a:sym typeface="Nunito"/>
              </a:endParaRPr>
            </a:p>
            <a:p>
              <a:pPr indent="0" lvl="0" marL="0" marR="0" rtl="0" algn="l">
                <a:lnSpc>
                  <a:spcPct val="150000"/>
                </a:lnSpc>
                <a:spcBef>
                  <a:spcPts val="0"/>
                </a:spcBef>
                <a:spcAft>
                  <a:spcPts val="0"/>
                </a:spcAft>
                <a:buClr>
                  <a:srgbClr val="000000"/>
                </a:buClr>
                <a:buSzPts val="1900"/>
                <a:buFont typeface="Arial"/>
                <a:buNone/>
              </a:pPr>
              <a:r>
                <a:rPr b="0" i="0" lang="vi" sz="1300" u="none" cap="none" strike="noStrike">
                  <a:solidFill>
                    <a:srgbClr val="434343"/>
                  </a:solidFill>
                  <a:latin typeface="Nunito"/>
                  <a:ea typeface="Nunito"/>
                  <a:cs typeface="Nunito"/>
                  <a:sym typeface="Nunito"/>
                </a:rPr>
                <a:t>: </a:t>
              </a:r>
              <a:r>
                <a:rPr b="0" i="0" lang="vi" sz="1300" u="sng" cap="none" strike="noStrike">
                  <a:solidFill>
                    <a:schemeClr val="hlink"/>
                  </a:solidFill>
                  <a:latin typeface="Nunito"/>
                  <a:ea typeface="Nunito"/>
                  <a:cs typeface="Nunito"/>
                  <a:sym typeface="Nunito"/>
                  <a:hlinkClick r:id="rId7"/>
                </a:rPr>
                <a:t>MBW Next </a:t>
              </a:r>
              <a:endParaRPr b="0" i="0" sz="1300" u="none" cap="none" strike="noStrike">
                <a:solidFill>
                  <a:srgbClr val="434343"/>
                </a:solidFill>
                <a:latin typeface="Nunito"/>
                <a:ea typeface="Nunito"/>
                <a:cs typeface="Nunito"/>
                <a:sym typeface="Nunito"/>
              </a:endParaRPr>
            </a:p>
          </p:txBody>
        </p:sp>
        <p:pic>
          <p:nvPicPr>
            <p:cNvPr id="1895" name="Google Shape;1895;p65" title="3059502.png"/>
            <p:cNvPicPr preferRelativeResize="0"/>
            <p:nvPr/>
          </p:nvPicPr>
          <p:blipFill rotWithShape="1">
            <a:blip r:embed="rId8">
              <a:alphaModFix/>
            </a:blip>
            <a:srcRect b="0" l="0" r="0" t="0"/>
            <a:stretch/>
          </p:blipFill>
          <p:spPr>
            <a:xfrm>
              <a:off x="5262248" y="2090042"/>
              <a:ext cx="164000" cy="164000"/>
            </a:xfrm>
            <a:prstGeom prst="rect">
              <a:avLst/>
            </a:prstGeom>
            <a:noFill/>
            <a:ln>
              <a:noFill/>
            </a:ln>
          </p:spPr>
        </p:pic>
        <p:pic>
          <p:nvPicPr>
            <p:cNvPr id="1896" name="Google Shape;1896;p65" title="646135.png"/>
            <p:cNvPicPr preferRelativeResize="0"/>
            <p:nvPr/>
          </p:nvPicPr>
          <p:blipFill rotWithShape="1">
            <a:blip r:embed="rId9">
              <a:alphaModFix/>
            </a:blip>
            <a:srcRect b="0" l="0" r="0" t="0"/>
            <a:stretch/>
          </p:blipFill>
          <p:spPr>
            <a:xfrm>
              <a:off x="5270020" y="2316121"/>
              <a:ext cx="164000" cy="164000"/>
            </a:xfrm>
            <a:prstGeom prst="rect">
              <a:avLst/>
            </a:prstGeom>
            <a:noFill/>
            <a:ln>
              <a:noFill/>
            </a:ln>
          </p:spPr>
        </p:pic>
        <p:pic>
          <p:nvPicPr>
            <p:cNvPr id="1897" name="Google Shape;1897;p65" title="2301129.png"/>
            <p:cNvPicPr preferRelativeResize="0"/>
            <p:nvPr/>
          </p:nvPicPr>
          <p:blipFill rotWithShape="1">
            <a:blip r:embed="rId10">
              <a:alphaModFix/>
            </a:blip>
            <a:srcRect b="0" l="0" r="0" t="0"/>
            <a:stretch/>
          </p:blipFill>
          <p:spPr>
            <a:xfrm>
              <a:off x="5270019" y="2542205"/>
              <a:ext cx="164001" cy="163071"/>
            </a:xfrm>
            <a:prstGeom prst="rect">
              <a:avLst/>
            </a:prstGeom>
            <a:noFill/>
            <a:ln>
              <a:noFill/>
            </a:ln>
          </p:spPr>
        </p:pic>
        <p:pic>
          <p:nvPicPr>
            <p:cNvPr id="1898" name="Google Shape;1898;p65" title="1051309.png"/>
            <p:cNvPicPr preferRelativeResize="0"/>
            <p:nvPr/>
          </p:nvPicPr>
          <p:blipFill rotWithShape="1">
            <a:blip r:embed="rId11">
              <a:alphaModFix/>
            </a:blip>
            <a:srcRect b="0" l="0" r="0" t="0"/>
            <a:stretch/>
          </p:blipFill>
          <p:spPr>
            <a:xfrm>
              <a:off x="5289422" y="2760522"/>
              <a:ext cx="164000" cy="164000"/>
            </a:xfrm>
            <a:prstGeom prst="rect">
              <a:avLst/>
            </a:prstGeom>
            <a:noFill/>
            <a:ln>
              <a:noFill/>
            </a:ln>
          </p:spPr>
        </p:pic>
      </p:grpSp>
      <p:sp>
        <p:nvSpPr>
          <p:cNvPr id="1899" name="Google Shape;1899;p65"/>
          <p:cNvSpPr txBox="1"/>
          <p:nvPr/>
        </p:nvSpPr>
        <p:spPr>
          <a:xfrm>
            <a:off x="6999140" y="4432585"/>
            <a:ext cx="4714500" cy="684000"/>
          </a:xfrm>
          <a:prstGeom prst="rect">
            <a:avLst/>
          </a:prstGeom>
          <a:noFill/>
          <a:ln>
            <a:noFill/>
          </a:ln>
        </p:spPr>
        <p:txBody>
          <a:bodyPr anchorCtr="0" anchor="t" bIns="121875" lIns="121875" spcFirstLastPara="1" rIns="121875" wrap="square" tIns="121875">
            <a:noAutofit/>
          </a:bodyPr>
          <a:lstStyle/>
          <a:p>
            <a:pPr indent="0" lvl="0" marL="0" marR="0" rtl="0" algn="ctr">
              <a:lnSpc>
                <a:spcPct val="100000"/>
              </a:lnSpc>
              <a:spcBef>
                <a:spcPts val="0"/>
              </a:spcBef>
              <a:spcAft>
                <a:spcPts val="0"/>
              </a:spcAft>
              <a:buClr>
                <a:srgbClr val="000000"/>
              </a:buClr>
              <a:buSzPts val="3200"/>
              <a:buFont typeface="Arial"/>
              <a:buNone/>
            </a:pPr>
            <a:r>
              <a:rPr b="1" i="0" lang="vi" sz="3300" u="none" cap="none" strike="noStrike">
                <a:solidFill>
                  <a:schemeClr val="lt1"/>
                </a:solidFill>
                <a:latin typeface="Nunito"/>
                <a:ea typeface="Nunito"/>
                <a:cs typeface="Nunito"/>
                <a:sym typeface="Nunito"/>
              </a:rPr>
              <a:t> Trân trọng cảm ơn ! </a:t>
            </a:r>
            <a:endParaRPr b="1" i="0" sz="3300" u="none" cap="none" strike="noStrike">
              <a:solidFill>
                <a:schemeClr val="lt1"/>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4">
      <a:dk1>
        <a:srgbClr val="000000"/>
      </a:dk1>
      <a:lt1>
        <a:srgbClr val="FFFFFF"/>
      </a:lt1>
      <a:dk2>
        <a:srgbClr val="000000"/>
      </a:dk2>
      <a:lt2>
        <a:srgbClr val="FFFFFF"/>
      </a:lt2>
      <a:accent1>
        <a:srgbClr val="FFDF5A"/>
      </a:accent1>
      <a:accent2>
        <a:srgbClr val="AAA1FF"/>
      </a:accent2>
      <a:accent3>
        <a:srgbClr val="C2FF6C"/>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olor Mix 4">
      <a:dk1>
        <a:srgbClr val="000000"/>
      </a:dk1>
      <a:lt1>
        <a:srgbClr val="FFFFFF"/>
      </a:lt1>
      <a:dk2>
        <a:srgbClr val="44546A"/>
      </a:dk2>
      <a:lt2>
        <a:srgbClr val="E7E6E6"/>
      </a:lt2>
      <a:accent1>
        <a:srgbClr val="709FFF"/>
      </a:accent1>
      <a:accent2>
        <a:srgbClr val="FABD63"/>
      </a:accent2>
      <a:accent3>
        <a:srgbClr val="A0CEFF"/>
      </a:accent3>
      <a:accent4>
        <a:srgbClr val="49DBB9"/>
      </a:accent4>
      <a:accent5>
        <a:srgbClr val="FBC646"/>
      </a:accent5>
      <a:accent6>
        <a:srgbClr val="F44393"/>
      </a:accent6>
      <a:hlink>
        <a:srgbClr val="C8A8FC"/>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