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4"/>
    <p:sldMasterId id="2147483743" r:id="rId5"/>
    <p:sldMasterId id="2147483697" r:id="rId6"/>
    <p:sldMasterId id="2147483711" r:id="rId7"/>
    <p:sldMasterId id="2147483720" r:id="rId8"/>
    <p:sldMasterId id="2147483757" r:id="rId9"/>
  </p:sldMasterIdLst>
  <p:notesMasterIdLst>
    <p:notesMasterId r:id="rId62"/>
  </p:notesMasterIdLst>
  <p:sldIdLst>
    <p:sldId id="1072" r:id="rId10"/>
    <p:sldId id="1073" r:id="rId11"/>
    <p:sldId id="1074" r:id="rId12"/>
    <p:sldId id="1127" r:id="rId13"/>
    <p:sldId id="1075" r:id="rId14"/>
    <p:sldId id="799" r:id="rId15"/>
    <p:sldId id="779" r:id="rId16"/>
    <p:sldId id="780" r:id="rId17"/>
    <p:sldId id="784" r:id="rId18"/>
    <p:sldId id="1031" r:id="rId19"/>
    <p:sldId id="1128" r:id="rId20"/>
    <p:sldId id="1038" r:id="rId21"/>
    <p:sldId id="1117" r:id="rId22"/>
    <p:sldId id="1129" r:id="rId23"/>
    <p:sldId id="1032" r:id="rId24"/>
    <p:sldId id="1086" r:id="rId25"/>
    <p:sldId id="1087" r:id="rId26"/>
    <p:sldId id="1088" r:id="rId27"/>
    <p:sldId id="955" r:id="rId28"/>
    <p:sldId id="800" r:id="rId29"/>
    <p:sldId id="862" r:id="rId30"/>
    <p:sldId id="1034" r:id="rId31"/>
    <p:sldId id="846" r:id="rId32"/>
    <p:sldId id="865" r:id="rId33"/>
    <p:sldId id="866" r:id="rId34"/>
    <p:sldId id="1118" r:id="rId35"/>
    <p:sldId id="1119" r:id="rId36"/>
    <p:sldId id="1120" r:id="rId37"/>
    <p:sldId id="1121" r:id="rId38"/>
    <p:sldId id="1122" r:id="rId39"/>
    <p:sldId id="1123" r:id="rId40"/>
    <p:sldId id="831" r:id="rId41"/>
    <p:sldId id="832" r:id="rId42"/>
    <p:sldId id="874" r:id="rId43"/>
    <p:sldId id="805" r:id="rId44"/>
    <p:sldId id="1060" r:id="rId45"/>
    <p:sldId id="1115" r:id="rId46"/>
    <p:sldId id="1105" r:id="rId47"/>
    <p:sldId id="1061" r:id="rId48"/>
    <p:sldId id="1069" r:id="rId49"/>
    <p:sldId id="1126" r:id="rId50"/>
    <p:sldId id="1064" r:id="rId51"/>
    <p:sldId id="1065" r:id="rId52"/>
    <p:sldId id="1091" r:id="rId53"/>
    <p:sldId id="1078" r:id="rId54"/>
    <p:sldId id="1092" r:id="rId55"/>
    <p:sldId id="1046" r:id="rId56"/>
    <p:sldId id="1093" r:id="rId57"/>
    <p:sldId id="1066" r:id="rId58"/>
    <p:sldId id="1067" r:id="rId59"/>
    <p:sldId id="1068" r:id="rId60"/>
    <p:sldId id="1111" r:id="rId61"/>
  </p:sldIdLst>
  <p:sldSz cx="9144000" cy="6858000" type="screen4x3"/>
  <p:notesSz cx="6735763" cy="9866313"/>
  <p:embeddedFontLst>
    <p:embeddedFont>
      <p:font typeface="Dosis" pitchFamily="2" charset="0"/>
      <p:regular r:id="rId63"/>
      <p:bold r:id="rId64"/>
    </p:embeddedFont>
    <p:embeddedFont>
      <p:font typeface="Dosis ExtraBold" pitchFamily="2" charset="0"/>
      <p:bold r:id="rId65"/>
    </p:embeddedFont>
    <p:embeddedFont>
      <p:font typeface="Dosis Medium" pitchFamily="2" charset="0"/>
      <p:regular r:id="rId66"/>
      <p:bold r:id="rId67"/>
    </p:embeddedFont>
    <p:embeddedFont>
      <p:font typeface="Dosis SemiBold" pitchFamily="2" charset="0"/>
      <p:regular r:id="rId68"/>
      <p:bold r:id="rId6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24B66"/>
    <a:srgbClr val="EBE3F1"/>
    <a:srgbClr val="D9D9D9"/>
    <a:srgbClr val="DEEBF7"/>
    <a:srgbClr val="EEEEEE"/>
    <a:srgbClr val="00ACA4"/>
    <a:srgbClr val="F3F6FB"/>
    <a:srgbClr val="C7E6A4"/>
    <a:srgbClr val="565F88"/>
    <a:srgbClr val="4B53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12" autoAdjust="0"/>
    <p:restoredTop sz="87607" autoAdjust="0"/>
  </p:normalViewPr>
  <p:slideViewPr>
    <p:cSldViewPr snapToGrid="0">
      <p:cViewPr varScale="1">
        <p:scale>
          <a:sx n="77" d="100"/>
          <a:sy n="77" d="100"/>
        </p:scale>
        <p:origin x="85" y="45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7" Type="http://schemas.openxmlformats.org/officeDocument/2006/relationships/slideMaster" Target="slideMasters/slideMaster4.xml"/><Relationship Id="rId71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font" Target="fonts/font4.fntdata"/><Relationship Id="rId7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font" Target="fonts/font3.fntdata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font" Target="fonts/font5.fntdata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notesMaster" Target="notesMasters/notesMaster1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07/04/2026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034C716-3EAE-87EC-C656-5B2805445C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b="407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97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9749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533303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40153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07/04/2026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631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07/04/2026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07360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07/04/2026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66256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07/04/2026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44986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07/04/2026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9947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07/04/2026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28670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64214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07/04/2026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07423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071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09" y="3643281"/>
            <a:ext cx="27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5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12.jp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Point de langue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7951" y="21590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87785" y="17648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6260" y="253231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9245" y="225342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72577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56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07/04/2026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183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0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5.wdp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6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6.wdp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7" Type="http://schemas.openxmlformats.org/officeDocument/2006/relationships/image" Target="../media/image48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7" Type="http://schemas.openxmlformats.org/officeDocument/2006/relationships/image" Target="../media/image51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7" Type="http://schemas.openxmlformats.org/officeDocument/2006/relationships/image" Target="../media/image50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132FE4E-F2F9-47B6-B31E-EA5C0EE88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40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20C46-0B24-C8BD-5218-3C7A2F288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E3BF4DBA-F02B-6899-C017-79316CD6F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Nous allons écouter le dialogue une deuxième fois.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FF751EC-2B5E-48BD-6B88-38F3C985617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EF9A797-C462-7CCB-3A89-925B766EC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C4A18B3-AA84-FE64-E71E-4BF914B54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4F9CC13E-51ED-7026-27DE-27BE93E1C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345043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AA6D4B13">
            <a:hlinkClick r:id="" action="ppaction://media"/>
            <a:extLst>
              <a:ext uri="{FF2B5EF4-FFF2-40B4-BE49-F238E27FC236}">
                <a16:creationId xmlns:a16="http://schemas.microsoft.com/office/drawing/2014/main" id="{60759738-87E0-4A07-8D35-E96A652082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6751" y="2523812"/>
            <a:ext cx="7990498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5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76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Maintenant,</a:t>
            </a:r>
            <a:r>
              <a:rPr kumimoji="0" lang="fr-FR" sz="1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on va répéter le dialogue ensemble.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71A30C8A-34BE-4645-AD88-C355EEEB6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172" y="1764923"/>
            <a:ext cx="6840001" cy="469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continue à répéter ensemble le dialogue.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C8A672A8-401D-48E9-FFBD-42E4CCB9BF36}"/>
              </a:ext>
            </a:extLst>
          </p:cNvPr>
          <p:cNvGrpSpPr/>
          <p:nvPr/>
        </p:nvGrpSpPr>
        <p:grpSpPr>
          <a:xfrm>
            <a:off x="843392" y="1937141"/>
            <a:ext cx="7457216" cy="3338243"/>
            <a:chOff x="843392" y="1937141"/>
            <a:chExt cx="7457216" cy="3338243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F59E966F-0D72-4F2D-B2AB-1DCF88439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591" b="40378"/>
            <a:stretch/>
          </p:blipFill>
          <p:spPr>
            <a:xfrm>
              <a:off x="843392" y="1937141"/>
              <a:ext cx="7457216" cy="333824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3576A86-6343-92E5-FE73-8BB15419008F}"/>
                </a:ext>
              </a:extLst>
            </p:cNvPr>
            <p:cNvSpPr/>
            <p:nvPr/>
          </p:nvSpPr>
          <p:spPr bwMode="auto">
            <a:xfrm>
              <a:off x="2721167" y="3999123"/>
              <a:ext cx="143219" cy="374573"/>
            </a:xfrm>
            <a:prstGeom prst="rect">
              <a:avLst/>
            </a:prstGeom>
            <a:solidFill>
              <a:srgbClr val="EBE3F1"/>
            </a:solidFill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A3D673E0-3A09-6C11-655E-464BCFB3129A}"/>
                </a:ext>
              </a:extLst>
            </p:cNvPr>
            <p:cNvSpPr txBox="1"/>
            <p:nvPr/>
          </p:nvSpPr>
          <p:spPr>
            <a:xfrm>
              <a:off x="2648140" y="4048698"/>
              <a:ext cx="3113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>
                  <a:solidFill>
                    <a:srgbClr val="024B66"/>
                  </a:solidFill>
                </a:rPr>
                <a:t>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783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continue à répéter ensemble le dialogue.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EEC012AE-F1E1-4C85-A013-049C517E9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485" y="1926391"/>
            <a:ext cx="7463029" cy="41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4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>
            <a:extLst>
              <a:ext uri="{FF2B5EF4-FFF2-40B4-BE49-F238E27FC236}">
                <a16:creationId xmlns:a16="http://schemas.microsoft.com/office/drawing/2014/main" id="{651B09B4-E6F7-2405-496F-5B69B6ED9E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36322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2" descr="Image générée">
            <a:extLst>
              <a:ext uri="{FF2B5EF4-FFF2-40B4-BE49-F238E27FC236}">
                <a16:creationId xmlns:a16="http://schemas.microsoft.com/office/drawing/2014/main" id="{660C9718-9219-4B07-6C86-B8A7A452AE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EA7F3CAC-BAC6-78D1-6806-16E7D40E1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jouer ce dialogue. On va le faire en 3 étapes.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2F9DBA7-3486-C7FF-9BBE-102572BB427B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FD62F49-62AD-EC36-868B-34583F30C9BF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E8949A25-B3E3-82E6-2D1F-FB6CB51B72FA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CF65756-330A-FF90-E81D-BCECF3CA7D99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5D18A13-26AB-0955-F0BA-C0E0FC515D15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493AE46-51E6-A6B6-9F86-EAF8A64EADE0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3B89D79A-F9A0-01C3-7EF9-D7F5BB3A5A99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D63224B4-F17D-517E-17DB-B0F762C83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579185B-4326-1D47-C90A-D59057423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E756FB95-E4FD-4430-8D17-4E74944DB1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579" y="3085800"/>
            <a:ext cx="4015145" cy="3121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6FDAC28-1FA4-4089-E8A7-8332C871FA8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77945" y="2277249"/>
            <a:ext cx="1383692" cy="12241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3BF151A-9F20-284F-47E6-2D55477553F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622666" y="2277248"/>
            <a:ext cx="1383692" cy="122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C159D-804F-F469-60EE-E3E57E0CC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8E2BFF79-BE39-4B85-9A16-96A49ED12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35" y="3810411"/>
            <a:ext cx="2518494" cy="1958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1EBEA1DC-EBC5-FF27-8775-B326FEAEB1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98607" y="336322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2" descr="Image générée">
            <a:extLst>
              <a:ext uri="{FF2B5EF4-FFF2-40B4-BE49-F238E27FC236}">
                <a16:creationId xmlns:a16="http://schemas.microsoft.com/office/drawing/2014/main" id="{B328DBE5-EF81-7D26-DBF9-EE35F236CB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31230" y="32766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5BCFAAA-E242-6818-C366-2E1B3495AC31}"/>
              </a:ext>
            </a:extLst>
          </p:cNvPr>
          <p:cNvSpPr txBox="1"/>
          <p:nvPr/>
        </p:nvSpPr>
        <p:spPr>
          <a:xfrm>
            <a:off x="1040528" y="2138845"/>
            <a:ext cx="7205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Les deux amis se rencontrent dans la cour. Chacun pose à l’autre les questions suivantes :</a:t>
            </a:r>
          </a:p>
        </p:txBody>
      </p:sp>
      <p:sp>
        <p:nvSpPr>
          <p:cNvPr id="19" name="Titre 8">
            <a:extLst>
              <a:ext uri="{FF2B5EF4-FFF2-40B4-BE49-F238E27FC236}">
                <a16:creationId xmlns:a16="http://schemas.microsoft.com/office/drawing/2014/main" id="{AFE1C7B8-081B-BF7F-7964-01E05564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1. Je vais vous expliquer la situation.  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63471282-8E93-B85F-083C-2EA007ACC6E9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DFEB04F-5650-9D96-81DB-EE2B0B09AD78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56D2BB64-7EC7-52D9-27DD-75455B83DEC9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AAD0215-4CD8-BDDB-9AF6-51E57F5EE929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1EEBC821-D8FA-C577-8E70-3E35F646FB4F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F4650BC-E1FD-E11D-0DA5-7CAF45CABA53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BCCC7A1B-877B-C4A3-6DE4-5FAA8C7F883B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E66CCE0D-0E18-C7DA-E18F-D2E289865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F133A55-9685-6075-3EAB-5E04B7BFE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83C6B4BC-E397-2347-1A30-A8F4B4B45ACC}"/>
              </a:ext>
            </a:extLst>
          </p:cNvPr>
          <p:cNvSpPr txBox="1"/>
          <p:nvPr/>
        </p:nvSpPr>
        <p:spPr>
          <a:xfrm>
            <a:off x="3896855" y="3515629"/>
            <a:ext cx="3831274" cy="2342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Comment ça va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que tu fais le matin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À quelle heure tu te réveilles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À quelle heure tu vas à l’école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Tu fais quoi après l’école ?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A73A0467-F0F1-4816-86D5-29580D00207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6970" y="3139001"/>
            <a:ext cx="775717" cy="815921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500AA7E3-EEEF-444B-A9E6-F76256C1DBE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2662066" y="3139000"/>
            <a:ext cx="775717" cy="81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B63B2-A3B6-9BF7-230C-D089F4E41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5D30929E-E515-FBA9-DB23-40CC715A6E34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FD8C0CD-8546-CEEE-0DBD-206323ECF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25C3D9B-648A-F62F-D441-38A5C5E4E7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3" name="AutoShape 4">
            <a:extLst>
              <a:ext uri="{FF2B5EF4-FFF2-40B4-BE49-F238E27FC236}">
                <a16:creationId xmlns:a16="http://schemas.microsoft.com/office/drawing/2014/main" id="{5EFD29EA-379C-197B-42C3-0A5A715D1D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98607" y="336322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utoShape 2" descr="Image générée">
            <a:extLst>
              <a:ext uri="{FF2B5EF4-FFF2-40B4-BE49-F238E27FC236}">
                <a16:creationId xmlns:a16="http://schemas.microsoft.com/office/drawing/2014/main" id="{D9EC8450-D455-F5E3-5AAD-7BC3956898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31230" y="32766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id="{4A5BE55C-4E0B-6875-1783-2C547D28B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12092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2. Chacun réfléchit silencieusement à ce qu’il va dire dans le dialogue.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623242C3-9E36-56B7-D955-E344991EF59B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5182604-AA4D-AE87-FEB1-E5D835B46D25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BC75B51B-C970-BDCB-AD9A-0474907A72CC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A66A1CC-05EE-51B0-4B3B-B3EB8B110EB7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2317938-8615-EE61-18BE-8BA39627EA91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293ADBA-33B4-D3C7-898A-E24A51634B9E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170EBCF9-D9BF-499D-B32B-8359B18D9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35" y="3810411"/>
            <a:ext cx="2518494" cy="1958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489E3958-E9D8-4AEB-A59A-018807881C00}"/>
              </a:ext>
            </a:extLst>
          </p:cNvPr>
          <p:cNvSpPr txBox="1"/>
          <p:nvPr/>
        </p:nvSpPr>
        <p:spPr>
          <a:xfrm>
            <a:off x="1040528" y="2138845"/>
            <a:ext cx="7205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Les deux amis se rencontrent dans la cour. Chacun pose à l’autre les questions suivantes :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18F09DC3-354E-4605-AA8B-2BA10D0FB40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6970" y="3139001"/>
            <a:ext cx="775717" cy="815921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DE7D3980-8444-4C0C-8890-A97D03C1140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2662066" y="3139000"/>
            <a:ext cx="775717" cy="815921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049B7E8-4929-4F41-8A92-46A2D3D87BBD}"/>
              </a:ext>
            </a:extLst>
          </p:cNvPr>
          <p:cNvSpPr txBox="1"/>
          <p:nvPr/>
        </p:nvSpPr>
        <p:spPr>
          <a:xfrm>
            <a:off x="3896855" y="3515629"/>
            <a:ext cx="3831274" cy="2342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Comment ça va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que tu fais le matin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À quelle heure tu te réveilles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À quelle heure tu vas à l’école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Tu fais quoi après l’école ?</a:t>
            </a:r>
          </a:p>
        </p:txBody>
      </p:sp>
    </p:spTree>
    <p:extLst>
      <p:ext uri="{BB962C8B-B14F-4D97-AF65-F5344CB8AC3E}">
        <p14:creationId xmlns:p14="http://schemas.microsoft.com/office/powerpoint/2010/main" val="297366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4EE58-8AED-5D7B-59B3-4773A1803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6493F7D0-3C35-6E4F-DD9D-92F02379325C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60B4B83-7165-8B30-A02E-A211E3AD3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AutoShape 4">
            <a:extLst>
              <a:ext uri="{FF2B5EF4-FFF2-40B4-BE49-F238E27FC236}">
                <a16:creationId xmlns:a16="http://schemas.microsoft.com/office/drawing/2014/main" id="{62A6CEE4-5645-000E-399F-B9511ACDA5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98607" y="336322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2" descr="Image générée">
            <a:extLst>
              <a:ext uri="{FF2B5EF4-FFF2-40B4-BE49-F238E27FC236}">
                <a16:creationId xmlns:a16="http://schemas.microsoft.com/office/drawing/2014/main" id="{7EC247AE-E673-EEE9-11EA-3634947635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31230" y="32766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8" name="Titre 8">
            <a:extLst>
              <a:ext uri="{FF2B5EF4-FFF2-40B4-BE49-F238E27FC236}">
                <a16:creationId xmlns:a16="http://schemas.microsoft.com/office/drawing/2014/main" id="{60D107D6-A9A9-E9F4-87AA-54DD9DCDE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3. Maintenant, vous allez jouer le dialogue. Qui veut passer au tableau ? 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E48B669F-A1A7-8300-BCCF-09DCF395CE2C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72CD9CE-E2BE-0D00-4394-31DFE2AED1D3}"/>
              </a:ext>
            </a:extLst>
          </p:cNvPr>
          <p:cNvSpPr txBox="1"/>
          <p:nvPr/>
        </p:nvSpPr>
        <p:spPr>
          <a:xfrm>
            <a:off x="2371047" y="163759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86B1F121-41F8-43E6-4E07-4F9A49EFE3A4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6FD938D-BED7-68D4-A3E9-2EE0CD9BB41C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E984C53-093A-CE34-35D5-A3102CFE3EF7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FAB8EF05-CF30-42E5-9F75-136E6BF85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35" y="3810411"/>
            <a:ext cx="2518494" cy="1958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B83126EC-E665-49B5-B362-B605047E3E65}"/>
              </a:ext>
            </a:extLst>
          </p:cNvPr>
          <p:cNvSpPr txBox="1"/>
          <p:nvPr/>
        </p:nvSpPr>
        <p:spPr>
          <a:xfrm>
            <a:off x="1040528" y="2138845"/>
            <a:ext cx="7205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Les deux amis se rencontrent dans la cour. Chacun pose à l’autre les questions suivantes :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012FBF2F-33F9-4614-A715-302CA41841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6970" y="3139001"/>
            <a:ext cx="775717" cy="815921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99C4389B-24A5-4A3A-8C8D-4564315FB59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2662066" y="3139000"/>
            <a:ext cx="775717" cy="81592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554CF4D-679B-219C-0991-7DA37950A4C4}"/>
              </a:ext>
            </a:extLst>
          </p:cNvPr>
          <p:cNvSpPr txBox="1"/>
          <p:nvPr/>
        </p:nvSpPr>
        <p:spPr>
          <a:xfrm>
            <a:off x="3896855" y="3515629"/>
            <a:ext cx="3831274" cy="2342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Comment ça va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que tu fais le matin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À quelle heure tu te réveilles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À quelle heure tu vas à l’école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Tu fais quoi après l’école ?</a:t>
            </a:r>
          </a:p>
        </p:txBody>
      </p:sp>
    </p:spTree>
    <p:extLst>
      <p:ext uri="{BB962C8B-B14F-4D97-AF65-F5344CB8AC3E}">
        <p14:creationId xmlns:p14="http://schemas.microsoft.com/office/powerpoint/2010/main" val="61627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avec votre voisin.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8101D06-C9BD-61D1-43DE-E2467146568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8222056-859C-A805-976C-60F499484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150E6A0-24C2-DA6B-CF38-CB3D1B280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1902" y="2732183"/>
            <a:ext cx="3312587" cy="220839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4B9B8B0-64E2-4F9A-863C-3821B5C8C0B4}"/>
              </a:ext>
            </a:extLst>
          </p:cNvPr>
          <p:cNvSpPr txBox="1"/>
          <p:nvPr/>
        </p:nvSpPr>
        <p:spPr>
          <a:xfrm>
            <a:off x="3884489" y="2664903"/>
            <a:ext cx="3831274" cy="2342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Comment ça va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que tu fais le matin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À quelle heure tu te réveilles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À quelle heure tu vas à l’école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Tu fais quoi après l’école ?</a:t>
            </a:r>
          </a:p>
        </p:txBody>
      </p:sp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MA" dirty="0"/>
              <a:t>Il convient de lancer le mode diaporama 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47705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C2B1937B-420E-2769-7067-CBC6DE932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3439348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5367790" cy="756000"/>
          </a:xfrm>
        </p:spPr>
        <p:txBody>
          <a:bodyPr/>
          <a:lstStyle/>
          <a:p>
            <a:r>
              <a:rPr lang="fr-FR" sz="1400" dirty="0"/>
              <a:t>Dialogue reprenant  les actes de parole enseignés.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Lecture et compréhension de mots comprenant les graphèmes « </a:t>
            </a:r>
            <a:r>
              <a:rPr lang="nl-NL" sz="1400" dirty="0" err="1"/>
              <a:t>ian</a:t>
            </a:r>
            <a:r>
              <a:rPr lang="nl-NL" sz="1400" dirty="0"/>
              <a:t> - ion - </a:t>
            </a:r>
            <a:r>
              <a:rPr lang="nl-NL" sz="1400" dirty="0" err="1"/>
              <a:t>ien</a:t>
            </a:r>
            <a:r>
              <a:rPr lang="nl-NL" sz="1400" dirty="0"/>
              <a:t> - </a:t>
            </a:r>
            <a:r>
              <a:rPr lang="nl-NL" sz="1400" dirty="0" err="1"/>
              <a:t>ieu</a:t>
            </a:r>
            <a:r>
              <a:rPr lang="nl-NL" sz="1400" dirty="0"/>
              <a:t> - </a:t>
            </a:r>
            <a:r>
              <a:rPr lang="nl-NL" sz="1400" dirty="0" err="1"/>
              <a:t>ier</a:t>
            </a:r>
            <a:r>
              <a:rPr lang="fr-FR" sz="1400" dirty="0"/>
              <a:t> ».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0" name="Titre 8">
            <a:extLst>
              <a:ext uri="{FF2B5EF4-FFF2-40B4-BE49-F238E27FC236}">
                <a16:creationId xmlns:a16="http://schemas.microsoft.com/office/drawing/2014/main" id="{EDF9D4F3-9826-E150-682E-971B493CF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D876F97-6410-B8B0-A468-4E616EC243F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AB41FB-9459-DAE0-9B88-6C974D7DFE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0087458-33FB-A857-C7B7-A4B4B37FA14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C8DF71B1-353D-0DFB-1F7C-4D024A7FD73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139721" y="392257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Utiliser : à, à la, au et aux.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317076" y="3546342"/>
            <a:ext cx="3027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Écrit : 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apprendre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à utiliser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: à, à la, au et aux.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Soyez attentifs.</a:t>
            </a:r>
            <a:endParaRPr lang="a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9F960AF-7F5B-145B-60BB-014EB8070538}"/>
              </a:ext>
            </a:extLst>
          </p:cNvPr>
          <p:cNvSpPr txBox="1"/>
          <p:nvPr/>
        </p:nvSpPr>
        <p:spPr>
          <a:xfrm>
            <a:off x="1925296" y="1992642"/>
            <a:ext cx="4822067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7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à              </a:t>
            </a:r>
            <a:r>
              <a:rPr lang="fr-FR" sz="7200" b="1" dirty="0" err="1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à</a:t>
            </a:r>
            <a:r>
              <a:rPr lang="fr-FR" sz="7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la      </a:t>
            </a:r>
          </a:p>
          <a:p>
            <a:pPr algn="ctr">
              <a:lnSpc>
                <a:spcPct val="150000"/>
              </a:lnSpc>
            </a:pPr>
            <a:r>
              <a:rPr lang="fr-FR" sz="7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au            aux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738A9BB-5DFE-964C-C025-6C9D21F492A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28DD2323-1D52-B002-765A-04245229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C1BD9A9-4C83-FFA8-1D3F-C7CF82061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505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0E667-3215-2600-3B3F-A68111F09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E7959167-3CE4-15ED-ABD5-D77C81E42F3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sp>
        <p:nvSpPr>
          <p:cNvPr id="10" name="Titre 8">
            <a:extLst>
              <a:ext uri="{FF2B5EF4-FFF2-40B4-BE49-F238E27FC236}">
                <a16:creationId xmlns:a16="http://schemas.microsoft.com/office/drawing/2014/main" id="{9649266A-BF7E-BAF9-065B-B32C8B703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vidéo.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DE76AE3-C801-C194-63AA-C0F0876830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4" name="9884072D">
            <a:hlinkClick r:id="" action="ppaction://media"/>
            <a:extLst>
              <a:ext uri="{FF2B5EF4-FFF2-40B4-BE49-F238E27FC236}">
                <a16:creationId xmlns:a16="http://schemas.microsoft.com/office/drawing/2014/main" id="{00A6A2BB-560D-4624-AC28-233FEB8520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8816" y="2041435"/>
            <a:ext cx="8026367" cy="409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9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634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A4E09-8EDD-EDDF-272C-E6FE61DE9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43F2E3C5-BCB2-19F0-96FA-5D9441E63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ensemble. 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2F49B5A-9AC3-4B8D-ADD7-73010F49109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7292ABA-11BB-46DA-B230-E026BF8FB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A84D43C-685A-4AC1-8DC9-4CB831E62E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3EF2E72-2E1C-4EFB-9790-0D4B6B61C9E3}"/>
              </a:ext>
            </a:extLst>
          </p:cNvPr>
          <p:cNvGrpSpPr/>
          <p:nvPr/>
        </p:nvGrpSpPr>
        <p:grpSpPr>
          <a:xfrm>
            <a:off x="905484" y="2397267"/>
            <a:ext cx="7333032" cy="3704733"/>
            <a:chOff x="1483537" y="1345732"/>
            <a:chExt cx="8804651" cy="3995046"/>
          </a:xfrm>
        </p:grpSpPr>
        <p:sp>
          <p:nvSpPr>
            <p:cNvPr id="14" name="Google Shape;382;p91">
              <a:extLst>
                <a:ext uri="{FF2B5EF4-FFF2-40B4-BE49-F238E27FC236}">
                  <a16:creationId xmlns:a16="http://schemas.microsoft.com/office/drawing/2014/main" id="{4FA1565F-1285-4FB1-8668-CF1B42999E54}"/>
                </a:ext>
              </a:extLst>
            </p:cNvPr>
            <p:cNvSpPr/>
            <p:nvPr/>
          </p:nvSpPr>
          <p:spPr>
            <a:xfrm>
              <a:off x="1903812" y="1345732"/>
              <a:ext cx="8384376" cy="3995046"/>
            </a:xfrm>
            <a:prstGeom prst="roundRect">
              <a:avLst>
                <a:gd name="adj" fmla="val 6643"/>
              </a:avLst>
            </a:prstGeom>
            <a:solidFill>
              <a:srgbClr val="E2E9F6"/>
            </a:solidFill>
            <a:ln w="38100" cap="flat" cmpd="sng">
              <a:solidFill>
                <a:srgbClr val="0A304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1" i="0" u="none" strike="noStrike" cap="none" dirty="0">
                <a:solidFill>
                  <a:srgbClr val="00ACA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388;p91">
              <a:extLst>
                <a:ext uri="{FF2B5EF4-FFF2-40B4-BE49-F238E27FC236}">
                  <a16:creationId xmlns:a16="http://schemas.microsoft.com/office/drawing/2014/main" id="{D81BACE0-856F-4F4A-B647-AB1CD6F01911}"/>
                </a:ext>
              </a:extLst>
            </p:cNvPr>
            <p:cNvSpPr/>
            <p:nvPr/>
          </p:nvSpPr>
          <p:spPr>
            <a:xfrm>
              <a:off x="3461356" y="2296415"/>
              <a:ext cx="6719352" cy="896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fr-FR" sz="2400" b="1" i="0" u="none" strike="noStrike" cap="none" dirty="0">
                  <a:solidFill>
                    <a:srgbClr val="424D7B"/>
                  </a:solidFill>
                  <a:latin typeface="Arial"/>
                  <a:ea typeface="Arial"/>
                  <a:cs typeface="Arial"/>
                  <a:sym typeface="Arial"/>
                </a:rPr>
                <a:t>Akram et Sara jouent </a:t>
              </a:r>
              <a:r>
                <a:rPr lang="fr-FR" sz="2400" b="1" i="0" u="none" strike="noStrike" cap="none" dirty="0">
                  <a:solidFill>
                    <a:srgbClr val="00ACA4"/>
                  </a:solidFill>
                  <a:latin typeface="Arial"/>
                  <a:ea typeface="Arial"/>
                  <a:cs typeface="Arial"/>
                  <a:sym typeface="Arial"/>
                </a:rPr>
                <a:t>à</a:t>
              </a:r>
              <a:r>
                <a:rPr lang="fr-FR" sz="2400" b="1" i="0" u="none" strike="noStrike" cap="none" dirty="0">
                  <a:solidFill>
                    <a:srgbClr val="424D7B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fr-FR" sz="2400" b="1" i="0" u="none" strike="noStrike" cap="none" dirty="0">
                  <a:solidFill>
                    <a:srgbClr val="2E75B5"/>
                  </a:solidFill>
                  <a:latin typeface="Arial"/>
                  <a:ea typeface="Arial"/>
                  <a:cs typeface="Arial"/>
                  <a:sym typeface="Arial"/>
                </a:rPr>
                <a:t>cache-cache</a:t>
              </a:r>
              <a:r>
                <a:rPr lang="fr-FR" sz="2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89;p91">
              <a:extLst>
                <a:ext uri="{FF2B5EF4-FFF2-40B4-BE49-F238E27FC236}">
                  <a16:creationId xmlns:a16="http://schemas.microsoft.com/office/drawing/2014/main" id="{CEC46AAD-DB69-41A7-A115-4EE6C2FB3AFC}"/>
                </a:ext>
              </a:extLst>
            </p:cNvPr>
            <p:cNvSpPr/>
            <p:nvPr/>
          </p:nvSpPr>
          <p:spPr>
            <a:xfrm>
              <a:off x="2260423" y="1357824"/>
              <a:ext cx="7577175" cy="6305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fr-FR" sz="3200" b="1" i="0" u="none" strike="noStrike" cap="none" dirty="0">
                  <a:solidFill>
                    <a:srgbClr val="00ACA4"/>
                  </a:solidFill>
                  <a:latin typeface="Arial"/>
                  <a:ea typeface="Arial"/>
                  <a:cs typeface="Arial"/>
                  <a:sym typeface="Arial"/>
                </a:rPr>
                <a:t>à, au, à la, aux</a:t>
              </a:r>
              <a:endParaRPr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90;p91">
              <a:extLst>
                <a:ext uri="{FF2B5EF4-FFF2-40B4-BE49-F238E27FC236}">
                  <a16:creationId xmlns:a16="http://schemas.microsoft.com/office/drawing/2014/main" id="{2A85608A-BC95-44F7-853D-6876931AAD33}"/>
                </a:ext>
              </a:extLst>
            </p:cNvPr>
            <p:cNvSpPr/>
            <p:nvPr/>
          </p:nvSpPr>
          <p:spPr>
            <a:xfrm>
              <a:off x="1497550" y="2289943"/>
              <a:ext cx="2170344" cy="4977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fr-FR" sz="2400" b="1" i="0" u="none" strike="noStrike" cap="none">
                  <a:solidFill>
                    <a:srgbClr val="00ACA4"/>
                  </a:solidFill>
                  <a:latin typeface="Arial"/>
                  <a:ea typeface="Arial"/>
                  <a:cs typeface="Arial"/>
                  <a:sym typeface="Arial"/>
                </a:rPr>
                <a:t>à</a:t>
              </a:r>
              <a:endPara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391;p91">
              <a:extLst>
                <a:ext uri="{FF2B5EF4-FFF2-40B4-BE49-F238E27FC236}">
                  <a16:creationId xmlns:a16="http://schemas.microsoft.com/office/drawing/2014/main" id="{479FD66E-5984-4794-88DD-E1FA1C301D41}"/>
                </a:ext>
              </a:extLst>
            </p:cNvPr>
            <p:cNvSpPr/>
            <p:nvPr/>
          </p:nvSpPr>
          <p:spPr>
            <a:xfrm>
              <a:off x="3461356" y="3036789"/>
              <a:ext cx="4650868" cy="4977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fr-FR" sz="2400" b="1" i="0" u="none" strike="noStrike" cap="none">
                  <a:solidFill>
                    <a:srgbClr val="424D7B"/>
                  </a:solidFill>
                  <a:latin typeface="Arial"/>
                  <a:ea typeface="Arial"/>
                  <a:cs typeface="Arial"/>
                  <a:sym typeface="Arial"/>
                </a:rPr>
                <a:t>Sara joue </a:t>
              </a:r>
              <a:r>
                <a:rPr lang="fr-FR" sz="2400" b="1" i="0" u="none" strike="noStrike" cap="none">
                  <a:solidFill>
                    <a:srgbClr val="00ACA4"/>
                  </a:solidFill>
                  <a:latin typeface="Arial"/>
                  <a:ea typeface="Arial"/>
                  <a:cs typeface="Arial"/>
                  <a:sym typeface="Arial"/>
                </a:rPr>
                <a:t>à</a:t>
              </a:r>
              <a:r>
                <a:rPr lang="fr-FR" sz="2400" b="1" i="0" u="none" strike="noStrike" cap="none">
                  <a:solidFill>
                    <a:srgbClr val="424D7B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fr-FR" sz="2400" b="1" i="0" u="none" strike="noStrike" cap="none">
                  <a:solidFill>
                    <a:srgbClr val="00ACA4"/>
                  </a:solidFill>
                  <a:latin typeface="Arial"/>
                  <a:ea typeface="Arial"/>
                  <a:cs typeface="Arial"/>
                  <a:sym typeface="Arial"/>
                </a:rPr>
                <a:t>la </a:t>
              </a:r>
              <a:r>
                <a:rPr lang="fr-FR" sz="2400" b="1" i="0" u="none" strike="noStrike" cap="none">
                  <a:solidFill>
                    <a:srgbClr val="F028F5"/>
                  </a:solidFill>
                  <a:latin typeface="Arial"/>
                  <a:ea typeface="Arial"/>
                  <a:cs typeface="Arial"/>
                  <a:sym typeface="Arial"/>
                </a:rPr>
                <a:t>corde</a:t>
              </a:r>
              <a:r>
                <a:rPr lang="fr-FR" sz="24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392;p91">
              <a:extLst>
                <a:ext uri="{FF2B5EF4-FFF2-40B4-BE49-F238E27FC236}">
                  <a16:creationId xmlns:a16="http://schemas.microsoft.com/office/drawing/2014/main" id="{62CFF1A5-16AF-4018-948E-8F728EB2C647}"/>
                </a:ext>
              </a:extLst>
            </p:cNvPr>
            <p:cNvSpPr/>
            <p:nvPr/>
          </p:nvSpPr>
          <p:spPr>
            <a:xfrm>
              <a:off x="1483537" y="3054728"/>
              <a:ext cx="2170344" cy="4977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fr-FR" sz="2400" b="1" i="0" u="none" strike="noStrike" cap="none">
                  <a:solidFill>
                    <a:srgbClr val="00ACA4"/>
                  </a:solidFill>
                  <a:latin typeface="Arial"/>
                  <a:ea typeface="Arial"/>
                  <a:cs typeface="Arial"/>
                  <a:sym typeface="Arial"/>
                </a:rPr>
                <a:t>à la </a:t>
              </a:r>
              <a:endPara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393;p91">
              <a:extLst>
                <a:ext uri="{FF2B5EF4-FFF2-40B4-BE49-F238E27FC236}">
                  <a16:creationId xmlns:a16="http://schemas.microsoft.com/office/drawing/2014/main" id="{15317D0D-42B2-4904-80D5-46FCC6633BE5}"/>
                </a:ext>
              </a:extLst>
            </p:cNvPr>
            <p:cNvSpPr/>
            <p:nvPr/>
          </p:nvSpPr>
          <p:spPr>
            <a:xfrm>
              <a:off x="3461356" y="3747644"/>
              <a:ext cx="4650868" cy="4977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fr-FR" sz="2400" b="1" i="0" u="none" strike="noStrike" cap="none">
                  <a:solidFill>
                    <a:srgbClr val="424D7B"/>
                  </a:solidFill>
                  <a:latin typeface="Arial"/>
                  <a:ea typeface="Arial"/>
                  <a:cs typeface="Arial"/>
                  <a:sym typeface="Arial"/>
                </a:rPr>
                <a:t>Sara joue </a:t>
              </a:r>
              <a:r>
                <a:rPr lang="fr-FR" sz="2400" b="1" i="0" u="none" strike="noStrike" cap="none">
                  <a:solidFill>
                    <a:srgbClr val="00ACA4"/>
                  </a:solidFill>
                  <a:latin typeface="Arial"/>
                  <a:ea typeface="Arial"/>
                  <a:cs typeface="Arial"/>
                  <a:sym typeface="Arial"/>
                </a:rPr>
                <a:t>au </a:t>
              </a:r>
              <a:r>
                <a:rPr lang="fr-FR" sz="2400" b="1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ballon</a:t>
              </a:r>
              <a:r>
                <a:rPr lang="fr-FR" sz="24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2400" b="1" i="0" u="none" strike="noStrike" cap="none">
                <a:solidFill>
                  <a:srgbClr val="00ACA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394;p91">
              <a:extLst>
                <a:ext uri="{FF2B5EF4-FFF2-40B4-BE49-F238E27FC236}">
                  <a16:creationId xmlns:a16="http://schemas.microsoft.com/office/drawing/2014/main" id="{F2B3E096-57A5-4637-9A53-B18E838A393E}"/>
                </a:ext>
              </a:extLst>
            </p:cNvPr>
            <p:cNvSpPr/>
            <p:nvPr/>
          </p:nvSpPr>
          <p:spPr>
            <a:xfrm>
              <a:off x="1483537" y="3760966"/>
              <a:ext cx="2170344" cy="4977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fr-FR" sz="2400" b="1" i="0" u="none" strike="noStrike" cap="none">
                  <a:solidFill>
                    <a:srgbClr val="00ACA4"/>
                  </a:solidFill>
                  <a:latin typeface="Arial"/>
                  <a:ea typeface="Arial"/>
                  <a:cs typeface="Arial"/>
                  <a:sym typeface="Arial"/>
                </a:rPr>
                <a:t>au</a:t>
              </a:r>
              <a:endPara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395;p91">
              <a:extLst>
                <a:ext uri="{FF2B5EF4-FFF2-40B4-BE49-F238E27FC236}">
                  <a16:creationId xmlns:a16="http://schemas.microsoft.com/office/drawing/2014/main" id="{83D7B48F-4893-4A16-BCC7-1D5ABE9F8242}"/>
                </a:ext>
              </a:extLst>
            </p:cNvPr>
            <p:cNvSpPr/>
            <p:nvPr/>
          </p:nvSpPr>
          <p:spPr>
            <a:xfrm>
              <a:off x="3461354" y="4485145"/>
              <a:ext cx="5772490" cy="4977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fr-FR" sz="2400" b="1" i="0" u="none" strike="noStrike" cap="none">
                  <a:solidFill>
                    <a:srgbClr val="424D7B"/>
                  </a:solidFill>
                  <a:latin typeface="Arial"/>
                  <a:ea typeface="Arial"/>
                  <a:cs typeface="Arial"/>
                  <a:sym typeface="Arial"/>
                </a:rPr>
                <a:t>Sara joue </a:t>
              </a:r>
              <a:r>
                <a:rPr lang="fr-FR" sz="2400" b="1" i="0" u="none" strike="noStrike" cap="none">
                  <a:solidFill>
                    <a:srgbClr val="00ACA4"/>
                  </a:solidFill>
                  <a:latin typeface="Arial"/>
                  <a:ea typeface="Arial"/>
                  <a:cs typeface="Arial"/>
                  <a:sym typeface="Arial"/>
                </a:rPr>
                <a:t>aux </a:t>
              </a:r>
              <a:r>
                <a:rPr lang="fr-FR" sz="2400" b="1" i="0" u="none" strike="noStrike" cap="none">
                  <a:solidFill>
                    <a:srgbClr val="548135"/>
                  </a:solidFill>
                  <a:latin typeface="Arial"/>
                  <a:ea typeface="Arial"/>
                  <a:cs typeface="Arial"/>
                  <a:sym typeface="Arial"/>
                </a:rPr>
                <a:t>jeux vidéo</a:t>
              </a:r>
              <a:r>
                <a:rPr lang="fr-FR" sz="24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396;p91">
              <a:extLst>
                <a:ext uri="{FF2B5EF4-FFF2-40B4-BE49-F238E27FC236}">
                  <a16:creationId xmlns:a16="http://schemas.microsoft.com/office/drawing/2014/main" id="{EDB5E0A5-3235-4996-85ED-3EE638CE9188}"/>
                </a:ext>
              </a:extLst>
            </p:cNvPr>
            <p:cNvSpPr/>
            <p:nvPr/>
          </p:nvSpPr>
          <p:spPr>
            <a:xfrm>
              <a:off x="1483537" y="4503358"/>
              <a:ext cx="2170344" cy="4977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fr-FR" sz="2400" b="1" i="0" u="none" strike="noStrike" cap="none">
                  <a:solidFill>
                    <a:srgbClr val="00ACA4"/>
                  </a:solidFill>
                  <a:latin typeface="Arial"/>
                  <a:ea typeface="Arial"/>
                  <a:cs typeface="Arial"/>
                  <a:sym typeface="Arial"/>
                </a:rPr>
                <a:t>aux</a:t>
              </a:r>
              <a:endPara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397;p91">
              <a:extLst>
                <a:ext uri="{FF2B5EF4-FFF2-40B4-BE49-F238E27FC236}">
                  <a16:creationId xmlns:a16="http://schemas.microsoft.com/office/drawing/2014/main" id="{F2970B1C-E200-4D7A-9828-6B15B0D50251}"/>
                </a:ext>
              </a:extLst>
            </p:cNvPr>
            <p:cNvSpPr/>
            <p:nvPr/>
          </p:nvSpPr>
          <p:spPr>
            <a:xfrm>
              <a:off x="2923660" y="2529718"/>
              <a:ext cx="533706" cy="18937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E75B5"/>
            </a:solidFill>
            <a:ln w="25400" cap="flat" cmpd="sng">
              <a:solidFill>
                <a:srgbClr val="2E75B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398;p91">
              <a:extLst>
                <a:ext uri="{FF2B5EF4-FFF2-40B4-BE49-F238E27FC236}">
                  <a16:creationId xmlns:a16="http://schemas.microsoft.com/office/drawing/2014/main" id="{BA8A15C0-6505-4E07-A36E-4022A26F2F79}"/>
                </a:ext>
              </a:extLst>
            </p:cNvPr>
            <p:cNvSpPr/>
            <p:nvPr/>
          </p:nvSpPr>
          <p:spPr>
            <a:xfrm>
              <a:off x="2923660" y="3259942"/>
              <a:ext cx="533706" cy="18937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E75B5"/>
            </a:solidFill>
            <a:ln w="25400" cap="flat" cmpd="sng">
              <a:solidFill>
                <a:srgbClr val="2E75B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399;p91">
              <a:extLst>
                <a:ext uri="{FF2B5EF4-FFF2-40B4-BE49-F238E27FC236}">
                  <a16:creationId xmlns:a16="http://schemas.microsoft.com/office/drawing/2014/main" id="{3651F8BB-230E-4856-9D4B-BB1E546B24FB}"/>
                </a:ext>
              </a:extLst>
            </p:cNvPr>
            <p:cNvSpPr/>
            <p:nvPr/>
          </p:nvSpPr>
          <p:spPr>
            <a:xfrm>
              <a:off x="2921629" y="3948567"/>
              <a:ext cx="533706" cy="18937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E75B5"/>
            </a:solidFill>
            <a:ln w="25400" cap="flat" cmpd="sng">
              <a:solidFill>
                <a:srgbClr val="2E75B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400;p91">
              <a:extLst>
                <a:ext uri="{FF2B5EF4-FFF2-40B4-BE49-F238E27FC236}">
                  <a16:creationId xmlns:a16="http://schemas.microsoft.com/office/drawing/2014/main" id="{ADF89B15-488A-4EEB-8B77-4872FC8AB95A}"/>
                </a:ext>
              </a:extLst>
            </p:cNvPr>
            <p:cNvSpPr/>
            <p:nvPr/>
          </p:nvSpPr>
          <p:spPr>
            <a:xfrm>
              <a:off x="2908140" y="4699936"/>
              <a:ext cx="533706" cy="18937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E75B5"/>
            </a:solidFill>
            <a:ln w="25400" cap="flat" cmpd="sng">
              <a:solidFill>
                <a:srgbClr val="2E75B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0" name="Google Shape;383;p91" descr="Image générée">
            <a:extLst>
              <a:ext uri="{FF2B5EF4-FFF2-40B4-BE49-F238E27FC236}">
                <a16:creationId xmlns:a16="http://schemas.microsoft.com/office/drawing/2014/main" id="{26EFD3D2-80A9-43A4-80EC-55CC3C99AF5E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5" b="89685" l="9456" r="90258">
                        <a14:foregroundMark x1="81948" y1="47564" x2="90544" y2="47564"/>
                        <a14:foregroundMark x1="78797" y1="31519" x2="88539" y2="24928"/>
                        <a14:foregroundMark x1="74212" y1="10029" x2="69628" y2="17192"/>
                        <a14:foregroundMark x1="50143" y1="2865" x2="51003" y2="12607"/>
                        <a14:foregroundMark x1="25501" y1="8883" x2="31519" y2="17192"/>
                        <a14:foregroundMark x1="21203" y1="31519" x2="12034" y2="27507"/>
                        <a14:foregroundMark x1="19771" y1="47564" x2="10029" y2="47564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51923" y="1737411"/>
            <a:ext cx="1280769" cy="13197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007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A914A-A3C5-2768-ED88-6935D7E40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637C2AE-2054-083C-B1CC-4417AF902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par la bonne réponse ? Levez la main</a:t>
            </a:r>
            <a:r>
              <a:rPr lang="fr-FR" dirty="0"/>
              <a:t>.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3EB5CA0-D6EE-986A-45A6-A31BAC0F58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C104A54-4469-A5DD-1E5A-911597CA1AA4}"/>
              </a:ext>
            </a:extLst>
          </p:cNvPr>
          <p:cNvSpPr txBox="1"/>
          <p:nvPr/>
        </p:nvSpPr>
        <p:spPr>
          <a:xfrm>
            <a:off x="710588" y="3684438"/>
            <a:ext cx="7543075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Nous jouons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________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cache-cache.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605FA99-945A-4FE2-8118-A1A4D8555909}"/>
              </a:ext>
            </a:extLst>
          </p:cNvPr>
          <p:cNvSpPr/>
          <p:nvPr/>
        </p:nvSpPr>
        <p:spPr>
          <a:xfrm>
            <a:off x="1692000" y="2220219"/>
            <a:ext cx="2444442" cy="6120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424D7B"/>
                </a:solidFill>
                <a:latin typeface="Dosis SemiBold" panose="020B0604020202020204" charset="0"/>
              </a:rPr>
              <a:t>au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1F94EC3-274B-4BFD-B987-E2D1ACBEEF01}"/>
              </a:ext>
            </a:extLst>
          </p:cNvPr>
          <p:cNvSpPr/>
          <p:nvPr/>
        </p:nvSpPr>
        <p:spPr>
          <a:xfrm>
            <a:off x="5112000" y="2220219"/>
            <a:ext cx="2340000" cy="6120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424D7B"/>
                </a:solidFill>
                <a:latin typeface="Dosis SemiBold" panose="020B0604020202020204" charset="0"/>
              </a:rPr>
              <a:t>à</a:t>
            </a:r>
          </a:p>
        </p:txBody>
      </p:sp>
    </p:spTree>
    <p:extLst>
      <p:ext uri="{BB962C8B-B14F-4D97-AF65-F5344CB8AC3E}">
        <p14:creationId xmlns:p14="http://schemas.microsoft.com/office/powerpoint/2010/main" val="359250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CE5A1-2673-1088-D922-6D614BEED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6A01E0EF-EC57-2493-BC8B-DA463A255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Nous jouons à cache-cache.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1C97754-39CB-0292-284F-B94839A05F5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A67724C6-DC32-49C0-EDEF-B0F051EAC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BF03198-C3C3-9A68-B225-42E0D41EC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459B5CB5-9BEA-4D44-BE7A-4E386262E3C1}"/>
              </a:ext>
            </a:extLst>
          </p:cNvPr>
          <p:cNvSpPr txBox="1"/>
          <p:nvPr/>
        </p:nvSpPr>
        <p:spPr>
          <a:xfrm>
            <a:off x="710588" y="3684438"/>
            <a:ext cx="7543075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Nous jouons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à 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cache-cache.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E261B160-E860-4C9A-97F4-8279882AE2C5}"/>
              </a:ext>
            </a:extLst>
          </p:cNvPr>
          <p:cNvSpPr/>
          <p:nvPr/>
        </p:nvSpPr>
        <p:spPr>
          <a:xfrm>
            <a:off x="1692000" y="2220219"/>
            <a:ext cx="2444442" cy="612000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2">
                    <a:lumMod val="75000"/>
                  </a:schemeClr>
                </a:solidFill>
                <a:latin typeface="Dosis SemiBold" panose="020B0604020202020204" charset="0"/>
              </a:rPr>
              <a:t>au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32290D6-00B0-422E-825D-47DEA2AF66FA}"/>
              </a:ext>
            </a:extLst>
          </p:cNvPr>
          <p:cNvSpPr/>
          <p:nvPr/>
        </p:nvSpPr>
        <p:spPr>
          <a:xfrm>
            <a:off x="5112000" y="2220219"/>
            <a:ext cx="2340000" cy="6120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424D7B"/>
                </a:solidFill>
                <a:latin typeface="Dosis SemiBold" panose="020B0604020202020204" charset="0"/>
              </a:rPr>
              <a:t>à</a:t>
            </a:r>
          </a:p>
        </p:txBody>
      </p:sp>
    </p:spTree>
    <p:extLst>
      <p:ext uri="{BB962C8B-B14F-4D97-AF65-F5344CB8AC3E}">
        <p14:creationId xmlns:p14="http://schemas.microsoft.com/office/powerpoint/2010/main" val="331924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A914A-A3C5-2768-ED88-6935D7E40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637C2AE-2054-083C-B1CC-4417AF902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par la bonne réponse ? Levez la main</a:t>
            </a:r>
            <a:r>
              <a:rPr lang="fr-FR" dirty="0"/>
              <a:t>.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3EB5CA0-D6EE-986A-45A6-A31BAC0F58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C104A54-4469-A5DD-1E5A-911597CA1AA4}"/>
              </a:ext>
            </a:extLst>
          </p:cNvPr>
          <p:cNvSpPr txBox="1"/>
          <p:nvPr/>
        </p:nvSpPr>
        <p:spPr>
          <a:xfrm>
            <a:off x="710588" y="3684438"/>
            <a:ext cx="7543075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Les enfants jouent 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________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ballon.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605FA99-945A-4FE2-8118-A1A4D8555909}"/>
              </a:ext>
            </a:extLst>
          </p:cNvPr>
          <p:cNvSpPr/>
          <p:nvPr/>
        </p:nvSpPr>
        <p:spPr>
          <a:xfrm>
            <a:off x="1692000" y="2220219"/>
            <a:ext cx="2444442" cy="6120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424D7B"/>
                </a:solidFill>
                <a:latin typeface="Dosis SemiBold" panose="020B0604020202020204" charset="0"/>
              </a:rPr>
              <a:t>au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1F94EC3-274B-4BFD-B987-E2D1ACBEEF01}"/>
              </a:ext>
            </a:extLst>
          </p:cNvPr>
          <p:cNvSpPr/>
          <p:nvPr/>
        </p:nvSpPr>
        <p:spPr>
          <a:xfrm>
            <a:off x="5112000" y="2220219"/>
            <a:ext cx="2340000" cy="6120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424D7B"/>
                </a:solidFill>
                <a:latin typeface="Dosis SemiBold" panose="020B0604020202020204" charset="0"/>
              </a:rPr>
              <a:t>à</a:t>
            </a:r>
          </a:p>
        </p:txBody>
      </p:sp>
    </p:spTree>
    <p:extLst>
      <p:ext uri="{BB962C8B-B14F-4D97-AF65-F5344CB8AC3E}">
        <p14:creationId xmlns:p14="http://schemas.microsoft.com/office/powerpoint/2010/main" val="299441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CE5A1-2673-1088-D922-6D614BEED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6A01E0EF-EC57-2493-BC8B-DA463A255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Les enfants jouent au ballon.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1C97754-39CB-0292-284F-B94839A05F5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A67724C6-DC32-49C0-EDEF-B0F051EAC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BF03198-C3C3-9A68-B225-42E0D41EC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F720B44B-25F2-4BA8-9F4D-4AB6CADAC4DD}"/>
              </a:ext>
            </a:extLst>
          </p:cNvPr>
          <p:cNvSpPr txBox="1"/>
          <p:nvPr/>
        </p:nvSpPr>
        <p:spPr>
          <a:xfrm>
            <a:off x="710588" y="3684438"/>
            <a:ext cx="7543075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Les enfants jouent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au 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ballon.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D6AB1326-4200-4B46-A8EF-2DDD24C95263}"/>
              </a:ext>
            </a:extLst>
          </p:cNvPr>
          <p:cNvSpPr/>
          <p:nvPr/>
        </p:nvSpPr>
        <p:spPr>
          <a:xfrm>
            <a:off x="1692000" y="2220219"/>
            <a:ext cx="2444442" cy="6120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424D7B"/>
                </a:solidFill>
                <a:latin typeface="Dosis SemiBold" panose="020B0604020202020204" charset="0"/>
              </a:rPr>
              <a:t>au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E03FE7FC-B20F-4212-AB29-B0804028C125}"/>
              </a:ext>
            </a:extLst>
          </p:cNvPr>
          <p:cNvSpPr/>
          <p:nvPr/>
        </p:nvSpPr>
        <p:spPr>
          <a:xfrm>
            <a:off x="5112000" y="2220219"/>
            <a:ext cx="2340000" cy="612000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2">
                    <a:lumMod val="75000"/>
                  </a:schemeClr>
                </a:solidFill>
                <a:latin typeface="Dosis SemiBold" panose="020B0604020202020204" charset="0"/>
              </a:rPr>
              <a:t>à</a:t>
            </a:r>
          </a:p>
        </p:txBody>
      </p:sp>
    </p:spTree>
    <p:extLst>
      <p:ext uri="{BB962C8B-B14F-4D97-AF65-F5344CB8AC3E}">
        <p14:creationId xmlns:p14="http://schemas.microsoft.com/office/powerpoint/2010/main" val="221482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A914A-A3C5-2768-ED88-6935D7E40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637C2AE-2054-083C-B1CC-4417AF902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par la bonne réponse ? Levez la main</a:t>
            </a:r>
            <a:r>
              <a:rPr lang="fr-FR" dirty="0"/>
              <a:t>.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3EB5CA0-D6EE-986A-45A6-A31BAC0F58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C104A54-4469-A5DD-1E5A-911597CA1AA4}"/>
              </a:ext>
            </a:extLst>
          </p:cNvPr>
          <p:cNvSpPr txBox="1"/>
          <p:nvPr/>
        </p:nvSpPr>
        <p:spPr>
          <a:xfrm>
            <a:off x="710588" y="3684438"/>
            <a:ext cx="7543075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Karima joue </a:t>
            </a:r>
            <a:r>
              <a:rPr lang="fr-FR" sz="36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________</a:t>
            </a:r>
            <a:r>
              <a:rPr lang="fr-FR" sz="36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marelle.</a:t>
            </a:r>
            <a:endParaRPr kumimoji="0" lang="fr-MA" sz="36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605FA99-945A-4FE2-8118-A1A4D8555909}"/>
              </a:ext>
            </a:extLst>
          </p:cNvPr>
          <p:cNvSpPr/>
          <p:nvPr/>
        </p:nvSpPr>
        <p:spPr>
          <a:xfrm>
            <a:off x="1692000" y="2220219"/>
            <a:ext cx="2444442" cy="6120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424D7B"/>
                </a:solidFill>
                <a:latin typeface="Dosis SemiBold" panose="020B0604020202020204" charset="0"/>
              </a:rPr>
              <a:t>à 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1F94EC3-274B-4BFD-B987-E2D1ACBEEF01}"/>
              </a:ext>
            </a:extLst>
          </p:cNvPr>
          <p:cNvSpPr/>
          <p:nvPr/>
        </p:nvSpPr>
        <p:spPr>
          <a:xfrm>
            <a:off x="5112000" y="2220219"/>
            <a:ext cx="2340000" cy="6120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424D7B"/>
                </a:solidFill>
                <a:latin typeface="Dosis SemiBold" panose="020B0604020202020204" charset="0"/>
              </a:rPr>
              <a:t>à la</a:t>
            </a:r>
          </a:p>
        </p:txBody>
      </p:sp>
    </p:spTree>
    <p:extLst>
      <p:ext uri="{BB962C8B-B14F-4D97-AF65-F5344CB8AC3E}">
        <p14:creationId xmlns:p14="http://schemas.microsoft.com/office/powerpoint/2010/main" val="316823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CE5A1-2673-1088-D922-6D614BEED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6A01E0EF-EC57-2493-BC8B-DA463A255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Karima joue à la marelle.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1C97754-39CB-0292-284F-B94839A05F5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A67724C6-DC32-49C0-EDEF-B0F051EAC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BF03198-C3C3-9A68-B225-42E0D41EC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4CF4F29B-BC76-470B-ABE4-2A985E811ABA}"/>
              </a:ext>
            </a:extLst>
          </p:cNvPr>
          <p:cNvSpPr txBox="1"/>
          <p:nvPr/>
        </p:nvSpPr>
        <p:spPr>
          <a:xfrm>
            <a:off x="710588" y="3684438"/>
            <a:ext cx="7543075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Karima joue </a:t>
            </a:r>
            <a:r>
              <a:rPr lang="fr-FR" sz="36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à la</a:t>
            </a:r>
            <a:r>
              <a:rPr lang="fr-FR" sz="36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marelle.</a:t>
            </a:r>
            <a:endParaRPr kumimoji="0" lang="fr-MA" sz="36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5B71588D-7C95-4321-9227-C8CA3BFCBAC9}"/>
              </a:ext>
            </a:extLst>
          </p:cNvPr>
          <p:cNvSpPr/>
          <p:nvPr/>
        </p:nvSpPr>
        <p:spPr>
          <a:xfrm>
            <a:off x="1692000" y="2220219"/>
            <a:ext cx="2444442" cy="612000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2">
                    <a:lumMod val="75000"/>
                  </a:schemeClr>
                </a:solidFill>
                <a:latin typeface="Dosis SemiBold" panose="020B0604020202020204" charset="0"/>
              </a:rPr>
              <a:t>à 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9B13AEB8-FF42-4E97-9B3B-0F2E01FF686D}"/>
              </a:ext>
            </a:extLst>
          </p:cNvPr>
          <p:cNvSpPr/>
          <p:nvPr/>
        </p:nvSpPr>
        <p:spPr>
          <a:xfrm>
            <a:off x="5112000" y="2220219"/>
            <a:ext cx="2340000" cy="6120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424D7B"/>
                </a:solidFill>
                <a:latin typeface="Dosis SemiBold" panose="020B0604020202020204" charset="0"/>
              </a:rPr>
              <a:t>à la</a:t>
            </a:r>
          </a:p>
        </p:txBody>
      </p:sp>
    </p:spTree>
    <p:extLst>
      <p:ext uri="{BB962C8B-B14F-4D97-AF65-F5344CB8AC3E}">
        <p14:creationId xmlns:p14="http://schemas.microsoft.com/office/powerpoint/2010/main" val="131255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3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A914A-A3C5-2768-ED88-6935D7E40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637C2AE-2054-083C-B1CC-4417AF902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par la bonne réponse ? Levez la main</a:t>
            </a:r>
            <a:r>
              <a:rPr lang="fr-FR" dirty="0"/>
              <a:t>.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3EB5CA0-D6EE-986A-45A6-A31BAC0F58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C104A54-4469-A5DD-1E5A-911597CA1AA4}"/>
              </a:ext>
            </a:extLst>
          </p:cNvPr>
          <p:cNvSpPr txBox="1"/>
          <p:nvPr/>
        </p:nvSpPr>
        <p:spPr>
          <a:xfrm>
            <a:off x="710588" y="3684438"/>
            <a:ext cx="7543075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Les enfants jouent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________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billes.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605FA99-945A-4FE2-8118-A1A4D8555909}"/>
              </a:ext>
            </a:extLst>
          </p:cNvPr>
          <p:cNvSpPr/>
          <p:nvPr/>
        </p:nvSpPr>
        <p:spPr>
          <a:xfrm>
            <a:off x="1692000" y="2220219"/>
            <a:ext cx="2444442" cy="6120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424D7B"/>
                </a:solidFill>
                <a:latin typeface="Dosis SemiBold" panose="020B0604020202020204" charset="0"/>
              </a:rPr>
              <a:t>aux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1F94EC3-274B-4BFD-B987-E2D1ACBEEF01}"/>
              </a:ext>
            </a:extLst>
          </p:cNvPr>
          <p:cNvSpPr/>
          <p:nvPr/>
        </p:nvSpPr>
        <p:spPr>
          <a:xfrm>
            <a:off x="5112000" y="2220219"/>
            <a:ext cx="2340000" cy="6120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424D7B"/>
                </a:solidFill>
                <a:latin typeface="Dosis SemiBold" panose="020B0604020202020204" charset="0"/>
              </a:rPr>
              <a:t>au</a:t>
            </a:r>
          </a:p>
        </p:txBody>
      </p:sp>
    </p:spTree>
    <p:extLst>
      <p:ext uri="{BB962C8B-B14F-4D97-AF65-F5344CB8AC3E}">
        <p14:creationId xmlns:p14="http://schemas.microsoft.com/office/powerpoint/2010/main" val="312565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CE5A1-2673-1088-D922-6D614BEED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6A01E0EF-EC57-2493-BC8B-DA463A255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Les enfants jouent aux billes.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1C97754-39CB-0292-284F-B94839A05F5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A67724C6-DC32-49C0-EDEF-B0F051EAC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BF03198-C3C3-9A68-B225-42E0D41EC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8A9CAE54-7F95-432E-9EA4-C1C268C4C168}"/>
              </a:ext>
            </a:extLst>
          </p:cNvPr>
          <p:cNvSpPr txBox="1"/>
          <p:nvPr/>
        </p:nvSpPr>
        <p:spPr>
          <a:xfrm>
            <a:off x="710588" y="3684438"/>
            <a:ext cx="7543075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Les enfants jouent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aux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billes.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84A101C7-0214-4CF6-B678-54DB85BC491B}"/>
              </a:ext>
            </a:extLst>
          </p:cNvPr>
          <p:cNvSpPr/>
          <p:nvPr/>
        </p:nvSpPr>
        <p:spPr>
          <a:xfrm>
            <a:off x="1692000" y="2220219"/>
            <a:ext cx="2444442" cy="6120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424D7B"/>
                </a:solidFill>
                <a:latin typeface="Dosis SemiBold" panose="020B0604020202020204" charset="0"/>
              </a:rPr>
              <a:t>aux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12DEB5D6-D953-474E-B27B-40037F96472A}"/>
              </a:ext>
            </a:extLst>
          </p:cNvPr>
          <p:cNvSpPr/>
          <p:nvPr/>
        </p:nvSpPr>
        <p:spPr>
          <a:xfrm>
            <a:off x="5112000" y="2220219"/>
            <a:ext cx="2340000" cy="612000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2">
                    <a:lumMod val="75000"/>
                  </a:schemeClr>
                </a:solidFill>
                <a:latin typeface="Dosis SemiBold" panose="020B0604020202020204" charset="0"/>
              </a:rPr>
              <a:t>au</a:t>
            </a:r>
          </a:p>
        </p:txBody>
      </p:sp>
    </p:spTree>
    <p:extLst>
      <p:ext uri="{BB962C8B-B14F-4D97-AF65-F5344CB8AC3E}">
        <p14:creationId xmlns:p14="http://schemas.microsoft.com/office/powerpoint/2010/main" val="104555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24D3E88-5257-906F-53A3-FEE7687E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Ouvrez le manuel à la page 100.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8A020CD-7EF8-6D95-74E0-4D4678B139A6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6869770-C5EE-1C1E-079C-81A59BF46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172760D-D2FB-0514-56C1-8883FF91F2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D9E636D8-F387-417F-8F0C-F48A6C0AA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61" y="1615550"/>
            <a:ext cx="3322172" cy="5095753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4C863AA-2938-BFB1-1CBE-E75561F92252}"/>
              </a:ext>
            </a:extLst>
          </p:cNvPr>
          <p:cNvSpPr/>
          <p:nvPr/>
        </p:nvSpPr>
        <p:spPr>
          <a:xfrm>
            <a:off x="2914971" y="4308048"/>
            <a:ext cx="3192752" cy="102595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85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E9AF1-010B-57C2-21BD-5FD0F2262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5">
            <a:extLst>
              <a:ext uri="{FF2B5EF4-FFF2-40B4-BE49-F238E27FC236}">
                <a16:creationId xmlns:a16="http://schemas.microsoft.com/office/drawing/2014/main" id="{01F9422D-507F-6A56-B4B5-942CA6AF0197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faire l’activité 4. Je vais expliquer la consigne et passer entre les rangs pour vous aider. 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FE5C404-D51F-0A3B-DB34-C11CD7E498B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129AC7F-70F0-BC14-8D32-8A504EE2E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7ED030C-6993-6CB2-7475-7BC390332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2B6B39F6-6210-403B-660B-554B9167A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830" y="1381979"/>
            <a:ext cx="3289659" cy="328965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DCB2955-D139-474E-860B-499F4A22E0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13" t="52032" r="7832" b="28110"/>
          <a:stretch/>
        </p:blipFill>
        <p:spPr>
          <a:xfrm>
            <a:off x="978106" y="2707049"/>
            <a:ext cx="3593894" cy="196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50667-9DF4-DF2A-C062-87B8B9203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CDB346B-91B4-81F9-7610-6CDB21BF1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C668884-62DE-D631-A26D-52FB2367A133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8ED20D5-FC67-7C8D-83B2-1C34C207F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442FE60-5780-0206-32C9-5C4534BAEC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3C89ABC1-A541-4D68-A212-10A0E49DB32A}"/>
              </a:ext>
            </a:extLst>
          </p:cNvPr>
          <p:cNvGrpSpPr/>
          <p:nvPr/>
        </p:nvGrpSpPr>
        <p:grpSpPr>
          <a:xfrm>
            <a:off x="876693" y="2205873"/>
            <a:ext cx="7400041" cy="3908642"/>
            <a:chOff x="876693" y="2205873"/>
            <a:chExt cx="7400041" cy="3908642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FA20FE2-5BDC-4D5C-AB76-DAA50FA874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13" t="52032" r="7832" b="28110"/>
            <a:stretch/>
          </p:blipFill>
          <p:spPr>
            <a:xfrm>
              <a:off x="876693" y="2205873"/>
              <a:ext cx="7400041" cy="3908642"/>
            </a:xfrm>
            <a:prstGeom prst="rect">
              <a:avLst/>
            </a:prstGeom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1A839A6B-6AB3-4669-A9D0-42D897019AC2}"/>
                </a:ext>
              </a:extLst>
            </p:cNvPr>
            <p:cNvSpPr txBox="1"/>
            <p:nvPr/>
          </p:nvSpPr>
          <p:spPr>
            <a:xfrm>
              <a:off x="2865748" y="3297025"/>
              <a:ext cx="8672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rgbClr val="C00000"/>
                  </a:solidFill>
                  <a:latin typeface="Dosis" pitchFamily="2" charset="0"/>
                </a:rPr>
                <a:t>au</a:t>
              </a:r>
              <a:endParaRPr lang="fr-FR" b="1" dirty="0">
                <a:solidFill>
                  <a:srgbClr val="C00000"/>
                </a:solidFill>
                <a:latin typeface="Dosis" pitchFamily="2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4E0806B-45D1-44FE-893A-CFBF40CD60EF}"/>
                </a:ext>
              </a:extLst>
            </p:cNvPr>
            <p:cNvSpPr txBox="1"/>
            <p:nvPr/>
          </p:nvSpPr>
          <p:spPr>
            <a:xfrm>
              <a:off x="3733014" y="3958472"/>
              <a:ext cx="8672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rgbClr val="C00000"/>
                  </a:solidFill>
                  <a:latin typeface="Dosis" pitchFamily="2" charset="0"/>
                </a:rPr>
                <a:t>à la</a:t>
              </a:r>
              <a:endParaRPr lang="fr-FR" b="1" dirty="0">
                <a:solidFill>
                  <a:srgbClr val="C00000"/>
                </a:solidFill>
                <a:latin typeface="Dosis" pitchFamily="2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B5C54B9-4A34-4735-8642-D786E0E1FFB6}"/>
                </a:ext>
              </a:extLst>
            </p:cNvPr>
            <p:cNvSpPr txBox="1"/>
            <p:nvPr/>
          </p:nvSpPr>
          <p:spPr>
            <a:xfrm>
              <a:off x="2688209" y="4611029"/>
              <a:ext cx="8672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rgbClr val="C00000"/>
                  </a:solidFill>
                  <a:latin typeface="Dosis" pitchFamily="2" charset="0"/>
                </a:rPr>
                <a:t>à </a:t>
              </a:r>
              <a:endParaRPr lang="fr-FR" b="1" dirty="0">
                <a:solidFill>
                  <a:srgbClr val="C00000"/>
                </a:solidFill>
                <a:latin typeface="Dosi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52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1CBA917-A7F1-D143-F376-10C3D550D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056" y="5038460"/>
            <a:ext cx="6254069" cy="1446177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Utiliser : à, à la, au et aux.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5277419" cy="756000"/>
          </a:xfrm>
        </p:spPr>
        <p:txBody>
          <a:bodyPr/>
          <a:lstStyle/>
          <a:p>
            <a:r>
              <a:rPr lang="fr-FR" sz="1400" dirty="0"/>
              <a:t>Dialogue reprenant les actes de parole enseignés.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35CB33E-BD6C-ABCE-F925-A7DB01A85400}"/>
              </a:ext>
            </a:extLst>
          </p:cNvPr>
          <p:cNvSpPr txBox="1"/>
          <p:nvPr/>
        </p:nvSpPr>
        <p:spPr>
          <a:xfrm>
            <a:off x="2302530" y="5136820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Lecture 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Lecture et compréhension de mots comprenant les graphèmes « </a:t>
            </a:r>
            <a:r>
              <a:rPr lang="nl-NL" sz="1400" dirty="0" err="1"/>
              <a:t>ian</a:t>
            </a:r>
            <a:r>
              <a:rPr lang="nl-NL" sz="1400" dirty="0"/>
              <a:t> - ion - </a:t>
            </a:r>
            <a:r>
              <a:rPr lang="nl-NL" sz="1400" dirty="0" err="1"/>
              <a:t>ien</a:t>
            </a:r>
            <a:r>
              <a:rPr lang="nl-NL" sz="1400" dirty="0"/>
              <a:t> - </a:t>
            </a:r>
            <a:r>
              <a:rPr lang="nl-NL" sz="1400" dirty="0" err="1"/>
              <a:t>ieu</a:t>
            </a:r>
            <a:r>
              <a:rPr lang="nl-NL" sz="1400" dirty="0"/>
              <a:t> - </a:t>
            </a:r>
            <a:r>
              <a:rPr lang="nl-NL" sz="1400" dirty="0" err="1"/>
              <a:t>ier</a:t>
            </a:r>
            <a:r>
              <a:rPr lang="fr-FR" sz="1400" dirty="0"/>
              <a:t> ».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3E1B32DC-FBEB-7EC1-4919-4D891CB0C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222A991-FAE2-EB7E-5616-984F0E1319F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BCACC1-CD1A-06E8-288E-E065EF916BC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BD56B-5681-0EC7-5155-C44AE85D9C2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D97DEF0C-36F2-72FC-67F4-52D5D6B127E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C9D42C34-09D5-0E75-6115-769CDEA9F5BC}"/>
              </a:ext>
            </a:extLst>
          </p:cNvPr>
          <p:cNvSpPr txBox="1">
            <a:spLocks/>
          </p:cNvSpPr>
          <p:nvPr/>
        </p:nvSpPr>
        <p:spPr>
          <a:xfrm>
            <a:off x="-2726185" y="102937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40B7EE89-207F-620F-FDA5-2CC328707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629" y="756000"/>
            <a:ext cx="6877371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54FE9FD-81AE-18C8-B65B-A2B4F25B9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17467D9A-FC78-EBE2-5E61-77F30344078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0F5E3066-39D1-A976-AEB9-6C165C140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890203F-2E8F-2E7F-33C8-E41321EF5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660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AEECA6FF-EF83-A8BA-996A-AFAB6BD76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211" y="756000"/>
            <a:ext cx="689478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9C79C3BF-E1CA-E022-764F-8FF12C175CA3}"/>
              </a:ext>
            </a:extLst>
          </p:cNvPr>
          <p:cNvSpPr txBox="1">
            <a:spLocks/>
          </p:cNvSpPr>
          <p:nvPr/>
        </p:nvSpPr>
        <p:spPr>
          <a:xfrm>
            <a:off x="389895" y="3395446"/>
            <a:ext cx="283231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v</a:t>
            </a:r>
            <a:r>
              <a:rPr lang="fr-FR" sz="4200" b="1" dirty="0">
                <a:solidFill>
                  <a:srgbClr val="00ACA4"/>
                </a:solidFill>
                <a:latin typeface="Dosis SemiBold" pitchFamily="2" charset="0"/>
              </a:rPr>
              <a:t>ian</a:t>
            </a: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d</a:t>
            </a:r>
            <a:r>
              <a:rPr lang="fr-FR" sz="42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1E865A99-B86E-1DBC-9AF4-2697C62F937D}"/>
              </a:ext>
            </a:extLst>
          </p:cNvPr>
          <p:cNvSpPr txBox="1">
            <a:spLocks/>
          </p:cNvSpPr>
          <p:nvPr/>
        </p:nvSpPr>
        <p:spPr>
          <a:xfrm>
            <a:off x="3084240" y="3429000"/>
            <a:ext cx="2975519" cy="612000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tr</a:t>
            </a:r>
            <a:r>
              <a:rPr lang="fr-FR" sz="4200" b="1" dirty="0">
                <a:solidFill>
                  <a:srgbClr val="00ACA4"/>
                </a:solidFill>
                <a:latin typeface="Dosis SemiBold" pitchFamily="2" charset="0"/>
              </a:rPr>
              <a:t>ian</a:t>
            </a: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gl</a:t>
            </a:r>
            <a:r>
              <a:rPr lang="fr-FR" sz="42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 </a:t>
            </a:r>
            <a:endParaRPr lang="fr-MA" sz="42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C4297C41-F7FA-3402-767B-526BAA0449F3}"/>
              </a:ext>
            </a:extLst>
          </p:cNvPr>
          <p:cNvSpPr txBox="1">
            <a:spLocks/>
          </p:cNvSpPr>
          <p:nvPr/>
        </p:nvSpPr>
        <p:spPr>
          <a:xfrm>
            <a:off x="6059759" y="3429000"/>
            <a:ext cx="283231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mend</a:t>
            </a:r>
            <a:r>
              <a:rPr lang="fr-FR" sz="4200" b="1" dirty="0">
                <a:solidFill>
                  <a:srgbClr val="00ACA4"/>
                </a:solidFill>
                <a:latin typeface="Dosis SemiBold" pitchFamily="2" charset="0"/>
              </a:rPr>
              <a:t>ian</a:t>
            </a:r>
            <a:r>
              <a:rPr lang="fr-FR" sz="42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t</a:t>
            </a: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 </a:t>
            </a: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F62F122-EDF4-463A-8400-F33786319D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453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C5065-E835-0A45-A7DA-D492AA9D6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B3F4A8FA-F444-25EA-F21A-F9D4E23AD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982" y="756000"/>
            <a:ext cx="6911018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F0F6C204-CCC0-5E9F-75DA-99D50E89C837}"/>
              </a:ext>
            </a:extLst>
          </p:cNvPr>
          <p:cNvSpPr txBox="1">
            <a:spLocks/>
          </p:cNvSpPr>
          <p:nvPr/>
        </p:nvSpPr>
        <p:spPr>
          <a:xfrm>
            <a:off x="3272798" y="3432643"/>
            <a:ext cx="257713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révis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ion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0172B532-9CCA-B7A0-9267-071825526996}"/>
              </a:ext>
            </a:extLst>
          </p:cNvPr>
          <p:cNvSpPr txBox="1">
            <a:spLocks/>
          </p:cNvSpPr>
          <p:nvPr/>
        </p:nvSpPr>
        <p:spPr>
          <a:xfrm>
            <a:off x="794696" y="3432643"/>
            <a:ext cx="249937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cam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ion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</p:txBody>
      </p: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1A8C9AB-A708-46D3-ACBD-091F84459E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2CF79A9D-4BCF-4887-91A7-FCE7099BD1E6}"/>
              </a:ext>
            </a:extLst>
          </p:cNvPr>
          <p:cNvSpPr txBox="1">
            <a:spLocks/>
          </p:cNvSpPr>
          <p:nvPr/>
        </p:nvSpPr>
        <p:spPr>
          <a:xfrm>
            <a:off x="5849932" y="3423679"/>
            <a:ext cx="2682068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l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ion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chemeClr val="bg2">
                  <a:lumMod val="75000"/>
                </a:scheme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48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AEECA6FF-EF83-A8BA-996A-AFAB6BD76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211" y="756000"/>
            <a:ext cx="689478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9C79C3BF-E1CA-E022-764F-8FF12C175CA3}"/>
              </a:ext>
            </a:extLst>
          </p:cNvPr>
          <p:cNvSpPr txBox="1">
            <a:spLocks/>
          </p:cNvSpPr>
          <p:nvPr/>
        </p:nvSpPr>
        <p:spPr>
          <a:xfrm>
            <a:off x="389895" y="3395446"/>
            <a:ext cx="283231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4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b</a:t>
            </a:r>
            <a:r>
              <a:rPr lang="fr-FR" sz="4400" b="1" dirty="0">
                <a:solidFill>
                  <a:srgbClr val="00ACA4"/>
                </a:solidFill>
                <a:latin typeface="Dosis SemiBold" pitchFamily="2" charset="0"/>
              </a:rPr>
              <a:t>ien</a:t>
            </a:r>
            <a:r>
              <a:rPr lang="fr-FR" sz="44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1E865A99-B86E-1DBC-9AF4-2697C62F937D}"/>
              </a:ext>
            </a:extLst>
          </p:cNvPr>
          <p:cNvSpPr txBox="1">
            <a:spLocks/>
          </p:cNvSpPr>
          <p:nvPr/>
        </p:nvSpPr>
        <p:spPr>
          <a:xfrm>
            <a:off x="3084240" y="3429000"/>
            <a:ext cx="2975519" cy="612000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music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ien</a:t>
            </a: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2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C4297C41-F7FA-3402-767B-526BAA0449F3}"/>
              </a:ext>
            </a:extLst>
          </p:cNvPr>
          <p:cNvSpPr txBox="1">
            <a:spLocks/>
          </p:cNvSpPr>
          <p:nvPr/>
        </p:nvSpPr>
        <p:spPr>
          <a:xfrm>
            <a:off x="6059759" y="3429000"/>
            <a:ext cx="283231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gard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ien</a:t>
            </a: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2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 </a:t>
            </a: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F62F122-EDF4-463A-8400-F33786319D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9422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F49ABCF0-1662-417C-9C37-8AE250333D56}"/>
              </a:ext>
            </a:extLst>
          </p:cNvPr>
          <p:cNvGrpSpPr/>
          <p:nvPr/>
        </p:nvGrpSpPr>
        <p:grpSpPr>
          <a:xfrm>
            <a:off x="3652640" y="2598456"/>
            <a:ext cx="3321202" cy="3132001"/>
            <a:chOff x="100932" y="-41564"/>
            <a:chExt cx="8907789" cy="685800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25615B0-630E-4733-BBF9-0EB5DA337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32" y="-41564"/>
              <a:ext cx="4471068" cy="6858000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6D6DB90F-BA25-4B0F-BD6C-165C8EC30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7653" y="-41564"/>
              <a:ext cx="4471068" cy="6858000"/>
            </a:xfrm>
            <a:prstGeom prst="rect">
              <a:avLst/>
            </a:prstGeom>
          </p:spPr>
        </p:pic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53668728-50F1-44CC-8594-FDC8C94115DC}"/>
              </a:ext>
            </a:extLst>
          </p:cNvPr>
          <p:cNvGrpSpPr/>
          <p:nvPr/>
        </p:nvGrpSpPr>
        <p:grpSpPr>
          <a:xfrm>
            <a:off x="323699" y="2598456"/>
            <a:ext cx="3321202" cy="3132001"/>
            <a:chOff x="-4886013" y="0"/>
            <a:chExt cx="8927385" cy="6858000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7E99062D-2FEE-46D1-ABA1-A85027FF1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86013" y="0"/>
              <a:ext cx="4471068" cy="6858000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A57A0AF3-9EF2-4184-B90D-61D9F3270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9696" y="0"/>
              <a:ext cx="4471068" cy="6858000"/>
            </a:xfrm>
            <a:prstGeom prst="rect">
              <a:avLst/>
            </a:prstGeom>
          </p:spPr>
        </p:pic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CA163C04-595D-48AE-93B1-3F1C92B149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842" y="2598456"/>
            <a:ext cx="1787462" cy="313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3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23EFB-5D8B-F6F5-0F18-DD870639A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55767C93-E867-5ACD-C6D5-389CEF207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607" y="756000"/>
            <a:ext cx="689439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BD0B5A88-66BC-6735-BEF0-87513253033D}"/>
              </a:ext>
            </a:extLst>
          </p:cNvPr>
          <p:cNvSpPr txBox="1">
            <a:spLocks/>
          </p:cNvSpPr>
          <p:nvPr/>
        </p:nvSpPr>
        <p:spPr>
          <a:xfrm>
            <a:off x="5548707" y="3423684"/>
            <a:ext cx="344371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tabl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ier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B43A400E-DC8E-2ACC-0913-26D6C04C3410}"/>
              </a:ext>
            </a:extLst>
          </p:cNvPr>
          <p:cNvSpPr txBox="1">
            <a:spLocks/>
          </p:cNvSpPr>
          <p:nvPr/>
        </p:nvSpPr>
        <p:spPr>
          <a:xfrm>
            <a:off x="271979" y="3423684"/>
            <a:ext cx="3323315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pan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ier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0" name="Espace réservé du texte 15">
            <a:extLst>
              <a:ext uri="{FF2B5EF4-FFF2-40B4-BE49-F238E27FC236}">
                <a16:creationId xmlns:a16="http://schemas.microsoft.com/office/drawing/2014/main" id="{712D1AFA-BF25-4AE6-8A0D-4F3E0186C337}"/>
              </a:ext>
            </a:extLst>
          </p:cNvPr>
          <p:cNvSpPr txBox="1">
            <a:spLocks/>
          </p:cNvSpPr>
          <p:nvPr/>
        </p:nvSpPr>
        <p:spPr>
          <a:xfrm>
            <a:off x="2912571" y="3405243"/>
            <a:ext cx="344371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coll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ier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CEBF5DC-C3A2-4340-B0B1-232DFB0F433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131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23EFB-5D8B-F6F5-0F18-DD870639A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55767C93-E867-5ACD-C6D5-389CEF207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607" y="756000"/>
            <a:ext cx="689439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BD0B5A88-66BC-6735-BEF0-87513253033D}"/>
              </a:ext>
            </a:extLst>
          </p:cNvPr>
          <p:cNvSpPr txBox="1">
            <a:spLocks/>
          </p:cNvSpPr>
          <p:nvPr/>
        </p:nvSpPr>
        <p:spPr>
          <a:xfrm>
            <a:off x="5548707" y="3423684"/>
            <a:ext cx="344371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mil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ieu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B43A400E-DC8E-2ACC-0913-26D6C04C3410}"/>
              </a:ext>
            </a:extLst>
          </p:cNvPr>
          <p:cNvSpPr txBox="1">
            <a:spLocks/>
          </p:cNvSpPr>
          <p:nvPr/>
        </p:nvSpPr>
        <p:spPr>
          <a:xfrm>
            <a:off x="271979" y="3423684"/>
            <a:ext cx="3323315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m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ieu</a:t>
            </a:r>
            <a:r>
              <a:rPr lang="fr-FR" sz="4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x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0" name="Espace réservé du texte 15">
            <a:extLst>
              <a:ext uri="{FF2B5EF4-FFF2-40B4-BE49-F238E27FC236}">
                <a16:creationId xmlns:a16="http://schemas.microsoft.com/office/drawing/2014/main" id="{712D1AFA-BF25-4AE6-8A0D-4F3E0186C337}"/>
              </a:ext>
            </a:extLst>
          </p:cNvPr>
          <p:cNvSpPr txBox="1">
            <a:spLocks/>
          </p:cNvSpPr>
          <p:nvPr/>
        </p:nvSpPr>
        <p:spPr>
          <a:xfrm>
            <a:off x="2912571" y="3405243"/>
            <a:ext cx="344371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c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ieu</a:t>
            </a:r>
            <a:r>
              <a:rPr lang="fr-FR" sz="4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x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CEBF5DC-C3A2-4340-B0B1-232DFB0F433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874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6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A4EE3-27E8-80D8-B1BA-9B26AAF32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9E2277-A265-42A0-BD4A-F13AFD2D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498720" cy="606635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 mot en silence. Écrivez le numéro de la bonne image sur l’ardoise. </a:t>
            </a:r>
            <a:r>
              <a:rPr lang="fr-FR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Personne ne lit à voix haute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sp>
        <p:nvSpPr>
          <p:cNvPr id="10" name="Espace réservé du texte 15">
            <a:extLst>
              <a:ext uri="{FF2B5EF4-FFF2-40B4-BE49-F238E27FC236}">
                <a16:creationId xmlns:a16="http://schemas.microsoft.com/office/drawing/2014/main" id="{B078CF2D-3BCE-6268-50D1-0D9FD9E94CC1}"/>
              </a:ext>
            </a:extLst>
          </p:cNvPr>
          <p:cNvSpPr txBox="1">
            <a:spLocks/>
          </p:cNvSpPr>
          <p:nvPr/>
        </p:nvSpPr>
        <p:spPr>
          <a:xfrm>
            <a:off x="2629139" y="2035015"/>
            <a:ext cx="388572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avio</a:t>
            </a:r>
            <a:r>
              <a:rPr lang="fr-FR" sz="44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n</a:t>
            </a:r>
            <a:endParaRPr kumimoji="0" lang="fr-MA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97598748-1DF3-2241-3C15-8DDE670DDF63}"/>
              </a:ext>
            </a:extLst>
          </p:cNvPr>
          <p:cNvSpPr txBox="1">
            <a:spLocks/>
          </p:cNvSpPr>
          <p:nvPr/>
        </p:nvSpPr>
        <p:spPr>
          <a:xfrm>
            <a:off x="700461" y="529555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672F773E-DC64-9382-8967-842EE35A577C}"/>
              </a:ext>
            </a:extLst>
          </p:cNvPr>
          <p:cNvSpPr txBox="1">
            <a:spLocks/>
          </p:cNvSpPr>
          <p:nvPr/>
        </p:nvSpPr>
        <p:spPr>
          <a:xfrm>
            <a:off x="3372649" y="529555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1D3E9823-FA87-C57F-7AFB-0E3FE06699B3}"/>
              </a:ext>
            </a:extLst>
          </p:cNvPr>
          <p:cNvSpPr txBox="1">
            <a:spLocks/>
          </p:cNvSpPr>
          <p:nvPr/>
        </p:nvSpPr>
        <p:spPr>
          <a:xfrm>
            <a:off x="5879566" y="529555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C8CAC9F-A0F3-5111-ED3D-895A9F123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FB78E26-8E0D-4B92-9195-61CDC4A30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897" y="3114060"/>
            <a:ext cx="1810042" cy="198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EABD454-9FFD-4E1A-B023-345722C21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857" y="3114060"/>
            <a:ext cx="1810042" cy="198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C6DF1A3-5068-4AEE-BE0C-EEA4308C6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16" y="3113145"/>
            <a:ext cx="1810043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A4EE3-27E8-80D8-B1BA-9B26AAF32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9E2277-A265-42A0-BD4A-F13AFD2D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49872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Corrigez.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4BA101F2-2A08-DDF8-7FE3-03EF8F5798C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4BA101F2-2A08-DDF8-7FE3-03EF8F5798C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97598748-1DF3-2241-3C15-8DDE670DDF63}"/>
              </a:ext>
            </a:extLst>
          </p:cNvPr>
          <p:cNvSpPr txBox="1">
            <a:spLocks/>
          </p:cNvSpPr>
          <p:nvPr/>
        </p:nvSpPr>
        <p:spPr>
          <a:xfrm>
            <a:off x="700461" y="529555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48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1</a:t>
            </a: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672F773E-DC64-9382-8967-842EE35A577C}"/>
              </a:ext>
            </a:extLst>
          </p:cNvPr>
          <p:cNvSpPr txBox="1">
            <a:spLocks/>
          </p:cNvSpPr>
          <p:nvPr/>
        </p:nvSpPr>
        <p:spPr>
          <a:xfrm>
            <a:off x="3372649" y="529555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48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2</a:t>
            </a:r>
            <a:r>
              <a:rPr lang="fr-MA" sz="4800" b="1" dirty="0">
                <a:solidFill>
                  <a:srgbClr val="C00000"/>
                </a:solidFill>
                <a:latin typeface="Dosis" pitchFamily="2" charset="0"/>
              </a:rPr>
              <a:t>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1D3E9823-FA87-C57F-7AFB-0E3FE06699B3}"/>
              </a:ext>
            </a:extLst>
          </p:cNvPr>
          <p:cNvSpPr txBox="1">
            <a:spLocks/>
          </p:cNvSpPr>
          <p:nvPr/>
        </p:nvSpPr>
        <p:spPr>
          <a:xfrm>
            <a:off x="5879566" y="529555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MA" sz="4800" b="1" dirty="0">
                <a:solidFill>
                  <a:srgbClr val="C00000"/>
                </a:solidFill>
                <a:latin typeface="Dosis" pitchFamily="2" charset="0"/>
              </a:rPr>
              <a:t>3</a:t>
            </a:r>
            <a:r>
              <a:rPr lang="fr-MA" sz="48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C8CAC9F-A0F3-5111-ED3D-895A9F123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96984FE5-4E19-4F93-BC4A-6F4D676DA109}"/>
              </a:ext>
            </a:extLst>
          </p:cNvPr>
          <p:cNvSpPr txBox="1">
            <a:spLocks/>
          </p:cNvSpPr>
          <p:nvPr/>
        </p:nvSpPr>
        <p:spPr>
          <a:xfrm>
            <a:off x="2629139" y="2035015"/>
            <a:ext cx="388572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avio</a:t>
            </a:r>
            <a:r>
              <a:rPr lang="fr-FR" sz="4400" b="1" dirty="0">
                <a:solidFill>
                  <a:srgbClr val="C00000"/>
                </a:solidFill>
                <a:latin typeface="Dosis" pitchFamily="2" charset="0"/>
              </a:rPr>
              <a:t>n</a:t>
            </a:r>
            <a:endParaRPr kumimoji="0" lang="fr-MA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6AF7A78-C8A6-4E0C-9C2B-362A8DB9DC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897" y="3114060"/>
            <a:ext cx="1810042" cy="1980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0DDB7BE-9109-4899-B183-C7CDBFB87F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857" y="3114060"/>
            <a:ext cx="1810042" cy="198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DFABDAE-D08F-4D27-BB89-E24CB23AC9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16" y="3113145"/>
            <a:ext cx="1810043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5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C0F68-9C7D-46BA-0ACC-FF2BB6D1D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57FBEF3D-1C56-C33C-F6B2-3DA089420A5F}"/>
              </a:ext>
            </a:extLst>
          </p:cNvPr>
          <p:cNvSpPr txBox="1">
            <a:spLocks/>
          </p:cNvSpPr>
          <p:nvPr/>
        </p:nvSpPr>
        <p:spPr>
          <a:xfrm>
            <a:off x="1285332" y="5260508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0A7A761D-0DAE-2325-574F-9873EA7D123B}"/>
              </a:ext>
            </a:extLst>
          </p:cNvPr>
          <p:cNvSpPr txBox="1">
            <a:spLocks/>
          </p:cNvSpPr>
          <p:nvPr/>
        </p:nvSpPr>
        <p:spPr>
          <a:xfrm>
            <a:off x="3425037" y="525416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DF95B4EC-E30B-64A7-2F83-926E0DB6CC92}"/>
              </a:ext>
            </a:extLst>
          </p:cNvPr>
          <p:cNvSpPr txBox="1">
            <a:spLocks/>
          </p:cNvSpPr>
          <p:nvPr/>
        </p:nvSpPr>
        <p:spPr>
          <a:xfrm>
            <a:off x="5794460" y="5260508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E63B8F3-65BC-EAE2-075A-871075AD2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C4DA146D-AE25-2873-51FB-66C0DD23E1B5}"/>
              </a:ext>
            </a:extLst>
          </p:cNvPr>
          <p:cNvSpPr txBox="1">
            <a:spLocks/>
          </p:cNvSpPr>
          <p:nvPr/>
        </p:nvSpPr>
        <p:spPr>
          <a:xfrm>
            <a:off x="2633273" y="1964966"/>
            <a:ext cx="3877453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44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Le mécanicien</a:t>
            </a:r>
            <a:endParaRPr kumimoji="0" lang="fr-MA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BA6D8E0F-19FA-19DD-0C90-CEB1EA845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0706" y="785295"/>
            <a:ext cx="6498720" cy="613199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 mot en silence. Écrivez le numéro de la bonne image sur l’ardoise. </a:t>
            </a:r>
            <a:r>
              <a:rPr lang="fr-FR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Personne ne lit à voix haute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00B3C33-0128-41AF-8A2E-A9597F75F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640" y="3270147"/>
            <a:ext cx="1810043" cy="198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EADE1C0-8ACD-4B2B-BF8A-FB771A75F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215" y="3270147"/>
            <a:ext cx="1810043" cy="1980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1A9C0CF-36B2-418E-A7A5-399F84F412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790" y="3270147"/>
            <a:ext cx="1810043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5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C0F68-9C7D-46BA-0ACC-FF2BB6D1D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0A7E80F4-D185-B713-BADE-D105CED7396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0A7E80F4-D185-B713-BADE-D105CED7396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E63B8F3-65BC-EAE2-075A-871075AD2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D23AAA-6296-FBD9-60D8-C32ECFB2AF5B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49872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Corrigez.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7F09AA14-7C60-4845-AF15-CA5EDDC83761}"/>
              </a:ext>
            </a:extLst>
          </p:cNvPr>
          <p:cNvSpPr txBox="1">
            <a:spLocks/>
          </p:cNvSpPr>
          <p:nvPr/>
        </p:nvSpPr>
        <p:spPr>
          <a:xfrm>
            <a:off x="2633273" y="1964966"/>
            <a:ext cx="3877453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4400" b="1" dirty="0">
                <a:solidFill>
                  <a:srgbClr val="C00000"/>
                </a:solidFill>
                <a:latin typeface="Dosis" pitchFamily="2" charset="0"/>
              </a:rPr>
              <a:t>Le mécanicien</a:t>
            </a:r>
            <a:endParaRPr kumimoji="0" lang="fr-MA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B1795A98-195E-4044-8428-AF1B6BCF11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526" y="3274164"/>
            <a:ext cx="1810043" cy="1980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738CE3F-3501-4472-871C-88E5075DC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215" y="3270147"/>
            <a:ext cx="1810043" cy="1980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25D7FFB-204B-4DAB-BFD3-195ACD14A3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05" y="3270147"/>
            <a:ext cx="1810043" cy="1980000"/>
          </a:xfrm>
          <a:prstGeom prst="rect">
            <a:avLst/>
          </a:prstGeom>
        </p:spPr>
      </p:pic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id="{B564A70F-9B02-4A03-818F-B712AB689185}"/>
              </a:ext>
            </a:extLst>
          </p:cNvPr>
          <p:cNvSpPr txBox="1">
            <a:spLocks/>
          </p:cNvSpPr>
          <p:nvPr/>
        </p:nvSpPr>
        <p:spPr>
          <a:xfrm>
            <a:off x="1285332" y="5260508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</a:t>
            </a: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4" name="Espace réservé du texte 15">
            <a:extLst>
              <a:ext uri="{FF2B5EF4-FFF2-40B4-BE49-F238E27FC236}">
                <a16:creationId xmlns:a16="http://schemas.microsoft.com/office/drawing/2014/main" id="{7A0F980B-C012-4C4A-9953-9CDDCD9D35D0}"/>
              </a:ext>
            </a:extLst>
          </p:cNvPr>
          <p:cNvSpPr txBox="1">
            <a:spLocks/>
          </p:cNvSpPr>
          <p:nvPr/>
        </p:nvSpPr>
        <p:spPr>
          <a:xfrm>
            <a:off x="3425037" y="525416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 </a:t>
            </a:r>
          </a:p>
        </p:txBody>
      </p:sp>
      <p:sp>
        <p:nvSpPr>
          <p:cNvPr id="25" name="Espace réservé du texte 15">
            <a:extLst>
              <a:ext uri="{FF2B5EF4-FFF2-40B4-BE49-F238E27FC236}">
                <a16:creationId xmlns:a16="http://schemas.microsoft.com/office/drawing/2014/main" id="{03D06BC0-4C6F-400B-B766-11F3A359317B}"/>
              </a:ext>
            </a:extLst>
          </p:cNvPr>
          <p:cNvSpPr txBox="1">
            <a:spLocks/>
          </p:cNvSpPr>
          <p:nvPr/>
        </p:nvSpPr>
        <p:spPr>
          <a:xfrm>
            <a:off x="5794460" y="5260508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 </a:t>
            </a:r>
          </a:p>
        </p:txBody>
      </p:sp>
    </p:spTree>
    <p:extLst>
      <p:ext uri="{BB962C8B-B14F-4D97-AF65-F5344CB8AC3E}">
        <p14:creationId xmlns:p14="http://schemas.microsoft.com/office/powerpoint/2010/main" val="390839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AA694-DC99-21F5-6FDF-DD4469D08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7E3C0C-71A1-6399-80E7-F39A6F378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498720" cy="588706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 mot en silence. Écrivez le numéro de la bonne image sur l’ardoise. </a:t>
            </a:r>
            <a:r>
              <a:rPr lang="fr-FR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Personne ne lit à voix haute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66085BE0-BCD7-0393-F95D-B8DE4FE4DB94}"/>
              </a:ext>
            </a:extLst>
          </p:cNvPr>
          <p:cNvSpPr txBox="1">
            <a:spLocks/>
          </p:cNvSpPr>
          <p:nvPr/>
        </p:nvSpPr>
        <p:spPr>
          <a:xfrm>
            <a:off x="992014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F2CE2FD5-FB47-E225-83B4-B7EB05EB12D3}"/>
              </a:ext>
            </a:extLst>
          </p:cNvPr>
          <p:cNvSpPr txBox="1">
            <a:spLocks/>
          </p:cNvSpPr>
          <p:nvPr/>
        </p:nvSpPr>
        <p:spPr>
          <a:xfrm>
            <a:off x="3372649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E5084851-8FE1-D5EE-71E9-C9AEE908AA56}"/>
              </a:ext>
            </a:extLst>
          </p:cNvPr>
          <p:cNvSpPr txBox="1">
            <a:spLocks/>
          </p:cNvSpPr>
          <p:nvPr/>
        </p:nvSpPr>
        <p:spPr>
          <a:xfrm>
            <a:off x="5526241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C8CE6B4-3AD7-6D21-19BE-A3140834A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B169DB9B-0569-A014-3E6C-6EE431481F23}"/>
              </a:ext>
            </a:extLst>
          </p:cNvPr>
          <p:cNvSpPr txBox="1">
            <a:spLocks/>
          </p:cNvSpPr>
          <p:nvPr/>
        </p:nvSpPr>
        <p:spPr>
          <a:xfrm>
            <a:off x="2912571" y="1795498"/>
            <a:ext cx="350925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44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Le panier</a:t>
            </a:r>
            <a:endParaRPr kumimoji="0" lang="fr-MA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3E08685-9DE3-4B99-9446-346EE8194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748" y="3082502"/>
            <a:ext cx="1810043" cy="198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C10D03C-5A5F-42A4-AC7D-EA789AFCB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750" y="3082502"/>
            <a:ext cx="1810043" cy="198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47C1BCA-2962-4CB4-8177-BC80EACEAC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383" y="3082502"/>
            <a:ext cx="1810043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8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AA694-DC99-21F5-6FDF-DD4469D08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E9A73E6-8D6C-B293-732E-065693FFEF2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E9A73E6-8D6C-B293-732E-065693FFEF2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C8CE6B4-3AD7-6D21-19BE-A3140834A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5DA04513-C9E2-CECC-4C86-91F48BB1667A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49872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Corrigez.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6257FEA5-6929-4FFF-ABBB-6E7C9086C078}"/>
              </a:ext>
            </a:extLst>
          </p:cNvPr>
          <p:cNvSpPr txBox="1">
            <a:spLocks/>
          </p:cNvSpPr>
          <p:nvPr/>
        </p:nvSpPr>
        <p:spPr>
          <a:xfrm>
            <a:off x="992014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4800" b="1" dirty="0">
                <a:solidFill>
                  <a:srgbClr val="C00000"/>
                </a:solidFill>
                <a:latin typeface="Dosis" pitchFamily="2" charset="0"/>
              </a:rPr>
              <a:t>1</a:t>
            </a: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4" name="Espace réservé du texte 15">
            <a:extLst>
              <a:ext uri="{FF2B5EF4-FFF2-40B4-BE49-F238E27FC236}">
                <a16:creationId xmlns:a16="http://schemas.microsoft.com/office/drawing/2014/main" id="{221664C9-D497-4A8E-ABDB-A7FC99E6E444}"/>
              </a:ext>
            </a:extLst>
          </p:cNvPr>
          <p:cNvSpPr txBox="1">
            <a:spLocks/>
          </p:cNvSpPr>
          <p:nvPr/>
        </p:nvSpPr>
        <p:spPr>
          <a:xfrm>
            <a:off x="3610000" y="5063450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 </a:t>
            </a: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9ECDB2F8-4ABB-43DA-AD53-5FBD6931AD06}"/>
              </a:ext>
            </a:extLst>
          </p:cNvPr>
          <p:cNvSpPr txBox="1">
            <a:spLocks/>
          </p:cNvSpPr>
          <p:nvPr/>
        </p:nvSpPr>
        <p:spPr>
          <a:xfrm>
            <a:off x="5792019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MA" sz="48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3 </a:t>
            </a:r>
          </a:p>
        </p:txBody>
      </p: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id="{00AAE395-A16C-4EC0-8D6B-027509A5624E}"/>
              </a:ext>
            </a:extLst>
          </p:cNvPr>
          <p:cNvSpPr txBox="1">
            <a:spLocks/>
          </p:cNvSpPr>
          <p:nvPr/>
        </p:nvSpPr>
        <p:spPr>
          <a:xfrm>
            <a:off x="2912571" y="1795498"/>
            <a:ext cx="350925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4400" b="1" dirty="0">
                <a:solidFill>
                  <a:srgbClr val="C00000"/>
                </a:solidFill>
                <a:latin typeface="Dosis" pitchFamily="2" charset="0"/>
              </a:rPr>
              <a:t>Le panier</a:t>
            </a:r>
            <a:endParaRPr kumimoji="0" lang="fr-MA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4A4128B4-2727-4531-8F5E-6E601BD483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748" y="3082502"/>
            <a:ext cx="1810043" cy="1980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8A9E477-3BEE-40D2-9D38-CBEE97122C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750" y="3082502"/>
            <a:ext cx="1810043" cy="1980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0B93E55-E93B-4AE9-B296-39EAB360B3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383" y="3082502"/>
            <a:ext cx="1810043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8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98. Vous allez faire l’activité 4 avec votre voisin. Je vais circuler entre les rangs pour vous aider.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D5B1528-6F0D-412D-AF7A-60DD03D4E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598" y="1624017"/>
            <a:ext cx="3241578" cy="497213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77EBF02-E923-BA84-F8F7-36E907F90A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59"/>
          <a:stretch>
            <a:fillRect/>
          </a:stretch>
        </p:blipFill>
        <p:spPr>
          <a:xfrm>
            <a:off x="5324948" y="2842938"/>
            <a:ext cx="3241578" cy="2485899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EE7AAC7-F8F0-31C5-94A1-564C82288A58}"/>
              </a:ext>
            </a:extLst>
          </p:cNvPr>
          <p:cNvSpPr/>
          <p:nvPr/>
        </p:nvSpPr>
        <p:spPr>
          <a:xfrm>
            <a:off x="1691999" y="5052767"/>
            <a:ext cx="3100777" cy="104923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3DE48AF-F03F-1E88-5FAA-94374BA72A2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BF4CEAB-E833-D9AB-5650-9ABA0F526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3948509-AFB5-6699-7274-C14027CEF2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231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C3FAB45-22E0-4671-AAEA-F6142E3E4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B557FB24-B439-4483-B51E-646C9A62E6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4675879-28DD-4557-BCE1-9BC8494DB0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16145BCC-03D2-4DBB-A0EC-1EB036BAB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A6905B03-C307-4CF9-8745-C55CC5F86C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B645F9B2-436A-44A1-95D9-0C1661974F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</a:t>
            </a: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4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a -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- Lettre a - A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08649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 -Syllabes et mots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Dosis SemiBold" pitchFamily="2" charset="0"/>
              </a:rPr>
              <a:t>É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criture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- Syllabes et mots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09141" y="5474576"/>
            <a:ext cx="3434247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Présentation du vocabulaire </a:t>
            </a:r>
          </a:p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Exploitation du vocabulaire</a:t>
            </a:r>
          </a:p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srgbClr val="474F71"/>
                </a:solidFill>
              </a:rPr>
              <a:t>Oral – </a:t>
            </a:r>
            <a:r>
              <a:rPr lang="fr-FR" dirty="0">
                <a:solidFill>
                  <a:srgbClr val="474F71"/>
                </a:solidFill>
                <a:sym typeface="Wingdings" panose="05000000000000000000" pitchFamily="2" charset="2"/>
              </a:rPr>
              <a:t>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srgbClr val="474F71"/>
                </a:solidFill>
              </a:rPr>
              <a:t>Écriture – Point de langue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srgbClr val="474F71"/>
                </a:solidFill>
              </a:rPr>
              <a:t>Lecture – Lecture et compréhension des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phrases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– Phrases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AB5BB8-47C5-09F3-5EEC-63040EDF211B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0A5169-D56D-7E37-07C2-862CB4BAFE14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re 53">
            <a:extLst>
              <a:ext uri="{FF2B5EF4-FFF2-40B4-BE49-F238E27FC236}">
                <a16:creationId xmlns:a16="http://schemas.microsoft.com/office/drawing/2014/main" id="{2C7C8A97-7DB3-8C15-7557-C26DE5029419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Réservé à l’enseignant  (e)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B6F289E-F15B-BE40-5552-C4E81C5B3F0C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424CC895-7E10-95C3-6F57-C29149EC7D01}"/>
              </a:ext>
            </a:extLst>
          </p:cNvPr>
          <p:cNvSpPr/>
          <p:nvPr/>
        </p:nvSpPr>
        <p:spPr>
          <a:xfrm>
            <a:off x="857457" y="3437892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4358E425-9D4F-78BA-8B0D-1FD1E9281E46}"/>
              </a:ext>
            </a:extLst>
          </p:cNvPr>
          <p:cNvSpPr txBox="1">
            <a:spLocks/>
          </p:cNvSpPr>
          <p:nvPr/>
        </p:nvSpPr>
        <p:spPr>
          <a:xfrm>
            <a:off x="760565" y="3889180"/>
            <a:ext cx="34680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Oral – Acte de parole</a:t>
            </a:r>
          </a:p>
          <a:p>
            <a:pPr lvl="0"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Lecture – Graphème : </a:t>
            </a:r>
            <a:r>
              <a:rPr lang="nl-NL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ian</a:t>
            </a:r>
            <a:r>
              <a:rPr lang="nl-NL" dirty="0">
                <a:solidFill>
                  <a:prstClr val="black">
                    <a:lumMod val="50000"/>
                    <a:lumOff val="50000"/>
                  </a:prstClr>
                </a:solidFill>
              </a:rPr>
              <a:t> - ion - </a:t>
            </a:r>
            <a:r>
              <a:rPr lang="nl-NL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ien</a:t>
            </a:r>
            <a:r>
              <a:rPr lang="nl-NL" dirty="0">
                <a:solidFill>
                  <a:prstClr val="black">
                    <a:lumMod val="50000"/>
                    <a:lumOff val="50000"/>
                  </a:prstClr>
                </a:solidFill>
              </a:rPr>
              <a:t> - </a:t>
            </a:r>
            <a:r>
              <a:rPr lang="nl-NL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ieu</a:t>
            </a:r>
            <a:r>
              <a:rPr lang="nl-NL" dirty="0">
                <a:solidFill>
                  <a:prstClr val="black">
                    <a:lumMod val="50000"/>
                    <a:lumOff val="50000"/>
                  </a:prstClr>
                </a:solidFill>
              </a:rPr>
              <a:t> - </a:t>
            </a:r>
            <a:r>
              <a:rPr lang="nl-NL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ier</a:t>
            </a: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. </a:t>
            </a:r>
          </a:p>
          <a:p>
            <a:pPr lvl="0"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Écriture – Graphème : </a:t>
            </a:r>
            <a:r>
              <a:rPr lang="nl-NL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ian</a:t>
            </a:r>
            <a:r>
              <a:rPr lang="nl-NL" dirty="0">
                <a:solidFill>
                  <a:prstClr val="black">
                    <a:lumMod val="50000"/>
                    <a:lumOff val="50000"/>
                  </a:prstClr>
                </a:solidFill>
              </a:rPr>
              <a:t> - ion - </a:t>
            </a:r>
            <a:r>
              <a:rPr lang="nl-NL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ien</a:t>
            </a:r>
            <a:r>
              <a:rPr lang="nl-NL" dirty="0">
                <a:solidFill>
                  <a:prstClr val="black">
                    <a:lumMod val="50000"/>
                    <a:lumOff val="50000"/>
                  </a:prstClr>
                </a:solidFill>
              </a:rPr>
              <a:t> - </a:t>
            </a:r>
            <a:r>
              <a:rPr lang="nl-NL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ieu</a:t>
            </a:r>
            <a:r>
              <a:rPr lang="nl-NL" dirty="0">
                <a:solidFill>
                  <a:prstClr val="black">
                    <a:lumMod val="50000"/>
                    <a:lumOff val="50000"/>
                  </a:prstClr>
                </a:solidFill>
              </a:rPr>
              <a:t> - </a:t>
            </a:r>
            <a:r>
              <a:rPr lang="nl-NL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ier</a:t>
            </a: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4795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8C62F-0F36-324D-9FC1-EBD42D6B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3B3CC87-CA76-4982-9228-D36E9BD43A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4" t="67692" r="6792" b="9416"/>
          <a:stretch/>
        </p:blipFill>
        <p:spPr>
          <a:xfrm>
            <a:off x="378693" y="2258154"/>
            <a:ext cx="8386613" cy="3563657"/>
          </a:xfrm>
          <a:prstGeom prst="rect">
            <a:avLst/>
          </a:prstGeom>
        </p:spPr>
      </p:pic>
      <p:sp>
        <p:nvSpPr>
          <p:cNvPr id="2" name="Titre 5">
            <a:extLst>
              <a:ext uri="{FF2B5EF4-FFF2-40B4-BE49-F238E27FC236}">
                <a16:creationId xmlns:a16="http://schemas.microsoft.com/office/drawing/2014/main" id="{25D1D783-C278-324D-26F6-6D0B58916930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246037C-FE52-ADBB-0AFF-24FC46A06BA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325168E2-BF8D-84B2-568B-40F2362DD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38BB879-F1D0-EDFB-D752-08650F8B1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74FC2F33-1D2C-44CC-A761-FA60C70310F9}"/>
              </a:ext>
            </a:extLst>
          </p:cNvPr>
          <p:cNvCxnSpPr>
            <a:cxnSpLocks/>
          </p:cNvCxnSpPr>
          <p:nvPr/>
        </p:nvCxnSpPr>
        <p:spPr>
          <a:xfrm>
            <a:off x="3459637" y="3525625"/>
            <a:ext cx="4157199" cy="93325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D5B0EB22-1B26-488C-BA07-AC0ED8E0C052}"/>
              </a:ext>
            </a:extLst>
          </p:cNvPr>
          <p:cNvCxnSpPr>
            <a:cxnSpLocks/>
          </p:cNvCxnSpPr>
          <p:nvPr/>
        </p:nvCxnSpPr>
        <p:spPr>
          <a:xfrm flipH="1">
            <a:off x="3571369" y="3525625"/>
            <a:ext cx="4045468" cy="93325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E782514-E196-4EEF-9812-8BAE4653FDFE}"/>
              </a:ext>
            </a:extLst>
          </p:cNvPr>
          <p:cNvCxnSpPr>
            <a:cxnSpLocks/>
          </p:cNvCxnSpPr>
          <p:nvPr/>
        </p:nvCxnSpPr>
        <p:spPr>
          <a:xfrm flipH="1">
            <a:off x="1574276" y="3525625"/>
            <a:ext cx="3963960" cy="93325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02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recopiez-les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votre cahier.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ED4AE2E9-6039-797E-69D3-E5471231D32E}"/>
              </a:ext>
            </a:extLst>
          </p:cNvPr>
          <p:cNvSpPr/>
          <p:nvPr/>
        </p:nvSpPr>
        <p:spPr>
          <a:xfrm rot="16200000">
            <a:off x="2563235" y="4497629"/>
            <a:ext cx="220134" cy="3060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36F6E85-0066-3F78-0F74-28615E224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3" r="11178" b="32393"/>
          <a:stretch>
            <a:fillRect/>
          </a:stretch>
        </p:blipFill>
        <p:spPr>
          <a:xfrm>
            <a:off x="104595" y="479996"/>
            <a:ext cx="1355834" cy="1164008"/>
          </a:xfrm>
          <a:prstGeom prst="flowChartConnector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A3DA92B-E74C-4485-960C-9F9742D7C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046" y="1644004"/>
            <a:ext cx="3144786" cy="4823667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FCF3D64-5BA2-7349-EC16-A48A0A5DF60B}"/>
              </a:ext>
            </a:extLst>
          </p:cNvPr>
          <p:cNvSpPr/>
          <p:nvPr/>
        </p:nvSpPr>
        <p:spPr>
          <a:xfrm>
            <a:off x="2916046" y="4292854"/>
            <a:ext cx="3144786" cy="67507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73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bientôt.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Nada-Wave">
            <a:hlinkClick r:id="" action="ppaction://media"/>
            <a:extLst>
              <a:ext uri="{FF2B5EF4-FFF2-40B4-BE49-F238E27FC236}">
                <a16:creationId xmlns:a16="http://schemas.microsoft.com/office/drawing/2014/main" id="{DEF0F9E6-7A93-7801-46C8-BE5A83A0B8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99018" y="2133850"/>
            <a:ext cx="2169871" cy="346531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6F6E85-0066-3F78-0F74-28615E2240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3" r="11178" b="32393"/>
          <a:stretch>
            <a:fillRect/>
          </a:stretch>
        </p:blipFill>
        <p:spPr>
          <a:xfrm>
            <a:off x="104595" y="479996"/>
            <a:ext cx="1355834" cy="116400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46758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D8806F3F-7599-25E3-D697-B60ABFB52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65" y="1988687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Utiliser : à, à la, au et aux.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071171" y="5489672"/>
            <a:ext cx="5464745" cy="756000"/>
          </a:xfrm>
        </p:spPr>
        <p:txBody>
          <a:bodyPr/>
          <a:lstStyle/>
          <a:p>
            <a:r>
              <a:rPr lang="fr-FR" sz="1400" dirty="0"/>
              <a:t>Lecture et compréhension de mots comprenant les graphèmes « </a:t>
            </a:r>
            <a:r>
              <a:rPr lang="nl-NL" sz="1400" dirty="0" err="1"/>
              <a:t>ian</a:t>
            </a:r>
            <a:r>
              <a:rPr lang="nl-NL" sz="1400" dirty="0"/>
              <a:t> - ion - </a:t>
            </a:r>
            <a:r>
              <a:rPr lang="nl-NL" sz="1400" dirty="0" err="1"/>
              <a:t>ien</a:t>
            </a:r>
            <a:r>
              <a:rPr lang="nl-NL" sz="1400" dirty="0"/>
              <a:t> - </a:t>
            </a:r>
            <a:r>
              <a:rPr lang="nl-NL" sz="1400" dirty="0" err="1"/>
              <a:t>ieu</a:t>
            </a:r>
            <a:r>
              <a:rPr lang="nl-NL" sz="1400" dirty="0"/>
              <a:t> - </a:t>
            </a:r>
            <a:r>
              <a:rPr lang="nl-NL" sz="1400" dirty="0" err="1"/>
              <a:t>ier</a:t>
            </a:r>
            <a:r>
              <a:rPr lang="fr-FR" sz="1400" dirty="0"/>
              <a:t> ».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320205" y="2144230"/>
            <a:ext cx="1242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Dialogue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531471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Dialogue reprenant les actes de parole enseignés.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F5D5631-2CA7-823C-6B7E-B36CFC9B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31CAD52-6D84-B6A3-F2CE-323C5095E57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5D12A8-FAE8-7515-A03C-D46EBFE83AB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A8A272-23CD-D90F-AD34-B458AD3BAED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B1240784-8592-2A04-732B-6560EBF8300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9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FBB0BF1-34ED-5F46-A256-216E568A19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40805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39066" y="2403957"/>
            <a:ext cx="1940866" cy="3099592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597912" y="2396691"/>
            <a:ext cx="1771958" cy="3099592"/>
          </a:xfr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50EA8517-B934-347F-3B76-DB59B2F336E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9414A640-1E77-DE64-3529-CFF44B424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3E77511-379A-592B-2E21-FC04BE22F2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Aujourd’hui, nous allons apprendre un dialogue en français avec Majd et Nada. </a:t>
            </a:r>
            <a:b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</a:b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Soyez attentifs.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0D873AA-6C11-A532-6195-F22E22F37FB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FDE4261-515D-1F4A-7FC0-66C1E1384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9931A85-8D60-6B6C-9E3F-C876C66AE1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7613468-3E10-B145-14CA-A06CABD7A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8635" y="2456851"/>
            <a:ext cx="3766730" cy="302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AA6D4B13">
            <a:hlinkClick r:id="" action="ppaction://media"/>
            <a:extLst>
              <a:ext uri="{FF2B5EF4-FFF2-40B4-BE49-F238E27FC236}">
                <a16:creationId xmlns:a16="http://schemas.microsoft.com/office/drawing/2014/main" id="{60759738-87E0-4A07-8D35-E96A652082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6751" y="2523812"/>
            <a:ext cx="7990498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76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algn="l"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d3d7f878dd25d3a7375944b495f62262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0eff3b9393a2e0859b6a760e231ea323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6278396-4DF5-4822-AE58-89C61EC240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7FAB297-AC54-48CC-B03D-D864D3C0BB3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A4D67A-A4FA-48D9-8459-AFFD2F646084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202b3bc9-e036-45c7-aea0-06aec8cd7a40"/>
    <ds:schemaRef ds:uri="f0534ec5-868f-4ce6-85c7-99f0612daa5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9461</TotalTime>
  <Words>1175</Words>
  <PresentationFormat>Affichage à l'écran (4:3)</PresentationFormat>
  <Paragraphs>216</Paragraphs>
  <Slides>52</Slides>
  <Notes>2</Notes>
  <HiddenSlides>0</HiddenSlides>
  <MMClips>6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52</vt:i4>
      </vt:variant>
    </vt:vector>
  </HeadingPairs>
  <TitlesOfParts>
    <vt:vector size="67" baseType="lpstr">
      <vt:lpstr>Dosis Medium</vt:lpstr>
      <vt:lpstr>Aptos Display</vt:lpstr>
      <vt:lpstr>Aptos</vt:lpstr>
      <vt:lpstr>Wingdings</vt:lpstr>
      <vt:lpstr>Calibri</vt:lpstr>
      <vt:lpstr>Arial</vt:lpstr>
      <vt:lpstr>Dosis SemiBold</vt:lpstr>
      <vt:lpstr>Dosis</vt:lpstr>
      <vt:lpstr>Dosis ExtraBold</vt:lpstr>
      <vt:lpstr>2_Conception personnalisée</vt:lpstr>
      <vt:lpstr>00_Env-Enseignant</vt:lpstr>
      <vt:lpstr>Oral</vt:lpstr>
      <vt:lpstr>Lecture</vt:lpstr>
      <vt:lpstr>Ecriture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4</vt:lpstr>
      <vt:lpstr>Bonjour les enfants ! La leçon de français commence maintenant.</vt:lpstr>
      <vt:lpstr>Aujourd’hui, nous allons apprendre un dialogue en français avec Majd et Nada.  Soyez attentifs.</vt:lpstr>
      <vt:lpstr>Lecture de la vidéo.</vt:lpstr>
      <vt:lpstr>Nous allons écouter le dialogue une deuxième fois.</vt:lpstr>
      <vt:lpstr>Lecture de la vidéo.</vt:lpstr>
      <vt:lpstr>Maintenant, on va répéter le dialogue ensemble. Je vais lire chaque réplique et vous allez répéter après moi. </vt:lpstr>
      <vt:lpstr>On continue à répéter ensemble le dialogue. </vt:lpstr>
      <vt:lpstr>On continue à répéter ensemble le dialogue. </vt:lpstr>
      <vt:lpstr>Maintenant, on va jouer ce dialogue. On va le faire en 3 étapes. Soyez attentifs. </vt:lpstr>
      <vt:lpstr>Étape 1. Je vais vous expliquer la situation.  </vt:lpstr>
      <vt:lpstr>Étape 2. Chacun réfléchit silencieusement à ce qu’il va dire dans le dialogue.</vt:lpstr>
      <vt:lpstr>Étape 3. Maintenant, vous allez jouer le dialogue. Qui veut passer au tableau ? </vt:lpstr>
      <vt:lpstr>Maintenant, tout le monde participe. Jouez le dialogue avec votre voisin.</vt:lpstr>
      <vt:lpstr>Plan de la séance 4</vt:lpstr>
      <vt:lpstr>Maintenant, on va apprendre à utiliser : à, à la, au et aux. Soyez attentifs.</vt:lpstr>
      <vt:lpstr>Lecture de la vidéo.</vt:lpstr>
      <vt:lpstr>Lisons ensemble. </vt:lpstr>
      <vt:lpstr>Qui veut compléter la phrase par la bonne réponse ? Levez la main. </vt:lpstr>
      <vt:lpstr>Nous jouons à cache-cache.</vt:lpstr>
      <vt:lpstr>Qui veut compléter la phrase par la bonne réponse ? Levez la main. </vt:lpstr>
      <vt:lpstr>Les enfants jouent au ballon.</vt:lpstr>
      <vt:lpstr>Qui veut compléter la phrase par la bonne réponse ? Levez la main. </vt:lpstr>
      <vt:lpstr>Karima joue à la marelle.</vt:lpstr>
      <vt:lpstr>Qui veut compléter la phrase par la bonne réponse ? Levez la main. </vt:lpstr>
      <vt:lpstr>Les enfants jouent aux billes.</vt:lpstr>
      <vt:lpstr>Ouvrez le manuel à la page 100.</vt:lpstr>
      <vt:lpstr>Présentation PowerPoint</vt:lpstr>
      <vt:lpstr>Corrigez.</vt:lpstr>
      <vt:lpstr>Plan de la séance 4</vt:lpstr>
      <vt:lpstr>Maintenant, on va faire de la lecture. </vt:lpstr>
      <vt:lpstr>Qui veut lire ces mots ? </vt:lpstr>
      <vt:lpstr>Qui veut lire ces mots ? </vt:lpstr>
      <vt:lpstr>Qui veut lire ces mots ? </vt:lpstr>
      <vt:lpstr>Qui veut lire ces mots ? </vt:lpstr>
      <vt:lpstr>Qui veut lire ces mots ? </vt:lpstr>
      <vt:lpstr>Prenez vos ardoises. </vt:lpstr>
      <vt:lpstr>Lisez ce mot en silence. Écrivez le numéro de la bonne image sur l’ardoise. Personne ne lit à voix haute. </vt:lpstr>
      <vt:lpstr>Levez les ardoises. Corrigez.</vt:lpstr>
      <vt:lpstr>Lisez ce mot en silence. Écrivez le numéro de la bonne image sur l’ardoise. Personne ne lit à voix haute. </vt:lpstr>
      <vt:lpstr>Présentation PowerPoint</vt:lpstr>
      <vt:lpstr>Lisez ce mot en silence. Écrivez le numéro de la bonne image sur l’ardoise. Personne ne lit à voix haute. </vt:lpstr>
      <vt:lpstr>Présentation PowerPoint</vt:lpstr>
      <vt:lpstr>Prenez vos livrets à la page 98. Vous allez faire l’activité 4 avec votre voisin. Je vais circuler entre les rangs pour vous aider. </vt:lpstr>
      <vt:lpstr>Présentation PowerPoint</vt:lpstr>
      <vt:lpstr>À la maison, lisez ces mots et recopiez-les sur votre cahier. </vt:lpstr>
      <vt:lpstr>La séance d’aujourd’hui est terminée. À bientôt.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2026-04-07T17:12:34Z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