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6" r:id="rId2"/>
    <p:sldId id="270" r:id="rId3"/>
    <p:sldId id="271" r:id="rId4"/>
    <p:sldId id="272" r:id="rId5"/>
    <p:sldId id="273" r:id="rId6"/>
    <p:sldId id="274" r:id="rId7"/>
    <p:sldId id="278" r:id="rId8"/>
    <p:sldId id="277" r:id="rId9"/>
    <p:sldId id="276" r:id="rId10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5E7F"/>
    <a:srgbClr val="FFE249"/>
    <a:srgbClr val="AF0029"/>
    <a:srgbClr val="993366"/>
    <a:srgbClr val="5D7B99"/>
    <a:srgbClr val="5B7B99"/>
    <a:srgbClr val="3A5E81"/>
    <a:srgbClr val="7A9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3" autoAdjust="0"/>
    <p:restoredTop sz="94660"/>
  </p:normalViewPr>
  <p:slideViewPr>
    <p:cSldViewPr>
      <p:cViewPr varScale="1">
        <p:scale>
          <a:sx n="70" d="100"/>
          <a:sy n="70" d="100"/>
        </p:scale>
        <p:origin x="1627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DA1F5FE-9C24-D51B-707D-2B86B1B4EF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92A900B-0370-8A97-9CFE-7C6CBAECD80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B6F368D-ECD2-83E3-D2E8-BEC48E9C97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59A96CA-A89B-44C4-26CA-C6B4847EC1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888F00-431C-4824-A89D-7895F53F3B80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58F5761E-45CE-F3DE-2E5B-983FCB55C2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96D77D9-A802-32E7-5EA3-5CBE90B34A8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3B5F5159-40B2-9951-24BD-7E8598B450C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3CEC40D2-C4E4-02DF-EA3C-867CC911E2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A628F2C5-2E29-D98E-B1DF-07100328F56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382C1853-F4F8-478B-BBD1-9741868482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9E4C40-5283-4C36-A2FB-5BA099E11962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2DA7D159-1D1C-1CB4-5B65-4978C01103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815548B-A2B6-4606-A0CA-E49687759581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5AE97D1-4C23-3082-D5D1-D571D6B46C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C9D717F4-7101-8A18-1F5D-5535E02792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743522CF-747C-90F3-2002-AEB364CC9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00E4DA6-1E97-4C35-B360-FD10E1F022EB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5828AED6-1C5E-5303-7D30-8E23CB26C2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5E32F6F9-6EDF-2710-533C-157A039D9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0CC9C6F1-D918-6695-3B21-36A7211C3C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7E76E9A-6830-404D-AC04-8E677E0912FE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A4180D57-DE1A-41CB-8EA8-32825249FF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DF8D4C48-C2D8-B53B-35B5-E1C2B30DD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A91131E9-9164-2331-D934-19D836138B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B62619F-7EAF-4214-AA3B-1F4482DFB842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4181D5D-1556-94EF-4450-268283C68C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D85B429-B2A7-494F-ABDA-3EB9A2BAA1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DDA3EB64-37FB-F7DD-713A-C77425BA20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77FDAE3-66D2-4C8D-B74B-F644943B2FE9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40F2FE43-9951-120A-3A53-5BC6BE4302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4B0CA646-88BF-D093-1CD2-4E3A0494A5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2DEEA86C-A698-79F5-2F90-377986FF57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859E6CD-EC91-4F89-83D9-A76ABCB1A064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6A7EE394-AD07-B589-A60B-D87DF0E750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06DAB2AF-0DEC-61AC-C3C4-CA39F2DA0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A8F309AE-257A-22BB-F1BF-DE05CFA19D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1CAFD44-9056-4B2B-B7F3-931CBD6759DE}" type="slidenum">
              <a:rPr lang="en-US" altLang="de-DE" sz="1200"/>
              <a:pPr/>
              <a:t>7</a:t>
            </a:fld>
            <a:endParaRPr lang="en-US" altLang="de-DE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D9B5D035-4689-0E31-730C-4A4967AB7C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7BA0E78-2E6C-44D3-0D8D-97B78116B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ED348286-B47B-7FA5-5FA4-07736DD01A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47CAF06-D79B-4702-9A43-AC7ED19E0355}" type="slidenum">
              <a:rPr lang="en-US" altLang="de-DE" sz="1200"/>
              <a:pPr/>
              <a:t>8</a:t>
            </a:fld>
            <a:endParaRPr lang="en-US" altLang="de-DE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5C3293E5-91D6-9A14-4828-A2C7B80BD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66334125-B9E7-366C-CEF0-CCA53255E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640BADBB-5E89-510D-587A-DBE027A63D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2839288-D195-4159-B3F2-6EBA1B938ECE}" type="slidenum">
              <a:rPr lang="en-US" altLang="de-DE" sz="1200"/>
              <a:pPr/>
              <a:t>9</a:t>
            </a:fld>
            <a:endParaRPr lang="en-US" altLang="de-DE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676E9D0F-6C57-6B9D-0574-7536808C10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64BD3B6-3770-D7B4-541D-2B4970608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33270648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958264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991338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8001303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559956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428890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3598757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8445712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7064098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1466191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3399215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1737465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86A4B146-91BA-509E-3052-8787255043B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A0671D31-A077-B279-27AD-5CABAF84B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B1B98CC7-E42C-7DEA-F90C-BFDCEF658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C1E69748-1003-9793-2B44-252C523B3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FC334D85-2BBD-947F-966D-A11575737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316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61F400-F262-3ADC-0D5F-9CFAE265E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BD42B6-9C10-EDF3-8277-8EE30568D371}"/>
              </a:ext>
            </a:extLst>
          </p:cNvPr>
          <p:cNvSpPr txBox="1"/>
          <p:nvPr/>
        </p:nvSpPr>
        <p:spPr>
          <a:xfrm>
            <a:off x="1832799" y="3665538"/>
            <a:ext cx="546412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spc="-15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Ein Team </a:t>
            </a:r>
            <a:r>
              <a:rPr lang="de-DE" sz="4800" b="1" spc="-150" noProof="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aufbauen</a:t>
            </a:r>
            <a:endParaRPr lang="en-US" sz="4800" b="1" spc="-150" dirty="0">
              <a:solidFill>
                <a:srgbClr val="701629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D7FA6D3E-A8D0-2649-BC5A-5974AFE89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228" y="4724400"/>
            <a:ext cx="396954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algn="l" defTabSz="457200"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C23B42-5534-B679-D327-9BB5E5D7A461}"/>
              </a:ext>
            </a:extLst>
          </p:cNvPr>
          <p:cNvSpPr txBox="1"/>
          <p:nvPr/>
        </p:nvSpPr>
        <p:spPr>
          <a:xfrm>
            <a:off x="1695450" y="6515013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eaLnBrk="1" hangingPunct="1">
              <a:defRPr/>
            </a:pPr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Frei übersetzt von Gaby Schilling, Präsidentin Düsseldorfer TM 2025/2026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847E5743-E4D1-33EB-C059-7F951EA2F0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2743200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Unterschiedliche Kenntnisse und Fähigkeiten, um die Ziele der Organisation zu erreichen </a:t>
            </a:r>
            <a:endParaRPr lang="en-US" altLang="de-DE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Mehr Kreativität und höhere Produktivität</a:t>
            </a:r>
            <a:endParaRPr lang="en-US" altLang="de-DE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5479FC47-3F36-E43C-6B3F-C8A034FF8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B72A12D-5C71-382B-BA1E-FF6F2860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Vorteile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66C82-D5D4-31CA-291C-1BA9C056B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5511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…für die </a:t>
            </a:r>
            <a:r>
              <a:rPr lang="de-DE" sz="3000" b="1" noProof="0" dirty="0"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endParaRPr lang="en-US" alt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AB587A89-34AB-8DAB-CDA7-26A8FFDB3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2743200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Mehr Zeit für Führungsaufgaben und die Mission der Organisation</a:t>
            </a:r>
            <a:endParaRPr lang="en-US" altLang="de-DE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Weniger Zeitaufwand für tägliche Aufsicht und Routineaufgaben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D7B65473-942A-EBCF-1615-03802D8CE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8281049-EC83-ED3F-393D-6B2AE471E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Vorteile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0B2F36-5F00-C3EF-3BCA-A519A9010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490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…für die </a:t>
            </a:r>
            <a:r>
              <a:rPr lang="de-DE" sz="3000" b="1" noProof="0" dirty="0">
                <a:latin typeface="Arial" panose="020B0604020202020204" pitchFamily="34" charset="0"/>
                <a:cs typeface="Arial" panose="020B0604020202020204" pitchFamily="34" charset="0"/>
              </a:rPr>
              <a:t>Führungskraft</a:t>
            </a:r>
            <a:endParaRPr lang="en-US" alt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AA754302-2C33-3713-7EB3-126A972C5F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772400" cy="4387850"/>
          </a:xfrm>
        </p:spPr>
        <p:txBody>
          <a:bodyPr/>
          <a:lstStyle/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Teammitglieder auswählen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Ziele überprüfen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Rahmen festlegen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Einen Plan entwickeln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Rollen und Verantwortlichkeiten zuweisen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Messgrößen festlegen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Vertrauen im Team aufbauen</a:t>
            </a:r>
          </a:p>
          <a:p>
            <a:pPr marL="514350" indent="-514350" eaLnBrk="1" hangingPunct="1">
              <a:lnSpc>
                <a:spcPct val="95000"/>
              </a:lnSpc>
              <a:spcBef>
                <a:spcPct val="0"/>
              </a:spcBef>
              <a:spcAft>
                <a:spcPts val="900"/>
              </a:spcAft>
              <a:buAutoNum type="arabicPeriod"/>
            </a:pP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E14D796A-B29E-7ACD-748B-D27C97A48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EE665BC-2518-171F-E581-DE206E2EC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en-US" altLang="de-DE" dirty="0">
                <a:latin typeface="Arial" panose="020B0604020202020204" pitchFamily="34" charset="0"/>
              </a:rPr>
              <a:t>Ein Team </a:t>
            </a:r>
            <a:r>
              <a:rPr lang="de-DE" noProof="0" dirty="0">
                <a:latin typeface="Arial" panose="020B0604020202020204" pitchFamily="34" charset="0"/>
              </a:rPr>
              <a:t>organisieren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B098E86C-EBE2-ED7E-7F34-35E3A08A89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001000" cy="37338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de-DE" altLang="de-DE" sz="4200" b="1" dirty="0">
                <a:latin typeface="Arial" panose="020B0604020202020204" pitchFamily="34" charset="0"/>
              </a:rPr>
              <a:t>Der Erfolg einer Führungskraft hängt von ihrer Fähigkeit ab, Macht mit anderen zu teilen und sie ihre Arbeit selbst gestalten zu lassen.</a:t>
            </a:r>
            <a:endParaRPr lang="en-US" altLang="de-DE" sz="4200" b="1" dirty="0">
              <a:latin typeface="Arial" panose="020B0604020202020204" pitchFamily="34" charset="0"/>
            </a:endParaRPr>
          </a:p>
        </p:txBody>
      </p:sp>
      <p:sp>
        <p:nvSpPr>
          <p:cNvPr id="24579" name="Rectangle 10">
            <a:extLst>
              <a:ext uri="{FF2B5EF4-FFF2-40B4-BE49-F238E27FC236}">
                <a16:creationId xmlns:a16="http://schemas.microsoft.com/office/drawing/2014/main" id="{B1378656-B5C8-3C9B-28E0-1092DEB03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9C1205-108C-F175-FF23-70CC55B78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Befähigung -</a:t>
            </a:r>
            <a:r>
              <a:rPr lang="en-US" altLang="de-DE" dirty="0">
                <a:latin typeface="Arial" panose="020B0604020202020204" pitchFamily="34" charset="0"/>
              </a:rPr>
              <a:t> Empowerment</a:t>
            </a: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734DE907-4362-5964-432A-5E8FB375C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2590800"/>
            <a:ext cx="7431088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Problemlösung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Durchführung effektiver Meetings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Organisation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Projektmanagement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Kommunikation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</a:rPr>
              <a:t>Konfliktlösung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6627" name="Rectangle 10">
            <a:extLst>
              <a:ext uri="{FF2B5EF4-FFF2-40B4-BE49-F238E27FC236}">
                <a16:creationId xmlns:a16="http://schemas.microsoft.com/office/drawing/2014/main" id="{5EAD287B-1F7A-8B96-88FB-EA21BF8AD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D35950-EB02-77D9-A0A1-AEFA22D3F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en-US" altLang="de-DE" dirty="0">
                <a:latin typeface="Arial" panose="020B0604020202020204" pitchFamily="34" charset="0"/>
              </a:rPr>
              <a:t>Das </a:t>
            </a:r>
            <a:r>
              <a:rPr lang="de-DE" noProof="0" dirty="0">
                <a:latin typeface="Arial" panose="020B0604020202020204" pitchFamily="34" charset="0"/>
              </a:rPr>
              <a:t>Team trainieren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CE69C0-440A-B220-3709-31D1BE3DD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74310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Teamkonzepte vermitteln und üben</a:t>
            </a:r>
            <a:r>
              <a:rPr lang="en-US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B0E0A78D-1BC7-CA3B-31D6-ABB8CE0182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0938" y="2590800"/>
            <a:ext cx="6926262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Hohe Motivation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Stolz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Bereitschaft, Risiken einzugehen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Bereitschaft zur Veränderung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Effiziente Klärung von Meinungsverschiedenheiten</a:t>
            </a:r>
            <a:endParaRPr lang="en-US" altLang="de-DE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838"/>
              </a:spcAft>
              <a:buFont typeface="Webdings" panose="05030102010509060703" pitchFamily="18" charset="2"/>
              <a:buChar char=""/>
            </a:pP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8675" name="Rectangle 10">
            <a:extLst>
              <a:ext uri="{FF2B5EF4-FFF2-40B4-BE49-F238E27FC236}">
                <a16:creationId xmlns:a16="http://schemas.microsoft.com/office/drawing/2014/main" id="{E4FF1FE0-0B58-7D32-60D8-8C68694F5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BD6E805-9392-2027-FE65-F122E49B5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Kommunikation fördern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E221EB-42CF-07DD-A673-0755374C5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2024063"/>
            <a:ext cx="6883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Ergebnisse offener Kommunikation</a:t>
            </a:r>
            <a:r>
              <a:rPr lang="en-US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11">
            <a:extLst>
              <a:ext uri="{FF2B5EF4-FFF2-40B4-BE49-F238E27FC236}">
                <a16:creationId xmlns:a16="http://schemas.microsoft.com/office/drawing/2014/main" id="{31CB91EB-AF2C-FBFB-BF09-5FB0299EA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38" y="2346325"/>
            <a:ext cx="365125" cy="3810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DDDDDD"/>
              </a:gs>
              <a:gs pos="85001">
                <a:srgbClr val="5D7B99"/>
              </a:gs>
              <a:gs pos="100000">
                <a:srgbClr val="5D7B99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  <p:sp>
        <p:nvSpPr>
          <p:cNvPr id="30723" name="Rectangle 12">
            <a:extLst>
              <a:ext uri="{FF2B5EF4-FFF2-40B4-BE49-F238E27FC236}">
                <a16:creationId xmlns:a16="http://schemas.microsoft.com/office/drawing/2014/main" id="{0D34255A-0206-41DF-CB5B-E2AF3C4E1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649AB1-C41C-100B-6CF8-0488BEB0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14400"/>
            <a:ext cx="7924800" cy="1069975"/>
          </a:xfrm>
        </p:spPr>
        <p:txBody>
          <a:bodyPr/>
          <a:lstStyle/>
          <a:p>
            <a:r>
              <a:rPr lang="de-DE" altLang="de-DE" dirty="0">
                <a:latin typeface="Arial" panose="020B0604020202020204" pitchFamily="34" charset="0"/>
              </a:rPr>
              <a:t>Die sich wandelnde Rolle der Führungskraft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2683EE72-C38C-FD03-F10A-6C48F21067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752600"/>
            <a:ext cx="5943600" cy="685800"/>
          </a:xfrm>
        </p:spPr>
        <p:txBody>
          <a:bodyPr anchor="ctr"/>
          <a:lstStyle/>
          <a:p>
            <a:pPr marL="0" indent="0"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de-DE" b="1" noProof="0" dirty="0">
                <a:latin typeface="Arial" panose="020B0604020202020204" pitchFamily="34" charset="0"/>
              </a:rPr>
              <a:t>Formung 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AD8609AB-898F-F29E-BB70-6E737F297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590800"/>
            <a:ext cx="594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de-DE" sz="3000" b="1" kern="0" noProof="0" dirty="0">
                <a:latin typeface="Arial" pitchFamily="-105" charset="0"/>
                <a:ea typeface="ヒラギノ角ゴ Pro W3" pitchFamily="-105" charset="-128"/>
                <a:cs typeface="Arial"/>
              </a:rPr>
              <a:t>Beaufsichtigung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A2CEC04E-4927-125A-FADB-4380C2F2B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276600"/>
            <a:ext cx="594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de-DE" sz="3000" b="1" kern="0" noProof="0" dirty="0">
                <a:latin typeface="Arial" pitchFamily="-105" charset="0"/>
                <a:ea typeface="ヒラギノ角ゴ Pro W3" pitchFamily="-105" charset="-128"/>
                <a:cs typeface="Arial"/>
              </a:rPr>
              <a:t>Problemlösung/Ermöglichung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6FE13C32-3802-9C60-659D-47B4FE26E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876800"/>
            <a:ext cx="594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en-US" sz="30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Monitoring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5F35A629-BD54-A1DB-381C-857F7E135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638800"/>
            <a:ext cx="594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de-DE" sz="3000" b="1" kern="0" noProof="0" dirty="0">
                <a:latin typeface="Arial" pitchFamily="-105" charset="0"/>
                <a:ea typeface="ヒラギノ角ゴ Pro W3" pitchFamily="-105" charset="-128"/>
                <a:cs typeface="Arial"/>
              </a:rPr>
              <a:t>Anerkennung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F2269E86-8C24-3D51-06CD-60A8C807A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114800"/>
            <a:ext cx="594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en-US" sz="30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Coaching</a:t>
            </a:r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94EA40E2-630B-3155-BAD4-F083A47FA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38" y="3078163"/>
            <a:ext cx="365125" cy="3810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DDDDDD"/>
              </a:gs>
              <a:gs pos="85001">
                <a:srgbClr val="5D7B99"/>
              </a:gs>
              <a:gs pos="100000">
                <a:srgbClr val="5D7B99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97C3E962-8BA8-ABC9-8689-62043F3C4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38" y="3886200"/>
            <a:ext cx="365125" cy="3810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DDDDDD"/>
              </a:gs>
              <a:gs pos="85001">
                <a:srgbClr val="5D7B99"/>
              </a:gs>
              <a:gs pos="100000">
                <a:srgbClr val="5D7B99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  <p:sp>
        <p:nvSpPr>
          <p:cNvPr id="25" name="Down Arrow 24">
            <a:extLst>
              <a:ext uri="{FF2B5EF4-FFF2-40B4-BE49-F238E27FC236}">
                <a16:creationId xmlns:a16="http://schemas.microsoft.com/office/drawing/2014/main" id="{7D41F684-E105-23EC-B60B-BA2FEBE9A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38" y="4648200"/>
            <a:ext cx="365125" cy="3810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DDDDDD"/>
              </a:gs>
              <a:gs pos="85001">
                <a:srgbClr val="5D7B99"/>
              </a:gs>
              <a:gs pos="100000">
                <a:srgbClr val="5D7B99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255E0DD0-9185-5328-8773-ABB5AEAAB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438" y="5426075"/>
            <a:ext cx="365125" cy="3810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DDDDDD"/>
              </a:gs>
              <a:gs pos="85001">
                <a:srgbClr val="5D7B99"/>
              </a:gs>
              <a:gs pos="100000">
                <a:srgbClr val="5D7B99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7" grpId="0" build="p"/>
      <p:bldP spid="18" grpId="0" build="p"/>
      <p:bldP spid="19" grpId="0" build="p"/>
      <p:bldP spid="11" grpId="0" build="p"/>
      <p:bldP spid="14" grpId="0" build="p"/>
      <p:bldP spid="23" grpId="0" build="p" animBg="1"/>
      <p:bldP spid="24" grpId="0" build="p" animBg="1"/>
      <p:bldP spid="25" grpId="0" build="p" animBg="1"/>
      <p:bldP spid="2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2">
            <a:extLst>
              <a:ext uri="{FF2B5EF4-FFF2-40B4-BE49-F238E27FC236}">
                <a16:creationId xmlns:a16="http://schemas.microsoft.com/office/drawing/2014/main" id="{87E4B720-81E9-ACAC-FEE6-53F76374C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465BAB0-074C-31B8-8B8B-266DB3892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9975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Fazit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C8EFE68-434B-FD3C-38E5-15FE4EC38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43200"/>
            <a:ext cx="40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98463" indent="-398463" algn="l" eaLnBrk="1" hangingPunct="1">
              <a:lnSpc>
                <a:spcPct val="130000"/>
              </a:lnSpc>
              <a:spcAft>
                <a:spcPts val="0"/>
              </a:spcAft>
              <a:buClr>
                <a:srgbClr val="701629"/>
              </a:buClr>
              <a:buFont typeface="Webdings" pitchFamily="-105" charset="2"/>
              <a:buNone/>
              <a:defRPr/>
            </a:pPr>
            <a:r>
              <a:rPr lang="en-US" sz="32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+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EE1360E1-F7C5-2572-EE69-C9DF15323F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2133600"/>
            <a:ext cx="5943600" cy="685800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de-DE" sz="3500" b="1" noProof="0" dirty="0">
                <a:latin typeface="Arial" panose="020B0604020202020204" pitchFamily="34" charset="0"/>
              </a:rPr>
              <a:t>Sorgfältige Auswahl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BD36DC04-643B-5A23-E475-96E917ECB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819400"/>
            <a:ext cx="594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en-US" sz="35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Ein </a:t>
            </a:r>
            <a:r>
              <a:rPr lang="de-DE" sz="3500" b="1" kern="0" noProof="0" dirty="0">
                <a:latin typeface="Arial" pitchFamily="-105" charset="0"/>
                <a:ea typeface="ヒラギノ角ゴ Pro W3" pitchFamily="-105" charset="-128"/>
                <a:cs typeface="Arial"/>
              </a:rPr>
              <a:t>Team organisieren</a:t>
            </a:r>
            <a:endParaRPr lang="en-US" sz="3500" b="1" kern="0" dirty="0">
              <a:latin typeface="Arial" pitchFamily="-105" charset="0"/>
              <a:ea typeface="ヒラギノ角ゴ Pro W3" pitchFamily="-105" charset="-128"/>
              <a:cs typeface="Arial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B5A0B466-3AFE-0988-BF96-59377E0F0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581400"/>
            <a:ext cx="594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110000"/>
              </a:lnSpc>
              <a:buClr>
                <a:srgbClr val="701629"/>
              </a:buClr>
              <a:defRPr/>
            </a:pPr>
            <a:r>
              <a:rPr lang="en-US" sz="35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Training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B88B4B48-64A3-8BC7-DB0C-AB5280573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419600"/>
            <a:ext cx="5943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90000"/>
              </a:lnSpc>
              <a:buClr>
                <a:srgbClr val="701629"/>
              </a:buClr>
              <a:defRPr/>
            </a:pPr>
            <a:r>
              <a:rPr lang="en-US" sz="35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Neue </a:t>
            </a:r>
            <a:r>
              <a:rPr lang="de-DE" sz="3500" b="1" kern="0" noProof="0" dirty="0">
                <a:latin typeface="Arial" pitchFamily="-105" charset="0"/>
                <a:ea typeface="ヒラギノ角ゴ Pro W3" pitchFamily="-105" charset="-128"/>
                <a:cs typeface="Arial"/>
              </a:rPr>
              <a:t>Wachstums- und Leistungsniveaus</a:t>
            </a:r>
            <a:endParaRPr lang="en-US" sz="3500" b="1" kern="0" dirty="0">
              <a:latin typeface="Arial" pitchFamily="-105" charset="0"/>
              <a:ea typeface="ヒラギノ角ゴ Pro W3" pitchFamily="-105" charset="-128"/>
              <a:cs typeface="Arial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51633BE4-3303-399F-3102-6598512E9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581400"/>
            <a:ext cx="40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98463" indent="-398463" algn="l" eaLnBrk="1" hangingPunct="1">
              <a:lnSpc>
                <a:spcPct val="130000"/>
              </a:lnSpc>
              <a:spcAft>
                <a:spcPts val="0"/>
              </a:spcAft>
              <a:buClr>
                <a:srgbClr val="701629"/>
              </a:buClr>
              <a:buFont typeface="Webdings" pitchFamily="-105" charset="2"/>
              <a:buNone/>
              <a:defRPr/>
            </a:pPr>
            <a:r>
              <a:rPr lang="en-US" sz="32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+</a:t>
            </a: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F02CAAF6-1D54-BED8-3C5E-FCB400CC6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343400"/>
            <a:ext cx="40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98463" indent="-398463" algn="l" eaLnBrk="1" hangingPunct="1">
              <a:lnSpc>
                <a:spcPct val="130000"/>
              </a:lnSpc>
              <a:spcAft>
                <a:spcPts val="0"/>
              </a:spcAft>
              <a:buClr>
                <a:srgbClr val="701629"/>
              </a:buClr>
              <a:buFont typeface="Webdings" pitchFamily="-105" charset="2"/>
              <a:buNone/>
              <a:defRPr/>
            </a:pPr>
            <a:r>
              <a:rPr lang="en-US" sz="3200" b="1" kern="0" dirty="0">
                <a:latin typeface="Arial" pitchFamily="-105" charset="0"/>
                <a:ea typeface="ヒラギノ角ゴ Pro W3" pitchFamily="-105" charset="-128"/>
                <a:cs typeface="Arial"/>
              </a:rPr>
              <a:t>=</a:t>
            </a:r>
          </a:p>
        </p:txBody>
      </p:sp>
      <p:cxnSp>
        <p:nvCxnSpPr>
          <p:cNvPr id="32779" name="Straight Connector 11">
            <a:extLst>
              <a:ext uri="{FF2B5EF4-FFF2-40B4-BE49-F238E27FC236}">
                <a16:creationId xmlns:a16="http://schemas.microsoft.com/office/drawing/2014/main" id="{32269D1F-441D-5AEE-28A8-A2FC291C2C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28800" y="4341813"/>
            <a:ext cx="5181600" cy="1587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uild="p"/>
      <p:bldP spid="15" grpId="0" build="p"/>
      <p:bldP spid="17" grpId="0" build="p"/>
      <p:bldP spid="18" grpId="0" build="p"/>
      <p:bldP spid="19" grpId="0" build="p"/>
      <p:bldP spid="20" grpId="0" build="p"/>
      <p:bldP spid="21" grpId="0" build="p"/>
    </p:bldLst>
  </p:timing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Bildschirmpräsentation (4:3)</PresentationFormat>
  <Paragraphs>70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Times</vt:lpstr>
      <vt:lpstr>Verdana</vt:lpstr>
      <vt:lpstr>Webdings</vt:lpstr>
      <vt:lpstr>Blank</vt:lpstr>
      <vt:lpstr>PowerPoint-Präsentation</vt:lpstr>
      <vt:lpstr>Vorteile</vt:lpstr>
      <vt:lpstr>Vorteile</vt:lpstr>
      <vt:lpstr>Ein Team organisieren</vt:lpstr>
      <vt:lpstr>Befähigung - Empowerment</vt:lpstr>
      <vt:lpstr>Das Team trainieren</vt:lpstr>
      <vt:lpstr>Kommunikation fördern</vt:lpstr>
      <vt:lpstr>Die sich wandelnde Rolle der Führungskraft</vt:lpstr>
      <vt:lpstr>Fazit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99</cp:revision>
  <cp:lastPrinted>2011-06-24T17:32:20Z</cp:lastPrinted>
  <dcterms:created xsi:type="dcterms:W3CDTF">2011-06-24T17:12:55Z</dcterms:created>
  <dcterms:modified xsi:type="dcterms:W3CDTF">2025-12-25T01:26:59Z</dcterms:modified>
</cp:coreProperties>
</file>