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d9fccbb07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d9fccbb0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dd9fccbb07_0_3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dd9fccbb07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1.png"/><Relationship Id="rId5" Type="http://schemas.openxmlformats.org/officeDocument/2006/relationships/image" Target="../media/image3.png"/><Relationship Id="rId6"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536175" y="1696225"/>
            <a:ext cx="6672300" cy="8886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a:solidFill>
                  <a:schemeClr val="dk1"/>
                </a:solidFill>
                <a:latin typeface="Poppins Medium"/>
                <a:ea typeface="Poppins Medium"/>
                <a:cs typeface="Poppins Medium"/>
                <a:sym typeface="Poppins Medium"/>
              </a:rPr>
              <a:t>We use electricity to do so much. </a:t>
            </a:r>
            <a:r>
              <a:rPr lang="en" sz="1100">
                <a:solidFill>
                  <a:schemeClr val="dk1"/>
                </a:solidFill>
              </a:rPr>
              <a:t>But the more we use, the more we need. To get electricity, we need to change other kinds of energy into electric energy. You might already know about some kinds of energy we change into electricity. </a:t>
            </a:r>
            <a:endParaRPr sz="11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100">
              <a:solidFill>
                <a:schemeClr val="dk2"/>
              </a:solidFill>
            </a:endParaRPr>
          </a:p>
        </p:txBody>
      </p:sp>
      <p:sp>
        <p:nvSpPr>
          <p:cNvPr id="55" name="Google Shape;55;p13"/>
          <p:cNvSpPr txBox="1"/>
          <p:nvPr/>
        </p:nvSpPr>
        <p:spPr>
          <a:xfrm>
            <a:off x="466425" y="4198200"/>
            <a:ext cx="1761600" cy="8619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b="1" lang="en" sz="1100">
                <a:solidFill>
                  <a:schemeClr val="dk1"/>
                </a:solidFill>
              </a:rPr>
              <a:t>SOLAR ENERGY</a:t>
            </a:r>
            <a:r>
              <a:rPr lang="en" sz="1100">
                <a:solidFill>
                  <a:schemeClr val="dk1"/>
                </a:solidFill>
              </a:rPr>
              <a:t> from the Sun can be changed into electric energy. </a:t>
            </a:r>
            <a:endParaRPr sz="1100">
              <a:solidFill>
                <a:schemeClr val="dk2"/>
              </a:solidFill>
            </a:endParaRPr>
          </a:p>
        </p:txBody>
      </p:sp>
      <p:sp>
        <p:nvSpPr>
          <p:cNvPr id="56" name="Google Shape;56;p13"/>
          <p:cNvSpPr txBox="1"/>
          <p:nvPr/>
        </p:nvSpPr>
        <p:spPr>
          <a:xfrm>
            <a:off x="2458699" y="4194475"/>
            <a:ext cx="1732200" cy="13698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b="1" lang="en" sz="1100">
                <a:solidFill>
                  <a:schemeClr val="dk1"/>
                </a:solidFill>
              </a:rPr>
              <a:t>HEAT ENERGY</a:t>
            </a:r>
            <a:r>
              <a:rPr lang="en" sz="1100">
                <a:solidFill>
                  <a:schemeClr val="dk1"/>
                </a:solidFill>
              </a:rPr>
              <a:t> from burning things like coal or gas can be changed into electric energy. </a:t>
            </a:r>
            <a:endParaRPr sz="1100">
              <a:solidFill>
                <a:schemeClr val="dk1"/>
              </a:solidFill>
            </a:endParaRPr>
          </a:p>
          <a:p>
            <a:pPr indent="0" lvl="0" marL="0" rtl="0" algn="l">
              <a:lnSpc>
                <a:spcPct val="150000"/>
              </a:lnSpc>
              <a:spcBef>
                <a:spcPts val="0"/>
              </a:spcBef>
              <a:spcAft>
                <a:spcPts val="0"/>
              </a:spcAft>
              <a:buNone/>
            </a:pPr>
            <a:r>
              <a:t/>
            </a:r>
            <a:endParaRPr sz="1100">
              <a:solidFill>
                <a:schemeClr val="dk2"/>
              </a:solidFill>
            </a:endParaRPr>
          </a:p>
        </p:txBody>
      </p:sp>
      <p:pic>
        <p:nvPicPr>
          <p:cNvPr id="57" name="Google Shape;57;p13"/>
          <p:cNvPicPr preferRelativeResize="0"/>
          <p:nvPr/>
        </p:nvPicPr>
        <p:blipFill rotWithShape="1">
          <a:blip r:embed="rId3">
            <a:alphaModFix/>
          </a:blip>
          <a:srcRect b="0" l="0" r="68351" t="0"/>
          <a:stretch/>
        </p:blipFill>
        <p:spPr>
          <a:xfrm>
            <a:off x="579300" y="2695075"/>
            <a:ext cx="1525349" cy="1496900"/>
          </a:xfrm>
          <a:prstGeom prst="rect">
            <a:avLst/>
          </a:prstGeom>
          <a:noFill/>
          <a:ln>
            <a:noFill/>
          </a:ln>
        </p:spPr>
      </p:pic>
      <p:sp>
        <p:nvSpPr>
          <p:cNvPr id="58" name="Google Shape;58;p13"/>
          <p:cNvSpPr txBox="1"/>
          <p:nvPr/>
        </p:nvSpPr>
        <p:spPr>
          <a:xfrm>
            <a:off x="4447274" y="4236325"/>
            <a:ext cx="2850600" cy="8619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100">
                <a:solidFill>
                  <a:schemeClr val="dk1"/>
                </a:solidFill>
              </a:rPr>
              <a:t>And anything that </a:t>
            </a:r>
            <a:r>
              <a:rPr b="1" lang="en" sz="1100">
                <a:solidFill>
                  <a:schemeClr val="dk1"/>
                </a:solidFill>
              </a:rPr>
              <a:t>MOVES</a:t>
            </a:r>
            <a:r>
              <a:rPr lang="en" sz="1100">
                <a:solidFill>
                  <a:schemeClr val="dk1"/>
                </a:solidFill>
              </a:rPr>
              <a:t> has energy. So energy from moving </a:t>
            </a:r>
            <a:r>
              <a:rPr b="1" lang="en" sz="1100">
                <a:solidFill>
                  <a:schemeClr val="dk1"/>
                </a:solidFill>
              </a:rPr>
              <a:t>WIND</a:t>
            </a:r>
            <a:r>
              <a:rPr lang="en" sz="1100">
                <a:solidFill>
                  <a:schemeClr val="dk1"/>
                </a:solidFill>
              </a:rPr>
              <a:t> or </a:t>
            </a:r>
            <a:r>
              <a:rPr b="1" lang="en" sz="1100">
                <a:solidFill>
                  <a:schemeClr val="dk1"/>
                </a:solidFill>
              </a:rPr>
              <a:t>WATER</a:t>
            </a:r>
            <a:r>
              <a:rPr lang="en" sz="1100">
                <a:solidFill>
                  <a:schemeClr val="dk1"/>
                </a:solidFill>
              </a:rPr>
              <a:t> can also be changed into electric energy.</a:t>
            </a:r>
            <a:endParaRPr sz="1100">
              <a:solidFill>
                <a:schemeClr val="dk2"/>
              </a:solidFill>
            </a:endParaRPr>
          </a:p>
        </p:txBody>
      </p:sp>
      <p:pic>
        <p:nvPicPr>
          <p:cNvPr id="59" name="Google Shape;59;p13"/>
          <p:cNvPicPr preferRelativeResize="0"/>
          <p:nvPr/>
        </p:nvPicPr>
        <p:blipFill rotWithShape="1">
          <a:blip r:embed="rId3">
            <a:alphaModFix/>
          </a:blip>
          <a:srcRect b="0" l="32920" r="5442" t="0"/>
          <a:stretch/>
        </p:blipFill>
        <p:spPr>
          <a:xfrm>
            <a:off x="4408926" y="2772775"/>
            <a:ext cx="2850670" cy="1436425"/>
          </a:xfrm>
          <a:prstGeom prst="rect">
            <a:avLst/>
          </a:prstGeom>
          <a:noFill/>
          <a:ln>
            <a:noFill/>
          </a:ln>
        </p:spPr>
      </p:pic>
      <p:pic>
        <p:nvPicPr>
          <p:cNvPr id="60" name="Google Shape;60;p13"/>
          <p:cNvPicPr preferRelativeResize="0"/>
          <p:nvPr/>
        </p:nvPicPr>
        <p:blipFill rotWithShape="1">
          <a:blip r:embed="rId3">
            <a:alphaModFix/>
          </a:blip>
          <a:srcRect b="0" l="68002" r="0" t="0"/>
          <a:stretch/>
        </p:blipFill>
        <p:spPr>
          <a:xfrm>
            <a:off x="5816846" y="2772775"/>
            <a:ext cx="1479905" cy="1436425"/>
          </a:xfrm>
          <a:prstGeom prst="rect">
            <a:avLst/>
          </a:prstGeom>
          <a:noFill/>
          <a:ln>
            <a:noFill/>
          </a:ln>
        </p:spPr>
      </p:pic>
      <p:sp>
        <p:nvSpPr>
          <p:cNvPr id="61" name="Google Shape;61;p13"/>
          <p:cNvSpPr txBox="1"/>
          <p:nvPr/>
        </p:nvSpPr>
        <p:spPr>
          <a:xfrm>
            <a:off x="1826375" y="5326275"/>
            <a:ext cx="5622900" cy="18240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500">
                <a:solidFill>
                  <a:schemeClr val="dk1"/>
                </a:solidFill>
                <a:latin typeface="Poppins Medium"/>
                <a:ea typeface="Poppins Medium"/>
                <a:cs typeface="Poppins Medium"/>
                <a:sym typeface="Poppins Medium"/>
              </a:rPr>
              <a:t>But wait. </a:t>
            </a:r>
            <a:r>
              <a:rPr lang="en" sz="1200">
                <a:solidFill>
                  <a:schemeClr val="dk1"/>
                </a:solidFill>
              </a:rPr>
              <a:t>Wind and water aren’t the only things that can move. And fires aren’t the only things that give off heat. Like, what about…humans?</a:t>
            </a:r>
            <a:endParaRPr sz="1200">
              <a:solidFill>
                <a:schemeClr val="dk1"/>
              </a:solidFill>
            </a:endParaRPr>
          </a:p>
          <a:p>
            <a:pPr indent="0" lvl="0" marL="0" rtl="0" algn="l">
              <a:lnSpc>
                <a:spcPct val="150000"/>
              </a:lnSpc>
              <a:spcBef>
                <a:spcPts val="0"/>
              </a:spcBef>
              <a:spcAft>
                <a:spcPts val="0"/>
              </a:spcAft>
              <a:buNone/>
            </a:pPr>
            <a:r>
              <a:rPr lang="en" sz="1200">
                <a:solidFill>
                  <a:schemeClr val="dk1"/>
                </a:solidFill>
              </a:rPr>
              <a:t>	 Human bodies give off heat. And humans move. Doesn’t that mean humans have ENERGY? Could we use the energy from a human to get electricity?</a:t>
            </a:r>
            <a:endParaRPr sz="1200">
              <a:solidFill>
                <a:schemeClr val="dk1"/>
              </a:solidFill>
            </a:endParaRPr>
          </a:p>
          <a:p>
            <a:pPr indent="0" lvl="0" marL="0" rtl="0" algn="l">
              <a:lnSpc>
                <a:spcPct val="150000"/>
              </a:lnSpc>
              <a:spcBef>
                <a:spcPts val="0"/>
              </a:spcBef>
              <a:spcAft>
                <a:spcPts val="0"/>
              </a:spcAft>
              <a:buNone/>
            </a:pPr>
            <a:r>
              <a:rPr lang="en" sz="1200">
                <a:solidFill>
                  <a:schemeClr val="dk1"/>
                </a:solidFill>
              </a:rPr>
              <a:t>	Well, yes…maybe.</a:t>
            </a:r>
            <a:endParaRPr sz="1200">
              <a:solidFill>
                <a:schemeClr val="dk1"/>
              </a:solidFill>
            </a:endParaRPr>
          </a:p>
        </p:txBody>
      </p:sp>
      <p:sp>
        <p:nvSpPr>
          <p:cNvPr id="62" name="Google Shape;62;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Name </a:t>
            </a:r>
            <a:r>
              <a:rPr lang="en" sz="1100">
                <a:solidFill>
                  <a:srgbClr val="B7B7B7"/>
                </a:solidFill>
              </a:rPr>
              <a:t>_____________________</a:t>
            </a:r>
            <a:endParaRPr sz="1100">
              <a:solidFill>
                <a:srgbClr val="B7B7B7"/>
              </a:solidFill>
            </a:endParaRPr>
          </a:p>
        </p:txBody>
      </p:sp>
      <p:sp>
        <p:nvSpPr>
          <p:cNvPr id="63" name="Google Shape;63;p13"/>
          <p:cNvSpPr txBox="1"/>
          <p:nvPr/>
        </p:nvSpPr>
        <p:spPr>
          <a:xfrm>
            <a:off x="463875" y="548450"/>
            <a:ext cx="7152000" cy="859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4700">
                <a:solidFill>
                  <a:schemeClr val="dk1"/>
                </a:solidFill>
                <a:latin typeface="Londrina Shadow"/>
                <a:ea typeface="Londrina Shadow"/>
                <a:cs typeface="Londrina Shadow"/>
                <a:sym typeface="Londrina Shadow"/>
              </a:rPr>
              <a:t>People Power</a:t>
            </a:r>
            <a:endParaRPr b="1" sz="4700">
              <a:solidFill>
                <a:schemeClr val="dk1"/>
              </a:solidFill>
              <a:latin typeface="Londrina Shadow"/>
              <a:ea typeface="Londrina Shadow"/>
              <a:cs typeface="Londrina Shadow"/>
              <a:sym typeface="Londrina Shadow"/>
            </a:endParaRPr>
          </a:p>
        </p:txBody>
      </p:sp>
      <p:sp>
        <p:nvSpPr>
          <p:cNvPr id="64" name="Google Shape;64;p13"/>
          <p:cNvSpPr/>
          <p:nvPr/>
        </p:nvSpPr>
        <p:spPr>
          <a:xfrm>
            <a:off x="561300" y="1509975"/>
            <a:ext cx="6672316"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5" name="Google Shape;65;p13"/>
          <p:cNvSpPr txBox="1"/>
          <p:nvPr/>
        </p:nvSpPr>
        <p:spPr>
          <a:xfrm>
            <a:off x="505300" y="9378625"/>
            <a:ext cx="6915300" cy="350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rPr>
              <a:t>1</a:t>
            </a:r>
            <a:endParaRPr>
              <a:solidFill>
                <a:schemeClr val="dk2"/>
              </a:solidFill>
            </a:endParaRPr>
          </a:p>
        </p:txBody>
      </p:sp>
      <p:grpSp>
        <p:nvGrpSpPr>
          <p:cNvPr id="66" name="Google Shape;66;p13"/>
          <p:cNvGrpSpPr/>
          <p:nvPr/>
        </p:nvGrpSpPr>
        <p:grpSpPr>
          <a:xfrm>
            <a:off x="150" y="9252100"/>
            <a:ext cx="7772400" cy="406925"/>
            <a:chOff x="150" y="9175900"/>
            <a:chExt cx="7772400" cy="406925"/>
          </a:xfrm>
        </p:grpSpPr>
        <p:sp>
          <p:nvSpPr>
            <p:cNvPr id="67" name="Google Shape;67;p13"/>
            <p:cNvSpPr txBox="1"/>
            <p:nvPr/>
          </p:nvSpPr>
          <p:spPr>
            <a:xfrm>
              <a:off x="15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900"/>
                <a:t>Electricity, Light, &amp; Heat</a:t>
              </a:r>
              <a:endParaRPr sz="900"/>
            </a:p>
          </p:txBody>
        </p:sp>
        <p:pic>
          <p:nvPicPr>
            <p:cNvPr id="68" name="Google Shape;68;p13"/>
            <p:cNvPicPr preferRelativeResize="0"/>
            <p:nvPr/>
          </p:nvPicPr>
          <p:blipFill rotWithShape="1">
            <a:blip r:embed="rId4">
              <a:alphaModFix/>
            </a:blip>
            <a:srcRect b="-34811" l="0" r="-3852" t="-11579"/>
            <a:stretch/>
          </p:blipFill>
          <p:spPr>
            <a:xfrm>
              <a:off x="3004538" y="9175900"/>
              <a:ext cx="1763323" cy="328500"/>
            </a:xfrm>
            <a:prstGeom prst="rect">
              <a:avLst/>
            </a:prstGeom>
            <a:noFill/>
            <a:ln>
              <a:noFill/>
            </a:ln>
          </p:spPr>
        </p:pic>
      </p:grpSp>
      <p:grpSp>
        <p:nvGrpSpPr>
          <p:cNvPr id="69" name="Google Shape;69;p13"/>
          <p:cNvGrpSpPr/>
          <p:nvPr/>
        </p:nvGrpSpPr>
        <p:grpSpPr>
          <a:xfrm>
            <a:off x="2555865" y="2698745"/>
            <a:ext cx="1484165" cy="1456484"/>
            <a:chOff x="2589550" y="2717975"/>
            <a:chExt cx="1525349" cy="1496900"/>
          </a:xfrm>
        </p:grpSpPr>
        <p:pic>
          <p:nvPicPr>
            <p:cNvPr id="70" name="Google Shape;70;p13"/>
            <p:cNvPicPr preferRelativeResize="0"/>
            <p:nvPr/>
          </p:nvPicPr>
          <p:blipFill rotWithShape="1">
            <a:blip r:embed="rId3">
              <a:alphaModFix/>
            </a:blip>
            <a:srcRect b="0" l="0" r="68351" t="0"/>
            <a:stretch/>
          </p:blipFill>
          <p:spPr>
            <a:xfrm>
              <a:off x="2589550" y="2717975"/>
              <a:ext cx="1525349" cy="1496900"/>
            </a:xfrm>
            <a:prstGeom prst="rect">
              <a:avLst/>
            </a:prstGeom>
            <a:noFill/>
            <a:ln>
              <a:noFill/>
            </a:ln>
          </p:spPr>
        </p:pic>
        <p:sp>
          <p:nvSpPr>
            <p:cNvPr id="71" name="Google Shape;71;p13"/>
            <p:cNvSpPr/>
            <p:nvPr/>
          </p:nvSpPr>
          <p:spPr>
            <a:xfrm>
              <a:off x="2682250" y="2842025"/>
              <a:ext cx="1274100" cy="12927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72" name="Google Shape;72;p13"/>
            <p:cNvPicPr preferRelativeResize="0"/>
            <p:nvPr/>
          </p:nvPicPr>
          <p:blipFill>
            <a:blip r:embed="rId5">
              <a:alphaModFix/>
            </a:blip>
            <a:stretch>
              <a:fillRect/>
            </a:stretch>
          </p:blipFill>
          <p:spPr>
            <a:xfrm>
              <a:off x="3012975" y="3241850"/>
              <a:ext cx="641575" cy="826650"/>
            </a:xfrm>
            <a:prstGeom prst="rect">
              <a:avLst/>
            </a:prstGeom>
            <a:noFill/>
            <a:ln>
              <a:noFill/>
            </a:ln>
          </p:spPr>
        </p:pic>
        <p:sp>
          <p:nvSpPr>
            <p:cNvPr id="73" name="Google Shape;73;p13"/>
            <p:cNvSpPr/>
            <p:nvPr/>
          </p:nvSpPr>
          <p:spPr>
            <a:xfrm flipH="1">
              <a:off x="3527747" y="2969575"/>
              <a:ext cx="74154" cy="350145"/>
            </a:xfrm>
            <a:custGeom>
              <a:rect b="b" l="l" r="r" t="t"/>
              <a:pathLst>
                <a:path extrusionOk="0" h="46423" w="10120">
                  <a:moveTo>
                    <a:pt x="9353" y="46423"/>
                  </a:moveTo>
                  <a:cubicBezTo>
                    <a:pt x="6787" y="45910"/>
                    <a:pt x="3161" y="43173"/>
                    <a:pt x="3989" y="40690"/>
                  </a:cubicBezTo>
                  <a:cubicBezTo>
                    <a:pt x="4736" y="38451"/>
                    <a:pt x="10201" y="39148"/>
                    <a:pt x="9908" y="36806"/>
                  </a:cubicBezTo>
                  <a:cubicBezTo>
                    <a:pt x="9469" y="33296"/>
                    <a:pt x="1955" y="33316"/>
                    <a:pt x="1955" y="29778"/>
                  </a:cubicBezTo>
                  <a:cubicBezTo>
                    <a:pt x="1955" y="26115"/>
                    <a:pt x="11443" y="25521"/>
                    <a:pt x="9908" y="22195"/>
                  </a:cubicBezTo>
                  <a:cubicBezTo>
                    <a:pt x="8222" y="18544"/>
                    <a:pt x="1081" y="19067"/>
                    <a:pt x="105" y="15166"/>
                  </a:cubicBezTo>
                  <a:cubicBezTo>
                    <a:pt x="-739" y="11793"/>
                    <a:pt x="6165" y="11518"/>
                    <a:pt x="8428" y="8878"/>
                  </a:cubicBezTo>
                  <a:cubicBezTo>
                    <a:pt x="10380" y="6600"/>
                    <a:pt x="8290" y="2683"/>
                    <a:pt x="6948" y="0"/>
                  </a:cubicBezTo>
                </a:path>
              </a:pathLst>
            </a:custGeom>
            <a:noFill/>
            <a:ln cap="flat" cmpd="sng" w="9525">
              <a:solidFill>
                <a:schemeClr val="dk2"/>
              </a:solidFill>
              <a:prstDash val="solid"/>
              <a:round/>
              <a:headEnd len="med" w="med" type="none"/>
              <a:tailEnd len="med" w="med" type="none"/>
            </a:ln>
          </p:spPr>
        </p:sp>
        <p:sp>
          <p:nvSpPr>
            <p:cNvPr id="74" name="Google Shape;74;p13"/>
            <p:cNvSpPr/>
            <p:nvPr/>
          </p:nvSpPr>
          <p:spPr>
            <a:xfrm flipH="1">
              <a:off x="3319497" y="2867675"/>
              <a:ext cx="74154" cy="350145"/>
            </a:xfrm>
            <a:custGeom>
              <a:rect b="b" l="l" r="r" t="t"/>
              <a:pathLst>
                <a:path extrusionOk="0" h="46423" w="10120">
                  <a:moveTo>
                    <a:pt x="9353" y="46423"/>
                  </a:moveTo>
                  <a:cubicBezTo>
                    <a:pt x="6787" y="45910"/>
                    <a:pt x="3161" y="43173"/>
                    <a:pt x="3989" y="40690"/>
                  </a:cubicBezTo>
                  <a:cubicBezTo>
                    <a:pt x="4736" y="38451"/>
                    <a:pt x="10201" y="39148"/>
                    <a:pt x="9908" y="36806"/>
                  </a:cubicBezTo>
                  <a:cubicBezTo>
                    <a:pt x="9469" y="33296"/>
                    <a:pt x="1955" y="33316"/>
                    <a:pt x="1955" y="29778"/>
                  </a:cubicBezTo>
                  <a:cubicBezTo>
                    <a:pt x="1955" y="26115"/>
                    <a:pt x="11443" y="25521"/>
                    <a:pt x="9908" y="22195"/>
                  </a:cubicBezTo>
                  <a:cubicBezTo>
                    <a:pt x="8222" y="18544"/>
                    <a:pt x="1081" y="19067"/>
                    <a:pt x="105" y="15166"/>
                  </a:cubicBezTo>
                  <a:cubicBezTo>
                    <a:pt x="-739" y="11793"/>
                    <a:pt x="6165" y="11518"/>
                    <a:pt x="8428" y="8878"/>
                  </a:cubicBezTo>
                  <a:cubicBezTo>
                    <a:pt x="10380" y="6600"/>
                    <a:pt x="8290" y="2683"/>
                    <a:pt x="6948" y="0"/>
                  </a:cubicBezTo>
                </a:path>
              </a:pathLst>
            </a:custGeom>
            <a:noFill/>
            <a:ln cap="flat" cmpd="sng" w="9525">
              <a:solidFill>
                <a:schemeClr val="dk2"/>
              </a:solidFill>
              <a:prstDash val="solid"/>
              <a:round/>
              <a:headEnd len="med" w="med" type="none"/>
              <a:tailEnd len="med" w="med" type="none"/>
            </a:ln>
          </p:spPr>
        </p:sp>
        <p:sp>
          <p:nvSpPr>
            <p:cNvPr id="75" name="Google Shape;75;p13"/>
            <p:cNvSpPr/>
            <p:nvPr/>
          </p:nvSpPr>
          <p:spPr>
            <a:xfrm>
              <a:off x="3035193" y="2909650"/>
              <a:ext cx="99733" cy="350145"/>
            </a:xfrm>
            <a:custGeom>
              <a:rect b="b" l="l" r="r" t="t"/>
              <a:pathLst>
                <a:path extrusionOk="0" h="46423" w="10120">
                  <a:moveTo>
                    <a:pt x="9353" y="46423"/>
                  </a:moveTo>
                  <a:cubicBezTo>
                    <a:pt x="6787" y="45910"/>
                    <a:pt x="3161" y="43173"/>
                    <a:pt x="3989" y="40690"/>
                  </a:cubicBezTo>
                  <a:cubicBezTo>
                    <a:pt x="4736" y="38451"/>
                    <a:pt x="10201" y="39148"/>
                    <a:pt x="9908" y="36806"/>
                  </a:cubicBezTo>
                  <a:cubicBezTo>
                    <a:pt x="9469" y="33296"/>
                    <a:pt x="1955" y="33316"/>
                    <a:pt x="1955" y="29778"/>
                  </a:cubicBezTo>
                  <a:cubicBezTo>
                    <a:pt x="1955" y="26115"/>
                    <a:pt x="11443" y="25521"/>
                    <a:pt x="9908" y="22195"/>
                  </a:cubicBezTo>
                  <a:cubicBezTo>
                    <a:pt x="8222" y="18544"/>
                    <a:pt x="1081" y="19067"/>
                    <a:pt x="105" y="15166"/>
                  </a:cubicBezTo>
                  <a:cubicBezTo>
                    <a:pt x="-739" y="11793"/>
                    <a:pt x="6165" y="11518"/>
                    <a:pt x="8428" y="8878"/>
                  </a:cubicBezTo>
                  <a:cubicBezTo>
                    <a:pt x="10380" y="6600"/>
                    <a:pt x="8290" y="2683"/>
                    <a:pt x="6948" y="0"/>
                  </a:cubicBezTo>
                </a:path>
              </a:pathLst>
            </a:custGeom>
            <a:noFill/>
            <a:ln cap="flat" cmpd="sng" w="9525">
              <a:solidFill>
                <a:schemeClr val="dk2"/>
              </a:solidFill>
              <a:prstDash val="dot"/>
              <a:round/>
              <a:headEnd len="med" w="med" type="none"/>
              <a:tailEnd len="med" w="med" type="none"/>
            </a:ln>
          </p:spPr>
        </p:sp>
        <p:sp>
          <p:nvSpPr>
            <p:cNvPr id="76" name="Google Shape;76;p13"/>
            <p:cNvSpPr/>
            <p:nvPr/>
          </p:nvSpPr>
          <p:spPr>
            <a:xfrm>
              <a:off x="3025793" y="2990275"/>
              <a:ext cx="99733" cy="350145"/>
            </a:xfrm>
            <a:custGeom>
              <a:rect b="b" l="l" r="r" t="t"/>
              <a:pathLst>
                <a:path extrusionOk="0" h="46423" w="10120">
                  <a:moveTo>
                    <a:pt x="9353" y="46423"/>
                  </a:moveTo>
                  <a:cubicBezTo>
                    <a:pt x="6787" y="45910"/>
                    <a:pt x="3161" y="43173"/>
                    <a:pt x="3989" y="40690"/>
                  </a:cubicBezTo>
                  <a:cubicBezTo>
                    <a:pt x="4736" y="38451"/>
                    <a:pt x="10201" y="39148"/>
                    <a:pt x="9908" y="36806"/>
                  </a:cubicBezTo>
                  <a:cubicBezTo>
                    <a:pt x="9469" y="33296"/>
                    <a:pt x="1955" y="33316"/>
                    <a:pt x="1955" y="29778"/>
                  </a:cubicBezTo>
                  <a:cubicBezTo>
                    <a:pt x="1955" y="26115"/>
                    <a:pt x="11443" y="25521"/>
                    <a:pt x="9908" y="22195"/>
                  </a:cubicBezTo>
                  <a:cubicBezTo>
                    <a:pt x="8222" y="18544"/>
                    <a:pt x="1081" y="19067"/>
                    <a:pt x="105" y="15166"/>
                  </a:cubicBezTo>
                  <a:cubicBezTo>
                    <a:pt x="-739" y="11793"/>
                    <a:pt x="6165" y="11518"/>
                    <a:pt x="8428" y="8878"/>
                  </a:cubicBezTo>
                  <a:cubicBezTo>
                    <a:pt x="10380" y="6600"/>
                    <a:pt x="8290" y="2683"/>
                    <a:pt x="6948" y="0"/>
                  </a:cubicBezTo>
                </a:path>
              </a:pathLst>
            </a:custGeom>
            <a:noFill/>
            <a:ln cap="flat" cmpd="sng" w="9525">
              <a:solidFill>
                <a:schemeClr val="dk2"/>
              </a:solidFill>
              <a:prstDash val="solid"/>
              <a:round/>
              <a:headEnd len="med" w="med" type="none"/>
              <a:tailEnd len="med" w="med" type="none"/>
            </a:ln>
          </p:spPr>
        </p:sp>
      </p:grpSp>
      <p:cxnSp>
        <p:nvCxnSpPr>
          <p:cNvPr id="77" name="Google Shape;77;p13"/>
          <p:cNvCxnSpPr/>
          <p:nvPr/>
        </p:nvCxnSpPr>
        <p:spPr>
          <a:xfrm>
            <a:off x="2330200" y="2644925"/>
            <a:ext cx="0" cy="2490600"/>
          </a:xfrm>
          <a:prstGeom prst="straightConnector1">
            <a:avLst/>
          </a:prstGeom>
          <a:noFill/>
          <a:ln cap="flat" cmpd="sng" w="9525">
            <a:solidFill>
              <a:schemeClr val="dk2"/>
            </a:solidFill>
            <a:prstDash val="solid"/>
            <a:round/>
            <a:headEnd len="med" w="med" type="none"/>
            <a:tailEnd len="med" w="med" type="none"/>
          </a:ln>
        </p:spPr>
      </p:cxnSp>
      <p:cxnSp>
        <p:nvCxnSpPr>
          <p:cNvPr id="78" name="Google Shape;78;p13"/>
          <p:cNvCxnSpPr/>
          <p:nvPr/>
        </p:nvCxnSpPr>
        <p:spPr>
          <a:xfrm>
            <a:off x="4293125" y="2661206"/>
            <a:ext cx="0" cy="2490600"/>
          </a:xfrm>
          <a:prstGeom prst="straightConnector1">
            <a:avLst/>
          </a:prstGeom>
          <a:noFill/>
          <a:ln cap="flat" cmpd="sng" w="9525">
            <a:solidFill>
              <a:schemeClr val="dk2"/>
            </a:solidFill>
            <a:prstDash val="solid"/>
            <a:round/>
            <a:headEnd len="med" w="med" type="none"/>
            <a:tailEnd len="med" w="med" type="none"/>
          </a:ln>
        </p:spPr>
      </p:cxnSp>
      <p:sp>
        <p:nvSpPr>
          <p:cNvPr id="79" name="Google Shape;79;p13"/>
          <p:cNvSpPr txBox="1"/>
          <p:nvPr/>
        </p:nvSpPr>
        <p:spPr>
          <a:xfrm>
            <a:off x="505300" y="6859775"/>
            <a:ext cx="6602700" cy="25860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t/>
            </a:r>
            <a:endParaRPr sz="1200">
              <a:solidFill>
                <a:schemeClr val="dk1"/>
              </a:solidFill>
            </a:endParaRPr>
          </a:p>
          <a:p>
            <a:pPr indent="0" lvl="0" marL="0" rtl="0" algn="l">
              <a:lnSpc>
                <a:spcPct val="150000"/>
              </a:lnSpc>
              <a:spcBef>
                <a:spcPts val="0"/>
              </a:spcBef>
              <a:spcAft>
                <a:spcPts val="0"/>
              </a:spcAft>
              <a:buNone/>
            </a:pPr>
            <a:r>
              <a:rPr lang="en" sz="1200">
                <a:solidFill>
                  <a:schemeClr val="dk1"/>
                </a:solidFill>
              </a:rPr>
              <a:t>	Electric machines powered by humans aren’t new. Hand-crank flashlights are one example. These flashlights work when a person moves the flashlight’s handle over and over. That moving handle has energy. The parts inside the flashlight change that moving energy into electricity. These flashlights don’t need batteries to work. As long as a person moves the handle, the light stays on.</a:t>
            </a:r>
            <a:endParaRPr sz="1200">
              <a:solidFill>
                <a:schemeClr val="dk1"/>
              </a:solidFill>
            </a:endParaRPr>
          </a:p>
          <a:p>
            <a:pPr indent="0" lvl="0" marL="0" rtl="0" algn="l">
              <a:lnSpc>
                <a:spcPct val="150000"/>
              </a:lnSpc>
              <a:spcBef>
                <a:spcPts val="0"/>
              </a:spcBef>
              <a:spcAft>
                <a:spcPts val="0"/>
              </a:spcAft>
              <a:buNone/>
            </a:pPr>
            <a:r>
              <a:rPr lang="en" sz="1200">
                <a:solidFill>
                  <a:schemeClr val="dk1"/>
                </a:solidFill>
              </a:rPr>
              <a:t>	And some scientists are exploring other ways to use energy from humans to power electric machines. </a:t>
            </a:r>
            <a:endParaRPr sz="1200">
              <a:solidFill>
                <a:schemeClr val="dk1"/>
              </a:solidFill>
            </a:endParaRPr>
          </a:p>
          <a:p>
            <a:pPr indent="0" lvl="0" marL="0" rtl="0" algn="l">
              <a:lnSpc>
                <a:spcPct val="150000"/>
              </a:lnSpc>
              <a:spcBef>
                <a:spcPts val="0"/>
              </a:spcBef>
              <a:spcAft>
                <a:spcPts val="0"/>
              </a:spcAft>
              <a:buNone/>
            </a:pPr>
            <a:r>
              <a:t/>
            </a:r>
            <a:endParaRPr sz="1200">
              <a:solidFill>
                <a:schemeClr val="dk1"/>
              </a:solidFill>
            </a:endParaRPr>
          </a:p>
        </p:txBody>
      </p:sp>
      <p:grpSp>
        <p:nvGrpSpPr>
          <p:cNvPr id="80" name="Google Shape;80;p13"/>
          <p:cNvGrpSpPr/>
          <p:nvPr/>
        </p:nvGrpSpPr>
        <p:grpSpPr>
          <a:xfrm>
            <a:off x="535781" y="5271153"/>
            <a:ext cx="1138164" cy="1832396"/>
            <a:chOff x="535800" y="5195125"/>
            <a:chExt cx="1021875" cy="1645175"/>
          </a:xfrm>
        </p:grpSpPr>
        <p:pic>
          <p:nvPicPr>
            <p:cNvPr id="81" name="Google Shape;81;p13"/>
            <p:cNvPicPr preferRelativeResize="0"/>
            <p:nvPr/>
          </p:nvPicPr>
          <p:blipFill>
            <a:blip r:embed="rId6">
              <a:alphaModFix/>
            </a:blip>
            <a:stretch>
              <a:fillRect/>
            </a:stretch>
          </p:blipFill>
          <p:spPr>
            <a:xfrm flipH="1">
              <a:off x="535800" y="5199950"/>
              <a:ext cx="1021875" cy="1640350"/>
            </a:xfrm>
            <a:prstGeom prst="rect">
              <a:avLst/>
            </a:prstGeom>
            <a:noFill/>
            <a:ln>
              <a:noFill/>
            </a:ln>
          </p:spPr>
        </p:pic>
        <p:sp>
          <p:nvSpPr>
            <p:cNvPr id="82" name="Google Shape;82;p13"/>
            <p:cNvSpPr txBox="1"/>
            <p:nvPr/>
          </p:nvSpPr>
          <p:spPr>
            <a:xfrm>
              <a:off x="620525" y="5195125"/>
              <a:ext cx="534000" cy="62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100">
                  <a:solidFill>
                    <a:schemeClr val="dk2"/>
                  </a:solidFill>
                  <a:highlight>
                    <a:schemeClr val="lt1"/>
                  </a:highlight>
                  <a:latin typeface="Poppins"/>
                  <a:ea typeface="Poppins"/>
                  <a:cs typeface="Poppins"/>
                  <a:sym typeface="Poppins"/>
                </a:rPr>
                <a:t>?</a:t>
              </a:r>
              <a:endParaRPr b="1" sz="2100">
                <a:solidFill>
                  <a:schemeClr val="dk2"/>
                </a:solidFill>
                <a:highlight>
                  <a:schemeClr val="lt1"/>
                </a:highlight>
                <a:latin typeface="Poppins"/>
                <a:ea typeface="Poppins"/>
                <a:cs typeface="Poppins"/>
                <a:sym typeface="Poppins"/>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4"/>
          <p:cNvSpPr/>
          <p:nvPr/>
        </p:nvSpPr>
        <p:spPr>
          <a:xfrm>
            <a:off x="5486001" y="3394274"/>
            <a:ext cx="1693500" cy="453000"/>
          </a:xfrm>
          <a:prstGeom prst="rect">
            <a:avLst/>
          </a:prstGeom>
          <a:solidFill>
            <a:srgbClr val="CCCC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88" name="Google Shape;88;p14"/>
          <p:cNvPicPr preferRelativeResize="0"/>
          <p:nvPr/>
        </p:nvPicPr>
        <p:blipFill>
          <a:blip r:embed="rId3">
            <a:alphaModFix/>
          </a:blip>
          <a:stretch>
            <a:fillRect/>
          </a:stretch>
        </p:blipFill>
        <p:spPr>
          <a:xfrm>
            <a:off x="2890757" y="2189104"/>
            <a:ext cx="1759043" cy="2496023"/>
          </a:xfrm>
          <a:prstGeom prst="rect">
            <a:avLst/>
          </a:prstGeom>
          <a:noFill/>
          <a:ln>
            <a:noFill/>
          </a:ln>
        </p:spPr>
      </p:pic>
      <p:pic>
        <p:nvPicPr>
          <p:cNvPr id="89" name="Google Shape;89;p14"/>
          <p:cNvPicPr preferRelativeResize="0"/>
          <p:nvPr/>
        </p:nvPicPr>
        <p:blipFill>
          <a:blip r:embed="rId4">
            <a:alphaModFix amt="35000"/>
          </a:blip>
          <a:stretch>
            <a:fillRect/>
          </a:stretch>
        </p:blipFill>
        <p:spPr>
          <a:xfrm>
            <a:off x="499562" y="1865185"/>
            <a:ext cx="2089738" cy="1847740"/>
          </a:xfrm>
          <a:prstGeom prst="rect">
            <a:avLst/>
          </a:prstGeom>
          <a:noFill/>
          <a:ln>
            <a:noFill/>
          </a:ln>
        </p:spPr>
      </p:pic>
      <p:sp>
        <p:nvSpPr>
          <p:cNvPr id="90" name="Google Shape;90;p14"/>
          <p:cNvSpPr txBox="1"/>
          <p:nvPr/>
        </p:nvSpPr>
        <p:spPr>
          <a:xfrm>
            <a:off x="505300" y="9378625"/>
            <a:ext cx="6915300" cy="350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a:solidFill>
                  <a:schemeClr val="dk2"/>
                </a:solidFill>
              </a:rPr>
              <a:t>2</a:t>
            </a:r>
            <a:endParaRPr>
              <a:solidFill>
                <a:schemeClr val="dk2"/>
              </a:solidFill>
            </a:endParaRPr>
          </a:p>
        </p:txBody>
      </p:sp>
      <p:grpSp>
        <p:nvGrpSpPr>
          <p:cNvPr id="91" name="Google Shape;91;p14"/>
          <p:cNvGrpSpPr/>
          <p:nvPr/>
        </p:nvGrpSpPr>
        <p:grpSpPr>
          <a:xfrm>
            <a:off x="150" y="9252100"/>
            <a:ext cx="7772400" cy="406925"/>
            <a:chOff x="150" y="9175900"/>
            <a:chExt cx="7772400" cy="406925"/>
          </a:xfrm>
        </p:grpSpPr>
        <p:sp>
          <p:nvSpPr>
            <p:cNvPr id="92" name="Google Shape;92;p14"/>
            <p:cNvSpPr txBox="1"/>
            <p:nvPr/>
          </p:nvSpPr>
          <p:spPr>
            <a:xfrm>
              <a:off x="15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900"/>
                <a:t>Electricity, Light, &amp; Heat</a:t>
              </a:r>
              <a:endParaRPr sz="900"/>
            </a:p>
          </p:txBody>
        </p:sp>
        <p:pic>
          <p:nvPicPr>
            <p:cNvPr id="93" name="Google Shape;93;p14"/>
            <p:cNvPicPr preferRelativeResize="0"/>
            <p:nvPr/>
          </p:nvPicPr>
          <p:blipFill rotWithShape="1">
            <a:blip r:embed="rId5">
              <a:alphaModFix/>
            </a:blip>
            <a:srcRect b="-34811" l="0" r="-3852" t="-11579"/>
            <a:stretch/>
          </p:blipFill>
          <p:spPr>
            <a:xfrm>
              <a:off x="3004538" y="9175900"/>
              <a:ext cx="1763323" cy="328500"/>
            </a:xfrm>
            <a:prstGeom prst="rect">
              <a:avLst/>
            </a:prstGeom>
            <a:noFill/>
            <a:ln>
              <a:noFill/>
            </a:ln>
          </p:spPr>
        </p:pic>
      </p:grpSp>
      <p:sp>
        <p:nvSpPr>
          <p:cNvPr id="94" name="Google Shape;94;p14"/>
          <p:cNvSpPr txBox="1"/>
          <p:nvPr/>
        </p:nvSpPr>
        <p:spPr>
          <a:xfrm>
            <a:off x="457175" y="4933625"/>
            <a:ext cx="6787200" cy="18684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	This technology is still new. And a lot of it doesn’t work very well yet. One problem is that human bodies don’t always have ENOUGH energy to make a lot of electricity.</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rPr lang="en" sz="1200">
                <a:solidFill>
                  <a:schemeClr val="dk1"/>
                </a:solidFill>
              </a:rPr>
              <a:t>Human bodies give off heat energy, but not as much as a fire. Not even close.</a:t>
            </a:r>
            <a:endParaRPr sz="1200">
              <a:solidFill>
                <a:schemeClr val="dk1"/>
              </a:solidFill>
            </a:endParaRPr>
          </a:p>
          <a:p>
            <a:pPr indent="457200" lvl="0" marL="0" rtl="0" algn="l">
              <a:lnSpc>
                <a:spcPct val="150000"/>
              </a:lnSpc>
              <a:spcBef>
                <a:spcPts val="0"/>
              </a:spcBef>
              <a:spcAft>
                <a:spcPts val="0"/>
              </a:spcAft>
              <a:buClr>
                <a:schemeClr val="dk1"/>
              </a:buClr>
              <a:buSzPts val="1100"/>
              <a:buFont typeface="Arial"/>
              <a:buNone/>
            </a:pPr>
            <a:r>
              <a:rPr lang="en" sz="1200">
                <a:solidFill>
                  <a:schemeClr val="dk1"/>
                </a:solidFill>
              </a:rPr>
              <a:t>And people get tired. Even the best cyclist in the world needs to stop pedaling and rest sometime. And when she does, she’ll stop producing energy.</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	But these inventions are still exciting. Could you someday wear a watch powered by the heat of your arm? Could you invent a playground that helps keep the lights on at a school? There’s a lot more explore.</a:t>
            </a:r>
            <a:endParaRPr sz="1200">
              <a:solidFill>
                <a:schemeClr val="dk1"/>
              </a:solidFill>
            </a:endParaRPr>
          </a:p>
          <a:p>
            <a:pPr indent="0" lvl="0" marL="0" rtl="0" algn="l">
              <a:lnSpc>
                <a:spcPct val="150000"/>
              </a:lnSpc>
              <a:spcBef>
                <a:spcPts val="0"/>
              </a:spcBef>
              <a:spcAft>
                <a:spcPts val="0"/>
              </a:spcAft>
              <a:buNone/>
            </a:pPr>
            <a:r>
              <a:t/>
            </a:r>
            <a:endParaRPr sz="1800">
              <a:solidFill>
                <a:schemeClr val="dk2"/>
              </a:solidFill>
            </a:endParaRPr>
          </a:p>
        </p:txBody>
      </p:sp>
      <p:pic>
        <p:nvPicPr>
          <p:cNvPr id="95" name="Google Shape;95;p14"/>
          <p:cNvPicPr preferRelativeResize="0"/>
          <p:nvPr/>
        </p:nvPicPr>
        <p:blipFill>
          <a:blip r:embed="rId6">
            <a:alphaModFix/>
          </a:blip>
          <a:stretch>
            <a:fillRect/>
          </a:stretch>
        </p:blipFill>
        <p:spPr>
          <a:xfrm rot="-999340">
            <a:off x="758599" y="1988747"/>
            <a:ext cx="1520832" cy="1520832"/>
          </a:xfrm>
          <a:prstGeom prst="rect">
            <a:avLst/>
          </a:prstGeom>
          <a:noFill/>
          <a:ln>
            <a:noFill/>
          </a:ln>
        </p:spPr>
      </p:pic>
      <p:pic>
        <p:nvPicPr>
          <p:cNvPr id="96" name="Google Shape;96;p14"/>
          <p:cNvPicPr preferRelativeResize="0"/>
          <p:nvPr/>
        </p:nvPicPr>
        <p:blipFill>
          <a:blip r:embed="rId4">
            <a:alphaModFix amt="35000"/>
          </a:blip>
          <a:stretch>
            <a:fillRect/>
          </a:stretch>
        </p:blipFill>
        <p:spPr>
          <a:xfrm>
            <a:off x="2805975" y="1999275"/>
            <a:ext cx="2336102" cy="2888926"/>
          </a:xfrm>
          <a:prstGeom prst="rect">
            <a:avLst/>
          </a:prstGeom>
          <a:noFill/>
          <a:ln>
            <a:noFill/>
          </a:ln>
        </p:spPr>
      </p:pic>
      <p:sp>
        <p:nvSpPr>
          <p:cNvPr id="97" name="Google Shape;97;p14"/>
          <p:cNvSpPr txBox="1"/>
          <p:nvPr/>
        </p:nvSpPr>
        <p:spPr>
          <a:xfrm>
            <a:off x="2805975" y="519375"/>
            <a:ext cx="2409900" cy="13698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100">
                <a:solidFill>
                  <a:schemeClr val="dk1"/>
                </a:solidFill>
              </a:rPr>
              <a:t>Some gyms have built exercise bikes that do something like this, too. These bikes change the</a:t>
            </a:r>
            <a:r>
              <a:rPr b="1" lang="en" sz="1100">
                <a:solidFill>
                  <a:schemeClr val="dk1"/>
                </a:solidFill>
              </a:rPr>
              <a:t> energy of people pedaling into electricity.</a:t>
            </a:r>
            <a:r>
              <a:rPr lang="en" sz="1100">
                <a:solidFill>
                  <a:schemeClr val="dk1"/>
                </a:solidFill>
              </a:rPr>
              <a:t> </a:t>
            </a:r>
            <a:endParaRPr sz="1100"/>
          </a:p>
        </p:txBody>
      </p:sp>
      <p:sp>
        <p:nvSpPr>
          <p:cNvPr id="98" name="Google Shape;98;p14"/>
          <p:cNvSpPr txBox="1"/>
          <p:nvPr/>
        </p:nvSpPr>
        <p:spPr>
          <a:xfrm>
            <a:off x="5287800" y="491900"/>
            <a:ext cx="2111400" cy="13698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100">
                <a:solidFill>
                  <a:schemeClr val="dk1"/>
                </a:solidFill>
              </a:rPr>
              <a:t>A few companies in Europe are even working on dance floors that can change </a:t>
            </a:r>
            <a:r>
              <a:rPr b="1" lang="en" sz="1100">
                <a:solidFill>
                  <a:schemeClr val="dk1"/>
                </a:solidFill>
              </a:rPr>
              <a:t>stomping feet into electricity</a:t>
            </a:r>
            <a:r>
              <a:rPr lang="en" sz="1100">
                <a:solidFill>
                  <a:schemeClr val="dk1"/>
                </a:solidFill>
              </a:rPr>
              <a:t> that powers colorful lights.</a:t>
            </a:r>
            <a:endParaRPr sz="1100">
              <a:solidFill>
                <a:schemeClr val="dk1"/>
              </a:solidFill>
            </a:endParaRPr>
          </a:p>
        </p:txBody>
      </p:sp>
      <p:sp>
        <p:nvSpPr>
          <p:cNvPr id="99" name="Google Shape;99;p14"/>
          <p:cNvSpPr/>
          <p:nvPr/>
        </p:nvSpPr>
        <p:spPr>
          <a:xfrm>
            <a:off x="4399100" y="3871050"/>
            <a:ext cx="608556" cy="229069"/>
          </a:xfrm>
          <a:custGeom>
            <a:rect b="b" l="l" r="r" t="t"/>
            <a:pathLst>
              <a:path extrusionOk="0" h="27995" w="90931">
                <a:moveTo>
                  <a:pt x="33207" y="0"/>
                </a:moveTo>
                <a:cubicBezTo>
                  <a:pt x="25559" y="1765"/>
                  <a:pt x="17927" y="3837"/>
                  <a:pt x="10117" y="4618"/>
                </a:cubicBezTo>
                <a:cubicBezTo>
                  <a:pt x="6857" y="4944"/>
                  <a:pt x="2621" y="2878"/>
                  <a:pt x="304" y="5195"/>
                </a:cubicBezTo>
                <a:cubicBezTo>
                  <a:pt x="-305" y="5804"/>
                  <a:pt x="1866" y="5923"/>
                  <a:pt x="2613" y="6350"/>
                </a:cubicBezTo>
                <a:cubicBezTo>
                  <a:pt x="11237" y="11279"/>
                  <a:pt x="16947" y="20106"/>
                  <a:pt x="23971" y="27130"/>
                </a:cubicBezTo>
                <a:cubicBezTo>
                  <a:pt x="24260" y="27419"/>
                  <a:pt x="24837" y="27996"/>
                  <a:pt x="24548" y="27707"/>
                </a:cubicBezTo>
                <a:cubicBezTo>
                  <a:pt x="18673" y="21832"/>
                  <a:pt x="11952" y="16843"/>
                  <a:pt x="6077" y="10968"/>
                </a:cubicBezTo>
                <a:cubicBezTo>
                  <a:pt x="4246" y="9137"/>
                  <a:pt x="304" y="8361"/>
                  <a:pt x="304" y="5772"/>
                </a:cubicBezTo>
                <a:cubicBezTo>
                  <a:pt x="304" y="3338"/>
                  <a:pt x="4936" y="7271"/>
                  <a:pt x="7231" y="8081"/>
                </a:cubicBezTo>
                <a:cubicBezTo>
                  <a:pt x="14235" y="10553"/>
                  <a:pt x="21248" y="13301"/>
                  <a:pt x="28589" y="14431"/>
                </a:cubicBezTo>
                <a:cubicBezTo>
                  <a:pt x="49411" y="17636"/>
                  <a:pt x="69864" y="24821"/>
                  <a:pt x="90931" y="24821"/>
                </a:cubicBezTo>
              </a:path>
            </a:pathLst>
          </a:custGeom>
          <a:noFill/>
          <a:ln cap="flat" cmpd="sng" w="76200">
            <a:solidFill>
              <a:schemeClr val="dk1"/>
            </a:solidFill>
            <a:prstDash val="solid"/>
            <a:round/>
            <a:headEnd len="med" w="med" type="none"/>
            <a:tailEnd len="med" w="med" type="none"/>
          </a:ln>
        </p:spPr>
      </p:sp>
      <p:sp>
        <p:nvSpPr>
          <p:cNvPr id="100" name="Google Shape;100;p14"/>
          <p:cNvSpPr txBox="1"/>
          <p:nvPr/>
        </p:nvSpPr>
        <p:spPr>
          <a:xfrm>
            <a:off x="534513" y="589253"/>
            <a:ext cx="2109000" cy="11160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100">
                <a:solidFill>
                  <a:schemeClr val="dk1"/>
                </a:solidFill>
              </a:rPr>
              <a:t>Scientists in Spain and Italy are working on a t-shirt that can change </a:t>
            </a:r>
            <a:r>
              <a:rPr b="1" lang="en" sz="1100">
                <a:solidFill>
                  <a:schemeClr val="dk1"/>
                </a:solidFill>
              </a:rPr>
              <a:t>body heat into electricity. </a:t>
            </a:r>
            <a:endParaRPr b="1" sz="1100"/>
          </a:p>
        </p:txBody>
      </p:sp>
      <p:pic>
        <p:nvPicPr>
          <p:cNvPr id="101" name="Google Shape;101;p14"/>
          <p:cNvPicPr preferRelativeResize="0"/>
          <p:nvPr/>
        </p:nvPicPr>
        <p:blipFill>
          <a:blip r:embed="rId7">
            <a:alphaModFix/>
          </a:blip>
          <a:stretch>
            <a:fillRect/>
          </a:stretch>
        </p:blipFill>
        <p:spPr>
          <a:xfrm>
            <a:off x="5526554" y="1998196"/>
            <a:ext cx="1658520" cy="1658529"/>
          </a:xfrm>
          <a:prstGeom prst="rect">
            <a:avLst/>
          </a:prstGeom>
          <a:noFill/>
          <a:ln>
            <a:noFill/>
          </a:ln>
        </p:spPr>
      </p:pic>
      <p:pic>
        <p:nvPicPr>
          <p:cNvPr id="102" name="Google Shape;102;p14"/>
          <p:cNvPicPr preferRelativeResize="0"/>
          <p:nvPr/>
        </p:nvPicPr>
        <p:blipFill>
          <a:blip r:embed="rId4">
            <a:alphaModFix amt="25000"/>
          </a:blip>
          <a:stretch>
            <a:fillRect/>
          </a:stretch>
        </p:blipFill>
        <p:spPr>
          <a:xfrm>
            <a:off x="5398325" y="1974250"/>
            <a:ext cx="1803249" cy="1907676"/>
          </a:xfrm>
          <a:prstGeom prst="rect">
            <a:avLst/>
          </a:prstGeom>
          <a:noFill/>
          <a:ln>
            <a:noFill/>
          </a:ln>
          <a:effectLst>
            <a:outerShdw blurRad="57150" rotWithShape="0" algn="bl" dir="5400000" dist="19050">
              <a:srgbClr val="000000">
                <a:alpha val="50000"/>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