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e7d13e31d8_2_5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e7d13e31d8_2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ec979407b6_0_2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ec979407b6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5.png"/><Relationship Id="rId10" Type="http://schemas.openxmlformats.org/officeDocument/2006/relationships/image" Target="../media/image4.jpg"/><Relationship Id="rId13" Type="http://schemas.openxmlformats.org/officeDocument/2006/relationships/image" Target="../media/image3.png"/><Relationship Id="rId12"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10.png"/><Relationship Id="rId9" Type="http://schemas.openxmlformats.org/officeDocument/2006/relationships/image" Target="../media/image2.png"/><Relationship Id="rId5" Type="http://schemas.openxmlformats.org/officeDocument/2006/relationships/image" Target="../media/image9.png"/><Relationship Id="rId6" Type="http://schemas.openxmlformats.org/officeDocument/2006/relationships/image" Target="../media/image11.png"/><Relationship Id="rId7" Type="http://schemas.openxmlformats.org/officeDocument/2006/relationships/image" Target="../media/image7.png"/><Relationship Id="rId8" Type="http://schemas.openxmlformats.org/officeDocument/2006/relationships/image" Target="../media/image8.png"/></Relationships>
</file>

<file path=ppt/slides/_rels/slide2.xml.rels><?xml version="1.0" encoding="UTF-8" standalone="yes"?><Relationships xmlns="http://schemas.openxmlformats.org/package/2006/relationships"><Relationship Id="rId11" Type="http://schemas.openxmlformats.org/officeDocument/2006/relationships/image" Target="../media/image5.png"/><Relationship Id="rId10" Type="http://schemas.openxmlformats.org/officeDocument/2006/relationships/image" Target="../media/image4.jpg"/><Relationship Id="rId13" Type="http://schemas.openxmlformats.org/officeDocument/2006/relationships/image" Target="../media/image3.png"/><Relationship Id="rId12"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10.png"/><Relationship Id="rId9" Type="http://schemas.openxmlformats.org/officeDocument/2006/relationships/image" Target="../media/image2.png"/><Relationship Id="rId5" Type="http://schemas.openxmlformats.org/officeDocument/2006/relationships/image" Target="../media/image9.png"/><Relationship Id="rId6" Type="http://schemas.openxmlformats.org/officeDocument/2006/relationships/image" Target="../media/image11.png"/><Relationship Id="rId7" Type="http://schemas.openxmlformats.org/officeDocument/2006/relationships/image" Target="../media/image7.png"/><Relationship Id="rId8"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60600" y="-193024"/>
            <a:ext cx="7893600" cy="10256374"/>
            <a:chOff x="-60600" y="-193024"/>
            <a:chExt cx="7893600" cy="10256374"/>
          </a:xfrm>
        </p:grpSpPr>
        <p:cxnSp>
          <p:nvCxnSpPr>
            <p:cNvPr id="55" name="Google Shape;55;p13"/>
            <p:cNvCxnSpPr/>
            <p:nvPr/>
          </p:nvCxnSpPr>
          <p:spPr>
            <a:xfrm>
              <a:off x="3886050" y="-4950"/>
              <a:ext cx="300" cy="10068300"/>
            </a:xfrm>
            <a:prstGeom prst="straightConnector1">
              <a:avLst/>
            </a:prstGeom>
            <a:noFill/>
            <a:ln cap="flat" cmpd="sng" w="9525">
              <a:solidFill>
                <a:schemeClr val="dk1"/>
              </a:solidFill>
              <a:prstDash val="solid"/>
              <a:round/>
              <a:headEnd len="med" w="med" type="none"/>
              <a:tailEnd len="med" w="med" type="none"/>
            </a:ln>
          </p:spPr>
        </p:cxnSp>
        <p:cxnSp>
          <p:nvCxnSpPr>
            <p:cNvPr id="56" name="Google Shape;56;p13"/>
            <p:cNvCxnSpPr/>
            <p:nvPr/>
          </p:nvCxnSpPr>
          <p:spPr>
            <a:xfrm flipH="1">
              <a:off x="-60600" y="5018550"/>
              <a:ext cx="7893600" cy="12300"/>
            </a:xfrm>
            <a:prstGeom prst="straightConnector1">
              <a:avLst/>
            </a:prstGeom>
            <a:noFill/>
            <a:ln cap="flat" cmpd="sng" w="114300">
              <a:solidFill>
                <a:schemeClr val="dk1"/>
              </a:solidFill>
              <a:prstDash val="solid"/>
              <a:round/>
              <a:headEnd len="med" w="med" type="none"/>
              <a:tailEnd len="med" w="med" type="none"/>
            </a:ln>
          </p:spPr>
        </p:cxnSp>
        <p:cxnSp>
          <p:nvCxnSpPr>
            <p:cNvPr id="57" name="Google Shape;57;p13"/>
            <p:cNvCxnSpPr/>
            <p:nvPr/>
          </p:nvCxnSpPr>
          <p:spPr>
            <a:xfrm>
              <a:off x="234398"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58" name="Google Shape;58;p13"/>
            <p:cNvSpPr/>
            <p:nvPr/>
          </p:nvSpPr>
          <p:spPr>
            <a:xfrm>
              <a:off x="4369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4369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p:nvPr/>
          </p:nvSpPr>
          <p:spPr>
            <a:xfrm>
              <a:off x="4369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p:nvPr/>
          </p:nvSpPr>
          <p:spPr>
            <a:xfrm>
              <a:off x="4369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p:nvPr/>
          </p:nvSpPr>
          <p:spPr>
            <a:xfrm>
              <a:off x="4369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txBox="1"/>
            <p:nvPr/>
          </p:nvSpPr>
          <p:spPr>
            <a:xfrm>
              <a:off x="254125" y="8313175"/>
              <a:ext cx="3296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What was the total number of animals that you found in the </a:t>
              </a:r>
              <a:r>
                <a:rPr b="1" lang="en" sz="1100"/>
                <a:t>PARK</a:t>
              </a:r>
              <a:r>
                <a:rPr lang="en" sz="1100">
                  <a:solidFill>
                    <a:srgbClr val="000000"/>
                  </a:solidFill>
                </a:rPr>
                <a:t>?  _____________</a:t>
              </a:r>
              <a:endParaRPr/>
            </a:p>
          </p:txBody>
        </p:sp>
        <p:sp>
          <p:nvSpPr>
            <p:cNvPr id="64" name="Google Shape;64;p13"/>
            <p:cNvSpPr txBox="1"/>
            <p:nvPr/>
          </p:nvSpPr>
          <p:spPr>
            <a:xfrm>
              <a:off x="222400" y="5312475"/>
              <a:ext cx="1266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Park</a:t>
              </a:r>
              <a:r>
                <a:rPr lang="en" sz="27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65" name="Google Shape;65;p13"/>
            <p:cNvSpPr txBox="1"/>
            <p:nvPr/>
          </p:nvSpPr>
          <p:spPr>
            <a:xfrm>
              <a:off x="4160225" y="8313169"/>
              <a:ext cx="3110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Clr>
                  <a:schemeClr val="dk1"/>
                </a:buClr>
                <a:buSzPts val="1100"/>
                <a:buFont typeface="Arial"/>
                <a:buNone/>
              </a:pPr>
              <a:r>
                <a:rPr lang="en" sz="1100">
                  <a:solidFill>
                    <a:schemeClr val="dk1"/>
                  </a:solidFill>
                </a:rPr>
                <a:t>What was the total number of animals that you found in the </a:t>
              </a:r>
              <a:r>
                <a:rPr b="1" lang="en" sz="1100">
                  <a:solidFill>
                    <a:schemeClr val="dk1"/>
                  </a:solidFill>
                </a:rPr>
                <a:t>DESERT</a:t>
              </a:r>
              <a:r>
                <a:rPr lang="en" sz="1100">
                  <a:solidFill>
                    <a:schemeClr val="dk1"/>
                  </a:solidFill>
                </a:rPr>
                <a:t>?  _____________</a:t>
              </a:r>
              <a:endParaRPr sz="1100"/>
            </a:p>
          </p:txBody>
        </p:sp>
        <p:sp>
          <p:nvSpPr>
            <p:cNvPr id="66" name="Google Shape;66;p13"/>
            <p:cNvSpPr txBox="1"/>
            <p:nvPr/>
          </p:nvSpPr>
          <p:spPr>
            <a:xfrm>
              <a:off x="4189900" y="5312463"/>
              <a:ext cx="1713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Desert</a:t>
              </a:r>
              <a:r>
                <a:rPr b="1" lang="en" sz="22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67" name="Google Shape;67;p13"/>
            <p:cNvSpPr/>
            <p:nvPr/>
          </p:nvSpPr>
          <p:spPr>
            <a:xfrm>
              <a:off x="110598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3"/>
            <p:cNvSpPr/>
            <p:nvPr/>
          </p:nvSpPr>
          <p:spPr>
            <a:xfrm>
              <a:off x="110598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p:nvPr/>
          </p:nvSpPr>
          <p:spPr>
            <a:xfrm>
              <a:off x="110598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3"/>
            <p:cNvSpPr/>
            <p:nvPr/>
          </p:nvSpPr>
          <p:spPr>
            <a:xfrm>
              <a:off x="110598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3"/>
            <p:cNvSpPr/>
            <p:nvPr/>
          </p:nvSpPr>
          <p:spPr>
            <a:xfrm>
              <a:off x="110598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3"/>
            <p:cNvSpPr/>
            <p:nvPr/>
          </p:nvSpPr>
          <p:spPr>
            <a:xfrm>
              <a:off x="17415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3"/>
            <p:cNvSpPr/>
            <p:nvPr/>
          </p:nvSpPr>
          <p:spPr>
            <a:xfrm>
              <a:off x="17415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3"/>
            <p:cNvSpPr/>
            <p:nvPr/>
          </p:nvSpPr>
          <p:spPr>
            <a:xfrm>
              <a:off x="17415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3"/>
            <p:cNvSpPr/>
            <p:nvPr/>
          </p:nvSpPr>
          <p:spPr>
            <a:xfrm>
              <a:off x="17415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3"/>
            <p:cNvSpPr/>
            <p:nvPr/>
          </p:nvSpPr>
          <p:spPr>
            <a:xfrm>
              <a:off x="17415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3"/>
            <p:cNvSpPr/>
            <p:nvPr/>
          </p:nvSpPr>
          <p:spPr>
            <a:xfrm>
              <a:off x="2427188"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3"/>
            <p:cNvSpPr/>
            <p:nvPr/>
          </p:nvSpPr>
          <p:spPr>
            <a:xfrm>
              <a:off x="2427188"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3"/>
            <p:cNvSpPr/>
            <p:nvPr/>
          </p:nvSpPr>
          <p:spPr>
            <a:xfrm>
              <a:off x="2427188"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3"/>
            <p:cNvSpPr/>
            <p:nvPr/>
          </p:nvSpPr>
          <p:spPr>
            <a:xfrm>
              <a:off x="2427188"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13"/>
            <p:cNvSpPr/>
            <p:nvPr/>
          </p:nvSpPr>
          <p:spPr>
            <a:xfrm>
              <a:off x="2427188"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3"/>
            <p:cNvSpPr/>
            <p:nvPr/>
          </p:nvSpPr>
          <p:spPr>
            <a:xfrm>
              <a:off x="309206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3"/>
            <p:cNvSpPr/>
            <p:nvPr/>
          </p:nvSpPr>
          <p:spPr>
            <a:xfrm>
              <a:off x="309206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3"/>
            <p:cNvSpPr/>
            <p:nvPr/>
          </p:nvSpPr>
          <p:spPr>
            <a:xfrm>
              <a:off x="309206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3"/>
            <p:cNvSpPr/>
            <p:nvPr/>
          </p:nvSpPr>
          <p:spPr>
            <a:xfrm>
              <a:off x="309206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3"/>
            <p:cNvSpPr/>
            <p:nvPr/>
          </p:nvSpPr>
          <p:spPr>
            <a:xfrm>
              <a:off x="309206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7" name="Google Shape;87;p13"/>
            <p:cNvCxnSpPr/>
            <p:nvPr/>
          </p:nvCxnSpPr>
          <p:spPr>
            <a:xfrm>
              <a:off x="4218473"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88" name="Google Shape;88;p13"/>
            <p:cNvSpPr/>
            <p:nvPr/>
          </p:nvSpPr>
          <p:spPr>
            <a:xfrm>
              <a:off x="43927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3"/>
            <p:cNvSpPr/>
            <p:nvPr/>
          </p:nvSpPr>
          <p:spPr>
            <a:xfrm>
              <a:off x="43927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3"/>
            <p:cNvSpPr/>
            <p:nvPr/>
          </p:nvSpPr>
          <p:spPr>
            <a:xfrm>
              <a:off x="43927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3"/>
            <p:cNvSpPr/>
            <p:nvPr/>
          </p:nvSpPr>
          <p:spPr>
            <a:xfrm>
              <a:off x="43927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3"/>
            <p:cNvSpPr/>
            <p:nvPr/>
          </p:nvSpPr>
          <p:spPr>
            <a:xfrm>
              <a:off x="43927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3"/>
            <p:cNvSpPr/>
            <p:nvPr/>
          </p:nvSpPr>
          <p:spPr>
            <a:xfrm>
              <a:off x="506073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3"/>
            <p:cNvSpPr/>
            <p:nvPr/>
          </p:nvSpPr>
          <p:spPr>
            <a:xfrm>
              <a:off x="506073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3"/>
            <p:cNvSpPr/>
            <p:nvPr/>
          </p:nvSpPr>
          <p:spPr>
            <a:xfrm>
              <a:off x="506073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3"/>
            <p:cNvSpPr/>
            <p:nvPr/>
          </p:nvSpPr>
          <p:spPr>
            <a:xfrm>
              <a:off x="506073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3"/>
            <p:cNvSpPr/>
            <p:nvPr/>
          </p:nvSpPr>
          <p:spPr>
            <a:xfrm>
              <a:off x="506073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3"/>
            <p:cNvSpPr/>
            <p:nvPr/>
          </p:nvSpPr>
          <p:spPr>
            <a:xfrm>
              <a:off x="572561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3"/>
            <p:cNvSpPr/>
            <p:nvPr/>
          </p:nvSpPr>
          <p:spPr>
            <a:xfrm>
              <a:off x="572561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3"/>
            <p:cNvSpPr/>
            <p:nvPr/>
          </p:nvSpPr>
          <p:spPr>
            <a:xfrm>
              <a:off x="572561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3"/>
            <p:cNvSpPr/>
            <p:nvPr/>
          </p:nvSpPr>
          <p:spPr>
            <a:xfrm>
              <a:off x="572561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3"/>
            <p:cNvSpPr/>
            <p:nvPr/>
          </p:nvSpPr>
          <p:spPr>
            <a:xfrm>
              <a:off x="572561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3"/>
            <p:cNvSpPr/>
            <p:nvPr/>
          </p:nvSpPr>
          <p:spPr>
            <a:xfrm>
              <a:off x="6411263"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3"/>
            <p:cNvSpPr/>
            <p:nvPr/>
          </p:nvSpPr>
          <p:spPr>
            <a:xfrm>
              <a:off x="6411263"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3"/>
            <p:cNvSpPr/>
            <p:nvPr/>
          </p:nvSpPr>
          <p:spPr>
            <a:xfrm>
              <a:off x="6411263"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3"/>
            <p:cNvSpPr/>
            <p:nvPr/>
          </p:nvSpPr>
          <p:spPr>
            <a:xfrm>
              <a:off x="6411263"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3"/>
            <p:cNvSpPr/>
            <p:nvPr/>
          </p:nvSpPr>
          <p:spPr>
            <a:xfrm>
              <a:off x="6411263"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3"/>
            <p:cNvSpPr/>
            <p:nvPr/>
          </p:nvSpPr>
          <p:spPr>
            <a:xfrm>
              <a:off x="70761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3"/>
            <p:cNvSpPr/>
            <p:nvPr/>
          </p:nvSpPr>
          <p:spPr>
            <a:xfrm>
              <a:off x="70761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3"/>
            <p:cNvSpPr/>
            <p:nvPr/>
          </p:nvSpPr>
          <p:spPr>
            <a:xfrm>
              <a:off x="70761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3"/>
            <p:cNvSpPr/>
            <p:nvPr/>
          </p:nvSpPr>
          <p:spPr>
            <a:xfrm>
              <a:off x="70761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3"/>
            <p:cNvSpPr/>
            <p:nvPr/>
          </p:nvSpPr>
          <p:spPr>
            <a:xfrm>
              <a:off x="70761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3"/>
            <p:cNvSpPr/>
            <p:nvPr/>
          </p:nvSpPr>
          <p:spPr>
            <a:xfrm>
              <a:off x="856025" y="9179650"/>
              <a:ext cx="6362100" cy="607200"/>
            </a:xfrm>
            <a:prstGeom prst="roundRect">
              <a:avLst>
                <a:gd fmla="val 0" name="adj"/>
              </a:avLst>
            </a:prstGeom>
            <a:solidFill>
              <a:srgbClr val="D9D9D9"/>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3"/>
            <p:cNvSpPr/>
            <p:nvPr/>
          </p:nvSpPr>
          <p:spPr>
            <a:xfrm>
              <a:off x="728200" y="9079750"/>
              <a:ext cx="6392100" cy="607200"/>
            </a:xfrm>
            <a:prstGeom prst="roundRect">
              <a:avLst>
                <a:gd fmla="val 0" name="adj"/>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3"/>
            <p:cNvSpPr txBox="1"/>
            <p:nvPr/>
          </p:nvSpPr>
          <p:spPr>
            <a:xfrm>
              <a:off x="873925" y="9191025"/>
              <a:ext cx="63723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Poppins Medium"/>
                  <a:ea typeface="Poppins Medium"/>
                  <a:cs typeface="Poppins Medium"/>
                  <a:sym typeface="Poppins Medium"/>
                </a:rPr>
                <a:t>1</a:t>
              </a:r>
              <a:r>
                <a:rPr lang="en" sz="1300">
                  <a:latin typeface="Poppins Medium"/>
                  <a:ea typeface="Poppins Medium"/>
                  <a:cs typeface="Poppins Medium"/>
                  <a:sym typeface="Poppins Medium"/>
                </a:rPr>
                <a:t>.   Did you find some kinds of animals in both habitats?        YES        NO</a:t>
              </a:r>
              <a:endParaRPr sz="1300">
                <a:latin typeface="Poppins Medium"/>
                <a:ea typeface="Poppins Medium"/>
                <a:cs typeface="Poppins Medium"/>
                <a:sym typeface="Poppins Medium"/>
              </a:endParaRPr>
            </a:p>
          </p:txBody>
        </p:sp>
        <p:sp>
          <p:nvSpPr>
            <p:cNvPr id="116" name="Google Shape;116;p13"/>
            <p:cNvSpPr txBox="1"/>
            <p:nvPr/>
          </p:nvSpPr>
          <p:spPr>
            <a:xfrm>
              <a:off x="4349875" y="671225"/>
              <a:ext cx="2266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pic>
          <p:nvPicPr>
            <p:cNvPr id="117" name="Google Shape;117;p13"/>
            <p:cNvPicPr preferRelativeResize="0"/>
            <p:nvPr/>
          </p:nvPicPr>
          <p:blipFill>
            <a:blip r:embed="rId3">
              <a:alphaModFix/>
            </a:blip>
            <a:stretch>
              <a:fillRect/>
            </a:stretch>
          </p:blipFill>
          <p:spPr>
            <a:xfrm flipH="1">
              <a:off x="2967625" y="7624984"/>
              <a:ext cx="578449" cy="441686"/>
            </a:xfrm>
            <a:prstGeom prst="rect">
              <a:avLst/>
            </a:prstGeom>
            <a:noFill/>
            <a:ln>
              <a:noFill/>
            </a:ln>
          </p:spPr>
        </p:pic>
        <p:pic>
          <p:nvPicPr>
            <p:cNvPr id="118" name="Google Shape;118;p13"/>
            <p:cNvPicPr preferRelativeResize="0"/>
            <p:nvPr/>
          </p:nvPicPr>
          <p:blipFill>
            <a:blip r:embed="rId4">
              <a:alphaModFix/>
            </a:blip>
            <a:stretch>
              <a:fillRect/>
            </a:stretch>
          </p:blipFill>
          <p:spPr>
            <a:xfrm flipH="1">
              <a:off x="274976" y="7565175"/>
              <a:ext cx="558024" cy="505525"/>
            </a:xfrm>
            <a:prstGeom prst="rect">
              <a:avLst/>
            </a:prstGeom>
            <a:noFill/>
            <a:ln>
              <a:noFill/>
            </a:ln>
          </p:spPr>
        </p:pic>
        <p:pic>
          <p:nvPicPr>
            <p:cNvPr id="119" name="Google Shape;119;p13"/>
            <p:cNvPicPr preferRelativeResize="0"/>
            <p:nvPr/>
          </p:nvPicPr>
          <p:blipFill>
            <a:blip r:embed="rId5">
              <a:alphaModFix/>
            </a:blip>
            <a:stretch>
              <a:fillRect/>
            </a:stretch>
          </p:blipFill>
          <p:spPr>
            <a:xfrm>
              <a:off x="1629313" y="7626471"/>
              <a:ext cx="538051" cy="389904"/>
            </a:xfrm>
            <a:prstGeom prst="rect">
              <a:avLst/>
            </a:prstGeom>
            <a:noFill/>
            <a:ln>
              <a:noFill/>
            </a:ln>
          </p:spPr>
        </p:pic>
        <p:pic>
          <p:nvPicPr>
            <p:cNvPr id="120" name="Google Shape;120;p13"/>
            <p:cNvPicPr preferRelativeResize="0"/>
            <p:nvPr/>
          </p:nvPicPr>
          <p:blipFill>
            <a:blip r:embed="rId6">
              <a:alphaModFix/>
            </a:blip>
            <a:stretch>
              <a:fillRect/>
            </a:stretch>
          </p:blipFill>
          <p:spPr>
            <a:xfrm>
              <a:off x="925126" y="7543925"/>
              <a:ext cx="543050" cy="480025"/>
            </a:xfrm>
            <a:prstGeom prst="rect">
              <a:avLst/>
            </a:prstGeom>
            <a:noFill/>
            <a:ln>
              <a:noFill/>
            </a:ln>
          </p:spPr>
        </p:pic>
        <p:pic>
          <p:nvPicPr>
            <p:cNvPr id="121" name="Google Shape;121;p13"/>
            <p:cNvPicPr preferRelativeResize="0"/>
            <p:nvPr/>
          </p:nvPicPr>
          <p:blipFill>
            <a:blip r:embed="rId7">
              <a:alphaModFix/>
            </a:blip>
            <a:stretch>
              <a:fillRect/>
            </a:stretch>
          </p:blipFill>
          <p:spPr>
            <a:xfrm flipH="1">
              <a:off x="2271848" y="7683150"/>
              <a:ext cx="564452" cy="293924"/>
            </a:xfrm>
            <a:prstGeom prst="rect">
              <a:avLst/>
            </a:prstGeom>
            <a:noFill/>
            <a:ln>
              <a:noFill/>
            </a:ln>
          </p:spPr>
        </p:pic>
        <p:pic>
          <p:nvPicPr>
            <p:cNvPr id="122" name="Google Shape;122;p13"/>
            <p:cNvPicPr preferRelativeResize="0"/>
            <p:nvPr/>
          </p:nvPicPr>
          <p:blipFill>
            <a:blip r:embed="rId3">
              <a:alphaModFix/>
            </a:blip>
            <a:stretch>
              <a:fillRect/>
            </a:stretch>
          </p:blipFill>
          <p:spPr>
            <a:xfrm flipH="1">
              <a:off x="6915175" y="7624984"/>
              <a:ext cx="578449" cy="441686"/>
            </a:xfrm>
            <a:prstGeom prst="rect">
              <a:avLst/>
            </a:prstGeom>
            <a:noFill/>
            <a:ln>
              <a:noFill/>
            </a:ln>
          </p:spPr>
        </p:pic>
        <p:pic>
          <p:nvPicPr>
            <p:cNvPr id="123" name="Google Shape;123;p13"/>
            <p:cNvPicPr preferRelativeResize="0"/>
            <p:nvPr/>
          </p:nvPicPr>
          <p:blipFill>
            <a:blip r:embed="rId4">
              <a:alphaModFix/>
            </a:blip>
            <a:stretch>
              <a:fillRect/>
            </a:stretch>
          </p:blipFill>
          <p:spPr>
            <a:xfrm flipH="1">
              <a:off x="4222526" y="7565175"/>
              <a:ext cx="558024" cy="505525"/>
            </a:xfrm>
            <a:prstGeom prst="rect">
              <a:avLst/>
            </a:prstGeom>
            <a:noFill/>
            <a:ln>
              <a:noFill/>
            </a:ln>
          </p:spPr>
        </p:pic>
        <p:pic>
          <p:nvPicPr>
            <p:cNvPr id="124" name="Google Shape;124;p13"/>
            <p:cNvPicPr preferRelativeResize="0"/>
            <p:nvPr/>
          </p:nvPicPr>
          <p:blipFill>
            <a:blip r:embed="rId5">
              <a:alphaModFix/>
            </a:blip>
            <a:stretch>
              <a:fillRect/>
            </a:stretch>
          </p:blipFill>
          <p:spPr>
            <a:xfrm>
              <a:off x="5576863" y="7626471"/>
              <a:ext cx="538051" cy="389904"/>
            </a:xfrm>
            <a:prstGeom prst="rect">
              <a:avLst/>
            </a:prstGeom>
            <a:noFill/>
            <a:ln>
              <a:noFill/>
            </a:ln>
          </p:spPr>
        </p:pic>
        <p:pic>
          <p:nvPicPr>
            <p:cNvPr id="125" name="Google Shape;125;p13"/>
            <p:cNvPicPr preferRelativeResize="0"/>
            <p:nvPr/>
          </p:nvPicPr>
          <p:blipFill>
            <a:blip r:embed="rId6">
              <a:alphaModFix/>
            </a:blip>
            <a:stretch>
              <a:fillRect/>
            </a:stretch>
          </p:blipFill>
          <p:spPr>
            <a:xfrm>
              <a:off x="4872676" y="7543925"/>
              <a:ext cx="543050" cy="480025"/>
            </a:xfrm>
            <a:prstGeom prst="rect">
              <a:avLst/>
            </a:prstGeom>
            <a:noFill/>
            <a:ln>
              <a:noFill/>
            </a:ln>
          </p:spPr>
        </p:pic>
        <p:pic>
          <p:nvPicPr>
            <p:cNvPr id="126" name="Google Shape;126;p13"/>
            <p:cNvPicPr preferRelativeResize="0"/>
            <p:nvPr/>
          </p:nvPicPr>
          <p:blipFill>
            <a:blip r:embed="rId7">
              <a:alphaModFix/>
            </a:blip>
            <a:stretch>
              <a:fillRect/>
            </a:stretch>
          </p:blipFill>
          <p:spPr>
            <a:xfrm flipH="1">
              <a:off x="6219398" y="7683150"/>
              <a:ext cx="564452" cy="293924"/>
            </a:xfrm>
            <a:prstGeom prst="rect">
              <a:avLst/>
            </a:prstGeom>
            <a:noFill/>
            <a:ln>
              <a:noFill/>
            </a:ln>
          </p:spPr>
        </p:pic>
        <p:grpSp>
          <p:nvGrpSpPr>
            <p:cNvPr id="127" name="Google Shape;127;p13"/>
            <p:cNvGrpSpPr/>
            <p:nvPr/>
          </p:nvGrpSpPr>
          <p:grpSpPr>
            <a:xfrm>
              <a:off x="1488375" y="5910023"/>
              <a:ext cx="2072063" cy="124308"/>
              <a:chOff x="1488375" y="5973048"/>
              <a:chExt cx="2072063" cy="124308"/>
            </a:xfrm>
          </p:grpSpPr>
          <p:sp>
            <p:nvSpPr>
              <p:cNvPr id="128" name="Google Shape;128;p13"/>
              <p:cNvSpPr/>
              <p:nvPr/>
            </p:nvSpPr>
            <p:spPr>
              <a:xfrm rot="-161708">
                <a:off x="1489782" y="6002765"/>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129" name="Google Shape;129;p13"/>
              <p:cNvSpPr/>
              <p:nvPr/>
            </p:nvSpPr>
            <p:spPr>
              <a:xfrm rot="-161708">
                <a:off x="2183824" y="5989227"/>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130" name="Google Shape;130;p13"/>
              <p:cNvSpPr/>
              <p:nvPr/>
            </p:nvSpPr>
            <p:spPr>
              <a:xfrm rot="-161708">
                <a:off x="2869136" y="5989362"/>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grpSp>
        <p:pic>
          <p:nvPicPr>
            <p:cNvPr id="131" name="Google Shape;131;p13"/>
            <p:cNvPicPr preferRelativeResize="0"/>
            <p:nvPr/>
          </p:nvPicPr>
          <p:blipFill rotWithShape="1">
            <a:blip r:embed="rId8">
              <a:alphaModFix/>
            </a:blip>
            <a:srcRect b="18079" l="0" r="0" t="0"/>
            <a:stretch/>
          </p:blipFill>
          <p:spPr>
            <a:xfrm rot="10800000">
              <a:off x="4301376" y="1239001"/>
              <a:ext cx="3296099" cy="3487074"/>
            </a:xfrm>
            <a:prstGeom prst="rect">
              <a:avLst/>
            </a:prstGeom>
            <a:noFill/>
            <a:ln>
              <a:noFill/>
            </a:ln>
          </p:spPr>
        </p:pic>
        <p:pic>
          <p:nvPicPr>
            <p:cNvPr id="132" name="Google Shape;132;p13"/>
            <p:cNvPicPr preferRelativeResize="0"/>
            <p:nvPr/>
          </p:nvPicPr>
          <p:blipFill rotWithShape="1">
            <a:blip r:embed="rId8">
              <a:alphaModFix/>
            </a:blip>
            <a:srcRect b="0" l="0" r="0" t="59301"/>
            <a:stretch/>
          </p:blipFill>
          <p:spPr>
            <a:xfrm rot="10800000">
              <a:off x="4301376" y="222157"/>
              <a:ext cx="3296099" cy="1732401"/>
            </a:xfrm>
            <a:prstGeom prst="rect">
              <a:avLst/>
            </a:prstGeom>
            <a:noFill/>
            <a:ln>
              <a:noFill/>
            </a:ln>
          </p:spPr>
        </p:pic>
        <p:sp>
          <p:nvSpPr>
            <p:cNvPr id="133" name="Google Shape;133;p13"/>
            <p:cNvSpPr txBox="1"/>
            <p:nvPr/>
          </p:nvSpPr>
          <p:spPr>
            <a:xfrm rot="10800000">
              <a:off x="4510475" y="-193024"/>
              <a:ext cx="2877900" cy="4577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b="1" sz="1100"/>
            </a:p>
            <a:p>
              <a:pPr indent="0" lvl="0" marL="0" rtl="0" algn="l">
                <a:lnSpc>
                  <a:spcPct val="115000"/>
                </a:lnSpc>
                <a:spcBef>
                  <a:spcPts val="0"/>
                </a:spcBef>
                <a:spcAft>
                  <a:spcPts val="0"/>
                </a:spcAft>
                <a:buNone/>
              </a:pPr>
              <a:r>
                <a:rPr lang="en" sz="1100"/>
                <a:t>2. Where can the bighorn sheep find the</a:t>
              </a:r>
              <a:endParaRPr sz="1100"/>
            </a:p>
            <a:p>
              <a:pPr indent="0" lvl="0" marL="0" rtl="0" algn="l">
                <a:lnSpc>
                  <a:spcPct val="115000"/>
                </a:lnSpc>
                <a:spcBef>
                  <a:spcPts val="0"/>
                </a:spcBef>
                <a:spcAft>
                  <a:spcPts val="0"/>
                </a:spcAft>
                <a:buNone/>
              </a:pPr>
              <a:r>
                <a:rPr lang="en" sz="1100"/>
                <a:t>    most food? (Circle your answer)</a:t>
              </a:r>
              <a:endParaRPr sz="1100"/>
            </a:p>
            <a:p>
              <a:pPr indent="0" lvl="0" marL="0" rtl="0" algn="l">
                <a:lnSpc>
                  <a:spcPct val="100000"/>
                </a:lnSpc>
                <a:spcBef>
                  <a:spcPts val="0"/>
                </a:spcBef>
                <a:spcAft>
                  <a:spcPts val="0"/>
                </a:spcAft>
                <a:buNone/>
              </a:pPr>
              <a:r>
                <a:t/>
              </a:r>
              <a:endParaRPr sz="1100"/>
            </a:p>
            <a:p>
              <a:pPr indent="0" lvl="0" marL="0" rtl="0" algn="ctr">
                <a:lnSpc>
                  <a:spcPct val="100000"/>
                </a:lnSpc>
                <a:spcBef>
                  <a:spcPts val="0"/>
                </a:spcBef>
                <a:spcAft>
                  <a:spcPts val="0"/>
                </a:spcAft>
                <a:buNone/>
              </a:pPr>
              <a:r>
                <a:rPr b="1" lang="en">
                  <a:latin typeface="Poppins"/>
                  <a:ea typeface="Poppins"/>
                  <a:cs typeface="Poppins"/>
                  <a:sym typeface="Poppins"/>
                </a:rPr>
                <a:t> </a:t>
              </a:r>
              <a:r>
                <a:rPr b="1" lang="en">
                  <a:latin typeface="Poppins"/>
                  <a:ea typeface="Poppins"/>
                  <a:cs typeface="Poppins"/>
                  <a:sym typeface="Poppins"/>
                </a:rPr>
                <a:t>DESERT             PARK</a:t>
              </a:r>
              <a:endParaRPr b="1">
                <a:solidFill>
                  <a:schemeClr val="lt1"/>
                </a:solidFill>
                <a:latin typeface="Poppins"/>
                <a:ea typeface="Poppins"/>
                <a:cs typeface="Poppins"/>
                <a:sym typeface="Poppins"/>
              </a:endParaRPr>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3. Where can the bighorn sheep hide from </a:t>
              </a:r>
              <a:endParaRPr sz="1100"/>
            </a:p>
            <a:p>
              <a:pPr indent="0" lvl="0" marL="0" rtl="0" algn="l">
                <a:lnSpc>
                  <a:spcPct val="100000"/>
                </a:lnSpc>
                <a:spcBef>
                  <a:spcPts val="0"/>
                </a:spcBef>
                <a:spcAft>
                  <a:spcPts val="0"/>
                </a:spcAft>
                <a:buNone/>
              </a:pPr>
              <a:r>
                <a:rPr lang="en" sz="1100"/>
                <a:t>    predators?</a:t>
              </a:r>
              <a:r>
                <a:rPr lang="en" sz="1100">
                  <a:solidFill>
                    <a:schemeClr val="dk1"/>
                  </a:solidFill>
                </a:rPr>
                <a:t> </a:t>
              </a:r>
              <a:r>
                <a:rPr lang="en" sz="1100">
                  <a:solidFill>
                    <a:schemeClr val="dk1"/>
                  </a:solidFill>
                </a:rPr>
                <a:t>(C</a:t>
              </a:r>
              <a:r>
                <a:rPr lang="en" sz="1100">
                  <a:solidFill>
                    <a:schemeClr val="dk1"/>
                  </a:solidFill>
                </a:rPr>
                <a:t>ircle your answer)</a:t>
              </a:r>
              <a:endParaRPr sz="1100"/>
            </a:p>
            <a:p>
              <a:pPr indent="0" lvl="0" marL="0" rtl="0" algn="l">
                <a:spcBef>
                  <a:spcPts val="0"/>
                </a:spcBef>
                <a:spcAft>
                  <a:spcPts val="0"/>
                </a:spcAft>
                <a:buClr>
                  <a:schemeClr val="dk1"/>
                </a:buClr>
                <a:buSzPts val="1100"/>
                <a:buFont typeface="Arial"/>
                <a:buNone/>
              </a:pPr>
              <a:r>
                <a:t/>
              </a:r>
              <a:endParaRPr sz="1100"/>
            </a:p>
            <a:p>
              <a:pPr indent="0" lvl="0" marL="0" rtl="0" algn="ctr">
                <a:spcBef>
                  <a:spcPts val="0"/>
                </a:spcBef>
                <a:spcAft>
                  <a:spcPts val="0"/>
                </a:spcAft>
                <a:buClr>
                  <a:schemeClr val="dk1"/>
                </a:buClr>
                <a:buSzPts val="1100"/>
                <a:buFont typeface="Arial"/>
                <a:buNone/>
              </a:pPr>
              <a:r>
                <a:rPr b="1" lang="en">
                  <a:solidFill>
                    <a:schemeClr val="dk1"/>
                  </a:solidFill>
                  <a:latin typeface="Poppins"/>
                  <a:ea typeface="Poppins"/>
                  <a:cs typeface="Poppins"/>
                  <a:sym typeface="Poppins"/>
                </a:rPr>
                <a:t> </a:t>
              </a:r>
              <a:r>
                <a:rPr b="1" lang="en">
                  <a:solidFill>
                    <a:schemeClr val="dk1"/>
                  </a:solidFill>
                  <a:latin typeface="Poppins"/>
                  <a:ea typeface="Poppins"/>
                  <a:cs typeface="Poppins"/>
                  <a:sym typeface="Poppins"/>
                </a:rPr>
                <a:t>DESERT             PARK</a:t>
              </a:r>
              <a:endParaRPr b="1">
                <a:solidFill>
                  <a:schemeClr val="dk1"/>
                </a:solidFill>
                <a:latin typeface="Poppins"/>
                <a:ea typeface="Poppins"/>
                <a:cs typeface="Poppins"/>
                <a:sym typeface="Poppins"/>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4. Why do you think the bighorn sheep go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    back to the desert habitat at night?</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00000"/>
                </a:lnSpc>
                <a:spcBef>
                  <a:spcPts val="0"/>
                </a:spcBef>
                <a:spcAft>
                  <a:spcPts val="0"/>
                </a:spcAft>
                <a:buNone/>
              </a:pPr>
              <a:r>
                <a:t/>
              </a:r>
              <a:endParaRPr sz="1100"/>
            </a:p>
            <a:p>
              <a:pPr indent="0" lvl="0" marL="0" rtl="0" algn="l">
                <a:lnSpc>
                  <a:spcPct val="150000"/>
                </a:lnSpc>
                <a:spcBef>
                  <a:spcPts val="0"/>
                </a:spcBef>
                <a:spcAft>
                  <a:spcPts val="0"/>
                </a:spcAft>
                <a:buNone/>
              </a:pPr>
              <a:r>
                <a:t/>
              </a:r>
              <a:endParaRPr sz="1100"/>
            </a:p>
            <a:p>
              <a:pPr indent="0" lvl="0" marL="0" rtl="0" algn="l">
                <a:spcBef>
                  <a:spcPts val="0"/>
                </a:spcBef>
                <a:spcAft>
                  <a:spcPts val="0"/>
                </a:spcAft>
                <a:buNone/>
              </a:pPr>
              <a:r>
                <a:t/>
              </a:r>
              <a:endParaRPr sz="1100"/>
            </a:p>
          </p:txBody>
        </p:sp>
        <p:pic>
          <p:nvPicPr>
            <p:cNvPr id="134" name="Google Shape;134;p13"/>
            <p:cNvPicPr preferRelativeResize="0"/>
            <p:nvPr/>
          </p:nvPicPr>
          <p:blipFill>
            <a:blip r:embed="rId4">
              <a:alphaModFix/>
            </a:blip>
            <a:stretch>
              <a:fillRect/>
            </a:stretch>
          </p:blipFill>
          <p:spPr>
            <a:xfrm flipH="1" rot="10800000">
              <a:off x="2155250" y="3616951"/>
              <a:ext cx="980401" cy="1015900"/>
            </a:xfrm>
            <a:prstGeom prst="rect">
              <a:avLst/>
            </a:prstGeom>
            <a:noFill/>
            <a:ln>
              <a:noFill/>
            </a:ln>
          </p:spPr>
        </p:pic>
        <p:sp>
          <p:nvSpPr>
            <p:cNvPr id="135" name="Google Shape;135;p13"/>
            <p:cNvSpPr txBox="1"/>
            <p:nvPr/>
          </p:nvSpPr>
          <p:spPr>
            <a:xfrm rot="10800000">
              <a:off x="187775" y="1026213"/>
              <a:ext cx="3110100" cy="7233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Name: </a:t>
              </a:r>
              <a:r>
                <a:rPr lang="en" sz="1100">
                  <a:solidFill>
                    <a:srgbClr val="000000"/>
                  </a:solidFill>
                </a:rPr>
                <a:t>____________________________</a:t>
              </a:r>
              <a:endParaRPr sz="1100">
                <a:solidFill>
                  <a:srgbClr val="000000"/>
                </a:solidFill>
              </a:endParaRPr>
            </a:p>
            <a:p>
              <a:pPr indent="0" lvl="0" marL="0" rtl="0" algn="l">
                <a:lnSpc>
                  <a:spcPct val="150000"/>
                </a:lnSpc>
                <a:spcBef>
                  <a:spcPts val="0"/>
                </a:spcBef>
                <a:spcAft>
                  <a:spcPts val="0"/>
                </a:spcAft>
                <a:buNone/>
              </a:pPr>
              <a:r>
                <a:t/>
              </a:r>
              <a:endParaRPr sz="500"/>
            </a:p>
            <a:p>
              <a:pPr indent="0" lvl="0" marL="0" rtl="0" algn="l">
                <a:lnSpc>
                  <a:spcPct val="150000"/>
                </a:lnSpc>
                <a:spcBef>
                  <a:spcPts val="0"/>
                </a:spcBef>
                <a:spcAft>
                  <a:spcPts val="0"/>
                </a:spcAft>
                <a:buNone/>
              </a:pPr>
              <a:r>
                <a:rPr lang="en" sz="1100"/>
                <a:t>Date: </a:t>
              </a:r>
              <a:r>
                <a:rPr lang="en" sz="1100">
                  <a:solidFill>
                    <a:srgbClr val="000000"/>
                  </a:solidFill>
                </a:rPr>
                <a:t> </a:t>
              </a:r>
              <a:r>
                <a:rPr lang="en" sz="1100">
                  <a:solidFill>
                    <a:schemeClr val="dk1"/>
                  </a:solidFill>
                </a:rPr>
                <a:t>____________________________</a:t>
              </a:r>
              <a:endParaRPr/>
            </a:p>
          </p:txBody>
        </p:sp>
        <p:sp>
          <p:nvSpPr>
            <p:cNvPr id="136" name="Google Shape;136;p13"/>
            <p:cNvSpPr/>
            <p:nvPr/>
          </p:nvSpPr>
          <p:spPr>
            <a:xfrm rot="10787084">
              <a:off x="390315" y="2080813"/>
              <a:ext cx="2874620" cy="1532704"/>
            </a:xfrm>
            <a:prstGeom prst="rect">
              <a:avLst/>
            </a:prstGeom>
            <a:solidFill>
              <a:srgbClr val="CCCCCC"/>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3"/>
            <p:cNvSpPr/>
            <p:nvPr/>
          </p:nvSpPr>
          <p:spPr>
            <a:xfrm rot="10795713">
              <a:off x="491949" y="2188585"/>
              <a:ext cx="2886902" cy="1523732"/>
            </a:xfrm>
            <a:prstGeom prst="rect">
              <a:avLst/>
            </a:prstGeom>
            <a:solidFill>
              <a:schemeClr val="lt1"/>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3"/>
            <p:cNvSpPr txBox="1"/>
            <p:nvPr/>
          </p:nvSpPr>
          <p:spPr>
            <a:xfrm rot="10800000">
              <a:off x="574125" y="2006376"/>
              <a:ext cx="2675400" cy="15471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None/>
              </a:pPr>
              <a:r>
                <a:rPr b="1" lang="en" sz="2000">
                  <a:latin typeface="Poppins"/>
                  <a:ea typeface="Poppins"/>
                  <a:cs typeface="Poppins"/>
                  <a:sym typeface="Poppins"/>
                </a:rPr>
                <a:t>The Mystery of </a:t>
              </a:r>
              <a:endParaRPr b="1" sz="2000">
                <a:latin typeface="Poppins"/>
                <a:ea typeface="Poppins"/>
                <a:cs typeface="Poppins"/>
                <a:sym typeface="Poppins"/>
              </a:endParaRPr>
            </a:p>
            <a:p>
              <a:pPr indent="0" lvl="0" marL="0" rtl="0" algn="l">
                <a:lnSpc>
                  <a:spcPct val="120000"/>
                </a:lnSpc>
                <a:spcBef>
                  <a:spcPts val="0"/>
                </a:spcBef>
                <a:spcAft>
                  <a:spcPts val="0"/>
                </a:spcAft>
                <a:buNone/>
              </a:pPr>
              <a:r>
                <a:rPr b="1" lang="en" sz="2000">
                  <a:latin typeface="Poppins"/>
                  <a:ea typeface="Poppins"/>
                  <a:cs typeface="Poppins"/>
                  <a:sym typeface="Poppins"/>
                </a:rPr>
                <a:t>the Bighorn Sheep in the Park </a:t>
              </a:r>
              <a:endParaRPr sz="1200"/>
            </a:p>
          </p:txBody>
        </p:sp>
        <p:pic>
          <p:nvPicPr>
            <p:cNvPr id="139" name="Google Shape;139;p13"/>
            <p:cNvPicPr preferRelativeResize="0"/>
            <p:nvPr/>
          </p:nvPicPr>
          <p:blipFill>
            <a:blip r:embed="rId9">
              <a:alphaModFix/>
            </a:blip>
            <a:stretch>
              <a:fillRect/>
            </a:stretch>
          </p:blipFill>
          <p:spPr>
            <a:xfrm rot="10800000">
              <a:off x="720018" y="3888588"/>
              <a:ext cx="523732" cy="731100"/>
            </a:xfrm>
            <a:prstGeom prst="rect">
              <a:avLst/>
            </a:prstGeom>
            <a:noFill/>
            <a:ln>
              <a:noFill/>
            </a:ln>
          </p:spPr>
        </p:pic>
        <p:pic>
          <p:nvPicPr>
            <p:cNvPr id="140" name="Google Shape;140;p13"/>
            <p:cNvPicPr preferRelativeResize="0"/>
            <p:nvPr/>
          </p:nvPicPr>
          <p:blipFill>
            <a:blip r:embed="rId10">
              <a:alphaModFix/>
            </a:blip>
            <a:stretch>
              <a:fillRect/>
            </a:stretch>
          </p:blipFill>
          <p:spPr>
            <a:xfrm rot="10800000">
              <a:off x="1075451" y="450051"/>
              <a:ext cx="1635000" cy="214750"/>
            </a:xfrm>
            <a:prstGeom prst="rect">
              <a:avLst/>
            </a:prstGeom>
            <a:noFill/>
            <a:ln>
              <a:noFill/>
            </a:ln>
          </p:spPr>
        </p:pic>
        <p:sp>
          <p:nvSpPr>
            <p:cNvPr id="141" name="Google Shape;141;p13"/>
            <p:cNvSpPr txBox="1"/>
            <p:nvPr/>
          </p:nvSpPr>
          <p:spPr>
            <a:xfrm rot="10800000">
              <a:off x="544125" y="162001"/>
              <a:ext cx="2675400" cy="323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900"/>
                <a:t>Why would a wild animal visit a playground?</a:t>
              </a:r>
              <a:endParaRPr sz="900"/>
            </a:p>
          </p:txBody>
        </p:sp>
        <p:grpSp>
          <p:nvGrpSpPr>
            <p:cNvPr id="142" name="Google Shape;142;p13"/>
            <p:cNvGrpSpPr/>
            <p:nvPr/>
          </p:nvGrpSpPr>
          <p:grpSpPr>
            <a:xfrm>
              <a:off x="5775625" y="5376625"/>
              <a:ext cx="1656473" cy="759895"/>
              <a:chOff x="5851825" y="5376625"/>
              <a:chExt cx="1656473" cy="759895"/>
            </a:xfrm>
          </p:grpSpPr>
          <p:sp>
            <p:nvSpPr>
              <p:cNvPr id="143" name="Google Shape;143;p13"/>
              <p:cNvSpPr/>
              <p:nvPr/>
            </p:nvSpPr>
            <p:spPr>
              <a:xfrm>
                <a:off x="5861960" y="5376625"/>
                <a:ext cx="1601257" cy="653988"/>
              </a:xfrm>
              <a:custGeom>
                <a:rect b="b" l="l" r="r" t="t"/>
                <a:pathLst>
                  <a:path extrusionOk="0" h="33248" w="71765">
                    <a:moveTo>
                      <a:pt x="0" y="13882"/>
                    </a:moveTo>
                    <a:cubicBezTo>
                      <a:pt x="4148" y="13882"/>
                      <a:pt x="9113" y="11958"/>
                      <a:pt x="12432" y="14447"/>
                    </a:cubicBezTo>
                    <a:cubicBezTo>
                      <a:pt x="14397" y="15921"/>
                      <a:pt x="14652" y="18926"/>
                      <a:pt x="16388" y="20663"/>
                    </a:cubicBezTo>
                    <a:cubicBezTo>
                      <a:pt x="18416" y="22692"/>
                      <a:pt x="21912" y="22462"/>
                      <a:pt x="24299" y="24053"/>
                    </a:cubicBezTo>
                    <a:cubicBezTo>
                      <a:pt x="25350" y="24754"/>
                      <a:pt x="24795" y="27044"/>
                      <a:pt x="25994" y="27444"/>
                    </a:cubicBezTo>
                    <a:cubicBezTo>
                      <a:pt x="30374" y="28907"/>
                      <a:pt x="35076" y="29149"/>
                      <a:pt x="39556" y="30269"/>
                    </a:cubicBezTo>
                    <a:cubicBezTo>
                      <a:pt x="41437" y="30739"/>
                      <a:pt x="42802" y="33707"/>
                      <a:pt x="44642" y="33094"/>
                    </a:cubicBezTo>
                    <a:cubicBezTo>
                      <a:pt x="46337" y="32529"/>
                      <a:pt x="44739" y="28808"/>
                      <a:pt x="46337" y="28009"/>
                    </a:cubicBezTo>
                    <a:cubicBezTo>
                      <a:pt x="52968" y="24694"/>
                      <a:pt x="54710" y="15423"/>
                      <a:pt x="56508" y="8231"/>
                    </a:cubicBezTo>
                    <a:cubicBezTo>
                      <a:pt x="56874" y="6769"/>
                      <a:pt x="55254" y="4546"/>
                      <a:pt x="56508" y="3710"/>
                    </a:cubicBezTo>
                    <a:cubicBezTo>
                      <a:pt x="58232" y="2561"/>
                      <a:pt x="60758" y="4365"/>
                      <a:pt x="62724" y="3710"/>
                    </a:cubicBezTo>
                    <a:cubicBezTo>
                      <a:pt x="63854" y="3333"/>
                      <a:pt x="62698" y="609"/>
                      <a:pt x="63854" y="320"/>
                    </a:cubicBezTo>
                    <a:cubicBezTo>
                      <a:pt x="66419" y="-321"/>
                      <a:pt x="69121" y="885"/>
                      <a:pt x="71765" y="885"/>
                    </a:cubicBezTo>
                  </a:path>
                </a:pathLst>
              </a:custGeom>
              <a:noFill/>
              <a:ln cap="flat" cmpd="sng" w="28575">
                <a:solidFill>
                  <a:srgbClr val="666666"/>
                </a:solidFill>
                <a:prstDash val="solid"/>
                <a:round/>
                <a:headEnd len="med" w="med" type="none"/>
                <a:tailEnd len="med" w="med" type="none"/>
              </a:ln>
            </p:spPr>
          </p:sp>
          <p:sp>
            <p:nvSpPr>
              <p:cNvPr id="144" name="Google Shape;144;p13"/>
              <p:cNvSpPr/>
              <p:nvPr/>
            </p:nvSpPr>
            <p:spPr>
              <a:xfrm>
                <a:off x="6837437" y="6026881"/>
                <a:ext cx="412875" cy="88861"/>
              </a:xfrm>
              <a:custGeom>
                <a:rect b="b" l="l" r="r" t="t"/>
                <a:pathLst>
                  <a:path extrusionOk="0" h="7382" w="26893">
                    <a:moveTo>
                      <a:pt x="0" y="0"/>
                    </a:moveTo>
                    <a:cubicBezTo>
                      <a:pt x="4486" y="1121"/>
                      <a:pt x="9323" y="648"/>
                      <a:pt x="13710" y="2109"/>
                    </a:cubicBezTo>
                    <a:cubicBezTo>
                      <a:pt x="18200" y="3605"/>
                      <a:pt x="22160" y="7382"/>
                      <a:pt x="26893" y="7382"/>
                    </a:cubicBezTo>
                  </a:path>
                </a:pathLst>
              </a:custGeom>
              <a:noFill/>
              <a:ln cap="flat" cmpd="sng" w="28575">
                <a:solidFill>
                  <a:srgbClr val="666666"/>
                </a:solidFill>
                <a:prstDash val="solid"/>
                <a:round/>
                <a:headEnd len="med" w="med" type="none"/>
                <a:tailEnd len="med" w="med" type="none"/>
              </a:ln>
            </p:spPr>
          </p:sp>
          <p:sp>
            <p:nvSpPr>
              <p:cNvPr id="145" name="Google Shape;145;p13"/>
              <p:cNvSpPr/>
              <p:nvPr/>
            </p:nvSpPr>
            <p:spPr>
              <a:xfrm flipH="1" rot="-10729382">
                <a:off x="5851961" y="6088400"/>
                <a:ext cx="1656202" cy="31114"/>
              </a:xfrm>
              <a:custGeom>
                <a:rect b="b" l="l" r="r" t="t"/>
                <a:pathLst>
                  <a:path extrusionOk="0" h="5914" w="295820">
                    <a:moveTo>
                      <a:pt x="0" y="2222"/>
                    </a:moveTo>
                    <a:cubicBezTo>
                      <a:pt x="21802" y="2222"/>
                      <a:pt x="43674" y="-1332"/>
                      <a:pt x="65387" y="641"/>
                    </a:cubicBezTo>
                    <a:cubicBezTo>
                      <a:pt x="80100" y="1978"/>
                      <a:pt x="94932" y="1353"/>
                      <a:pt x="109680" y="2222"/>
                    </a:cubicBezTo>
                    <a:cubicBezTo>
                      <a:pt x="122344" y="2968"/>
                      <a:pt x="135013" y="6007"/>
                      <a:pt x="147647" y="4859"/>
                    </a:cubicBezTo>
                    <a:cubicBezTo>
                      <a:pt x="168839" y="2933"/>
                      <a:pt x="190171" y="2750"/>
                      <a:pt x="211451" y="2750"/>
                    </a:cubicBezTo>
                    <a:cubicBezTo>
                      <a:pt x="221471" y="2750"/>
                      <a:pt x="231624" y="572"/>
                      <a:pt x="241507" y="2222"/>
                    </a:cubicBezTo>
                    <a:cubicBezTo>
                      <a:pt x="259405" y="5210"/>
                      <a:pt x="277674" y="5914"/>
                      <a:pt x="295820" y="5914"/>
                    </a:cubicBezTo>
                  </a:path>
                </a:pathLst>
              </a:custGeom>
              <a:noFill/>
              <a:ln cap="flat" cmpd="sng" w="28575">
                <a:solidFill>
                  <a:srgbClr val="666666"/>
                </a:solidFill>
                <a:prstDash val="solid"/>
                <a:round/>
                <a:headEnd len="med" w="med" type="none"/>
                <a:tailEnd len="med" w="med" type="none"/>
              </a:ln>
            </p:spPr>
          </p:sp>
        </p:grpSp>
        <p:pic>
          <p:nvPicPr>
            <p:cNvPr id="146" name="Google Shape;146;p13"/>
            <p:cNvPicPr preferRelativeResize="0"/>
            <p:nvPr/>
          </p:nvPicPr>
          <p:blipFill rotWithShape="1">
            <a:blip r:embed="rId11">
              <a:alphaModFix/>
            </a:blip>
            <a:srcRect b="31852" l="0" r="0" t="0"/>
            <a:stretch/>
          </p:blipFill>
          <p:spPr>
            <a:xfrm rot="-444998">
              <a:off x="2584532" y="5309373"/>
              <a:ext cx="625335" cy="510908"/>
            </a:xfrm>
            <a:prstGeom prst="rect">
              <a:avLst/>
            </a:prstGeom>
            <a:noFill/>
            <a:ln>
              <a:noFill/>
            </a:ln>
          </p:spPr>
        </p:pic>
        <p:sp>
          <p:nvSpPr>
            <p:cNvPr id="147" name="Google Shape;147;p13"/>
            <p:cNvSpPr/>
            <p:nvPr/>
          </p:nvSpPr>
          <p:spPr>
            <a:xfrm>
              <a:off x="2823775" y="5678500"/>
              <a:ext cx="174778" cy="400187"/>
            </a:xfrm>
            <a:custGeom>
              <a:rect b="b" l="l" r="r" t="t"/>
              <a:pathLst>
                <a:path extrusionOk="0" h="17229" w="7780">
                  <a:moveTo>
                    <a:pt x="7780" y="17229"/>
                  </a:moveTo>
                  <a:lnTo>
                    <a:pt x="5925" y="12531"/>
                  </a:lnTo>
                  <a:lnTo>
                    <a:pt x="5925" y="10908"/>
                  </a:lnTo>
                  <a:lnTo>
                    <a:pt x="5925" y="8111"/>
                  </a:lnTo>
                  <a:lnTo>
                    <a:pt x="6296" y="6042"/>
                  </a:lnTo>
                  <a:lnTo>
                    <a:pt x="7112" y="2573"/>
                  </a:lnTo>
                  <a:lnTo>
                    <a:pt x="7780" y="783"/>
                  </a:lnTo>
                  <a:lnTo>
                    <a:pt x="6580" y="0"/>
                  </a:lnTo>
                  <a:lnTo>
                    <a:pt x="5405" y="2293"/>
                  </a:lnTo>
                  <a:lnTo>
                    <a:pt x="4738" y="4363"/>
                  </a:lnTo>
                  <a:lnTo>
                    <a:pt x="4144" y="5706"/>
                  </a:lnTo>
                  <a:lnTo>
                    <a:pt x="3251" y="4091"/>
                  </a:lnTo>
                  <a:lnTo>
                    <a:pt x="2890" y="1080"/>
                  </a:lnTo>
                  <a:lnTo>
                    <a:pt x="1806" y="1261"/>
                  </a:lnTo>
                  <a:lnTo>
                    <a:pt x="963" y="719"/>
                  </a:lnTo>
                  <a:lnTo>
                    <a:pt x="0" y="1080"/>
                  </a:lnTo>
                  <a:lnTo>
                    <a:pt x="1028" y="4028"/>
                  </a:lnTo>
                  <a:lnTo>
                    <a:pt x="1918" y="6712"/>
                  </a:lnTo>
                  <a:lnTo>
                    <a:pt x="2215" y="9677"/>
                  </a:lnTo>
                  <a:lnTo>
                    <a:pt x="1918" y="12363"/>
                  </a:lnTo>
                  <a:lnTo>
                    <a:pt x="1399" y="14600"/>
                  </a:lnTo>
                  <a:lnTo>
                    <a:pt x="434" y="16782"/>
                  </a:lnTo>
                </a:path>
              </a:pathLst>
            </a:custGeom>
            <a:solidFill>
              <a:schemeClr val="lt1"/>
            </a:solidFill>
            <a:ln cap="flat" cmpd="sng" w="19050">
              <a:solidFill>
                <a:schemeClr val="dk2"/>
              </a:solidFill>
              <a:prstDash val="solid"/>
              <a:round/>
              <a:headEnd len="med" w="med" type="none"/>
              <a:tailEnd len="med" w="med" type="none"/>
            </a:ln>
          </p:spPr>
        </p:sp>
        <p:pic>
          <p:nvPicPr>
            <p:cNvPr id="148" name="Google Shape;148;p13"/>
            <p:cNvPicPr preferRelativeResize="0"/>
            <p:nvPr/>
          </p:nvPicPr>
          <p:blipFill rotWithShape="1">
            <a:blip r:embed="rId12">
              <a:alphaModFix/>
            </a:blip>
            <a:srcRect b="13464" l="0" r="0" t="0"/>
            <a:stretch/>
          </p:blipFill>
          <p:spPr>
            <a:xfrm>
              <a:off x="1578525" y="5292850"/>
              <a:ext cx="954250" cy="825750"/>
            </a:xfrm>
            <a:prstGeom prst="rect">
              <a:avLst/>
            </a:prstGeom>
            <a:noFill/>
            <a:ln>
              <a:noFill/>
            </a:ln>
          </p:spPr>
        </p:pic>
        <p:pic>
          <p:nvPicPr>
            <p:cNvPr id="149" name="Google Shape;149;p13"/>
            <p:cNvPicPr preferRelativeResize="0"/>
            <p:nvPr/>
          </p:nvPicPr>
          <p:blipFill rotWithShape="1">
            <a:blip r:embed="rId13">
              <a:alphaModFix amt="90000"/>
            </a:blip>
            <a:srcRect b="13464" l="0" r="0" t="0"/>
            <a:stretch/>
          </p:blipFill>
          <p:spPr>
            <a:xfrm>
              <a:off x="6409538" y="5314087"/>
              <a:ext cx="374850" cy="324375"/>
            </a:xfrm>
            <a:prstGeom prst="rect">
              <a:avLst/>
            </a:prstGeom>
            <a:noFill/>
            <a:ln>
              <a:noFill/>
            </a:ln>
          </p:spPr>
        </p:pic>
      </p:grpSp>
      <p:sp>
        <p:nvSpPr>
          <p:cNvPr id="150" name="Google Shape;150;p13"/>
          <p:cNvSpPr/>
          <p:nvPr/>
        </p:nvSpPr>
        <p:spPr>
          <a:xfrm>
            <a:off x="5776975" y="9248275"/>
            <a:ext cx="578100" cy="275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3"/>
          <p:cNvSpPr txBox="1"/>
          <p:nvPr/>
        </p:nvSpPr>
        <p:spPr>
          <a:xfrm>
            <a:off x="42260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2" name="Google Shape;152;p13"/>
          <p:cNvSpPr txBox="1"/>
          <p:nvPr/>
        </p:nvSpPr>
        <p:spPr>
          <a:xfrm>
            <a:off x="42260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3" name="Google Shape;153;p13"/>
          <p:cNvSpPr txBox="1"/>
          <p:nvPr/>
        </p:nvSpPr>
        <p:spPr>
          <a:xfrm>
            <a:off x="4226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4" name="Google Shape;154;p13"/>
          <p:cNvSpPr txBox="1"/>
          <p:nvPr/>
        </p:nvSpPr>
        <p:spPr>
          <a:xfrm>
            <a:off x="422600" y="65938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5" name="Google Shape;155;p13"/>
          <p:cNvSpPr txBox="1"/>
          <p:nvPr/>
        </p:nvSpPr>
        <p:spPr>
          <a:xfrm>
            <a:off x="422600" y="63937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6" name="Google Shape;156;p13"/>
          <p:cNvSpPr txBox="1"/>
          <p:nvPr/>
        </p:nvSpPr>
        <p:spPr>
          <a:xfrm>
            <a:off x="1094125"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7" name="Google Shape;157;p13"/>
          <p:cNvSpPr txBox="1"/>
          <p:nvPr/>
        </p:nvSpPr>
        <p:spPr>
          <a:xfrm>
            <a:off x="1722775"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8" name="Google Shape;158;p13"/>
          <p:cNvSpPr txBox="1"/>
          <p:nvPr/>
        </p:nvSpPr>
        <p:spPr>
          <a:xfrm>
            <a:off x="1722775"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9" name="Google Shape;159;p13"/>
          <p:cNvSpPr txBox="1"/>
          <p:nvPr/>
        </p:nvSpPr>
        <p:spPr>
          <a:xfrm>
            <a:off x="31009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0" name="Google Shape;160;p13"/>
          <p:cNvSpPr txBox="1"/>
          <p:nvPr/>
        </p:nvSpPr>
        <p:spPr>
          <a:xfrm>
            <a:off x="1794200" y="85273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9</a:t>
            </a:r>
            <a:endParaRPr b="1">
              <a:solidFill>
                <a:srgbClr val="FF0000"/>
              </a:solidFill>
            </a:endParaRPr>
          </a:p>
        </p:txBody>
      </p:sp>
      <p:sp>
        <p:nvSpPr>
          <p:cNvPr id="161" name="Google Shape;161;p13"/>
          <p:cNvSpPr txBox="1"/>
          <p:nvPr/>
        </p:nvSpPr>
        <p:spPr>
          <a:xfrm>
            <a:off x="5909000" y="8527325"/>
            <a:ext cx="411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12</a:t>
            </a:r>
            <a:endParaRPr b="1">
              <a:solidFill>
                <a:srgbClr val="FF0000"/>
              </a:solidFill>
            </a:endParaRPr>
          </a:p>
        </p:txBody>
      </p:sp>
      <p:sp>
        <p:nvSpPr>
          <p:cNvPr id="162" name="Google Shape;162;p13"/>
          <p:cNvSpPr txBox="1"/>
          <p:nvPr/>
        </p:nvSpPr>
        <p:spPr>
          <a:xfrm>
            <a:off x="437550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3" name="Google Shape;163;p13"/>
          <p:cNvSpPr txBox="1"/>
          <p:nvPr/>
        </p:nvSpPr>
        <p:spPr>
          <a:xfrm>
            <a:off x="4375500" y="697017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4" name="Google Shape;164;p13"/>
          <p:cNvSpPr txBox="1"/>
          <p:nvPr/>
        </p:nvSpPr>
        <p:spPr>
          <a:xfrm>
            <a:off x="43755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5" name="Google Shape;165;p13"/>
          <p:cNvSpPr txBox="1"/>
          <p:nvPr/>
        </p:nvSpPr>
        <p:spPr>
          <a:xfrm>
            <a:off x="504225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6" name="Google Shape;166;p13"/>
          <p:cNvSpPr txBox="1"/>
          <p:nvPr/>
        </p:nvSpPr>
        <p:spPr>
          <a:xfrm>
            <a:off x="504225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7" name="Google Shape;167;p13"/>
          <p:cNvSpPr txBox="1"/>
          <p:nvPr/>
        </p:nvSpPr>
        <p:spPr>
          <a:xfrm>
            <a:off x="57090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8" name="Google Shape;168;p13"/>
          <p:cNvSpPr txBox="1"/>
          <p:nvPr/>
        </p:nvSpPr>
        <p:spPr>
          <a:xfrm>
            <a:off x="637575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9" name="Google Shape;169;p13"/>
          <p:cNvSpPr txBox="1"/>
          <p:nvPr/>
        </p:nvSpPr>
        <p:spPr>
          <a:xfrm>
            <a:off x="570900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0" name="Google Shape;170;p13"/>
          <p:cNvSpPr txBox="1"/>
          <p:nvPr/>
        </p:nvSpPr>
        <p:spPr>
          <a:xfrm>
            <a:off x="70425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1" name="Google Shape;171;p13"/>
          <p:cNvSpPr txBox="1"/>
          <p:nvPr/>
        </p:nvSpPr>
        <p:spPr>
          <a:xfrm>
            <a:off x="57090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2" name="Google Shape;172;p13"/>
          <p:cNvSpPr txBox="1"/>
          <p:nvPr/>
        </p:nvSpPr>
        <p:spPr>
          <a:xfrm>
            <a:off x="5709000" y="65938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3" name="Google Shape;173;p13"/>
          <p:cNvSpPr txBox="1"/>
          <p:nvPr/>
        </p:nvSpPr>
        <p:spPr>
          <a:xfrm>
            <a:off x="5709000" y="63937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4" name="Google Shape;174;p13"/>
          <p:cNvSpPr/>
          <p:nvPr/>
        </p:nvSpPr>
        <p:spPr>
          <a:xfrm rot="10800000">
            <a:off x="4969425" y="3202278"/>
            <a:ext cx="765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3"/>
          <p:cNvSpPr/>
          <p:nvPr/>
        </p:nvSpPr>
        <p:spPr>
          <a:xfrm rot="10800000">
            <a:off x="5968100" y="2311678"/>
            <a:ext cx="876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3"/>
          <p:cNvSpPr/>
          <p:nvPr/>
        </p:nvSpPr>
        <p:spPr>
          <a:xfrm rot="10800000">
            <a:off x="4463125" y="375725"/>
            <a:ext cx="2957100" cy="1389600"/>
          </a:xfrm>
          <a:prstGeom prst="roundRect">
            <a:avLst>
              <a:gd fmla="val 16667" name="adj"/>
            </a:avLst>
          </a:prstGeom>
          <a:solidFill>
            <a:srgbClr val="FFFFFF"/>
          </a:solid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i="1" lang="en" sz="1100">
                <a:solidFill>
                  <a:srgbClr val="FF0000"/>
                </a:solidFill>
              </a:rPr>
              <a:t>The desert habitat provides the bighorn sheep with more places to hide from predators, like coyotes or cougars. When they sleep at night, it’s more important for the bighorn sheep to be in a habitat that provides safety. </a:t>
            </a:r>
            <a:endParaRPr i="1" sz="11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grpSp>
        <p:nvGrpSpPr>
          <p:cNvPr id="181" name="Google Shape;181;p14"/>
          <p:cNvGrpSpPr/>
          <p:nvPr/>
        </p:nvGrpSpPr>
        <p:grpSpPr>
          <a:xfrm rot="10800000">
            <a:off x="-60600" y="-193024"/>
            <a:ext cx="7893600" cy="10256374"/>
            <a:chOff x="-60600" y="-193024"/>
            <a:chExt cx="7893600" cy="10256374"/>
          </a:xfrm>
        </p:grpSpPr>
        <p:cxnSp>
          <p:nvCxnSpPr>
            <p:cNvPr id="182" name="Google Shape;182;p14"/>
            <p:cNvCxnSpPr/>
            <p:nvPr/>
          </p:nvCxnSpPr>
          <p:spPr>
            <a:xfrm>
              <a:off x="3886050" y="-4950"/>
              <a:ext cx="300" cy="10068300"/>
            </a:xfrm>
            <a:prstGeom prst="straightConnector1">
              <a:avLst/>
            </a:prstGeom>
            <a:noFill/>
            <a:ln cap="flat" cmpd="sng" w="9525">
              <a:solidFill>
                <a:schemeClr val="dk1"/>
              </a:solidFill>
              <a:prstDash val="solid"/>
              <a:round/>
              <a:headEnd len="med" w="med" type="none"/>
              <a:tailEnd len="med" w="med" type="none"/>
            </a:ln>
          </p:spPr>
        </p:cxnSp>
        <p:cxnSp>
          <p:nvCxnSpPr>
            <p:cNvPr id="183" name="Google Shape;183;p14"/>
            <p:cNvCxnSpPr/>
            <p:nvPr/>
          </p:nvCxnSpPr>
          <p:spPr>
            <a:xfrm flipH="1">
              <a:off x="-60600" y="5018550"/>
              <a:ext cx="7893600" cy="12300"/>
            </a:xfrm>
            <a:prstGeom prst="straightConnector1">
              <a:avLst/>
            </a:prstGeom>
            <a:noFill/>
            <a:ln cap="flat" cmpd="sng" w="114300">
              <a:solidFill>
                <a:schemeClr val="dk1"/>
              </a:solidFill>
              <a:prstDash val="solid"/>
              <a:round/>
              <a:headEnd len="med" w="med" type="none"/>
              <a:tailEnd len="med" w="med" type="none"/>
            </a:ln>
          </p:spPr>
        </p:cxnSp>
        <p:cxnSp>
          <p:nvCxnSpPr>
            <p:cNvPr id="184" name="Google Shape;184;p14"/>
            <p:cNvCxnSpPr/>
            <p:nvPr/>
          </p:nvCxnSpPr>
          <p:spPr>
            <a:xfrm>
              <a:off x="234398"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185" name="Google Shape;185;p14"/>
            <p:cNvSpPr/>
            <p:nvPr/>
          </p:nvSpPr>
          <p:spPr>
            <a:xfrm>
              <a:off x="4369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4"/>
            <p:cNvSpPr/>
            <p:nvPr/>
          </p:nvSpPr>
          <p:spPr>
            <a:xfrm>
              <a:off x="4369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4"/>
            <p:cNvSpPr/>
            <p:nvPr/>
          </p:nvSpPr>
          <p:spPr>
            <a:xfrm>
              <a:off x="4369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4"/>
            <p:cNvSpPr/>
            <p:nvPr/>
          </p:nvSpPr>
          <p:spPr>
            <a:xfrm>
              <a:off x="4369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4"/>
            <p:cNvSpPr/>
            <p:nvPr/>
          </p:nvSpPr>
          <p:spPr>
            <a:xfrm>
              <a:off x="4369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4"/>
            <p:cNvSpPr txBox="1"/>
            <p:nvPr/>
          </p:nvSpPr>
          <p:spPr>
            <a:xfrm>
              <a:off x="254125" y="8313175"/>
              <a:ext cx="3296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What was the total number of animals that you found in the </a:t>
              </a:r>
              <a:r>
                <a:rPr b="1" lang="en" sz="1100"/>
                <a:t>PARK</a:t>
              </a:r>
              <a:r>
                <a:rPr lang="en" sz="1100">
                  <a:solidFill>
                    <a:srgbClr val="000000"/>
                  </a:solidFill>
                </a:rPr>
                <a:t>?  _____________</a:t>
              </a:r>
              <a:endParaRPr/>
            </a:p>
          </p:txBody>
        </p:sp>
        <p:sp>
          <p:nvSpPr>
            <p:cNvPr id="191" name="Google Shape;191;p14"/>
            <p:cNvSpPr txBox="1"/>
            <p:nvPr/>
          </p:nvSpPr>
          <p:spPr>
            <a:xfrm>
              <a:off x="222400" y="5312475"/>
              <a:ext cx="1266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Park</a:t>
              </a:r>
              <a:r>
                <a:rPr lang="en" sz="27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192" name="Google Shape;192;p14"/>
            <p:cNvSpPr txBox="1"/>
            <p:nvPr/>
          </p:nvSpPr>
          <p:spPr>
            <a:xfrm>
              <a:off x="4160225" y="8313169"/>
              <a:ext cx="3110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Clr>
                  <a:schemeClr val="dk1"/>
                </a:buClr>
                <a:buSzPts val="1100"/>
                <a:buFont typeface="Arial"/>
                <a:buNone/>
              </a:pPr>
              <a:r>
                <a:rPr lang="en" sz="1100">
                  <a:solidFill>
                    <a:schemeClr val="dk1"/>
                  </a:solidFill>
                </a:rPr>
                <a:t>What was the total number of animals that you found in the </a:t>
              </a:r>
              <a:r>
                <a:rPr b="1" lang="en" sz="1100">
                  <a:solidFill>
                    <a:schemeClr val="dk1"/>
                  </a:solidFill>
                </a:rPr>
                <a:t>DESERT</a:t>
              </a:r>
              <a:r>
                <a:rPr lang="en" sz="1100">
                  <a:solidFill>
                    <a:schemeClr val="dk1"/>
                  </a:solidFill>
                </a:rPr>
                <a:t>?  _____________</a:t>
              </a:r>
              <a:endParaRPr sz="1100"/>
            </a:p>
          </p:txBody>
        </p:sp>
        <p:sp>
          <p:nvSpPr>
            <p:cNvPr id="193" name="Google Shape;193;p14"/>
            <p:cNvSpPr txBox="1"/>
            <p:nvPr/>
          </p:nvSpPr>
          <p:spPr>
            <a:xfrm>
              <a:off x="4189900" y="5312463"/>
              <a:ext cx="1713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Desert</a:t>
              </a:r>
              <a:r>
                <a:rPr b="1" lang="en" sz="22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194" name="Google Shape;194;p14"/>
            <p:cNvSpPr/>
            <p:nvPr/>
          </p:nvSpPr>
          <p:spPr>
            <a:xfrm>
              <a:off x="110598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4"/>
            <p:cNvSpPr/>
            <p:nvPr/>
          </p:nvSpPr>
          <p:spPr>
            <a:xfrm>
              <a:off x="110598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4"/>
            <p:cNvSpPr/>
            <p:nvPr/>
          </p:nvSpPr>
          <p:spPr>
            <a:xfrm>
              <a:off x="110598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4"/>
            <p:cNvSpPr/>
            <p:nvPr/>
          </p:nvSpPr>
          <p:spPr>
            <a:xfrm>
              <a:off x="110598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4"/>
            <p:cNvSpPr/>
            <p:nvPr/>
          </p:nvSpPr>
          <p:spPr>
            <a:xfrm>
              <a:off x="110598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4"/>
            <p:cNvSpPr/>
            <p:nvPr/>
          </p:nvSpPr>
          <p:spPr>
            <a:xfrm>
              <a:off x="17415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4"/>
            <p:cNvSpPr/>
            <p:nvPr/>
          </p:nvSpPr>
          <p:spPr>
            <a:xfrm>
              <a:off x="17415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4"/>
            <p:cNvSpPr/>
            <p:nvPr/>
          </p:nvSpPr>
          <p:spPr>
            <a:xfrm>
              <a:off x="17415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4"/>
            <p:cNvSpPr/>
            <p:nvPr/>
          </p:nvSpPr>
          <p:spPr>
            <a:xfrm>
              <a:off x="17415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4"/>
            <p:cNvSpPr/>
            <p:nvPr/>
          </p:nvSpPr>
          <p:spPr>
            <a:xfrm>
              <a:off x="17415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4"/>
            <p:cNvSpPr/>
            <p:nvPr/>
          </p:nvSpPr>
          <p:spPr>
            <a:xfrm>
              <a:off x="2427188"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4"/>
            <p:cNvSpPr/>
            <p:nvPr/>
          </p:nvSpPr>
          <p:spPr>
            <a:xfrm>
              <a:off x="2427188"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4"/>
            <p:cNvSpPr/>
            <p:nvPr/>
          </p:nvSpPr>
          <p:spPr>
            <a:xfrm>
              <a:off x="2427188"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4"/>
            <p:cNvSpPr/>
            <p:nvPr/>
          </p:nvSpPr>
          <p:spPr>
            <a:xfrm>
              <a:off x="2427188"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4"/>
            <p:cNvSpPr/>
            <p:nvPr/>
          </p:nvSpPr>
          <p:spPr>
            <a:xfrm>
              <a:off x="2427188"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4"/>
            <p:cNvSpPr/>
            <p:nvPr/>
          </p:nvSpPr>
          <p:spPr>
            <a:xfrm>
              <a:off x="309206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4"/>
            <p:cNvSpPr/>
            <p:nvPr/>
          </p:nvSpPr>
          <p:spPr>
            <a:xfrm>
              <a:off x="309206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4"/>
            <p:cNvSpPr/>
            <p:nvPr/>
          </p:nvSpPr>
          <p:spPr>
            <a:xfrm>
              <a:off x="309206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4"/>
            <p:cNvSpPr/>
            <p:nvPr/>
          </p:nvSpPr>
          <p:spPr>
            <a:xfrm>
              <a:off x="309206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4"/>
            <p:cNvSpPr/>
            <p:nvPr/>
          </p:nvSpPr>
          <p:spPr>
            <a:xfrm>
              <a:off x="309206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14" name="Google Shape;214;p14"/>
            <p:cNvCxnSpPr/>
            <p:nvPr/>
          </p:nvCxnSpPr>
          <p:spPr>
            <a:xfrm>
              <a:off x="4218473"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215" name="Google Shape;215;p14"/>
            <p:cNvSpPr/>
            <p:nvPr/>
          </p:nvSpPr>
          <p:spPr>
            <a:xfrm>
              <a:off x="43927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4"/>
            <p:cNvSpPr/>
            <p:nvPr/>
          </p:nvSpPr>
          <p:spPr>
            <a:xfrm>
              <a:off x="43927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4"/>
            <p:cNvSpPr/>
            <p:nvPr/>
          </p:nvSpPr>
          <p:spPr>
            <a:xfrm>
              <a:off x="43927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4"/>
            <p:cNvSpPr/>
            <p:nvPr/>
          </p:nvSpPr>
          <p:spPr>
            <a:xfrm>
              <a:off x="43927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4"/>
            <p:cNvSpPr/>
            <p:nvPr/>
          </p:nvSpPr>
          <p:spPr>
            <a:xfrm>
              <a:off x="43927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4"/>
            <p:cNvSpPr/>
            <p:nvPr/>
          </p:nvSpPr>
          <p:spPr>
            <a:xfrm>
              <a:off x="506073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4"/>
            <p:cNvSpPr/>
            <p:nvPr/>
          </p:nvSpPr>
          <p:spPr>
            <a:xfrm>
              <a:off x="506073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4"/>
            <p:cNvSpPr/>
            <p:nvPr/>
          </p:nvSpPr>
          <p:spPr>
            <a:xfrm>
              <a:off x="506073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4"/>
            <p:cNvSpPr/>
            <p:nvPr/>
          </p:nvSpPr>
          <p:spPr>
            <a:xfrm>
              <a:off x="506073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4"/>
            <p:cNvSpPr/>
            <p:nvPr/>
          </p:nvSpPr>
          <p:spPr>
            <a:xfrm>
              <a:off x="506073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4"/>
            <p:cNvSpPr/>
            <p:nvPr/>
          </p:nvSpPr>
          <p:spPr>
            <a:xfrm>
              <a:off x="572561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4"/>
            <p:cNvSpPr/>
            <p:nvPr/>
          </p:nvSpPr>
          <p:spPr>
            <a:xfrm>
              <a:off x="572561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4"/>
            <p:cNvSpPr/>
            <p:nvPr/>
          </p:nvSpPr>
          <p:spPr>
            <a:xfrm>
              <a:off x="572561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4"/>
            <p:cNvSpPr/>
            <p:nvPr/>
          </p:nvSpPr>
          <p:spPr>
            <a:xfrm>
              <a:off x="572561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4"/>
            <p:cNvSpPr/>
            <p:nvPr/>
          </p:nvSpPr>
          <p:spPr>
            <a:xfrm>
              <a:off x="572561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4"/>
            <p:cNvSpPr/>
            <p:nvPr/>
          </p:nvSpPr>
          <p:spPr>
            <a:xfrm>
              <a:off x="6411263"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4"/>
            <p:cNvSpPr/>
            <p:nvPr/>
          </p:nvSpPr>
          <p:spPr>
            <a:xfrm>
              <a:off x="6411263"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4"/>
            <p:cNvSpPr/>
            <p:nvPr/>
          </p:nvSpPr>
          <p:spPr>
            <a:xfrm>
              <a:off x="6411263"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4"/>
            <p:cNvSpPr/>
            <p:nvPr/>
          </p:nvSpPr>
          <p:spPr>
            <a:xfrm>
              <a:off x="6411263"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4"/>
            <p:cNvSpPr/>
            <p:nvPr/>
          </p:nvSpPr>
          <p:spPr>
            <a:xfrm>
              <a:off x="6411263"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4"/>
            <p:cNvSpPr/>
            <p:nvPr/>
          </p:nvSpPr>
          <p:spPr>
            <a:xfrm>
              <a:off x="70761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4"/>
            <p:cNvSpPr/>
            <p:nvPr/>
          </p:nvSpPr>
          <p:spPr>
            <a:xfrm>
              <a:off x="70761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4"/>
            <p:cNvSpPr/>
            <p:nvPr/>
          </p:nvSpPr>
          <p:spPr>
            <a:xfrm>
              <a:off x="70761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4"/>
            <p:cNvSpPr/>
            <p:nvPr/>
          </p:nvSpPr>
          <p:spPr>
            <a:xfrm>
              <a:off x="70761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4"/>
            <p:cNvSpPr/>
            <p:nvPr/>
          </p:nvSpPr>
          <p:spPr>
            <a:xfrm>
              <a:off x="70761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4"/>
            <p:cNvSpPr/>
            <p:nvPr/>
          </p:nvSpPr>
          <p:spPr>
            <a:xfrm>
              <a:off x="856025" y="9179650"/>
              <a:ext cx="6362100" cy="607200"/>
            </a:xfrm>
            <a:prstGeom prst="roundRect">
              <a:avLst>
                <a:gd fmla="val 0" name="adj"/>
              </a:avLst>
            </a:prstGeom>
            <a:solidFill>
              <a:srgbClr val="D9D9D9"/>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4"/>
            <p:cNvSpPr/>
            <p:nvPr/>
          </p:nvSpPr>
          <p:spPr>
            <a:xfrm>
              <a:off x="728200" y="9079750"/>
              <a:ext cx="6392100" cy="607200"/>
            </a:xfrm>
            <a:prstGeom prst="roundRect">
              <a:avLst>
                <a:gd fmla="val 0" name="adj"/>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4"/>
            <p:cNvSpPr txBox="1"/>
            <p:nvPr/>
          </p:nvSpPr>
          <p:spPr>
            <a:xfrm>
              <a:off x="873925" y="9191025"/>
              <a:ext cx="63723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Poppins Medium"/>
                  <a:ea typeface="Poppins Medium"/>
                  <a:cs typeface="Poppins Medium"/>
                  <a:sym typeface="Poppins Medium"/>
                </a:rPr>
                <a:t>1.   Did you find some kinds of animals in both habitats?        YES        NO</a:t>
              </a:r>
              <a:endParaRPr sz="1300">
                <a:latin typeface="Poppins Medium"/>
                <a:ea typeface="Poppins Medium"/>
                <a:cs typeface="Poppins Medium"/>
                <a:sym typeface="Poppins Medium"/>
              </a:endParaRPr>
            </a:p>
          </p:txBody>
        </p:sp>
        <p:sp>
          <p:nvSpPr>
            <p:cNvPr id="243" name="Google Shape;243;p14"/>
            <p:cNvSpPr txBox="1"/>
            <p:nvPr/>
          </p:nvSpPr>
          <p:spPr>
            <a:xfrm>
              <a:off x="4349875" y="671225"/>
              <a:ext cx="2266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pic>
          <p:nvPicPr>
            <p:cNvPr id="244" name="Google Shape;244;p14"/>
            <p:cNvPicPr preferRelativeResize="0"/>
            <p:nvPr/>
          </p:nvPicPr>
          <p:blipFill>
            <a:blip r:embed="rId3">
              <a:alphaModFix/>
            </a:blip>
            <a:stretch>
              <a:fillRect/>
            </a:stretch>
          </p:blipFill>
          <p:spPr>
            <a:xfrm flipH="1">
              <a:off x="2967625" y="7624984"/>
              <a:ext cx="578449" cy="441686"/>
            </a:xfrm>
            <a:prstGeom prst="rect">
              <a:avLst/>
            </a:prstGeom>
            <a:noFill/>
            <a:ln>
              <a:noFill/>
            </a:ln>
          </p:spPr>
        </p:pic>
        <p:pic>
          <p:nvPicPr>
            <p:cNvPr id="245" name="Google Shape;245;p14"/>
            <p:cNvPicPr preferRelativeResize="0"/>
            <p:nvPr/>
          </p:nvPicPr>
          <p:blipFill>
            <a:blip r:embed="rId4">
              <a:alphaModFix/>
            </a:blip>
            <a:stretch>
              <a:fillRect/>
            </a:stretch>
          </p:blipFill>
          <p:spPr>
            <a:xfrm flipH="1">
              <a:off x="274976" y="7565175"/>
              <a:ext cx="558024" cy="505525"/>
            </a:xfrm>
            <a:prstGeom prst="rect">
              <a:avLst/>
            </a:prstGeom>
            <a:noFill/>
            <a:ln>
              <a:noFill/>
            </a:ln>
          </p:spPr>
        </p:pic>
        <p:pic>
          <p:nvPicPr>
            <p:cNvPr id="246" name="Google Shape;246;p14"/>
            <p:cNvPicPr preferRelativeResize="0"/>
            <p:nvPr/>
          </p:nvPicPr>
          <p:blipFill>
            <a:blip r:embed="rId5">
              <a:alphaModFix/>
            </a:blip>
            <a:stretch>
              <a:fillRect/>
            </a:stretch>
          </p:blipFill>
          <p:spPr>
            <a:xfrm>
              <a:off x="1629313" y="7626471"/>
              <a:ext cx="538051" cy="389904"/>
            </a:xfrm>
            <a:prstGeom prst="rect">
              <a:avLst/>
            </a:prstGeom>
            <a:noFill/>
            <a:ln>
              <a:noFill/>
            </a:ln>
          </p:spPr>
        </p:pic>
        <p:pic>
          <p:nvPicPr>
            <p:cNvPr id="247" name="Google Shape;247;p14"/>
            <p:cNvPicPr preferRelativeResize="0"/>
            <p:nvPr/>
          </p:nvPicPr>
          <p:blipFill>
            <a:blip r:embed="rId6">
              <a:alphaModFix/>
            </a:blip>
            <a:stretch>
              <a:fillRect/>
            </a:stretch>
          </p:blipFill>
          <p:spPr>
            <a:xfrm>
              <a:off x="925126" y="7543925"/>
              <a:ext cx="543050" cy="480025"/>
            </a:xfrm>
            <a:prstGeom prst="rect">
              <a:avLst/>
            </a:prstGeom>
            <a:noFill/>
            <a:ln>
              <a:noFill/>
            </a:ln>
          </p:spPr>
        </p:pic>
        <p:pic>
          <p:nvPicPr>
            <p:cNvPr id="248" name="Google Shape;248;p14"/>
            <p:cNvPicPr preferRelativeResize="0"/>
            <p:nvPr/>
          </p:nvPicPr>
          <p:blipFill>
            <a:blip r:embed="rId7">
              <a:alphaModFix/>
            </a:blip>
            <a:stretch>
              <a:fillRect/>
            </a:stretch>
          </p:blipFill>
          <p:spPr>
            <a:xfrm flipH="1">
              <a:off x="2271848" y="7683150"/>
              <a:ext cx="564452" cy="293924"/>
            </a:xfrm>
            <a:prstGeom prst="rect">
              <a:avLst/>
            </a:prstGeom>
            <a:noFill/>
            <a:ln>
              <a:noFill/>
            </a:ln>
          </p:spPr>
        </p:pic>
        <p:pic>
          <p:nvPicPr>
            <p:cNvPr id="249" name="Google Shape;249;p14"/>
            <p:cNvPicPr preferRelativeResize="0"/>
            <p:nvPr/>
          </p:nvPicPr>
          <p:blipFill>
            <a:blip r:embed="rId3">
              <a:alphaModFix/>
            </a:blip>
            <a:stretch>
              <a:fillRect/>
            </a:stretch>
          </p:blipFill>
          <p:spPr>
            <a:xfrm flipH="1">
              <a:off x="6915175" y="7624984"/>
              <a:ext cx="578449" cy="441686"/>
            </a:xfrm>
            <a:prstGeom prst="rect">
              <a:avLst/>
            </a:prstGeom>
            <a:noFill/>
            <a:ln>
              <a:noFill/>
            </a:ln>
          </p:spPr>
        </p:pic>
        <p:pic>
          <p:nvPicPr>
            <p:cNvPr id="250" name="Google Shape;250;p14"/>
            <p:cNvPicPr preferRelativeResize="0"/>
            <p:nvPr/>
          </p:nvPicPr>
          <p:blipFill>
            <a:blip r:embed="rId4">
              <a:alphaModFix/>
            </a:blip>
            <a:stretch>
              <a:fillRect/>
            </a:stretch>
          </p:blipFill>
          <p:spPr>
            <a:xfrm flipH="1">
              <a:off x="4222526" y="7565175"/>
              <a:ext cx="558024" cy="505525"/>
            </a:xfrm>
            <a:prstGeom prst="rect">
              <a:avLst/>
            </a:prstGeom>
            <a:noFill/>
            <a:ln>
              <a:noFill/>
            </a:ln>
          </p:spPr>
        </p:pic>
        <p:pic>
          <p:nvPicPr>
            <p:cNvPr id="251" name="Google Shape;251;p14"/>
            <p:cNvPicPr preferRelativeResize="0"/>
            <p:nvPr/>
          </p:nvPicPr>
          <p:blipFill>
            <a:blip r:embed="rId5">
              <a:alphaModFix/>
            </a:blip>
            <a:stretch>
              <a:fillRect/>
            </a:stretch>
          </p:blipFill>
          <p:spPr>
            <a:xfrm>
              <a:off x="5576863" y="7626471"/>
              <a:ext cx="538051" cy="389904"/>
            </a:xfrm>
            <a:prstGeom prst="rect">
              <a:avLst/>
            </a:prstGeom>
            <a:noFill/>
            <a:ln>
              <a:noFill/>
            </a:ln>
          </p:spPr>
        </p:pic>
        <p:pic>
          <p:nvPicPr>
            <p:cNvPr id="252" name="Google Shape;252;p14"/>
            <p:cNvPicPr preferRelativeResize="0"/>
            <p:nvPr/>
          </p:nvPicPr>
          <p:blipFill>
            <a:blip r:embed="rId6">
              <a:alphaModFix/>
            </a:blip>
            <a:stretch>
              <a:fillRect/>
            </a:stretch>
          </p:blipFill>
          <p:spPr>
            <a:xfrm>
              <a:off x="4872676" y="7543925"/>
              <a:ext cx="543050" cy="480025"/>
            </a:xfrm>
            <a:prstGeom prst="rect">
              <a:avLst/>
            </a:prstGeom>
            <a:noFill/>
            <a:ln>
              <a:noFill/>
            </a:ln>
          </p:spPr>
        </p:pic>
        <p:pic>
          <p:nvPicPr>
            <p:cNvPr id="253" name="Google Shape;253;p14"/>
            <p:cNvPicPr preferRelativeResize="0"/>
            <p:nvPr/>
          </p:nvPicPr>
          <p:blipFill>
            <a:blip r:embed="rId7">
              <a:alphaModFix/>
            </a:blip>
            <a:stretch>
              <a:fillRect/>
            </a:stretch>
          </p:blipFill>
          <p:spPr>
            <a:xfrm flipH="1">
              <a:off x="6219398" y="7683150"/>
              <a:ext cx="564452" cy="293924"/>
            </a:xfrm>
            <a:prstGeom prst="rect">
              <a:avLst/>
            </a:prstGeom>
            <a:noFill/>
            <a:ln>
              <a:noFill/>
            </a:ln>
          </p:spPr>
        </p:pic>
        <p:grpSp>
          <p:nvGrpSpPr>
            <p:cNvPr id="254" name="Google Shape;254;p14"/>
            <p:cNvGrpSpPr/>
            <p:nvPr/>
          </p:nvGrpSpPr>
          <p:grpSpPr>
            <a:xfrm>
              <a:off x="1488375" y="5910023"/>
              <a:ext cx="2072063" cy="124308"/>
              <a:chOff x="1488375" y="5973048"/>
              <a:chExt cx="2072063" cy="124308"/>
            </a:xfrm>
          </p:grpSpPr>
          <p:sp>
            <p:nvSpPr>
              <p:cNvPr id="255" name="Google Shape;255;p14"/>
              <p:cNvSpPr/>
              <p:nvPr/>
            </p:nvSpPr>
            <p:spPr>
              <a:xfrm rot="-161708">
                <a:off x="1489782" y="6002765"/>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256" name="Google Shape;256;p14"/>
              <p:cNvSpPr/>
              <p:nvPr/>
            </p:nvSpPr>
            <p:spPr>
              <a:xfrm rot="-161708">
                <a:off x="2183824" y="5989227"/>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257" name="Google Shape;257;p14"/>
              <p:cNvSpPr/>
              <p:nvPr/>
            </p:nvSpPr>
            <p:spPr>
              <a:xfrm rot="-161708">
                <a:off x="2869136" y="5989362"/>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grpSp>
        <p:pic>
          <p:nvPicPr>
            <p:cNvPr id="258" name="Google Shape;258;p14"/>
            <p:cNvPicPr preferRelativeResize="0"/>
            <p:nvPr/>
          </p:nvPicPr>
          <p:blipFill rotWithShape="1">
            <a:blip r:embed="rId8">
              <a:alphaModFix/>
            </a:blip>
            <a:srcRect b="18079" l="0" r="0" t="0"/>
            <a:stretch/>
          </p:blipFill>
          <p:spPr>
            <a:xfrm rot="10800000">
              <a:off x="4301376" y="1239001"/>
              <a:ext cx="3296099" cy="3487074"/>
            </a:xfrm>
            <a:prstGeom prst="rect">
              <a:avLst/>
            </a:prstGeom>
            <a:noFill/>
            <a:ln>
              <a:noFill/>
            </a:ln>
          </p:spPr>
        </p:pic>
        <p:pic>
          <p:nvPicPr>
            <p:cNvPr id="259" name="Google Shape;259;p14"/>
            <p:cNvPicPr preferRelativeResize="0"/>
            <p:nvPr/>
          </p:nvPicPr>
          <p:blipFill rotWithShape="1">
            <a:blip r:embed="rId8">
              <a:alphaModFix/>
            </a:blip>
            <a:srcRect b="0" l="0" r="0" t="59301"/>
            <a:stretch/>
          </p:blipFill>
          <p:spPr>
            <a:xfrm rot="10800000">
              <a:off x="4301376" y="222157"/>
              <a:ext cx="3296099" cy="1732401"/>
            </a:xfrm>
            <a:prstGeom prst="rect">
              <a:avLst/>
            </a:prstGeom>
            <a:noFill/>
            <a:ln>
              <a:noFill/>
            </a:ln>
          </p:spPr>
        </p:pic>
        <p:sp>
          <p:nvSpPr>
            <p:cNvPr id="260" name="Google Shape;260;p14"/>
            <p:cNvSpPr txBox="1"/>
            <p:nvPr/>
          </p:nvSpPr>
          <p:spPr>
            <a:xfrm rot="10800000">
              <a:off x="4510475" y="-193024"/>
              <a:ext cx="2877900" cy="4577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b="1" sz="1100"/>
            </a:p>
            <a:p>
              <a:pPr indent="0" lvl="0" marL="0" rtl="0" algn="l">
                <a:lnSpc>
                  <a:spcPct val="115000"/>
                </a:lnSpc>
                <a:spcBef>
                  <a:spcPts val="0"/>
                </a:spcBef>
                <a:spcAft>
                  <a:spcPts val="0"/>
                </a:spcAft>
                <a:buNone/>
              </a:pPr>
              <a:r>
                <a:rPr lang="en" sz="1100"/>
                <a:t>2. Where can the bighorn sheep find the</a:t>
              </a:r>
              <a:endParaRPr sz="1100"/>
            </a:p>
            <a:p>
              <a:pPr indent="0" lvl="0" marL="0" rtl="0" algn="l">
                <a:lnSpc>
                  <a:spcPct val="115000"/>
                </a:lnSpc>
                <a:spcBef>
                  <a:spcPts val="0"/>
                </a:spcBef>
                <a:spcAft>
                  <a:spcPts val="0"/>
                </a:spcAft>
                <a:buNone/>
              </a:pPr>
              <a:r>
                <a:rPr lang="en" sz="1100"/>
                <a:t>    most food? (Circle your answer)</a:t>
              </a:r>
              <a:endParaRPr sz="1100"/>
            </a:p>
            <a:p>
              <a:pPr indent="0" lvl="0" marL="0" rtl="0" algn="l">
                <a:lnSpc>
                  <a:spcPct val="100000"/>
                </a:lnSpc>
                <a:spcBef>
                  <a:spcPts val="0"/>
                </a:spcBef>
                <a:spcAft>
                  <a:spcPts val="0"/>
                </a:spcAft>
                <a:buNone/>
              </a:pPr>
              <a:r>
                <a:t/>
              </a:r>
              <a:endParaRPr sz="1100"/>
            </a:p>
            <a:p>
              <a:pPr indent="0" lvl="0" marL="0" rtl="0" algn="ctr">
                <a:lnSpc>
                  <a:spcPct val="100000"/>
                </a:lnSpc>
                <a:spcBef>
                  <a:spcPts val="0"/>
                </a:spcBef>
                <a:spcAft>
                  <a:spcPts val="0"/>
                </a:spcAft>
                <a:buNone/>
              </a:pPr>
              <a:r>
                <a:rPr b="1" lang="en">
                  <a:latin typeface="Poppins"/>
                  <a:ea typeface="Poppins"/>
                  <a:cs typeface="Poppins"/>
                  <a:sym typeface="Poppins"/>
                </a:rPr>
                <a:t> DESERT             PARK</a:t>
              </a:r>
              <a:endParaRPr b="1">
                <a:solidFill>
                  <a:schemeClr val="lt1"/>
                </a:solidFill>
                <a:latin typeface="Poppins"/>
                <a:ea typeface="Poppins"/>
                <a:cs typeface="Poppins"/>
                <a:sym typeface="Poppins"/>
              </a:endParaRPr>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3. Where can the bighorn sheep hide from </a:t>
              </a:r>
              <a:endParaRPr sz="1100"/>
            </a:p>
            <a:p>
              <a:pPr indent="0" lvl="0" marL="0" rtl="0" algn="l">
                <a:lnSpc>
                  <a:spcPct val="100000"/>
                </a:lnSpc>
                <a:spcBef>
                  <a:spcPts val="0"/>
                </a:spcBef>
                <a:spcAft>
                  <a:spcPts val="0"/>
                </a:spcAft>
                <a:buNone/>
              </a:pPr>
              <a:r>
                <a:rPr lang="en" sz="1100"/>
                <a:t>    predators?</a:t>
              </a:r>
              <a:r>
                <a:rPr lang="en" sz="1100">
                  <a:solidFill>
                    <a:schemeClr val="dk1"/>
                  </a:solidFill>
                </a:rPr>
                <a:t> (Circle your answer)</a:t>
              </a:r>
              <a:endParaRPr sz="1100"/>
            </a:p>
            <a:p>
              <a:pPr indent="0" lvl="0" marL="0" rtl="0" algn="l">
                <a:spcBef>
                  <a:spcPts val="0"/>
                </a:spcBef>
                <a:spcAft>
                  <a:spcPts val="0"/>
                </a:spcAft>
                <a:buClr>
                  <a:schemeClr val="dk1"/>
                </a:buClr>
                <a:buSzPts val="1100"/>
                <a:buFont typeface="Arial"/>
                <a:buNone/>
              </a:pPr>
              <a:r>
                <a:t/>
              </a:r>
              <a:endParaRPr sz="1100"/>
            </a:p>
            <a:p>
              <a:pPr indent="0" lvl="0" marL="0" rtl="0" algn="ctr">
                <a:spcBef>
                  <a:spcPts val="0"/>
                </a:spcBef>
                <a:spcAft>
                  <a:spcPts val="0"/>
                </a:spcAft>
                <a:buClr>
                  <a:schemeClr val="dk1"/>
                </a:buClr>
                <a:buSzPts val="1100"/>
                <a:buFont typeface="Arial"/>
                <a:buNone/>
              </a:pPr>
              <a:r>
                <a:rPr b="1" lang="en">
                  <a:solidFill>
                    <a:schemeClr val="dk1"/>
                  </a:solidFill>
                  <a:latin typeface="Poppins"/>
                  <a:ea typeface="Poppins"/>
                  <a:cs typeface="Poppins"/>
                  <a:sym typeface="Poppins"/>
                </a:rPr>
                <a:t> DESERT             PARK</a:t>
              </a:r>
              <a:endParaRPr b="1">
                <a:solidFill>
                  <a:schemeClr val="dk1"/>
                </a:solidFill>
                <a:latin typeface="Poppins"/>
                <a:ea typeface="Poppins"/>
                <a:cs typeface="Poppins"/>
                <a:sym typeface="Poppins"/>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4. Why do you think the bighorn sheep go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    back to the desert habitat at night?</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00000"/>
                </a:lnSpc>
                <a:spcBef>
                  <a:spcPts val="0"/>
                </a:spcBef>
                <a:spcAft>
                  <a:spcPts val="0"/>
                </a:spcAft>
                <a:buNone/>
              </a:pPr>
              <a:r>
                <a:t/>
              </a:r>
              <a:endParaRPr sz="1100"/>
            </a:p>
            <a:p>
              <a:pPr indent="0" lvl="0" marL="0" rtl="0" algn="l">
                <a:lnSpc>
                  <a:spcPct val="150000"/>
                </a:lnSpc>
                <a:spcBef>
                  <a:spcPts val="0"/>
                </a:spcBef>
                <a:spcAft>
                  <a:spcPts val="0"/>
                </a:spcAft>
                <a:buNone/>
              </a:pPr>
              <a:r>
                <a:t/>
              </a:r>
              <a:endParaRPr sz="1100"/>
            </a:p>
            <a:p>
              <a:pPr indent="0" lvl="0" marL="0" rtl="0" algn="l">
                <a:spcBef>
                  <a:spcPts val="0"/>
                </a:spcBef>
                <a:spcAft>
                  <a:spcPts val="0"/>
                </a:spcAft>
                <a:buNone/>
              </a:pPr>
              <a:r>
                <a:t/>
              </a:r>
              <a:endParaRPr sz="1100"/>
            </a:p>
          </p:txBody>
        </p:sp>
        <p:pic>
          <p:nvPicPr>
            <p:cNvPr id="261" name="Google Shape;261;p14"/>
            <p:cNvPicPr preferRelativeResize="0"/>
            <p:nvPr/>
          </p:nvPicPr>
          <p:blipFill>
            <a:blip r:embed="rId4">
              <a:alphaModFix/>
            </a:blip>
            <a:stretch>
              <a:fillRect/>
            </a:stretch>
          </p:blipFill>
          <p:spPr>
            <a:xfrm flipH="1" rot="10800000">
              <a:off x="2155250" y="3616951"/>
              <a:ext cx="980401" cy="1015900"/>
            </a:xfrm>
            <a:prstGeom prst="rect">
              <a:avLst/>
            </a:prstGeom>
            <a:noFill/>
            <a:ln>
              <a:noFill/>
            </a:ln>
          </p:spPr>
        </p:pic>
        <p:sp>
          <p:nvSpPr>
            <p:cNvPr id="262" name="Google Shape;262;p14"/>
            <p:cNvSpPr txBox="1"/>
            <p:nvPr/>
          </p:nvSpPr>
          <p:spPr>
            <a:xfrm rot="10800000">
              <a:off x="187775" y="1026213"/>
              <a:ext cx="3110100" cy="7233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Name: </a:t>
              </a:r>
              <a:r>
                <a:rPr lang="en" sz="1100">
                  <a:solidFill>
                    <a:srgbClr val="000000"/>
                  </a:solidFill>
                </a:rPr>
                <a:t>____________________________</a:t>
              </a:r>
              <a:endParaRPr sz="1100">
                <a:solidFill>
                  <a:srgbClr val="000000"/>
                </a:solidFill>
              </a:endParaRPr>
            </a:p>
            <a:p>
              <a:pPr indent="0" lvl="0" marL="0" rtl="0" algn="l">
                <a:lnSpc>
                  <a:spcPct val="150000"/>
                </a:lnSpc>
                <a:spcBef>
                  <a:spcPts val="0"/>
                </a:spcBef>
                <a:spcAft>
                  <a:spcPts val="0"/>
                </a:spcAft>
                <a:buNone/>
              </a:pPr>
              <a:r>
                <a:t/>
              </a:r>
              <a:endParaRPr sz="500"/>
            </a:p>
            <a:p>
              <a:pPr indent="0" lvl="0" marL="0" rtl="0" algn="l">
                <a:lnSpc>
                  <a:spcPct val="150000"/>
                </a:lnSpc>
                <a:spcBef>
                  <a:spcPts val="0"/>
                </a:spcBef>
                <a:spcAft>
                  <a:spcPts val="0"/>
                </a:spcAft>
                <a:buNone/>
              </a:pPr>
              <a:r>
                <a:rPr lang="en" sz="1100"/>
                <a:t>Date: </a:t>
              </a:r>
              <a:r>
                <a:rPr lang="en" sz="1100">
                  <a:solidFill>
                    <a:srgbClr val="000000"/>
                  </a:solidFill>
                </a:rPr>
                <a:t> </a:t>
              </a:r>
              <a:r>
                <a:rPr lang="en" sz="1100">
                  <a:solidFill>
                    <a:schemeClr val="dk1"/>
                  </a:solidFill>
                </a:rPr>
                <a:t>____________________________</a:t>
              </a:r>
              <a:endParaRPr/>
            </a:p>
          </p:txBody>
        </p:sp>
        <p:sp>
          <p:nvSpPr>
            <p:cNvPr id="263" name="Google Shape;263;p14"/>
            <p:cNvSpPr/>
            <p:nvPr/>
          </p:nvSpPr>
          <p:spPr>
            <a:xfrm rot="10787084">
              <a:off x="390315" y="2080813"/>
              <a:ext cx="2874620" cy="1532704"/>
            </a:xfrm>
            <a:prstGeom prst="rect">
              <a:avLst/>
            </a:prstGeom>
            <a:solidFill>
              <a:srgbClr val="CCCCCC"/>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4"/>
            <p:cNvSpPr/>
            <p:nvPr/>
          </p:nvSpPr>
          <p:spPr>
            <a:xfrm rot="10795713">
              <a:off x="491949" y="2188585"/>
              <a:ext cx="2886902" cy="1523732"/>
            </a:xfrm>
            <a:prstGeom prst="rect">
              <a:avLst/>
            </a:prstGeom>
            <a:solidFill>
              <a:schemeClr val="lt1"/>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4"/>
            <p:cNvSpPr txBox="1"/>
            <p:nvPr/>
          </p:nvSpPr>
          <p:spPr>
            <a:xfrm rot="10800000">
              <a:off x="574125" y="2006376"/>
              <a:ext cx="2675400" cy="15471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None/>
              </a:pPr>
              <a:r>
                <a:rPr b="1" lang="en" sz="2000">
                  <a:latin typeface="Poppins"/>
                  <a:ea typeface="Poppins"/>
                  <a:cs typeface="Poppins"/>
                  <a:sym typeface="Poppins"/>
                </a:rPr>
                <a:t>The Mystery of </a:t>
              </a:r>
              <a:endParaRPr b="1" sz="2000">
                <a:latin typeface="Poppins"/>
                <a:ea typeface="Poppins"/>
                <a:cs typeface="Poppins"/>
                <a:sym typeface="Poppins"/>
              </a:endParaRPr>
            </a:p>
            <a:p>
              <a:pPr indent="0" lvl="0" marL="0" rtl="0" algn="l">
                <a:lnSpc>
                  <a:spcPct val="120000"/>
                </a:lnSpc>
                <a:spcBef>
                  <a:spcPts val="0"/>
                </a:spcBef>
                <a:spcAft>
                  <a:spcPts val="0"/>
                </a:spcAft>
                <a:buNone/>
              </a:pPr>
              <a:r>
                <a:rPr b="1" lang="en" sz="2000">
                  <a:latin typeface="Poppins"/>
                  <a:ea typeface="Poppins"/>
                  <a:cs typeface="Poppins"/>
                  <a:sym typeface="Poppins"/>
                </a:rPr>
                <a:t>the Bighorn Sheep in the Park </a:t>
              </a:r>
              <a:endParaRPr sz="1200"/>
            </a:p>
          </p:txBody>
        </p:sp>
        <p:pic>
          <p:nvPicPr>
            <p:cNvPr id="266" name="Google Shape;266;p14"/>
            <p:cNvPicPr preferRelativeResize="0"/>
            <p:nvPr/>
          </p:nvPicPr>
          <p:blipFill>
            <a:blip r:embed="rId9">
              <a:alphaModFix/>
            </a:blip>
            <a:stretch>
              <a:fillRect/>
            </a:stretch>
          </p:blipFill>
          <p:spPr>
            <a:xfrm rot="10800000">
              <a:off x="720018" y="3888588"/>
              <a:ext cx="523732" cy="731100"/>
            </a:xfrm>
            <a:prstGeom prst="rect">
              <a:avLst/>
            </a:prstGeom>
            <a:noFill/>
            <a:ln>
              <a:noFill/>
            </a:ln>
          </p:spPr>
        </p:pic>
        <p:pic>
          <p:nvPicPr>
            <p:cNvPr id="267" name="Google Shape;267;p14"/>
            <p:cNvPicPr preferRelativeResize="0"/>
            <p:nvPr/>
          </p:nvPicPr>
          <p:blipFill>
            <a:blip r:embed="rId10">
              <a:alphaModFix/>
            </a:blip>
            <a:stretch>
              <a:fillRect/>
            </a:stretch>
          </p:blipFill>
          <p:spPr>
            <a:xfrm rot="10800000">
              <a:off x="1075451" y="450051"/>
              <a:ext cx="1635000" cy="214750"/>
            </a:xfrm>
            <a:prstGeom prst="rect">
              <a:avLst/>
            </a:prstGeom>
            <a:noFill/>
            <a:ln>
              <a:noFill/>
            </a:ln>
          </p:spPr>
        </p:pic>
        <p:sp>
          <p:nvSpPr>
            <p:cNvPr id="268" name="Google Shape;268;p14"/>
            <p:cNvSpPr txBox="1"/>
            <p:nvPr/>
          </p:nvSpPr>
          <p:spPr>
            <a:xfrm rot="10800000">
              <a:off x="544125" y="162001"/>
              <a:ext cx="2675400" cy="323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900"/>
                <a:t>Why would a wild animal visit a playground?</a:t>
              </a:r>
              <a:endParaRPr sz="900"/>
            </a:p>
          </p:txBody>
        </p:sp>
        <p:grpSp>
          <p:nvGrpSpPr>
            <p:cNvPr id="269" name="Google Shape;269;p14"/>
            <p:cNvGrpSpPr/>
            <p:nvPr/>
          </p:nvGrpSpPr>
          <p:grpSpPr>
            <a:xfrm>
              <a:off x="5775625" y="5376625"/>
              <a:ext cx="1656473" cy="759895"/>
              <a:chOff x="5851825" y="5376625"/>
              <a:chExt cx="1656473" cy="759895"/>
            </a:xfrm>
          </p:grpSpPr>
          <p:sp>
            <p:nvSpPr>
              <p:cNvPr id="270" name="Google Shape;270;p14"/>
              <p:cNvSpPr/>
              <p:nvPr/>
            </p:nvSpPr>
            <p:spPr>
              <a:xfrm>
                <a:off x="5861960" y="5376625"/>
                <a:ext cx="1601257" cy="653988"/>
              </a:xfrm>
              <a:custGeom>
                <a:rect b="b" l="l" r="r" t="t"/>
                <a:pathLst>
                  <a:path extrusionOk="0" h="33248" w="71765">
                    <a:moveTo>
                      <a:pt x="0" y="13882"/>
                    </a:moveTo>
                    <a:cubicBezTo>
                      <a:pt x="4148" y="13882"/>
                      <a:pt x="9113" y="11958"/>
                      <a:pt x="12432" y="14447"/>
                    </a:cubicBezTo>
                    <a:cubicBezTo>
                      <a:pt x="14397" y="15921"/>
                      <a:pt x="14652" y="18926"/>
                      <a:pt x="16388" y="20663"/>
                    </a:cubicBezTo>
                    <a:cubicBezTo>
                      <a:pt x="18416" y="22692"/>
                      <a:pt x="21912" y="22462"/>
                      <a:pt x="24299" y="24053"/>
                    </a:cubicBezTo>
                    <a:cubicBezTo>
                      <a:pt x="25350" y="24754"/>
                      <a:pt x="24795" y="27044"/>
                      <a:pt x="25994" y="27444"/>
                    </a:cubicBezTo>
                    <a:cubicBezTo>
                      <a:pt x="30374" y="28907"/>
                      <a:pt x="35076" y="29149"/>
                      <a:pt x="39556" y="30269"/>
                    </a:cubicBezTo>
                    <a:cubicBezTo>
                      <a:pt x="41437" y="30739"/>
                      <a:pt x="42802" y="33707"/>
                      <a:pt x="44642" y="33094"/>
                    </a:cubicBezTo>
                    <a:cubicBezTo>
                      <a:pt x="46337" y="32529"/>
                      <a:pt x="44739" y="28808"/>
                      <a:pt x="46337" y="28009"/>
                    </a:cubicBezTo>
                    <a:cubicBezTo>
                      <a:pt x="52968" y="24694"/>
                      <a:pt x="54710" y="15423"/>
                      <a:pt x="56508" y="8231"/>
                    </a:cubicBezTo>
                    <a:cubicBezTo>
                      <a:pt x="56874" y="6769"/>
                      <a:pt x="55254" y="4546"/>
                      <a:pt x="56508" y="3710"/>
                    </a:cubicBezTo>
                    <a:cubicBezTo>
                      <a:pt x="58232" y="2561"/>
                      <a:pt x="60758" y="4365"/>
                      <a:pt x="62724" y="3710"/>
                    </a:cubicBezTo>
                    <a:cubicBezTo>
                      <a:pt x="63854" y="3333"/>
                      <a:pt x="62698" y="609"/>
                      <a:pt x="63854" y="320"/>
                    </a:cubicBezTo>
                    <a:cubicBezTo>
                      <a:pt x="66419" y="-321"/>
                      <a:pt x="69121" y="885"/>
                      <a:pt x="71765" y="885"/>
                    </a:cubicBezTo>
                  </a:path>
                </a:pathLst>
              </a:custGeom>
              <a:noFill/>
              <a:ln cap="flat" cmpd="sng" w="28575">
                <a:solidFill>
                  <a:srgbClr val="666666"/>
                </a:solidFill>
                <a:prstDash val="solid"/>
                <a:round/>
                <a:headEnd len="med" w="med" type="none"/>
                <a:tailEnd len="med" w="med" type="none"/>
              </a:ln>
            </p:spPr>
          </p:sp>
          <p:sp>
            <p:nvSpPr>
              <p:cNvPr id="271" name="Google Shape;271;p14"/>
              <p:cNvSpPr/>
              <p:nvPr/>
            </p:nvSpPr>
            <p:spPr>
              <a:xfrm>
                <a:off x="6837437" y="6026881"/>
                <a:ext cx="412875" cy="88861"/>
              </a:xfrm>
              <a:custGeom>
                <a:rect b="b" l="l" r="r" t="t"/>
                <a:pathLst>
                  <a:path extrusionOk="0" h="7382" w="26893">
                    <a:moveTo>
                      <a:pt x="0" y="0"/>
                    </a:moveTo>
                    <a:cubicBezTo>
                      <a:pt x="4486" y="1121"/>
                      <a:pt x="9323" y="648"/>
                      <a:pt x="13710" y="2109"/>
                    </a:cubicBezTo>
                    <a:cubicBezTo>
                      <a:pt x="18200" y="3605"/>
                      <a:pt x="22160" y="7382"/>
                      <a:pt x="26893" y="7382"/>
                    </a:cubicBezTo>
                  </a:path>
                </a:pathLst>
              </a:custGeom>
              <a:noFill/>
              <a:ln cap="flat" cmpd="sng" w="28575">
                <a:solidFill>
                  <a:srgbClr val="666666"/>
                </a:solidFill>
                <a:prstDash val="solid"/>
                <a:round/>
                <a:headEnd len="med" w="med" type="none"/>
                <a:tailEnd len="med" w="med" type="none"/>
              </a:ln>
            </p:spPr>
          </p:sp>
          <p:sp>
            <p:nvSpPr>
              <p:cNvPr id="272" name="Google Shape;272;p14"/>
              <p:cNvSpPr/>
              <p:nvPr/>
            </p:nvSpPr>
            <p:spPr>
              <a:xfrm flipH="1" rot="-10729382">
                <a:off x="5851961" y="6088400"/>
                <a:ext cx="1656202" cy="31114"/>
              </a:xfrm>
              <a:custGeom>
                <a:rect b="b" l="l" r="r" t="t"/>
                <a:pathLst>
                  <a:path extrusionOk="0" h="5914" w="295820">
                    <a:moveTo>
                      <a:pt x="0" y="2222"/>
                    </a:moveTo>
                    <a:cubicBezTo>
                      <a:pt x="21802" y="2222"/>
                      <a:pt x="43674" y="-1332"/>
                      <a:pt x="65387" y="641"/>
                    </a:cubicBezTo>
                    <a:cubicBezTo>
                      <a:pt x="80100" y="1978"/>
                      <a:pt x="94932" y="1353"/>
                      <a:pt x="109680" y="2222"/>
                    </a:cubicBezTo>
                    <a:cubicBezTo>
                      <a:pt x="122344" y="2968"/>
                      <a:pt x="135013" y="6007"/>
                      <a:pt x="147647" y="4859"/>
                    </a:cubicBezTo>
                    <a:cubicBezTo>
                      <a:pt x="168839" y="2933"/>
                      <a:pt x="190171" y="2750"/>
                      <a:pt x="211451" y="2750"/>
                    </a:cubicBezTo>
                    <a:cubicBezTo>
                      <a:pt x="221471" y="2750"/>
                      <a:pt x="231624" y="572"/>
                      <a:pt x="241507" y="2222"/>
                    </a:cubicBezTo>
                    <a:cubicBezTo>
                      <a:pt x="259405" y="5210"/>
                      <a:pt x="277674" y="5914"/>
                      <a:pt x="295820" y="5914"/>
                    </a:cubicBezTo>
                  </a:path>
                </a:pathLst>
              </a:custGeom>
              <a:noFill/>
              <a:ln cap="flat" cmpd="sng" w="28575">
                <a:solidFill>
                  <a:srgbClr val="666666"/>
                </a:solidFill>
                <a:prstDash val="solid"/>
                <a:round/>
                <a:headEnd len="med" w="med" type="none"/>
                <a:tailEnd len="med" w="med" type="none"/>
              </a:ln>
            </p:spPr>
          </p:sp>
        </p:grpSp>
        <p:pic>
          <p:nvPicPr>
            <p:cNvPr id="273" name="Google Shape;273;p14"/>
            <p:cNvPicPr preferRelativeResize="0"/>
            <p:nvPr/>
          </p:nvPicPr>
          <p:blipFill rotWithShape="1">
            <a:blip r:embed="rId11">
              <a:alphaModFix/>
            </a:blip>
            <a:srcRect b="31852" l="0" r="0" t="0"/>
            <a:stretch/>
          </p:blipFill>
          <p:spPr>
            <a:xfrm rot="-444998">
              <a:off x="2584532" y="5309373"/>
              <a:ext cx="625335" cy="510908"/>
            </a:xfrm>
            <a:prstGeom prst="rect">
              <a:avLst/>
            </a:prstGeom>
            <a:noFill/>
            <a:ln>
              <a:noFill/>
            </a:ln>
          </p:spPr>
        </p:pic>
        <p:sp>
          <p:nvSpPr>
            <p:cNvPr id="274" name="Google Shape;274;p14"/>
            <p:cNvSpPr/>
            <p:nvPr/>
          </p:nvSpPr>
          <p:spPr>
            <a:xfrm>
              <a:off x="2823775" y="5678500"/>
              <a:ext cx="174778" cy="400187"/>
            </a:xfrm>
            <a:custGeom>
              <a:rect b="b" l="l" r="r" t="t"/>
              <a:pathLst>
                <a:path extrusionOk="0" h="17229" w="7780">
                  <a:moveTo>
                    <a:pt x="7780" y="17229"/>
                  </a:moveTo>
                  <a:lnTo>
                    <a:pt x="5925" y="12531"/>
                  </a:lnTo>
                  <a:lnTo>
                    <a:pt x="5925" y="10908"/>
                  </a:lnTo>
                  <a:lnTo>
                    <a:pt x="5925" y="8111"/>
                  </a:lnTo>
                  <a:lnTo>
                    <a:pt x="6296" y="6042"/>
                  </a:lnTo>
                  <a:lnTo>
                    <a:pt x="7112" y="2573"/>
                  </a:lnTo>
                  <a:lnTo>
                    <a:pt x="7780" y="783"/>
                  </a:lnTo>
                  <a:lnTo>
                    <a:pt x="6580" y="0"/>
                  </a:lnTo>
                  <a:lnTo>
                    <a:pt x="5405" y="2293"/>
                  </a:lnTo>
                  <a:lnTo>
                    <a:pt x="4738" y="4363"/>
                  </a:lnTo>
                  <a:lnTo>
                    <a:pt x="4144" y="5706"/>
                  </a:lnTo>
                  <a:lnTo>
                    <a:pt x="3251" y="4091"/>
                  </a:lnTo>
                  <a:lnTo>
                    <a:pt x="2890" y="1080"/>
                  </a:lnTo>
                  <a:lnTo>
                    <a:pt x="1806" y="1261"/>
                  </a:lnTo>
                  <a:lnTo>
                    <a:pt x="963" y="719"/>
                  </a:lnTo>
                  <a:lnTo>
                    <a:pt x="0" y="1080"/>
                  </a:lnTo>
                  <a:lnTo>
                    <a:pt x="1028" y="4028"/>
                  </a:lnTo>
                  <a:lnTo>
                    <a:pt x="1918" y="6712"/>
                  </a:lnTo>
                  <a:lnTo>
                    <a:pt x="2215" y="9677"/>
                  </a:lnTo>
                  <a:lnTo>
                    <a:pt x="1918" y="12363"/>
                  </a:lnTo>
                  <a:lnTo>
                    <a:pt x="1399" y="14600"/>
                  </a:lnTo>
                  <a:lnTo>
                    <a:pt x="434" y="16782"/>
                  </a:lnTo>
                </a:path>
              </a:pathLst>
            </a:custGeom>
            <a:solidFill>
              <a:schemeClr val="lt1"/>
            </a:solidFill>
            <a:ln cap="flat" cmpd="sng" w="19050">
              <a:solidFill>
                <a:schemeClr val="dk2"/>
              </a:solidFill>
              <a:prstDash val="solid"/>
              <a:round/>
              <a:headEnd len="med" w="med" type="none"/>
              <a:tailEnd len="med" w="med" type="none"/>
            </a:ln>
          </p:spPr>
        </p:sp>
        <p:pic>
          <p:nvPicPr>
            <p:cNvPr id="275" name="Google Shape;275;p14"/>
            <p:cNvPicPr preferRelativeResize="0"/>
            <p:nvPr/>
          </p:nvPicPr>
          <p:blipFill rotWithShape="1">
            <a:blip r:embed="rId12">
              <a:alphaModFix/>
            </a:blip>
            <a:srcRect b="13464" l="0" r="0" t="0"/>
            <a:stretch/>
          </p:blipFill>
          <p:spPr>
            <a:xfrm>
              <a:off x="1578525" y="5292850"/>
              <a:ext cx="954250" cy="825750"/>
            </a:xfrm>
            <a:prstGeom prst="rect">
              <a:avLst/>
            </a:prstGeom>
            <a:noFill/>
            <a:ln>
              <a:noFill/>
            </a:ln>
          </p:spPr>
        </p:pic>
        <p:pic>
          <p:nvPicPr>
            <p:cNvPr id="276" name="Google Shape;276;p14"/>
            <p:cNvPicPr preferRelativeResize="0"/>
            <p:nvPr/>
          </p:nvPicPr>
          <p:blipFill rotWithShape="1">
            <a:blip r:embed="rId13">
              <a:alphaModFix amt="90000"/>
            </a:blip>
            <a:srcRect b="13464" l="0" r="0" t="0"/>
            <a:stretch/>
          </p:blipFill>
          <p:spPr>
            <a:xfrm>
              <a:off x="6409538" y="5314087"/>
              <a:ext cx="374850" cy="324375"/>
            </a:xfrm>
            <a:prstGeom prst="rect">
              <a:avLst/>
            </a:prstGeom>
            <a:noFill/>
            <a:ln>
              <a:noFill/>
            </a:ln>
          </p:spPr>
        </p:pic>
      </p:grpSp>
      <p:sp>
        <p:nvSpPr>
          <p:cNvPr id="277" name="Google Shape;277;p14"/>
          <p:cNvSpPr/>
          <p:nvPr/>
        </p:nvSpPr>
        <p:spPr>
          <a:xfrm rot="10800000">
            <a:off x="1417325" y="346351"/>
            <a:ext cx="578100" cy="275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14"/>
          <p:cNvSpPr txBox="1"/>
          <p:nvPr/>
        </p:nvSpPr>
        <p:spPr>
          <a:xfrm rot="10800000">
            <a:off x="7116700"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79" name="Google Shape;279;p14"/>
          <p:cNvSpPr txBox="1"/>
          <p:nvPr/>
        </p:nvSpPr>
        <p:spPr>
          <a:xfrm rot="10800000">
            <a:off x="7116700"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0" name="Google Shape;280;p14"/>
          <p:cNvSpPr txBox="1"/>
          <p:nvPr/>
        </p:nvSpPr>
        <p:spPr>
          <a:xfrm rot="10800000">
            <a:off x="7116700" y="26762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1" name="Google Shape;281;p14"/>
          <p:cNvSpPr txBox="1"/>
          <p:nvPr/>
        </p:nvSpPr>
        <p:spPr>
          <a:xfrm rot="10800000">
            <a:off x="7116700" y="28763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2" name="Google Shape;282;p14"/>
          <p:cNvSpPr txBox="1"/>
          <p:nvPr/>
        </p:nvSpPr>
        <p:spPr>
          <a:xfrm rot="10800000">
            <a:off x="7116700" y="30764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3" name="Google Shape;283;p14"/>
          <p:cNvSpPr txBox="1"/>
          <p:nvPr/>
        </p:nvSpPr>
        <p:spPr>
          <a:xfrm rot="10800000">
            <a:off x="6445175"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4" name="Google Shape;284;p14"/>
          <p:cNvSpPr txBox="1"/>
          <p:nvPr/>
        </p:nvSpPr>
        <p:spPr>
          <a:xfrm rot="10800000">
            <a:off x="5816525"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5" name="Google Shape;285;p14"/>
          <p:cNvSpPr txBox="1"/>
          <p:nvPr/>
        </p:nvSpPr>
        <p:spPr>
          <a:xfrm rot="10800000">
            <a:off x="5816525"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6" name="Google Shape;286;p14"/>
          <p:cNvSpPr txBox="1"/>
          <p:nvPr/>
        </p:nvSpPr>
        <p:spPr>
          <a:xfrm rot="10800000">
            <a:off x="443840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7" name="Google Shape;287;p14"/>
          <p:cNvSpPr txBox="1"/>
          <p:nvPr/>
        </p:nvSpPr>
        <p:spPr>
          <a:xfrm rot="10800000">
            <a:off x="5745100" y="9428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9</a:t>
            </a:r>
            <a:endParaRPr b="1">
              <a:solidFill>
                <a:srgbClr val="FF0000"/>
              </a:solidFill>
            </a:endParaRPr>
          </a:p>
        </p:txBody>
      </p:sp>
      <p:sp>
        <p:nvSpPr>
          <p:cNvPr id="288" name="Google Shape;288;p14"/>
          <p:cNvSpPr txBox="1"/>
          <p:nvPr/>
        </p:nvSpPr>
        <p:spPr>
          <a:xfrm rot="10800000">
            <a:off x="1452400" y="942801"/>
            <a:ext cx="411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12</a:t>
            </a:r>
            <a:endParaRPr b="1">
              <a:solidFill>
                <a:srgbClr val="FF0000"/>
              </a:solidFill>
            </a:endParaRPr>
          </a:p>
        </p:txBody>
      </p:sp>
      <p:sp>
        <p:nvSpPr>
          <p:cNvPr id="289" name="Google Shape;289;p14"/>
          <p:cNvSpPr txBox="1"/>
          <p:nvPr/>
        </p:nvSpPr>
        <p:spPr>
          <a:xfrm rot="10800000">
            <a:off x="3163800"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0" name="Google Shape;290;p14"/>
          <p:cNvSpPr txBox="1"/>
          <p:nvPr/>
        </p:nvSpPr>
        <p:spPr>
          <a:xfrm rot="10800000">
            <a:off x="3163800" y="249995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1" name="Google Shape;291;p14"/>
          <p:cNvSpPr txBox="1"/>
          <p:nvPr/>
        </p:nvSpPr>
        <p:spPr>
          <a:xfrm rot="10800000">
            <a:off x="3163800" y="26762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2" name="Google Shape;292;p14"/>
          <p:cNvSpPr txBox="1"/>
          <p:nvPr/>
        </p:nvSpPr>
        <p:spPr>
          <a:xfrm rot="10800000">
            <a:off x="2497050"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3" name="Google Shape;293;p14"/>
          <p:cNvSpPr txBox="1"/>
          <p:nvPr/>
        </p:nvSpPr>
        <p:spPr>
          <a:xfrm rot="10800000">
            <a:off x="2497050"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4" name="Google Shape;294;p14"/>
          <p:cNvSpPr txBox="1"/>
          <p:nvPr/>
        </p:nvSpPr>
        <p:spPr>
          <a:xfrm rot="10800000">
            <a:off x="183030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5" name="Google Shape;295;p14"/>
          <p:cNvSpPr txBox="1"/>
          <p:nvPr/>
        </p:nvSpPr>
        <p:spPr>
          <a:xfrm rot="10800000">
            <a:off x="116355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6" name="Google Shape;296;p14"/>
          <p:cNvSpPr txBox="1"/>
          <p:nvPr/>
        </p:nvSpPr>
        <p:spPr>
          <a:xfrm rot="10800000">
            <a:off x="1830300"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7" name="Google Shape;297;p14"/>
          <p:cNvSpPr txBox="1"/>
          <p:nvPr/>
        </p:nvSpPr>
        <p:spPr>
          <a:xfrm rot="10800000">
            <a:off x="49680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8" name="Google Shape;298;p14"/>
          <p:cNvSpPr txBox="1"/>
          <p:nvPr/>
        </p:nvSpPr>
        <p:spPr>
          <a:xfrm rot="10800000">
            <a:off x="1830300" y="26762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9" name="Google Shape;299;p14"/>
          <p:cNvSpPr txBox="1"/>
          <p:nvPr/>
        </p:nvSpPr>
        <p:spPr>
          <a:xfrm rot="10800000">
            <a:off x="1830300" y="28763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300" name="Google Shape;300;p14"/>
          <p:cNvSpPr txBox="1"/>
          <p:nvPr/>
        </p:nvSpPr>
        <p:spPr>
          <a:xfrm rot="10800000">
            <a:off x="1830300" y="30764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301" name="Google Shape;301;p14"/>
          <p:cNvSpPr/>
          <p:nvPr/>
        </p:nvSpPr>
        <p:spPr>
          <a:xfrm>
            <a:off x="2033525" y="6319325"/>
            <a:ext cx="765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14"/>
          <p:cNvSpPr/>
          <p:nvPr/>
        </p:nvSpPr>
        <p:spPr>
          <a:xfrm>
            <a:off x="923850" y="7209925"/>
            <a:ext cx="876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4"/>
          <p:cNvSpPr/>
          <p:nvPr/>
        </p:nvSpPr>
        <p:spPr>
          <a:xfrm>
            <a:off x="348325" y="8097378"/>
            <a:ext cx="2957100" cy="1389600"/>
          </a:xfrm>
          <a:prstGeom prst="roundRect">
            <a:avLst>
              <a:gd fmla="val 16667" name="adj"/>
            </a:avLst>
          </a:prstGeom>
          <a:solidFill>
            <a:srgbClr val="FFFFFF"/>
          </a:solid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i="1" lang="en" sz="1100">
                <a:solidFill>
                  <a:srgbClr val="FF0000"/>
                </a:solidFill>
              </a:rPr>
              <a:t>The desert habitat provides the bighorn sheep with more places to hide from predators, like coyotes or cougars. When they sleep at night, it’s more important for the bighorn sheep to be in a habitat that provides safety. </a:t>
            </a:r>
            <a:endParaRPr i="1" sz="1100">
              <a:solidFill>
                <a:srgbClr val="FF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