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</p:sldIdLst>
  <p:sldSz cy="6858000" cx="9144000"/>
  <p:notesSz cx="9144000" cy="6858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457200" y="381000"/>
            <a:ext cx="77724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6" name="Google Shape;86;p4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4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3" name="Google Shape;173;p24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6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3" name="Google Shape;183;p26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8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3" name="Google Shape;193;p28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0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3" name="Google Shape;203;p30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2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3" name="Google Shape;223;p32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4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3" name="Google Shape;233;p34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6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3" name="Google Shape;243;p36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8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3" name="Google Shape;253;p38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40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9" name="Google Shape;259;p40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42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5" name="Google Shape;265;p42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7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2" name="Google Shape;92;p7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4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5" name="Google Shape;285;p44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46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5" name="Google Shape;295;p46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48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5" name="Google Shape;305;p48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50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5" name="Google Shape;315;p50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52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5" name="Google Shape;325;p52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54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1" name="Google Shape;331;p54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56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51" name="Google Shape;351;p56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58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61" name="Google Shape;361;p58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60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1" name="Google Shape;371;p60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62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81" name="Google Shape;381;p62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9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9" name="Google Shape;99;p9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64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91" name="Google Shape;391;p64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66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97" name="Google Shape;397;p66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1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5" name="Google Shape;105;p11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3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1" name="Google Shape;111;p13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5:notes"/>
          <p:cNvSpPr/>
          <p:nvPr>
            <p:ph idx="2" type="sldImg"/>
          </p:nvPr>
        </p:nvSpPr>
        <p:spPr>
          <a:xfrm>
            <a:off x="1511300" y="381000"/>
            <a:ext cx="5892800" cy="4419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7" name="Google Shape;117;p15:notes"/>
          <p:cNvSpPr txBox="1"/>
          <p:nvPr>
            <p:ph idx="1" type="body"/>
          </p:nvPr>
        </p:nvSpPr>
        <p:spPr>
          <a:xfrm>
            <a:off x="1219200" y="5105400"/>
            <a:ext cx="6705600" cy="12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7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7" name="Google Shape;137;p17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9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3" name="Google Shape;143;p19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2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3" name="Google Shape;163;p22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  <a:defRPr b="1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1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  <a:defRPr b="1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1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➢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✓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1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None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1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ppt/slides/slide17.xml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ppt/slides/slide8.xml" TargetMode="External"/><Relationship Id="rId6" Type="http://schemas.openxmlformats.org/officeDocument/2006/relationships/image" Target="../media/image1.png"/><Relationship Id="rId7" Type="http://schemas.openxmlformats.org/officeDocument/2006/relationships/hyperlink" Target="http://ppt/slides/slide6.xml" TargetMode="External"/><Relationship Id="rId8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ppt/slides/slide17.xml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ppt/slides/slide8.xml" TargetMode="External"/><Relationship Id="rId6" Type="http://schemas.openxmlformats.org/officeDocument/2006/relationships/image" Target="../media/image1.png"/><Relationship Id="rId7" Type="http://schemas.openxmlformats.org/officeDocument/2006/relationships/hyperlink" Target="http://ppt/slides/slide6.xml" TargetMode="External"/><Relationship Id="rId8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ppt/slides/slide17.xml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ppt/slides/slide8.xml" TargetMode="External"/><Relationship Id="rId6" Type="http://schemas.openxmlformats.org/officeDocument/2006/relationships/image" Target="../media/image1.png"/><Relationship Id="rId7" Type="http://schemas.openxmlformats.org/officeDocument/2006/relationships/hyperlink" Target="http://ppt/slides/slide6.xml" TargetMode="External"/><Relationship Id="rId8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20" Type="http://schemas.openxmlformats.org/officeDocument/2006/relationships/hyperlink" Target="http://ppt/slides/slide28.xml" TargetMode="External"/><Relationship Id="rId11" Type="http://schemas.openxmlformats.org/officeDocument/2006/relationships/hyperlink" Target="http://ppt/slides/slide10.xml" TargetMode="External"/><Relationship Id="rId10" Type="http://schemas.openxmlformats.org/officeDocument/2006/relationships/hyperlink" Target="http://ppt/slides/slide9.xml" TargetMode="External"/><Relationship Id="rId21" Type="http://schemas.openxmlformats.org/officeDocument/2006/relationships/hyperlink" Target="http://ppt/slides/slide29.xml" TargetMode="External"/><Relationship Id="rId13" Type="http://schemas.openxmlformats.org/officeDocument/2006/relationships/hyperlink" Target="http://ppt/slides/slide12.xml" TargetMode="External"/><Relationship Id="rId12" Type="http://schemas.openxmlformats.org/officeDocument/2006/relationships/hyperlink" Target="http://ppt/slides/slide11.x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ppt/slides/slide8.xml" TargetMode="External"/><Relationship Id="rId4" Type="http://schemas.openxmlformats.org/officeDocument/2006/relationships/hyperlink" Target="http://ppt/slides/slide17.xml" TargetMode="External"/><Relationship Id="rId9" Type="http://schemas.openxmlformats.org/officeDocument/2006/relationships/hyperlink" Target="http://ppt/slides/slide16.xml" TargetMode="External"/><Relationship Id="rId15" Type="http://schemas.openxmlformats.org/officeDocument/2006/relationships/hyperlink" Target="http://ppt/slides/slide22.xml" TargetMode="External"/><Relationship Id="rId14" Type="http://schemas.openxmlformats.org/officeDocument/2006/relationships/hyperlink" Target="http://ppt/slides/slide21.xml" TargetMode="External"/><Relationship Id="rId17" Type="http://schemas.openxmlformats.org/officeDocument/2006/relationships/hyperlink" Target="http://ppt/slides/slide20.xml" TargetMode="External"/><Relationship Id="rId16" Type="http://schemas.openxmlformats.org/officeDocument/2006/relationships/hyperlink" Target="http://ppt/slides/slide23.xml" TargetMode="External"/><Relationship Id="rId5" Type="http://schemas.openxmlformats.org/officeDocument/2006/relationships/hyperlink" Target="http://ppt/slides/slide24.xml" TargetMode="External"/><Relationship Id="rId19" Type="http://schemas.openxmlformats.org/officeDocument/2006/relationships/hyperlink" Target="http://ppt/slides/slide27.xml" TargetMode="External"/><Relationship Id="rId6" Type="http://schemas.openxmlformats.org/officeDocument/2006/relationships/hyperlink" Target="http://ppt/slides/slide30.xml" TargetMode="External"/><Relationship Id="rId18" Type="http://schemas.openxmlformats.org/officeDocument/2006/relationships/hyperlink" Target="http://ppt/slides/slide26.xml" TargetMode="External"/><Relationship Id="rId7" Type="http://schemas.openxmlformats.org/officeDocument/2006/relationships/hyperlink" Target="http://ppt/slides/slide14.xml" TargetMode="External"/><Relationship Id="rId8" Type="http://schemas.openxmlformats.org/officeDocument/2006/relationships/hyperlink" Target="http://ppt/slides/slide15.xml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ppt/slides/slide17.xml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ppt/slides/slide13.xml" TargetMode="External"/><Relationship Id="rId6" Type="http://schemas.openxmlformats.org/officeDocument/2006/relationships/image" Target="../media/image1.png"/><Relationship Id="rId7" Type="http://schemas.openxmlformats.org/officeDocument/2006/relationships/hyperlink" Target="http://ppt/slides/slide6.xml" TargetMode="External"/><Relationship Id="rId8" Type="http://schemas.openxmlformats.org/officeDocument/2006/relationships/image" Target="../media/image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ppt/slides/slide17.xml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ppt/slides/slide13.xml" TargetMode="External"/><Relationship Id="rId6" Type="http://schemas.openxmlformats.org/officeDocument/2006/relationships/image" Target="../media/image1.png"/><Relationship Id="rId7" Type="http://schemas.openxmlformats.org/officeDocument/2006/relationships/hyperlink" Target="http://ppt/slides/slide6.xml" TargetMode="External"/><Relationship Id="rId8" Type="http://schemas.openxmlformats.org/officeDocument/2006/relationships/image" Target="../media/image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://ppt/slides/slide17.xml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ppt/slides/slide13.xml" TargetMode="External"/><Relationship Id="rId6" Type="http://schemas.openxmlformats.org/officeDocument/2006/relationships/image" Target="../media/image1.png"/><Relationship Id="rId7" Type="http://schemas.openxmlformats.org/officeDocument/2006/relationships/hyperlink" Target="http://ppt/slides/slide6.xml" TargetMode="External"/><Relationship Id="rId8" Type="http://schemas.openxmlformats.org/officeDocument/2006/relationships/image" Target="../media/image3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20" Type="http://schemas.openxmlformats.org/officeDocument/2006/relationships/hyperlink" Target="http://ppt/slides/slide28.xml" TargetMode="External"/><Relationship Id="rId11" Type="http://schemas.openxmlformats.org/officeDocument/2006/relationships/hyperlink" Target="http://ppt/slides/slide10.xml" TargetMode="External"/><Relationship Id="rId10" Type="http://schemas.openxmlformats.org/officeDocument/2006/relationships/hyperlink" Target="http://ppt/slides/slide9.xml" TargetMode="External"/><Relationship Id="rId21" Type="http://schemas.openxmlformats.org/officeDocument/2006/relationships/hyperlink" Target="http://ppt/slides/slide29.xml" TargetMode="External"/><Relationship Id="rId13" Type="http://schemas.openxmlformats.org/officeDocument/2006/relationships/hyperlink" Target="http://ppt/slides/slide12.xml" TargetMode="External"/><Relationship Id="rId12" Type="http://schemas.openxmlformats.org/officeDocument/2006/relationships/hyperlink" Target="http://ppt/slides/slide11.x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ppt/slides/slide7.xml" TargetMode="External"/><Relationship Id="rId4" Type="http://schemas.openxmlformats.org/officeDocument/2006/relationships/hyperlink" Target="http://ppt/slides/slide17.xml" TargetMode="External"/><Relationship Id="rId9" Type="http://schemas.openxmlformats.org/officeDocument/2006/relationships/hyperlink" Target="http://ppt/slides/slide16.xml" TargetMode="External"/><Relationship Id="rId15" Type="http://schemas.openxmlformats.org/officeDocument/2006/relationships/hyperlink" Target="http://ppt/slides/slide22.xml" TargetMode="External"/><Relationship Id="rId14" Type="http://schemas.openxmlformats.org/officeDocument/2006/relationships/hyperlink" Target="http://ppt/slides/slide21.xml" TargetMode="External"/><Relationship Id="rId17" Type="http://schemas.openxmlformats.org/officeDocument/2006/relationships/hyperlink" Target="http://ppt/slides/slide20.xml" TargetMode="External"/><Relationship Id="rId16" Type="http://schemas.openxmlformats.org/officeDocument/2006/relationships/hyperlink" Target="http://ppt/slides/slide23.xml" TargetMode="External"/><Relationship Id="rId5" Type="http://schemas.openxmlformats.org/officeDocument/2006/relationships/hyperlink" Target="http://ppt/slides/slide24.xml" TargetMode="External"/><Relationship Id="rId19" Type="http://schemas.openxmlformats.org/officeDocument/2006/relationships/hyperlink" Target="http://ppt/slides/slide27.xml" TargetMode="External"/><Relationship Id="rId6" Type="http://schemas.openxmlformats.org/officeDocument/2006/relationships/hyperlink" Target="http://ppt/slides/slide30.xml" TargetMode="External"/><Relationship Id="rId18" Type="http://schemas.openxmlformats.org/officeDocument/2006/relationships/hyperlink" Target="http://ppt/slides/slide26.xml" TargetMode="External"/><Relationship Id="rId7" Type="http://schemas.openxmlformats.org/officeDocument/2006/relationships/hyperlink" Target="http://ppt/slides/slide14.xml" TargetMode="External"/><Relationship Id="rId8" Type="http://schemas.openxmlformats.org/officeDocument/2006/relationships/hyperlink" Target="http://ppt/slides/slide15.xml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://ppt/slides/slide24.xml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ppt/slides/slide19.xml" TargetMode="External"/><Relationship Id="rId6" Type="http://schemas.openxmlformats.org/officeDocument/2006/relationships/image" Target="../media/image1.png"/><Relationship Id="rId7" Type="http://schemas.openxmlformats.org/officeDocument/2006/relationships/hyperlink" Target="http://ppt/slides/slide6.xml" TargetMode="External"/><Relationship Id="rId8" Type="http://schemas.openxmlformats.org/officeDocument/2006/relationships/image" Target="../media/image3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://ppt/slides/slide24.xml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ppt/slides/slide19.xml" TargetMode="External"/><Relationship Id="rId6" Type="http://schemas.openxmlformats.org/officeDocument/2006/relationships/image" Target="../media/image1.png"/><Relationship Id="rId7" Type="http://schemas.openxmlformats.org/officeDocument/2006/relationships/hyperlink" Target="http://ppt/slides/slide6.xml" TargetMode="External"/><Relationship Id="rId8" Type="http://schemas.openxmlformats.org/officeDocument/2006/relationships/image" Target="../media/image3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://ppt/slides/slide24.xml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ppt/slides/slide19.xml" TargetMode="External"/><Relationship Id="rId6" Type="http://schemas.openxmlformats.org/officeDocument/2006/relationships/image" Target="../media/image1.png"/><Relationship Id="rId7" Type="http://schemas.openxmlformats.org/officeDocument/2006/relationships/hyperlink" Target="http://ppt/slides/slide6.xml" TargetMode="External"/><Relationship Id="rId8" Type="http://schemas.openxmlformats.org/officeDocument/2006/relationships/image" Target="../media/image3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hyperlink" Target="http://ppt/slides/slide24.xml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ppt/slides/slide19.xml" TargetMode="External"/><Relationship Id="rId6" Type="http://schemas.openxmlformats.org/officeDocument/2006/relationships/image" Target="../media/image1.png"/><Relationship Id="rId7" Type="http://schemas.openxmlformats.org/officeDocument/2006/relationships/hyperlink" Target="http://ppt/slides/slide6.xml" TargetMode="External"/><Relationship Id="rId8" Type="http://schemas.openxmlformats.org/officeDocument/2006/relationships/image" Target="../media/image3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20" Type="http://schemas.openxmlformats.org/officeDocument/2006/relationships/hyperlink" Target="http://ppt/slides/slide28.xml" TargetMode="External"/><Relationship Id="rId11" Type="http://schemas.openxmlformats.org/officeDocument/2006/relationships/hyperlink" Target="http://ppt/slides/slide10.xml" TargetMode="External"/><Relationship Id="rId10" Type="http://schemas.openxmlformats.org/officeDocument/2006/relationships/hyperlink" Target="http://ppt/slides/slide9.xml" TargetMode="External"/><Relationship Id="rId21" Type="http://schemas.openxmlformats.org/officeDocument/2006/relationships/hyperlink" Target="http://ppt/slides/slide29.xml" TargetMode="External"/><Relationship Id="rId13" Type="http://schemas.openxmlformats.org/officeDocument/2006/relationships/hyperlink" Target="http://ppt/slides/slide12.xml" TargetMode="External"/><Relationship Id="rId12" Type="http://schemas.openxmlformats.org/officeDocument/2006/relationships/hyperlink" Target="http://ppt/slides/slide11.x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hyperlink" Target="http://ppt/slides/slide7.xml" TargetMode="External"/><Relationship Id="rId4" Type="http://schemas.openxmlformats.org/officeDocument/2006/relationships/hyperlink" Target="http://ppt/slides/slide17.xml" TargetMode="External"/><Relationship Id="rId9" Type="http://schemas.openxmlformats.org/officeDocument/2006/relationships/hyperlink" Target="http://ppt/slides/slide16.xml" TargetMode="External"/><Relationship Id="rId15" Type="http://schemas.openxmlformats.org/officeDocument/2006/relationships/hyperlink" Target="http://ppt/slides/slide22.xml" TargetMode="External"/><Relationship Id="rId14" Type="http://schemas.openxmlformats.org/officeDocument/2006/relationships/hyperlink" Target="http://ppt/slides/slide21.xml" TargetMode="External"/><Relationship Id="rId17" Type="http://schemas.openxmlformats.org/officeDocument/2006/relationships/hyperlink" Target="http://ppt/slides/slide20.xml" TargetMode="External"/><Relationship Id="rId16" Type="http://schemas.openxmlformats.org/officeDocument/2006/relationships/hyperlink" Target="http://ppt/slides/slide23.xml" TargetMode="External"/><Relationship Id="rId5" Type="http://schemas.openxmlformats.org/officeDocument/2006/relationships/hyperlink" Target="http://ppt/slides/slide24.xml" TargetMode="External"/><Relationship Id="rId19" Type="http://schemas.openxmlformats.org/officeDocument/2006/relationships/hyperlink" Target="http://ppt/slides/slide27.xml" TargetMode="External"/><Relationship Id="rId6" Type="http://schemas.openxmlformats.org/officeDocument/2006/relationships/hyperlink" Target="http://ppt/slides/slide30.xml" TargetMode="External"/><Relationship Id="rId18" Type="http://schemas.openxmlformats.org/officeDocument/2006/relationships/hyperlink" Target="http://ppt/slides/slide26.xml" TargetMode="External"/><Relationship Id="rId7" Type="http://schemas.openxmlformats.org/officeDocument/2006/relationships/hyperlink" Target="http://ppt/slides/slide14.xml" TargetMode="External"/><Relationship Id="rId8" Type="http://schemas.openxmlformats.org/officeDocument/2006/relationships/hyperlink" Target="http://ppt/slides/slide15.xml" TargetMode="Externa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://ppt/slides/slide30.xml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ppt/slides/slide25.xml" TargetMode="External"/><Relationship Id="rId6" Type="http://schemas.openxmlformats.org/officeDocument/2006/relationships/image" Target="../media/image1.png"/><Relationship Id="rId7" Type="http://schemas.openxmlformats.org/officeDocument/2006/relationships/hyperlink" Target="http://ppt/slides/slide6.xml" TargetMode="External"/><Relationship Id="rId8" Type="http://schemas.openxmlformats.org/officeDocument/2006/relationships/image" Target="../media/image3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hyperlink" Target="http://ppt/slides/slide30.xml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ppt/slides/slide25.xml" TargetMode="External"/><Relationship Id="rId6" Type="http://schemas.openxmlformats.org/officeDocument/2006/relationships/image" Target="../media/image1.png"/><Relationship Id="rId7" Type="http://schemas.openxmlformats.org/officeDocument/2006/relationships/hyperlink" Target="http://ppt/slides/slide6.xml" TargetMode="External"/><Relationship Id="rId8" Type="http://schemas.openxmlformats.org/officeDocument/2006/relationships/image" Target="../media/image3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hyperlink" Target="http://ppt/slides/slide30.xml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ppt/slides/slide25.xml" TargetMode="External"/><Relationship Id="rId6" Type="http://schemas.openxmlformats.org/officeDocument/2006/relationships/image" Target="../media/image1.png"/><Relationship Id="rId7" Type="http://schemas.openxmlformats.org/officeDocument/2006/relationships/hyperlink" Target="http://ppt/slides/slide6.xml" TargetMode="External"/><Relationship Id="rId8" Type="http://schemas.openxmlformats.org/officeDocument/2006/relationships/image" Target="../media/image3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hyperlink" Target="http://ppt/slides/slide30.xml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ppt/slides/slide25.xml" TargetMode="External"/><Relationship Id="rId6" Type="http://schemas.openxmlformats.org/officeDocument/2006/relationships/image" Target="../media/image1.png"/><Relationship Id="rId7" Type="http://schemas.openxmlformats.org/officeDocument/2006/relationships/hyperlink" Target="http://ppt/slides/slide6.xml" TargetMode="External"/><Relationship Id="rId8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20" Type="http://schemas.openxmlformats.org/officeDocument/2006/relationships/hyperlink" Target="http://ppt/slides/slide28.xml" TargetMode="External"/><Relationship Id="rId11" Type="http://schemas.openxmlformats.org/officeDocument/2006/relationships/hyperlink" Target="http://ppt/slides/slide10.xml" TargetMode="External"/><Relationship Id="rId10" Type="http://schemas.openxmlformats.org/officeDocument/2006/relationships/hyperlink" Target="http://ppt/slides/slide9.xml" TargetMode="External"/><Relationship Id="rId21" Type="http://schemas.openxmlformats.org/officeDocument/2006/relationships/hyperlink" Target="http://ppt/slides/slide29.xml" TargetMode="External"/><Relationship Id="rId13" Type="http://schemas.openxmlformats.org/officeDocument/2006/relationships/hyperlink" Target="http://ppt/slides/slide12.xml" TargetMode="External"/><Relationship Id="rId12" Type="http://schemas.openxmlformats.org/officeDocument/2006/relationships/hyperlink" Target="http://ppt/slides/slide11.x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hyperlink" Target="http://ppt/slides/slide7.xml" TargetMode="External"/><Relationship Id="rId4" Type="http://schemas.openxmlformats.org/officeDocument/2006/relationships/hyperlink" Target="http://ppt/slides/slide17.xml" TargetMode="External"/><Relationship Id="rId9" Type="http://schemas.openxmlformats.org/officeDocument/2006/relationships/hyperlink" Target="http://ppt/slides/slide16.xml" TargetMode="External"/><Relationship Id="rId15" Type="http://schemas.openxmlformats.org/officeDocument/2006/relationships/hyperlink" Target="http://ppt/slides/slide22.xml" TargetMode="External"/><Relationship Id="rId14" Type="http://schemas.openxmlformats.org/officeDocument/2006/relationships/hyperlink" Target="http://ppt/slides/slide21.xml" TargetMode="External"/><Relationship Id="rId17" Type="http://schemas.openxmlformats.org/officeDocument/2006/relationships/hyperlink" Target="http://ppt/slides/slide20.xml" TargetMode="External"/><Relationship Id="rId16" Type="http://schemas.openxmlformats.org/officeDocument/2006/relationships/hyperlink" Target="http://ppt/slides/slide23.xml" TargetMode="External"/><Relationship Id="rId5" Type="http://schemas.openxmlformats.org/officeDocument/2006/relationships/hyperlink" Target="http://ppt/slides/slide24.xml" TargetMode="External"/><Relationship Id="rId19" Type="http://schemas.openxmlformats.org/officeDocument/2006/relationships/hyperlink" Target="http://ppt/slides/slide27.xml" TargetMode="External"/><Relationship Id="rId6" Type="http://schemas.openxmlformats.org/officeDocument/2006/relationships/hyperlink" Target="http://ppt/slides/slide30.xml" TargetMode="External"/><Relationship Id="rId18" Type="http://schemas.openxmlformats.org/officeDocument/2006/relationships/hyperlink" Target="http://ppt/slides/slide26.xml" TargetMode="External"/><Relationship Id="rId7" Type="http://schemas.openxmlformats.org/officeDocument/2006/relationships/hyperlink" Target="http://ppt/slides/slide14.xml" TargetMode="External"/><Relationship Id="rId8" Type="http://schemas.openxmlformats.org/officeDocument/2006/relationships/hyperlink" Target="http://ppt/slides/slide15.xml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20" Type="http://schemas.openxmlformats.org/officeDocument/2006/relationships/hyperlink" Target="http://ppt/slides/slide27.xml" TargetMode="External"/><Relationship Id="rId11" Type="http://schemas.openxmlformats.org/officeDocument/2006/relationships/hyperlink" Target="http://ppt/slides/slide9.xml" TargetMode="External"/><Relationship Id="rId22" Type="http://schemas.openxmlformats.org/officeDocument/2006/relationships/hyperlink" Target="http://ppt/slides/slide29.xml" TargetMode="External"/><Relationship Id="rId10" Type="http://schemas.openxmlformats.org/officeDocument/2006/relationships/hyperlink" Target="http://ppt/slides/slide16.xml" TargetMode="External"/><Relationship Id="rId21" Type="http://schemas.openxmlformats.org/officeDocument/2006/relationships/hyperlink" Target="http://ppt/slides/slide28.xml" TargetMode="External"/><Relationship Id="rId13" Type="http://schemas.openxmlformats.org/officeDocument/2006/relationships/hyperlink" Target="http://ppt/slides/slide11.xml" TargetMode="External"/><Relationship Id="rId12" Type="http://schemas.openxmlformats.org/officeDocument/2006/relationships/hyperlink" Target="http://ppt/slides/slide10.x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ppt/slides/slide7.xml" TargetMode="External"/><Relationship Id="rId4" Type="http://schemas.openxmlformats.org/officeDocument/2006/relationships/hyperlink" Target="http://ppt/slides/slide17.xml" TargetMode="External"/><Relationship Id="rId9" Type="http://schemas.openxmlformats.org/officeDocument/2006/relationships/hyperlink" Target="http://ppt/slides/slide15.xml" TargetMode="External"/><Relationship Id="rId15" Type="http://schemas.openxmlformats.org/officeDocument/2006/relationships/hyperlink" Target="http://ppt/slides/slide21.xml" TargetMode="External"/><Relationship Id="rId14" Type="http://schemas.openxmlformats.org/officeDocument/2006/relationships/hyperlink" Target="http://ppt/slides/slide12.xml" TargetMode="External"/><Relationship Id="rId17" Type="http://schemas.openxmlformats.org/officeDocument/2006/relationships/hyperlink" Target="http://ppt/slides/slide23.xml" TargetMode="External"/><Relationship Id="rId16" Type="http://schemas.openxmlformats.org/officeDocument/2006/relationships/hyperlink" Target="http://ppt/slides/slide22.xml" TargetMode="External"/><Relationship Id="rId5" Type="http://schemas.openxmlformats.org/officeDocument/2006/relationships/hyperlink" Target="http://ppt/slides/slide24.xml" TargetMode="External"/><Relationship Id="rId19" Type="http://schemas.openxmlformats.org/officeDocument/2006/relationships/hyperlink" Target="http://ppt/slides/slide26.xml" TargetMode="External"/><Relationship Id="rId6" Type="http://schemas.openxmlformats.org/officeDocument/2006/relationships/hyperlink" Target="http://ppt/slides/slide30.xml" TargetMode="External"/><Relationship Id="rId18" Type="http://schemas.openxmlformats.org/officeDocument/2006/relationships/hyperlink" Target="http://ppt/slides/slide20.xml" TargetMode="External"/><Relationship Id="rId7" Type="http://schemas.openxmlformats.org/officeDocument/2006/relationships/hyperlink" Target="http://ppt/slides/slide13.xml" TargetMode="External"/><Relationship Id="rId8" Type="http://schemas.openxmlformats.org/officeDocument/2006/relationships/hyperlink" Target="http://ppt/slides/slide14.xml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ppt/slides/slide8.xml" TargetMode="External"/><Relationship Id="rId4" Type="http://schemas.openxmlformats.org/officeDocument/2006/relationships/hyperlink" Target="http://ppt/slides/slide13.xml" TargetMode="External"/></Relationships>
</file>

<file path=ppt/slides/_rels/slide8.xml.rels><?xml version="1.0" encoding="UTF-8" standalone="yes"?><Relationships xmlns="http://schemas.openxmlformats.org/package/2006/relationships"><Relationship Id="rId20" Type="http://schemas.openxmlformats.org/officeDocument/2006/relationships/hyperlink" Target="http://ppt/slides/slide28.xml" TargetMode="External"/><Relationship Id="rId11" Type="http://schemas.openxmlformats.org/officeDocument/2006/relationships/hyperlink" Target="http://ppt/slides/slide10.xml" TargetMode="External"/><Relationship Id="rId10" Type="http://schemas.openxmlformats.org/officeDocument/2006/relationships/hyperlink" Target="http://ppt/slides/slide9.xml" TargetMode="External"/><Relationship Id="rId21" Type="http://schemas.openxmlformats.org/officeDocument/2006/relationships/hyperlink" Target="http://ppt/slides/slide29.xml" TargetMode="External"/><Relationship Id="rId13" Type="http://schemas.openxmlformats.org/officeDocument/2006/relationships/hyperlink" Target="http://ppt/slides/slide12.xml" TargetMode="External"/><Relationship Id="rId12" Type="http://schemas.openxmlformats.org/officeDocument/2006/relationships/hyperlink" Target="http://ppt/slides/slide11.x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ppt/slides/slide7.xml" TargetMode="External"/><Relationship Id="rId4" Type="http://schemas.openxmlformats.org/officeDocument/2006/relationships/hyperlink" Target="http://ppt/slides/slide17.xml" TargetMode="External"/><Relationship Id="rId9" Type="http://schemas.openxmlformats.org/officeDocument/2006/relationships/hyperlink" Target="http://ppt/slides/slide16.xml" TargetMode="External"/><Relationship Id="rId15" Type="http://schemas.openxmlformats.org/officeDocument/2006/relationships/hyperlink" Target="http://ppt/slides/slide22.xml" TargetMode="External"/><Relationship Id="rId14" Type="http://schemas.openxmlformats.org/officeDocument/2006/relationships/hyperlink" Target="http://ppt/slides/slide21.xml" TargetMode="External"/><Relationship Id="rId17" Type="http://schemas.openxmlformats.org/officeDocument/2006/relationships/hyperlink" Target="http://ppt/slides/slide20.xml" TargetMode="External"/><Relationship Id="rId16" Type="http://schemas.openxmlformats.org/officeDocument/2006/relationships/hyperlink" Target="http://ppt/slides/slide23.xml" TargetMode="External"/><Relationship Id="rId5" Type="http://schemas.openxmlformats.org/officeDocument/2006/relationships/hyperlink" Target="http://ppt/slides/slide24.xml" TargetMode="External"/><Relationship Id="rId19" Type="http://schemas.openxmlformats.org/officeDocument/2006/relationships/hyperlink" Target="http://ppt/slides/slide27.xml" TargetMode="External"/><Relationship Id="rId6" Type="http://schemas.openxmlformats.org/officeDocument/2006/relationships/hyperlink" Target="http://ppt/slides/slide30.xml" TargetMode="External"/><Relationship Id="rId18" Type="http://schemas.openxmlformats.org/officeDocument/2006/relationships/hyperlink" Target="http://ppt/slides/slide26.xml" TargetMode="External"/><Relationship Id="rId7" Type="http://schemas.openxmlformats.org/officeDocument/2006/relationships/hyperlink" Target="http://ppt/slides/slide14.xml" TargetMode="External"/><Relationship Id="rId8" Type="http://schemas.openxmlformats.org/officeDocument/2006/relationships/hyperlink" Target="http://ppt/slides/slide15.xml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ppt/slides/slide17.xml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ppt/slides/slide8.xml" TargetMode="External"/><Relationship Id="rId6" Type="http://schemas.openxmlformats.org/officeDocument/2006/relationships/image" Target="../media/image1.png"/><Relationship Id="rId7" Type="http://schemas.openxmlformats.org/officeDocument/2006/relationships/hyperlink" Target="http://ppt/slides/slide6.xml" TargetMode="External"/><Relationship Id="rId8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bg>
      <p:bgPr>
        <a:solidFill>
          <a:schemeClr val="accent2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>
            <p:ph type="ctrTitle"/>
          </p:nvPr>
        </p:nvSpPr>
        <p:spPr>
          <a:xfrm>
            <a:off x="685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Decision Matrix for Designing Staff Training</a:t>
            </a:r>
            <a:endParaRPr/>
          </a:p>
        </p:txBody>
      </p:sp>
      <p:sp>
        <p:nvSpPr>
          <p:cNvPr id="89" name="Google Shape;89;p1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Ronnie Detrich</a:t>
            </a:r>
            <a:endParaRPr/>
          </a:p>
          <a:p>
            <a: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Wing Institute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2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Knowing About: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Delivery of Content: Small Group Discussion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0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6" name="Google Shape;176;p22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Training can be more individualized.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Effective method for developing verbal skills.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Less impact on service delivery.</a:t>
            </a:r>
            <a:endParaRPr/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7" name="Google Shape;177;p22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be difficult for trainer to schedule if there is large number to be trained.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Difficult to directly assess learner’s ability to perform task.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Relevant stimuli may not be present.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Training out of context may limit generalization.</a:t>
            </a:r>
            <a:endParaRPr/>
          </a:p>
          <a:p>
            <a:pPr indent="-1905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GrabItDg0" id="178" name="Google Shape;178;p22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715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3" id="179" name="Google Shape;179;p22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76800" y="6507163"/>
            <a:ext cx="376238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8" id="180" name="Google Shape;180;p22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6915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Knowing About: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Delivery of Content: Assigned Readings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0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6" name="Google Shape;186;p23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Requires very little trainer time.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Minimal disruption of service delivery.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Effective method for developing content knowledge.</a:t>
            </a:r>
            <a:endParaRPr/>
          </a:p>
        </p:txBody>
      </p:sp>
      <p:sp>
        <p:nvSpPr>
          <p:cNvPr id="187" name="Google Shape;187;p23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Difficult to determine if reading is occurring in timely manner.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Difficult to assess learning other than content knowledge.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Limited generalization.</a:t>
            </a:r>
            <a:endParaRPr/>
          </a:p>
        </p:txBody>
      </p:sp>
      <p:pic>
        <p:nvPicPr>
          <p:cNvPr descr="GrabItDg0" id="188" name="Google Shape;188;p23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77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3" id="189" name="Google Shape;189;p23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76800" y="6535738"/>
            <a:ext cx="376238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8" id="190" name="Google Shape;190;p23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6915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4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Knowing About: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Delivery of Content: Self-Paced Instruction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0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6" name="Google Shape;196;p24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Requires very little trainer time.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Minimal disruption of service delivery.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Effective method for developing content knowledge.</a:t>
            </a:r>
            <a:endParaRPr/>
          </a:p>
        </p:txBody>
      </p:sp>
      <p:sp>
        <p:nvSpPr>
          <p:cNvPr id="197" name="Google Shape;197;p24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Significant time and resources required to develop the materials.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Difficult to assess learning other than content knowledge.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Limited generalization.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Requires resources to assure that pacing occurs.</a:t>
            </a:r>
            <a:endParaRPr/>
          </a:p>
        </p:txBody>
      </p:sp>
      <p:pic>
        <p:nvPicPr>
          <p:cNvPr descr="GrabItDg0" id="198" name="Google Shape;198;p24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77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3" id="199" name="Google Shape;199;p24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76800" y="6507163"/>
            <a:ext cx="376238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8" id="200" name="Google Shape;200;p24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6915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5">
            <a:hlinkClick r:id="rId3"/>
          </p:cNvPr>
          <p:cNvSpPr/>
          <p:nvPr/>
        </p:nvSpPr>
        <p:spPr>
          <a:xfrm>
            <a:off x="3662363" y="609600"/>
            <a:ext cx="1819275" cy="6096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Type of Skill</a:t>
            </a:r>
            <a:endParaRPr/>
          </a:p>
        </p:txBody>
      </p:sp>
      <p:sp>
        <p:nvSpPr>
          <p:cNvPr id="206" name="Google Shape;206;p25"/>
          <p:cNvSpPr/>
          <p:nvPr/>
        </p:nvSpPr>
        <p:spPr>
          <a:xfrm>
            <a:off x="2930525" y="2760663"/>
            <a:ext cx="328453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Performance Appraisal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25"/>
          <p:cNvSpPr/>
          <p:nvPr/>
        </p:nvSpPr>
        <p:spPr>
          <a:xfrm>
            <a:off x="3608388" y="4572000"/>
            <a:ext cx="19288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Maintenance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25"/>
          <p:cNvSpPr/>
          <p:nvPr/>
        </p:nvSpPr>
        <p:spPr>
          <a:xfrm>
            <a:off x="3829050" y="6248400"/>
            <a:ext cx="148748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Summary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25"/>
          <p:cNvSpPr txBox="1"/>
          <p:nvPr/>
        </p:nvSpPr>
        <p:spPr>
          <a:xfrm>
            <a:off x="1223963" y="1004888"/>
            <a:ext cx="2047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Knowing How</a:t>
            </a:r>
            <a:endParaRPr/>
          </a:p>
        </p:txBody>
      </p:sp>
      <p:sp>
        <p:nvSpPr>
          <p:cNvPr id="210" name="Google Shape;210;p25"/>
          <p:cNvSpPr txBox="1"/>
          <p:nvPr/>
        </p:nvSpPr>
        <p:spPr>
          <a:xfrm>
            <a:off x="762000" y="1416050"/>
            <a:ext cx="2971800" cy="1065213"/>
          </a:xfrm>
          <a:prstGeom prst="rect">
            <a:avLst/>
          </a:prstGeom>
          <a:solidFill>
            <a:srgbClr val="80004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Delivery of Content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Role Play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Modeling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On the job training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25"/>
          <p:cNvSpPr txBox="1"/>
          <p:nvPr/>
        </p:nvSpPr>
        <p:spPr>
          <a:xfrm>
            <a:off x="5778500" y="914400"/>
            <a:ext cx="2235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Knowing About</a:t>
            </a:r>
            <a:endParaRPr/>
          </a:p>
        </p:txBody>
      </p:sp>
      <p:sp>
        <p:nvSpPr>
          <p:cNvPr id="212" name="Google Shape;212;p25"/>
          <p:cNvSpPr txBox="1"/>
          <p:nvPr/>
        </p:nvSpPr>
        <p:spPr>
          <a:xfrm>
            <a:off x="5410200" y="1295400"/>
            <a:ext cx="2971800" cy="12779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Delivery of Content</a:t>
            </a: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Group Lecture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1"/>
              </a:rPr>
              <a:t>Small Group Discussion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2"/>
              </a:rPr>
              <a:t>Assigned Readings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3"/>
              </a:rPr>
              <a:t>Self-Paced Instruction</a:t>
            </a:r>
            <a:endParaRPr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25"/>
          <p:cNvSpPr/>
          <p:nvPr/>
        </p:nvSpPr>
        <p:spPr>
          <a:xfrm>
            <a:off x="2328863" y="3294063"/>
            <a:ext cx="4486275" cy="12779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Methods of Performance Appraisal</a:t>
            </a: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4"/>
              </a:rPr>
              <a:t>Written tests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5"/>
              </a:rPr>
              <a:t>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6"/>
              </a:rPr>
              <a:t>Role Play Demos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7"/>
              </a:rPr>
              <a:t>On job Demos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25"/>
          <p:cNvSpPr/>
          <p:nvPr/>
        </p:nvSpPr>
        <p:spPr>
          <a:xfrm>
            <a:off x="2220913" y="5029200"/>
            <a:ext cx="4703762" cy="12779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Methods for enhancing maintenance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8"/>
              </a:rPr>
              <a:t>Train and hope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9"/>
              </a:rPr>
              <a:t>Periodic Retraining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0"/>
              </a:rPr>
              <a:t>Informal Obs and 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1"/>
              </a:rPr>
              <a:t>On Job Assessment &amp; Feedback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5" name="Google Shape;215;p25"/>
          <p:cNvCxnSpPr/>
          <p:nvPr/>
        </p:nvCxnSpPr>
        <p:spPr>
          <a:xfrm flipH="1" rot="821718">
            <a:off x="3581400" y="1076325"/>
            <a:ext cx="152400" cy="6096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16" name="Google Shape;216;p25"/>
          <p:cNvCxnSpPr/>
          <p:nvPr/>
        </p:nvCxnSpPr>
        <p:spPr>
          <a:xfrm>
            <a:off x="3505200" y="2286000"/>
            <a:ext cx="533400" cy="533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17" name="Google Shape;217;p25"/>
          <p:cNvCxnSpPr/>
          <p:nvPr/>
        </p:nvCxnSpPr>
        <p:spPr>
          <a:xfrm rot="4845703">
            <a:off x="5105400" y="2286000"/>
            <a:ext cx="533400" cy="533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18" name="Google Shape;218;p25"/>
          <p:cNvCxnSpPr/>
          <p:nvPr/>
        </p:nvCxnSpPr>
        <p:spPr>
          <a:xfrm flipH="1" rot="-2781620">
            <a:off x="5410200" y="1066800"/>
            <a:ext cx="152400" cy="6096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19" name="Google Shape;219;p25"/>
          <p:cNvCxnSpPr/>
          <p:nvPr/>
        </p:nvCxnSpPr>
        <p:spPr>
          <a:xfrm>
            <a:off x="1981200" y="3200400"/>
            <a:ext cx="0" cy="3581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20" name="Google Shape;220;p25"/>
          <p:cNvSpPr txBox="1"/>
          <p:nvPr/>
        </p:nvSpPr>
        <p:spPr>
          <a:xfrm>
            <a:off x="2370138" y="0"/>
            <a:ext cx="44021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Decision Tree for Staff Training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Knowing How: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Delivery of Content: Role Play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0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6" name="Google Shape;226;p26"/>
          <p:cNvSpPr txBox="1"/>
          <p:nvPr>
            <p:ph idx="1" type="body"/>
          </p:nvPr>
        </p:nvSpPr>
        <p:spPr>
          <a:xfrm>
            <a:off x="685800" y="1828800"/>
            <a:ext cx="3810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Actual performance is practiced so acquisition may be facilitated.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Instruction can be structured to assure success.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Feedback can sharpen performance.</a:t>
            </a:r>
            <a:endParaRPr/>
          </a:p>
        </p:txBody>
      </p:sp>
      <p:sp>
        <p:nvSpPr>
          <p:cNvPr id="227" name="Google Shape;227;p26"/>
          <p:cNvSpPr txBox="1"/>
          <p:nvPr>
            <p:ph idx="2" type="body"/>
          </p:nvPr>
        </p:nvSpPr>
        <p:spPr>
          <a:xfrm>
            <a:off x="4648200" y="1752600"/>
            <a:ext cx="38100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Disadvantages</a:t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Limited generalization to actual job setting.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Requires more time from trainer.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More difficult to schedule trainer time.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Relevant antecedent and motivational variables may not be present during training.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Role play may not capture all of the nuances of actual performance and context.   </a:t>
            </a:r>
            <a:endParaRPr/>
          </a:p>
        </p:txBody>
      </p:sp>
      <p:pic>
        <p:nvPicPr>
          <p:cNvPr descr="GrabItDg0" id="228" name="Google Shape;228;p26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77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3" id="229" name="Google Shape;229;p26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76800" y="6507163"/>
            <a:ext cx="376238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8" id="230" name="Google Shape;230;p26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6915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7"/>
          <p:cNvSpPr txBox="1"/>
          <p:nvPr>
            <p:ph type="title"/>
          </p:nvPr>
        </p:nvSpPr>
        <p:spPr>
          <a:xfrm>
            <a:off x="685800" y="76200"/>
            <a:ext cx="77724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Knowing How: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Delivery of Content: Modeling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0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6" name="Google Shape;236;p27"/>
          <p:cNvSpPr txBox="1"/>
          <p:nvPr>
            <p:ph idx="1" type="body"/>
          </p:nvPr>
        </p:nvSpPr>
        <p:spPr>
          <a:xfrm>
            <a:off x="685800" y="1371600"/>
            <a:ext cx="396240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Accurate performance is demonstrated.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7" name="Google Shape;237;p27"/>
          <p:cNvSpPr txBox="1"/>
          <p:nvPr>
            <p:ph idx="2" type="body"/>
          </p:nvPr>
        </p:nvSpPr>
        <p:spPr>
          <a:xfrm>
            <a:off x="4648200" y="1371600"/>
            <a:ext cx="381000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Disadvantages</a:t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Does not assure acquisition.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Limited generalization to actual job performance.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Relevant antecedent and motivational variables may not be present.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Nuances of performance may not be demonstrated.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endParaRPr/>
          </a:p>
        </p:txBody>
      </p:sp>
      <p:pic>
        <p:nvPicPr>
          <p:cNvPr descr="GrabItDg0" id="238" name="Google Shape;238;p27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77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3" id="239" name="Google Shape;239;p27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76800" y="6507163"/>
            <a:ext cx="376238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8" id="240" name="Google Shape;240;p27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6915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8"/>
          <p:cNvSpPr txBox="1"/>
          <p:nvPr>
            <p:ph type="title"/>
          </p:nvPr>
        </p:nvSpPr>
        <p:spPr>
          <a:xfrm>
            <a:off x="685800" y="76200"/>
            <a:ext cx="77724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Knowing How: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Delivery of Content: On the Job Training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0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6" name="Google Shape;246;p28"/>
          <p:cNvSpPr txBox="1"/>
          <p:nvPr>
            <p:ph idx="1" type="body"/>
          </p:nvPr>
        </p:nvSpPr>
        <p:spPr>
          <a:xfrm>
            <a:off x="685800" y="1371600"/>
            <a:ext cx="396240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Relevant performance is coached under relevant conditions.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Issues of generalization are minimized.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Easy to assess adequacy of performance.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7" name="Google Shape;247;p28"/>
          <p:cNvSpPr txBox="1"/>
          <p:nvPr>
            <p:ph idx="2" type="body"/>
          </p:nvPr>
        </p:nvSpPr>
        <p:spPr>
          <a:xfrm>
            <a:off x="4648200" y="1371600"/>
            <a:ext cx="381000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Disadvantages</a:t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 consuming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Training session can be disrupted.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Difficulty scheduling trainer.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disrupt on-going work.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Training may not be structured to assure success.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endParaRPr/>
          </a:p>
        </p:txBody>
      </p:sp>
      <p:pic>
        <p:nvPicPr>
          <p:cNvPr descr="GrabItDg0" id="248" name="Google Shape;248;p28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77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3" id="249" name="Google Shape;249;p28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76800" y="6507163"/>
            <a:ext cx="376238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8" id="250" name="Google Shape;250;p28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6915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9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Performance Appraisal</a:t>
            </a:r>
            <a:endParaRPr/>
          </a:p>
        </p:txBody>
      </p:sp>
      <p:sp>
        <p:nvSpPr>
          <p:cNvPr id="256" name="Google Shape;256;p29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Delivery of content does not assure acquisition of skill.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is necessary to directly assess skill acquisition.</a:t>
            </a:r>
            <a:endParaRPr b="0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 all methods of performance appraisal are equal.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0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Fundamentals of Performance Appraisal</a:t>
            </a:r>
            <a:endParaRPr/>
          </a:p>
        </p:txBody>
      </p:sp>
      <p:sp>
        <p:nvSpPr>
          <p:cNvPr id="262" name="Google Shape;262;p30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Direct measures of relevant performance in relevant setting is best measure.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Minimizes inferences about ability to perform.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other methods of performance appraisal require some degree of inference from assessment to actual performance.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1">
            <a:hlinkClick r:id="rId3"/>
          </p:cNvPr>
          <p:cNvSpPr/>
          <p:nvPr/>
        </p:nvSpPr>
        <p:spPr>
          <a:xfrm>
            <a:off x="3662363" y="609600"/>
            <a:ext cx="1819275" cy="6096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Type of Skill</a:t>
            </a:r>
            <a:endParaRPr/>
          </a:p>
        </p:txBody>
      </p:sp>
      <p:sp>
        <p:nvSpPr>
          <p:cNvPr id="268" name="Google Shape;268;p31"/>
          <p:cNvSpPr/>
          <p:nvPr/>
        </p:nvSpPr>
        <p:spPr>
          <a:xfrm>
            <a:off x="2930525" y="2760663"/>
            <a:ext cx="328453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Performance Appraisal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31"/>
          <p:cNvSpPr/>
          <p:nvPr/>
        </p:nvSpPr>
        <p:spPr>
          <a:xfrm>
            <a:off x="3608388" y="4648200"/>
            <a:ext cx="19288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Maintenance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31"/>
          <p:cNvSpPr/>
          <p:nvPr/>
        </p:nvSpPr>
        <p:spPr>
          <a:xfrm>
            <a:off x="3829050" y="6324600"/>
            <a:ext cx="148748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Summary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31"/>
          <p:cNvSpPr txBox="1"/>
          <p:nvPr/>
        </p:nvSpPr>
        <p:spPr>
          <a:xfrm>
            <a:off x="1223963" y="1004888"/>
            <a:ext cx="2047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Knowing How</a:t>
            </a:r>
            <a:endParaRPr/>
          </a:p>
        </p:txBody>
      </p:sp>
      <p:sp>
        <p:nvSpPr>
          <p:cNvPr id="272" name="Google Shape;272;p31"/>
          <p:cNvSpPr txBox="1"/>
          <p:nvPr/>
        </p:nvSpPr>
        <p:spPr>
          <a:xfrm>
            <a:off x="762000" y="1416050"/>
            <a:ext cx="2971800" cy="10652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Delivery of Content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Role Play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Modeling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On the job training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31"/>
          <p:cNvSpPr txBox="1"/>
          <p:nvPr/>
        </p:nvSpPr>
        <p:spPr>
          <a:xfrm>
            <a:off x="5778500" y="914400"/>
            <a:ext cx="2235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Knowing About</a:t>
            </a:r>
            <a:endParaRPr/>
          </a:p>
        </p:txBody>
      </p:sp>
      <p:sp>
        <p:nvSpPr>
          <p:cNvPr id="274" name="Google Shape;274;p31"/>
          <p:cNvSpPr txBox="1"/>
          <p:nvPr/>
        </p:nvSpPr>
        <p:spPr>
          <a:xfrm>
            <a:off x="5410200" y="1295400"/>
            <a:ext cx="2971800" cy="12779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Delivery of Content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Group Lecture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1"/>
              </a:rPr>
              <a:t>Small Group 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2"/>
              </a:rPr>
              <a:t>Assigned Readings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3"/>
              </a:rPr>
              <a:t>Self-Paced Instruction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2328863" y="3294063"/>
            <a:ext cx="4486275" cy="1277937"/>
          </a:xfrm>
          <a:prstGeom prst="rect">
            <a:avLst/>
          </a:prstGeom>
          <a:solidFill>
            <a:srgbClr val="80004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Methods of Performance Appraisal</a:t>
            </a: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4"/>
              </a:rPr>
              <a:t>Written tests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5"/>
              </a:rPr>
              <a:t>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6"/>
              </a:rPr>
              <a:t>Role Play Demos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7"/>
              </a:rPr>
              <a:t>On job Demos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2220913" y="5105400"/>
            <a:ext cx="4703762" cy="12779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Methods for enhancing maintenance</a:t>
            </a: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8"/>
              </a:rPr>
              <a:t>Train and hope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9"/>
              </a:rPr>
              <a:t>Periodic Retraining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0"/>
              </a:rPr>
              <a:t>Informal Obs and 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1"/>
              </a:rPr>
              <a:t>On Job Assessment &amp; Feedback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77" name="Google Shape;277;p31"/>
          <p:cNvCxnSpPr/>
          <p:nvPr/>
        </p:nvCxnSpPr>
        <p:spPr>
          <a:xfrm flipH="1" rot="821718">
            <a:off x="3581400" y="1076325"/>
            <a:ext cx="152400" cy="6096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78" name="Google Shape;278;p31"/>
          <p:cNvCxnSpPr/>
          <p:nvPr/>
        </p:nvCxnSpPr>
        <p:spPr>
          <a:xfrm>
            <a:off x="3505200" y="2286000"/>
            <a:ext cx="533400" cy="533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79" name="Google Shape;279;p31"/>
          <p:cNvCxnSpPr/>
          <p:nvPr/>
        </p:nvCxnSpPr>
        <p:spPr>
          <a:xfrm rot="4845703">
            <a:off x="5105400" y="2286000"/>
            <a:ext cx="533400" cy="533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80" name="Google Shape;280;p31"/>
          <p:cNvCxnSpPr/>
          <p:nvPr/>
        </p:nvCxnSpPr>
        <p:spPr>
          <a:xfrm flipH="1" rot="-2781620">
            <a:off x="5410200" y="1066800"/>
            <a:ext cx="152400" cy="6096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981200" y="3200400"/>
            <a:ext cx="0" cy="3581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82" name="Google Shape;282;p31"/>
          <p:cNvSpPr txBox="1"/>
          <p:nvPr/>
        </p:nvSpPr>
        <p:spPr>
          <a:xfrm>
            <a:off x="2370138" y="0"/>
            <a:ext cx="44021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Decision Tree for Staff Training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Fundamental Challenge	</a:t>
            </a:r>
            <a:endParaRPr/>
          </a:p>
        </p:txBody>
      </p:sp>
      <p:sp>
        <p:nvSpPr>
          <p:cNvPr id="95" name="Google Shape;95;p14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direct service organizations have many training responsibilities.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Legally mandated trainings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Job related training.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Training often takes time and resources away from providing service.	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Inherent conflict for organizations.</a:t>
            </a:r>
            <a:endParaRPr/>
          </a:p>
          <a:p>
            <a: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14"/>
          <p:cNvSpPr/>
          <p:nvPr/>
        </p:nvSpPr>
        <p:spPr>
          <a:xfrm>
            <a:off x="3917950" y="6223000"/>
            <a:ext cx="184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2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Performance Appraisal: On the job Demonstrations</a:t>
            </a:r>
            <a:endParaRPr/>
          </a:p>
        </p:txBody>
      </p:sp>
      <p:sp>
        <p:nvSpPr>
          <p:cNvPr id="288" name="Google Shape;288;p32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inference required if staff person can perform on the job.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Expectations clearly communicated.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endParaRPr/>
          </a:p>
        </p:txBody>
      </p:sp>
      <p:sp>
        <p:nvSpPr>
          <p:cNvPr id="289" name="Google Shape;289;p32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 disrupt on-going work.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Difficult to schedule.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Requires training coaches to discriminate effective performance from poor performance.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Requires standardized checklist so any trained coach would obtain similar assessment results.</a:t>
            </a:r>
            <a:endParaRPr/>
          </a:p>
        </p:txBody>
      </p:sp>
      <p:pic>
        <p:nvPicPr>
          <p:cNvPr descr="GrabItDg0" id="290" name="Google Shape;290;p32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77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3" id="291" name="Google Shape;291;p32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76800" y="6507163"/>
            <a:ext cx="376238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8" id="292" name="Google Shape;292;p32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6915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Performance Appraisal: Written Assessments</a:t>
            </a:r>
            <a:endParaRPr/>
          </a:p>
        </p:txBody>
      </p:sp>
      <p:sp>
        <p:nvSpPr>
          <p:cNvPr id="298" name="Google Shape;298;p33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Easy to administer and require little time and human resources.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Best used to assess skills related to knowing about.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9" name="Google Shape;299;p33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Poor means for assessing skills related to knowing how.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Open ended more difficult to score than multiple choice.</a:t>
            </a:r>
            <a:endParaRPr/>
          </a:p>
        </p:txBody>
      </p:sp>
      <p:pic>
        <p:nvPicPr>
          <p:cNvPr descr="GrabItDg0" id="300" name="Google Shape;300;p33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77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3" id="301" name="Google Shape;301;p33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76800" y="6507163"/>
            <a:ext cx="376238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8" id="302" name="Google Shape;302;p33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6915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34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Performance Appraisal: Discussion</a:t>
            </a:r>
            <a:endParaRPr/>
          </a:p>
        </p:txBody>
      </p:sp>
      <p:sp>
        <p:nvSpPr>
          <p:cNvPr id="308" name="Google Shape;308;p34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Advantages	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Best used to assess skills related to knowing about.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Easy to administer.</a:t>
            </a:r>
            <a:endParaRPr/>
          </a:p>
        </p:txBody>
      </p:sp>
      <p:sp>
        <p:nvSpPr>
          <p:cNvPr id="309" name="Google Shape;309;p34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Difficult to assure standard assessment protocol across assessors.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Poor means for assessing skills related to knowing how.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Difficult to predict actual performance under relevant conditions.</a:t>
            </a:r>
            <a:endParaRPr/>
          </a:p>
        </p:txBody>
      </p:sp>
      <p:pic>
        <p:nvPicPr>
          <p:cNvPr descr="GrabItDg0" id="310" name="Google Shape;310;p34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77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3" id="311" name="Google Shape;311;p34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76800" y="6507163"/>
            <a:ext cx="376238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8" id="312" name="Google Shape;312;p34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6915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35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Performance Appraisal: Role Play</a:t>
            </a:r>
            <a:endParaRPr/>
          </a:p>
        </p:txBody>
      </p:sp>
      <p:sp>
        <p:nvSpPr>
          <p:cNvPr id="318" name="Google Shape;318;p35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 be used to assess skills related to either knowing about or knowing how.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Structured checklist allows for consistent scoring by trained coaches.</a:t>
            </a:r>
            <a:endParaRPr/>
          </a:p>
        </p:txBody>
      </p:sp>
      <p:sp>
        <p:nvSpPr>
          <p:cNvPr id="319" name="Google Shape;319;p35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Cannot assume that role play demonstrations will generalize to work setting.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Done 1:1 so require more time.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Necessary to train coaches to discriminate effective performance. </a:t>
            </a:r>
            <a:endParaRPr/>
          </a:p>
        </p:txBody>
      </p:sp>
      <p:pic>
        <p:nvPicPr>
          <p:cNvPr descr="GrabItDg0" id="320" name="Google Shape;320;p35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77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3" id="321" name="Google Shape;321;p35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76800" y="6507163"/>
            <a:ext cx="376238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8" id="322" name="Google Shape;322;p35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6915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3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Maintenance</a:t>
            </a:r>
            <a:endParaRPr/>
          </a:p>
        </p:txBody>
      </p:sp>
      <p:sp>
        <p:nvSpPr>
          <p:cNvPr id="328" name="Google Shape;328;p36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Acquisition of skill is initial goal of training but training is not complete without plan to assure maintenance.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Even with effective training, performance will drift if there is not some plan to assure maintenance.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Maintenance generally receives very little attention in staff training.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37">
            <a:hlinkClick r:id="rId3"/>
          </p:cNvPr>
          <p:cNvSpPr/>
          <p:nvPr/>
        </p:nvSpPr>
        <p:spPr>
          <a:xfrm>
            <a:off x="3662363" y="609600"/>
            <a:ext cx="1819275" cy="6096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Type of Skill</a:t>
            </a:r>
            <a:endParaRPr/>
          </a:p>
        </p:txBody>
      </p:sp>
      <p:sp>
        <p:nvSpPr>
          <p:cNvPr id="334" name="Google Shape;334;p37"/>
          <p:cNvSpPr/>
          <p:nvPr/>
        </p:nvSpPr>
        <p:spPr>
          <a:xfrm>
            <a:off x="2930525" y="2760663"/>
            <a:ext cx="328453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Performance Appraisal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5" name="Google Shape;335;p37"/>
          <p:cNvSpPr/>
          <p:nvPr/>
        </p:nvSpPr>
        <p:spPr>
          <a:xfrm>
            <a:off x="3608388" y="4572000"/>
            <a:ext cx="19288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Maintenance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Google Shape;336;p37"/>
          <p:cNvSpPr/>
          <p:nvPr/>
        </p:nvSpPr>
        <p:spPr>
          <a:xfrm>
            <a:off x="3829050" y="6400800"/>
            <a:ext cx="148748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Summary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p37"/>
          <p:cNvSpPr txBox="1"/>
          <p:nvPr/>
        </p:nvSpPr>
        <p:spPr>
          <a:xfrm>
            <a:off x="1223963" y="1004888"/>
            <a:ext cx="2047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Knowing How</a:t>
            </a:r>
            <a:endParaRPr/>
          </a:p>
        </p:txBody>
      </p:sp>
      <p:sp>
        <p:nvSpPr>
          <p:cNvPr id="338" name="Google Shape;338;p37"/>
          <p:cNvSpPr txBox="1"/>
          <p:nvPr/>
        </p:nvSpPr>
        <p:spPr>
          <a:xfrm>
            <a:off x="762000" y="1416050"/>
            <a:ext cx="2971800" cy="10652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Delivery of Content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Role Play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Modeling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On the job training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37"/>
          <p:cNvSpPr txBox="1"/>
          <p:nvPr/>
        </p:nvSpPr>
        <p:spPr>
          <a:xfrm>
            <a:off x="5778500" y="914400"/>
            <a:ext cx="2235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Knowing About</a:t>
            </a:r>
            <a:endParaRPr/>
          </a:p>
        </p:txBody>
      </p:sp>
      <p:sp>
        <p:nvSpPr>
          <p:cNvPr id="340" name="Google Shape;340;p37"/>
          <p:cNvSpPr txBox="1"/>
          <p:nvPr/>
        </p:nvSpPr>
        <p:spPr>
          <a:xfrm>
            <a:off x="5410200" y="1295400"/>
            <a:ext cx="2971800" cy="12779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Delivery of Content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Group Lecture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1"/>
              </a:rPr>
              <a:t>Small Group 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2"/>
              </a:rPr>
              <a:t>Assigned Readings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3"/>
              </a:rPr>
              <a:t>Self-Paced Instruction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p37"/>
          <p:cNvSpPr/>
          <p:nvPr/>
        </p:nvSpPr>
        <p:spPr>
          <a:xfrm>
            <a:off x="2328863" y="3294063"/>
            <a:ext cx="4486275" cy="12779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Methods of Performance Appraisal</a:t>
            </a: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4"/>
              </a:rPr>
              <a:t>Written tests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5"/>
              </a:rPr>
              <a:t>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6"/>
              </a:rPr>
              <a:t>Role Play Demos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7"/>
              </a:rPr>
              <a:t>On job Demos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37"/>
          <p:cNvSpPr/>
          <p:nvPr/>
        </p:nvSpPr>
        <p:spPr>
          <a:xfrm>
            <a:off x="2220913" y="5029200"/>
            <a:ext cx="4703762" cy="1277938"/>
          </a:xfrm>
          <a:prstGeom prst="rect">
            <a:avLst/>
          </a:prstGeom>
          <a:solidFill>
            <a:srgbClr val="80004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Methods for enhancing maintenance</a:t>
            </a: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8"/>
              </a:rPr>
              <a:t>Train and hope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9"/>
              </a:rPr>
              <a:t>Periodic Retraining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0"/>
              </a:rPr>
              <a:t>Informal Obs and 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1"/>
              </a:rPr>
              <a:t>On Job Assessment &amp; Feedback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43" name="Google Shape;343;p37"/>
          <p:cNvCxnSpPr/>
          <p:nvPr/>
        </p:nvCxnSpPr>
        <p:spPr>
          <a:xfrm flipH="1" rot="821718">
            <a:off x="3581400" y="1076325"/>
            <a:ext cx="152400" cy="6096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344" name="Google Shape;344;p37"/>
          <p:cNvCxnSpPr/>
          <p:nvPr/>
        </p:nvCxnSpPr>
        <p:spPr>
          <a:xfrm>
            <a:off x="3505200" y="2286000"/>
            <a:ext cx="533400" cy="533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345" name="Google Shape;345;p37"/>
          <p:cNvCxnSpPr/>
          <p:nvPr/>
        </p:nvCxnSpPr>
        <p:spPr>
          <a:xfrm rot="4845703">
            <a:off x="5105400" y="2286000"/>
            <a:ext cx="533400" cy="533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346" name="Google Shape;346;p37"/>
          <p:cNvCxnSpPr/>
          <p:nvPr/>
        </p:nvCxnSpPr>
        <p:spPr>
          <a:xfrm flipH="1" rot="-2781620">
            <a:off x="5410200" y="1066800"/>
            <a:ext cx="152400" cy="6096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347" name="Google Shape;347;p37"/>
          <p:cNvCxnSpPr/>
          <p:nvPr/>
        </p:nvCxnSpPr>
        <p:spPr>
          <a:xfrm>
            <a:off x="1981200" y="3200400"/>
            <a:ext cx="0" cy="3581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348" name="Google Shape;348;p37"/>
          <p:cNvSpPr txBox="1"/>
          <p:nvPr/>
        </p:nvSpPr>
        <p:spPr>
          <a:xfrm>
            <a:off x="2370138" y="0"/>
            <a:ext cx="44021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Decision Tree for Staff Training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38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Methods for Enhancing Maintenance: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Train and hope</a:t>
            </a:r>
            <a:endParaRPr/>
          </a:p>
        </p:txBody>
      </p:sp>
      <p:sp>
        <p:nvSpPr>
          <p:cNvPr id="354" name="Google Shape;354;p38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Cheap and easy</a:t>
            </a:r>
            <a:endParaRPr/>
          </a:p>
        </p:txBody>
      </p:sp>
      <p:sp>
        <p:nvSpPr>
          <p:cNvPr id="355" name="Google Shape;355;p38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Does not assure maintenance</a:t>
            </a:r>
            <a:endParaRPr/>
          </a:p>
          <a:p>
            <a: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GrabItDg0" id="356" name="Google Shape;356;p38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7763" y="6535738"/>
            <a:ext cx="376237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3" id="357" name="Google Shape;357;p38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76800" y="6521450"/>
            <a:ext cx="376238" cy="322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8" id="358" name="Google Shape;358;p38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691563" y="6519863"/>
            <a:ext cx="376237" cy="3222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39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Methods for Enhancing Maintenance: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Periodic Retraining</a:t>
            </a:r>
            <a:endParaRPr/>
          </a:p>
        </p:txBody>
      </p:sp>
      <p:sp>
        <p:nvSpPr>
          <p:cNvPr id="364" name="Google Shape;364;p39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Does not consume valuable human resources between trainings.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Assures that old and new staff all receive the same content of training.</a:t>
            </a:r>
            <a:endParaRPr/>
          </a:p>
        </p:txBody>
      </p:sp>
      <p:sp>
        <p:nvSpPr>
          <p:cNvPr id="365" name="Google Shape;365;p39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Trainings may be a year or more apart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Does not assure maintenance between training sessions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Difficulties with scheduling 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/>
          </a:p>
        </p:txBody>
      </p:sp>
      <p:pic>
        <p:nvPicPr>
          <p:cNvPr descr="GrabItDg0" id="366" name="Google Shape;366;p39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23963" y="6519863"/>
            <a:ext cx="376237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3" id="367" name="Google Shape;367;p39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76800" y="6521450"/>
            <a:ext cx="376238" cy="322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8" id="368" name="Google Shape;368;p39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767763" y="6535738"/>
            <a:ext cx="376237" cy="3222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40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Methods for Enhancing Maintenance: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Informal Observation and Discussion</a:t>
            </a:r>
            <a:endParaRPr/>
          </a:p>
        </p:txBody>
      </p:sp>
      <p:sp>
        <p:nvSpPr>
          <p:cNvPr id="374" name="Google Shape;374;p40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Tends to occur in context of other job functions so additional time is minimal.</a:t>
            </a:r>
            <a:endParaRPr/>
          </a:p>
          <a:p>
            <a: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5" name="Google Shape;375;p40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Does not measure level of performance so there is no information about maintenance effects.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Neither the observation or feedback is systematic.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/>
          </a:p>
        </p:txBody>
      </p:sp>
      <p:pic>
        <p:nvPicPr>
          <p:cNvPr descr="GrabItDg0" id="376" name="Google Shape;376;p40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7763" y="6519863"/>
            <a:ext cx="376237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3" id="377" name="Google Shape;377;p40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76800" y="6521450"/>
            <a:ext cx="376238" cy="322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8" id="378" name="Google Shape;378;p40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767763" y="6535738"/>
            <a:ext cx="376237" cy="3222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4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Methods for Enhancing Maintenance: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 the Job Demonstrations and Feedback</a:t>
            </a:r>
            <a:endParaRPr/>
          </a:p>
        </p:txBody>
      </p:sp>
      <p:sp>
        <p:nvSpPr>
          <p:cNvPr id="384" name="Google Shape;384;p41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Formal structured observation and feedback increases probability of detecting “drift” and correcting.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Measures same behavior as performance appraisal from initial training.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Proactive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58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85" name="Google Shape;385;p41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Difficult to schedule into work routine.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/>
          </a:p>
        </p:txBody>
      </p:sp>
      <p:pic>
        <p:nvPicPr>
          <p:cNvPr descr="GrabItDg0" id="386" name="Google Shape;386;p41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7763" y="6519863"/>
            <a:ext cx="376237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3" id="387" name="Google Shape;387;p41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76800" y="6521450"/>
            <a:ext cx="376238" cy="322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8" id="388" name="Google Shape;388;p41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691563" y="6519863"/>
            <a:ext cx="376237" cy="3222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Fundamental Challenge</a:t>
            </a:r>
            <a:endParaRPr/>
          </a:p>
        </p:txBody>
      </p:sp>
      <p:sp>
        <p:nvSpPr>
          <p:cNvPr id="102" name="Google Shape;102;p15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direct service agencies there are constraints on the design of training: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Costs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Logistics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How to resolve inherent conflict between providing services and providing training?</a:t>
            </a:r>
            <a:endParaRPr/>
          </a:p>
          <a:p>
            <a: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42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Summary</a:t>
            </a:r>
            <a:endParaRPr/>
          </a:p>
        </p:txBody>
      </p:sp>
      <p:sp>
        <p:nvSpPr>
          <p:cNvPr id="394" name="Google Shape;394;p42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Staff training is a part of system to assure effective staff performance.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Effective staff training must also include maintenance plan.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Designing training is series of decisions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methods have advantages and disadvantages.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Training has not occurred until trainees can perform the relevant skill in the relevant settings.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43">
            <a:hlinkClick r:id="rId3"/>
          </p:cNvPr>
          <p:cNvSpPr/>
          <p:nvPr/>
        </p:nvSpPr>
        <p:spPr>
          <a:xfrm>
            <a:off x="3662363" y="609600"/>
            <a:ext cx="1819275" cy="6096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Type of Skill</a:t>
            </a:r>
            <a:endParaRPr/>
          </a:p>
        </p:txBody>
      </p:sp>
      <p:sp>
        <p:nvSpPr>
          <p:cNvPr id="400" name="Google Shape;400;p43"/>
          <p:cNvSpPr/>
          <p:nvPr/>
        </p:nvSpPr>
        <p:spPr>
          <a:xfrm>
            <a:off x="2930525" y="2760663"/>
            <a:ext cx="328453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Performance Appraisal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1" name="Google Shape;401;p43"/>
          <p:cNvSpPr/>
          <p:nvPr/>
        </p:nvSpPr>
        <p:spPr>
          <a:xfrm>
            <a:off x="3608388" y="4572000"/>
            <a:ext cx="19288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Maintenance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" name="Google Shape;402;p43"/>
          <p:cNvSpPr/>
          <p:nvPr/>
        </p:nvSpPr>
        <p:spPr>
          <a:xfrm>
            <a:off x="3829050" y="6248400"/>
            <a:ext cx="148748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Summary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p43"/>
          <p:cNvSpPr txBox="1"/>
          <p:nvPr/>
        </p:nvSpPr>
        <p:spPr>
          <a:xfrm>
            <a:off x="1223963" y="1004888"/>
            <a:ext cx="2047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Knowing How</a:t>
            </a:r>
            <a:endParaRPr/>
          </a:p>
        </p:txBody>
      </p:sp>
      <p:sp>
        <p:nvSpPr>
          <p:cNvPr id="404" name="Google Shape;404;p43"/>
          <p:cNvSpPr txBox="1"/>
          <p:nvPr/>
        </p:nvSpPr>
        <p:spPr>
          <a:xfrm>
            <a:off x="762000" y="1416050"/>
            <a:ext cx="2971800" cy="10652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Delivery of Content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Role Play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Modeling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On the job training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p43"/>
          <p:cNvSpPr txBox="1"/>
          <p:nvPr/>
        </p:nvSpPr>
        <p:spPr>
          <a:xfrm>
            <a:off x="5778500" y="914400"/>
            <a:ext cx="2235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Knowing About</a:t>
            </a:r>
            <a:endParaRPr/>
          </a:p>
        </p:txBody>
      </p:sp>
      <p:sp>
        <p:nvSpPr>
          <p:cNvPr id="406" name="Google Shape;406;p43"/>
          <p:cNvSpPr txBox="1"/>
          <p:nvPr/>
        </p:nvSpPr>
        <p:spPr>
          <a:xfrm>
            <a:off x="5410200" y="1295400"/>
            <a:ext cx="2971800" cy="12779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Delivery of Content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Group Lecture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1"/>
              </a:rPr>
              <a:t>Small Group 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2"/>
              </a:rPr>
              <a:t>Assigned Readings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3"/>
              </a:rPr>
              <a:t>Self-Paced Instruction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7" name="Google Shape;407;p43"/>
          <p:cNvSpPr/>
          <p:nvPr/>
        </p:nvSpPr>
        <p:spPr>
          <a:xfrm>
            <a:off x="2328863" y="3294063"/>
            <a:ext cx="4486275" cy="12779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Methods of Performance Appraisal</a:t>
            </a: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4"/>
              </a:rPr>
              <a:t>Written tests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5"/>
              </a:rPr>
              <a:t>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6"/>
              </a:rPr>
              <a:t>Role Play Demos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7"/>
              </a:rPr>
              <a:t>On job Demos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8" name="Google Shape;408;p43"/>
          <p:cNvSpPr/>
          <p:nvPr/>
        </p:nvSpPr>
        <p:spPr>
          <a:xfrm>
            <a:off x="2220913" y="5029200"/>
            <a:ext cx="4703762" cy="12779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Methods for enhancing maintenance</a:t>
            </a: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8"/>
              </a:rPr>
              <a:t>Train and hope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9"/>
              </a:rPr>
              <a:t>Periodic Retraining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0"/>
              </a:rPr>
              <a:t>Informal Obs and 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1"/>
              </a:rPr>
              <a:t>On Job Assessment &amp; Feedback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09" name="Google Shape;409;p43"/>
          <p:cNvCxnSpPr/>
          <p:nvPr/>
        </p:nvCxnSpPr>
        <p:spPr>
          <a:xfrm flipH="1" rot="821718">
            <a:off x="3581400" y="1076325"/>
            <a:ext cx="152400" cy="6096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410" name="Google Shape;410;p43"/>
          <p:cNvCxnSpPr/>
          <p:nvPr/>
        </p:nvCxnSpPr>
        <p:spPr>
          <a:xfrm>
            <a:off x="3505200" y="2286000"/>
            <a:ext cx="533400" cy="533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411" name="Google Shape;411;p43"/>
          <p:cNvCxnSpPr/>
          <p:nvPr/>
        </p:nvCxnSpPr>
        <p:spPr>
          <a:xfrm rot="4845703">
            <a:off x="5105400" y="2286000"/>
            <a:ext cx="533400" cy="533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412" name="Google Shape;412;p43"/>
          <p:cNvCxnSpPr/>
          <p:nvPr/>
        </p:nvCxnSpPr>
        <p:spPr>
          <a:xfrm flipH="1" rot="-2781620">
            <a:off x="5410200" y="1066800"/>
            <a:ext cx="152400" cy="6096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413" name="Google Shape;413;p43"/>
          <p:cNvCxnSpPr/>
          <p:nvPr/>
        </p:nvCxnSpPr>
        <p:spPr>
          <a:xfrm>
            <a:off x="1981200" y="3200400"/>
            <a:ext cx="0" cy="3581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414" name="Google Shape;414;p43"/>
          <p:cNvSpPr txBox="1"/>
          <p:nvPr/>
        </p:nvSpPr>
        <p:spPr>
          <a:xfrm>
            <a:off x="2370138" y="0"/>
            <a:ext cx="44021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Decision Tree for Staff Training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Training Problem</a:t>
            </a:r>
            <a:endParaRPr/>
          </a:p>
        </p:txBody>
      </p:sp>
      <p:sp>
        <p:nvSpPr>
          <p:cNvPr id="108" name="Google Shape;108;p16"/>
          <p:cNvSpPr txBox="1"/>
          <p:nvPr>
            <p:ph idx="1" type="body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most common method for training is group lecture.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Assumes having information results in skill acquisition.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Effective training is a set of instructional design questions.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is to be taught?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to deliver content to assure acquisition?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to assess performance?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to assure maintenance?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to increase generalization?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7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Decision Making Matrix</a:t>
            </a:r>
            <a:endParaRPr/>
          </a:p>
        </p:txBody>
      </p:sp>
      <p:sp>
        <p:nvSpPr>
          <p:cNvPr id="114" name="Google Shape;114;p17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goal of this paper is to provide a decision-making framework for designing training.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Address the major components of training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Addresses the advantages and disadvantages of each option.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>
            <a:hlinkClick r:id="rId3"/>
          </p:cNvPr>
          <p:cNvSpPr/>
          <p:nvPr/>
        </p:nvSpPr>
        <p:spPr>
          <a:xfrm>
            <a:off x="3662363" y="609600"/>
            <a:ext cx="1819275" cy="6096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Type of Skill</a:t>
            </a:r>
            <a:endParaRPr/>
          </a:p>
        </p:txBody>
      </p:sp>
      <p:sp>
        <p:nvSpPr>
          <p:cNvPr id="120" name="Google Shape;120;p18"/>
          <p:cNvSpPr/>
          <p:nvPr/>
        </p:nvSpPr>
        <p:spPr>
          <a:xfrm>
            <a:off x="2930525" y="2760663"/>
            <a:ext cx="328453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Performance Appraisal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8"/>
          <p:cNvSpPr/>
          <p:nvPr/>
        </p:nvSpPr>
        <p:spPr>
          <a:xfrm>
            <a:off x="3608388" y="4572000"/>
            <a:ext cx="19288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Maintenance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8"/>
          <p:cNvSpPr/>
          <p:nvPr/>
        </p:nvSpPr>
        <p:spPr>
          <a:xfrm>
            <a:off x="3829050" y="6248400"/>
            <a:ext cx="148748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Summary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8"/>
          <p:cNvSpPr txBox="1"/>
          <p:nvPr/>
        </p:nvSpPr>
        <p:spPr>
          <a:xfrm>
            <a:off x="1223963" y="1004888"/>
            <a:ext cx="2047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Knowing How</a:t>
            </a:r>
            <a:endParaRPr/>
          </a:p>
        </p:txBody>
      </p:sp>
      <p:sp>
        <p:nvSpPr>
          <p:cNvPr id="124" name="Google Shape;124;p18">
            <a:hlinkClick r:id="rId7"/>
          </p:cNvPr>
          <p:cNvSpPr txBox="1"/>
          <p:nvPr/>
        </p:nvSpPr>
        <p:spPr>
          <a:xfrm>
            <a:off x="762000" y="1416050"/>
            <a:ext cx="2971800" cy="10652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Delivery of Content</a:t>
            </a: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Role Play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Modeling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On the job training</a:t>
            </a:r>
            <a:endParaRPr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8"/>
          <p:cNvSpPr txBox="1"/>
          <p:nvPr/>
        </p:nvSpPr>
        <p:spPr>
          <a:xfrm>
            <a:off x="5778500" y="914400"/>
            <a:ext cx="2235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Knowing About</a:t>
            </a:r>
            <a:endParaRPr/>
          </a:p>
        </p:txBody>
      </p:sp>
      <p:sp>
        <p:nvSpPr>
          <p:cNvPr id="126" name="Google Shape;126;p18"/>
          <p:cNvSpPr txBox="1"/>
          <p:nvPr/>
        </p:nvSpPr>
        <p:spPr>
          <a:xfrm>
            <a:off x="5410200" y="1295400"/>
            <a:ext cx="2971800" cy="12779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Delivery of Content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1"/>
              </a:rPr>
              <a:t>Group Lecture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2"/>
              </a:rPr>
              <a:t>Small Group 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3"/>
              </a:rPr>
              <a:t>Assigned Readings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4"/>
              </a:rPr>
              <a:t>Self-Paced Instruction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8"/>
          <p:cNvSpPr/>
          <p:nvPr/>
        </p:nvSpPr>
        <p:spPr>
          <a:xfrm>
            <a:off x="2328863" y="3294063"/>
            <a:ext cx="4486275" cy="12779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Methods of Performance Appraisal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5"/>
              </a:rPr>
              <a:t>Written tests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6"/>
              </a:rPr>
              <a:t>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7"/>
              </a:rPr>
              <a:t>Role Play Demos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8"/>
              </a:rPr>
              <a:t>On job Demos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8"/>
          <p:cNvSpPr/>
          <p:nvPr/>
        </p:nvSpPr>
        <p:spPr>
          <a:xfrm>
            <a:off x="2220913" y="5029200"/>
            <a:ext cx="4703762" cy="12779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Methods for enhancing maintenance</a:t>
            </a: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9"/>
              </a:rPr>
              <a:t>Train and hope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0"/>
              </a:rPr>
              <a:t>Periodic Retraining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1"/>
              </a:rPr>
              <a:t>Informal Obs and 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2"/>
              </a:rPr>
              <a:t>On Job Assessment &amp; Feedback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9" name="Google Shape;129;p18"/>
          <p:cNvCxnSpPr/>
          <p:nvPr/>
        </p:nvCxnSpPr>
        <p:spPr>
          <a:xfrm flipH="1" rot="821718">
            <a:off x="3581400" y="1076325"/>
            <a:ext cx="152400" cy="6096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30" name="Google Shape;130;p18"/>
          <p:cNvCxnSpPr/>
          <p:nvPr/>
        </p:nvCxnSpPr>
        <p:spPr>
          <a:xfrm>
            <a:off x="3505200" y="2286000"/>
            <a:ext cx="533400" cy="533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31" name="Google Shape;131;p18"/>
          <p:cNvCxnSpPr/>
          <p:nvPr/>
        </p:nvCxnSpPr>
        <p:spPr>
          <a:xfrm rot="4845703">
            <a:off x="5105400" y="2286000"/>
            <a:ext cx="533400" cy="533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32" name="Google Shape;132;p18"/>
          <p:cNvCxnSpPr/>
          <p:nvPr/>
        </p:nvCxnSpPr>
        <p:spPr>
          <a:xfrm flipH="1" rot="-2781620">
            <a:off x="5410200" y="1066800"/>
            <a:ext cx="152400" cy="6096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33" name="Google Shape;133;p18"/>
          <p:cNvCxnSpPr/>
          <p:nvPr/>
        </p:nvCxnSpPr>
        <p:spPr>
          <a:xfrm>
            <a:off x="1981200" y="3200400"/>
            <a:ext cx="0" cy="3581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34" name="Google Shape;134;p18"/>
          <p:cNvSpPr txBox="1"/>
          <p:nvPr/>
        </p:nvSpPr>
        <p:spPr>
          <a:xfrm>
            <a:off x="2370138" y="0"/>
            <a:ext cx="44021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Decision Tree for Staff Training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9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Type of Skill to be Trained</a:t>
            </a:r>
            <a:endParaRPr/>
          </a:p>
        </p:txBody>
      </p:sp>
      <p:sp>
        <p:nvSpPr>
          <p:cNvPr id="140" name="Google Shape;140;p19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Skinner (1974) distinguishes between two types of knowledge.  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Knowing About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can describe variables that influence a phenomenon.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Example: Describe principles of reinforcement.  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Knowing How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can perform effectively 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Example: Shape the behavior of another.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One form of knowing does not imply the other.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0">
            <a:hlinkClick r:id="rId3"/>
          </p:cNvPr>
          <p:cNvSpPr/>
          <p:nvPr/>
        </p:nvSpPr>
        <p:spPr>
          <a:xfrm>
            <a:off x="3662363" y="609600"/>
            <a:ext cx="1819275" cy="6096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Type of Skill</a:t>
            </a:r>
            <a:endParaRPr/>
          </a:p>
        </p:txBody>
      </p:sp>
      <p:sp>
        <p:nvSpPr>
          <p:cNvPr id="146" name="Google Shape;146;p20"/>
          <p:cNvSpPr/>
          <p:nvPr/>
        </p:nvSpPr>
        <p:spPr>
          <a:xfrm>
            <a:off x="2930525" y="2760663"/>
            <a:ext cx="328453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Performance Appraisal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0"/>
          <p:cNvSpPr/>
          <p:nvPr/>
        </p:nvSpPr>
        <p:spPr>
          <a:xfrm>
            <a:off x="3608388" y="4572000"/>
            <a:ext cx="19288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Maintenance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20"/>
          <p:cNvSpPr/>
          <p:nvPr/>
        </p:nvSpPr>
        <p:spPr>
          <a:xfrm>
            <a:off x="3829050" y="6248400"/>
            <a:ext cx="148748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Summary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0"/>
          <p:cNvSpPr txBox="1"/>
          <p:nvPr/>
        </p:nvSpPr>
        <p:spPr>
          <a:xfrm>
            <a:off x="1223963" y="928688"/>
            <a:ext cx="2047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Knowing How</a:t>
            </a:r>
            <a:endParaRPr/>
          </a:p>
        </p:txBody>
      </p:sp>
      <p:sp>
        <p:nvSpPr>
          <p:cNvPr id="150" name="Google Shape;150;p20"/>
          <p:cNvSpPr txBox="1"/>
          <p:nvPr/>
        </p:nvSpPr>
        <p:spPr>
          <a:xfrm>
            <a:off x="762000" y="1416050"/>
            <a:ext cx="2971800" cy="10652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Delivery of Content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Role Play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Modeling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On the job training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0"/>
          <p:cNvSpPr txBox="1"/>
          <p:nvPr/>
        </p:nvSpPr>
        <p:spPr>
          <a:xfrm>
            <a:off x="5778500" y="838200"/>
            <a:ext cx="2235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Knowing About</a:t>
            </a:r>
            <a:endParaRPr/>
          </a:p>
        </p:txBody>
      </p:sp>
      <p:sp>
        <p:nvSpPr>
          <p:cNvPr id="152" name="Google Shape;152;p20"/>
          <p:cNvSpPr txBox="1"/>
          <p:nvPr/>
        </p:nvSpPr>
        <p:spPr>
          <a:xfrm>
            <a:off x="5334000" y="1295400"/>
            <a:ext cx="2971800" cy="127793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Delivery of Content</a:t>
            </a: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Group Lecture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1"/>
              </a:rPr>
              <a:t>Small Group 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2"/>
              </a:rPr>
              <a:t>Assigned Readings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3"/>
              </a:rPr>
              <a:t>Self-Paced Instruction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0"/>
          <p:cNvSpPr/>
          <p:nvPr/>
        </p:nvSpPr>
        <p:spPr>
          <a:xfrm>
            <a:off x="2328863" y="3294063"/>
            <a:ext cx="4486275" cy="12779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Methods of Performance Appraisal</a:t>
            </a: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4"/>
              </a:rPr>
              <a:t>Written tests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5"/>
              </a:rPr>
              <a:t>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6"/>
              </a:rPr>
              <a:t>Role Play Demos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7"/>
              </a:rPr>
              <a:t>On job Demos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0"/>
          <p:cNvSpPr/>
          <p:nvPr/>
        </p:nvSpPr>
        <p:spPr>
          <a:xfrm>
            <a:off x="2220913" y="5029200"/>
            <a:ext cx="4703762" cy="12779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Methods for enhancing maintenance</a:t>
            </a: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8"/>
              </a:rPr>
              <a:t>Train and hope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9"/>
              </a:rPr>
              <a:t>Periodic Retraining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0"/>
              </a:rPr>
              <a:t>Informal Obs and 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1"/>
              </a:rPr>
              <a:t>On Job Assessment &amp; Feedback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5" name="Google Shape;155;p20"/>
          <p:cNvCxnSpPr/>
          <p:nvPr/>
        </p:nvCxnSpPr>
        <p:spPr>
          <a:xfrm flipH="1" rot="821718">
            <a:off x="3581400" y="1076325"/>
            <a:ext cx="152400" cy="6096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56" name="Google Shape;156;p20"/>
          <p:cNvCxnSpPr/>
          <p:nvPr/>
        </p:nvCxnSpPr>
        <p:spPr>
          <a:xfrm>
            <a:off x="3505200" y="2286000"/>
            <a:ext cx="533400" cy="533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57" name="Google Shape;157;p20"/>
          <p:cNvCxnSpPr/>
          <p:nvPr/>
        </p:nvCxnSpPr>
        <p:spPr>
          <a:xfrm rot="4845703">
            <a:off x="5105400" y="2286000"/>
            <a:ext cx="533400" cy="533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58" name="Google Shape;158;p20"/>
          <p:cNvCxnSpPr/>
          <p:nvPr/>
        </p:nvCxnSpPr>
        <p:spPr>
          <a:xfrm flipH="1" rot="-2781620">
            <a:off x="5410200" y="1066800"/>
            <a:ext cx="152400" cy="6096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59" name="Google Shape;159;p20"/>
          <p:cNvCxnSpPr/>
          <p:nvPr/>
        </p:nvCxnSpPr>
        <p:spPr>
          <a:xfrm>
            <a:off x="1981200" y="3200400"/>
            <a:ext cx="0" cy="3581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60" name="Google Shape;160;p20"/>
          <p:cNvSpPr txBox="1"/>
          <p:nvPr/>
        </p:nvSpPr>
        <p:spPr>
          <a:xfrm>
            <a:off x="2370138" y="0"/>
            <a:ext cx="44021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Decision Tree for Staff Training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Knowing About: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Delivery of Content: Group Lecture 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0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6" name="Google Shape;166;p21"/>
          <p:cNvSpPr txBox="1"/>
          <p:nvPr>
            <p:ph idx="1" type="body"/>
          </p:nvPr>
        </p:nvSpPr>
        <p:spPr>
          <a:xfrm>
            <a:off x="685800" y="1752600"/>
            <a:ext cx="38100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Efficient use of trainer time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Easy for trainer to schedule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Facilitates acquisition of verbal knowledge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Minimizes distractions during training</a:t>
            </a:r>
            <a:endParaRPr/>
          </a:p>
          <a:p>
            <a: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7" name="Google Shape;167;p21"/>
          <p:cNvSpPr txBox="1"/>
          <p:nvPr>
            <p:ph idx="2" type="body"/>
          </p:nvPr>
        </p:nvSpPr>
        <p:spPr>
          <a:xfrm>
            <a:off x="4648200" y="1752600"/>
            <a:ext cx="38100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Disadvantages</a:t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➢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Difficult to arrange for all staff to attend training and still provide service</a:t>
            </a:r>
            <a:endParaRPr/>
          </a:p>
          <a:p>
            <a:pPr indent="-285750" lvl="1" marL="74295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➢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Length of session often contributes to inattentiveness</a:t>
            </a:r>
            <a:endParaRPr/>
          </a:p>
          <a:p>
            <a:pPr indent="-285750" lvl="1" marL="74295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➢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Difficult to assure that staff actually know how to perform skill.</a:t>
            </a:r>
            <a:endParaRPr/>
          </a:p>
          <a:p>
            <a:pPr indent="-285750" lvl="1" marL="74295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➢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Training outside of usual job context may result in poor generalization.</a:t>
            </a:r>
            <a:endParaRPr/>
          </a:p>
          <a:p>
            <a:pPr indent="-285750" lvl="1" marL="74295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➢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Relevant stimuli may not be present.</a:t>
            </a:r>
            <a:endParaRPr/>
          </a:p>
        </p:txBody>
      </p:sp>
      <p:pic>
        <p:nvPicPr>
          <p:cNvPr descr="GrabItDg0" id="168" name="Google Shape;168;p21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77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3" id="169" name="Google Shape;169;p21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76800" y="6507163"/>
            <a:ext cx="376238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8" id="170" name="Google Shape;170;p21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6915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8000"/>
      </a:hlink>
      <a:folHlink>
        <a:srgbClr val="FF8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