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y="9753600" cx="130048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643" lvl="0" marL="56443" marR="56443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Traditional Training</a:t>
            </a:r>
            <a:endParaRPr b="1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advance organizer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overheads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summary statements every 20 minutes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every 10 minutes paused to ask questions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extensive elaboration of content on each overhead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Partnership Learning  (timed to  be equal; same outline</a:t>
            </a: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Experiential Learning</a:t>
            </a:r>
            <a:endParaRPr b="1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attending to images or questions while I read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Question Recipes </a:t>
            </a:r>
            <a:endParaRPr b="1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used to debrief almost all learning structures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86" lvl="0" marL="39686" marR="56443" rtl="0" algn="l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Tell me more about that ... How do you see this working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Reflection Learning </a:t>
            </a: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modeling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Thinking Devices </a:t>
            </a: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modeling &amp; feedback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Stories </a:t>
            </a: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M. Hunter; teaching experiences</a:t>
            </a:r>
            <a:endParaRPr b="0" i="0" sz="1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5643" lvl="0" marL="56443" marR="56443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Cooperative Learning </a:t>
            </a:r>
            <a:r>
              <a:rPr b="0" i="0" lang="en-US" sz="1600" u="none" cap="none" strike="noStrike">
                <a:latin typeface="Arial"/>
                <a:ea typeface="Arial"/>
                <a:cs typeface="Arial"/>
                <a:sym typeface="Arial"/>
              </a:rPr>
              <a:t>TTYN; scoring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3" name="Google Shape;313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latin typeface="Merriweather Sans"/>
                <a:ea typeface="Merriweather Sans"/>
                <a:cs typeface="Merriweather Sans"/>
                <a:sym typeface="Merriweather Sans"/>
              </a:rPr>
              <a:t>My two examples, coffee and running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copy">
  <p:cSld name="Title &amp; Bullets cop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4">
    <p:bg>
      <p:bgPr>
        <a:solidFill>
          <a:srgbClr val="000000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copy 2">
  <p:cSld name="Title &amp; Bullets copy 2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5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copy">
  <p:cSld name="Title &amp; Bullets copy 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6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 2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1270000" y="2984500"/>
            <a:ext cx="104775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8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" type="body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84657" lvl="1" marL="9144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84657" lvl="2" marL="13716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84657" lvl="3" marL="18288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84657" lvl="4" marL="22860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copy 1">
  <p:cSld name="Title &amp; Subtitle copy 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SzPts val="7182"/>
              <a:buFont typeface="Cabin"/>
              <a:buNone/>
              <a:defRPr b="0" i="0" sz="36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ctr">
              <a:spcBef>
                <a:spcPts val="0"/>
              </a:spcBef>
              <a:spcAft>
                <a:spcPts val="0"/>
              </a:spcAft>
              <a:buSzPts val="7182"/>
              <a:buFont typeface="Cabin"/>
              <a:buNone/>
              <a:defRPr b="0" i="0" sz="36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ctr">
              <a:spcBef>
                <a:spcPts val="0"/>
              </a:spcBef>
              <a:spcAft>
                <a:spcPts val="0"/>
              </a:spcAft>
              <a:buSzPts val="7182"/>
              <a:buFont typeface="Cabin"/>
              <a:buNone/>
              <a:defRPr b="0" i="0" sz="36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ctr">
              <a:spcBef>
                <a:spcPts val="0"/>
              </a:spcBef>
              <a:spcAft>
                <a:spcPts val="0"/>
              </a:spcAft>
              <a:buSzPts val="7182"/>
              <a:buFont typeface="Cabin"/>
              <a:buNone/>
              <a:defRPr b="0" i="0" sz="36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ctr">
              <a:spcBef>
                <a:spcPts val="0"/>
              </a:spcBef>
              <a:spcAft>
                <a:spcPts val="0"/>
              </a:spcAft>
              <a:buSzPts val="7182"/>
              <a:buFont typeface="Cabin"/>
              <a:buNone/>
              <a:defRPr b="0" i="0" sz="36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">
  <p:cSld name="Blank copy 3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 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idx="1" type="body"/>
          </p:nvPr>
        </p:nvSpPr>
        <p:spPr>
          <a:xfrm>
            <a:off x="1270000" y="1270000"/>
            <a:ext cx="10477500" cy="72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41223" lvl="0" marL="4572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41223" lvl="1" marL="9144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41223" lvl="2" marL="13716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41223" lvl="3" marL="18288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41223" lvl="4" marL="22860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">
  <p:cSld name="Blank copy 4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 3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1270000" y="1270000"/>
            <a:ext cx="10477500" cy="72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41223" lvl="0" marL="4572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41223" lvl="1" marL="9144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41223" lvl="2" marL="13716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41223" lvl="3" marL="18288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41223" lvl="4" marL="2286000" marR="0" rtl="0" algn="l">
              <a:spcBef>
                <a:spcPts val="4700"/>
              </a:spcBef>
              <a:spcAft>
                <a:spcPts val="0"/>
              </a:spcAft>
              <a:buSzPts val="6498"/>
              <a:buFont typeface="Cabin"/>
              <a:buChar char="•"/>
              <a:defRPr b="0" i="0" sz="38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7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">
  <p:cSld name="Blank cop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 copy">
  <p:cSld name="Title - Center cop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 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copy">
  <p:cSld name="Bullets cop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idx="1" type="body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84657" lvl="1" marL="9144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84657" lvl="2" marL="13716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84657" lvl="3" marL="18288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84657" lvl="4" marL="2286000" marR="0" rtl="0" algn="l">
              <a:spcBef>
                <a:spcPts val="48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py 2">
  <p:cSld name="Blank copy 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2286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4572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6858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9144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1143000" lvl="5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1371600" lvl="6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1600200" lvl="7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1828800" lvl="8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4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684657" lvl="0" marL="457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1pPr>
            <a:lvl2pPr indent="-684657" lvl="1" marL="914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2pPr>
            <a:lvl3pPr indent="-684657" lvl="2" marL="1371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3pPr>
            <a:lvl4pPr indent="-684657" lvl="3" marL="1828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4pPr>
            <a:lvl5pPr indent="-684657" lvl="4" marL="22860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5pPr>
            <a:lvl6pPr indent="-684657" lvl="5" marL="27432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6pPr>
            <a:lvl7pPr indent="-684657" lvl="6" marL="32004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7pPr>
            <a:lvl8pPr indent="-684657" lvl="7" marL="36576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8pPr>
            <a:lvl9pPr indent="-684657" lvl="8" marL="4114800" marR="0" rtl="0" algn="l">
              <a:spcBef>
                <a:spcPts val="2400"/>
              </a:spcBef>
              <a:spcAft>
                <a:spcPts val="0"/>
              </a:spcAft>
              <a:buSzPts val="7182"/>
              <a:buFont typeface="Cabin"/>
              <a:buChar char="•"/>
              <a:defRPr b="0" i="0" sz="4200" u="none" cap="none" strike="noStrike"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hyperlink" Target="mailto:jimknight@mac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daHR82b4J2I" TargetMode="External"/><Relationship Id="rId4" Type="http://schemas.openxmlformats.org/officeDocument/2006/relationships/image" Target="../media/image18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6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7"/>
          <p:cNvPicPr preferRelativeResize="0"/>
          <p:nvPr/>
        </p:nvPicPr>
        <p:blipFill rotWithShape="1">
          <a:blip r:embed="rId4">
            <a:alphaModFix/>
          </a:blip>
          <a:srcRect b="4046" l="0" r="9754" t="4563"/>
          <a:stretch/>
        </p:blipFill>
        <p:spPr>
          <a:xfrm>
            <a:off x="-1454150" y="4415480"/>
            <a:ext cx="14922501" cy="44958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1295400" y="4292600"/>
            <a:ext cx="114935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0" u="none" cap="none" strike="noStrike">
                <a:latin typeface="Arimo"/>
                <a:ea typeface="Arimo"/>
                <a:cs typeface="Arimo"/>
                <a:sym typeface="Arimo"/>
              </a:rPr>
              <a:t>Professional Learning that Makes an Impact</a:t>
            </a:r>
            <a:endParaRPr/>
          </a:p>
        </p:txBody>
      </p:sp>
      <p:sp>
        <p:nvSpPr>
          <p:cNvPr id="59" name="Google Shape;59;p27"/>
          <p:cNvSpPr/>
          <p:nvPr/>
        </p:nvSpPr>
        <p:spPr>
          <a:xfrm>
            <a:off x="1270000" y="927100"/>
            <a:ext cx="3678063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latin typeface="EB Garamond"/>
                <a:ea typeface="EB Garamond"/>
                <a:cs typeface="EB Garamond"/>
                <a:sym typeface="EB Garamond"/>
              </a:rPr>
              <a:t>Jim Knight</a:t>
            </a:r>
            <a:endParaRPr b="0" i="1" sz="2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Arimo"/>
                <a:ea typeface="Arimo"/>
                <a:cs typeface="Arimo"/>
                <a:sym typeface="Arimo"/>
              </a:rPr>
              <a:t>INSTRUCTIONAL COACHING</a:t>
            </a:r>
            <a:endParaRPr b="0" i="0" sz="3800" u="none" cap="none" strike="noStrike">
              <a:latin typeface="Arimo"/>
              <a:ea typeface="Arimo"/>
              <a:cs typeface="Arimo"/>
              <a:sym typeface="Arimo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Arimo"/>
                <a:ea typeface="Arimo"/>
                <a:cs typeface="Arimo"/>
                <a:sym typeface="Arimo"/>
              </a:rPr>
              <a:t>GROUP</a:t>
            </a:r>
            <a:endParaRPr b="0" i="0" sz="3800" u="none" cap="none" strike="noStrike"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Arimo"/>
                <a:ea typeface="Arimo"/>
                <a:cs typeface="Arimo"/>
                <a:sym typeface="Arimo"/>
                <a:hlinkClick r:id="rId5"/>
              </a:rPr>
              <a:t>JIMKNIGHT@MAC.COM</a:t>
            </a:r>
            <a:endParaRPr/>
          </a:p>
        </p:txBody>
      </p:sp>
      <p:cxnSp>
        <p:nvCxnSpPr>
          <p:cNvPr id="60" name="Google Shape;60;p27"/>
          <p:cNvCxnSpPr/>
          <p:nvPr/>
        </p:nvCxnSpPr>
        <p:spPr>
          <a:xfrm flipH="1">
            <a:off x="1028699" y="-135467"/>
            <a:ext cx="1" cy="10417098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61" name="Google Shape;61;p27"/>
          <p:cNvCxnSpPr/>
          <p:nvPr/>
        </p:nvCxnSpPr>
        <p:spPr>
          <a:xfrm>
            <a:off x="1028700" y="4394199"/>
            <a:ext cx="15714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62" name="Google Shape;62;p27"/>
          <p:cNvCxnSpPr/>
          <p:nvPr/>
        </p:nvCxnSpPr>
        <p:spPr>
          <a:xfrm>
            <a:off x="1028700" y="8915399"/>
            <a:ext cx="15714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63" name="Google Shape;63;p27"/>
          <p:cNvCxnSpPr/>
          <p:nvPr/>
        </p:nvCxnSpPr>
        <p:spPr>
          <a:xfrm>
            <a:off x="1028700" y="622299"/>
            <a:ext cx="15714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64" name="Google Shape;64;p27"/>
          <p:cNvCxnSpPr/>
          <p:nvPr/>
        </p:nvCxnSpPr>
        <p:spPr>
          <a:xfrm>
            <a:off x="1028700" y="2527299"/>
            <a:ext cx="157148" cy="1"/>
          </a:xfrm>
          <a:prstGeom prst="straightConnector1">
            <a:avLst/>
          </a:prstGeom>
          <a:noFill/>
          <a:ln>
            <a:noFill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7"/>
          <p:cNvSpPr/>
          <p:nvPr/>
        </p:nvSpPr>
        <p:spPr>
          <a:xfrm>
            <a:off x="1029822" y="3162300"/>
            <a:ext cx="10934701" cy="2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NONE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38"/>
          <p:cNvSpPr/>
          <p:nvPr/>
        </p:nvSpPr>
        <p:spPr>
          <a:xfrm>
            <a:off x="-101600" y="711200"/>
            <a:ext cx="130937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FOUR BIG IDEAS</a:t>
            </a:r>
            <a:endParaRPr/>
          </a:p>
        </p:txBody>
      </p:sp>
      <p:sp>
        <p:nvSpPr>
          <p:cNvPr id="132" name="Google Shape;132;p38"/>
          <p:cNvSpPr/>
          <p:nvPr/>
        </p:nvSpPr>
        <p:spPr>
          <a:xfrm>
            <a:off x="1828800" y="3130550"/>
            <a:ext cx="192938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0" u="sng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</a:t>
            </a:r>
            <a:endParaRPr/>
          </a:p>
        </p:txBody>
      </p:sp>
      <p:sp>
        <p:nvSpPr>
          <p:cNvPr id="133" name="Google Shape;133;p38"/>
          <p:cNvSpPr/>
          <p:nvPr/>
        </p:nvSpPr>
        <p:spPr>
          <a:xfrm>
            <a:off x="3479800" y="2717800"/>
            <a:ext cx="2887981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1</a:t>
            </a:r>
            <a:endParaRPr/>
          </a:p>
        </p:txBody>
      </p:sp>
      <p:pic>
        <p:nvPicPr>
          <p:cNvPr id="134" name="Google Shape;134;p38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8"/>
          <p:cNvSpPr/>
          <p:nvPr/>
        </p:nvSpPr>
        <p:spPr>
          <a:xfrm>
            <a:off x="5638800" y="3441700"/>
            <a:ext cx="60833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Partnership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9"/>
          <p:cNvSpPr/>
          <p:nvPr/>
        </p:nvSpPr>
        <p:spPr>
          <a:xfrm>
            <a:off x="1029822" y="3162300"/>
            <a:ext cx="10934701" cy="2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Helping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/>
          <p:cNvSpPr/>
          <p:nvPr/>
        </p:nvSpPr>
        <p:spPr>
          <a:xfrm>
            <a:off x="1450361" y="1054100"/>
            <a:ext cx="12839702" cy="13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Helping </a:t>
            </a:r>
            <a:endParaRPr/>
          </a:p>
        </p:txBody>
      </p:sp>
      <p:sp>
        <p:nvSpPr>
          <p:cNvPr id="147" name="Google Shape;147;p40"/>
          <p:cNvSpPr/>
          <p:nvPr/>
        </p:nvSpPr>
        <p:spPr>
          <a:xfrm>
            <a:off x="1524000" y="2578100"/>
            <a:ext cx="10464800" cy="5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71500" lvl="0" marL="5715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CHANGE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IDENTITY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THINKING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STATUS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MOTIVATION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7820" y="-1143000"/>
            <a:ext cx="9609160" cy="120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2"/>
          <p:cNvSpPr/>
          <p:nvPr/>
        </p:nvSpPr>
        <p:spPr>
          <a:xfrm>
            <a:off x="1450361" y="1054100"/>
            <a:ext cx="12839702" cy="13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Helping </a:t>
            </a:r>
            <a:endParaRPr/>
          </a:p>
        </p:txBody>
      </p:sp>
      <p:sp>
        <p:nvSpPr>
          <p:cNvPr id="158" name="Google Shape;158;p42"/>
          <p:cNvSpPr/>
          <p:nvPr/>
        </p:nvSpPr>
        <p:spPr>
          <a:xfrm>
            <a:off x="1524000" y="2578100"/>
            <a:ext cx="10464800" cy="53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71500" lvl="0" marL="57150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CHANGE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IDENTITY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THINKING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STATUS</a:t>
            </a:r>
            <a:endParaRPr b="1" i="0" sz="4800" u="none" cap="none" strike="noStrike">
              <a:solidFill>
                <a:srgbClr val="314950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-571500" lvl="0" marL="571500" marR="0" rtl="0" algn="l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Clr>
                <a:srgbClr val="314950"/>
              </a:buClr>
              <a:buSzPts val="4800"/>
              <a:buFont typeface="Arimo"/>
              <a:buChar char="»"/>
            </a:pPr>
            <a:r>
              <a:rPr b="1" i="0" lang="en-US" sz="48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MOTIVATION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3"/>
          <p:cNvSpPr/>
          <p:nvPr/>
        </p:nvSpPr>
        <p:spPr>
          <a:xfrm>
            <a:off x="1029822" y="3346450"/>
            <a:ext cx="1093470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Equality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45"/>
          <p:cNvSpPr/>
          <p:nvPr/>
        </p:nvSpPr>
        <p:spPr>
          <a:xfrm>
            <a:off x="1029822" y="3346450"/>
            <a:ext cx="1093470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Voice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8"/>
          <p:cNvSpPr/>
          <p:nvPr/>
        </p:nvSpPr>
        <p:spPr>
          <a:xfrm>
            <a:off x="5194300" y="3257550"/>
            <a:ext cx="5268468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big ideas</a:t>
            </a:r>
            <a:endParaRPr/>
          </a:p>
        </p:txBody>
      </p:sp>
      <p:sp>
        <p:nvSpPr>
          <p:cNvPr id="71" name="Google Shape;71;p28"/>
          <p:cNvSpPr/>
          <p:nvPr/>
        </p:nvSpPr>
        <p:spPr>
          <a:xfrm>
            <a:off x="2527300" y="2311400"/>
            <a:ext cx="2887981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4</a:t>
            </a:r>
            <a:endParaRPr/>
          </a:p>
        </p:txBody>
      </p:sp>
      <p:pic>
        <p:nvPicPr>
          <p:cNvPr id="72" name="Google Shape;72;p28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6"/>
          <p:cNvSpPr/>
          <p:nvPr/>
        </p:nvSpPr>
        <p:spPr>
          <a:xfrm>
            <a:off x="1029822" y="3346450"/>
            <a:ext cx="1093470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Dialogue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7"/>
          <p:cNvSpPr/>
          <p:nvPr/>
        </p:nvSpPr>
        <p:spPr>
          <a:xfrm>
            <a:off x="1029822" y="3346450"/>
            <a:ext cx="1093470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Reflection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9"/>
          <p:cNvSpPr/>
          <p:nvPr/>
        </p:nvSpPr>
        <p:spPr>
          <a:xfrm>
            <a:off x="547222" y="3384550"/>
            <a:ext cx="1191260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Reciprocity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00" y="2794000"/>
            <a:ext cx="11709400" cy="6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0"/>
          <p:cNvSpPr txBox="1"/>
          <p:nvPr>
            <p:ph type="title"/>
          </p:nvPr>
        </p:nvSpPr>
        <p:spPr>
          <a:xfrm>
            <a:off x="647700" y="0"/>
            <a:ext cx="11709400" cy="20161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5643" lvl="0" marL="56443" marR="56443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00" u="none" cap="none" strike="noStrike">
                <a:latin typeface="EB Garamond"/>
                <a:ea typeface="EB Garamond"/>
                <a:cs typeface="EB Garamond"/>
                <a:sym typeface="EB Garamond"/>
              </a:rPr>
              <a:t>Design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/>
          <p:nvPr>
            <p:ph idx="1" type="body"/>
          </p:nvPr>
        </p:nvSpPr>
        <p:spPr>
          <a:xfrm>
            <a:off x="368300" y="2870200"/>
            <a:ext cx="11379200" cy="5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952500" lvl="2" marL="0" marR="5644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D7FF"/>
              </a:buClr>
              <a:buFont typeface="EB Garamond"/>
              <a:buNone/>
            </a:pPr>
            <a:r>
              <a:rPr b="0" i="0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Partnership Learning:	   59</a:t>
            </a:r>
            <a:endParaRPr b="0" i="0" sz="72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952500" lvl="2" marL="0" marR="56443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D6D7FF"/>
              </a:buClr>
              <a:buFont typeface="EB Garamond"/>
              <a:buNone/>
            </a:pPr>
            <a:r>
              <a:rPr b="0" i="0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Traditional Training: 		14</a:t>
            </a:r>
            <a:endParaRPr b="0" i="0" sz="5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-493323" lvl="0" marL="544123" marR="56443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D6D7FF"/>
              </a:buClr>
              <a:buFont typeface="Cabin"/>
              <a:buNone/>
            </a:pPr>
            <a:r>
              <a:t/>
            </a:r>
            <a:endParaRPr b="0" i="0" sz="42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-493323" lvl="0" marL="544123" marR="56443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D6D7FF"/>
              </a:buClr>
              <a:buFont typeface="EB Garamond"/>
              <a:buNone/>
            </a:pPr>
            <a:r>
              <a:rPr b="0" i="0" lang="en-US" sz="4200" u="none" cap="none" strike="noStrike">
                <a:latin typeface="EB Garamond"/>
                <a:ea typeface="EB Garamond"/>
                <a:cs typeface="EB Garamond"/>
                <a:sym typeface="EB Garamond"/>
              </a:rPr>
              <a:t>**Now that you have learned about two strategies, which of the two do you believe you are most likely to teach?</a:t>
            </a:r>
            <a:endParaRPr/>
          </a:p>
        </p:txBody>
      </p:sp>
      <p:sp>
        <p:nvSpPr>
          <p:cNvPr id="210" name="Google Shape;210;p51"/>
          <p:cNvSpPr txBox="1"/>
          <p:nvPr>
            <p:ph type="title"/>
          </p:nvPr>
        </p:nvSpPr>
        <p:spPr>
          <a:xfrm>
            <a:off x="647700" y="0"/>
            <a:ext cx="11709400" cy="25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-5643" lvl="0" marL="56443" marR="56443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0" u="none" cap="none" strike="noStrike">
                <a:solidFill>
                  <a:srgbClr val="005493"/>
                </a:solidFill>
                <a:latin typeface="EB Garamond"/>
                <a:ea typeface="EB Garamond"/>
                <a:cs typeface="EB Garamond"/>
                <a:sym typeface="EB Garamond"/>
              </a:rPr>
              <a:t>Implementation</a:t>
            </a:r>
            <a:r>
              <a:rPr b="1" i="0" lang="en-US" sz="8400" u="none" cap="none" strike="noStrike">
                <a:latin typeface="EB Garamond"/>
                <a:ea typeface="EB Garamond"/>
                <a:cs typeface="EB Garamond"/>
                <a:sym typeface="EB Garamond"/>
              </a:rPr>
              <a:t> Question**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6" name="Google Shape;216;p52"/>
          <p:cNvCxnSpPr/>
          <p:nvPr/>
        </p:nvCxnSpPr>
        <p:spPr>
          <a:xfrm flipH="1">
            <a:off x="1028699" y="-68288"/>
            <a:ext cx="1" cy="1028118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17" name="Google Shape;217;p52"/>
          <p:cNvCxnSpPr/>
          <p:nvPr/>
        </p:nvCxnSpPr>
        <p:spPr>
          <a:xfrm>
            <a:off x="1018357" y="9543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18" name="Google Shape;218;p52"/>
          <p:cNvCxnSpPr/>
          <p:nvPr/>
        </p:nvCxnSpPr>
        <p:spPr>
          <a:xfrm>
            <a:off x="1018357" y="87648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19" name="Google Shape;219;p52"/>
          <p:cNvSpPr/>
          <p:nvPr/>
        </p:nvSpPr>
        <p:spPr>
          <a:xfrm>
            <a:off x="1270000" y="1079500"/>
            <a:ext cx="102108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latin typeface="EB Garamond"/>
                <a:ea typeface="EB Garamond"/>
                <a:cs typeface="EB Garamond"/>
                <a:sym typeface="EB Garamond"/>
              </a:rPr>
              <a:t>Should professional developers see teachers as partners?  Why? Why not?</a:t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20" name="Google Shape;220;p52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503880"/>
            <a:ext cx="149733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53"/>
          <p:cNvSpPr/>
          <p:nvPr/>
        </p:nvSpPr>
        <p:spPr>
          <a:xfrm>
            <a:off x="-101600" y="711200"/>
            <a:ext cx="130937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FOUR BIG IDEAS</a:t>
            </a:r>
            <a:endParaRPr/>
          </a:p>
        </p:txBody>
      </p:sp>
      <p:sp>
        <p:nvSpPr>
          <p:cNvPr id="227" name="Google Shape;227;p53"/>
          <p:cNvSpPr/>
          <p:nvPr/>
        </p:nvSpPr>
        <p:spPr>
          <a:xfrm>
            <a:off x="1828800" y="3130550"/>
            <a:ext cx="192938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0" u="sng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</a:t>
            </a:r>
            <a:endParaRPr/>
          </a:p>
        </p:txBody>
      </p:sp>
      <p:sp>
        <p:nvSpPr>
          <p:cNvPr id="228" name="Google Shape;228;p53"/>
          <p:cNvSpPr/>
          <p:nvPr/>
        </p:nvSpPr>
        <p:spPr>
          <a:xfrm>
            <a:off x="3479800" y="2717800"/>
            <a:ext cx="2887981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</a:t>
            </a:r>
            <a:endParaRPr/>
          </a:p>
        </p:txBody>
      </p:sp>
      <p:pic>
        <p:nvPicPr>
          <p:cNvPr id="229" name="Google Shape;229;p53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3"/>
          <p:cNvSpPr/>
          <p:nvPr/>
        </p:nvSpPr>
        <p:spPr>
          <a:xfrm>
            <a:off x="5638800" y="3441700"/>
            <a:ext cx="60833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68580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High-Impact</a:t>
            </a:r>
            <a:endParaRPr b="0" i="1" sz="72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685800" lvl="2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Instruction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8550" y="1661510"/>
            <a:ext cx="8597900" cy="6072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5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latin typeface="EB Garamond"/>
                <a:ea typeface="EB Garamond"/>
                <a:cs typeface="EB Garamond"/>
                <a:sym typeface="EB Garamond"/>
              </a:rPr>
              <a:t>The Big Four</a:t>
            </a:r>
            <a:endParaRPr/>
          </a:p>
        </p:txBody>
      </p:sp>
      <p:sp>
        <p:nvSpPr>
          <p:cNvPr id="241" name="Google Shape;241;p55"/>
          <p:cNvSpPr txBox="1"/>
          <p:nvPr>
            <p:ph idx="1" type="body"/>
          </p:nvPr>
        </p:nvSpPr>
        <p:spPr>
          <a:xfrm>
            <a:off x="495300" y="28702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-571500" lvl="0" marL="889000" marR="0" rtl="0" algn="l">
              <a:spcBef>
                <a:spcPts val="0"/>
              </a:spcBef>
              <a:spcAft>
                <a:spcPts val="0"/>
              </a:spcAft>
              <a:buSzPts val="10944"/>
              <a:buFont typeface="EB Garamond"/>
              <a:buChar char="•"/>
            </a:pPr>
            <a:r>
              <a:rPr b="0" i="0" lang="en-US" sz="6400" u="none" cap="none" strike="noStrike">
                <a:latin typeface="EB Garamond"/>
                <a:ea typeface="EB Garamond"/>
                <a:cs typeface="EB Garamond"/>
                <a:sym typeface="EB Garamond"/>
              </a:rPr>
              <a:t>Content Planning</a:t>
            </a:r>
            <a:endParaRPr b="0" i="0" sz="64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-571500" lvl="0" marL="889000" marR="0" rtl="0" algn="l">
              <a:spcBef>
                <a:spcPts val="2400"/>
              </a:spcBef>
              <a:spcAft>
                <a:spcPts val="0"/>
              </a:spcAft>
              <a:buSzPts val="10944"/>
              <a:buFont typeface="EB Garamond"/>
              <a:buChar char="•"/>
            </a:pPr>
            <a:r>
              <a:rPr b="0" i="0" lang="en-US" sz="6400" u="none" cap="none" strike="noStrike">
                <a:latin typeface="EB Garamond"/>
                <a:ea typeface="EB Garamond"/>
                <a:cs typeface="EB Garamond"/>
                <a:sym typeface="EB Garamond"/>
              </a:rPr>
              <a:t>Assessment for Learning</a:t>
            </a:r>
            <a:endParaRPr b="0" i="0" sz="64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-571500" lvl="0" marL="889000" marR="0" rtl="0" algn="l">
              <a:spcBef>
                <a:spcPts val="2400"/>
              </a:spcBef>
              <a:spcAft>
                <a:spcPts val="0"/>
              </a:spcAft>
              <a:buSzPts val="10944"/>
              <a:buFont typeface="EB Garamond"/>
              <a:buChar char="•"/>
            </a:pPr>
            <a:r>
              <a:rPr b="0" i="0" lang="en-US" sz="6400" u="none" cap="none" strike="noStrike">
                <a:latin typeface="EB Garamond"/>
                <a:ea typeface="EB Garamond"/>
                <a:cs typeface="EB Garamond"/>
                <a:sym typeface="EB Garamond"/>
              </a:rPr>
              <a:t>Instruction</a:t>
            </a:r>
            <a:endParaRPr b="0" i="0" sz="64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-571500" lvl="0" marL="889000" marR="0" rtl="0" algn="l">
              <a:spcBef>
                <a:spcPts val="2400"/>
              </a:spcBef>
              <a:spcAft>
                <a:spcPts val="0"/>
              </a:spcAft>
              <a:buSzPts val="10944"/>
              <a:buFont typeface="EB Garamond"/>
              <a:buChar char="•"/>
            </a:pPr>
            <a:r>
              <a:rPr b="0" i="0" lang="en-US" sz="6400" u="none" cap="none" strike="noStrike">
                <a:latin typeface="EB Garamond"/>
                <a:ea typeface="EB Garamond"/>
                <a:cs typeface="EB Garamond"/>
                <a:sym typeface="EB Garamond"/>
              </a:rPr>
              <a:t>Community Building</a:t>
            </a:r>
            <a:endParaRPr/>
          </a:p>
        </p:txBody>
      </p:sp>
      <p:sp>
        <p:nvSpPr>
          <p:cNvPr id="242" name="Google Shape;242;p55"/>
          <p:cNvSpPr/>
          <p:nvPr/>
        </p:nvSpPr>
        <p:spPr>
          <a:xfrm>
            <a:off x="6650862" y="-1282700"/>
            <a:ext cx="5407621" cy="116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0" u="none" cap="none" strike="noStrike">
                <a:solidFill>
                  <a:srgbClr val="011993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9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1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Partnership</a:t>
            </a:r>
            <a:endParaRPr/>
          </a:p>
        </p:txBody>
      </p:sp>
      <p:pic>
        <p:nvPicPr>
          <p:cNvPr id="79" name="Google Shape;79;p29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6"/>
          <p:cNvSpPr/>
          <p:nvPr/>
        </p:nvSpPr>
        <p:spPr>
          <a:xfrm>
            <a:off x="-101600" y="711200"/>
            <a:ext cx="130937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FOUR BIG IDEAS</a:t>
            </a:r>
            <a:endParaRPr/>
          </a:p>
        </p:txBody>
      </p:sp>
      <p:sp>
        <p:nvSpPr>
          <p:cNvPr id="249" name="Google Shape;249;p56"/>
          <p:cNvSpPr/>
          <p:nvPr/>
        </p:nvSpPr>
        <p:spPr>
          <a:xfrm>
            <a:off x="1828800" y="3130550"/>
            <a:ext cx="192938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0" u="sng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</a:t>
            </a:r>
            <a:endParaRPr/>
          </a:p>
        </p:txBody>
      </p:sp>
      <p:sp>
        <p:nvSpPr>
          <p:cNvPr id="250" name="Google Shape;250;p56"/>
          <p:cNvSpPr/>
          <p:nvPr/>
        </p:nvSpPr>
        <p:spPr>
          <a:xfrm>
            <a:off x="3479800" y="2717800"/>
            <a:ext cx="2887981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3</a:t>
            </a:r>
            <a:endParaRPr/>
          </a:p>
        </p:txBody>
      </p:sp>
      <p:pic>
        <p:nvPicPr>
          <p:cNvPr id="251" name="Google Shape;251;p56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6"/>
          <p:cNvSpPr/>
          <p:nvPr/>
        </p:nvSpPr>
        <p:spPr>
          <a:xfrm>
            <a:off x="5638800" y="3441700"/>
            <a:ext cx="60833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68580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Instructional</a:t>
            </a:r>
            <a:endParaRPr b="0" i="1" sz="72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685800" lvl="2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Coaching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p57"/>
          <p:cNvCxnSpPr/>
          <p:nvPr/>
        </p:nvCxnSpPr>
        <p:spPr>
          <a:xfrm flipH="1">
            <a:off x="1028699" y="-68288"/>
            <a:ext cx="1" cy="1028118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59" name="Google Shape;259;p57"/>
          <p:cNvCxnSpPr/>
          <p:nvPr/>
        </p:nvCxnSpPr>
        <p:spPr>
          <a:xfrm>
            <a:off x="1018357" y="9543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60" name="Google Shape;260;p57"/>
          <p:cNvCxnSpPr/>
          <p:nvPr/>
        </p:nvCxnSpPr>
        <p:spPr>
          <a:xfrm>
            <a:off x="1018357" y="87648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61" name="Google Shape;261;p57"/>
          <p:cNvSpPr/>
          <p:nvPr/>
        </p:nvSpPr>
        <p:spPr>
          <a:xfrm>
            <a:off x="1270000" y="1079500"/>
            <a:ext cx="102108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latin typeface="EB Garamond"/>
                <a:ea typeface="EB Garamond"/>
                <a:cs typeface="EB Garamond"/>
                <a:sym typeface="EB Garamond"/>
              </a:rPr>
              <a:t>Coaching done well may be the most effective intervention designed for human performance.</a:t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latin typeface="EB Garamond"/>
                <a:ea typeface="EB Garamond"/>
                <a:cs typeface="EB Garamond"/>
                <a:sym typeface="EB Garamond"/>
              </a:rPr>
              <a:t>(Atul Gawande)</a:t>
            </a:r>
            <a:endParaRPr/>
          </a:p>
        </p:txBody>
      </p:sp>
      <p:pic>
        <p:nvPicPr>
          <p:cNvPr id="262" name="Google Shape;262;p57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503880"/>
            <a:ext cx="149733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8" title="Teacher Talking About Coach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913" y="298975"/>
            <a:ext cx="12402974" cy="93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59"/>
          <p:cNvSpPr/>
          <p:nvPr/>
        </p:nvSpPr>
        <p:spPr>
          <a:xfrm>
            <a:off x="6030893" y="4434747"/>
            <a:ext cx="211093" cy="2713502"/>
          </a:xfrm>
          <a:custGeom>
            <a:rect b="b" l="l" r="r" t="t"/>
            <a:pathLst>
              <a:path extrusionOk="0" h="120000" w="120000">
                <a:moveTo>
                  <a:pt x="103264" y="0"/>
                </a:moveTo>
                <a:cubicBezTo>
                  <a:pt x="103264" y="0"/>
                  <a:pt x="-139875" y="55177"/>
                  <a:pt x="120000" y="120000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74" name="Google Shape;274;p59"/>
          <p:cNvCxnSpPr/>
          <p:nvPr/>
        </p:nvCxnSpPr>
        <p:spPr>
          <a:xfrm flipH="1">
            <a:off x="1028699" y="-68288"/>
            <a:ext cx="1" cy="1028118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75" name="Google Shape;275;p59"/>
          <p:cNvCxnSpPr/>
          <p:nvPr/>
        </p:nvCxnSpPr>
        <p:spPr>
          <a:xfrm>
            <a:off x="1018357" y="9543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76" name="Google Shape;276;p59"/>
          <p:cNvCxnSpPr/>
          <p:nvPr/>
        </p:nvCxnSpPr>
        <p:spPr>
          <a:xfrm>
            <a:off x="1018357" y="87648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77" name="Google Shape;277;p59"/>
          <p:cNvSpPr/>
          <p:nvPr/>
        </p:nvSpPr>
        <p:spPr>
          <a:xfrm>
            <a:off x="1270000" y="1638300"/>
            <a:ext cx="10922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Top-down Coaching</a:t>
            </a:r>
            <a:endParaRPr/>
          </a:p>
        </p:txBody>
      </p:sp>
      <p:pic>
        <p:nvPicPr>
          <p:cNvPr id="278" name="Google Shape;278;p59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503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9"/>
          <p:cNvSpPr/>
          <p:nvPr/>
        </p:nvSpPr>
        <p:spPr>
          <a:xfrm>
            <a:off x="5740400" y="2959100"/>
            <a:ext cx="1549400" cy="15494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998" lvl="0" marL="57798" marR="5779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59"/>
          <p:cNvSpPr/>
          <p:nvPr/>
        </p:nvSpPr>
        <p:spPr>
          <a:xfrm>
            <a:off x="5181600" y="3556000"/>
            <a:ext cx="26543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latin typeface="EB Garamond"/>
                <a:ea typeface="EB Garamond"/>
                <a:cs typeface="EB Garamond"/>
                <a:sym typeface="EB Garamond"/>
              </a:rPr>
              <a:t>COACH</a:t>
            </a:r>
            <a:endParaRPr/>
          </a:p>
        </p:txBody>
      </p:sp>
      <p:sp>
        <p:nvSpPr>
          <p:cNvPr id="281" name="Google Shape;281;p59"/>
          <p:cNvSpPr/>
          <p:nvPr/>
        </p:nvSpPr>
        <p:spPr>
          <a:xfrm>
            <a:off x="5219700" y="7848600"/>
            <a:ext cx="26543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latin typeface="EB Garamond"/>
                <a:ea typeface="EB Garamond"/>
                <a:cs typeface="EB Garamond"/>
                <a:sym typeface="EB Garamond"/>
              </a:rPr>
              <a:t>TEACHER</a:t>
            </a:r>
            <a:endParaRPr/>
          </a:p>
        </p:txBody>
      </p:sp>
      <p:sp>
        <p:nvSpPr>
          <p:cNvPr id="282" name="Google Shape;282;p59"/>
          <p:cNvSpPr/>
          <p:nvPr/>
        </p:nvSpPr>
        <p:spPr>
          <a:xfrm>
            <a:off x="4584700" y="5270500"/>
            <a:ext cx="2933700" cy="939800"/>
          </a:xfrm>
          <a:prstGeom prst="roundRect">
            <a:avLst>
              <a:gd fmla="val 202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3" name="Google Shape;283;p59"/>
          <p:cNvSpPr/>
          <p:nvPr/>
        </p:nvSpPr>
        <p:spPr>
          <a:xfrm>
            <a:off x="4584700" y="5537200"/>
            <a:ext cx="29464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latin typeface="EB Garamond"/>
                <a:ea typeface="EB Garamond"/>
                <a:cs typeface="EB Garamond"/>
                <a:sym typeface="EB Garamond"/>
              </a:rPr>
              <a:t>uses data to shape</a:t>
            </a:r>
            <a:endParaRPr/>
          </a:p>
        </p:txBody>
      </p:sp>
      <p:sp>
        <p:nvSpPr>
          <p:cNvPr id="284" name="Google Shape;284;p59"/>
          <p:cNvSpPr/>
          <p:nvPr/>
        </p:nvSpPr>
        <p:spPr>
          <a:xfrm>
            <a:off x="5778500" y="7239000"/>
            <a:ext cx="1549400" cy="15494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998" lvl="0" marL="57798" marR="5779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60"/>
          <p:cNvSpPr/>
          <p:nvPr/>
        </p:nvSpPr>
        <p:spPr>
          <a:xfrm>
            <a:off x="3066719" y="4561747"/>
            <a:ext cx="3145833" cy="2828727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cubicBezTo>
                  <a:pt x="120000" y="0"/>
                  <a:pt x="56777" y="39772"/>
                  <a:pt x="0" y="120000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91" name="Google Shape;291;p60"/>
          <p:cNvCxnSpPr/>
          <p:nvPr/>
        </p:nvCxnSpPr>
        <p:spPr>
          <a:xfrm flipH="1">
            <a:off x="1028699" y="-68288"/>
            <a:ext cx="1" cy="1028118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2" name="Google Shape;292;p60"/>
          <p:cNvCxnSpPr/>
          <p:nvPr/>
        </p:nvCxnSpPr>
        <p:spPr>
          <a:xfrm>
            <a:off x="1018357" y="9543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293" name="Google Shape;293;p60"/>
          <p:cNvCxnSpPr/>
          <p:nvPr/>
        </p:nvCxnSpPr>
        <p:spPr>
          <a:xfrm>
            <a:off x="1018357" y="87648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294" name="Google Shape;294;p60"/>
          <p:cNvSpPr/>
          <p:nvPr/>
        </p:nvSpPr>
        <p:spPr>
          <a:xfrm>
            <a:off x="1270000" y="1638300"/>
            <a:ext cx="10922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Partnership Coaching</a:t>
            </a:r>
            <a:endParaRPr/>
          </a:p>
        </p:txBody>
      </p:sp>
      <p:pic>
        <p:nvPicPr>
          <p:cNvPr id="295" name="Google Shape;295;p60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503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0"/>
          <p:cNvSpPr/>
          <p:nvPr/>
        </p:nvSpPr>
        <p:spPr>
          <a:xfrm>
            <a:off x="9982200" y="7366000"/>
            <a:ext cx="1549400" cy="15494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998" lvl="0" marL="57798" marR="5779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7" name="Google Shape;297;p60"/>
          <p:cNvSpPr/>
          <p:nvPr/>
        </p:nvSpPr>
        <p:spPr>
          <a:xfrm>
            <a:off x="9423400" y="7962900"/>
            <a:ext cx="26543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latin typeface="EB Garamond"/>
                <a:ea typeface="EB Garamond"/>
                <a:cs typeface="EB Garamond"/>
                <a:sym typeface="EB Garamond"/>
              </a:rPr>
              <a:t>COACH</a:t>
            </a:r>
            <a:endParaRPr/>
          </a:p>
        </p:txBody>
      </p:sp>
      <p:sp>
        <p:nvSpPr>
          <p:cNvPr id="298" name="Google Shape;298;p60"/>
          <p:cNvSpPr/>
          <p:nvPr/>
        </p:nvSpPr>
        <p:spPr>
          <a:xfrm>
            <a:off x="1473200" y="7975600"/>
            <a:ext cx="26543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latin typeface="EB Garamond"/>
                <a:ea typeface="EB Garamond"/>
                <a:cs typeface="EB Garamond"/>
                <a:sym typeface="EB Garamond"/>
              </a:rPr>
              <a:t>TEACHER</a:t>
            </a:r>
            <a:endParaRPr/>
          </a:p>
        </p:txBody>
      </p:sp>
      <p:sp>
        <p:nvSpPr>
          <p:cNvPr id="299" name="Google Shape;299;p60"/>
          <p:cNvSpPr/>
          <p:nvPr/>
        </p:nvSpPr>
        <p:spPr>
          <a:xfrm>
            <a:off x="2032000" y="7366000"/>
            <a:ext cx="1549400" cy="15494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998" lvl="0" marL="57798" marR="5779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60"/>
          <p:cNvSpPr/>
          <p:nvPr/>
        </p:nvSpPr>
        <p:spPr>
          <a:xfrm>
            <a:off x="5956300" y="3390900"/>
            <a:ext cx="1549400" cy="1549400"/>
          </a:xfrm>
          <a:custGeom>
            <a:rect b="b" l="l" r="r" t="t"/>
            <a:pathLst>
              <a:path extrusionOk="0" h="120000" w="120000">
                <a:moveTo>
                  <a:pt x="102419" y="17574"/>
                </a:moveTo>
                <a:cubicBezTo>
                  <a:pt x="125853" y="41002"/>
                  <a:pt x="125853" y="78991"/>
                  <a:pt x="102419" y="102419"/>
                </a:cubicBezTo>
                <a:cubicBezTo>
                  <a:pt x="78991" y="125853"/>
                  <a:pt x="41002" y="125853"/>
                  <a:pt x="17574" y="102419"/>
                </a:cubicBezTo>
                <a:cubicBezTo>
                  <a:pt x="-5860" y="78991"/>
                  <a:pt x="-5860" y="41002"/>
                  <a:pt x="17574" y="17574"/>
                </a:cubicBezTo>
                <a:cubicBezTo>
                  <a:pt x="41002" y="-5860"/>
                  <a:pt x="78991" y="-5860"/>
                  <a:pt x="102419" y="17574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998" lvl="0" marL="57798" marR="57798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60"/>
          <p:cNvSpPr/>
          <p:nvPr/>
        </p:nvSpPr>
        <p:spPr>
          <a:xfrm>
            <a:off x="5397500" y="4000500"/>
            <a:ext cx="26543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DATA</a:t>
            </a:r>
            <a:endParaRPr/>
          </a:p>
        </p:txBody>
      </p:sp>
      <p:sp>
        <p:nvSpPr>
          <p:cNvPr id="302" name="Google Shape;302;p60"/>
          <p:cNvSpPr/>
          <p:nvPr/>
        </p:nvSpPr>
        <p:spPr>
          <a:xfrm>
            <a:off x="7355551" y="4561747"/>
            <a:ext cx="2956585" cy="29450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0" y="0"/>
                  <a:pt x="61705" y="40927"/>
                  <a:pt x="120000" y="120000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3" name="Google Shape;303;p60"/>
          <p:cNvSpPr/>
          <p:nvPr/>
        </p:nvSpPr>
        <p:spPr>
          <a:xfrm>
            <a:off x="3549319" y="7683317"/>
            <a:ext cx="6433675" cy="470085"/>
          </a:xfrm>
          <a:custGeom>
            <a:rect b="b" l="l" r="r" t="t"/>
            <a:pathLst>
              <a:path extrusionOk="0" h="120000" w="120000">
                <a:moveTo>
                  <a:pt x="120000" y="120000"/>
                </a:moveTo>
                <a:cubicBezTo>
                  <a:pt x="120000" y="120000"/>
                  <a:pt x="62905" y="-147657"/>
                  <a:pt x="0" y="116517"/>
                </a:cubicBezTo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200" u="none" cap="none" strike="noStrike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4" name="Google Shape;304;p60"/>
          <p:cNvSpPr/>
          <p:nvPr/>
        </p:nvSpPr>
        <p:spPr>
          <a:xfrm>
            <a:off x="5772150" y="7251700"/>
            <a:ext cx="1905000" cy="939800"/>
          </a:xfrm>
          <a:prstGeom prst="roundRect">
            <a:avLst>
              <a:gd fmla="val 2027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5" name="Google Shape;305;p60"/>
          <p:cNvSpPr/>
          <p:nvPr/>
        </p:nvSpPr>
        <p:spPr>
          <a:xfrm>
            <a:off x="5257800" y="7518400"/>
            <a:ext cx="2946400" cy="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400" u="none" cap="none" strike="noStrike">
                <a:latin typeface="EB Garamond"/>
                <a:ea typeface="EB Garamond"/>
                <a:cs typeface="EB Garamond"/>
                <a:sym typeface="EB Garamond"/>
              </a:rPr>
              <a:t>dialogue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9558" y="88900"/>
            <a:ext cx="13215959" cy="956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2"/>
          <p:cNvSpPr txBox="1"/>
          <p:nvPr>
            <p:ph type="title"/>
          </p:nvPr>
        </p:nvSpPr>
        <p:spPr>
          <a:xfrm>
            <a:off x="330200" y="0"/>
            <a:ext cx="114046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400" u="none" cap="none" strike="noStrike">
                <a:latin typeface="EB Garamond"/>
                <a:ea typeface="EB Garamond"/>
                <a:cs typeface="EB Garamond"/>
                <a:sym typeface="EB Garamond"/>
              </a:rPr>
              <a:t>Components</a:t>
            </a:r>
            <a:endParaRPr/>
          </a:p>
        </p:txBody>
      </p:sp>
      <p:sp>
        <p:nvSpPr>
          <p:cNvPr id="316" name="Google Shape;316;p62"/>
          <p:cNvSpPr txBox="1"/>
          <p:nvPr>
            <p:ph idx="1" type="body"/>
          </p:nvPr>
        </p:nvSpPr>
        <p:spPr>
          <a:xfrm>
            <a:off x="-266700" y="2019300"/>
            <a:ext cx="12585700" cy="76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6000" u="none" cap="none" strike="noStrike">
                <a:latin typeface="EB Garamond"/>
                <a:ea typeface="EB Garamond"/>
                <a:cs typeface="EB Garamond"/>
                <a:sym typeface="EB Garamond"/>
              </a:rPr>
              <a:t>Enroll </a:t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6000" u="none" cap="none" strike="noStrike">
                <a:latin typeface="EB Garamond"/>
                <a:ea typeface="EB Garamond"/>
                <a:cs typeface="EB Garamond"/>
                <a:sym typeface="EB Garamond"/>
              </a:rPr>
              <a:t>Identify</a:t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6000" u="none" cap="none" strike="noStrike">
                <a:latin typeface="EB Garamond"/>
                <a:ea typeface="EB Garamond"/>
                <a:cs typeface="EB Garamond"/>
                <a:sym typeface="EB Garamond"/>
              </a:rPr>
              <a:t>Explain &amp; Mediate</a:t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6000" u="none" cap="none" strike="noStrike">
                <a:latin typeface="EB Garamond"/>
                <a:ea typeface="EB Garamond"/>
                <a:cs typeface="EB Garamond"/>
                <a:sym typeface="EB Garamond"/>
              </a:rPr>
              <a:t>Model</a:t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6000" u="none" cap="none" strike="noStrike">
                <a:latin typeface="EB Garamond"/>
                <a:ea typeface="EB Garamond"/>
                <a:cs typeface="EB Garamond"/>
                <a:sym typeface="EB Garamond"/>
              </a:rPr>
              <a:t>Observe</a:t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6000" u="none" cap="none" strike="noStrike">
                <a:latin typeface="EB Garamond"/>
                <a:ea typeface="EB Garamond"/>
                <a:cs typeface="EB Garamond"/>
                <a:sym typeface="EB Garamond"/>
              </a:rPr>
              <a:t>Explore</a:t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6000" u="none" cap="none" strike="noStrike">
                <a:latin typeface="EB Garamond"/>
                <a:ea typeface="EB Garamond"/>
                <a:cs typeface="EB Garamond"/>
                <a:sym typeface="EB Garamond"/>
              </a:rPr>
              <a:t>Support &amp; Refine</a:t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Font typeface="Cabin"/>
              <a:buNone/>
            </a:pPr>
            <a:r>
              <a:t/>
            </a:r>
            <a:endParaRPr b="0" i="0" sz="60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" y="1460500"/>
            <a:ext cx="11417300" cy="68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7" name="Google Shape;327;p64"/>
          <p:cNvCxnSpPr/>
          <p:nvPr/>
        </p:nvCxnSpPr>
        <p:spPr>
          <a:xfrm flipH="1">
            <a:off x="1028699" y="-68288"/>
            <a:ext cx="1" cy="1028118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28" name="Google Shape;328;p64"/>
          <p:cNvCxnSpPr/>
          <p:nvPr/>
        </p:nvCxnSpPr>
        <p:spPr>
          <a:xfrm>
            <a:off x="1018357" y="9543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29" name="Google Shape;329;p64"/>
          <p:cNvCxnSpPr/>
          <p:nvPr/>
        </p:nvCxnSpPr>
        <p:spPr>
          <a:xfrm>
            <a:off x="1018357" y="87648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30" name="Google Shape;330;p64"/>
          <p:cNvSpPr/>
          <p:nvPr/>
        </p:nvSpPr>
        <p:spPr>
          <a:xfrm>
            <a:off x="1270000" y="1079500"/>
            <a:ext cx="102108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latin typeface="EB Garamond"/>
                <a:ea typeface="EB Garamond"/>
                <a:cs typeface="EB Garamond"/>
                <a:sym typeface="EB Garamond"/>
              </a:rPr>
              <a:t>Is partnership coaching an essential part of professional learning ?  Why? Why not?</a:t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31" name="Google Shape;331;p64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503880"/>
            <a:ext cx="149733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5"/>
          <p:cNvSpPr/>
          <p:nvPr/>
        </p:nvSpPr>
        <p:spPr>
          <a:xfrm>
            <a:off x="-101600" y="711200"/>
            <a:ext cx="13093700" cy="8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FOUR BIG IDEAS</a:t>
            </a:r>
            <a:endParaRPr/>
          </a:p>
        </p:txBody>
      </p:sp>
      <p:sp>
        <p:nvSpPr>
          <p:cNvPr id="338" name="Google Shape;338;p65"/>
          <p:cNvSpPr/>
          <p:nvPr/>
        </p:nvSpPr>
        <p:spPr>
          <a:xfrm>
            <a:off x="1828800" y="3130550"/>
            <a:ext cx="1929384" cy="16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2000" u="sng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</a:t>
            </a:r>
            <a:endParaRPr/>
          </a:p>
        </p:txBody>
      </p:sp>
      <p:sp>
        <p:nvSpPr>
          <p:cNvPr id="339" name="Google Shape;339;p65"/>
          <p:cNvSpPr/>
          <p:nvPr/>
        </p:nvSpPr>
        <p:spPr>
          <a:xfrm>
            <a:off x="3479800" y="2717800"/>
            <a:ext cx="2887981" cy="5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3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5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4</a:t>
            </a:r>
            <a:endParaRPr/>
          </a:p>
        </p:txBody>
      </p:sp>
      <p:pic>
        <p:nvPicPr>
          <p:cNvPr id="340" name="Google Shape;340;p65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5"/>
          <p:cNvSpPr/>
          <p:nvPr/>
        </p:nvSpPr>
        <p:spPr>
          <a:xfrm>
            <a:off x="5638800" y="3441700"/>
            <a:ext cx="60833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685800" lvl="2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Impact </a:t>
            </a:r>
            <a:endParaRPr b="0" i="1" sz="72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685800" lvl="2" marL="91440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Schools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0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0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2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High-Impact Instruction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6"/>
          <p:cNvSpPr/>
          <p:nvPr/>
        </p:nvSpPr>
        <p:spPr>
          <a:xfrm>
            <a:off x="78761" y="1148080"/>
            <a:ext cx="12839702" cy="117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400" u="none" cap="none" strike="noStrike">
                <a:solidFill>
                  <a:srgbClr val="011993"/>
                </a:solidFill>
                <a:latin typeface="EB Garamond"/>
                <a:ea typeface="EB Garamond"/>
                <a:cs typeface="EB Garamond"/>
                <a:sym typeface="EB Garamond"/>
              </a:rPr>
              <a:t>Three critical elements</a:t>
            </a:r>
            <a:endParaRPr/>
          </a:p>
        </p:txBody>
      </p:sp>
      <p:sp>
        <p:nvSpPr>
          <p:cNvPr id="347" name="Google Shape;347;p66"/>
          <p:cNvSpPr txBox="1"/>
          <p:nvPr>
            <p:ph idx="1" type="body"/>
          </p:nvPr>
        </p:nvSpPr>
        <p:spPr>
          <a:xfrm>
            <a:off x="2298700" y="4013200"/>
            <a:ext cx="10464800" cy="436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Understanding</a:t>
            </a:r>
            <a:endParaRPr b="0" i="0" sz="72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Agreement</a:t>
            </a:r>
            <a:endParaRPr b="0" i="0" sz="72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Font typeface="EB Garamond"/>
              <a:buNone/>
            </a:pPr>
            <a:r>
              <a:rPr b="0" i="0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Commitment</a:t>
            </a:r>
            <a:endParaRPr b="0" i="0" sz="72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Font typeface="Cabin"/>
              <a:buNone/>
            </a:pPr>
            <a:r>
              <a:t/>
            </a:r>
            <a:endParaRPr b="0" i="0" sz="72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50000"/>
              </a:lnSpc>
              <a:spcBef>
                <a:spcPts val="4800"/>
              </a:spcBef>
              <a:spcAft>
                <a:spcPts val="0"/>
              </a:spcAft>
              <a:buFont typeface="Cabin"/>
              <a:buNone/>
            </a:pPr>
            <a:r>
              <a:t/>
            </a:r>
            <a:endParaRPr b="0" i="0" sz="42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67"/>
          <p:cNvSpPr txBox="1"/>
          <p:nvPr>
            <p:ph type="title"/>
          </p:nvPr>
        </p:nvSpPr>
        <p:spPr>
          <a:xfrm>
            <a:off x="1257300" y="2006600"/>
            <a:ext cx="10477500" cy="5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latin typeface="EB Garamond"/>
                <a:ea typeface="EB Garamond"/>
                <a:cs typeface="EB Garamond"/>
                <a:sym typeface="EB Garamond"/>
              </a:rPr>
              <a:t>Target </a:t>
            </a:r>
            <a:r>
              <a:rPr b="1" i="0" lang="en-US" sz="9600" u="none" cap="none" strike="noStrike">
                <a:solidFill>
                  <a:srgbClr val="011993"/>
                </a:solidFill>
                <a:latin typeface="EB Garamond"/>
                <a:ea typeface="EB Garamond"/>
                <a:cs typeface="EB Garamond"/>
                <a:sym typeface="EB Garamond"/>
              </a:rPr>
              <a:t>design</a:t>
            </a:r>
            <a:r>
              <a:rPr b="1" i="0" lang="en-US" sz="9600" u="none" cap="none" strike="noStrike">
                <a:latin typeface="EB Garamond"/>
                <a:ea typeface="EB Garamond"/>
                <a:cs typeface="EB Garamond"/>
                <a:sym typeface="EB Garamond"/>
              </a:rPr>
              <a:t> team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7300" y="-419100"/>
            <a:ext cx="7772400" cy="100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5941" y="-787400"/>
            <a:ext cx="8655628" cy="1120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0"/>
          <p:cNvSpPr txBox="1"/>
          <p:nvPr>
            <p:ph type="title"/>
          </p:nvPr>
        </p:nvSpPr>
        <p:spPr>
          <a:xfrm>
            <a:off x="1257300" y="2006600"/>
            <a:ext cx="10477500" cy="57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latin typeface="EB Garamond"/>
                <a:ea typeface="EB Garamond"/>
                <a:cs typeface="EB Garamond"/>
                <a:sym typeface="EB Garamond"/>
              </a:rPr>
              <a:t>Teacher </a:t>
            </a:r>
            <a:r>
              <a:rPr b="1" i="0" lang="en-US" sz="9600" u="none" cap="none" strike="noStrike">
                <a:solidFill>
                  <a:srgbClr val="011993"/>
                </a:solidFill>
                <a:latin typeface="EB Garamond"/>
                <a:ea typeface="EB Garamond"/>
                <a:cs typeface="EB Garamond"/>
                <a:sym typeface="EB Garamond"/>
              </a:rPr>
              <a:t>meetings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750" y="-1032934"/>
            <a:ext cx="8115300" cy="1082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3"/>
          <p:cNvSpPr/>
          <p:nvPr/>
        </p:nvSpPr>
        <p:spPr>
          <a:xfrm>
            <a:off x="1079500" y="3048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latin typeface="EB Garamond"/>
                <a:ea typeface="EB Garamond"/>
                <a:cs typeface="EB Garamond"/>
                <a:sym typeface="EB Garamond"/>
              </a:rPr>
              <a:t>20 months later...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9" name="Google Shape;389;p74"/>
          <p:cNvCxnSpPr/>
          <p:nvPr/>
        </p:nvCxnSpPr>
        <p:spPr>
          <a:xfrm flipH="1">
            <a:off x="1028699" y="-68288"/>
            <a:ext cx="1" cy="1028118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90" name="Google Shape;390;p74"/>
          <p:cNvCxnSpPr/>
          <p:nvPr/>
        </p:nvCxnSpPr>
        <p:spPr>
          <a:xfrm>
            <a:off x="1018357" y="9543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391" name="Google Shape;391;p74"/>
          <p:cNvCxnSpPr/>
          <p:nvPr/>
        </p:nvCxnSpPr>
        <p:spPr>
          <a:xfrm>
            <a:off x="1018357" y="8764857"/>
            <a:ext cx="166618" cy="1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392" name="Google Shape;392;p74"/>
          <p:cNvSpPr/>
          <p:nvPr/>
        </p:nvSpPr>
        <p:spPr>
          <a:xfrm>
            <a:off x="1270000" y="1079500"/>
            <a:ext cx="102108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latin typeface="EB Garamond"/>
                <a:ea typeface="EB Garamond"/>
                <a:cs typeface="EB Garamond"/>
                <a:sym typeface="EB Garamond"/>
              </a:rPr>
              <a:t>Should teachers have a voice in school-wide professional goals ?  Why? Why not?</a:t>
            </a:r>
            <a:endParaRPr b="0" i="0" sz="48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93" name="Google Shape;393;p74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503880"/>
            <a:ext cx="149733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75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1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Partnership</a:t>
            </a:r>
            <a:endParaRPr/>
          </a:p>
        </p:txBody>
      </p:sp>
      <p:pic>
        <p:nvPicPr>
          <p:cNvPr id="400" name="Google Shape;400;p75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1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31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3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Instructional Coaching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76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76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2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High-Impact Instruction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7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7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3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Instructional Coaching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8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8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4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Impact Schools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400"/>
            <a:ext cx="13004800" cy="980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2"/>
          <p:cNvPicPr preferRelativeResize="0"/>
          <p:nvPr/>
        </p:nvPicPr>
        <p:blipFill rotWithShape="1">
          <a:blip r:embed="rId4">
            <a:alphaModFix/>
          </a:blip>
          <a:srcRect b="87950" l="0" r="9447" t="2756"/>
          <a:stretch/>
        </p:blipFill>
        <p:spPr>
          <a:xfrm>
            <a:off x="-1454150" y="8758880"/>
            <a:ext cx="14973300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2"/>
          <p:cNvSpPr/>
          <p:nvPr/>
        </p:nvSpPr>
        <p:spPr>
          <a:xfrm>
            <a:off x="1270000" y="3200400"/>
            <a:ext cx="10464800" cy="66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NO. 4</a:t>
            </a:r>
            <a:endParaRPr b="1" i="0" sz="240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0" i="1" lang="en-US" sz="720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Impact Schools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3"/>
          <p:cNvSpPr/>
          <p:nvPr/>
        </p:nvSpPr>
        <p:spPr>
          <a:xfrm>
            <a:off x="686922" y="1454150"/>
            <a:ext cx="11633201" cy="68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9BC6C9"/>
                </a:solidFill>
                <a:latin typeface="Arimo"/>
                <a:ea typeface="Arimo"/>
                <a:cs typeface="Arimo"/>
                <a:sym typeface="Arimo"/>
              </a:rPr>
              <a:t>My first</a:t>
            </a:r>
            <a:endParaRPr b="1" i="0" sz="16000" u="none" cap="none" strike="noStrike">
              <a:solidFill>
                <a:srgbClr val="9BC6C9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teaching </a:t>
            </a:r>
            <a:r>
              <a:rPr b="1" i="0" lang="en-US" sz="16000" u="none" cap="none" strike="noStrike">
                <a:solidFill>
                  <a:srgbClr val="9BC6C9"/>
                </a:solidFill>
                <a:latin typeface="Arimo"/>
                <a:ea typeface="Arimo"/>
                <a:cs typeface="Arimo"/>
                <a:sym typeface="Arimo"/>
              </a:rPr>
              <a:t>experience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/>
          <p:nvPr/>
        </p:nvSpPr>
        <p:spPr>
          <a:xfrm>
            <a:off x="686922" y="1454150"/>
            <a:ext cx="11633201" cy="68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9BC6C9"/>
                </a:solidFill>
                <a:latin typeface="Arimo"/>
                <a:ea typeface="Arimo"/>
                <a:cs typeface="Arimo"/>
                <a:sym typeface="Arimo"/>
              </a:rPr>
              <a:t>My first</a:t>
            </a:r>
            <a:endParaRPr b="1" i="0" sz="16000" u="none" cap="none" strike="noStrike">
              <a:solidFill>
                <a:srgbClr val="9BC6C9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0" u="none" cap="none" strike="noStrike">
                <a:solidFill>
                  <a:srgbClr val="314950"/>
                </a:solidFill>
                <a:latin typeface="Arimo"/>
                <a:ea typeface="Arimo"/>
                <a:cs typeface="Arimo"/>
                <a:sym typeface="Arimo"/>
              </a:rPr>
              <a:t>teaching </a:t>
            </a:r>
            <a:r>
              <a:rPr b="1" i="0" lang="en-US" sz="16000" u="none" cap="none" strike="noStrike">
                <a:solidFill>
                  <a:srgbClr val="9BC6C9"/>
                </a:solidFill>
                <a:latin typeface="Arimo"/>
                <a:ea typeface="Arimo"/>
                <a:cs typeface="Arimo"/>
                <a:sym typeface="Arimo"/>
              </a:rPr>
              <a:t>experience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