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</p:sldIdLst>
  <p:sldSz cy="9753600" cx="13004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latin typeface="Merriweather Sans"/>
                <a:ea typeface="Merriweather Sans"/>
                <a:cs typeface="Merriweather Sans"/>
                <a:sym typeface="Merriweather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p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643" lvl="0" marL="56443" marR="56443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Traditional Training</a:t>
            </a:r>
            <a:endParaRPr b="1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advance organizer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overheads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summary statements every 20 minutes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every 10 minutes paused to ask questions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extensive elaboration of content on each overhead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b="0" i="0" sz="2200" u="none" cap="none" strike="noStrike">
              <a:latin typeface="Merriweather Sans"/>
              <a:ea typeface="Merriweather Sans"/>
              <a:cs typeface="Merriweather Sans"/>
              <a:sym typeface="Merriweather Sans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Partnership Learning  (timed to  be equal; same outline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Experiential Learning</a:t>
            </a:r>
            <a:endParaRPr b="1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attending to images or questions while I read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Question Recipes </a:t>
            </a:r>
            <a:endParaRPr b="1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used to debrief almost all learning structures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1586" lvl="0" marL="39686" marR="56443" rtl="0" algn="l"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Tell me more about that ... How do you see this working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Reflection Learning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modeling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Thinking Devices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modeling &amp; feedback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Stories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M. Hunter; teaching experiences</a:t>
            </a:r>
            <a:endParaRPr b="0" i="0" sz="1600" u="none" cap="none" strike="noStrike">
              <a:latin typeface="Arial"/>
              <a:ea typeface="Arial"/>
              <a:cs typeface="Arial"/>
              <a:sym typeface="Arial"/>
            </a:endParaRPr>
          </a:p>
          <a:p>
            <a:pPr indent="-5643" lvl="0" marL="56443" marR="56443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Cooperative Learning </a:t>
            </a:r>
            <a:r>
              <a:rPr b="0" i="0" lang="en-US" sz="1600" u="none" cap="none" strike="noStrike">
                <a:latin typeface="Arial"/>
                <a:ea typeface="Arial"/>
                <a:cs typeface="Arial"/>
                <a:sym typeface="Arial"/>
              </a:rPr>
              <a:t>TTYN; scoring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4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3" name="Google Shape;313;p5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latin typeface="Merriweather Sans"/>
                <a:ea typeface="Merriweather Sans"/>
                <a:cs typeface="Merriweather Sans"/>
                <a:sym typeface="Merriweather Sans"/>
              </a:rPr>
              <a:t>My two examples, coffee and running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5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4" name="Google Shape;324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6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7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7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7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7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7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 type="tx">
  <p:cSld name="TITLE_AND_BODY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/>
          <p:nvPr>
            <p:ph idx="1" type="body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>
  <p:cSld name="Blank cop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 copy">
  <p:cSld name="Title - Center cop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6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2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 copy">
  <p:cSld name="Bullets cop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8"/>
          <p:cNvSpPr txBox="1"/>
          <p:nvPr>
            <p:ph idx="1" type="body"/>
          </p:nvPr>
        </p:nvSpPr>
        <p:spPr>
          <a:xfrm>
            <a:off x="1270000" y="1270000"/>
            <a:ext cx="10464800" cy="721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48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>
  <p:cSld name="Title - Cent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9"/>
          <p:cNvSpPr txBox="1"/>
          <p:nvPr>
            <p:ph type="title"/>
          </p:nvPr>
        </p:nvSpPr>
        <p:spPr>
          <a:xfrm>
            <a:off x="1270000" y="2971800"/>
            <a:ext cx="104648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 2">
  <p:cSld name="Blank copy 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Top">
  <p:cSld name="Title - Top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 copy">
  <p:cSld name="Title &amp; Bullets cop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9" name="Google Shape;29;p13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3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4">
    <p:bg>
      <p:bgPr>
        <a:solidFill>
          <a:srgbClr val="000000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 copy 2">
  <p:cSld name="Title &amp; Bullets copy 2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5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 copy">
  <p:cSld name="Title &amp; Bullets copy 3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38" name="Google Shape;38;p18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6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- Center">
  <p:cSld name="Title - Center 2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 txBox="1"/>
          <p:nvPr>
            <p:ph type="title"/>
          </p:nvPr>
        </p:nvSpPr>
        <p:spPr>
          <a:xfrm>
            <a:off x="1270000" y="2984500"/>
            <a:ext cx="10477500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78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ubtitle copy 1">
  <p:cSld name="Title &amp; Subtitle copy 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1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44" name="Google Shape;44;p21"/>
          <p:cNvSpPr txBox="1"/>
          <p:nvPr>
            <p:ph idx="1" type="body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228600" lvl="1" marL="9144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228600" lvl="2" marL="13716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228600" lvl="3" marL="18288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228600" lvl="4" marL="2286000" marR="0" rtl="0" algn="ctr">
              <a:spcBef>
                <a:spcPts val="0"/>
              </a:spcBef>
              <a:spcAft>
                <a:spcPts val="0"/>
              </a:spcAft>
              <a:buSzPts val="7182"/>
              <a:buFont typeface="Cabin"/>
              <a:buNone/>
              <a:defRPr b="0" i="0" sz="36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>
  <p:cSld name="Blank copy 3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 2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3"/>
          <p:cNvSpPr txBox="1"/>
          <p:nvPr>
            <p:ph idx="1" type="body"/>
          </p:nvPr>
        </p:nvSpPr>
        <p:spPr>
          <a:xfrm>
            <a:off x="1270000" y="1270000"/>
            <a:ext cx="10477500" cy="72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41223" lvl="0" marL="4572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41223" lvl="1" marL="9144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41223" lvl="2" marL="13716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41223" lvl="3" marL="18288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41223" lvl="4" marL="22860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py">
  <p:cSld name="Blank copy 4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 3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idx="1" type="body"/>
          </p:nvPr>
        </p:nvSpPr>
        <p:spPr>
          <a:xfrm>
            <a:off x="1270000" y="1270000"/>
            <a:ext cx="10477500" cy="722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41223" lvl="0" marL="4572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41223" lvl="1" marL="9144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41223" lvl="2" marL="13716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41223" lvl="3" marL="18288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41223" lvl="4" marL="2286000" marR="0" rtl="0" algn="l">
              <a:spcBef>
                <a:spcPts val="4700"/>
              </a:spcBef>
              <a:spcAft>
                <a:spcPts val="0"/>
              </a:spcAft>
              <a:buSzPts val="6498"/>
              <a:buFont typeface="Cabin"/>
              <a:buChar char="•"/>
              <a:defRPr b="0" i="0" sz="38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7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2286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4572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6858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9144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1143000" lvl="5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1371600" lvl="6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1600200" lvl="7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1828800" lvl="8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84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684657" lvl="0" marL="457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1pPr>
            <a:lvl2pPr indent="-684657" lvl="1" marL="914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2pPr>
            <a:lvl3pPr indent="-684657" lvl="2" marL="1371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3pPr>
            <a:lvl4pPr indent="-684657" lvl="3" marL="1828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4pPr>
            <a:lvl5pPr indent="-684657" lvl="4" marL="22860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5pPr>
            <a:lvl6pPr indent="-684657" lvl="5" marL="27432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6pPr>
            <a:lvl7pPr indent="-684657" lvl="6" marL="32004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7pPr>
            <a:lvl8pPr indent="-684657" lvl="7" marL="36576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8pPr>
            <a:lvl9pPr indent="-684657" lvl="8" marL="4114800" marR="0" rtl="0" algn="l">
              <a:spcBef>
                <a:spcPts val="2400"/>
              </a:spcBef>
              <a:spcAft>
                <a:spcPts val="0"/>
              </a:spcAft>
              <a:buSzPts val="7182"/>
              <a:buFont typeface="Cabin"/>
              <a:buChar char="•"/>
              <a:defRPr b="0" i="0" sz="4200" u="none" cap="none" strike="noStrike"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5.png"/><Relationship Id="rId5" Type="http://schemas.openxmlformats.org/officeDocument/2006/relationships/hyperlink" Target="mailto:jimknight@mac.com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2.xml"/><Relationship Id="rId3" Type="http://schemas.openxmlformats.org/officeDocument/2006/relationships/hyperlink" Target="http://www.youtube.com/watch?v=daHR82b4J2I" TargetMode="External"/><Relationship Id="rId4" Type="http://schemas.openxmlformats.org/officeDocument/2006/relationships/image" Target="../media/image2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4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3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6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4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9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5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7.jpg"/><Relationship Id="rId4" Type="http://schemas.openxmlformats.org/officeDocument/2006/relationships/image" Target="../media/image5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27"/>
          <p:cNvPicPr preferRelativeResize="0"/>
          <p:nvPr/>
        </p:nvPicPr>
        <p:blipFill rotWithShape="1">
          <a:blip r:embed="rId4">
            <a:alphaModFix/>
          </a:blip>
          <a:srcRect b="4046" l="0" r="9754" t="4563"/>
          <a:stretch/>
        </p:blipFill>
        <p:spPr>
          <a:xfrm>
            <a:off x="-1454150" y="4415480"/>
            <a:ext cx="14922501" cy="4495801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7"/>
          <p:cNvSpPr/>
          <p:nvPr/>
        </p:nvSpPr>
        <p:spPr>
          <a:xfrm>
            <a:off x="1295400" y="4292600"/>
            <a:ext cx="11493500" cy="47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0" u="none" cap="none" strike="noStrike">
                <a:latin typeface="Arimo"/>
                <a:ea typeface="Arimo"/>
                <a:cs typeface="Arimo"/>
                <a:sym typeface="Arimo"/>
              </a:rPr>
              <a:t>Professional Learning that Makes an Impact</a:t>
            </a:r>
            <a:endParaRPr/>
          </a:p>
        </p:txBody>
      </p:sp>
      <p:sp>
        <p:nvSpPr>
          <p:cNvPr id="59" name="Google Shape;59;p27"/>
          <p:cNvSpPr/>
          <p:nvPr/>
        </p:nvSpPr>
        <p:spPr>
          <a:xfrm>
            <a:off x="1270000" y="927100"/>
            <a:ext cx="3678063" cy="125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800" u="none" cap="none" strike="noStrike">
                <a:latin typeface="EB Garamond"/>
                <a:ea typeface="EB Garamond"/>
                <a:cs typeface="EB Garamond"/>
                <a:sym typeface="EB Garamond"/>
              </a:rPr>
              <a:t>Jim Knight</a:t>
            </a:r>
            <a:endParaRPr b="0" i="1" sz="2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latin typeface="Arimo"/>
                <a:ea typeface="Arimo"/>
                <a:cs typeface="Arimo"/>
                <a:sym typeface="Arimo"/>
              </a:rPr>
              <a:t>INSTRUCTIONAL COACHING</a:t>
            </a:r>
            <a:endParaRPr b="0" i="0" sz="3800" u="none" cap="none" strike="noStrike">
              <a:latin typeface="Arimo"/>
              <a:ea typeface="Arimo"/>
              <a:cs typeface="Arimo"/>
              <a:sym typeface="Arimo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latin typeface="Arimo"/>
                <a:ea typeface="Arimo"/>
                <a:cs typeface="Arimo"/>
                <a:sym typeface="Arimo"/>
              </a:rPr>
              <a:t>GROUP</a:t>
            </a:r>
            <a:endParaRPr b="0" i="0" sz="3800" u="none" cap="none" strike="noStrike"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sng" cap="none" strike="noStrike">
                <a:solidFill>
                  <a:schemeClr val="hlink"/>
                </a:solidFill>
                <a:latin typeface="Arimo"/>
                <a:ea typeface="Arimo"/>
                <a:cs typeface="Arimo"/>
                <a:sym typeface="Arimo"/>
                <a:hlinkClick r:id="rId5"/>
              </a:rPr>
              <a:t>JIMKNIGHT@MAC.COM</a:t>
            </a:r>
            <a:endParaRPr/>
          </a:p>
        </p:txBody>
      </p:sp>
      <p:cxnSp>
        <p:nvCxnSpPr>
          <p:cNvPr id="60" name="Google Shape;60;p27"/>
          <p:cNvCxnSpPr/>
          <p:nvPr/>
        </p:nvCxnSpPr>
        <p:spPr>
          <a:xfrm flipH="1">
            <a:off x="1028699" y="-135467"/>
            <a:ext cx="1" cy="10417098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1" name="Google Shape;61;p27"/>
          <p:cNvCxnSpPr/>
          <p:nvPr/>
        </p:nvCxnSpPr>
        <p:spPr>
          <a:xfrm>
            <a:off x="1028700" y="43941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2" name="Google Shape;62;p27"/>
          <p:cNvCxnSpPr/>
          <p:nvPr/>
        </p:nvCxnSpPr>
        <p:spPr>
          <a:xfrm>
            <a:off x="1028700" y="89153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3" name="Google Shape;63;p27"/>
          <p:cNvCxnSpPr/>
          <p:nvPr/>
        </p:nvCxnSpPr>
        <p:spPr>
          <a:xfrm>
            <a:off x="1028700" y="6222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64" name="Google Shape;64;p27"/>
          <p:cNvCxnSpPr/>
          <p:nvPr/>
        </p:nvCxnSpPr>
        <p:spPr>
          <a:xfrm>
            <a:off x="1028700" y="2527299"/>
            <a:ext cx="157148" cy="1"/>
          </a:xfrm>
          <a:prstGeom prst="straightConnector1">
            <a:avLst/>
          </a:prstGeom>
          <a:noFill/>
          <a:ln>
            <a:noFill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28"/>
          <p:cNvSpPr/>
          <p:nvPr/>
        </p:nvSpPr>
        <p:spPr>
          <a:xfrm>
            <a:off x="5194300" y="3257550"/>
            <a:ext cx="5268468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big ideas</a:t>
            </a:r>
            <a:endParaRPr/>
          </a:p>
        </p:txBody>
      </p:sp>
      <p:sp>
        <p:nvSpPr>
          <p:cNvPr id="71" name="Google Shape;71;p28"/>
          <p:cNvSpPr/>
          <p:nvPr/>
        </p:nvSpPr>
        <p:spPr>
          <a:xfrm>
            <a:off x="2527300" y="23114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4</a:t>
            </a:r>
            <a:endParaRPr/>
          </a:p>
        </p:txBody>
      </p:sp>
      <p:pic>
        <p:nvPicPr>
          <p:cNvPr id="72" name="Google Shape;72;p28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29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1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1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Partnership</a:t>
            </a:r>
            <a:endParaRPr/>
          </a:p>
        </p:txBody>
      </p:sp>
      <p:pic>
        <p:nvPicPr>
          <p:cNvPr id="79" name="Google Shape;79;p29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30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30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2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High-Impact Instruction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1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1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3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Instructional Coaching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2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2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4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Impact Schools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3"/>
          <p:cNvSpPr/>
          <p:nvPr/>
        </p:nvSpPr>
        <p:spPr>
          <a:xfrm>
            <a:off x="686922" y="1454150"/>
            <a:ext cx="11633201" cy="68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My first</a:t>
            </a:r>
            <a:endParaRPr b="1" i="0" sz="16000" u="none" cap="none" strike="noStrike">
              <a:solidFill>
                <a:srgbClr val="9BC6C9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teaching </a:t>
            </a: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experience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5"/>
          <p:cNvSpPr/>
          <p:nvPr/>
        </p:nvSpPr>
        <p:spPr>
          <a:xfrm>
            <a:off x="686922" y="1454150"/>
            <a:ext cx="11633201" cy="683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My first</a:t>
            </a:r>
            <a:endParaRPr b="1" i="0" sz="16000" u="none" cap="none" strike="noStrike">
              <a:solidFill>
                <a:srgbClr val="9BC6C9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teaching </a:t>
            </a:r>
            <a:r>
              <a:rPr b="1" i="0" lang="en-US" sz="16000" u="none" cap="none" strike="noStrike">
                <a:solidFill>
                  <a:srgbClr val="9BC6C9"/>
                </a:solidFill>
                <a:latin typeface="Arimo"/>
                <a:ea typeface="Arimo"/>
                <a:cs typeface="Arimo"/>
                <a:sym typeface="Arimo"/>
              </a:rPr>
              <a:t>experience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7"/>
          <p:cNvSpPr/>
          <p:nvPr/>
        </p:nvSpPr>
        <p:spPr>
          <a:xfrm>
            <a:off x="1029822" y="3162300"/>
            <a:ext cx="10934701" cy="2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NONE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8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132" name="Google Shape;132;p38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133" name="Google Shape;133;p38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1</a:t>
            </a:r>
            <a:endParaRPr/>
          </a:p>
        </p:txBody>
      </p:sp>
      <p:pic>
        <p:nvPicPr>
          <p:cNvPr id="134" name="Google Shape;134;p38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8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Partnership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9"/>
          <p:cNvSpPr/>
          <p:nvPr/>
        </p:nvSpPr>
        <p:spPr>
          <a:xfrm>
            <a:off x="1029822" y="3162300"/>
            <a:ext cx="10934701" cy="250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Helping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0"/>
          <p:cNvSpPr/>
          <p:nvPr/>
        </p:nvSpPr>
        <p:spPr>
          <a:xfrm>
            <a:off x="1450361" y="1054100"/>
            <a:ext cx="12839702" cy="13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Helping </a:t>
            </a:r>
            <a:endParaRPr/>
          </a:p>
        </p:txBody>
      </p:sp>
      <p:sp>
        <p:nvSpPr>
          <p:cNvPr id="147" name="Google Shape;147;p40"/>
          <p:cNvSpPr/>
          <p:nvPr/>
        </p:nvSpPr>
        <p:spPr>
          <a:xfrm>
            <a:off x="1524000" y="2578100"/>
            <a:ext cx="10464800" cy="5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71500" lvl="0" marL="5715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CHANGE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IDENTITY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THINKING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STATUS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MOTIVATION</a:t>
            </a:r>
            <a:endParaRPr/>
          </a:p>
        </p:txBody>
      </p:sp>
    </p:spTree>
  </p:cSld>
  <p:clrMapOvr>
    <a:masterClrMapping/>
  </p:clrMapOvr>
  <p:transition spd="slow"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7820" y="-1143000"/>
            <a:ext cx="9609160" cy="12039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2"/>
          <p:cNvSpPr/>
          <p:nvPr/>
        </p:nvSpPr>
        <p:spPr>
          <a:xfrm>
            <a:off x="1450361" y="1054100"/>
            <a:ext cx="12839702" cy="135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Helping </a:t>
            </a:r>
            <a:endParaRPr/>
          </a:p>
        </p:txBody>
      </p:sp>
      <p:sp>
        <p:nvSpPr>
          <p:cNvPr id="158" name="Google Shape;158;p42"/>
          <p:cNvSpPr/>
          <p:nvPr/>
        </p:nvSpPr>
        <p:spPr>
          <a:xfrm>
            <a:off x="1524000" y="2578100"/>
            <a:ext cx="10464800" cy="53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71500" lvl="0" marL="571500" marR="0" rtl="0" algn="l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CHANGE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IDENTITY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THINKING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STATUS</a:t>
            </a:r>
            <a:endParaRPr b="1" i="0" sz="4800" u="none" cap="none" strike="noStrike">
              <a:solidFill>
                <a:srgbClr val="314950"/>
              </a:solidFill>
              <a:latin typeface="Arimo"/>
              <a:ea typeface="Arimo"/>
              <a:cs typeface="Arimo"/>
              <a:sym typeface="Arimo"/>
            </a:endParaRPr>
          </a:p>
          <a:p>
            <a:pPr indent="-571500" lvl="0" marL="571500" marR="0" rtl="0" algn="l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Clr>
                <a:srgbClr val="314950"/>
              </a:buClr>
              <a:buSzPts val="4800"/>
              <a:buFont typeface="Arimo"/>
              <a:buChar char="»"/>
            </a:pPr>
            <a:r>
              <a:rPr b="1" i="0" lang="en-US" sz="4800" u="none" cap="none" strike="noStrike">
                <a:solidFill>
                  <a:srgbClr val="314950"/>
                </a:solidFill>
                <a:latin typeface="Arimo"/>
                <a:ea typeface="Arimo"/>
                <a:cs typeface="Arimo"/>
                <a:sym typeface="Arimo"/>
              </a:rPr>
              <a:t>MOTIVATION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3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Equality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45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Voice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6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Dialogue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7"/>
          <p:cNvSpPr/>
          <p:nvPr/>
        </p:nvSpPr>
        <p:spPr>
          <a:xfrm>
            <a:off x="1029822" y="3346450"/>
            <a:ext cx="109347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Reflection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49"/>
          <p:cNvSpPr/>
          <p:nvPr/>
        </p:nvSpPr>
        <p:spPr>
          <a:xfrm>
            <a:off x="547222" y="3384550"/>
            <a:ext cx="11912601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Reciprocity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6100" y="2794000"/>
            <a:ext cx="11709400" cy="6197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50"/>
          <p:cNvSpPr txBox="1"/>
          <p:nvPr>
            <p:ph type="title"/>
          </p:nvPr>
        </p:nvSpPr>
        <p:spPr>
          <a:xfrm>
            <a:off x="647700" y="0"/>
            <a:ext cx="11709400" cy="201619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5643" lvl="0" marL="56443" marR="56443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400" u="none" cap="none" strike="noStrike">
                <a:latin typeface="EB Garamond"/>
                <a:ea typeface="EB Garamond"/>
                <a:cs typeface="EB Garamond"/>
                <a:sym typeface="EB Garamond"/>
              </a:rPr>
              <a:t>Design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1"/>
          <p:cNvSpPr txBox="1"/>
          <p:nvPr>
            <p:ph idx="1" type="body"/>
          </p:nvPr>
        </p:nvSpPr>
        <p:spPr>
          <a:xfrm>
            <a:off x="368300" y="2870200"/>
            <a:ext cx="11379200" cy="56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952500" lvl="2" marL="0" marR="56443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6D7FF"/>
              </a:buClr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Partnership Learning:	   59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952500" lvl="2" marL="0" marR="56443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D6D7FF"/>
              </a:buClr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Traditional Training: 		14</a:t>
            </a:r>
            <a:endParaRPr b="0" i="0" sz="5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493323" lvl="0" marL="544123" marR="56443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D6D7FF"/>
              </a:buClr>
              <a:buFont typeface="Cabin"/>
              <a:buNone/>
            </a:pPr>
            <a:r>
              <a:t/>
            </a:r>
            <a:endParaRPr b="0" i="0" sz="4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493323" lvl="0" marL="544123" marR="56443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D6D7FF"/>
              </a:buClr>
              <a:buFont typeface="EB Garamond"/>
              <a:buNone/>
            </a:pPr>
            <a:r>
              <a:rPr b="0" i="0" lang="en-US" sz="4200" u="none" cap="none" strike="noStrike">
                <a:latin typeface="EB Garamond"/>
                <a:ea typeface="EB Garamond"/>
                <a:cs typeface="EB Garamond"/>
                <a:sym typeface="EB Garamond"/>
              </a:rPr>
              <a:t>**Now that you have learned about two strategies, which of the two do you believe you are most likely to teach?</a:t>
            </a:r>
            <a:endParaRPr/>
          </a:p>
        </p:txBody>
      </p:sp>
      <p:sp>
        <p:nvSpPr>
          <p:cNvPr id="210" name="Google Shape;210;p51"/>
          <p:cNvSpPr txBox="1"/>
          <p:nvPr>
            <p:ph type="title"/>
          </p:nvPr>
        </p:nvSpPr>
        <p:spPr>
          <a:xfrm>
            <a:off x="647700" y="0"/>
            <a:ext cx="11709400" cy="2578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-5643" lvl="0" marL="56443" marR="56443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005493"/>
                </a:solidFill>
                <a:latin typeface="EB Garamond"/>
                <a:ea typeface="EB Garamond"/>
                <a:cs typeface="EB Garamond"/>
                <a:sym typeface="EB Garamond"/>
              </a:rPr>
              <a:t>Implementation</a:t>
            </a:r>
            <a:r>
              <a:rPr b="1" i="0" lang="en-US" sz="8400" u="none" cap="none" strike="noStrike">
                <a:latin typeface="EB Garamond"/>
                <a:ea typeface="EB Garamond"/>
                <a:cs typeface="EB Garamond"/>
                <a:sym typeface="EB Garamond"/>
              </a:rPr>
              <a:t> Question**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52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17" name="Google Shape;217;p52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18" name="Google Shape;218;p52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19" name="Google Shape;219;p52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Should professional developers see teachers as partners?  Why? Why not?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220" name="Google Shape;220;p52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53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227" name="Google Shape;227;p53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228" name="Google Shape;228;p53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2</a:t>
            </a:r>
            <a:endParaRPr/>
          </a:p>
        </p:txBody>
      </p:sp>
      <p:pic>
        <p:nvPicPr>
          <p:cNvPr id="229" name="Google Shape;229;p53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53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685800" lvl="2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High-Impact</a:t>
            </a:r>
            <a:endParaRPr b="0" i="1" sz="72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685800" lvl="2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8550" y="1661510"/>
            <a:ext cx="8597900" cy="6072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5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The Big Four</a:t>
            </a:r>
            <a:endParaRPr/>
          </a:p>
        </p:txBody>
      </p:sp>
      <p:sp>
        <p:nvSpPr>
          <p:cNvPr id="241" name="Google Shape;241;p55"/>
          <p:cNvSpPr txBox="1"/>
          <p:nvPr>
            <p:ph idx="1" type="body"/>
          </p:nvPr>
        </p:nvSpPr>
        <p:spPr>
          <a:xfrm>
            <a:off x="495300" y="2870200"/>
            <a:ext cx="104648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571500" lvl="0" marL="889000" marR="0" rtl="0" algn="l">
              <a:spcBef>
                <a:spcPts val="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Content Planning</a:t>
            </a:r>
            <a:endParaRPr b="0" i="0" sz="64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571500" lvl="0" marL="889000" marR="0" rtl="0" algn="l">
              <a:spcBef>
                <a:spcPts val="240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Assessment for Learning</a:t>
            </a:r>
            <a:endParaRPr b="0" i="0" sz="64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571500" lvl="0" marL="889000" marR="0" rtl="0" algn="l">
              <a:spcBef>
                <a:spcPts val="240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Instruction</a:t>
            </a:r>
            <a:endParaRPr b="0" i="0" sz="64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-571500" lvl="0" marL="889000" marR="0" rtl="0" algn="l">
              <a:spcBef>
                <a:spcPts val="2400"/>
              </a:spcBef>
              <a:spcAft>
                <a:spcPts val="0"/>
              </a:spcAft>
              <a:buSzPts val="10944"/>
              <a:buFont typeface="EB Garamond"/>
              <a:buChar char="•"/>
            </a:pPr>
            <a:r>
              <a:rPr b="0" i="0" lang="en-US" sz="6400" u="none" cap="none" strike="noStrike">
                <a:latin typeface="EB Garamond"/>
                <a:ea typeface="EB Garamond"/>
                <a:cs typeface="EB Garamond"/>
                <a:sym typeface="EB Garamond"/>
              </a:rPr>
              <a:t>Community Building</a:t>
            </a:r>
            <a:endParaRPr/>
          </a:p>
        </p:txBody>
      </p:sp>
      <p:sp>
        <p:nvSpPr>
          <p:cNvPr id="242" name="Google Shape;242;p55"/>
          <p:cNvSpPr/>
          <p:nvPr/>
        </p:nvSpPr>
        <p:spPr>
          <a:xfrm>
            <a:off x="6650862" y="-1282700"/>
            <a:ext cx="5407621" cy="116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80000" u="none" cap="none" strike="noStrike">
                <a:solidFill>
                  <a:srgbClr val="011993"/>
                </a:solidFill>
                <a:latin typeface="Cabin"/>
                <a:ea typeface="Cabin"/>
                <a:cs typeface="Cabin"/>
                <a:sym typeface="Cabin"/>
              </a:rPr>
              <a:t>4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56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249" name="Google Shape;249;p56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250" name="Google Shape;250;p56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3</a:t>
            </a:r>
            <a:endParaRPr/>
          </a:p>
        </p:txBody>
      </p:sp>
      <p:pic>
        <p:nvPicPr>
          <p:cNvPr id="251" name="Google Shape;251;p56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56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685800" lvl="2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Instructional</a:t>
            </a:r>
            <a:endParaRPr b="0" i="1" sz="72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685800" lvl="2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Coaching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8" name="Google Shape;258;p57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59" name="Google Shape;259;p57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60" name="Google Shape;260;p57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61" name="Google Shape;261;p57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Coaching done well may be the most effective intervention designed for human performance.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latin typeface="EB Garamond"/>
                <a:ea typeface="EB Garamond"/>
                <a:cs typeface="EB Garamond"/>
                <a:sym typeface="EB Garamond"/>
              </a:rPr>
              <a:t>(Atul Gawande)</a:t>
            </a:r>
            <a:endParaRPr/>
          </a:p>
        </p:txBody>
      </p:sp>
      <p:pic>
        <p:nvPicPr>
          <p:cNvPr id="262" name="Google Shape;262;p57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8" title="Teacher Talking About Coac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913" y="298975"/>
            <a:ext cx="12402974" cy="930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59"/>
          <p:cNvSpPr/>
          <p:nvPr/>
        </p:nvSpPr>
        <p:spPr>
          <a:xfrm>
            <a:off x="6030893" y="4434747"/>
            <a:ext cx="211093" cy="2713502"/>
          </a:xfrm>
          <a:custGeom>
            <a:rect b="b" l="l" r="r" t="t"/>
            <a:pathLst>
              <a:path extrusionOk="0" h="120000" w="120000">
                <a:moveTo>
                  <a:pt x="103264" y="0"/>
                </a:moveTo>
                <a:cubicBezTo>
                  <a:pt x="103264" y="0"/>
                  <a:pt x="-139875" y="55177"/>
                  <a:pt x="120000" y="120000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cxnSp>
        <p:nvCxnSpPr>
          <p:cNvPr id="274" name="Google Shape;274;p59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75" name="Google Shape;275;p59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76" name="Google Shape;276;p59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77" name="Google Shape;277;p59"/>
          <p:cNvSpPr/>
          <p:nvPr/>
        </p:nvSpPr>
        <p:spPr>
          <a:xfrm>
            <a:off x="1270000" y="1638300"/>
            <a:ext cx="10922000" cy="701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Top-down Coaching</a:t>
            </a:r>
            <a:endParaRPr/>
          </a:p>
        </p:txBody>
      </p:sp>
      <p:pic>
        <p:nvPicPr>
          <p:cNvPr id="278" name="Google Shape;278;p59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59"/>
          <p:cNvSpPr/>
          <p:nvPr/>
        </p:nvSpPr>
        <p:spPr>
          <a:xfrm>
            <a:off x="5740400" y="29591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59"/>
          <p:cNvSpPr/>
          <p:nvPr/>
        </p:nvSpPr>
        <p:spPr>
          <a:xfrm>
            <a:off x="5181600" y="35560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COACH</a:t>
            </a:r>
            <a:endParaRPr/>
          </a:p>
        </p:txBody>
      </p:sp>
      <p:sp>
        <p:nvSpPr>
          <p:cNvPr id="281" name="Google Shape;281;p59"/>
          <p:cNvSpPr/>
          <p:nvPr/>
        </p:nvSpPr>
        <p:spPr>
          <a:xfrm>
            <a:off x="5219700" y="78486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TEACHER</a:t>
            </a:r>
            <a:endParaRPr/>
          </a:p>
        </p:txBody>
      </p:sp>
      <p:sp>
        <p:nvSpPr>
          <p:cNvPr id="282" name="Google Shape;282;p59"/>
          <p:cNvSpPr/>
          <p:nvPr/>
        </p:nvSpPr>
        <p:spPr>
          <a:xfrm>
            <a:off x="4584700" y="5270500"/>
            <a:ext cx="2933700" cy="939800"/>
          </a:xfrm>
          <a:prstGeom prst="roundRect">
            <a:avLst>
              <a:gd fmla="val 2027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83" name="Google Shape;283;p59"/>
          <p:cNvSpPr/>
          <p:nvPr/>
        </p:nvSpPr>
        <p:spPr>
          <a:xfrm>
            <a:off x="4584700" y="5537200"/>
            <a:ext cx="29464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latin typeface="EB Garamond"/>
                <a:ea typeface="EB Garamond"/>
                <a:cs typeface="EB Garamond"/>
                <a:sym typeface="EB Garamond"/>
              </a:rPr>
              <a:t>uses data to shape</a:t>
            </a:r>
            <a:endParaRPr/>
          </a:p>
        </p:txBody>
      </p:sp>
      <p:sp>
        <p:nvSpPr>
          <p:cNvPr id="284" name="Google Shape;284;p59"/>
          <p:cNvSpPr/>
          <p:nvPr/>
        </p:nvSpPr>
        <p:spPr>
          <a:xfrm>
            <a:off x="5778500" y="72390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60"/>
          <p:cNvSpPr/>
          <p:nvPr/>
        </p:nvSpPr>
        <p:spPr>
          <a:xfrm>
            <a:off x="3066719" y="4561747"/>
            <a:ext cx="3145833" cy="2828727"/>
          </a:xfrm>
          <a:custGeom>
            <a:rect b="b" l="l" r="r" t="t"/>
            <a:pathLst>
              <a:path extrusionOk="0" h="120000" w="120000">
                <a:moveTo>
                  <a:pt x="120000" y="0"/>
                </a:moveTo>
                <a:cubicBezTo>
                  <a:pt x="120000" y="0"/>
                  <a:pt x="56777" y="39772"/>
                  <a:pt x="0" y="120000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cxnSp>
        <p:nvCxnSpPr>
          <p:cNvPr id="291" name="Google Shape;291;p60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92" name="Google Shape;292;p60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293" name="Google Shape;293;p60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294" name="Google Shape;294;p60"/>
          <p:cNvSpPr/>
          <p:nvPr/>
        </p:nvSpPr>
        <p:spPr>
          <a:xfrm>
            <a:off x="1270000" y="1638300"/>
            <a:ext cx="109220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Partnership Coaching</a:t>
            </a:r>
            <a:endParaRPr/>
          </a:p>
        </p:txBody>
      </p:sp>
      <p:pic>
        <p:nvPicPr>
          <p:cNvPr id="295" name="Google Shape;295;p60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60"/>
          <p:cNvSpPr/>
          <p:nvPr/>
        </p:nvSpPr>
        <p:spPr>
          <a:xfrm>
            <a:off x="9982200" y="73660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7" name="Google Shape;297;p60"/>
          <p:cNvSpPr/>
          <p:nvPr/>
        </p:nvSpPr>
        <p:spPr>
          <a:xfrm>
            <a:off x="9423400" y="79629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COACH</a:t>
            </a:r>
            <a:endParaRPr/>
          </a:p>
        </p:txBody>
      </p:sp>
      <p:sp>
        <p:nvSpPr>
          <p:cNvPr id="298" name="Google Shape;298;p60"/>
          <p:cNvSpPr/>
          <p:nvPr/>
        </p:nvSpPr>
        <p:spPr>
          <a:xfrm>
            <a:off x="1473200" y="79756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latin typeface="EB Garamond"/>
                <a:ea typeface="EB Garamond"/>
                <a:cs typeface="EB Garamond"/>
                <a:sym typeface="EB Garamond"/>
              </a:rPr>
              <a:t>TEACHER</a:t>
            </a:r>
            <a:endParaRPr/>
          </a:p>
        </p:txBody>
      </p:sp>
      <p:sp>
        <p:nvSpPr>
          <p:cNvPr id="299" name="Google Shape;299;p60"/>
          <p:cNvSpPr/>
          <p:nvPr/>
        </p:nvSpPr>
        <p:spPr>
          <a:xfrm>
            <a:off x="2032000" y="73660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0" name="Google Shape;300;p60"/>
          <p:cNvSpPr/>
          <p:nvPr/>
        </p:nvSpPr>
        <p:spPr>
          <a:xfrm>
            <a:off x="5956300" y="3390900"/>
            <a:ext cx="1549400" cy="1549400"/>
          </a:xfrm>
          <a:custGeom>
            <a:rect b="b" l="l" r="r" t="t"/>
            <a:pathLst>
              <a:path extrusionOk="0" h="120000" w="120000">
                <a:moveTo>
                  <a:pt x="102419" y="17574"/>
                </a:moveTo>
                <a:cubicBezTo>
                  <a:pt x="125853" y="41002"/>
                  <a:pt x="125853" y="78991"/>
                  <a:pt x="102419" y="102419"/>
                </a:cubicBezTo>
                <a:cubicBezTo>
                  <a:pt x="78991" y="125853"/>
                  <a:pt x="41002" y="125853"/>
                  <a:pt x="17574" y="102419"/>
                </a:cubicBezTo>
                <a:cubicBezTo>
                  <a:pt x="-5860" y="78991"/>
                  <a:pt x="-5860" y="41002"/>
                  <a:pt x="17574" y="17574"/>
                </a:cubicBezTo>
                <a:cubicBezTo>
                  <a:pt x="41002" y="-5860"/>
                  <a:pt x="78991" y="-5860"/>
                  <a:pt x="102419" y="17574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6999" lvl="0" marL="57799" marR="57799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400" u="none" cap="none" strike="noStrike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1" name="Google Shape;301;p60"/>
          <p:cNvSpPr/>
          <p:nvPr/>
        </p:nvSpPr>
        <p:spPr>
          <a:xfrm>
            <a:off x="5397500" y="4000500"/>
            <a:ext cx="26543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DATA</a:t>
            </a:r>
            <a:endParaRPr/>
          </a:p>
        </p:txBody>
      </p:sp>
      <p:sp>
        <p:nvSpPr>
          <p:cNvPr id="302" name="Google Shape;302;p60"/>
          <p:cNvSpPr/>
          <p:nvPr/>
        </p:nvSpPr>
        <p:spPr>
          <a:xfrm>
            <a:off x="7355551" y="4561747"/>
            <a:ext cx="2956585" cy="294501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cubicBezTo>
                  <a:pt x="0" y="0"/>
                  <a:pt x="61705" y="40927"/>
                  <a:pt x="120000" y="120000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3" name="Google Shape;303;p60"/>
          <p:cNvSpPr/>
          <p:nvPr/>
        </p:nvSpPr>
        <p:spPr>
          <a:xfrm>
            <a:off x="3549319" y="7683317"/>
            <a:ext cx="6433675" cy="470085"/>
          </a:xfrm>
          <a:custGeom>
            <a:rect b="b" l="l" r="r" t="t"/>
            <a:pathLst>
              <a:path extrusionOk="0" h="120000" w="120000">
                <a:moveTo>
                  <a:pt x="120000" y="120000"/>
                </a:moveTo>
                <a:cubicBezTo>
                  <a:pt x="120000" y="120000"/>
                  <a:pt x="62905" y="-147657"/>
                  <a:pt x="0" y="116517"/>
                </a:cubicBezTo>
              </a:path>
            </a:pathLst>
          </a:cu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200" u="none" cap="none" strike="noStrike"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4" name="Google Shape;304;p60"/>
          <p:cNvSpPr/>
          <p:nvPr/>
        </p:nvSpPr>
        <p:spPr>
          <a:xfrm>
            <a:off x="5772150" y="7251700"/>
            <a:ext cx="1905000" cy="939800"/>
          </a:xfrm>
          <a:prstGeom prst="roundRect">
            <a:avLst>
              <a:gd fmla="val 20270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000" u="none" cap="none" strike="noStrike">
              <a:solidFill>
                <a:srgbClr val="FFFFFF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305" name="Google Shape;305;p60"/>
          <p:cNvSpPr/>
          <p:nvPr/>
        </p:nvSpPr>
        <p:spPr>
          <a:xfrm>
            <a:off x="5257800" y="7518400"/>
            <a:ext cx="2946400" cy="6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00" u="none" cap="none" strike="noStrike">
                <a:latin typeface="EB Garamond"/>
                <a:ea typeface="EB Garamond"/>
                <a:cs typeface="EB Garamond"/>
                <a:sym typeface="EB Garamond"/>
              </a:rPr>
              <a:t>dialogue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9558" y="88900"/>
            <a:ext cx="13215959" cy="956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62"/>
          <p:cNvSpPr txBox="1"/>
          <p:nvPr>
            <p:ph type="title"/>
          </p:nvPr>
        </p:nvSpPr>
        <p:spPr>
          <a:xfrm>
            <a:off x="330200" y="0"/>
            <a:ext cx="114046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400" u="none" cap="none" strike="noStrike">
                <a:latin typeface="EB Garamond"/>
                <a:ea typeface="EB Garamond"/>
                <a:cs typeface="EB Garamond"/>
                <a:sym typeface="EB Garamond"/>
              </a:rPr>
              <a:t>Components</a:t>
            </a:r>
            <a:endParaRPr/>
          </a:p>
        </p:txBody>
      </p:sp>
      <p:sp>
        <p:nvSpPr>
          <p:cNvPr id="316" name="Google Shape;316;p62"/>
          <p:cNvSpPr txBox="1"/>
          <p:nvPr>
            <p:ph idx="1" type="body"/>
          </p:nvPr>
        </p:nvSpPr>
        <p:spPr>
          <a:xfrm>
            <a:off x="-266700" y="2019300"/>
            <a:ext cx="12585700" cy="76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Enroll 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Identify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Explain &amp; Mediate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Model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Observe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Explore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6000" u="none" cap="none" strike="noStrike">
                <a:latin typeface="EB Garamond"/>
                <a:ea typeface="EB Garamond"/>
                <a:cs typeface="EB Garamond"/>
                <a:sym typeface="EB Garamond"/>
              </a:rPr>
              <a:t>Support &amp; Refine</a:t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70000"/>
              </a:lnSpc>
              <a:spcBef>
                <a:spcPts val="2400"/>
              </a:spcBef>
              <a:spcAft>
                <a:spcPts val="0"/>
              </a:spcAft>
              <a:buFont typeface="Cabin"/>
              <a:buNone/>
            </a:pPr>
            <a:r>
              <a:t/>
            </a:r>
            <a:endParaRPr b="0" i="0" sz="60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0100" y="1460500"/>
            <a:ext cx="11417300" cy="683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27" name="Google Shape;327;p64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28" name="Google Shape;328;p64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29" name="Google Shape;329;p64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330" name="Google Shape;330;p64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Is partnership coaching an essential part of professional learning ?  Why? Why not?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31" name="Google Shape;331;p64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65"/>
          <p:cNvSpPr/>
          <p:nvPr/>
        </p:nvSpPr>
        <p:spPr>
          <a:xfrm>
            <a:off x="-101600" y="711200"/>
            <a:ext cx="13093700" cy="8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FOUR BIG IDEAS</a:t>
            </a:r>
            <a:endParaRPr/>
          </a:p>
        </p:txBody>
      </p:sp>
      <p:sp>
        <p:nvSpPr>
          <p:cNvPr id="338" name="Google Shape;338;p65"/>
          <p:cNvSpPr/>
          <p:nvPr/>
        </p:nvSpPr>
        <p:spPr>
          <a:xfrm>
            <a:off x="1828800" y="3130550"/>
            <a:ext cx="1929384" cy="162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12000" u="sng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</a:t>
            </a:r>
            <a:endParaRPr/>
          </a:p>
        </p:txBody>
      </p:sp>
      <p:sp>
        <p:nvSpPr>
          <p:cNvPr id="339" name="Google Shape;339;p65"/>
          <p:cNvSpPr/>
          <p:nvPr/>
        </p:nvSpPr>
        <p:spPr>
          <a:xfrm>
            <a:off x="3479800" y="2717800"/>
            <a:ext cx="2887981" cy="58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3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5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4</a:t>
            </a:r>
            <a:endParaRPr/>
          </a:p>
        </p:txBody>
      </p:sp>
      <p:pic>
        <p:nvPicPr>
          <p:cNvPr id="340" name="Google Shape;340;p65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65"/>
          <p:cNvSpPr/>
          <p:nvPr/>
        </p:nvSpPr>
        <p:spPr>
          <a:xfrm>
            <a:off x="5638800" y="3441700"/>
            <a:ext cx="60833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685800" lvl="2" marL="9144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Impact </a:t>
            </a:r>
            <a:endParaRPr b="0" i="1" sz="72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685800" lvl="2" marL="91440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Schools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6"/>
          <p:cNvSpPr/>
          <p:nvPr/>
        </p:nvSpPr>
        <p:spPr>
          <a:xfrm>
            <a:off x="78761" y="1148080"/>
            <a:ext cx="12839702" cy="117094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8400" u="none" cap="none" strike="noStrike">
                <a:solidFill>
                  <a:srgbClr val="011993"/>
                </a:solidFill>
                <a:latin typeface="EB Garamond"/>
                <a:ea typeface="EB Garamond"/>
                <a:cs typeface="EB Garamond"/>
                <a:sym typeface="EB Garamond"/>
              </a:rPr>
              <a:t>Three critical elements</a:t>
            </a:r>
            <a:endParaRPr/>
          </a:p>
        </p:txBody>
      </p:sp>
      <p:sp>
        <p:nvSpPr>
          <p:cNvPr id="347" name="Google Shape;347;p66"/>
          <p:cNvSpPr txBox="1"/>
          <p:nvPr>
            <p:ph idx="1" type="body"/>
          </p:nvPr>
        </p:nvSpPr>
        <p:spPr>
          <a:xfrm>
            <a:off x="2298700" y="4013200"/>
            <a:ext cx="10464800" cy="436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Understanding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Agreement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EB Garamond"/>
              <a:buNone/>
            </a:pPr>
            <a:r>
              <a:rPr b="0" i="0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Commitment</a:t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Cabin"/>
              <a:buNone/>
            </a:pPr>
            <a:r>
              <a:t/>
            </a:r>
            <a:endParaRPr b="0" i="0" sz="7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r">
              <a:lnSpc>
                <a:spcPct val="50000"/>
              </a:lnSpc>
              <a:spcBef>
                <a:spcPts val="4800"/>
              </a:spcBef>
              <a:spcAft>
                <a:spcPts val="0"/>
              </a:spcAft>
              <a:buFont typeface="Cabin"/>
              <a:buNone/>
            </a:pPr>
            <a:r>
              <a:t/>
            </a:r>
            <a:endParaRPr b="0" i="0" sz="42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7"/>
          <p:cNvSpPr txBox="1"/>
          <p:nvPr>
            <p:ph type="title"/>
          </p:nvPr>
        </p:nvSpPr>
        <p:spPr>
          <a:xfrm>
            <a:off x="1257300" y="2006600"/>
            <a:ext cx="10477500" cy="57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Target </a:t>
            </a:r>
            <a:r>
              <a:rPr b="1" i="0" lang="en-US" sz="9600" u="none" cap="none" strike="noStrike">
                <a:solidFill>
                  <a:srgbClr val="011993"/>
                </a:solidFill>
                <a:latin typeface="EB Garamond"/>
                <a:ea typeface="EB Garamond"/>
                <a:cs typeface="EB Garamond"/>
                <a:sym typeface="EB Garamond"/>
              </a:rPr>
              <a:t>design</a:t>
            </a:r>
            <a:r>
              <a:rPr b="1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 team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7300" y="-419100"/>
            <a:ext cx="7772400" cy="1005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5941" y="-787400"/>
            <a:ext cx="8655628" cy="1120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70"/>
          <p:cNvSpPr txBox="1"/>
          <p:nvPr>
            <p:ph type="title"/>
          </p:nvPr>
        </p:nvSpPr>
        <p:spPr>
          <a:xfrm>
            <a:off x="1257300" y="2006600"/>
            <a:ext cx="10477500" cy="57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38100" spcFirstLastPara="1" rIns="38100" wrap="square" tIns="381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600" u="none" cap="none" strike="noStrike">
                <a:latin typeface="EB Garamond"/>
                <a:ea typeface="EB Garamond"/>
                <a:cs typeface="EB Garamond"/>
                <a:sym typeface="EB Garamond"/>
              </a:rPr>
              <a:t>Teacher </a:t>
            </a:r>
            <a:r>
              <a:rPr b="1" i="0" lang="en-US" sz="9600" u="none" cap="none" strike="noStrike">
                <a:solidFill>
                  <a:srgbClr val="011993"/>
                </a:solidFill>
                <a:latin typeface="EB Garamond"/>
                <a:ea typeface="EB Garamond"/>
                <a:cs typeface="EB Garamond"/>
                <a:sym typeface="EB Garamond"/>
              </a:rPr>
              <a:t>meetings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4750" y="-1032934"/>
            <a:ext cx="8115300" cy="10820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73"/>
          <p:cNvSpPr/>
          <p:nvPr/>
        </p:nvSpPr>
        <p:spPr>
          <a:xfrm>
            <a:off x="1079500" y="304800"/>
            <a:ext cx="104648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latin typeface="EB Garamond"/>
                <a:ea typeface="EB Garamond"/>
                <a:cs typeface="EB Garamond"/>
                <a:sym typeface="EB Garamond"/>
              </a:rPr>
              <a:t>20 months later...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9" name="Google Shape;389;p74"/>
          <p:cNvCxnSpPr/>
          <p:nvPr/>
        </p:nvCxnSpPr>
        <p:spPr>
          <a:xfrm flipH="1">
            <a:off x="1028699" y="-68288"/>
            <a:ext cx="1" cy="1028118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90" name="Google Shape;390;p74"/>
          <p:cNvCxnSpPr/>
          <p:nvPr/>
        </p:nvCxnSpPr>
        <p:spPr>
          <a:xfrm>
            <a:off x="1018357" y="9543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cxnSp>
        <p:nvCxnSpPr>
          <p:cNvPr id="391" name="Google Shape;391;p74"/>
          <p:cNvCxnSpPr/>
          <p:nvPr/>
        </p:nvCxnSpPr>
        <p:spPr>
          <a:xfrm>
            <a:off x="1018357" y="8764857"/>
            <a:ext cx="166618" cy="1"/>
          </a:xfrm>
          <a:prstGeom prst="straightConnector1">
            <a:avLst/>
          </a:prstGeom>
          <a:noFill/>
          <a:ln>
            <a:noFill/>
          </a:ln>
        </p:spPr>
      </p:cxnSp>
      <p:sp>
        <p:nvSpPr>
          <p:cNvPr id="392" name="Google Shape;392;p74"/>
          <p:cNvSpPr/>
          <p:nvPr/>
        </p:nvSpPr>
        <p:spPr>
          <a:xfrm>
            <a:off x="1270000" y="1079500"/>
            <a:ext cx="102108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latin typeface="EB Garamond"/>
                <a:ea typeface="EB Garamond"/>
                <a:cs typeface="EB Garamond"/>
                <a:sym typeface="EB Garamond"/>
              </a:rPr>
              <a:t>Should teachers have a voice in school-wide professional goals ?  Why? Why not?</a:t>
            </a:r>
            <a:endParaRPr b="0" i="0" sz="48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t/>
            </a:r>
            <a:endParaRPr b="0" i="0" sz="3600" u="none" cap="none" strike="noStrike">
              <a:latin typeface="EB Garamond"/>
              <a:ea typeface="EB Garamond"/>
              <a:cs typeface="EB Garamond"/>
              <a:sym typeface="EB Garamond"/>
            </a:endParaRPr>
          </a:p>
        </p:txBody>
      </p:sp>
      <p:pic>
        <p:nvPicPr>
          <p:cNvPr id="393" name="Google Shape;393;p74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503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75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1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Partnership</a:t>
            </a:r>
            <a:endParaRPr/>
          </a:p>
        </p:txBody>
      </p:sp>
      <p:pic>
        <p:nvPicPr>
          <p:cNvPr id="400" name="Google Shape;400;p75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76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76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2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High-Impact Instruction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2" name="Google Shape;412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77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77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3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Instructional Coaching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13004800" cy="980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78"/>
          <p:cNvPicPr preferRelativeResize="0"/>
          <p:nvPr/>
        </p:nvPicPr>
        <p:blipFill rotWithShape="1">
          <a:blip r:embed="rId4">
            <a:alphaModFix/>
          </a:blip>
          <a:srcRect b="87950" l="0" r="9447" t="2756"/>
          <a:stretch/>
        </p:blipFill>
        <p:spPr>
          <a:xfrm>
            <a:off x="-1454150" y="8758880"/>
            <a:ext cx="14973300" cy="457201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78"/>
          <p:cNvSpPr/>
          <p:nvPr/>
        </p:nvSpPr>
        <p:spPr>
          <a:xfrm>
            <a:off x="1270000" y="3200400"/>
            <a:ext cx="10464800" cy="6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NO. 4</a:t>
            </a:r>
            <a:endParaRPr b="1" i="0" sz="2400" u="none" cap="none" strike="noStrike">
              <a:solidFill>
                <a:srgbClr val="FFFFFF"/>
              </a:solidFill>
              <a:latin typeface="EB Garamond"/>
              <a:ea typeface="EB Garamond"/>
              <a:cs typeface="EB Garamond"/>
              <a:sym typeface="EB Garamond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b="0" i="1" lang="en-US" sz="720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Impact Schools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