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3" r:id="rId4"/>
    <p:sldId id="274" r:id="rId5"/>
    <p:sldId id="275" r:id="rId6"/>
    <p:sldId id="276" r:id="rId7"/>
    <p:sldId id="277" r:id="rId8"/>
    <p:sldId id="279" r:id="rId9"/>
    <p:sldId id="278" r:id="rId10"/>
    <p:sldId id="282" r:id="rId11"/>
    <p:sldId id="285" r:id="rId12"/>
    <p:sldId id="283" r:id="rId13"/>
    <p:sldId id="281" r:id="rId14"/>
    <p:sldId id="284" r:id="rId15"/>
    <p:sldId id="270" r:id="rId16"/>
  </p:sldIdLst>
  <p:sldSz cx="18288000" cy="10287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mbria Math" panose="02040503050406030204" pitchFamily="18" charset="0"/>
      <p:regular r:id="rId19"/>
    </p:embeddedFont>
    <p:embeddedFont>
      <p:font typeface="Lato Bold Italics" panose="020B0604020202020204" charset="0"/>
      <p:regular r:id="rId20"/>
    </p:embeddedFont>
    <p:embeddedFont>
      <p:font typeface="Lucida Handwriting" panose="03010101010101010101" pitchFamily="66" charset="0"/>
      <p:regular r:id="rId21"/>
    </p:embeddedFont>
    <p:embeddedFont>
      <p:font typeface="Montserrat Bold" panose="020B0604020202020204" charset="0"/>
      <p:regular r:id="rId22"/>
    </p:embeddedFont>
    <p:embeddedFont>
      <p:font typeface="Open Sans Bold" panose="020B0604020202020204" charset="0"/>
      <p:regular r:id="rId23"/>
    </p:embeddedFont>
    <p:embeddedFont>
      <p:font typeface="Open Sans Bold Italics" panose="020B0604020202020204" charset="0"/>
      <p:regular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Poppins Bold" panose="00000800000000000000" charset="0"/>
      <p:regular r:id="rId29"/>
    </p:embeddedFont>
    <p:embeddedFont>
      <p:font typeface="Poppins Medium" panose="00000600000000000000" pitchFamily="2" charset="0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B6D4"/>
    <a:srgbClr val="0F172A"/>
    <a:srgbClr val="02E8EE"/>
    <a:srgbClr val="250AC6"/>
    <a:srgbClr val="111827"/>
    <a:srgbClr val="01B31F"/>
    <a:srgbClr val="DD13DD"/>
    <a:srgbClr val="F0F0F0"/>
    <a:srgbClr val="0000FF"/>
    <a:srgbClr val="01E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94622" autoAdjust="0"/>
  </p:normalViewPr>
  <p:slideViewPr>
    <p:cSldViewPr>
      <p:cViewPr varScale="1">
        <p:scale>
          <a:sx n="48" d="100"/>
          <a:sy n="48" d="100"/>
        </p:scale>
        <p:origin x="49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bg1"/>
                </a:solidFill>
                <a:latin typeface="Montserrat Bold" panose="00000800000000000000" charset="0"/>
                <a:ea typeface="+mn-ea"/>
                <a:cs typeface="+mn-cs"/>
              </a:defRPr>
            </a:pPr>
            <a:r>
              <a:rPr lang="en-US"/>
              <a:t>Increase In Stress VS. insurance costs (2020-2025)</a:t>
            </a:r>
          </a:p>
        </c:rich>
      </c:tx>
      <c:layout>
        <c:manualLayout>
          <c:xMode val="edge"/>
          <c:yMode val="edge"/>
          <c:x val="0.13913446796553067"/>
          <c:y val="2.7620618302220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bg1"/>
              </a:solidFill>
              <a:latin typeface="Montserrat Bold" panose="00000800000000000000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304879157136571E-2"/>
          <c:y val="0.16634398119238722"/>
          <c:w val="0.88986042723918002"/>
          <c:h val="0.64055673048366435"/>
        </c:manualLayout>
      </c:layout>
      <c:lineChart>
        <c:grouping val="standard"/>
        <c:varyColors val="0"/>
        <c:ser>
          <c:idx val="0"/>
          <c:order val="0"/>
          <c:tx>
            <c:v>Stress </c:v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2025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06-4B00-B30D-00BD2F60A86B}"/>
            </c:ext>
          </c:extLst>
        </c:ser>
        <c:ser>
          <c:idx val="1"/>
          <c:order val="1"/>
          <c:tx>
            <c:v>Insurance Cost</c:v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2025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45</c:v>
                </c:pt>
                <c:pt idx="1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06-4B00-B30D-00BD2F60A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830029695"/>
        <c:axId val="1828739087"/>
      </c:lineChart>
      <c:catAx>
        <c:axId val="1830029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bg1"/>
                </a:solidFill>
                <a:latin typeface="Montserrat Bold" panose="00000800000000000000" charset="0"/>
                <a:ea typeface="+mn-ea"/>
                <a:cs typeface="+mn-cs"/>
              </a:defRPr>
            </a:pPr>
            <a:endParaRPr lang="en-US"/>
          </a:p>
        </c:txPr>
        <c:crossAx val="1828739087"/>
        <c:crosses val="autoZero"/>
        <c:auto val="1"/>
        <c:lblAlgn val="ctr"/>
        <c:lblOffset val="100"/>
        <c:noMultiLvlLbl val="0"/>
      </c:catAx>
      <c:valAx>
        <c:axId val="18287390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bg1"/>
                </a:solidFill>
                <a:latin typeface="Montserrat Bold" panose="00000800000000000000" charset="0"/>
                <a:ea typeface="+mn-ea"/>
                <a:cs typeface="+mn-cs"/>
              </a:defRPr>
            </a:pPr>
            <a:endParaRPr lang="en-US"/>
          </a:p>
        </c:txPr>
        <c:crossAx val="1830029695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Montserrat Bold" panose="00000800000000000000" charset="0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Montserrat Bold" panose="0000080000000000000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250AC6"/>
    </a:solidFill>
    <a:ln>
      <a:noFill/>
    </a:ln>
    <a:effectLst/>
  </c:spPr>
  <c:txPr>
    <a:bodyPr/>
    <a:lstStyle/>
    <a:p>
      <a:pPr>
        <a:defRPr>
          <a:solidFill>
            <a:schemeClr val="bg1"/>
          </a:solidFill>
          <a:latin typeface="Montserrat Bold" panose="00000800000000000000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621B3-399B-407B-82C7-FB1B54778C1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A22AA-1E4C-4BCD-A7A4-E0A1BFA1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69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04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7D572-C9F3-558A-4BE6-8C956142F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6D681-7DB3-7C87-CC1C-B1ACE37A6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4D1102-D451-FB89-4CCF-0D647A421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C12DC-F2F0-80D6-1450-AA7FF8034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61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B0802-9B71-EA10-9D89-4016C5072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DF7113-A265-BE79-1737-33828CFEB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A4898-75BB-1631-27EF-1C90C10E8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16B09-1AA1-9C45-9A14-0BBCB06A64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9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01357-ADC8-FAFE-14AD-D0D01C2F6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4A8F7-5D5B-F02A-22CE-033675759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21419-ECC0-E637-2D4D-5DDB13B7E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C6835-A8BC-34BF-D28F-9598DB340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7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C851A-EAA1-F9A4-3D2E-7A7CFBEA7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E277C4-9C69-FE96-59E7-BEE9E5AD6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A40E7D-6288-BD5E-70B9-D2DE311D1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FF198-BA99-6637-2D49-216AD6B58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8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B7A92-F1AB-B953-1CCC-832C24FBB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22DC7F-4708-6900-EC70-C174275E8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AAD4E-5A1D-378B-B43D-59B7A8F9C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40B68-B085-12D9-FB27-611C4A5A2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0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95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C24EC-508E-3B2C-9E91-5F17A0411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8EFA3-EAEC-D9EE-9FDE-491B6D012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FACE4B-A235-A024-CA9D-064B1EAC2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BCE7C-42EB-E1F3-D48A-D254F56C2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28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BC603-9E32-0AF6-A799-25434D7B8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4A21F-6338-7C36-AC52-743D7D780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8CB1B9-99DA-3FCF-F83C-5A2D08401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EF2B4-A0C5-69DB-2476-00E9A0457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50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867F-726F-DC34-F73D-01D457E1A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28E7C-B7DD-50B7-5764-DE06C772F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90236F-7588-1E69-D6A1-4F154B0D4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48CA8-7977-1434-87C9-36165E12C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97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61084-B401-0532-290E-3D1D9D820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FCF7A0-7431-9C39-F2CF-7FF653EFB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4FD30-AD47-C8E9-1DE3-5FC014D35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60924-0AEE-2CC5-3E6D-2300CE8E9C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0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38A5D-4937-9E9F-5B16-4407D203C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0F2D28-9B1D-A0AE-DD68-7AF1410D6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8B4953-ACBE-3417-4AC6-A3663C7A2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14956-EDDC-48EA-1472-D7310514F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3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FC5AD-03EB-86DA-5337-A58CF8650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559873-B4FD-48A6-DB3F-791717B18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D9595-E0BA-3E63-668E-F5C7163F0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1BCF2-6E5B-310B-DC2F-E2D5AB892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87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56116-779F-428E-3E2D-46F64D0DF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24D83-B27E-F2E9-FA21-8CB68E462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F9FA5-D30C-2765-9FB6-5FA99BBEA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AC6BF-B151-0A43-E24F-F3F5E5B0B5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A22AA-1E4C-4BCD-A7A4-E0A1BFA19E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9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6.svg"/><Relationship Id="rId4" Type="http://schemas.microsoft.com/office/2007/relationships/hdphoto" Target="../media/hdphoto1.wdp"/><Relationship Id="rId9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20.svg"/><Relationship Id="rId5" Type="http://schemas.openxmlformats.org/officeDocument/2006/relationships/image" Target="../media/image27.png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27.png"/><Relationship Id="rId4" Type="http://schemas.openxmlformats.org/officeDocument/2006/relationships/image" Target="../media/image4.sv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6.jpeg"/><Relationship Id="rId3" Type="http://schemas.openxmlformats.org/officeDocument/2006/relationships/image" Target="../media/image58.svg"/><Relationship Id="rId7" Type="http://schemas.openxmlformats.org/officeDocument/2006/relationships/image" Target="../media/image61.jpeg"/><Relationship Id="rId12" Type="http://schemas.microsoft.com/office/2007/relationships/hdphoto" Target="../media/hdphoto4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4.svg"/><Relationship Id="rId15" Type="http://schemas.openxmlformats.org/officeDocument/2006/relationships/image" Target="../media/image68.jpeg"/><Relationship Id="rId10" Type="http://schemas.openxmlformats.org/officeDocument/2006/relationships/image" Target="../media/image64.svg"/><Relationship Id="rId4" Type="http://schemas.openxmlformats.org/officeDocument/2006/relationships/image" Target="../media/image59.svg"/><Relationship Id="rId9" Type="http://schemas.openxmlformats.org/officeDocument/2006/relationships/image" Target="../media/image63.jpg"/><Relationship Id="rId1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2.png"/><Relationship Id="rId7" Type="http://schemas.openxmlformats.org/officeDocument/2006/relationships/image" Target="../media/image71.svg"/><Relationship Id="rId12" Type="http://schemas.openxmlformats.org/officeDocument/2006/relationships/image" Target="../media/image72.png"/><Relationship Id="rId2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hyperlink" Target="mailto:bravtonotieno@gmail.com" TargetMode="External"/><Relationship Id="rId5" Type="http://schemas.openxmlformats.org/officeDocument/2006/relationships/image" Target="../media/image2.svg"/><Relationship Id="rId10" Type="http://schemas.openxmlformats.org/officeDocument/2006/relationships/hyperlink" Target="mindsure.co.ke" TargetMode="External"/><Relationship Id="rId4" Type="http://schemas.openxmlformats.org/officeDocument/2006/relationships/image" Target="../media/image4.svg"/><Relationship Id="rId9" Type="http://schemas.openxmlformats.org/officeDocument/2006/relationships/hyperlink" Target="mailto:info@mindsure.co.k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conomictimes.indiatimes.com/wealth/insure/health-insurance/mental-health-insurance-problems-continue-5-things-to-check-before-buying-a-cover/articleshow/121218592.cms" TargetMode="External"/><Relationship Id="rId3" Type="http://schemas.openxmlformats.org/officeDocument/2006/relationships/image" Target="../media/image4.svg"/><Relationship Id="rId7" Type="http://schemas.openxmlformats.org/officeDocument/2006/relationships/hyperlink" Target="https://www.who.int/news-room/fact-sheets/detail/mental-health-strengthening-our-response" TargetMode="Externa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11" Type="http://schemas.openxmlformats.org/officeDocument/2006/relationships/hyperlink" Target="https://www.mckinsey.com/mhi/our-insights/investing-in-the-future-how-better-mental-health-benefits-everyone" TargetMode="External"/><Relationship Id="rId5" Type="http://schemas.microsoft.com/office/2007/relationships/hdphoto" Target="../media/hdphoto1.wdp"/><Relationship Id="rId10" Type="http://schemas.openxmlformats.org/officeDocument/2006/relationships/hyperlink" Target="https://www.ilo.org/publications/mental-health-work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deloitte.com/us/en/insights/industry/health-care/life-sciences-and-health-care-industry-outlooks/2025-global-health-care-executive-outlook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yprus-ceo.com/90254/investing-in-the-future-how-better-mental-health-benefits-everyone/" TargetMode="External"/><Relationship Id="rId13" Type="http://schemas.openxmlformats.org/officeDocument/2006/relationships/image" Target="../media/image13.svg"/><Relationship Id="rId3" Type="http://schemas.openxmlformats.org/officeDocument/2006/relationships/image" Target="../media/image9.svg"/><Relationship Id="rId7" Type="http://schemas.openxmlformats.org/officeDocument/2006/relationships/hyperlink" Target="https://iris.who.int/handle/10665/345301?" TargetMode="External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ho.int/publications/i/item/9789240050860?" TargetMode="External"/><Relationship Id="rId11" Type="http://schemas.openxmlformats.org/officeDocument/2006/relationships/hyperlink" Target="https://economictimes.indiatimes.com/wealth/insure/health-insurance/30-50-rise-in-mental-health-insurance-claims-most-claims-for-anxiety-depression-study/articleshow/121218701.cms?" TargetMode="External"/><Relationship Id="rId5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hyperlink" Target="https://www.theguardian.com/society/2024/mar/27/mental-illness-costs-england-300bn-a-year-study-shows?" TargetMode="External"/><Relationship Id="rId4" Type="http://schemas.openxmlformats.org/officeDocument/2006/relationships/image" Target="../media/image10.svg"/><Relationship Id="rId9" Type="http://schemas.openxmlformats.org/officeDocument/2006/relationships/hyperlink" Target="https://www.deloitte.com/us/en/insights/topics/talent/workplace-mental-health-programs-worker-productivity.html?" TargetMode="External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sv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4.svg"/><Relationship Id="rId5" Type="http://schemas.openxmlformats.org/officeDocument/2006/relationships/image" Target="../media/image19.svg"/><Relationship Id="rId10" Type="http://schemas.openxmlformats.org/officeDocument/2006/relationships/image" Target="../media/image23.sv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4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jpeg"/><Relationship Id="rId1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4.sv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0.png"/><Relationship Id="rId15" Type="http://schemas.openxmlformats.org/officeDocument/2006/relationships/image" Target="../media/image46.svg"/><Relationship Id="rId10" Type="http://schemas.openxmlformats.org/officeDocument/2006/relationships/image" Target="../media/image42.svg"/><Relationship Id="rId4" Type="http://schemas.openxmlformats.org/officeDocument/2006/relationships/image" Target="../media/image360.png"/><Relationship Id="rId9" Type="http://schemas.openxmlformats.org/officeDocument/2006/relationships/image" Target="../media/image41.sv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">
            <a:extLst>
              <a:ext uri="{FF2B5EF4-FFF2-40B4-BE49-F238E27FC236}">
                <a16:creationId xmlns:a16="http://schemas.microsoft.com/office/drawing/2014/main" id="{71082463-2536-38F8-1BF7-15118D729E15}"/>
              </a:ext>
            </a:extLst>
          </p:cNvPr>
          <p:cNvSpPr/>
          <p:nvPr/>
        </p:nvSpPr>
        <p:spPr>
          <a:xfrm>
            <a:off x="0" y="0"/>
            <a:ext cx="18267465" cy="10287000"/>
          </a:xfrm>
          <a:custGeom>
            <a:avLst/>
            <a:gdLst/>
            <a:ahLst/>
            <a:cxnLst/>
            <a:rect l="l" t="t" r="r" b="b"/>
            <a:pathLst>
              <a:path w="3711379" h="2472706">
                <a:moveTo>
                  <a:pt x="0" y="0"/>
                </a:moveTo>
                <a:lnTo>
                  <a:pt x="3711379" y="0"/>
                </a:lnTo>
                <a:lnTo>
                  <a:pt x="3711379" y="2472706"/>
                </a:lnTo>
                <a:lnTo>
                  <a:pt x="0" y="2472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753A04ED-1B05-8428-DF2D-417986EC5ED2}"/>
              </a:ext>
            </a:extLst>
          </p:cNvPr>
          <p:cNvSpPr/>
          <p:nvPr/>
        </p:nvSpPr>
        <p:spPr>
          <a:xfrm>
            <a:off x="-45106" y="7621504"/>
            <a:ext cx="2685971" cy="2693623"/>
          </a:xfrm>
          <a:custGeom>
            <a:avLst/>
            <a:gdLst/>
            <a:ahLst/>
            <a:cxnLst/>
            <a:rect l="l" t="t" r="r" b="b"/>
            <a:pathLst>
              <a:path w="2685971" h="2693623">
                <a:moveTo>
                  <a:pt x="0" y="0"/>
                </a:moveTo>
                <a:lnTo>
                  <a:pt x="2685971" y="0"/>
                </a:lnTo>
                <a:lnTo>
                  <a:pt x="2685971" y="2693623"/>
                </a:lnTo>
                <a:lnTo>
                  <a:pt x="0" y="26936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6057900" y="130730"/>
            <a:ext cx="6172200" cy="1736170"/>
          </a:xfrm>
          <a:custGeom>
            <a:avLst/>
            <a:gdLst/>
            <a:ahLst/>
            <a:cxnLst/>
            <a:rect l="l" t="t" r="r" b="b"/>
            <a:pathLst>
              <a:path w="8122984" h="2361717">
                <a:moveTo>
                  <a:pt x="0" y="0"/>
                </a:moveTo>
                <a:lnTo>
                  <a:pt x="8122984" y="0"/>
                </a:lnTo>
                <a:lnTo>
                  <a:pt x="8122984" y="2361717"/>
                </a:lnTo>
                <a:lnTo>
                  <a:pt x="0" y="2361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 l="-12941" t="-89023" r="-11092" b="-953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58800" y="613410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60750" y="4187739"/>
            <a:ext cx="10998250" cy="763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3200" b="1" i="1" dirty="0">
                <a:solidFill>
                  <a:srgbClr val="00206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“Protecting Minds, Securing Futures”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790700"/>
            <a:ext cx="17887527" cy="2147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b="1" dirty="0">
                <a:solidFill>
                  <a:srgbClr val="250AC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Mind Sure – Digital Mental Health Insurance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00400" y="5382709"/>
            <a:ext cx="13553726" cy="663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4"/>
              </a:lnSpc>
            </a:pPr>
            <a:r>
              <a:rPr lang="en-US" sz="4000" b="1" dirty="0">
                <a:latin typeface="Poppins Bold" panose="020B0604020202020204" charset="0"/>
                <a:cs typeface="Poppins Bold" panose="020B0604020202020204" charset="0"/>
              </a:rPr>
              <a:t>Building a Mentally Resilient Generation.</a:t>
            </a:r>
            <a:endParaRPr lang="en-US" sz="3600" b="1" i="1" dirty="0">
              <a:latin typeface="Poppins Bold" panose="020B0604020202020204" charset="0"/>
              <a:ea typeface="Canva Sans Bold Italics"/>
              <a:cs typeface="Poppins Bold" panose="020B0604020202020204" charset="0"/>
              <a:sym typeface="Canva Sans Bold Itali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FDED93-D3D2-A1C4-EEE0-4530C8AA9CD7}"/>
              </a:ext>
            </a:extLst>
          </p:cNvPr>
          <p:cNvSpPr/>
          <p:nvPr/>
        </p:nvSpPr>
        <p:spPr>
          <a:xfrm>
            <a:off x="127896" y="6451031"/>
            <a:ext cx="18032207" cy="2045269"/>
          </a:xfrm>
          <a:prstGeom prst="roundRect">
            <a:avLst/>
          </a:prstGeom>
          <a:solidFill>
            <a:srgbClr val="0F17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 Bold" panose="020B0604020202020204" charset="0"/>
                <a:cs typeface="Poppins Bold" panose="020B0604020202020204" charset="0"/>
              </a:rPr>
              <a:t>NATIONAL PRODUCT DESIGN COMPETITION (NPDC) 2026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Montserrat Bold" panose="020B0604020202020204" charset="0"/>
                <a:cs typeface="Poppins Bold" panose="020B0604020202020204" charset="0"/>
              </a:rPr>
              <a:t>Presented By 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Montserrat Bold" panose="020B0604020202020204" charset="0"/>
                <a:cs typeface="Poppins Bold" panose="020B0604020202020204" charset="0"/>
              </a:rPr>
              <a:t>Mind Sure Team – Maseno University 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7A5030A0-02F2-8809-8E9B-33C4F19E6499}"/>
              </a:ext>
            </a:extLst>
          </p:cNvPr>
          <p:cNvSpPr txBox="1"/>
          <p:nvPr/>
        </p:nvSpPr>
        <p:spPr>
          <a:xfrm>
            <a:off x="7181956" y="8968316"/>
            <a:ext cx="252062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Poppins Bold" panose="020B0604020202020204" charset="0"/>
                <a:cs typeface="Poppins Bold" panose="020B0604020202020204" charset="0"/>
              </a:rPr>
              <a:t>Scan to Get The Presentation Online.</a:t>
            </a:r>
            <a:endParaRPr lang="en-US" b="1" i="1" dirty="0">
              <a:solidFill>
                <a:schemeClr val="accent6">
                  <a:lumMod val="75000"/>
                </a:schemeClr>
              </a:solidFill>
              <a:latin typeface="Poppins Bold" panose="020B0604020202020204" charset="0"/>
              <a:ea typeface="Canva Sans Bold Italics"/>
              <a:cs typeface="Poppins Bold" panose="020B0604020202020204" charset="0"/>
              <a:sym typeface="Canva Sans Bold Italics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A2AFFEAA-90B0-4129-34FF-F31865824579}"/>
              </a:ext>
            </a:extLst>
          </p:cNvPr>
          <p:cNvSpPr/>
          <p:nvPr/>
        </p:nvSpPr>
        <p:spPr>
          <a:xfrm>
            <a:off x="15602029" y="-57982"/>
            <a:ext cx="2685971" cy="2693623"/>
          </a:xfrm>
          <a:custGeom>
            <a:avLst/>
            <a:gdLst/>
            <a:ahLst/>
            <a:cxnLst/>
            <a:rect l="l" t="t" r="r" b="b"/>
            <a:pathLst>
              <a:path w="2685971" h="2693623">
                <a:moveTo>
                  <a:pt x="0" y="0"/>
                </a:moveTo>
                <a:lnTo>
                  <a:pt x="2685971" y="0"/>
                </a:lnTo>
                <a:lnTo>
                  <a:pt x="2685971" y="2693623"/>
                </a:lnTo>
                <a:lnTo>
                  <a:pt x="0" y="26936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8829E329-BF7D-6969-6775-A7A30EB5B908}"/>
              </a:ext>
            </a:extLst>
          </p:cNvPr>
          <p:cNvSpPr/>
          <p:nvPr/>
        </p:nvSpPr>
        <p:spPr>
          <a:xfrm>
            <a:off x="-219603" y="-113798"/>
            <a:ext cx="3429942" cy="2575575"/>
          </a:xfrm>
          <a:custGeom>
            <a:avLst/>
            <a:gdLst/>
            <a:ahLst/>
            <a:cxnLst/>
            <a:rect l="l" t="t" r="r" b="b"/>
            <a:pathLst>
              <a:path w="3429942" h="2575575">
                <a:moveTo>
                  <a:pt x="0" y="0"/>
                </a:moveTo>
                <a:lnTo>
                  <a:pt x="3429943" y="0"/>
                </a:lnTo>
                <a:lnTo>
                  <a:pt x="3429943" y="2575575"/>
                </a:lnTo>
                <a:lnTo>
                  <a:pt x="0" y="25755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FCA423A-AD14-02B1-2059-A6967995D504}"/>
              </a:ext>
            </a:extLst>
          </p:cNvPr>
          <p:cNvSpPr/>
          <p:nvPr/>
        </p:nvSpPr>
        <p:spPr>
          <a:xfrm>
            <a:off x="-45106" y="31173"/>
            <a:ext cx="1750516" cy="1898982"/>
          </a:xfrm>
          <a:custGeom>
            <a:avLst/>
            <a:gdLst/>
            <a:ahLst/>
            <a:cxnLst/>
            <a:rect l="l" t="t" r="r" b="b"/>
            <a:pathLst>
              <a:path w="1750516" h="1898982">
                <a:moveTo>
                  <a:pt x="0" y="0"/>
                </a:moveTo>
                <a:lnTo>
                  <a:pt x="1750515" y="0"/>
                </a:lnTo>
                <a:lnTo>
                  <a:pt x="1750515" y="1898982"/>
                </a:lnTo>
                <a:lnTo>
                  <a:pt x="0" y="18989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40F83AE-6A9E-8DD8-063D-CC9EA1FFE50E}"/>
              </a:ext>
            </a:extLst>
          </p:cNvPr>
          <p:cNvSpPr/>
          <p:nvPr/>
        </p:nvSpPr>
        <p:spPr>
          <a:xfrm rot="5400000">
            <a:off x="16463251" y="-110249"/>
            <a:ext cx="1750516" cy="1898982"/>
          </a:xfrm>
          <a:custGeom>
            <a:avLst/>
            <a:gdLst/>
            <a:ahLst/>
            <a:cxnLst/>
            <a:rect l="l" t="t" r="r" b="b"/>
            <a:pathLst>
              <a:path w="1750516" h="1898982">
                <a:moveTo>
                  <a:pt x="0" y="0"/>
                </a:moveTo>
                <a:lnTo>
                  <a:pt x="1750515" y="0"/>
                </a:lnTo>
                <a:lnTo>
                  <a:pt x="1750515" y="1898982"/>
                </a:lnTo>
                <a:lnTo>
                  <a:pt x="0" y="18989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A08C64-A8B6-EB53-49AF-D4A5A5D84E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79" y="8688923"/>
            <a:ext cx="1439186" cy="14391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123E45-D4E5-350A-B264-F6B2DA805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082BD232-566A-3EC6-1CEF-60C046E1912B}"/>
              </a:ext>
            </a:extLst>
          </p:cNvPr>
          <p:cNvSpPr/>
          <p:nvPr/>
        </p:nvSpPr>
        <p:spPr>
          <a:xfrm>
            <a:off x="50280" y="38100"/>
            <a:ext cx="18237720" cy="10248900"/>
          </a:xfrm>
          <a:custGeom>
            <a:avLst/>
            <a:gdLst/>
            <a:ahLst/>
            <a:cxnLst/>
            <a:rect l="l" t="t" r="r" b="b"/>
            <a:pathLst>
              <a:path w="3671198" h="2449690">
                <a:moveTo>
                  <a:pt x="0" y="0"/>
                </a:moveTo>
                <a:lnTo>
                  <a:pt x="3671198" y="0"/>
                </a:lnTo>
                <a:lnTo>
                  <a:pt x="3671198" y="2449690"/>
                </a:lnTo>
                <a:lnTo>
                  <a:pt x="0" y="2449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FD5F92D9-D8CF-7A63-F92C-304E524CB386}"/>
              </a:ext>
            </a:extLst>
          </p:cNvPr>
          <p:cNvSpPr/>
          <p:nvPr/>
        </p:nvSpPr>
        <p:spPr>
          <a:xfrm>
            <a:off x="-83111" y="-410455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24208095-6976-8660-A18D-FB02D26E192C}"/>
              </a:ext>
            </a:extLst>
          </p:cNvPr>
          <p:cNvSpPr/>
          <p:nvPr/>
        </p:nvSpPr>
        <p:spPr>
          <a:xfrm>
            <a:off x="13163416" y="617220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D3069E3D-D4B6-75EF-1122-09F4A0F98731}"/>
              </a:ext>
            </a:extLst>
          </p:cNvPr>
          <p:cNvSpPr txBox="1"/>
          <p:nvPr/>
        </p:nvSpPr>
        <p:spPr>
          <a:xfrm>
            <a:off x="304800" y="38100"/>
            <a:ext cx="14661460" cy="732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000" b="1" dirty="0">
                <a:solidFill>
                  <a:schemeClr val="tx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Target Market &amp; Scalability: </a:t>
            </a:r>
            <a:endParaRPr lang="en-US" sz="3200" dirty="0">
              <a:solidFill>
                <a:schemeClr val="tx2"/>
              </a:solidFill>
              <a:latin typeface="Montserrat Bold" panose="00000800000000000000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FC73D8C-B280-9D99-E34E-F3653F014710}"/>
              </a:ext>
            </a:extLst>
          </p:cNvPr>
          <p:cNvSpPr/>
          <p:nvPr/>
        </p:nvSpPr>
        <p:spPr>
          <a:xfrm>
            <a:off x="305915" y="8778387"/>
            <a:ext cx="17601085" cy="1318113"/>
          </a:xfrm>
          <a:prstGeom prst="roundRect">
            <a:avLst/>
          </a:prstGeom>
          <a:solidFill>
            <a:srgbClr val="01B3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“Mind Sure is built for mass adoption - combining digital accessibility, institutional integration and behavioral </a:t>
            </a:r>
          </a:p>
          <a:p>
            <a:pPr algn="ctr"/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incentives to scale across Africa and beyond.</a:t>
            </a:r>
            <a:r>
              <a:rPr lang="en-US" sz="2000" dirty="0"/>
              <a:t>”</a:t>
            </a:r>
          </a:p>
          <a:p>
            <a:pPr algn="ctr"/>
            <a:endParaRPr lang="en-US" sz="2000" dirty="0"/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Montserrat Bold" panose="00000800000000000000" charset="0"/>
              </a:rPr>
              <a:t>SCAN TO EXPERIENCE MINDSURE</a:t>
            </a:r>
            <a:endParaRPr lang="en-US" sz="2000" b="1" dirty="0">
              <a:solidFill>
                <a:schemeClr val="tx1"/>
              </a:solidFill>
              <a:latin typeface="Montserrat Bold" panose="00000800000000000000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EE5BE2E-6A99-ABF2-BA39-CF4E47250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953500"/>
            <a:ext cx="914400" cy="91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248415C-D198-CA4D-1DC6-3303AD7F4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203" y="9029700"/>
            <a:ext cx="914400" cy="914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4AE8DE-CBA8-B4EB-F756-22F37657CFCC}"/>
              </a:ext>
            </a:extLst>
          </p:cNvPr>
          <p:cNvSpPr/>
          <p:nvPr/>
        </p:nvSpPr>
        <p:spPr>
          <a:xfrm>
            <a:off x="336417" y="1790700"/>
            <a:ext cx="4114800" cy="4953000"/>
          </a:xfrm>
          <a:prstGeom prst="roundRect">
            <a:avLst/>
          </a:prstGeom>
          <a:solidFill>
            <a:srgbClr val="01B3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Students &amp; Youths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0F0F0"/>
                </a:solidFill>
                <a:latin typeface="Poppins Bold" panose="020B0604020202020204" charset="0"/>
                <a:cs typeface="Poppins Bold" panose="020B0604020202020204" charset="0"/>
              </a:rPr>
              <a:t>University &amp; college students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0F0F0"/>
                </a:solidFill>
                <a:latin typeface="Poppins Bold" panose="020B0604020202020204" charset="0"/>
                <a:cs typeface="Poppins Bold" panose="020B0604020202020204" charset="0"/>
              </a:rPr>
              <a:t> Secondary school transitioning youth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0F0F0"/>
                </a:solidFill>
                <a:latin typeface="Poppins Bold" panose="020B0604020202020204" charset="0"/>
                <a:cs typeface="Poppins Bold" panose="020B0604020202020204" charset="0"/>
              </a:rPr>
              <a:t>High exposure to stress, anxiety &amp; burnout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0F0F0"/>
                </a:solidFill>
                <a:latin typeface="Poppins Bold" panose="020B0604020202020204" charset="0"/>
                <a:cs typeface="Poppins Bold" panose="020B0604020202020204" charset="0"/>
              </a:rPr>
              <a:t> High digital adoption (mobile-first users)</a:t>
            </a:r>
          </a:p>
          <a:p>
            <a:pPr algn="ctr"/>
            <a:endParaRPr lang="en-US" dirty="0">
              <a:solidFill>
                <a:srgbClr val="F0F0F0"/>
              </a:solidFill>
              <a:latin typeface="Montserrat Bold" panose="00000800000000000000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6E7D87-B4CA-6CAF-3E30-417BCF166CEB}"/>
              </a:ext>
            </a:extLst>
          </p:cNvPr>
          <p:cNvSpPr/>
          <p:nvPr/>
        </p:nvSpPr>
        <p:spPr>
          <a:xfrm>
            <a:off x="4787633" y="1790700"/>
            <a:ext cx="4114800" cy="4952999"/>
          </a:xfrm>
          <a:prstGeom prst="roundRect">
            <a:avLst/>
          </a:prstGeom>
          <a:solidFill>
            <a:srgbClr val="01B3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rgbClr val="111827"/>
                </a:solidFill>
                <a:latin typeface="Poppins Bold" panose="020B0604020202020204" charset="0"/>
                <a:cs typeface="Poppins Bold" panose="020B0604020202020204" charset="0"/>
              </a:rPr>
              <a:t>Young Professionals &amp; Gig Workers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Freelancers, creatives, tech workers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Startup ecosystem participants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Informal &amp; flexible income earners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High financial + emotional stress exposure </a:t>
            </a:r>
          </a:p>
          <a:p>
            <a:pPr algn="ctr"/>
            <a:endParaRPr lang="en-US" dirty="0">
              <a:solidFill>
                <a:schemeClr val="tx1"/>
              </a:solidFill>
              <a:latin typeface="Montserrat Bold" panose="00000800000000000000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Montserrat Bold" panose="0000080000000000000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2703A6-4754-7541-62A6-B71F83142C5B}"/>
              </a:ext>
            </a:extLst>
          </p:cNvPr>
          <p:cNvGrpSpPr/>
          <p:nvPr/>
        </p:nvGrpSpPr>
        <p:grpSpPr>
          <a:xfrm>
            <a:off x="6172200" y="1020811"/>
            <a:ext cx="1066800" cy="1074689"/>
            <a:chOff x="6159023" y="1063888"/>
            <a:chExt cx="1255781" cy="1255781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17C8B10-A93A-512E-93FC-520B5DB4066C}"/>
                </a:ext>
              </a:extLst>
            </p:cNvPr>
            <p:cNvSpPr/>
            <p:nvPr/>
          </p:nvSpPr>
          <p:spPr>
            <a:xfrm>
              <a:off x="6159023" y="1063888"/>
              <a:ext cx="1255781" cy="1255781"/>
            </a:xfrm>
            <a:custGeom>
              <a:avLst/>
              <a:gdLst/>
              <a:ahLst/>
              <a:cxnLst/>
              <a:rect l="l" t="t" r="r" b="b"/>
              <a:pathLst>
                <a:path w="1255781" h="1255781">
                  <a:moveTo>
                    <a:pt x="0" y="0"/>
                  </a:moveTo>
                  <a:lnTo>
                    <a:pt x="1255781" y="0"/>
                  </a:lnTo>
                  <a:lnTo>
                    <a:pt x="1255781" y="1255781"/>
                  </a:lnTo>
                  <a:lnTo>
                    <a:pt x="0" y="1255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9CA26E3-CF4B-945A-C6A0-63CB5E99D80D}"/>
                </a:ext>
              </a:extLst>
            </p:cNvPr>
            <p:cNvSpPr/>
            <p:nvPr/>
          </p:nvSpPr>
          <p:spPr>
            <a:xfrm>
              <a:off x="6373300" y="1495874"/>
              <a:ext cx="770006" cy="434091"/>
            </a:xfrm>
            <a:custGeom>
              <a:avLst/>
              <a:gdLst/>
              <a:ahLst/>
              <a:cxnLst/>
              <a:rect l="l" t="t" r="r" b="b"/>
              <a:pathLst>
                <a:path w="770006" h="434091">
                  <a:moveTo>
                    <a:pt x="0" y="0"/>
                  </a:moveTo>
                  <a:lnTo>
                    <a:pt x="770007" y="0"/>
                  </a:lnTo>
                  <a:lnTo>
                    <a:pt x="770007" y="434091"/>
                  </a:lnTo>
                  <a:lnTo>
                    <a:pt x="0" y="434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8">
            <a:extLst>
              <a:ext uri="{FF2B5EF4-FFF2-40B4-BE49-F238E27FC236}">
                <a16:creationId xmlns:a16="http://schemas.microsoft.com/office/drawing/2014/main" id="{B49A6783-497C-99D2-2B53-C4BD5032793F}"/>
              </a:ext>
            </a:extLst>
          </p:cNvPr>
          <p:cNvSpPr/>
          <p:nvPr/>
        </p:nvSpPr>
        <p:spPr>
          <a:xfrm>
            <a:off x="1726381" y="1025277"/>
            <a:ext cx="1160465" cy="1161718"/>
          </a:xfrm>
          <a:custGeom>
            <a:avLst/>
            <a:gdLst/>
            <a:ahLst/>
            <a:cxnLst/>
            <a:rect l="l" t="t" r="r" b="b"/>
            <a:pathLst>
              <a:path w="1229943" h="1229943">
                <a:moveTo>
                  <a:pt x="0" y="0"/>
                </a:moveTo>
                <a:lnTo>
                  <a:pt x="1229943" y="0"/>
                </a:lnTo>
                <a:lnTo>
                  <a:pt x="1229943" y="1229942"/>
                </a:lnTo>
                <a:lnTo>
                  <a:pt x="0" y="12299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A3E95D72-8613-492F-2A25-0FFA3A5DB2FA}"/>
              </a:ext>
            </a:extLst>
          </p:cNvPr>
          <p:cNvSpPr/>
          <p:nvPr/>
        </p:nvSpPr>
        <p:spPr>
          <a:xfrm>
            <a:off x="2019312" y="1221819"/>
            <a:ext cx="571487" cy="635967"/>
          </a:xfrm>
          <a:custGeom>
            <a:avLst/>
            <a:gdLst/>
            <a:ahLst/>
            <a:cxnLst/>
            <a:rect l="l" t="t" r="r" b="b"/>
            <a:pathLst>
              <a:path w="631332" h="763149">
                <a:moveTo>
                  <a:pt x="0" y="0"/>
                </a:moveTo>
                <a:lnTo>
                  <a:pt x="631332" y="0"/>
                </a:lnTo>
                <a:lnTo>
                  <a:pt x="631332" y="763148"/>
                </a:lnTo>
                <a:lnTo>
                  <a:pt x="0" y="7631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6B5BAB4-2F10-8E2A-0019-D24329A7D0B0}"/>
              </a:ext>
            </a:extLst>
          </p:cNvPr>
          <p:cNvSpPr/>
          <p:nvPr/>
        </p:nvSpPr>
        <p:spPr>
          <a:xfrm>
            <a:off x="9220200" y="1821007"/>
            <a:ext cx="4114800" cy="4952997"/>
          </a:xfrm>
          <a:prstGeom prst="roundRect">
            <a:avLst/>
          </a:prstGeom>
          <a:solidFill>
            <a:srgbClr val="01B3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Institutions &amp; Organizations </a:t>
            </a:r>
            <a:r>
              <a:rPr lang="en-US" sz="2000" dirty="0">
                <a:solidFill>
                  <a:srgbClr val="01B31F"/>
                </a:solidFill>
                <a:latin typeface="Poppins Bold" panose="020B0604020202020204" charset="0"/>
                <a:cs typeface="Poppins Bold" panose="020B0604020202020204" charset="0"/>
              </a:rPr>
              <a:t>(B2B)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Universities &amp; colleges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Corporates &amp; SMEs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NGOs &amp; development organizations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 Government &amp; public institutions</a:t>
            </a:r>
            <a:endParaRPr lang="en-US" sz="2000" dirty="0">
              <a:solidFill>
                <a:schemeClr val="tx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3541E34A-A660-CB66-CCE4-C89C3322A319}"/>
              </a:ext>
            </a:extLst>
          </p:cNvPr>
          <p:cNvSpPr/>
          <p:nvPr/>
        </p:nvSpPr>
        <p:spPr>
          <a:xfrm>
            <a:off x="10515898" y="990508"/>
            <a:ext cx="1142702" cy="1145758"/>
          </a:xfrm>
          <a:custGeom>
            <a:avLst/>
            <a:gdLst/>
            <a:ahLst/>
            <a:cxnLst/>
            <a:rect l="l" t="t" r="r" b="b"/>
            <a:pathLst>
              <a:path w="1229943" h="1229943">
                <a:moveTo>
                  <a:pt x="0" y="0"/>
                </a:moveTo>
                <a:lnTo>
                  <a:pt x="1229943" y="0"/>
                </a:lnTo>
                <a:lnTo>
                  <a:pt x="1229943" y="1229942"/>
                </a:lnTo>
                <a:lnTo>
                  <a:pt x="0" y="12299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352FBD-B080-EB3D-4540-470373216047}"/>
              </a:ext>
            </a:extLst>
          </p:cNvPr>
          <p:cNvSpPr txBox="1"/>
          <p:nvPr/>
        </p:nvSpPr>
        <p:spPr>
          <a:xfrm>
            <a:off x="10668000" y="1181100"/>
            <a:ext cx="83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🏢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6460512-3080-7CF4-DFE0-1089FE7DFE2E}"/>
              </a:ext>
            </a:extLst>
          </p:cNvPr>
          <p:cNvSpPr/>
          <p:nvPr/>
        </p:nvSpPr>
        <p:spPr>
          <a:xfrm>
            <a:off x="13666019" y="1821007"/>
            <a:ext cx="4114800" cy="4918228"/>
          </a:xfrm>
          <a:prstGeom prst="roundRect">
            <a:avLst/>
          </a:prstGeom>
          <a:solidFill>
            <a:srgbClr val="01B3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Families (B2B2C)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Household-based mental health coverage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Shared wellness plans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Preventive care for dependents</a:t>
            </a: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8A5FABE2-43C2-046F-DCD2-955545E392E4}"/>
              </a:ext>
            </a:extLst>
          </p:cNvPr>
          <p:cNvSpPr/>
          <p:nvPr/>
        </p:nvSpPr>
        <p:spPr>
          <a:xfrm>
            <a:off x="15125985" y="1025944"/>
            <a:ext cx="1142702" cy="1145756"/>
          </a:xfrm>
          <a:custGeom>
            <a:avLst/>
            <a:gdLst/>
            <a:ahLst/>
            <a:cxnLst/>
            <a:rect l="l" t="t" r="r" b="b"/>
            <a:pathLst>
              <a:path w="1229943" h="1229943">
                <a:moveTo>
                  <a:pt x="0" y="0"/>
                </a:moveTo>
                <a:lnTo>
                  <a:pt x="1229943" y="0"/>
                </a:lnTo>
                <a:lnTo>
                  <a:pt x="1229943" y="1229942"/>
                </a:lnTo>
                <a:lnTo>
                  <a:pt x="0" y="12299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D6D5AA-5EF5-01F5-1736-369BE15F17F7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E44C67D-3B91-6B72-1AB3-00B7188F8DA2}"/>
              </a:ext>
            </a:extLst>
          </p:cNvPr>
          <p:cNvSpPr txBox="1"/>
          <p:nvPr/>
        </p:nvSpPr>
        <p:spPr>
          <a:xfrm>
            <a:off x="544600" y="7200900"/>
            <a:ext cx="18200600" cy="224587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  <a:latin typeface="Montserrat Bold" panose="020B0604020202020204" charset="0"/>
              </a:rPr>
              <a:t>High Mental Health Burden across all demographics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  <a:latin typeface="Montserrat Bold" panose="020B0604020202020204" charset="0"/>
              </a:rPr>
              <a:t>Low insurance penetration for Mental Health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2"/>
              </a:solidFill>
              <a:latin typeface="Montserrat Bold" panose="020B060402020202020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2"/>
              </a:solidFill>
              <a:latin typeface="Montserrat Bold" panose="020B060402020202020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  <a:latin typeface="Montserrat Bold" panose="020B0604020202020204" charset="0"/>
              </a:rPr>
              <a:t>High Out- Of Pocket healthcare costs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  <a:latin typeface="Montserrat Bold" panose="020B0604020202020204" charset="0"/>
              </a:rPr>
              <a:t>Lack of preventive mental wellness 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15DD-E1A0-EDD3-6421-94E2406D992F}"/>
              </a:ext>
            </a:extLst>
          </p:cNvPr>
          <p:cNvSpPr txBox="1"/>
          <p:nvPr/>
        </p:nvSpPr>
        <p:spPr>
          <a:xfrm>
            <a:off x="602974" y="6664585"/>
            <a:ext cx="6723091" cy="58387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1B31F"/>
                </a:solidFill>
                <a:latin typeface="Montserrat Bold" panose="020B0604020202020204" charset="0"/>
              </a:rPr>
              <a:t>Market Problem Fit: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8F7F1DB-4819-FEBB-43D2-9B6AB9D0E588}"/>
              </a:ext>
            </a:extLst>
          </p:cNvPr>
          <p:cNvSpPr/>
          <p:nvPr/>
        </p:nvSpPr>
        <p:spPr>
          <a:xfrm>
            <a:off x="15367570" y="1269763"/>
            <a:ext cx="711697" cy="717024"/>
          </a:xfrm>
          <a:custGeom>
            <a:avLst/>
            <a:gdLst/>
            <a:ahLst/>
            <a:cxnLst/>
            <a:rect l="l" t="t" r="r" b="b"/>
            <a:pathLst>
              <a:path w="1315939" h="1296798">
                <a:moveTo>
                  <a:pt x="0" y="0"/>
                </a:moveTo>
                <a:lnTo>
                  <a:pt x="1315939" y="0"/>
                </a:lnTo>
                <a:lnTo>
                  <a:pt x="1315939" y="1296798"/>
                </a:lnTo>
                <a:lnTo>
                  <a:pt x="0" y="1296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3C5AD03-54B6-25B4-5998-D62DBE8CD3C7}"/>
              </a:ext>
            </a:extLst>
          </p:cNvPr>
          <p:cNvSpPr/>
          <p:nvPr/>
        </p:nvSpPr>
        <p:spPr>
          <a:xfrm>
            <a:off x="10946606" y="38100"/>
            <a:ext cx="7315200" cy="3096025"/>
          </a:xfrm>
          <a:custGeom>
            <a:avLst/>
            <a:gdLst/>
            <a:ahLst/>
            <a:cxnLst/>
            <a:rect l="l" t="t" r="r" b="b"/>
            <a:pathLst>
              <a:path w="7315200" h="3096025">
                <a:moveTo>
                  <a:pt x="0" y="0"/>
                </a:moveTo>
                <a:lnTo>
                  <a:pt x="7315200" y="0"/>
                </a:lnTo>
                <a:lnTo>
                  <a:pt x="7315200" y="3096025"/>
                </a:lnTo>
                <a:lnTo>
                  <a:pt x="0" y="3096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0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1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D5463-FD70-BB24-B19B-BDDBF84F3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5">
            <a:extLst>
              <a:ext uri="{FF2B5EF4-FFF2-40B4-BE49-F238E27FC236}">
                <a16:creationId xmlns:a16="http://schemas.microsoft.com/office/drawing/2014/main" id="{1E266DC6-4060-7912-24EF-5571775147C1}"/>
              </a:ext>
            </a:extLst>
          </p:cNvPr>
          <p:cNvSpPr/>
          <p:nvPr/>
        </p:nvSpPr>
        <p:spPr>
          <a:xfrm>
            <a:off x="-83111" y="-38100"/>
            <a:ext cx="18371111" cy="10287000"/>
          </a:xfrm>
          <a:custGeom>
            <a:avLst/>
            <a:gdLst/>
            <a:ahLst/>
            <a:cxnLst/>
            <a:rect l="l" t="t" r="r" b="b"/>
            <a:pathLst>
              <a:path w="8370528" h="6397978">
                <a:moveTo>
                  <a:pt x="0" y="0"/>
                </a:moveTo>
                <a:lnTo>
                  <a:pt x="8370528" y="0"/>
                </a:lnTo>
                <a:lnTo>
                  <a:pt x="8370528" y="6397978"/>
                </a:lnTo>
                <a:lnTo>
                  <a:pt x="0" y="6397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0"/>
            </a:blip>
            <a:stretch>
              <a:fillRect l="-3390" t="-14500" r="-2776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FE946EE5-E9B0-DD0C-544E-8301CCEB2066}"/>
              </a:ext>
            </a:extLst>
          </p:cNvPr>
          <p:cNvSpPr/>
          <p:nvPr/>
        </p:nvSpPr>
        <p:spPr>
          <a:xfrm>
            <a:off x="31095" y="-410455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C9E367EE-93AA-9F2F-028F-BE5A782DC9F4}"/>
              </a:ext>
            </a:extLst>
          </p:cNvPr>
          <p:cNvSpPr/>
          <p:nvPr/>
        </p:nvSpPr>
        <p:spPr>
          <a:xfrm>
            <a:off x="13163416" y="617220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9B249C56-10A8-EA73-F19C-3A28131EEEFC}"/>
              </a:ext>
            </a:extLst>
          </p:cNvPr>
          <p:cNvSpPr txBox="1"/>
          <p:nvPr/>
        </p:nvSpPr>
        <p:spPr>
          <a:xfrm>
            <a:off x="304799" y="152400"/>
            <a:ext cx="15163797" cy="732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000" b="1" dirty="0">
                <a:solidFill>
                  <a:srgbClr val="0F1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Business Model &amp; Revenue Streams</a:t>
            </a:r>
            <a:endParaRPr lang="en-US" sz="3200" dirty="0">
              <a:solidFill>
                <a:srgbClr val="0F172A"/>
              </a:solidFill>
              <a:latin typeface="Montserrat Bold" panose="000008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25A48-64D4-387F-7627-1224AAE5704D}"/>
              </a:ext>
            </a:extLst>
          </p:cNvPr>
          <p:cNvSpPr txBox="1"/>
          <p:nvPr/>
        </p:nvSpPr>
        <p:spPr>
          <a:xfrm>
            <a:off x="304800" y="2857500"/>
            <a:ext cx="8705984" cy="4549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2"/>
                </a:solidFill>
                <a:latin typeface="Arial Black" panose="020B0A04020102020204" pitchFamily="34" charset="0"/>
              </a:rPr>
              <a:t>Premiums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2"/>
                </a:solidFill>
                <a:latin typeface="Arial Black" panose="020B0A04020102020204" pitchFamily="34" charset="0"/>
              </a:rPr>
              <a:t>Corporate Partnerships(B2B)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2"/>
                </a:solidFill>
                <a:latin typeface="Arial Black" panose="020B0A04020102020204" pitchFamily="34" charset="0"/>
              </a:rPr>
              <a:t>Provider Network Commissions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2"/>
                </a:solidFill>
                <a:latin typeface="Arial Black" panose="020B0A04020102020204" pitchFamily="34" charset="0"/>
              </a:rPr>
              <a:t>Data Insights(Aggregated &amp; Anonymized)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2"/>
                </a:solidFill>
                <a:latin typeface="Arial Black" panose="020B0A04020102020204" pitchFamily="34" charset="0"/>
              </a:rPr>
              <a:t>API &amp; SDK Integrations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2"/>
                </a:solidFill>
                <a:latin typeface="Arial Black" panose="020B0A04020102020204" pitchFamily="34" charset="0"/>
              </a:rPr>
              <a:t>Rewards Ecosystem &amp; Partner Promotions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43F0C8-51F1-03C2-C1BF-5965186CB881}"/>
              </a:ext>
            </a:extLst>
          </p:cNvPr>
          <p:cNvSpPr txBox="1"/>
          <p:nvPr/>
        </p:nvSpPr>
        <p:spPr>
          <a:xfrm>
            <a:off x="9220200" y="2905544"/>
            <a:ext cx="7696198" cy="4447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2"/>
                </a:solidFill>
                <a:latin typeface="Arial Black" panose="020B0A04020102020204" pitchFamily="34" charset="0"/>
              </a:rPr>
              <a:t>Strategic Partnership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2"/>
                </a:solidFill>
                <a:latin typeface="Arial Black" panose="020B0A04020102020204" pitchFamily="34" charset="0"/>
              </a:rPr>
              <a:t>Multi-Platform Accessibility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2"/>
                </a:solidFill>
                <a:latin typeface="Arial Black" panose="020B0A04020102020204" pitchFamily="34" charset="0"/>
              </a:rPr>
              <a:t>App &amp; Platform Integration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2"/>
                </a:solidFill>
                <a:latin typeface="Arial Black" panose="020B0A04020102020204" pitchFamily="34" charset="0"/>
              </a:rPr>
              <a:t>Referral &amp; Reward Program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2"/>
                </a:solidFill>
                <a:latin typeface="Arial Black" panose="020B0A04020102020204" pitchFamily="34" charset="0"/>
              </a:rPr>
              <a:t>Digital &amp; Social Media Marketing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F95567-537B-A3C8-DB40-4C0E01992AD7}"/>
              </a:ext>
            </a:extLst>
          </p:cNvPr>
          <p:cNvCxnSpPr>
            <a:cxnSpLocks/>
          </p:cNvCxnSpPr>
          <p:nvPr/>
        </p:nvCxnSpPr>
        <p:spPr>
          <a:xfrm>
            <a:off x="8991600" y="2391115"/>
            <a:ext cx="0" cy="564798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8">
            <a:extLst>
              <a:ext uri="{FF2B5EF4-FFF2-40B4-BE49-F238E27FC236}">
                <a16:creationId xmlns:a16="http://schemas.microsoft.com/office/drawing/2014/main" id="{5349AE12-DF2A-8E59-2726-2EE97FCB1CB6}"/>
              </a:ext>
            </a:extLst>
          </p:cNvPr>
          <p:cNvSpPr txBox="1"/>
          <p:nvPr/>
        </p:nvSpPr>
        <p:spPr>
          <a:xfrm>
            <a:off x="457200" y="2061295"/>
            <a:ext cx="6934200" cy="720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600" b="1" dirty="0">
                <a:solidFill>
                  <a:srgbClr val="250AC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Revenue Streams</a:t>
            </a:r>
            <a:endParaRPr lang="en-US" sz="2800" dirty="0">
              <a:solidFill>
                <a:srgbClr val="250AC6"/>
              </a:solidFill>
              <a:latin typeface="Montserrat Bold" panose="00000800000000000000" charset="0"/>
            </a:endParaRPr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E67A322B-17C8-E1B6-711B-4E25E51DEA7A}"/>
              </a:ext>
            </a:extLst>
          </p:cNvPr>
          <p:cNvSpPr txBox="1"/>
          <p:nvPr/>
        </p:nvSpPr>
        <p:spPr>
          <a:xfrm>
            <a:off x="9444525" y="2019300"/>
            <a:ext cx="7696200" cy="720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600" b="1" dirty="0">
                <a:solidFill>
                  <a:srgbClr val="250AC6"/>
                </a:solidFill>
                <a:latin typeface="Montserrat Bold"/>
                <a:sym typeface="Montserrat Bold"/>
              </a:rPr>
              <a:t>How Mind Sure Acquire Users</a:t>
            </a:r>
            <a:endParaRPr lang="en-US" sz="2800" dirty="0">
              <a:solidFill>
                <a:srgbClr val="250AC6"/>
              </a:solidFill>
              <a:latin typeface="Montserrat Bold" panose="00000800000000000000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32AB75-56BF-8B7F-66D3-0C14F2817819}"/>
              </a:ext>
            </a:extLst>
          </p:cNvPr>
          <p:cNvCxnSpPr/>
          <p:nvPr/>
        </p:nvCxnSpPr>
        <p:spPr>
          <a:xfrm>
            <a:off x="332172" y="952500"/>
            <a:ext cx="17551990" cy="0"/>
          </a:xfrm>
          <a:prstGeom prst="line">
            <a:avLst/>
          </a:prstGeom>
          <a:ln w="5715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A408AA-10DD-8E10-595E-A9ED1E9F340B}"/>
              </a:ext>
            </a:extLst>
          </p:cNvPr>
          <p:cNvCxnSpPr>
            <a:cxnSpLocks/>
          </p:cNvCxnSpPr>
          <p:nvPr/>
        </p:nvCxnSpPr>
        <p:spPr>
          <a:xfrm>
            <a:off x="457200" y="2857500"/>
            <a:ext cx="73914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262019-CE97-2BCC-6A87-40379C7CA914}"/>
              </a:ext>
            </a:extLst>
          </p:cNvPr>
          <p:cNvCxnSpPr>
            <a:cxnSpLocks/>
          </p:cNvCxnSpPr>
          <p:nvPr/>
        </p:nvCxnSpPr>
        <p:spPr>
          <a:xfrm>
            <a:off x="9467716" y="2781300"/>
            <a:ext cx="73914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9772C0-C259-AD8B-E960-6FE5BA5162D1}"/>
              </a:ext>
            </a:extLst>
          </p:cNvPr>
          <p:cNvSpPr/>
          <p:nvPr/>
        </p:nvSpPr>
        <p:spPr>
          <a:xfrm>
            <a:off x="5147986" y="8953500"/>
            <a:ext cx="2091014" cy="87665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Poppins Bold" panose="020B0604020202020204" charset="0"/>
                <a:cs typeface="Poppins Bold" panose="020B0604020202020204" charset="0"/>
              </a:rPr>
              <a:t>Account Activation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07FA6B-F36B-3259-A5FE-F83C0D044A95}"/>
              </a:ext>
            </a:extLst>
          </p:cNvPr>
          <p:cNvCxnSpPr>
            <a:cxnSpLocks/>
          </p:cNvCxnSpPr>
          <p:nvPr/>
        </p:nvCxnSpPr>
        <p:spPr>
          <a:xfrm>
            <a:off x="4333211" y="9410700"/>
            <a:ext cx="848389" cy="0"/>
          </a:xfrm>
          <a:prstGeom prst="straightConnector1">
            <a:avLst/>
          </a:prstGeom>
          <a:solidFill>
            <a:srgbClr val="002060"/>
          </a:solidFill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43652B-4E2F-6427-4DCC-CEB737D5770A}"/>
              </a:ext>
            </a:extLst>
          </p:cNvPr>
          <p:cNvCxnSpPr>
            <a:cxnSpLocks/>
          </p:cNvCxnSpPr>
          <p:nvPr/>
        </p:nvCxnSpPr>
        <p:spPr>
          <a:xfrm>
            <a:off x="7086600" y="9334500"/>
            <a:ext cx="582167" cy="0"/>
          </a:xfrm>
          <a:prstGeom prst="straightConnector1">
            <a:avLst/>
          </a:prstGeom>
          <a:solidFill>
            <a:srgbClr val="002060"/>
          </a:solidFill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DB01F5F-725E-2BD5-FEF0-CBBE9B7EBE04}"/>
              </a:ext>
            </a:extLst>
          </p:cNvPr>
          <p:cNvSpPr/>
          <p:nvPr/>
        </p:nvSpPr>
        <p:spPr>
          <a:xfrm>
            <a:off x="533400" y="8915042"/>
            <a:ext cx="2142594" cy="87665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Awareness</a:t>
            </a:r>
            <a:endParaRPr lang="en-US" sz="2000" b="1" dirty="0">
              <a:solidFill>
                <a:schemeClr val="tx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72021B6-F0C8-EECA-1E66-C4D51F37ACBE}"/>
              </a:ext>
            </a:extLst>
          </p:cNvPr>
          <p:cNvSpPr/>
          <p:nvPr/>
        </p:nvSpPr>
        <p:spPr>
          <a:xfrm>
            <a:off x="3213890" y="8953500"/>
            <a:ext cx="1491319" cy="87665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Sign Up</a:t>
            </a:r>
            <a:endParaRPr lang="en-US" sz="2000" b="1" dirty="0">
              <a:solidFill>
                <a:schemeClr val="tx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F53CDF-62CF-819F-5D2E-CC9A0E2EB46E}"/>
              </a:ext>
            </a:extLst>
          </p:cNvPr>
          <p:cNvSpPr/>
          <p:nvPr/>
        </p:nvSpPr>
        <p:spPr>
          <a:xfrm>
            <a:off x="7662581" y="8991242"/>
            <a:ext cx="2091019" cy="87665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Preventive Care</a:t>
            </a:r>
            <a:endParaRPr lang="en-US" sz="2000" b="1" dirty="0">
              <a:solidFill>
                <a:schemeClr val="tx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29E4B7-729C-A89D-E9FC-FBC7D2589931}"/>
              </a:ext>
            </a:extLst>
          </p:cNvPr>
          <p:cNvCxnSpPr>
            <a:cxnSpLocks/>
          </p:cNvCxnSpPr>
          <p:nvPr/>
        </p:nvCxnSpPr>
        <p:spPr>
          <a:xfrm>
            <a:off x="2404199" y="9334500"/>
            <a:ext cx="848389" cy="0"/>
          </a:xfrm>
          <a:prstGeom prst="straightConnector1">
            <a:avLst/>
          </a:prstGeom>
          <a:solidFill>
            <a:srgbClr val="002060"/>
          </a:solidFill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8">
            <a:extLst>
              <a:ext uri="{FF2B5EF4-FFF2-40B4-BE49-F238E27FC236}">
                <a16:creationId xmlns:a16="http://schemas.microsoft.com/office/drawing/2014/main" id="{2CDDDBCD-45D1-EA52-36BE-76070FB9ED49}"/>
              </a:ext>
            </a:extLst>
          </p:cNvPr>
          <p:cNvSpPr txBox="1"/>
          <p:nvPr/>
        </p:nvSpPr>
        <p:spPr>
          <a:xfrm>
            <a:off x="457200" y="7734300"/>
            <a:ext cx="6934200" cy="72000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600" b="1" dirty="0">
                <a:solidFill>
                  <a:srgbClr val="250AC6"/>
                </a:solidFill>
                <a:latin typeface="Montserrat Bold" panose="00000800000000000000" charset="0"/>
                <a:sym typeface="Montserrat Bold"/>
              </a:rPr>
              <a:t>Acquisition Funnel</a:t>
            </a:r>
            <a:endParaRPr lang="en-US" sz="2800" dirty="0">
              <a:solidFill>
                <a:srgbClr val="250AC6"/>
              </a:solidFill>
              <a:latin typeface="Montserrat Bold" panose="00000800000000000000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6F8E4C-7498-E2AC-66BE-1B388B43401E}"/>
              </a:ext>
            </a:extLst>
          </p:cNvPr>
          <p:cNvSpPr/>
          <p:nvPr/>
        </p:nvSpPr>
        <p:spPr>
          <a:xfrm>
            <a:off x="496956" y="1047170"/>
            <a:ext cx="17410039" cy="8959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1182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Mind Sure operates as a Digital Mental Health Microinsurance Ecosystem that connects users, healthcare providers, insurers, institutions and reward partners through one integrated platform.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0F8624A-213C-0617-92D0-00C224BF3DCD}"/>
              </a:ext>
            </a:extLst>
          </p:cNvPr>
          <p:cNvSpPr/>
          <p:nvPr/>
        </p:nvSpPr>
        <p:spPr>
          <a:xfrm>
            <a:off x="12732142" y="8953500"/>
            <a:ext cx="2203058" cy="87665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Poppins Bold" panose="020B0604020202020204" charset="0"/>
                <a:cs typeface="Poppins Bold" panose="020B0604020202020204" charset="0"/>
              </a:rPr>
              <a:t>Wellness Engagement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3545E9A-2AAE-DF33-32F2-1AD216669B9A}"/>
              </a:ext>
            </a:extLst>
          </p:cNvPr>
          <p:cNvSpPr/>
          <p:nvPr/>
        </p:nvSpPr>
        <p:spPr>
          <a:xfrm>
            <a:off x="10291884" y="8953500"/>
            <a:ext cx="1976316" cy="87665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Poppins Bold" panose="020B0604020202020204" charset="0"/>
                <a:cs typeface="Poppins Bold" panose="020B0604020202020204" charset="0"/>
              </a:rPr>
              <a:t>Insurance Subscription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37F0F09-7640-3F24-213E-9C2D93B47298}"/>
              </a:ext>
            </a:extLst>
          </p:cNvPr>
          <p:cNvSpPr/>
          <p:nvPr/>
        </p:nvSpPr>
        <p:spPr>
          <a:xfrm>
            <a:off x="15492201" y="8953500"/>
            <a:ext cx="2414799" cy="87665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Poppins Bold" panose="020B0604020202020204" charset="0"/>
                <a:cs typeface="Poppins Bold" panose="020B0604020202020204" charset="0"/>
              </a:rPr>
              <a:t> Care Access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DE4525-3C97-8422-D162-70F59738D74C}"/>
              </a:ext>
            </a:extLst>
          </p:cNvPr>
          <p:cNvCxnSpPr>
            <a:cxnSpLocks/>
          </p:cNvCxnSpPr>
          <p:nvPr/>
        </p:nvCxnSpPr>
        <p:spPr>
          <a:xfrm>
            <a:off x="9753600" y="9334500"/>
            <a:ext cx="582167" cy="0"/>
          </a:xfrm>
          <a:prstGeom prst="straightConnector1">
            <a:avLst/>
          </a:prstGeom>
          <a:solidFill>
            <a:srgbClr val="002060"/>
          </a:solidFill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BE9A1C-1082-D7BC-CB7D-46947E4B74D3}"/>
              </a:ext>
            </a:extLst>
          </p:cNvPr>
          <p:cNvCxnSpPr>
            <a:cxnSpLocks/>
          </p:cNvCxnSpPr>
          <p:nvPr/>
        </p:nvCxnSpPr>
        <p:spPr>
          <a:xfrm>
            <a:off x="12219433" y="9410700"/>
            <a:ext cx="582167" cy="0"/>
          </a:xfrm>
          <a:prstGeom prst="straightConnector1">
            <a:avLst/>
          </a:prstGeom>
          <a:solidFill>
            <a:srgbClr val="002060"/>
          </a:solidFill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013455-26E0-4759-AC94-A4C771A7D17B}"/>
              </a:ext>
            </a:extLst>
          </p:cNvPr>
          <p:cNvCxnSpPr>
            <a:cxnSpLocks/>
          </p:cNvCxnSpPr>
          <p:nvPr/>
        </p:nvCxnSpPr>
        <p:spPr>
          <a:xfrm>
            <a:off x="14935200" y="9334500"/>
            <a:ext cx="582167" cy="0"/>
          </a:xfrm>
          <a:prstGeom prst="straightConnector1">
            <a:avLst/>
          </a:prstGeom>
          <a:solidFill>
            <a:srgbClr val="002060"/>
          </a:solidFill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4E4E047-D028-3CEE-5973-5B966E6B43A2}"/>
              </a:ext>
            </a:extLst>
          </p:cNvPr>
          <p:cNvCxnSpPr>
            <a:cxnSpLocks/>
          </p:cNvCxnSpPr>
          <p:nvPr/>
        </p:nvCxnSpPr>
        <p:spPr>
          <a:xfrm flipV="1">
            <a:off x="457200" y="8572500"/>
            <a:ext cx="174269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4A54429C-D6C6-78B6-CCCF-B92BD9487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933" y="74598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71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1A7F96-5166-591B-522A-DD313C3D4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5">
            <a:extLst>
              <a:ext uri="{FF2B5EF4-FFF2-40B4-BE49-F238E27FC236}">
                <a16:creationId xmlns:a16="http://schemas.microsoft.com/office/drawing/2014/main" id="{2C593CB6-3E8D-F560-C71B-4AF493670E4A}"/>
              </a:ext>
            </a:extLst>
          </p:cNvPr>
          <p:cNvSpPr/>
          <p:nvPr/>
        </p:nvSpPr>
        <p:spPr>
          <a:xfrm>
            <a:off x="50279" y="38100"/>
            <a:ext cx="18187441" cy="10210800"/>
          </a:xfrm>
          <a:custGeom>
            <a:avLst/>
            <a:gdLst/>
            <a:ahLst/>
            <a:cxnLst/>
            <a:rect l="l" t="t" r="r" b="b"/>
            <a:pathLst>
              <a:path w="8370528" h="6397978">
                <a:moveTo>
                  <a:pt x="0" y="0"/>
                </a:moveTo>
                <a:lnTo>
                  <a:pt x="8370528" y="0"/>
                </a:lnTo>
                <a:lnTo>
                  <a:pt x="8370528" y="6397978"/>
                </a:lnTo>
                <a:lnTo>
                  <a:pt x="0" y="6397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0"/>
            </a:blip>
            <a:stretch>
              <a:fillRect l="-3390" t="-14500" r="-2776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3D839583-9330-1A74-C4E4-2BF8484FFF40}"/>
              </a:ext>
            </a:extLst>
          </p:cNvPr>
          <p:cNvSpPr/>
          <p:nvPr/>
        </p:nvSpPr>
        <p:spPr>
          <a:xfrm>
            <a:off x="-45105" y="3810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0452F19E-3047-C255-70E1-B342B7FF98B6}"/>
              </a:ext>
            </a:extLst>
          </p:cNvPr>
          <p:cNvSpPr/>
          <p:nvPr/>
        </p:nvSpPr>
        <p:spPr>
          <a:xfrm>
            <a:off x="13163416" y="617220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8B88AE6A-6EDA-5E38-C638-D2C91036D95B}"/>
              </a:ext>
            </a:extLst>
          </p:cNvPr>
          <p:cNvSpPr txBox="1"/>
          <p:nvPr/>
        </p:nvSpPr>
        <p:spPr>
          <a:xfrm>
            <a:off x="304800" y="152400"/>
            <a:ext cx="14661460" cy="745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400" b="1" dirty="0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Business Impact : </a:t>
            </a:r>
            <a:endParaRPr lang="en-US" sz="3600" dirty="0">
              <a:solidFill>
                <a:srgbClr val="002060"/>
              </a:solidFill>
              <a:latin typeface="Montserrat Bold" panose="00000800000000000000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9D7B889-3A08-7A73-C8FA-739D9987FAEE}"/>
              </a:ext>
            </a:extLst>
          </p:cNvPr>
          <p:cNvSpPr/>
          <p:nvPr/>
        </p:nvSpPr>
        <p:spPr>
          <a:xfrm>
            <a:off x="349669" y="8816485"/>
            <a:ext cx="17601085" cy="1318113"/>
          </a:xfrm>
          <a:prstGeom prst="roundRect">
            <a:avLst/>
          </a:prstGeom>
          <a:solidFill>
            <a:srgbClr val="01B3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Poppins Bold" panose="020B0604020202020204" charset="0"/>
                <a:cs typeface="Poppins Bold" panose="020B0604020202020204" charset="0"/>
              </a:rPr>
              <a:t>“Mind Sure is built for mass adoption - combining digital accessibility, institutional integration and behavioral incentives </a:t>
            </a:r>
          </a:p>
          <a:p>
            <a:pPr algn="ctr"/>
            <a:r>
              <a:rPr lang="en-US" sz="1600" dirty="0">
                <a:latin typeface="Poppins Bold" panose="020B0604020202020204" charset="0"/>
                <a:cs typeface="Poppins Bold" panose="020B0604020202020204" charset="0"/>
              </a:rPr>
              <a:t>to scale across Africa and beyond.</a:t>
            </a:r>
            <a:r>
              <a:rPr lang="en-US" sz="1600" dirty="0"/>
              <a:t>”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Montserrat Bold" panose="00000800000000000000" charset="0"/>
              </a:rPr>
              <a:t>SCAN TO EXPERIENCE MINDSURE</a:t>
            </a:r>
            <a:endParaRPr lang="en-US" sz="2000" b="1" dirty="0">
              <a:solidFill>
                <a:schemeClr val="tx1"/>
              </a:solidFill>
              <a:latin typeface="Montserrat Bold" panose="00000800000000000000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813D0B0-9909-A3A4-2FA2-4E2AAEE2A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05900"/>
            <a:ext cx="914400" cy="91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A8131C2-5D2F-B492-E27D-893D5A351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663" y="9192037"/>
            <a:ext cx="914400" cy="914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4F875C-9BFD-5FE2-0FFC-AF01F005D1E8}"/>
              </a:ext>
            </a:extLst>
          </p:cNvPr>
          <p:cNvSpPr/>
          <p:nvPr/>
        </p:nvSpPr>
        <p:spPr>
          <a:xfrm>
            <a:off x="336417" y="1633939"/>
            <a:ext cx="4114800" cy="541456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Economic Impact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Reduces mental health treatment costs through prevention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Improves insurer loss ratios via behavioral engagement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Creates new revenue streams in digital health &amp; Insurtech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Supports financial inclusion through microinsurance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EFE05E-7B3B-264A-8044-FED97F929AC8}"/>
              </a:ext>
            </a:extLst>
          </p:cNvPr>
          <p:cNvSpPr/>
          <p:nvPr/>
        </p:nvSpPr>
        <p:spPr>
          <a:xfrm>
            <a:off x="4787633" y="1638300"/>
            <a:ext cx="4114800" cy="533399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Instituition Impact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Enhances workplace productivity &amp; student performance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 Reduces absenteeism, burnout &amp; dropout rates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Enables scalable employee &amp; student wellness programs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Strengthens CSR &amp; ESG alignment for organizations</a:t>
            </a:r>
          </a:p>
          <a:p>
            <a:pPr algn="ctr"/>
            <a:endParaRPr lang="en-US" dirty="0">
              <a:solidFill>
                <a:schemeClr val="tx1"/>
              </a:solidFill>
              <a:latin typeface="Montserrat Bold" panose="00000800000000000000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5C1C77-E728-FF60-3CCB-6A165770F59E}"/>
              </a:ext>
            </a:extLst>
          </p:cNvPr>
          <p:cNvSpPr/>
          <p:nvPr/>
        </p:nvSpPr>
        <p:spPr>
          <a:xfrm>
            <a:off x="9250017" y="1638300"/>
            <a:ext cx="4114800" cy="533399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 User &amp; Societal Impact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Affordable access to mental health services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Reduced stigma through digital &amp; private access channels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Improved early detection via assessments &amp; scanning tools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Increased engagement through rewards &amp; gamification </a:t>
            </a:r>
          </a:p>
          <a:p>
            <a:endParaRPr lang="en-US" dirty="0">
              <a:solidFill>
                <a:schemeClr val="tx1"/>
              </a:solidFill>
              <a:latin typeface="Montserrat Bold" panose="00000800000000000000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DC9226-C4AB-8994-E8B5-A6381FEBAD9D}"/>
              </a:ext>
            </a:extLst>
          </p:cNvPr>
          <p:cNvSpPr/>
          <p:nvPr/>
        </p:nvSpPr>
        <p:spPr>
          <a:xfrm>
            <a:off x="13791085" y="1668607"/>
            <a:ext cx="4114800" cy="537988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Public Health Impact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Bridges mental health treatment gap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Supports preventive healthcare systems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Contributes to national &amp; regional mental health goals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tx1"/>
                </a:solidFill>
                <a:latin typeface="Poppins Bold" panose="020B0604020202020204" charset="0"/>
                <a:cs typeface="Poppins Bold" panose="020B0604020202020204" charset="0"/>
              </a:rPr>
              <a:t>Expands access to underserved populations </a:t>
            </a:r>
          </a:p>
          <a:p>
            <a:endParaRPr lang="en-US" dirty="0">
              <a:solidFill>
                <a:schemeClr val="tx1"/>
              </a:solidFill>
              <a:latin typeface="Montserrat Bold" panose="00000800000000000000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8AE63E-680E-ACBD-4414-F3687CA8F911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5715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0A8AB436-3215-975C-0DD7-F89674B5681C}"/>
              </a:ext>
            </a:extLst>
          </p:cNvPr>
          <p:cNvSpPr/>
          <p:nvPr/>
        </p:nvSpPr>
        <p:spPr>
          <a:xfrm>
            <a:off x="4472822" y="963518"/>
            <a:ext cx="1265074" cy="1268461"/>
          </a:xfrm>
          <a:prstGeom prst="flowChartConnector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578B17E6-9614-31D7-639C-8494252675DC}"/>
              </a:ext>
            </a:extLst>
          </p:cNvPr>
          <p:cNvSpPr txBox="1"/>
          <p:nvPr/>
        </p:nvSpPr>
        <p:spPr>
          <a:xfrm>
            <a:off x="4826819" y="703997"/>
            <a:ext cx="549965" cy="152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Poppins Bold" panose="020B0604020202020204" charset="0"/>
                <a:ea typeface="Canva Sans Bold"/>
                <a:cs typeface="Poppins Bold" panose="020B0604020202020204" charset="0"/>
                <a:sym typeface="Canva Sans Bold"/>
              </a:rPr>
              <a:t>2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DAD19DBA-8E21-238F-FF5F-C16CDA1CDA91}"/>
              </a:ext>
            </a:extLst>
          </p:cNvPr>
          <p:cNvSpPr/>
          <p:nvPr/>
        </p:nvSpPr>
        <p:spPr>
          <a:xfrm>
            <a:off x="126437" y="961608"/>
            <a:ext cx="1265074" cy="1268461"/>
          </a:xfrm>
          <a:prstGeom prst="flowChartConnector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6E9EFF18-9BA2-EECE-EE0F-F20AEAA65BDF}"/>
              </a:ext>
            </a:extLst>
          </p:cNvPr>
          <p:cNvSpPr txBox="1"/>
          <p:nvPr/>
        </p:nvSpPr>
        <p:spPr>
          <a:xfrm>
            <a:off x="483991" y="702087"/>
            <a:ext cx="549965" cy="152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Poppins Bold" panose="020B0604020202020204" charset="0"/>
                <a:ea typeface="Canva Sans Bold"/>
                <a:cs typeface="Poppins Bold" panose="020B0604020202020204" charset="0"/>
                <a:sym typeface="Canva Sans Bold"/>
              </a:rPr>
              <a:t>1</a:t>
            </a:r>
          </a:p>
        </p:txBody>
      </p:sp>
      <p:sp>
        <p:nvSpPr>
          <p:cNvPr id="36" name="TextBox 26">
            <a:extLst>
              <a:ext uri="{FF2B5EF4-FFF2-40B4-BE49-F238E27FC236}">
                <a16:creationId xmlns:a16="http://schemas.microsoft.com/office/drawing/2014/main" id="{412A395C-A999-20D0-3F0B-D30F3ED1D831}"/>
              </a:ext>
            </a:extLst>
          </p:cNvPr>
          <p:cNvSpPr txBox="1"/>
          <p:nvPr/>
        </p:nvSpPr>
        <p:spPr>
          <a:xfrm>
            <a:off x="9233809" y="702087"/>
            <a:ext cx="549965" cy="152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Poppins Bold" panose="020B0604020202020204" charset="0"/>
                <a:ea typeface="Canva Sans Bold"/>
                <a:cs typeface="Poppins Bold" panose="020B0604020202020204" charset="0"/>
                <a:sym typeface="Canva Sans Bold"/>
              </a:rPr>
              <a:t>3</a:t>
            </a: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5881E3A1-CB2D-5D18-E075-CEEFEC4E2105}"/>
              </a:ext>
            </a:extLst>
          </p:cNvPr>
          <p:cNvSpPr/>
          <p:nvPr/>
        </p:nvSpPr>
        <p:spPr>
          <a:xfrm>
            <a:off x="8876254" y="972969"/>
            <a:ext cx="1265074" cy="1268461"/>
          </a:xfrm>
          <a:prstGeom prst="flowChartConnector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4E64EF4E-8F6E-E828-8E29-3C2103413299}"/>
              </a:ext>
            </a:extLst>
          </p:cNvPr>
          <p:cNvSpPr/>
          <p:nvPr/>
        </p:nvSpPr>
        <p:spPr>
          <a:xfrm>
            <a:off x="13459250" y="961608"/>
            <a:ext cx="1265074" cy="1268461"/>
          </a:xfrm>
          <a:prstGeom prst="flowChartConnector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26">
            <a:extLst>
              <a:ext uri="{FF2B5EF4-FFF2-40B4-BE49-F238E27FC236}">
                <a16:creationId xmlns:a16="http://schemas.microsoft.com/office/drawing/2014/main" id="{8418AA2D-FFF5-8BEB-4498-D768FBAAE85B}"/>
              </a:ext>
            </a:extLst>
          </p:cNvPr>
          <p:cNvSpPr txBox="1"/>
          <p:nvPr/>
        </p:nvSpPr>
        <p:spPr>
          <a:xfrm>
            <a:off x="13816804" y="713448"/>
            <a:ext cx="549965" cy="152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Poppins Bold" panose="020B0604020202020204" charset="0"/>
                <a:ea typeface="Canva Sans Bold"/>
                <a:cs typeface="Poppins Bold" panose="020B0604020202020204" charset="0"/>
                <a:sym typeface="Canva Sans Bold"/>
              </a:rPr>
              <a:t>4</a:t>
            </a:r>
          </a:p>
        </p:txBody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id="{68D856B1-D4B6-2624-240D-6E3B75BA7E8C}"/>
              </a:ext>
            </a:extLst>
          </p:cNvPr>
          <p:cNvSpPr/>
          <p:nvPr/>
        </p:nvSpPr>
        <p:spPr>
          <a:xfrm>
            <a:off x="9964816" y="7230262"/>
            <a:ext cx="3217784" cy="1328255"/>
          </a:xfrm>
          <a:custGeom>
            <a:avLst/>
            <a:gdLst/>
            <a:ahLst/>
            <a:cxnLst/>
            <a:rect l="l" t="t" r="r" b="b"/>
            <a:pathLst>
              <a:path w="3589520" h="1761980">
                <a:moveTo>
                  <a:pt x="0" y="0"/>
                </a:moveTo>
                <a:lnTo>
                  <a:pt x="3589519" y="0"/>
                </a:lnTo>
                <a:lnTo>
                  <a:pt x="3589519" y="1761980"/>
                </a:lnTo>
                <a:lnTo>
                  <a:pt x="0" y="1761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966" t="-46692" b="-95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B8E89E5D-4839-5654-275A-4D46C322C21C}"/>
              </a:ext>
            </a:extLst>
          </p:cNvPr>
          <p:cNvSpPr/>
          <p:nvPr/>
        </p:nvSpPr>
        <p:spPr>
          <a:xfrm>
            <a:off x="13188132" y="7240406"/>
            <a:ext cx="1670868" cy="1318112"/>
          </a:xfrm>
          <a:custGeom>
            <a:avLst/>
            <a:gdLst/>
            <a:ahLst/>
            <a:cxnLst/>
            <a:rect l="l" t="t" r="r" b="b"/>
            <a:pathLst>
              <a:path w="1721163" h="1721163">
                <a:moveTo>
                  <a:pt x="0" y="0"/>
                </a:moveTo>
                <a:lnTo>
                  <a:pt x="1721163" y="0"/>
                </a:lnTo>
                <a:lnTo>
                  <a:pt x="1721163" y="1721163"/>
                </a:lnTo>
                <a:lnTo>
                  <a:pt x="0" y="1721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3FF603EA-5D01-AE40-4D83-07C0E1139A9A}"/>
              </a:ext>
            </a:extLst>
          </p:cNvPr>
          <p:cNvSpPr/>
          <p:nvPr/>
        </p:nvSpPr>
        <p:spPr>
          <a:xfrm>
            <a:off x="14847155" y="7238451"/>
            <a:ext cx="3059845" cy="1318113"/>
          </a:xfrm>
          <a:custGeom>
            <a:avLst/>
            <a:gdLst/>
            <a:ahLst/>
            <a:cxnLst/>
            <a:rect l="l" t="t" r="r" b="b"/>
            <a:pathLst>
              <a:path w="3059845" h="1721163">
                <a:moveTo>
                  <a:pt x="0" y="0"/>
                </a:moveTo>
                <a:lnTo>
                  <a:pt x="3059846" y="0"/>
                </a:lnTo>
                <a:lnTo>
                  <a:pt x="3059846" y="1721163"/>
                </a:lnTo>
                <a:lnTo>
                  <a:pt x="0" y="17211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4A6B7B8A-45F0-E4BF-4CE2-0390BE49E01A}"/>
              </a:ext>
            </a:extLst>
          </p:cNvPr>
          <p:cNvSpPr/>
          <p:nvPr/>
        </p:nvSpPr>
        <p:spPr>
          <a:xfrm>
            <a:off x="10946606" y="38100"/>
            <a:ext cx="7315200" cy="3096025"/>
          </a:xfrm>
          <a:custGeom>
            <a:avLst/>
            <a:gdLst/>
            <a:ahLst/>
            <a:cxnLst/>
            <a:rect l="l" t="t" r="r" b="b"/>
            <a:pathLst>
              <a:path w="7315200" h="3096025">
                <a:moveTo>
                  <a:pt x="0" y="0"/>
                </a:moveTo>
                <a:lnTo>
                  <a:pt x="7315200" y="0"/>
                </a:lnTo>
                <a:lnTo>
                  <a:pt x="7315200" y="3096025"/>
                </a:lnTo>
                <a:lnTo>
                  <a:pt x="0" y="3096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0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6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BE2383-045E-D766-479B-DB58A57A9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FFE6285C-374C-B7A9-3651-E304FA9D5CAE}"/>
              </a:ext>
            </a:extLst>
          </p:cNvPr>
          <p:cNvSpPr/>
          <p:nvPr/>
        </p:nvSpPr>
        <p:spPr>
          <a:xfrm>
            <a:off x="50278" y="0"/>
            <a:ext cx="18237721" cy="10287000"/>
          </a:xfrm>
          <a:custGeom>
            <a:avLst/>
            <a:gdLst/>
            <a:ahLst/>
            <a:cxnLst/>
            <a:rect l="l" t="t" r="r" b="b"/>
            <a:pathLst>
              <a:path w="5975556" h="3981214">
                <a:moveTo>
                  <a:pt x="0" y="0"/>
                </a:moveTo>
                <a:lnTo>
                  <a:pt x="5975556" y="0"/>
                </a:lnTo>
                <a:lnTo>
                  <a:pt x="5975556" y="3981214"/>
                </a:lnTo>
                <a:lnTo>
                  <a:pt x="0" y="3981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202DA572-2363-A840-B235-256DDEDEDE4F}"/>
              </a:ext>
            </a:extLst>
          </p:cNvPr>
          <p:cNvSpPr/>
          <p:nvPr/>
        </p:nvSpPr>
        <p:spPr>
          <a:xfrm>
            <a:off x="0" y="46713"/>
            <a:ext cx="4191000" cy="2886987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FFF4D292-6A35-89EB-6B80-2CE32601F0D0}"/>
              </a:ext>
            </a:extLst>
          </p:cNvPr>
          <p:cNvSpPr/>
          <p:nvPr/>
        </p:nvSpPr>
        <p:spPr>
          <a:xfrm>
            <a:off x="14630402" y="7521739"/>
            <a:ext cx="3607319" cy="276526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7D464DA8-C36D-1B7F-13DB-E886A538CF17}"/>
              </a:ext>
            </a:extLst>
          </p:cNvPr>
          <p:cNvSpPr txBox="1"/>
          <p:nvPr/>
        </p:nvSpPr>
        <p:spPr>
          <a:xfrm>
            <a:off x="304799" y="152400"/>
            <a:ext cx="15163797" cy="732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000" b="1" dirty="0">
                <a:solidFill>
                  <a:srgbClr val="0F1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Cost Structure , Sustainability Controls &amp; Future Vision: </a:t>
            </a:r>
            <a:endParaRPr lang="en-US" sz="3200" dirty="0">
              <a:solidFill>
                <a:srgbClr val="0F172A"/>
              </a:solidFill>
              <a:latin typeface="Montserrat Bold" panose="000008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CE3C5-858F-23F4-C6EB-BEB1203FFD27}"/>
              </a:ext>
            </a:extLst>
          </p:cNvPr>
          <p:cNvSpPr txBox="1"/>
          <p:nvPr/>
        </p:nvSpPr>
        <p:spPr>
          <a:xfrm>
            <a:off x="152400" y="2019300"/>
            <a:ext cx="9067800" cy="4613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/>
                </a:solidFill>
                <a:latin typeface="Arial Black" panose="020B0A04020102020204" pitchFamily="34" charset="0"/>
              </a:rPr>
              <a:t>Claim Costs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/>
                </a:solidFill>
                <a:latin typeface="Arial Black" panose="020B0A04020102020204" pitchFamily="34" charset="0"/>
              </a:rPr>
              <a:t>Technology &amp; Admin Costs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/>
                </a:solidFill>
                <a:latin typeface="Arial Black" panose="020B0A04020102020204" pitchFamily="34" charset="0"/>
              </a:rPr>
              <a:t>Customer Acquisition Costs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/>
                </a:solidFill>
                <a:latin typeface="Arial Black" panose="020B0A04020102020204" pitchFamily="34" charset="0"/>
              </a:rPr>
              <a:t>Provider Network Costs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/>
                </a:solidFill>
                <a:latin typeface="Arial Black" panose="020B0A04020102020204" pitchFamily="34" charset="0"/>
              </a:rPr>
              <a:t>Compliance &amp; Risk Costs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29996-5A10-2F3D-6819-AFC8F5D215BF}"/>
              </a:ext>
            </a:extLst>
          </p:cNvPr>
          <p:cNvSpPr txBox="1"/>
          <p:nvPr/>
        </p:nvSpPr>
        <p:spPr>
          <a:xfrm>
            <a:off x="9233452" y="1866900"/>
            <a:ext cx="9067800" cy="5536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/>
                </a:solidFill>
                <a:latin typeface="Arial Black" panose="020B0A04020102020204" pitchFamily="34" charset="0"/>
              </a:rPr>
              <a:t>Behavioral Cost Reduction Model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/>
                </a:solidFill>
                <a:latin typeface="Arial Black" panose="020B0A04020102020204" pitchFamily="34" charset="0"/>
              </a:rPr>
              <a:t>Dynamic Premium Adjustment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/>
                </a:solidFill>
                <a:latin typeface="Arial Black" panose="020B0A04020102020204" pitchFamily="34" charset="0"/>
              </a:rPr>
              <a:t>Risk Management Framework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/>
                </a:solidFill>
                <a:latin typeface="Arial Black" panose="020B0A04020102020204" pitchFamily="34" charset="0"/>
              </a:rPr>
              <a:t>Claims Optimization Strategy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2"/>
                </a:solidFill>
                <a:latin typeface="Arial Black" panose="020B0A04020102020204" pitchFamily="34" charset="0"/>
              </a:rPr>
              <a:t>Data – Driven Efficiency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08CE71-2A33-536C-4CCC-FDB5E94304E1}"/>
              </a:ext>
            </a:extLst>
          </p:cNvPr>
          <p:cNvCxnSpPr>
            <a:cxnSpLocks/>
          </p:cNvCxnSpPr>
          <p:nvPr/>
        </p:nvCxnSpPr>
        <p:spPr>
          <a:xfrm>
            <a:off x="8991600" y="1755559"/>
            <a:ext cx="0" cy="564798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8">
            <a:extLst>
              <a:ext uri="{FF2B5EF4-FFF2-40B4-BE49-F238E27FC236}">
                <a16:creationId xmlns:a16="http://schemas.microsoft.com/office/drawing/2014/main" id="{208FDA0C-926F-64DE-97A4-FB76919FB784}"/>
              </a:ext>
            </a:extLst>
          </p:cNvPr>
          <p:cNvSpPr txBox="1"/>
          <p:nvPr/>
        </p:nvSpPr>
        <p:spPr>
          <a:xfrm>
            <a:off x="381000" y="1181100"/>
            <a:ext cx="6934200" cy="720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600" b="1" dirty="0">
                <a:solidFill>
                  <a:srgbClr val="0F1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1.Cost Structure Overview</a:t>
            </a:r>
            <a:endParaRPr lang="en-US" sz="2800" dirty="0">
              <a:solidFill>
                <a:srgbClr val="0F172A"/>
              </a:solidFill>
              <a:latin typeface="Montserrat Bold" panose="00000800000000000000" charset="0"/>
            </a:endParaRPr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E0427399-2340-6796-4A81-0F794B50FEF7}"/>
              </a:ext>
            </a:extLst>
          </p:cNvPr>
          <p:cNvSpPr txBox="1"/>
          <p:nvPr/>
        </p:nvSpPr>
        <p:spPr>
          <a:xfrm>
            <a:off x="9829800" y="1181100"/>
            <a:ext cx="6934200" cy="720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600" b="1" dirty="0">
                <a:solidFill>
                  <a:srgbClr val="0F172A"/>
                </a:solidFill>
                <a:latin typeface="Montserrat Bold"/>
                <a:sym typeface="Montserrat Bold"/>
              </a:rPr>
              <a:t>2.Sustainability Controls</a:t>
            </a:r>
            <a:endParaRPr lang="en-US" sz="2800" dirty="0">
              <a:solidFill>
                <a:srgbClr val="0F172A"/>
              </a:solidFill>
              <a:latin typeface="Montserrat Bold" panose="00000800000000000000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BFFA33-DA92-382D-DFA0-3BB5AE27AF33}"/>
              </a:ext>
            </a:extLst>
          </p:cNvPr>
          <p:cNvCxnSpPr/>
          <p:nvPr/>
        </p:nvCxnSpPr>
        <p:spPr>
          <a:xfrm>
            <a:off x="332172" y="952500"/>
            <a:ext cx="17551990" cy="0"/>
          </a:xfrm>
          <a:prstGeom prst="line">
            <a:avLst/>
          </a:prstGeom>
          <a:ln w="5715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0D775-C03F-740A-66E7-8CC52D320160}"/>
              </a:ext>
            </a:extLst>
          </p:cNvPr>
          <p:cNvCxnSpPr>
            <a:cxnSpLocks/>
          </p:cNvCxnSpPr>
          <p:nvPr/>
        </p:nvCxnSpPr>
        <p:spPr>
          <a:xfrm>
            <a:off x="304800" y="2019300"/>
            <a:ext cx="73914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B8DE1B-2823-60AD-1A6A-37CA903E754F}"/>
              </a:ext>
            </a:extLst>
          </p:cNvPr>
          <p:cNvCxnSpPr>
            <a:cxnSpLocks/>
          </p:cNvCxnSpPr>
          <p:nvPr/>
        </p:nvCxnSpPr>
        <p:spPr>
          <a:xfrm>
            <a:off x="9467716" y="2019300"/>
            <a:ext cx="73914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E8D9A-F3E0-A5BE-BDDB-08B4CA8104FB}"/>
              </a:ext>
            </a:extLst>
          </p:cNvPr>
          <p:cNvSpPr/>
          <p:nvPr/>
        </p:nvSpPr>
        <p:spPr>
          <a:xfrm>
            <a:off x="14112735" y="8153042"/>
            <a:ext cx="3870465" cy="876658"/>
          </a:xfrm>
          <a:prstGeom prst="roundRect">
            <a:avLst/>
          </a:prstGeom>
          <a:solidFill>
            <a:srgbClr val="06B6D4"/>
          </a:solidFill>
          <a:ln>
            <a:solidFill>
              <a:srgbClr val="06B6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Poppins Bold" panose="020B0604020202020204" charset="0"/>
                <a:cs typeface="Poppins Bold" panose="020B0604020202020204" charset="0"/>
              </a:rPr>
              <a:t>4. Market Leadership Vision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D32EFA-C418-8A4C-34EF-0CF14B294C28}"/>
              </a:ext>
            </a:extLst>
          </p:cNvPr>
          <p:cNvCxnSpPr>
            <a:cxnSpLocks/>
          </p:cNvCxnSpPr>
          <p:nvPr/>
        </p:nvCxnSpPr>
        <p:spPr>
          <a:xfrm>
            <a:off x="8524211" y="8572500"/>
            <a:ext cx="848389" cy="0"/>
          </a:xfrm>
          <a:prstGeom prst="straightConnector1">
            <a:avLst/>
          </a:prstGeom>
          <a:solidFill>
            <a:srgbClr val="002060"/>
          </a:solidFill>
          <a:ln w="57150">
            <a:solidFill>
              <a:srgbClr val="06B6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0DD388-0373-3829-6E3B-B00E843CB54B}"/>
              </a:ext>
            </a:extLst>
          </p:cNvPr>
          <p:cNvCxnSpPr>
            <a:cxnSpLocks/>
          </p:cNvCxnSpPr>
          <p:nvPr/>
        </p:nvCxnSpPr>
        <p:spPr>
          <a:xfrm>
            <a:off x="13324811" y="8572500"/>
            <a:ext cx="848389" cy="0"/>
          </a:xfrm>
          <a:prstGeom prst="straightConnector1">
            <a:avLst/>
          </a:prstGeom>
          <a:solidFill>
            <a:srgbClr val="002060"/>
          </a:solidFill>
          <a:ln w="57150">
            <a:solidFill>
              <a:srgbClr val="06B6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432D04-C50D-1D65-B6F8-AD3708B2A5A8}"/>
              </a:ext>
            </a:extLst>
          </p:cNvPr>
          <p:cNvSpPr/>
          <p:nvPr/>
        </p:nvSpPr>
        <p:spPr>
          <a:xfrm>
            <a:off x="304799" y="8153042"/>
            <a:ext cx="3809999" cy="876658"/>
          </a:xfrm>
          <a:prstGeom prst="roundRect">
            <a:avLst/>
          </a:prstGeom>
          <a:solidFill>
            <a:srgbClr val="06B6D4"/>
          </a:solidFill>
          <a:ln>
            <a:solidFill>
              <a:srgbClr val="06B6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1. Regional Expansion</a:t>
            </a:r>
            <a:endParaRPr lang="en-US" sz="2000" b="1" dirty="0">
              <a:solidFill>
                <a:schemeClr val="tx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C438C3-43C2-B71C-19E2-291E1F443E5E}"/>
              </a:ext>
            </a:extLst>
          </p:cNvPr>
          <p:cNvSpPr/>
          <p:nvPr/>
        </p:nvSpPr>
        <p:spPr>
          <a:xfrm>
            <a:off x="4740134" y="8153042"/>
            <a:ext cx="3870466" cy="876658"/>
          </a:xfrm>
          <a:prstGeom prst="roundRect">
            <a:avLst/>
          </a:prstGeom>
          <a:solidFill>
            <a:srgbClr val="06B6D4"/>
          </a:solidFill>
          <a:ln>
            <a:solidFill>
              <a:srgbClr val="06B6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2. AI-Driven Mental Health Ecosystem</a:t>
            </a:r>
            <a:endParaRPr lang="en-US" sz="2000" b="1" dirty="0">
              <a:solidFill>
                <a:schemeClr val="tx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C85C69-6910-3D3D-9B27-A1EFB1EE6F64}"/>
              </a:ext>
            </a:extLst>
          </p:cNvPr>
          <p:cNvSpPr/>
          <p:nvPr/>
        </p:nvSpPr>
        <p:spPr>
          <a:xfrm>
            <a:off x="9296402" y="8153042"/>
            <a:ext cx="4190998" cy="876658"/>
          </a:xfrm>
          <a:prstGeom prst="roundRect">
            <a:avLst/>
          </a:prstGeom>
          <a:solidFill>
            <a:srgbClr val="06B6D4"/>
          </a:solidFill>
          <a:ln>
            <a:solidFill>
              <a:srgbClr val="06B6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3. Full Ecosystem Integration</a:t>
            </a:r>
            <a:endParaRPr lang="en-US" sz="2000" b="1" dirty="0">
              <a:solidFill>
                <a:schemeClr val="tx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E3EA49B-488F-6B93-2D12-A8EDF7C9D5C9}"/>
              </a:ext>
            </a:extLst>
          </p:cNvPr>
          <p:cNvCxnSpPr>
            <a:cxnSpLocks/>
          </p:cNvCxnSpPr>
          <p:nvPr/>
        </p:nvCxnSpPr>
        <p:spPr>
          <a:xfrm>
            <a:off x="3876011" y="8572500"/>
            <a:ext cx="848389" cy="0"/>
          </a:xfrm>
          <a:prstGeom prst="straightConnector1">
            <a:avLst/>
          </a:prstGeom>
          <a:solidFill>
            <a:srgbClr val="002060"/>
          </a:solidFill>
          <a:ln w="57150">
            <a:solidFill>
              <a:srgbClr val="06B6D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8">
            <a:extLst>
              <a:ext uri="{FF2B5EF4-FFF2-40B4-BE49-F238E27FC236}">
                <a16:creationId xmlns:a16="http://schemas.microsoft.com/office/drawing/2014/main" id="{44462FCC-8E2F-7CAE-5B12-0D5EA7C29F7A}"/>
              </a:ext>
            </a:extLst>
          </p:cNvPr>
          <p:cNvSpPr txBox="1"/>
          <p:nvPr/>
        </p:nvSpPr>
        <p:spPr>
          <a:xfrm>
            <a:off x="152400" y="7277100"/>
            <a:ext cx="6934200" cy="72000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600" b="1" dirty="0">
                <a:solidFill>
                  <a:srgbClr val="0F172A"/>
                </a:solidFill>
                <a:latin typeface="Montserrat Bold" panose="00000800000000000000" charset="0"/>
                <a:sym typeface="Montserrat Bold"/>
              </a:rPr>
              <a:t> Future Vision</a:t>
            </a:r>
            <a:endParaRPr lang="en-US" sz="2800" dirty="0">
              <a:solidFill>
                <a:srgbClr val="0F172A"/>
              </a:solidFill>
              <a:latin typeface="Montserrat Bold" panose="00000800000000000000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C50D95-2D7E-1761-1566-8A3286E4D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400" y="9182100"/>
            <a:ext cx="914400" cy="9144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91D7AF-E97E-86CF-F082-666FC6AEAE9C}"/>
              </a:ext>
            </a:extLst>
          </p:cNvPr>
          <p:cNvCxnSpPr>
            <a:cxnSpLocks/>
          </p:cNvCxnSpPr>
          <p:nvPr/>
        </p:nvCxnSpPr>
        <p:spPr>
          <a:xfrm>
            <a:off x="228600" y="7997105"/>
            <a:ext cx="1770490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155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D294C-6396-579D-4DD6-9140DDDC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A80878C5-2F38-9EAE-7E0D-FBFDA42B0053}"/>
              </a:ext>
            </a:extLst>
          </p:cNvPr>
          <p:cNvSpPr/>
          <p:nvPr/>
        </p:nvSpPr>
        <p:spPr>
          <a:xfrm>
            <a:off x="0" y="9189299"/>
            <a:ext cx="1390233" cy="1102076"/>
          </a:xfrm>
          <a:custGeom>
            <a:avLst/>
            <a:gdLst/>
            <a:ahLst/>
            <a:cxnLst/>
            <a:rect l="l" t="t" r="r" b="b"/>
            <a:pathLst>
              <a:path w="1390233" h="1102076">
                <a:moveTo>
                  <a:pt x="0" y="0"/>
                </a:moveTo>
                <a:lnTo>
                  <a:pt x="1390233" y="0"/>
                </a:lnTo>
                <a:lnTo>
                  <a:pt x="1390233" y="1102076"/>
                </a:lnTo>
                <a:lnTo>
                  <a:pt x="0" y="11020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7D90AA5-BBEA-F05C-0421-20AC72C14E86}"/>
              </a:ext>
            </a:extLst>
          </p:cNvPr>
          <p:cNvSpPr/>
          <p:nvPr/>
        </p:nvSpPr>
        <p:spPr>
          <a:xfrm>
            <a:off x="10946606" y="38100"/>
            <a:ext cx="7315200" cy="3096025"/>
          </a:xfrm>
          <a:custGeom>
            <a:avLst/>
            <a:gdLst/>
            <a:ahLst/>
            <a:cxnLst/>
            <a:rect l="l" t="t" r="r" b="b"/>
            <a:pathLst>
              <a:path w="7315200" h="3096025">
                <a:moveTo>
                  <a:pt x="0" y="0"/>
                </a:moveTo>
                <a:lnTo>
                  <a:pt x="7315200" y="0"/>
                </a:lnTo>
                <a:lnTo>
                  <a:pt x="7315200" y="3096025"/>
                </a:lnTo>
                <a:lnTo>
                  <a:pt x="0" y="3096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FDF7B63A-2297-D489-7850-84EE7613B1BF}"/>
              </a:ext>
            </a:extLst>
          </p:cNvPr>
          <p:cNvSpPr/>
          <p:nvPr/>
        </p:nvSpPr>
        <p:spPr>
          <a:xfrm>
            <a:off x="-60068" y="-391487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4E887B89-64E2-6C3F-5A67-F10F3B950C66}"/>
              </a:ext>
            </a:extLst>
          </p:cNvPr>
          <p:cNvSpPr/>
          <p:nvPr/>
        </p:nvSpPr>
        <p:spPr>
          <a:xfrm>
            <a:off x="13163416" y="617220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FCB8423C-147A-92D4-9E75-E8BC3A3EECC2}"/>
              </a:ext>
            </a:extLst>
          </p:cNvPr>
          <p:cNvSpPr txBox="1"/>
          <p:nvPr/>
        </p:nvSpPr>
        <p:spPr>
          <a:xfrm>
            <a:off x="304800" y="152400"/>
            <a:ext cx="14661460" cy="720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600" b="1" dirty="0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 Builders . 1 Vision . Transforming Mental Health Access: </a:t>
            </a:r>
            <a:endParaRPr lang="en-US" sz="2800" dirty="0">
              <a:solidFill>
                <a:srgbClr val="002060"/>
              </a:solidFill>
              <a:latin typeface="Montserrat Bold" panose="00000800000000000000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5D1E99-FC05-163D-A4B7-2C5CC03EECDC}"/>
              </a:ext>
            </a:extLst>
          </p:cNvPr>
          <p:cNvSpPr/>
          <p:nvPr/>
        </p:nvSpPr>
        <p:spPr>
          <a:xfrm>
            <a:off x="2114954" y="1812530"/>
            <a:ext cx="3424960" cy="8766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7030A0"/>
                </a:solidFill>
                <a:latin typeface="Poppins Bold" panose="020B0604020202020204" charset="0"/>
                <a:cs typeface="Poppins Bold" panose="020B0604020202020204" charset="0"/>
              </a:rPr>
              <a:t>BRAVTON CHONI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B050"/>
                </a:solidFill>
                <a:latin typeface="Poppins Bold" panose="020B0604020202020204" charset="0"/>
                <a:cs typeface="Poppins Bold" panose="020B0604020202020204" charset="0"/>
              </a:rPr>
              <a:t>Founder/Chief T. Officer</a:t>
            </a: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9F3BE0DC-89FF-25EB-7249-EEC9E0E69CB0}"/>
              </a:ext>
            </a:extLst>
          </p:cNvPr>
          <p:cNvSpPr/>
          <p:nvPr/>
        </p:nvSpPr>
        <p:spPr>
          <a:xfrm>
            <a:off x="225286" y="1327718"/>
            <a:ext cx="5773436" cy="1910783"/>
          </a:xfrm>
          <a:custGeom>
            <a:avLst/>
            <a:gdLst/>
            <a:ahLst/>
            <a:cxnLst/>
            <a:rect l="l" t="t" r="r" b="b"/>
            <a:pathLst>
              <a:path w="5023329" h="1086866">
                <a:moveTo>
                  <a:pt x="0" y="0"/>
                </a:moveTo>
                <a:lnTo>
                  <a:pt x="5023329" y="0"/>
                </a:lnTo>
                <a:lnTo>
                  <a:pt x="5023329" y="1086866"/>
                </a:lnTo>
                <a:lnTo>
                  <a:pt x="0" y="10868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7921AF4E-B293-699B-D12E-B6971EB2050E}"/>
              </a:ext>
            </a:extLst>
          </p:cNvPr>
          <p:cNvSpPr/>
          <p:nvPr/>
        </p:nvSpPr>
        <p:spPr>
          <a:xfrm>
            <a:off x="225286" y="3446702"/>
            <a:ext cx="5773436" cy="1910783"/>
          </a:xfrm>
          <a:custGeom>
            <a:avLst/>
            <a:gdLst/>
            <a:ahLst/>
            <a:cxnLst/>
            <a:rect l="l" t="t" r="r" b="b"/>
            <a:pathLst>
              <a:path w="5023329" h="1086866">
                <a:moveTo>
                  <a:pt x="0" y="0"/>
                </a:moveTo>
                <a:lnTo>
                  <a:pt x="5023329" y="0"/>
                </a:lnTo>
                <a:lnTo>
                  <a:pt x="5023329" y="1086866"/>
                </a:lnTo>
                <a:lnTo>
                  <a:pt x="0" y="10868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CDAC128-0175-08DB-A903-0C62BBAA49CF}"/>
              </a:ext>
            </a:extLst>
          </p:cNvPr>
          <p:cNvSpPr/>
          <p:nvPr/>
        </p:nvSpPr>
        <p:spPr>
          <a:xfrm>
            <a:off x="369618" y="3531027"/>
            <a:ext cx="1702699" cy="1727287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4FF2BC4-DEA3-E2A5-D7A8-E8F87EA69BCA}"/>
              </a:ext>
            </a:extLst>
          </p:cNvPr>
          <p:cNvSpPr/>
          <p:nvPr/>
        </p:nvSpPr>
        <p:spPr>
          <a:xfrm>
            <a:off x="2096036" y="3924300"/>
            <a:ext cx="3272560" cy="8766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7030A0"/>
                </a:solidFill>
                <a:latin typeface="Poppins Bold" panose="020B0604020202020204" charset="0"/>
                <a:cs typeface="Poppins Bold" panose="020B0604020202020204" charset="0"/>
              </a:rPr>
              <a:t>DANIEL OMONDI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Poppins Bold" panose="020B0604020202020204" charset="0"/>
                <a:cs typeface="Poppins Bold" panose="020B0604020202020204" charset="0"/>
              </a:rPr>
              <a:t>Product Manager</a:t>
            </a: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42ACCBF2-8487-F93B-D58C-38AD4A43DD8F}"/>
              </a:ext>
            </a:extLst>
          </p:cNvPr>
          <p:cNvSpPr/>
          <p:nvPr/>
        </p:nvSpPr>
        <p:spPr>
          <a:xfrm>
            <a:off x="228599" y="5565686"/>
            <a:ext cx="5773436" cy="1910783"/>
          </a:xfrm>
          <a:custGeom>
            <a:avLst/>
            <a:gdLst/>
            <a:ahLst/>
            <a:cxnLst/>
            <a:rect l="l" t="t" r="r" b="b"/>
            <a:pathLst>
              <a:path w="5023329" h="1086866">
                <a:moveTo>
                  <a:pt x="0" y="0"/>
                </a:moveTo>
                <a:lnTo>
                  <a:pt x="5023329" y="0"/>
                </a:lnTo>
                <a:lnTo>
                  <a:pt x="5023329" y="1086866"/>
                </a:lnTo>
                <a:lnTo>
                  <a:pt x="0" y="10868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695507-1D20-6348-18C9-1684BE6AE8C2}"/>
              </a:ext>
            </a:extLst>
          </p:cNvPr>
          <p:cNvSpPr/>
          <p:nvPr/>
        </p:nvSpPr>
        <p:spPr>
          <a:xfrm>
            <a:off x="2086097" y="6057900"/>
            <a:ext cx="3497847" cy="8766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7030A0"/>
                </a:solidFill>
                <a:latin typeface="Poppins Bold" panose="020B0604020202020204" charset="0"/>
                <a:cs typeface="Poppins Bold" panose="020B0604020202020204" charset="0"/>
              </a:rPr>
              <a:t>PETER KARISA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1B31F"/>
                </a:solidFill>
                <a:latin typeface="Poppins Bold" panose="020B0604020202020204" charset="0"/>
                <a:cs typeface="Poppins Bold" panose="020B0604020202020204" charset="0"/>
              </a:rPr>
              <a:t>Actuarial &amp; Pricing Lead</a:t>
            </a: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33CFEC11-2CD1-4571-8E5C-A42A039B77EA}"/>
              </a:ext>
            </a:extLst>
          </p:cNvPr>
          <p:cNvSpPr/>
          <p:nvPr/>
        </p:nvSpPr>
        <p:spPr>
          <a:xfrm>
            <a:off x="6284076" y="1342564"/>
            <a:ext cx="5773436" cy="1910783"/>
          </a:xfrm>
          <a:custGeom>
            <a:avLst/>
            <a:gdLst/>
            <a:ahLst/>
            <a:cxnLst/>
            <a:rect l="l" t="t" r="r" b="b"/>
            <a:pathLst>
              <a:path w="5023329" h="1086866">
                <a:moveTo>
                  <a:pt x="0" y="0"/>
                </a:moveTo>
                <a:lnTo>
                  <a:pt x="5023329" y="0"/>
                </a:lnTo>
                <a:lnTo>
                  <a:pt x="5023329" y="1086866"/>
                </a:lnTo>
                <a:lnTo>
                  <a:pt x="0" y="10868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D6E7523-E39E-C5E4-5380-CD96F72A72F9}"/>
              </a:ext>
            </a:extLst>
          </p:cNvPr>
          <p:cNvSpPr/>
          <p:nvPr/>
        </p:nvSpPr>
        <p:spPr>
          <a:xfrm>
            <a:off x="6430360" y="1474448"/>
            <a:ext cx="1676401" cy="1695449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7EC4F22-3D50-F04B-2A71-0F8AD335F59D}"/>
              </a:ext>
            </a:extLst>
          </p:cNvPr>
          <p:cNvSpPr/>
          <p:nvPr/>
        </p:nvSpPr>
        <p:spPr>
          <a:xfrm>
            <a:off x="8139891" y="1812530"/>
            <a:ext cx="4032667" cy="8766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7030A0"/>
                </a:solidFill>
                <a:latin typeface="Poppins Bold" panose="020B0604020202020204" charset="0"/>
                <a:cs typeface="Poppins Bold" panose="020B0604020202020204" charset="0"/>
              </a:rPr>
              <a:t>OTIENO ROLEX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B050"/>
                </a:solidFill>
                <a:latin typeface="Poppins Bold" panose="020B0604020202020204" charset="0"/>
                <a:cs typeface="Poppins Bold" panose="020B0604020202020204" charset="0"/>
              </a:rPr>
              <a:t> Partnership &amp; Compliance  Lead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FF574AC9-DB75-F214-0DD0-356F1372D9DF}"/>
              </a:ext>
            </a:extLst>
          </p:cNvPr>
          <p:cNvSpPr/>
          <p:nvPr/>
        </p:nvSpPr>
        <p:spPr>
          <a:xfrm>
            <a:off x="6284076" y="3422074"/>
            <a:ext cx="5773436" cy="1910783"/>
          </a:xfrm>
          <a:custGeom>
            <a:avLst/>
            <a:gdLst/>
            <a:ahLst/>
            <a:cxnLst/>
            <a:rect l="l" t="t" r="r" b="b"/>
            <a:pathLst>
              <a:path w="5023329" h="1086866">
                <a:moveTo>
                  <a:pt x="0" y="0"/>
                </a:moveTo>
                <a:lnTo>
                  <a:pt x="5023329" y="0"/>
                </a:lnTo>
                <a:lnTo>
                  <a:pt x="5023329" y="1086866"/>
                </a:lnTo>
                <a:lnTo>
                  <a:pt x="0" y="10868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F5C884DC-087E-B6DD-6C59-32EF6E871232}"/>
              </a:ext>
            </a:extLst>
          </p:cNvPr>
          <p:cNvSpPr/>
          <p:nvPr/>
        </p:nvSpPr>
        <p:spPr>
          <a:xfrm>
            <a:off x="12342866" y="1264896"/>
            <a:ext cx="5773436" cy="1910783"/>
          </a:xfrm>
          <a:custGeom>
            <a:avLst/>
            <a:gdLst/>
            <a:ahLst/>
            <a:cxnLst/>
            <a:rect l="l" t="t" r="r" b="b"/>
            <a:pathLst>
              <a:path w="5023329" h="1086866">
                <a:moveTo>
                  <a:pt x="0" y="0"/>
                </a:moveTo>
                <a:lnTo>
                  <a:pt x="5023329" y="0"/>
                </a:lnTo>
                <a:lnTo>
                  <a:pt x="5023329" y="1086866"/>
                </a:lnTo>
                <a:lnTo>
                  <a:pt x="0" y="10868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16227D86-CEDA-49BB-9EC9-94A294B65B6E}"/>
              </a:ext>
            </a:extLst>
          </p:cNvPr>
          <p:cNvSpPr/>
          <p:nvPr/>
        </p:nvSpPr>
        <p:spPr>
          <a:xfrm>
            <a:off x="6320519" y="5565684"/>
            <a:ext cx="5773436" cy="1910783"/>
          </a:xfrm>
          <a:custGeom>
            <a:avLst/>
            <a:gdLst/>
            <a:ahLst/>
            <a:cxnLst/>
            <a:rect l="l" t="t" r="r" b="b"/>
            <a:pathLst>
              <a:path w="5023329" h="1086866">
                <a:moveTo>
                  <a:pt x="0" y="0"/>
                </a:moveTo>
                <a:lnTo>
                  <a:pt x="5023329" y="0"/>
                </a:lnTo>
                <a:lnTo>
                  <a:pt x="5023329" y="1086866"/>
                </a:lnTo>
                <a:lnTo>
                  <a:pt x="0" y="10868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24EDE6-3893-06AF-D713-4C04D6374060}"/>
              </a:ext>
            </a:extLst>
          </p:cNvPr>
          <p:cNvSpPr/>
          <p:nvPr/>
        </p:nvSpPr>
        <p:spPr>
          <a:xfrm>
            <a:off x="290825" y="8285379"/>
            <a:ext cx="17601085" cy="1318113"/>
          </a:xfrm>
          <a:prstGeom prst="roundRect">
            <a:avLst/>
          </a:prstGeom>
          <a:solidFill>
            <a:srgbClr val="250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Montserrat Bold" panose="00000800000000000000" charset="0"/>
              </a:rPr>
              <a:t>“Mind Sure is powered by a young, innovative team committed to building scalable, accessible and impactful mental health solutions.”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Montserrat Bold" panose="00000800000000000000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C0C3D52-9D2E-DC8C-A502-86E0889AB4D6}"/>
              </a:ext>
            </a:extLst>
          </p:cNvPr>
          <p:cNvSpPr/>
          <p:nvPr/>
        </p:nvSpPr>
        <p:spPr>
          <a:xfrm>
            <a:off x="6430359" y="3531027"/>
            <a:ext cx="1676402" cy="1612473"/>
          </a:xfrm>
          <a:prstGeom prst="ellipse">
            <a:avLst/>
          </a:prstGeom>
          <a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17A3BC-7F70-0A2B-487A-E29AA66E621C}"/>
              </a:ext>
            </a:extLst>
          </p:cNvPr>
          <p:cNvSpPr/>
          <p:nvPr/>
        </p:nvSpPr>
        <p:spPr>
          <a:xfrm>
            <a:off x="8106761" y="3871831"/>
            <a:ext cx="4032667" cy="8766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7030A0"/>
                </a:solidFill>
                <a:latin typeface="Poppins Bold" panose="020B0604020202020204" charset="0"/>
                <a:cs typeface="Poppins Bold" panose="020B0604020202020204" charset="0"/>
              </a:rPr>
              <a:t>KERI CHRISPINE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1B31F"/>
                </a:solidFill>
                <a:latin typeface="Poppins Bold" panose="020B0604020202020204" charset="0"/>
                <a:cs typeface="Poppins Bold" panose="020B0604020202020204" charset="0"/>
              </a:rPr>
              <a:t>Health &amp; Research Lead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BD5D021-5DCF-C491-5A03-975048049FC6}"/>
              </a:ext>
            </a:extLst>
          </p:cNvPr>
          <p:cNvSpPr/>
          <p:nvPr/>
        </p:nvSpPr>
        <p:spPr>
          <a:xfrm>
            <a:off x="14325600" y="1812530"/>
            <a:ext cx="4032667" cy="8766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7030A0"/>
                </a:solidFill>
                <a:latin typeface="Poppins Bold" panose="020B0604020202020204" charset="0"/>
                <a:cs typeface="Poppins Bold" panose="020B0604020202020204" charset="0"/>
              </a:rPr>
              <a:t>CHARLES OUMA</a:t>
            </a:r>
          </a:p>
          <a:p>
            <a:r>
              <a:rPr lang="en-US" b="1" dirty="0">
                <a:solidFill>
                  <a:srgbClr val="01B31F"/>
                </a:solidFill>
                <a:latin typeface="Poppins Bold" panose="020B0604020202020204" charset="0"/>
                <a:cs typeface="Poppins Bold" panose="020B0604020202020204" charset="0"/>
              </a:rPr>
              <a:t>Risk &amp; Sustainability Analyst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892502-329C-0ED2-899A-A277CE0D5321}"/>
              </a:ext>
            </a:extLst>
          </p:cNvPr>
          <p:cNvSpPr/>
          <p:nvPr/>
        </p:nvSpPr>
        <p:spPr>
          <a:xfrm>
            <a:off x="8077200" y="5951341"/>
            <a:ext cx="4032667" cy="8766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7030A0"/>
                </a:solidFill>
                <a:latin typeface="Poppins Bold" panose="020B0604020202020204" charset="0"/>
                <a:cs typeface="Poppins Bold" panose="020B0604020202020204" charset="0"/>
              </a:rPr>
              <a:t>BARAKA KAZUNGU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1B31F"/>
                </a:solidFill>
                <a:latin typeface="Poppins Bold" panose="020B0604020202020204" charset="0"/>
                <a:cs typeface="Poppins Bold" panose="020B0604020202020204" charset="0"/>
              </a:rPr>
              <a:t>Business Analyst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E00EB7-15EF-2CE3-103C-37EFEFCE4FFE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5715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927940D-BD2C-927E-37C2-D08BE5786439}"/>
              </a:ext>
            </a:extLst>
          </p:cNvPr>
          <p:cNvSpPr/>
          <p:nvPr/>
        </p:nvSpPr>
        <p:spPr>
          <a:xfrm>
            <a:off x="412255" y="1455029"/>
            <a:ext cx="1702699" cy="1660361"/>
          </a:xfrm>
          <a:prstGeom prst="flowChartConnector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482" b="-76482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ABEBC6-E828-33B5-E361-5A8A9F0598A2}"/>
              </a:ext>
            </a:extLst>
          </p:cNvPr>
          <p:cNvSpPr/>
          <p:nvPr/>
        </p:nvSpPr>
        <p:spPr>
          <a:xfrm>
            <a:off x="388264" y="5676900"/>
            <a:ext cx="1681921" cy="1706917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4260" t="-127626" r="-548510" b="-42972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E7BFAB-C43E-A5E5-65F4-68DBC85F9526}"/>
              </a:ext>
            </a:extLst>
          </p:cNvPr>
          <p:cNvSpPr/>
          <p:nvPr/>
        </p:nvSpPr>
        <p:spPr>
          <a:xfrm>
            <a:off x="6455909" y="5660748"/>
            <a:ext cx="1676402" cy="1658634"/>
          </a:xfrm>
          <a:prstGeom prst="ellipse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1667" t="-1" r="-116813" b="-172321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A5C33AC-8539-D0DA-3BF8-5C53C6FA98E0}"/>
              </a:ext>
            </a:extLst>
          </p:cNvPr>
          <p:cNvSpPr/>
          <p:nvPr/>
        </p:nvSpPr>
        <p:spPr>
          <a:xfrm>
            <a:off x="12498052" y="1341564"/>
            <a:ext cx="1731087" cy="1695449"/>
          </a:xfrm>
          <a:prstGeom prst="ellipse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6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9E5868F3-07CC-AE5D-5F6C-1A77FBAF00ED}"/>
              </a:ext>
            </a:extLst>
          </p:cNvPr>
          <p:cNvSpPr/>
          <p:nvPr/>
        </p:nvSpPr>
        <p:spPr>
          <a:xfrm rot="5400000">
            <a:off x="16468764" y="-276264"/>
            <a:ext cx="1775163" cy="2251491"/>
          </a:xfrm>
          <a:custGeom>
            <a:avLst/>
            <a:gdLst/>
            <a:ahLst/>
            <a:cxnLst/>
            <a:rect l="l" t="t" r="r" b="b"/>
            <a:pathLst>
              <a:path w="1485315" h="1485315">
                <a:moveTo>
                  <a:pt x="0" y="0"/>
                </a:moveTo>
                <a:lnTo>
                  <a:pt x="1485315" y="0"/>
                </a:lnTo>
                <a:lnTo>
                  <a:pt x="1485315" y="1485315"/>
                </a:lnTo>
                <a:lnTo>
                  <a:pt x="0" y="14853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F318786-3BD4-030F-1D60-4AF07346126F}"/>
              </a:ext>
            </a:extLst>
          </p:cNvPr>
          <p:cNvSpPr/>
          <p:nvPr/>
        </p:nvSpPr>
        <p:spPr>
          <a:xfrm>
            <a:off x="0" y="994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195456" h="1531331">
                <a:moveTo>
                  <a:pt x="0" y="0"/>
                </a:moveTo>
                <a:lnTo>
                  <a:pt x="2195456" y="0"/>
                </a:lnTo>
                <a:lnTo>
                  <a:pt x="2195456" y="1531331"/>
                </a:lnTo>
                <a:lnTo>
                  <a:pt x="0" y="15313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D308CCC6-98A5-1996-73E2-7BA9CB3D1FCE}"/>
              </a:ext>
            </a:extLst>
          </p:cNvPr>
          <p:cNvSpPr/>
          <p:nvPr/>
        </p:nvSpPr>
        <p:spPr>
          <a:xfrm>
            <a:off x="16211416" y="8677736"/>
            <a:ext cx="2076584" cy="1609264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E191A5-AAD1-F7F8-4187-3E0992837BBC}"/>
              </a:ext>
            </a:extLst>
          </p:cNvPr>
          <p:cNvCxnSpPr>
            <a:cxnSpLocks/>
          </p:cNvCxnSpPr>
          <p:nvPr/>
        </p:nvCxnSpPr>
        <p:spPr>
          <a:xfrm flipV="1">
            <a:off x="152400" y="1135697"/>
            <a:ext cx="17449800" cy="0"/>
          </a:xfrm>
          <a:prstGeom prst="line">
            <a:avLst/>
          </a:prstGeom>
          <a:ln w="5715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9">
            <a:extLst>
              <a:ext uri="{FF2B5EF4-FFF2-40B4-BE49-F238E27FC236}">
                <a16:creationId xmlns:a16="http://schemas.microsoft.com/office/drawing/2014/main" id="{38C83119-1062-42D6-A445-227271DF1AA7}"/>
              </a:ext>
            </a:extLst>
          </p:cNvPr>
          <p:cNvSpPr/>
          <p:nvPr/>
        </p:nvSpPr>
        <p:spPr>
          <a:xfrm>
            <a:off x="-63685" y="7555275"/>
            <a:ext cx="2685971" cy="2693623"/>
          </a:xfrm>
          <a:custGeom>
            <a:avLst/>
            <a:gdLst/>
            <a:ahLst/>
            <a:cxnLst/>
            <a:rect l="l" t="t" r="r" b="b"/>
            <a:pathLst>
              <a:path w="2685971" h="2693623">
                <a:moveTo>
                  <a:pt x="0" y="0"/>
                </a:moveTo>
                <a:lnTo>
                  <a:pt x="2685971" y="0"/>
                </a:lnTo>
                <a:lnTo>
                  <a:pt x="2685971" y="2693623"/>
                </a:lnTo>
                <a:lnTo>
                  <a:pt x="0" y="26936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FBA7203E-9E29-87AA-E1A1-474D932D060C}"/>
              </a:ext>
            </a:extLst>
          </p:cNvPr>
          <p:cNvSpPr/>
          <p:nvPr/>
        </p:nvSpPr>
        <p:spPr>
          <a:xfrm>
            <a:off x="0" y="-62113"/>
            <a:ext cx="7315200" cy="3096025"/>
          </a:xfrm>
          <a:custGeom>
            <a:avLst/>
            <a:gdLst/>
            <a:ahLst/>
            <a:cxnLst/>
            <a:rect l="l" t="t" r="r" b="b"/>
            <a:pathLst>
              <a:path w="7315200" h="3096025">
                <a:moveTo>
                  <a:pt x="0" y="0"/>
                </a:moveTo>
                <a:lnTo>
                  <a:pt x="7315200" y="0"/>
                </a:lnTo>
                <a:lnTo>
                  <a:pt x="7315200" y="3096025"/>
                </a:lnTo>
                <a:lnTo>
                  <a:pt x="0" y="3096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0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8A9FCC8-040A-71FF-1268-C357BEE43353}"/>
              </a:ext>
            </a:extLst>
          </p:cNvPr>
          <p:cNvSpPr/>
          <p:nvPr/>
        </p:nvSpPr>
        <p:spPr>
          <a:xfrm>
            <a:off x="2133600" y="1562100"/>
            <a:ext cx="14097000" cy="3581398"/>
          </a:xfrm>
          <a:custGeom>
            <a:avLst/>
            <a:gdLst/>
            <a:ahLst/>
            <a:cxnLst/>
            <a:rect l="l" t="t" r="r" b="b"/>
            <a:pathLst>
              <a:path w="5023329" h="1086866">
                <a:moveTo>
                  <a:pt x="0" y="0"/>
                </a:moveTo>
                <a:lnTo>
                  <a:pt x="5023329" y="0"/>
                </a:lnTo>
                <a:lnTo>
                  <a:pt x="5023329" y="1086866"/>
                </a:lnTo>
                <a:lnTo>
                  <a:pt x="0" y="10868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7F6A0493-30F2-CEE6-55D9-C2C665391BDA}"/>
              </a:ext>
            </a:extLst>
          </p:cNvPr>
          <p:cNvSpPr txBox="1"/>
          <p:nvPr/>
        </p:nvSpPr>
        <p:spPr>
          <a:xfrm>
            <a:off x="304799" y="152400"/>
            <a:ext cx="16230601" cy="732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000" b="1" dirty="0">
                <a:solidFill>
                  <a:srgbClr val="06B6D4"/>
                </a:solidFill>
                <a:latin typeface="Montserrat Bold"/>
                <a:sym typeface="Montserrat Bold"/>
              </a:rPr>
              <a:t>Conclusion</a:t>
            </a:r>
            <a:r>
              <a:rPr lang="en-US" sz="4000" b="1" dirty="0">
                <a:solidFill>
                  <a:srgbClr val="0F172A"/>
                </a:solidFill>
                <a:latin typeface="Montserrat Bold"/>
                <a:sym typeface="Montserrat Bold"/>
              </a:rPr>
              <a:t> : Join Us In Revolutionizing Mental HealthCare</a:t>
            </a:r>
            <a:endParaRPr lang="en-US" sz="3200" dirty="0">
              <a:solidFill>
                <a:srgbClr val="0F172A"/>
              </a:solidFill>
              <a:latin typeface="Montserrat Bold" panose="00000800000000000000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A6D25462-5683-3C7E-7B35-306AC97BC009}"/>
              </a:ext>
            </a:extLst>
          </p:cNvPr>
          <p:cNvSpPr/>
          <p:nvPr/>
        </p:nvSpPr>
        <p:spPr>
          <a:xfrm>
            <a:off x="8915400" y="1205949"/>
            <a:ext cx="685800" cy="804908"/>
          </a:xfrm>
          <a:custGeom>
            <a:avLst/>
            <a:gdLst/>
            <a:ahLst/>
            <a:cxnLst/>
            <a:rect l="l" t="t" r="r" b="b"/>
            <a:pathLst>
              <a:path w="3603293" h="4234639">
                <a:moveTo>
                  <a:pt x="0" y="0"/>
                </a:moveTo>
                <a:lnTo>
                  <a:pt x="3603292" y="0"/>
                </a:lnTo>
                <a:lnTo>
                  <a:pt x="3603292" y="4234639"/>
                </a:lnTo>
                <a:lnTo>
                  <a:pt x="0" y="42346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hlinkClick r:id="rId9"/>
            <a:extLst>
              <a:ext uri="{FF2B5EF4-FFF2-40B4-BE49-F238E27FC236}">
                <a16:creationId xmlns:a16="http://schemas.microsoft.com/office/drawing/2014/main" id="{1153EC51-9C35-449C-3E7D-36C44E5A03F1}"/>
              </a:ext>
            </a:extLst>
          </p:cNvPr>
          <p:cNvSpPr txBox="1"/>
          <p:nvPr/>
        </p:nvSpPr>
        <p:spPr>
          <a:xfrm>
            <a:off x="940063" y="9452709"/>
            <a:ext cx="5536937" cy="56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200" b="1" u="sng" dirty="0">
                <a:solidFill>
                  <a:srgbClr val="C00000"/>
                </a:solidFill>
                <a:latin typeface="Montserrat Bold" panose="00000800000000000000" charset="0"/>
                <a:ea typeface="Canva Sans"/>
                <a:cs typeface="Canva Sans"/>
                <a:sym typeface="Canva Sans"/>
                <a:hlinkClick r:id="rId10" action="ppaction://hlinkfile"/>
              </a:rPr>
              <a:t>www.mindsure.co.ke</a:t>
            </a:r>
            <a:endParaRPr lang="en-US" sz="3200" b="1" u="sng" dirty="0">
              <a:solidFill>
                <a:srgbClr val="C00000"/>
              </a:solidFill>
              <a:latin typeface="Montserrat Bold" panose="00000800000000000000" charset="0"/>
              <a:ea typeface="Canva Sans"/>
              <a:cs typeface="Canva Sans"/>
              <a:sym typeface="Canva Sans"/>
              <a:hlinkClick r:id="rId11" tooltip="mailto:bravtonotieno@gmail.com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2" name="TextBox 11">
            <a:hlinkClick r:id="rId9"/>
            <a:extLst>
              <a:ext uri="{FF2B5EF4-FFF2-40B4-BE49-F238E27FC236}">
                <a16:creationId xmlns:a16="http://schemas.microsoft.com/office/drawing/2014/main" id="{968B0AE8-5CEF-EA47-8F55-E99A5ED7A9BF}"/>
              </a:ext>
            </a:extLst>
          </p:cNvPr>
          <p:cNvSpPr txBox="1"/>
          <p:nvPr/>
        </p:nvSpPr>
        <p:spPr>
          <a:xfrm>
            <a:off x="7188463" y="9410700"/>
            <a:ext cx="5536937" cy="56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200" b="1" u="sng" dirty="0">
                <a:solidFill>
                  <a:srgbClr val="01B31F"/>
                </a:solidFill>
                <a:latin typeface="Montserrat Bold" panose="00000800000000000000" charset="0"/>
                <a:ea typeface="Canva Sans"/>
                <a:cs typeface="Canva Sans"/>
                <a:sym typeface="Canva Sans"/>
                <a:hlinkClick r:id="rId9" tooltip="mailto:bravtonotieno@gmail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info@mindsure.co.ke</a:t>
            </a:r>
            <a:endParaRPr lang="en-US" sz="3200" b="1" u="sng" dirty="0">
              <a:solidFill>
                <a:srgbClr val="01B31F"/>
              </a:solidFill>
              <a:latin typeface="Montserrat Bold" panose="00000800000000000000" charset="0"/>
              <a:ea typeface="Canva Sans"/>
              <a:cs typeface="Canva Sans"/>
              <a:sym typeface="Canva Sans"/>
              <a:hlinkClick r:id="rId11" tooltip="mailto:bravtonotieno@gmail.com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TextBox 11">
            <a:hlinkClick r:id="rId9"/>
            <a:extLst>
              <a:ext uri="{FF2B5EF4-FFF2-40B4-BE49-F238E27FC236}">
                <a16:creationId xmlns:a16="http://schemas.microsoft.com/office/drawing/2014/main" id="{C84603A6-6A98-D095-E521-AFF1DF9FB6A8}"/>
              </a:ext>
            </a:extLst>
          </p:cNvPr>
          <p:cNvSpPr txBox="1"/>
          <p:nvPr/>
        </p:nvSpPr>
        <p:spPr>
          <a:xfrm>
            <a:off x="2705100" y="1838776"/>
            <a:ext cx="12877800" cy="2999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759"/>
              </a:lnSpc>
            </a:pPr>
            <a:r>
              <a:rPr lang="en-US" sz="2400" b="1" dirty="0">
                <a:solidFill>
                  <a:srgbClr val="002060"/>
                </a:solidFill>
                <a:latin typeface="Montserrat Bold" panose="00000800000000000000" charset="0"/>
                <a:ea typeface="Canva Sans"/>
                <a:cs typeface="Canva Sans"/>
                <a:sym typeface="Canva Sans"/>
              </a:rPr>
              <a:t>Together, We can make mental healthcare more accessible, affordable and preventive for everyone. We invite partners, healthcare Providers, Institutions, organizations, families and individuals to join Mind sure in building a mentally resilient future. Support, adopt, partner or invest in Mind Sure and be part of the movement transforming mental wellness across Africa</a:t>
            </a:r>
            <a:endParaRPr lang="en-US" sz="2400" b="1" dirty="0">
              <a:solidFill>
                <a:srgbClr val="002060"/>
              </a:solidFill>
              <a:latin typeface="Montserrat Bold" panose="00000800000000000000" charset="0"/>
              <a:ea typeface="Canva Sans"/>
              <a:cs typeface="Canva Sans"/>
              <a:sym typeface="Canva Sans"/>
              <a:hlinkClick r:id="rId11" tooltip="mailto:bravtonotieno@gmail.com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352C7E7-559F-1739-2254-03B0D714C345}"/>
              </a:ext>
            </a:extLst>
          </p:cNvPr>
          <p:cNvSpPr txBox="1"/>
          <p:nvPr/>
        </p:nvSpPr>
        <p:spPr>
          <a:xfrm>
            <a:off x="2927846" y="5295900"/>
            <a:ext cx="12691968" cy="1572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79"/>
              </a:lnSpc>
            </a:pPr>
            <a:r>
              <a:rPr lang="en-US" sz="9699" b="1" i="1" dirty="0">
                <a:solidFill>
                  <a:srgbClr val="00206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Thanks For Your Time!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3318EF3-84E8-D542-47A2-ECA583590D5E}"/>
              </a:ext>
            </a:extLst>
          </p:cNvPr>
          <p:cNvSpPr txBox="1"/>
          <p:nvPr/>
        </p:nvSpPr>
        <p:spPr>
          <a:xfrm>
            <a:off x="3048000" y="7894900"/>
            <a:ext cx="12691968" cy="151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79"/>
              </a:lnSpc>
            </a:pPr>
            <a:r>
              <a:rPr lang="en-US" sz="4000" b="1" i="1" dirty="0">
                <a:solidFill>
                  <a:srgbClr val="002060"/>
                </a:solidFill>
                <a:latin typeface="Lucida Handwriting" panose="03010101010101010101" pitchFamily="66" charset="0"/>
                <a:ea typeface="Lato Bold Italics"/>
                <a:cs typeface="Lato Bold Italics"/>
                <a:sym typeface="Lato Bold Italics"/>
              </a:rPr>
              <a:t>Quick Connect With Us!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FCA05-E3F4-35B7-0A5A-4F63E9114E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6659298"/>
            <a:ext cx="1981200" cy="1865161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939D89FC-B127-6A04-0AA2-3CB04659D59D}"/>
              </a:ext>
            </a:extLst>
          </p:cNvPr>
          <p:cNvSpPr txBox="1"/>
          <p:nvPr/>
        </p:nvSpPr>
        <p:spPr>
          <a:xfrm>
            <a:off x="13304147" y="9570400"/>
            <a:ext cx="3764653" cy="486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b="1" dirty="0">
                <a:solidFill>
                  <a:srgbClr val="C00000"/>
                </a:solidFill>
                <a:latin typeface="Montserrat Bold" panose="00000800000000000000" charset="0"/>
                <a:ea typeface="Canva Sans"/>
                <a:cs typeface="Canva Sans"/>
                <a:sym typeface="Canva Sans"/>
              </a:rPr>
              <a:t>+254 727 345 738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2">
            <a:extLst>
              <a:ext uri="{FF2B5EF4-FFF2-40B4-BE49-F238E27FC236}">
                <a16:creationId xmlns:a16="http://schemas.microsoft.com/office/drawing/2014/main" id="{E5F4F447-6275-0C88-AC62-F0037A9118F4}"/>
              </a:ext>
            </a:extLst>
          </p:cNvPr>
          <p:cNvSpPr/>
          <p:nvPr/>
        </p:nvSpPr>
        <p:spPr>
          <a:xfrm>
            <a:off x="15855145" y="5106"/>
            <a:ext cx="2419344" cy="1953912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8B7BE3F8-0389-4A50-8A66-AE11C2E9920F}"/>
              </a:ext>
            </a:extLst>
          </p:cNvPr>
          <p:cNvSpPr/>
          <p:nvPr/>
        </p:nvSpPr>
        <p:spPr>
          <a:xfrm>
            <a:off x="0" y="0"/>
            <a:ext cx="18267465" cy="10287000"/>
          </a:xfrm>
          <a:custGeom>
            <a:avLst/>
            <a:gdLst/>
            <a:ahLst/>
            <a:cxnLst/>
            <a:rect l="l" t="t" r="r" b="b"/>
            <a:pathLst>
              <a:path w="3711379" h="2472706">
                <a:moveTo>
                  <a:pt x="0" y="0"/>
                </a:moveTo>
                <a:lnTo>
                  <a:pt x="3711379" y="0"/>
                </a:lnTo>
                <a:lnTo>
                  <a:pt x="3711379" y="2472706"/>
                </a:lnTo>
                <a:lnTo>
                  <a:pt x="0" y="2472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BB416FA9-9755-EDFD-C555-EB406ECAF965}"/>
              </a:ext>
            </a:extLst>
          </p:cNvPr>
          <p:cNvSpPr/>
          <p:nvPr/>
        </p:nvSpPr>
        <p:spPr>
          <a:xfrm>
            <a:off x="13137675" y="6183796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332172" y="1096123"/>
            <a:ext cx="10564428" cy="6790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250AC6"/>
                </a:solidFill>
                <a:latin typeface="Montserrat Bold" panose="00000800000000000000" charset="0"/>
              </a:rPr>
              <a:t>Severe Access and Treatment Gaps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250AC6"/>
                </a:solidFill>
                <a:latin typeface="Montserrat Bold" panose="00000800000000000000" charset="0"/>
              </a:rPr>
              <a:t>Growing Global Mental Health Burden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250AC6"/>
                </a:solidFill>
                <a:latin typeface="Montserrat Bold" panose="00000800000000000000" charset="0"/>
              </a:rPr>
              <a:t>Underinvestment in Mental Health Budgets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rgbClr val="250AC6"/>
                </a:solidFill>
                <a:latin typeface="Montserrat Bold" panose="00000800000000000000" charset="0"/>
              </a:rPr>
              <a:t>High Cost of Care</a:t>
            </a:r>
            <a:r>
              <a:rPr lang="en-US" sz="4000" dirty="0">
                <a:solidFill>
                  <a:srgbClr val="250AC6"/>
                </a:solidFill>
                <a:latin typeface="Montserrat Bold" panose="00000800000000000000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250AC6"/>
                </a:solidFill>
                <a:latin typeface="Montserrat Bold" panose="00000800000000000000" charset="0"/>
              </a:rPr>
              <a:t>Stigma and low awareness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250AC6"/>
                </a:solidFill>
                <a:latin typeface="Montserrat Bold" panose="00000800000000000000" charset="0"/>
              </a:rPr>
              <a:t>Limited insurance coverage, where mental health benefits are often excluded or minimal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250AC6"/>
                </a:solidFill>
                <a:latin typeface="Montserrat Bold" panose="00000800000000000000" charset="0"/>
              </a:rPr>
              <a:t>Impact of the COVID-19 Pandemic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250AC6"/>
                </a:solidFill>
                <a:latin typeface="Montserrat Bold" panose="00000800000000000000" charset="0"/>
              </a:rPr>
              <a:t>Rising Mental Health Insurance Claims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250AC6"/>
                </a:solidFill>
                <a:latin typeface="Montserrat Bold" panose="00000800000000000000" charset="0"/>
              </a:rPr>
              <a:t>Disproportionate Impact on Vulnerable Groups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rgbClr val="250AC6"/>
                </a:solidFill>
                <a:latin typeface="Montserrat Bold" panose="020B0604020202020204" charset="0"/>
              </a:rPr>
              <a:t>Digital Accessibility Gaps</a:t>
            </a:r>
            <a:endParaRPr lang="en-US" sz="4000" dirty="0">
              <a:solidFill>
                <a:srgbClr val="250AC6"/>
              </a:solidFill>
              <a:latin typeface="Montserrat Bold" panose="020B0604020202020204" charset="0"/>
              <a:ea typeface="Lato"/>
              <a:cs typeface="Lato"/>
              <a:sym typeface="Lato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76325" y="-69305"/>
            <a:ext cx="18116550" cy="1527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3200" b="1" dirty="0">
                <a:latin typeface="Montserrat Bold"/>
                <a:ea typeface="Montserrat Bold"/>
                <a:cs typeface="Montserrat Bold"/>
                <a:sym typeface="Montserrat Bold"/>
              </a:rPr>
              <a:t>The Problem : </a:t>
            </a:r>
            <a:r>
              <a:rPr lang="en-GB" sz="2800" dirty="0">
                <a:solidFill>
                  <a:srgbClr val="01B31F"/>
                </a:solidFill>
                <a:latin typeface="Montserrat Bold" panose="00000800000000000000" charset="0"/>
              </a:rPr>
              <a:t>Mental Health Care Remains Inaccessible, Expensive &amp; Underinsured</a:t>
            </a:r>
            <a:endParaRPr lang="en-US" sz="2800" dirty="0">
              <a:solidFill>
                <a:srgbClr val="01B31F"/>
              </a:solidFill>
              <a:latin typeface="Montserrat Bold" panose="00000800000000000000" charset="0"/>
            </a:endParaRPr>
          </a:p>
          <a:p>
            <a:pPr algn="l">
              <a:lnSpc>
                <a:spcPts val="6300"/>
              </a:lnSpc>
            </a:pPr>
            <a:endParaRPr lang="en-US" sz="32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28E67B5-6CB3-F326-FB64-C1F9189B5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45821"/>
              </p:ext>
            </p:extLst>
          </p:nvPr>
        </p:nvGraphicFramePr>
        <p:xfrm>
          <a:off x="10439400" y="1203206"/>
          <a:ext cx="7444762" cy="5845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AutoShape 17">
            <a:extLst>
              <a:ext uri="{FF2B5EF4-FFF2-40B4-BE49-F238E27FC236}">
                <a16:creationId xmlns:a16="http://schemas.microsoft.com/office/drawing/2014/main" id="{88F69A3A-FF3E-1364-6BEF-780F212F2586}"/>
              </a:ext>
            </a:extLst>
          </p:cNvPr>
          <p:cNvSpPr/>
          <p:nvPr/>
        </p:nvSpPr>
        <p:spPr>
          <a:xfrm>
            <a:off x="10134600" y="1104900"/>
            <a:ext cx="0" cy="5791191"/>
          </a:xfrm>
          <a:prstGeom prst="line">
            <a:avLst/>
          </a:prstGeom>
          <a:ln w="38100" cap="flat">
            <a:solidFill>
              <a:srgbClr val="7C3AE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B162C4-3D9B-82E6-2486-1EB99989DC9C}"/>
              </a:ext>
            </a:extLst>
          </p:cNvPr>
          <p:cNvSpPr/>
          <p:nvPr/>
        </p:nvSpPr>
        <p:spPr>
          <a:xfrm>
            <a:off x="10111582" y="7200900"/>
            <a:ext cx="8100398" cy="838198"/>
          </a:xfrm>
          <a:prstGeom prst="roundRect">
            <a:avLst/>
          </a:prstGeom>
          <a:solidFill>
            <a:srgbClr val="250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&lt;2% Mental Health Budget Allocation | 70%+ Treatment Gap in LMICs | </a:t>
            </a:r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E6B517-A606-AB6D-CC87-89B09A79EFF5}"/>
              </a:ext>
            </a:extLst>
          </p:cNvPr>
          <p:cNvSpPr/>
          <p:nvPr/>
        </p:nvSpPr>
        <p:spPr>
          <a:xfrm>
            <a:off x="127896" y="8328989"/>
            <a:ext cx="18032207" cy="1453070"/>
          </a:xfrm>
          <a:prstGeom prst="roundRect">
            <a:avLst/>
          </a:prstGeom>
          <a:solidFill>
            <a:srgbClr val="06B6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“Mental health support is still expensive, inaccessible, underinsured and reactive rather than preventive - especially for students, young professionals and underserved communities.”</a:t>
            </a:r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111827"/>
                </a:solidFill>
                <a:latin typeface="Poppins Bold" panose="020B0604020202020204" charset="0"/>
                <a:cs typeface="Poppins Bold" panose="020B0604020202020204" charset="0"/>
              </a:rPr>
              <a:t>CITATIONS : </a:t>
            </a:r>
            <a:r>
              <a:rPr lang="en-US" sz="2000" dirty="0">
                <a:solidFill>
                  <a:srgbClr val="FFFF00"/>
                </a:solidFill>
                <a:latin typeface="Poppins Bold" panose="020B0604020202020204" charset="0"/>
                <a:cs typeface="Poppins Bold" panose="020B060402020202020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2024 </a:t>
            </a:r>
            <a:r>
              <a:rPr lang="en-US" sz="2000" dirty="0">
                <a:solidFill>
                  <a:srgbClr val="FFFF00"/>
                </a:solidFill>
                <a:latin typeface="Poppins Bold" panose="020B0604020202020204" charset="0"/>
                <a:cs typeface="Poppins Bold" panose="020B0604020202020204" charset="0"/>
              </a:rPr>
              <a:t>, </a:t>
            </a:r>
            <a:r>
              <a:rPr lang="en-US" sz="2000" dirty="0">
                <a:solidFill>
                  <a:srgbClr val="FFFF00"/>
                </a:solidFill>
                <a:latin typeface="Poppins Bold" panose="020B0604020202020204" charset="0"/>
                <a:cs typeface="Poppins Bold" panose="020B060402020202020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ECONOMIC TIMES 2024</a:t>
            </a:r>
            <a:r>
              <a:rPr lang="en-US" sz="2000" dirty="0">
                <a:solidFill>
                  <a:srgbClr val="FFFF00"/>
                </a:solidFill>
                <a:latin typeface="Poppins Bold" panose="020B0604020202020204" charset="0"/>
                <a:cs typeface="Poppins Bold" panose="020B0604020202020204" charset="0"/>
              </a:rPr>
              <a:t>, </a:t>
            </a:r>
            <a:r>
              <a:rPr lang="en-US" sz="2000" dirty="0">
                <a:solidFill>
                  <a:srgbClr val="FFFF00"/>
                </a:solidFill>
                <a:latin typeface="Poppins Bold" panose="020B0604020202020204" charset="0"/>
                <a:cs typeface="Poppins Bold" panose="020B060402020202020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DELLOITE 2025</a:t>
            </a:r>
            <a:r>
              <a:rPr lang="en-US" sz="2000" dirty="0">
                <a:solidFill>
                  <a:srgbClr val="FFFF00"/>
                </a:solidFill>
                <a:latin typeface="Poppins Bold" panose="020B0604020202020204" charset="0"/>
                <a:cs typeface="Poppins Bold" panose="020B0604020202020204" charset="0"/>
              </a:rPr>
              <a:t>, </a:t>
            </a:r>
            <a:r>
              <a:rPr lang="en-US" sz="2000" dirty="0">
                <a:solidFill>
                  <a:srgbClr val="FFFF00"/>
                </a:solidFill>
                <a:latin typeface="Poppins Bold" panose="020B0604020202020204" charset="0"/>
                <a:cs typeface="Poppins Bold" panose="020B060402020202020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ILO 2025</a:t>
            </a:r>
            <a:r>
              <a:rPr lang="en-US" sz="2000" dirty="0">
                <a:solidFill>
                  <a:srgbClr val="FFFF00"/>
                </a:solidFill>
                <a:latin typeface="Poppins Bold" panose="020B0604020202020204" charset="0"/>
                <a:cs typeface="Poppins Bold" panose="020B0604020202020204" charset="0"/>
              </a:rPr>
              <a:t>, </a:t>
            </a:r>
            <a:r>
              <a:rPr lang="en-US" sz="2000" dirty="0">
                <a:solidFill>
                  <a:srgbClr val="FFFF00"/>
                </a:solidFill>
                <a:latin typeface="Poppins Bold" panose="020B0604020202020204" charset="0"/>
                <a:cs typeface="Poppins Bold" panose="020B060402020202020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 KINSEY 2025 </a:t>
            </a:r>
            <a:endParaRPr lang="en-US" dirty="0">
              <a:solidFill>
                <a:srgbClr val="FFFF00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C882A099-A07F-EEED-F087-E9385EFEAF8A}"/>
              </a:ext>
            </a:extLst>
          </p:cNvPr>
          <p:cNvSpPr/>
          <p:nvPr/>
        </p:nvSpPr>
        <p:spPr>
          <a:xfrm>
            <a:off x="20535" y="-2953"/>
            <a:ext cx="2419344" cy="1953912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03E555-2E51-6147-4519-51293B8C19D2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D2E2CC4-4C29-64C7-EFAE-7C4219B340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009438"/>
            <a:ext cx="1194021" cy="1194021"/>
          </a:xfrm>
          <a:prstGeom prst="rect">
            <a:avLst/>
          </a:prstGeom>
          <a:ln>
            <a:solidFill>
              <a:srgbClr val="06B6D4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AD027-8F1B-05D7-30DE-53E18DBEB9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584" y="9027362"/>
            <a:ext cx="1194021" cy="1194021"/>
          </a:xfrm>
          <a:prstGeom prst="rect">
            <a:avLst/>
          </a:prstGeom>
          <a:ln>
            <a:solidFill>
              <a:srgbClr val="06B6D4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AE02F4-883B-0249-4B33-468C94D40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4">
            <a:extLst>
              <a:ext uri="{FF2B5EF4-FFF2-40B4-BE49-F238E27FC236}">
                <a16:creationId xmlns:a16="http://schemas.microsoft.com/office/drawing/2014/main" id="{AA1B9B71-F973-A8C7-0F2B-68E867FD5C25}"/>
              </a:ext>
            </a:extLst>
          </p:cNvPr>
          <p:cNvSpPr/>
          <p:nvPr/>
        </p:nvSpPr>
        <p:spPr>
          <a:xfrm>
            <a:off x="1575891" y="7902659"/>
            <a:ext cx="1420218" cy="2416825"/>
          </a:xfrm>
          <a:custGeom>
            <a:avLst/>
            <a:gdLst/>
            <a:ahLst/>
            <a:cxnLst/>
            <a:rect l="l" t="t" r="r" b="b"/>
            <a:pathLst>
              <a:path w="1038963" h="1360546">
                <a:moveTo>
                  <a:pt x="0" y="0"/>
                </a:moveTo>
                <a:lnTo>
                  <a:pt x="1038962" y="0"/>
                </a:lnTo>
                <a:lnTo>
                  <a:pt x="1038962" y="1360546"/>
                </a:lnTo>
                <a:lnTo>
                  <a:pt x="0" y="13605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5747F519-F2DB-89E1-E974-8EB3E58E2536}"/>
              </a:ext>
            </a:extLst>
          </p:cNvPr>
          <p:cNvSpPr/>
          <p:nvPr/>
        </p:nvSpPr>
        <p:spPr>
          <a:xfrm rot="16512552">
            <a:off x="16188859" y="8310400"/>
            <a:ext cx="2245632" cy="1643798"/>
          </a:xfrm>
          <a:custGeom>
            <a:avLst/>
            <a:gdLst/>
            <a:ahLst/>
            <a:cxnLst/>
            <a:rect l="l" t="t" r="r" b="b"/>
            <a:pathLst>
              <a:path w="1469060" h="841371">
                <a:moveTo>
                  <a:pt x="0" y="0"/>
                </a:moveTo>
                <a:lnTo>
                  <a:pt x="1469060" y="0"/>
                </a:lnTo>
                <a:lnTo>
                  <a:pt x="1469060" y="841371"/>
                </a:lnTo>
                <a:lnTo>
                  <a:pt x="0" y="8413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E0D18EF-D65A-B518-C220-1365B3280A1F}"/>
              </a:ext>
            </a:extLst>
          </p:cNvPr>
          <p:cNvSpPr/>
          <p:nvPr/>
        </p:nvSpPr>
        <p:spPr>
          <a:xfrm>
            <a:off x="-28143" y="876300"/>
            <a:ext cx="2085543" cy="1478308"/>
          </a:xfrm>
          <a:custGeom>
            <a:avLst/>
            <a:gdLst/>
            <a:ahLst/>
            <a:cxnLst/>
            <a:rect l="l" t="t" r="r" b="b"/>
            <a:pathLst>
              <a:path w="1469060" h="841371">
                <a:moveTo>
                  <a:pt x="0" y="0"/>
                </a:moveTo>
                <a:lnTo>
                  <a:pt x="1469060" y="0"/>
                </a:lnTo>
                <a:lnTo>
                  <a:pt x="1469060" y="841371"/>
                </a:lnTo>
                <a:lnTo>
                  <a:pt x="0" y="8413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284E010-A9D2-C6AF-6FFC-98B1CE126887}"/>
              </a:ext>
            </a:extLst>
          </p:cNvPr>
          <p:cNvSpPr/>
          <p:nvPr/>
        </p:nvSpPr>
        <p:spPr>
          <a:xfrm>
            <a:off x="2954642" y="712931"/>
            <a:ext cx="12011384" cy="9612169"/>
          </a:xfrm>
          <a:custGeom>
            <a:avLst/>
            <a:gdLst/>
            <a:ahLst/>
            <a:cxnLst/>
            <a:rect l="l" t="t" r="r" b="b"/>
            <a:pathLst>
              <a:path w="1291017" h="1520469">
                <a:moveTo>
                  <a:pt x="0" y="0"/>
                </a:moveTo>
                <a:lnTo>
                  <a:pt x="1291017" y="0"/>
                </a:lnTo>
                <a:lnTo>
                  <a:pt x="1291017" y="1520469"/>
                </a:lnTo>
                <a:lnTo>
                  <a:pt x="0" y="15204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841F6B11-66C0-F541-1845-2769BE7A285A}"/>
              </a:ext>
            </a:extLst>
          </p:cNvPr>
          <p:cNvSpPr txBox="1"/>
          <p:nvPr/>
        </p:nvSpPr>
        <p:spPr>
          <a:xfrm>
            <a:off x="1030871" y="-16643"/>
            <a:ext cx="17790529" cy="155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Why It Matters </a:t>
            </a:r>
            <a:r>
              <a:rPr lang="en-US" sz="4000" b="1" dirty="0"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GB" sz="3200" dirty="0">
                <a:solidFill>
                  <a:srgbClr val="01B31F"/>
                </a:solidFill>
                <a:latin typeface="Montserrat Bold" panose="00000800000000000000" charset="0"/>
              </a:rPr>
              <a:t>Mental Health  Is Human, Economic &amp; Productivity Issue</a:t>
            </a:r>
            <a:endParaRPr lang="en-US" sz="3200" dirty="0">
              <a:solidFill>
                <a:srgbClr val="01B31F"/>
              </a:solidFill>
              <a:latin typeface="Montserrat Bold" panose="00000800000000000000" charset="0"/>
            </a:endParaRPr>
          </a:p>
          <a:p>
            <a:pPr algn="l">
              <a:lnSpc>
                <a:spcPts val="6300"/>
              </a:lnSpc>
            </a:pPr>
            <a:endParaRPr lang="en-US" sz="40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E60F04-4D68-2DD7-0838-8BB818825102}"/>
              </a:ext>
            </a:extLst>
          </p:cNvPr>
          <p:cNvSpPr/>
          <p:nvPr/>
        </p:nvSpPr>
        <p:spPr>
          <a:xfrm>
            <a:off x="152400" y="1745724"/>
            <a:ext cx="5884174" cy="6193775"/>
          </a:xfrm>
          <a:prstGeom prst="roundRect">
            <a:avLst/>
          </a:prstGeom>
          <a:solidFill>
            <a:srgbClr val="06B6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rgbClr val="250AC6"/>
                </a:solidFill>
                <a:latin typeface="Poppins Medium" panose="020B0502040204020203" pitchFamily="2" charset="0"/>
                <a:cs typeface="Poppins Medium" panose="020B0502040204020203" pitchFamily="2" charset="0"/>
              </a:rPr>
              <a:t> Mental Health Affects Daily Life</a:t>
            </a:r>
            <a:endParaRPr lang="en-US" sz="2400" b="1" dirty="0">
              <a:solidFill>
                <a:srgbClr val="250AC6"/>
              </a:solidFill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Impacts learning, productivity &amp; relationships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Increases burnout, stress &amp; absenteeism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Reduces quality of life and performance</a:t>
            </a: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chemeClr val="tx1"/>
                </a:solidFill>
                <a:latin typeface="Poppins Medium" panose="020B0502040204020203" pitchFamily="2" charset="0"/>
                <a:cs typeface="Poppins Medium" panose="020B0502040204020203" pitchFamily="2" charset="0"/>
              </a:rPr>
              <a:t> Rising Demand for Mental Health Support</a:t>
            </a:r>
            <a:endParaRPr lang="en-US" sz="2400" b="1" dirty="0">
              <a:solidFill>
                <a:schemeClr val="tx1"/>
              </a:solidFill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Post-pandemic increase in mental health cases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Growing therapy &amp; insurance claims globally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More youth seeking digital wellness support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4AC9D7-5989-E2BA-B68C-FB534A383D14}"/>
              </a:ext>
            </a:extLst>
          </p:cNvPr>
          <p:cNvSpPr/>
          <p:nvPr/>
        </p:nvSpPr>
        <p:spPr>
          <a:xfrm>
            <a:off x="165652" y="8277715"/>
            <a:ext cx="17969949" cy="1553310"/>
          </a:xfrm>
          <a:prstGeom prst="roundRect">
            <a:avLst/>
          </a:prstGeom>
          <a:solidFill>
            <a:srgbClr val="06B6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bg1"/>
                </a:solidFill>
                <a:latin typeface="Montserrat Bold" panose="00000800000000000000" charset="0"/>
              </a:rPr>
              <a:t>“Mental health is no longer optional healthcare  it is essential for productivity, well-being, economic stability and social resilience.”</a:t>
            </a:r>
          </a:p>
          <a:p>
            <a:pPr lvl="0" algn="ctr"/>
            <a:r>
              <a:rPr lang="en-GB" sz="2000" dirty="0">
                <a:solidFill>
                  <a:schemeClr val="bg1"/>
                </a:solidFill>
                <a:latin typeface="Montserrat Bold" panose="00000800000000000000" charset="0"/>
              </a:rPr>
              <a:t>CITATIONS : </a:t>
            </a:r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World Mental Health Report 2022 </a:t>
            </a:r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</a:rPr>
              <a:t>,</a:t>
            </a:r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Action Plan 2022 Update</a:t>
            </a:r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</a:rPr>
              <a:t>, </a:t>
            </a:r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 Kinsey Health Institute 2024</a:t>
            </a:r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</a:rPr>
              <a:t>,</a:t>
            </a:r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Deloitte Insights 2024</a:t>
            </a:r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</a:rPr>
              <a:t>,</a:t>
            </a:r>
          </a:p>
          <a:p>
            <a:pPr lvl="0" algn="ctr"/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Guardian 2024</a:t>
            </a:r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</a:rPr>
              <a:t>,</a:t>
            </a:r>
            <a:r>
              <a:rPr lang="en-GB" dirty="0">
                <a:solidFill>
                  <a:srgbClr val="0F172A"/>
                </a:solidFill>
                <a:latin typeface="Montserrat Bold" panose="00000800000000000000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Economic Times 2025</a:t>
            </a:r>
            <a:endParaRPr lang="en-US" dirty="0">
              <a:solidFill>
                <a:srgbClr val="0F172A"/>
              </a:solidFill>
              <a:latin typeface="Montserrat Bold" panose="00000800000000000000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54FE41-755A-9300-EDDE-E5A770D7889E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5">
            <a:extLst>
              <a:ext uri="{FF2B5EF4-FFF2-40B4-BE49-F238E27FC236}">
                <a16:creationId xmlns:a16="http://schemas.microsoft.com/office/drawing/2014/main" id="{B5DF774B-B82D-5C30-607A-B1263DD24A43}"/>
              </a:ext>
            </a:extLst>
          </p:cNvPr>
          <p:cNvSpPr/>
          <p:nvPr/>
        </p:nvSpPr>
        <p:spPr>
          <a:xfrm>
            <a:off x="2438400" y="1164844"/>
            <a:ext cx="799589" cy="854456"/>
          </a:xfrm>
          <a:custGeom>
            <a:avLst/>
            <a:gdLst/>
            <a:ahLst/>
            <a:cxnLst/>
            <a:rect l="l" t="t" r="r" b="b"/>
            <a:pathLst>
              <a:path w="1315939" h="1296798">
                <a:moveTo>
                  <a:pt x="0" y="0"/>
                </a:moveTo>
                <a:lnTo>
                  <a:pt x="1315939" y="0"/>
                </a:lnTo>
                <a:lnTo>
                  <a:pt x="1315939" y="1296798"/>
                </a:lnTo>
                <a:lnTo>
                  <a:pt x="0" y="1296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6A7E7536-9240-933A-842B-9704928202DB}"/>
              </a:ext>
            </a:extLst>
          </p:cNvPr>
          <p:cNvSpPr/>
          <p:nvPr/>
        </p:nvSpPr>
        <p:spPr>
          <a:xfrm>
            <a:off x="2286000" y="1030762"/>
            <a:ext cx="1032660" cy="1053945"/>
          </a:xfrm>
          <a:prstGeom prst="flowChartConnector">
            <a:avLst/>
          </a:prstGeom>
          <a:noFill/>
          <a:ln w="57150">
            <a:solidFill>
              <a:srgbClr val="06B6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48B976F-6752-26C5-58FC-9282CCB9C8C6}"/>
              </a:ext>
            </a:extLst>
          </p:cNvPr>
          <p:cNvSpPr/>
          <p:nvPr/>
        </p:nvSpPr>
        <p:spPr>
          <a:xfrm>
            <a:off x="6247245" y="1714500"/>
            <a:ext cx="5884174" cy="6193775"/>
          </a:xfrm>
          <a:prstGeom prst="roundRect">
            <a:avLst/>
          </a:prstGeom>
          <a:solidFill>
            <a:srgbClr val="06B6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rgbClr val="FFFF00"/>
                </a:solidFill>
                <a:latin typeface="Poppins Medium" panose="020B0502040204020203" pitchFamily="2" charset="0"/>
                <a:cs typeface="Poppins Medium" panose="020B0502040204020203" pitchFamily="2" charset="0"/>
              </a:rPr>
              <a:t> Economic &amp; Institutional Impact</a:t>
            </a:r>
            <a:endParaRPr lang="en-US" sz="2400" b="1" dirty="0">
              <a:solidFill>
                <a:srgbClr val="FFFF00"/>
              </a:solidFill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Mental illness leads to productivity losses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Employers &amp; institutions face reduced efficiency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Untreated conditions increase healthcare costs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endParaRPr lang="en-US" b="1" dirty="0">
              <a:solidFill>
                <a:srgbClr val="01E928"/>
              </a:solidFill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rgbClr val="250AC6"/>
                </a:solidFill>
                <a:latin typeface="Poppins Medium" panose="020B0502040204020203" pitchFamily="2" charset="0"/>
                <a:cs typeface="Poppins Medium" panose="020B0502040204020203" pitchFamily="2" charset="0"/>
              </a:rPr>
              <a:t> Large Untapped Market</a:t>
            </a:r>
            <a:endParaRPr lang="en-US" sz="2400" b="1" dirty="0">
              <a:solidFill>
                <a:srgbClr val="250AC6"/>
              </a:solidFill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Millions remain uninsured or underserved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Students, gig workers &amp; informal sectors lack coverage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Limited affordable mental health microinsurance solutions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31BF3646-AFEC-9D7E-B020-48A76A0EBD3A}"/>
              </a:ext>
            </a:extLst>
          </p:cNvPr>
          <p:cNvSpPr/>
          <p:nvPr/>
        </p:nvSpPr>
        <p:spPr>
          <a:xfrm>
            <a:off x="8560104" y="1196564"/>
            <a:ext cx="736062" cy="746536"/>
          </a:xfrm>
          <a:custGeom>
            <a:avLst/>
            <a:gdLst/>
            <a:ahLst/>
            <a:cxnLst/>
            <a:rect l="l" t="t" r="r" b="b"/>
            <a:pathLst>
              <a:path w="1891582" h="1348182">
                <a:moveTo>
                  <a:pt x="0" y="0"/>
                </a:moveTo>
                <a:lnTo>
                  <a:pt x="1891582" y="0"/>
                </a:lnTo>
                <a:lnTo>
                  <a:pt x="1891582" y="1348182"/>
                </a:lnTo>
                <a:lnTo>
                  <a:pt x="0" y="13481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8C1C8E7D-D79E-FA29-E745-341A156DBF81}"/>
              </a:ext>
            </a:extLst>
          </p:cNvPr>
          <p:cNvSpPr/>
          <p:nvPr/>
        </p:nvSpPr>
        <p:spPr>
          <a:xfrm>
            <a:off x="8425317" y="1028700"/>
            <a:ext cx="1032660" cy="1053945"/>
          </a:xfrm>
          <a:prstGeom prst="flowChartConnector">
            <a:avLst/>
          </a:prstGeom>
          <a:noFill/>
          <a:ln w="57150">
            <a:solidFill>
              <a:srgbClr val="06B6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F3972EF-7BF3-4892-4A64-9EE879ED3D8B}"/>
              </a:ext>
            </a:extLst>
          </p:cNvPr>
          <p:cNvSpPr/>
          <p:nvPr/>
        </p:nvSpPr>
        <p:spPr>
          <a:xfrm>
            <a:off x="12266206" y="1787345"/>
            <a:ext cx="5884174" cy="6193775"/>
          </a:xfrm>
          <a:prstGeom prst="roundRect">
            <a:avLst/>
          </a:prstGeom>
          <a:solidFill>
            <a:srgbClr val="06B6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chemeClr val="tx1"/>
                </a:solidFill>
                <a:latin typeface="Poppins Medium" panose="020B0502040204020203" pitchFamily="2" charset="0"/>
                <a:cs typeface="Poppins Medium" panose="020B0502040204020203" pitchFamily="2" charset="0"/>
              </a:rPr>
              <a:t>Accessibility &amp; Inclusion Matter</a:t>
            </a:r>
            <a:endParaRPr lang="en-US" sz="2800" b="1" dirty="0">
              <a:solidFill>
                <a:schemeClr val="tx1"/>
              </a:solidFill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Many communities lack nearby professionals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Internet limitations exclude vulnerable users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Mental healthcare should be available anywhere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800" b="1" dirty="0">
                <a:solidFill>
                  <a:schemeClr val="bg2">
                    <a:lumMod val="25000"/>
                  </a:schemeClr>
                </a:solidFill>
                <a:latin typeface="Poppins Medium" panose="020B0502040204020203" pitchFamily="2" charset="0"/>
                <a:cs typeface="Poppins Medium" panose="020B0502040204020203" pitchFamily="2" charset="0"/>
              </a:rPr>
              <a:t> Prevention Is Better Than Treatment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Early engagement reduces severe claims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Wellness incentives encourage healthier behaviour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Preventive care improves long-term outcomes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latin typeface="Poppins Medium" panose="020B0502040204020203" pitchFamily="2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  <a:p>
            <a:endParaRPr lang="en-US" b="1" dirty="0">
              <a:latin typeface="Poppins Medium" panose="020B0502040204020203" pitchFamily="2" charset="0"/>
              <a:cs typeface="Poppins Medium" panose="020B0502040204020203" pitchFamily="2" charset="0"/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30A3D0B0-B615-0759-2FC1-84D69F708721}"/>
              </a:ext>
            </a:extLst>
          </p:cNvPr>
          <p:cNvSpPr/>
          <p:nvPr/>
        </p:nvSpPr>
        <p:spPr>
          <a:xfrm>
            <a:off x="14879087" y="1084132"/>
            <a:ext cx="1032660" cy="1053945"/>
          </a:xfrm>
          <a:prstGeom prst="flowChartConnector">
            <a:avLst/>
          </a:prstGeom>
          <a:noFill/>
          <a:ln w="57150">
            <a:solidFill>
              <a:srgbClr val="06B6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59F4E755-CA28-131A-CDB4-E7A50871D3EC}"/>
              </a:ext>
            </a:extLst>
          </p:cNvPr>
          <p:cNvSpPr/>
          <p:nvPr/>
        </p:nvSpPr>
        <p:spPr>
          <a:xfrm>
            <a:off x="14935200" y="1196564"/>
            <a:ext cx="946462" cy="763063"/>
          </a:xfrm>
          <a:custGeom>
            <a:avLst/>
            <a:gdLst/>
            <a:ahLst/>
            <a:cxnLst/>
            <a:rect l="l" t="t" r="r" b="b"/>
            <a:pathLst>
              <a:path w="1260223" h="1217606">
                <a:moveTo>
                  <a:pt x="0" y="0"/>
                </a:moveTo>
                <a:lnTo>
                  <a:pt x="1260223" y="0"/>
                </a:lnTo>
                <a:lnTo>
                  <a:pt x="1260223" y="1217606"/>
                </a:lnTo>
                <a:lnTo>
                  <a:pt x="0" y="12176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1D37AAF0-5921-D137-F754-5252DE0B763C}"/>
              </a:ext>
            </a:extLst>
          </p:cNvPr>
          <p:cNvSpPr/>
          <p:nvPr/>
        </p:nvSpPr>
        <p:spPr>
          <a:xfrm>
            <a:off x="10946606" y="-86125"/>
            <a:ext cx="7315200" cy="3096025"/>
          </a:xfrm>
          <a:custGeom>
            <a:avLst/>
            <a:gdLst/>
            <a:ahLst/>
            <a:cxnLst/>
            <a:rect l="l" t="t" r="r" b="b"/>
            <a:pathLst>
              <a:path w="7315200" h="3096025">
                <a:moveTo>
                  <a:pt x="0" y="0"/>
                </a:moveTo>
                <a:lnTo>
                  <a:pt x="7315200" y="0"/>
                </a:lnTo>
                <a:lnTo>
                  <a:pt x="7315200" y="3096025"/>
                </a:lnTo>
                <a:lnTo>
                  <a:pt x="0" y="3096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0999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566EE-C691-D77F-04A9-3D2A213A98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1" y="9231930"/>
            <a:ext cx="1016549" cy="1016549"/>
          </a:xfrm>
          <a:prstGeom prst="rect">
            <a:avLst/>
          </a:prstGeom>
          <a:ln>
            <a:solidFill>
              <a:srgbClr val="06B6D4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CE1400-602D-C95B-C69F-009FB415FB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139" y="9230273"/>
            <a:ext cx="1016461" cy="1016461"/>
          </a:xfrm>
          <a:prstGeom prst="rect">
            <a:avLst/>
          </a:prstGeom>
          <a:ln>
            <a:solidFill>
              <a:srgbClr val="06B6D4"/>
            </a:solidFill>
          </a:ln>
        </p:spPr>
      </p:pic>
    </p:spTree>
    <p:extLst>
      <p:ext uri="{BB962C8B-B14F-4D97-AF65-F5344CB8AC3E}">
        <p14:creationId xmlns:p14="http://schemas.microsoft.com/office/powerpoint/2010/main" val="2862718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74860-F5E8-D45F-2728-1B671C25D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">
            <a:extLst>
              <a:ext uri="{FF2B5EF4-FFF2-40B4-BE49-F238E27FC236}">
                <a16:creationId xmlns:a16="http://schemas.microsoft.com/office/drawing/2014/main" id="{BED4797C-4A8E-3696-25FE-EAB9A5D86336}"/>
              </a:ext>
            </a:extLst>
          </p:cNvPr>
          <p:cNvSpPr/>
          <p:nvPr/>
        </p:nvSpPr>
        <p:spPr>
          <a:xfrm>
            <a:off x="3352800" y="2822054"/>
            <a:ext cx="10392405" cy="5064646"/>
          </a:xfrm>
          <a:custGeom>
            <a:avLst/>
            <a:gdLst/>
            <a:ahLst/>
            <a:cxnLst/>
            <a:rect l="l" t="t" r="r" b="b"/>
            <a:pathLst>
              <a:path w="2864744" h="1890731">
                <a:moveTo>
                  <a:pt x="0" y="0"/>
                </a:moveTo>
                <a:lnTo>
                  <a:pt x="2864744" y="0"/>
                </a:lnTo>
                <a:lnTo>
                  <a:pt x="2864744" y="1890731"/>
                </a:lnTo>
                <a:lnTo>
                  <a:pt x="0" y="18907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C617F6D8-0B7A-09E2-DE73-768F67046EAA}"/>
              </a:ext>
            </a:extLst>
          </p:cNvPr>
          <p:cNvSpPr/>
          <p:nvPr/>
        </p:nvSpPr>
        <p:spPr>
          <a:xfrm>
            <a:off x="42287" y="9411926"/>
            <a:ext cx="3782752" cy="875074"/>
          </a:xfrm>
          <a:custGeom>
            <a:avLst/>
            <a:gdLst/>
            <a:ahLst/>
            <a:cxnLst/>
            <a:rect l="l" t="t" r="r" b="b"/>
            <a:pathLst>
              <a:path w="740707" h="1030910">
                <a:moveTo>
                  <a:pt x="0" y="0"/>
                </a:moveTo>
                <a:lnTo>
                  <a:pt x="740707" y="0"/>
                </a:lnTo>
                <a:lnTo>
                  <a:pt x="740707" y="1030910"/>
                </a:lnTo>
                <a:lnTo>
                  <a:pt x="0" y="10309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D1EC423A-0374-BE8A-45A8-E91D948F922D}"/>
              </a:ext>
            </a:extLst>
          </p:cNvPr>
          <p:cNvSpPr txBox="1"/>
          <p:nvPr/>
        </p:nvSpPr>
        <p:spPr>
          <a:xfrm>
            <a:off x="1066800" y="-42019"/>
            <a:ext cx="17626013" cy="1540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000" b="1" dirty="0">
                <a:solidFill>
                  <a:srgbClr val="0F1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Solution : </a:t>
            </a:r>
            <a:r>
              <a:rPr lang="en-GB" sz="3200" dirty="0">
                <a:solidFill>
                  <a:srgbClr val="01B31F"/>
                </a:solidFill>
                <a:latin typeface="Montserrat Bold" panose="00000800000000000000" charset="0"/>
              </a:rPr>
              <a:t>Mind Sure | Accessible . Preventive . Rewarding . Inclusive</a:t>
            </a:r>
            <a:endParaRPr lang="en-US" sz="3200" dirty="0">
              <a:solidFill>
                <a:srgbClr val="01B31F"/>
              </a:solidFill>
              <a:latin typeface="Montserrat Bold" panose="00000800000000000000" charset="0"/>
            </a:endParaRPr>
          </a:p>
          <a:p>
            <a:pPr algn="l">
              <a:lnSpc>
                <a:spcPts val="6300"/>
              </a:lnSpc>
            </a:pPr>
            <a:endParaRPr lang="en-US" sz="40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4AB060-5491-F908-6B88-8D3EA759861E}"/>
              </a:ext>
            </a:extLst>
          </p:cNvPr>
          <p:cNvSpPr/>
          <p:nvPr/>
        </p:nvSpPr>
        <p:spPr>
          <a:xfrm>
            <a:off x="294860" y="1510931"/>
            <a:ext cx="8772940" cy="3861169"/>
          </a:xfrm>
          <a:prstGeom prst="roundRect">
            <a:avLst/>
          </a:prstGeom>
          <a:solidFill>
            <a:srgbClr val="02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EAC16-9573-EFDC-EF4A-DBBAEBCE9720}"/>
              </a:ext>
            </a:extLst>
          </p:cNvPr>
          <p:cNvSpPr txBox="1"/>
          <p:nvPr/>
        </p:nvSpPr>
        <p:spPr>
          <a:xfrm>
            <a:off x="551310" y="1798187"/>
            <a:ext cx="8305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Montserrat Bold" panose="00000800000000000000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Montserrat Bold" panose="00000800000000000000" charset="0"/>
              </a:rPr>
              <a:t>Integrated Mental Health Services</a:t>
            </a:r>
            <a:endParaRPr lang="en-US" sz="28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r>
              <a:rPr lang="en-GB" b="1" dirty="0">
                <a:latin typeface="Montserrat Bold" panose="00000800000000000000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Montserrat Bold" panose="00000800000000000000" charset="0"/>
              <a:cs typeface="Poppins Medium" panose="020B05020402040202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Therapy Booking &amp; </a:t>
            </a:r>
            <a:r>
              <a:rPr lang="en-US" dirty="0">
                <a:latin typeface="Montserrat Bold" panose="00000800000000000000" charset="0"/>
              </a:rPr>
              <a:t> </a:t>
            </a:r>
            <a:r>
              <a:rPr lang="en-GB" dirty="0">
                <a:latin typeface="Montserrat Bold" panose="00000800000000000000" charset="0"/>
              </a:rPr>
              <a:t>Telehealth Sessions</a:t>
            </a:r>
            <a:endParaRPr lang="en-US" dirty="0">
              <a:latin typeface="Montserrat Bold" panose="00000800000000000000" charset="0"/>
            </a:endParaRPr>
          </a:p>
          <a:p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Medication Access</a:t>
            </a:r>
            <a:endParaRPr lang="en-US" dirty="0">
              <a:latin typeface="Montserrat Bold" panose="00000800000000000000" charset="0"/>
            </a:endParaRPr>
          </a:p>
          <a:p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AI Powered Mental Wellness Assessments</a:t>
            </a:r>
            <a:endParaRPr lang="en-US" dirty="0">
              <a:latin typeface="Montserrat Bold" panose="00000800000000000000" charset="0"/>
            </a:endParaRPr>
          </a:p>
          <a:p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Gamified Mental Health Scanner</a:t>
            </a:r>
            <a:endParaRPr lang="en-US" dirty="0">
              <a:latin typeface="Montserrat Bold" panose="00000800000000000000" charset="0"/>
            </a:endParaRPr>
          </a:p>
          <a:p>
            <a:pPr algn="ctr"/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algn="ctr"/>
            <a:endParaRPr lang="en-US" b="1" dirty="0">
              <a:latin typeface="Montserrat Bold" panose="00000800000000000000" charset="0"/>
              <a:cs typeface="Poppins Medium" panose="020B0502040204020203" pitchFamily="2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06667D0-BC68-AEBD-84AA-3915A4B21384}"/>
              </a:ext>
            </a:extLst>
          </p:cNvPr>
          <p:cNvSpPr/>
          <p:nvPr/>
        </p:nvSpPr>
        <p:spPr>
          <a:xfrm>
            <a:off x="371945" y="1107800"/>
            <a:ext cx="806104" cy="956182"/>
          </a:xfrm>
          <a:custGeom>
            <a:avLst/>
            <a:gdLst/>
            <a:ahLst/>
            <a:cxnLst/>
            <a:rect l="l" t="t" r="r" b="b"/>
            <a:pathLst>
              <a:path w="930759" h="817375">
                <a:moveTo>
                  <a:pt x="0" y="0"/>
                </a:moveTo>
                <a:lnTo>
                  <a:pt x="930758" y="0"/>
                </a:lnTo>
                <a:lnTo>
                  <a:pt x="930758" y="817376"/>
                </a:lnTo>
                <a:lnTo>
                  <a:pt x="0" y="817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883500-3702-686B-975E-ACDEBEF4EF6C}"/>
              </a:ext>
            </a:extLst>
          </p:cNvPr>
          <p:cNvSpPr/>
          <p:nvPr/>
        </p:nvSpPr>
        <p:spPr>
          <a:xfrm>
            <a:off x="9288117" y="1601099"/>
            <a:ext cx="8772940" cy="38472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F4682-8F6D-61B8-54AB-49165554AEE4}"/>
              </a:ext>
            </a:extLst>
          </p:cNvPr>
          <p:cNvSpPr txBox="1"/>
          <p:nvPr/>
        </p:nvSpPr>
        <p:spPr>
          <a:xfrm>
            <a:off x="9607067" y="1778628"/>
            <a:ext cx="8305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Montserrat Bold" panose="00000800000000000000" charset="0"/>
              </a:rPr>
              <a:t>Multi-Platform Accessibility</a:t>
            </a:r>
            <a:r>
              <a:rPr lang="en-GB" b="1" dirty="0">
                <a:solidFill>
                  <a:schemeClr val="bg1"/>
                </a:solidFill>
                <a:latin typeface="Montserrat Bold" panose="00000800000000000000" charset="0"/>
                <a:cs typeface="Poppins Medium" panose="020B0502040204020203" pitchFamily="2" charset="0"/>
              </a:rPr>
              <a:t> </a:t>
            </a:r>
          </a:p>
          <a:p>
            <a:pPr algn="ctr"/>
            <a:endParaRPr lang="en-US" dirty="0">
              <a:solidFill>
                <a:schemeClr val="bg1"/>
              </a:solidFill>
              <a:latin typeface="Montserrat Bold" panose="00000800000000000000" charset="0"/>
              <a:cs typeface="Poppins Medium" panose="020B05020402040202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Mobile App ( My Mind sure App)</a:t>
            </a:r>
            <a:endParaRPr lang="en-US" dirty="0">
              <a:latin typeface="Montserrat Bold" panose="00000800000000000000" charset="0"/>
            </a:endParaRPr>
          </a:p>
          <a:p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Web Platform</a:t>
            </a:r>
            <a:endParaRPr lang="en-US" dirty="0">
              <a:latin typeface="Montserrat Bold" panose="00000800000000000000" charset="0"/>
            </a:endParaRPr>
          </a:p>
          <a:p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USSD &amp; Short Code 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WhatsApp &amp; Social Platforms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Lite &amp; Offline Ready Access</a:t>
            </a:r>
            <a:endParaRPr lang="en-US" dirty="0">
              <a:latin typeface="Montserrat Bold" panose="00000800000000000000" charset="0"/>
            </a:endParaRPr>
          </a:p>
          <a:p>
            <a:pPr algn="ctr"/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algn="ctr"/>
            <a:endParaRPr lang="en-US" b="1" dirty="0">
              <a:latin typeface="Montserrat Bold" panose="00000800000000000000" charset="0"/>
              <a:cs typeface="Poppins Medium" panose="020B0502040204020203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A0BABC-657B-FAAC-4A92-58F96A9E065F}"/>
              </a:ext>
            </a:extLst>
          </p:cNvPr>
          <p:cNvSpPr/>
          <p:nvPr/>
        </p:nvSpPr>
        <p:spPr>
          <a:xfrm>
            <a:off x="294860" y="6366912"/>
            <a:ext cx="8772940" cy="357718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8930A8-FDA7-3CD1-0892-30BAF54E1352}"/>
              </a:ext>
            </a:extLst>
          </p:cNvPr>
          <p:cNvSpPr txBox="1"/>
          <p:nvPr/>
        </p:nvSpPr>
        <p:spPr>
          <a:xfrm>
            <a:off x="458235" y="6498491"/>
            <a:ext cx="8305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Montserrat Bold" panose="00000800000000000000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Montserrat Bold" panose="00000800000000000000" charset="0"/>
              </a:rPr>
              <a:t>Digital Mental Health Microinsurance</a:t>
            </a:r>
            <a:endParaRPr lang="en-US" sz="28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r>
              <a:rPr lang="en-GB" b="1" dirty="0">
                <a:latin typeface="Montserrat Bold" panose="00000800000000000000" charset="0"/>
                <a:cs typeface="Poppins Medium" panose="020B0502040204020203" pitchFamily="2" charset="0"/>
              </a:rPr>
              <a:t> </a:t>
            </a:r>
            <a:endParaRPr lang="en-US" b="1" dirty="0">
              <a:latin typeface="Montserrat Bold" panose="00000800000000000000" charset="0"/>
              <a:cs typeface="Poppins Medium" panose="020B05020402040202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Institution &amp; Employer Integration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latin typeface="Montserrat Bold" panose="00000800000000000000" charset="0"/>
              </a:rPr>
              <a:t>Universities, Workplaces , HR Systems ,Organizations, Partners</a:t>
            </a:r>
            <a:endParaRPr lang="en-US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Individuals </a:t>
            </a:r>
            <a:endParaRPr lang="en-US" dirty="0">
              <a:latin typeface="Montserrat Bold" panose="00000800000000000000" charset="0"/>
            </a:endParaRPr>
          </a:p>
          <a:p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Students</a:t>
            </a:r>
            <a:endParaRPr lang="en-US" dirty="0">
              <a:latin typeface="Montserrat Bold" panose="00000800000000000000" charset="0"/>
            </a:endParaRPr>
          </a:p>
          <a:p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Families</a:t>
            </a:r>
            <a:endParaRPr lang="en-US" dirty="0">
              <a:latin typeface="Montserrat Bold" panose="00000800000000000000" charset="0"/>
            </a:endParaRPr>
          </a:p>
          <a:p>
            <a:pPr algn="ctr"/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algn="ctr"/>
            <a:endParaRPr lang="en-US" b="1" dirty="0">
              <a:latin typeface="Montserrat Bold" panose="00000800000000000000" charset="0"/>
              <a:cs typeface="Poppins Medium" panose="020B0502040204020203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C152C52-BA87-4F82-8AB7-D97C59A96D5F}"/>
              </a:ext>
            </a:extLst>
          </p:cNvPr>
          <p:cNvSpPr/>
          <p:nvPr/>
        </p:nvSpPr>
        <p:spPr>
          <a:xfrm>
            <a:off x="9288117" y="6443112"/>
            <a:ext cx="8772940" cy="3577188"/>
          </a:xfrm>
          <a:prstGeom prst="roundRect">
            <a:avLst/>
          </a:prstGeom>
          <a:solidFill>
            <a:srgbClr val="02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EE969B-5C32-1EDB-7FF1-4862CF10800A}"/>
              </a:ext>
            </a:extLst>
          </p:cNvPr>
          <p:cNvSpPr txBox="1"/>
          <p:nvPr/>
        </p:nvSpPr>
        <p:spPr>
          <a:xfrm>
            <a:off x="9607067" y="6515100"/>
            <a:ext cx="83058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Montserrat Bold" panose="00000800000000000000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Montserrat Bold" panose="00000800000000000000" charset="0"/>
              </a:rPr>
              <a:t>Behavioural Rewards &amp; Incentives</a:t>
            </a:r>
            <a:endParaRPr lang="en-US" b="1" dirty="0">
              <a:solidFill>
                <a:schemeClr val="bg1"/>
              </a:solidFill>
              <a:latin typeface="Montserrat Bold" panose="00000800000000000000" charset="0"/>
              <a:cs typeface="Poppins Medium" panose="020B0502040204020203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Ubongo Points ( Mind Sure Rewards )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Premium Discounts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Airtime and Shopping Vouchers</a:t>
            </a:r>
            <a:endParaRPr lang="en-US" dirty="0">
              <a:latin typeface="Montserrat Bold" panose="0000080000000000000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Loyalty Rewards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Higher Engagement = Lower Premiums (Dynamic Pricing)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latin typeface="Montserrat Bold" panose="00000800000000000000" charset="0"/>
              </a:rPr>
              <a:t>Personalized Preventive Care</a:t>
            </a:r>
            <a:endParaRPr lang="en-US" dirty="0">
              <a:latin typeface="Montserrat Bold" panose="00000800000000000000" charset="0"/>
            </a:endParaRPr>
          </a:p>
          <a:p>
            <a:pPr algn="ctr"/>
            <a:r>
              <a:rPr lang="en-GB" dirty="0">
                <a:latin typeface="Montserrat Bold" panose="00000800000000000000" charset="0"/>
              </a:rPr>
              <a:t> </a:t>
            </a:r>
            <a:endParaRPr lang="en-US" dirty="0">
              <a:latin typeface="Montserrat Bold" panose="00000800000000000000" charset="0"/>
            </a:endParaRPr>
          </a:p>
          <a:p>
            <a:pPr algn="ctr"/>
            <a:endParaRPr lang="en-US" b="1" dirty="0">
              <a:latin typeface="Montserrat Bold" panose="00000800000000000000" charset="0"/>
              <a:cs typeface="Poppins Medium" panose="020B0502040204020203" pitchFamily="2" charset="0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14D958B4-B72D-D27C-C821-E3F65CEF37C0}"/>
              </a:ext>
            </a:extLst>
          </p:cNvPr>
          <p:cNvSpPr/>
          <p:nvPr/>
        </p:nvSpPr>
        <p:spPr>
          <a:xfrm>
            <a:off x="12095147" y="5372101"/>
            <a:ext cx="6085560" cy="4886722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8F19894F-90B9-B4C2-3E93-395AC8592FD4}"/>
              </a:ext>
            </a:extLst>
          </p:cNvPr>
          <p:cNvSpPr/>
          <p:nvPr/>
        </p:nvSpPr>
        <p:spPr>
          <a:xfrm>
            <a:off x="-20673" y="-27691"/>
            <a:ext cx="2499279" cy="2019301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4F5244C6-C81D-645A-E312-2A683C7CEF90}"/>
              </a:ext>
            </a:extLst>
          </p:cNvPr>
          <p:cNvSpPr/>
          <p:nvPr/>
        </p:nvSpPr>
        <p:spPr>
          <a:xfrm>
            <a:off x="-20673" y="4618745"/>
            <a:ext cx="7315200" cy="3096025"/>
          </a:xfrm>
          <a:custGeom>
            <a:avLst/>
            <a:gdLst/>
            <a:ahLst/>
            <a:cxnLst/>
            <a:rect l="l" t="t" r="r" b="b"/>
            <a:pathLst>
              <a:path w="7315200" h="3096025">
                <a:moveTo>
                  <a:pt x="0" y="0"/>
                </a:moveTo>
                <a:lnTo>
                  <a:pt x="7315200" y="0"/>
                </a:lnTo>
                <a:lnTo>
                  <a:pt x="7315200" y="3096025"/>
                </a:lnTo>
                <a:lnTo>
                  <a:pt x="0" y="3096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0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5BEB72-44A0-9F76-3214-90448545DEED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2">
            <a:extLst>
              <a:ext uri="{FF2B5EF4-FFF2-40B4-BE49-F238E27FC236}">
                <a16:creationId xmlns:a16="http://schemas.microsoft.com/office/drawing/2014/main" id="{648DE571-7397-6B5C-D015-B05E2116084D}"/>
              </a:ext>
            </a:extLst>
          </p:cNvPr>
          <p:cNvSpPr/>
          <p:nvPr/>
        </p:nvSpPr>
        <p:spPr>
          <a:xfrm rot="2760741">
            <a:off x="9401243" y="1172671"/>
            <a:ext cx="963639" cy="828119"/>
          </a:xfrm>
          <a:custGeom>
            <a:avLst/>
            <a:gdLst/>
            <a:ahLst/>
            <a:cxnLst/>
            <a:rect l="l" t="t" r="r" b="b"/>
            <a:pathLst>
              <a:path w="5599869" h="3371964">
                <a:moveTo>
                  <a:pt x="0" y="0"/>
                </a:moveTo>
                <a:lnTo>
                  <a:pt x="5599869" y="0"/>
                </a:lnTo>
                <a:lnTo>
                  <a:pt x="5599869" y="3371964"/>
                </a:lnTo>
                <a:lnTo>
                  <a:pt x="0" y="33719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C010DC0-781D-18E1-4E3C-E737164B2AC4}"/>
              </a:ext>
            </a:extLst>
          </p:cNvPr>
          <p:cNvSpPr/>
          <p:nvPr/>
        </p:nvSpPr>
        <p:spPr>
          <a:xfrm>
            <a:off x="142460" y="966620"/>
            <a:ext cx="1265074" cy="1268461"/>
          </a:xfrm>
          <a:prstGeom prst="flowChartConnector">
            <a:avLst/>
          </a:prstGeom>
          <a:noFill/>
          <a:ln w="57150">
            <a:solidFill>
              <a:srgbClr val="02E8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279DBAAF-FB27-B8F2-F1C3-71103CD2F462}"/>
              </a:ext>
            </a:extLst>
          </p:cNvPr>
          <p:cNvSpPr/>
          <p:nvPr/>
        </p:nvSpPr>
        <p:spPr>
          <a:xfrm>
            <a:off x="103014" y="5539409"/>
            <a:ext cx="1265074" cy="1268461"/>
          </a:xfrm>
          <a:prstGeom prst="flowChartConnector">
            <a:avLst/>
          </a:prstGeom>
          <a:noFill/>
          <a:ln w="57150">
            <a:solidFill>
              <a:srgbClr val="01B3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638E56E-4E09-C27E-2544-2B332B734338}"/>
              </a:ext>
            </a:extLst>
          </p:cNvPr>
          <p:cNvSpPr/>
          <p:nvPr/>
        </p:nvSpPr>
        <p:spPr>
          <a:xfrm>
            <a:off x="274808" y="5800227"/>
            <a:ext cx="878406" cy="680985"/>
          </a:xfrm>
          <a:custGeom>
            <a:avLst/>
            <a:gdLst/>
            <a:ahLst/>
            <a:cxnLst/>
            <a:rect l="l" t="t" r="r" b="b"/>
            <a:pathLst>
              <a:path w="2195456" h="1531331">
                <a:moveTo>
                  <a:pt x="0" y="0"/>
                </a:moveTo>
                <a:lnTo>
                  <a:pt x="2195456" y="0"/>
                </a:lnTo>
                <a:lnTo>
                  <a:pt x="2195456" y="1531331"/>
                </a:lnTo>
                <a:lnTo>
                  <a:pt x="0" y="15313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128C2B5E-905B-CCCE-B75A-0CA376AFFFE8}"/>
              </a:ext>
            </a:extLst>
          </p:cNvPr>
          <p:cNvSpPr/>
          <p:nvPr/>
        </p:nvSpPr>
        <p:spPr>
          <a:xfrm>
            <a:off x="9220200" y="1028700"/>
            <a:ext cx="1265074" cy="1268461"/>
          </a:xfrm>
          <a:prstGeom prst="flowChartConnector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068E5A3F-C194-A3C8-38D1-C8104DFFABE8}"/>
              </a:ext>
            </a:extLst>
          </p:cNvPr>
          <p:cNvSpPr/>
          <p:nvPr/>
        </p:nvSpPr>
        <p:spPr>
          <a:xfrm>
            <a:off x="9303302" y="5769228"/>
            <a:ext cx="755098" cy="1020245"/>
          </a:xfrm>
          <a:custGeom>
            <a:avLst/>
            <a:gdLst/>
            <a:ahLst/>
            <a:cxnLst/>
            <a:rect l="l" t="t" r="r" b="b"/>
            <a:pathLst>
              <a:path w="882106" h="1234499">
                <a:moveTo>
                  <a:pt x="0" y="0"/>
                </a:moveTo>
                <a:lnTo>
                  <a:pt x="882106" y="0"/>
                </a:lnTo>
                <a:lnTo>
                  <a:pt x="882106" y="1234498"/>
                </a:lnTo>
                <a:lnTo>
                  <a:pt x="0" y="12344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2EEBD5F-B712-ED3A-F51C-D297CB5773CC}"/>
              </a:ext>
            </a:extLst>
          </p:cNvPr>
          <p:cNvSpPr/>
          <p:nvPr/>
        </p:nvSpPr>
        <p:spPr>
          <a:xfrm>
            <a:off x="9062300" y="5672688"/>
            <a:ext cx="1265074" cy="1268461"/>
          </a:xfrm>
          <a:prstGeom prst="flowChartConnector">
            <a:avLst/>
          </a:prstGeom>
          <a:noFill/>
          <a:ln w="57150">
            <a:solidFill>
              <a:srgbClr val="02E8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14E51368-38E0-EC7C-BD8D-2D5F23978F59}"/>
              </a:ext>
            </a:extLst>
          </p:cNvPr>
          <p:cNvSpPr/>
          <p:nvPr/>
        </p:nvSpPr>
        <p:spPr>
          <a:xfrm>
            <a:off x="10946606" y="-595513"/>
            <a:ext cx="7315200" cy="3096025"/>
          </a:xfrm>
          <a:custGeom>
            <a:avLst/>
            <a:gdLst/>
            <a:ahLst/>
            <a:cxnLst/>
            <a:rect l="l" t="t" r="r" b="b"/>
            <a:pathLst>
              <a:path w="7315200" h="3096025">
                <a:moveTo>
                  <a:pt x="0" y="0"/>
                </a:moveTo>
                <a:lnTo>
                  <a:pt x="7315200" y="0"/>
                </a:lnTo>
                <a:lnTo>
                  <a:pt x="7315200" y="3096025"/>
                </a:lnTo>
                <a:lnTo>
                  <a:pt x="0" y="3096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0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63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F922AC-6D7B-F1D0-FDF7-DD6DD78D4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 9">
            <a:extLst>
              <a:ext uri="{FF2B5EF4-FFF2-40B4-BE49-F238E27FC236}">
                <a16:creationId xmlns:a16="http://schemas.microsoft.com/office/drawing/2014/main" id="{FFDB61A7-85C0-356D-A824-5E606D9351AC}"/>
              </a:ext>
            </a:extLst>
          </p:cNvPr>
          <p:cNvSpPr/>
          <p:nvPr/>
        </p:nvSpPr>
        <p:spPr>
          <a:xfrm>
            <a:off x="-29293" y="7635425"/>
            <a:ext cx="2685971" cy="2693623"/>
          </a:xfrm>
          <a:custGeom>
            <a:avLst/>
            <a:gdLst/>
            <a:ahLst/>
            <a:cxnLst/>
            <a:rect l="l" t="t" r="r" b="b"/>
            <a:pathLst>
              <a:path w="2685971" h="2693623">
                <a:moveTo>
                  <a:pt x="0" y="0"/>
                </a:moveTo>
                <a:lnTo>
                  <a:pt x="2685971" y="0"/>
                </a:lnTo>
                <a:lnTo>
                  <a:pt x="2685971" y="2693623"/>
                </a:lnTo>
                <a:lnTo>
                  <a:pt x="0" y="26936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Freeform 11">
            <a:extLst>
              <a:ext uri="{FF2B5EF4-FFF2-40B4-BE49-F238E27FC236}">
                <a16:creationId xmlns:a16="http://schemas.microsoft.com/office/drawing/2014/main" id="{3254D15C-1954-046F-B001-EB6AAE570AE7}"/>
              </a:ext>
            </a:extLst>
          </p:cNvPr>
          <p:cNvSpPr/>
          <p:nvPr/>
        </p:nvSpPr>
        <p:spPr>
          <a:xfrm>
            <a:off x="16216558" y="28176"/>
            <a:ext cx="1964148" cy="3080761"/>
          </a:xfrm>
          <a:custGeom>
            <a:avLst/>
            <a:gdLst/>
            <a:ahLst/>
            <a:cxnLst/>
            <a:rect l="l" t="t" r="r" b="b"/>
            <a:pathLst>
              <a:path w="995455" h="1294326">
                <a:moveTo>
                  <a:pt x="0" y="0"/>
                </a:moveTo>
                <a:lnTo>
                  <a:pt x="995455" y="0"/>
                </a:lnTo>
                <a:lnTo>
                  <a:pt x="995455" y="1294327"/>
                </a:lnTo>
                <a:lnTo>
                  <a:pt x="0" y="12943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16E6D297-D9B5-7AE4-AB72-EFC36E4064FA}"/>
              </a:ext>
            </a:extLst>
          </p:cNvPr>
          <p:cNvSpPr/>
          <p:nvPr/>
        </p:nvSpPr>
        <p:spPr>
          <a:xfrm>
            <a:off x="0" y="-3810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CFE39251-D4C1-9B83-5C23-3F4CC5224836}"/>
              </a:ext>
            </a:extLst>
          </p:cNvPr>
          <p:cNvSpPr txBox="1"/>
          <p:nvPr/>
        </p:nvSpPr>
        <p:spPr>
          <a:xfrm>
            <a:off x="228600" y="0"/>
            <a:ext cx="18288000" cy="1553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400" b="1" dirty="0">
                <a:latin typeface="Montserrat Bold"/>
                <a:ea typeface="Montserrat Bold"/>
                <a:cs typeface="Montserrat Bold"/>
                <a:sym typeface="Montserrat Bold"/>
              </a:rPr>
              <a:t>How Mind Sure Works : </a:t>
            </a:r>
            <a:r>
              <a:rPr lang="en-GB" sz="3600" b="1" dirty="0">
                <a:solidFill>
                  <a:srgbClr val="01B31F"/>
                </a:solidFill>
                <a:latin typeface="Montserrat Bold" panose="00000800000000000000" charset="0"/>
                <a:ea typeface="Montserrat Bold"/>
                <a:cs typeface="Montserrat Bold"/>
                <a:sym typeface="Montserrat Bold"/>
              </a:rPr>
              <a:t>A Seamless Digital Mental Health Ecosystem</a:t>
            </a:r>
            <a:endParaRPr lang="en-US" sz="3600" dirty="0">
              <a:solidFill>
                <a:srgbClr val="01B31F"/>
              </a:solidFill>
              <a:latin typeface="Montserrat Bold" panose="00000800000000000000" charset="0"/>
            </a:endParaRPr>
          </a:p>
          <a:p>
            <a:pPr algn="l">
              <a:lnSpc>
                <a:spcPts val="6300"/>
              </a:lnSpc>
            </a:pPr>
            <a:endParaRPr lang="en-US" sz="44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408346AA-28BF-4D3F-B3C0-4E73051682D7}"/>
              </a:ext>
            </a:extLst>
          </p:cNvPr>
          <p:cNvSpPr/>
          <p:nvPr/>
        </p:nvSpPr>
        <p:spPr>
          <a:xfrm>
            <a:off x="13106402" y="6144023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B936C9C-6CC3-DFE4-A2A0-3813A8622BCC}"/>
              </a:ext>
            </a:extLst>
          </p:cNvPr>
          <p:cNvSpPr/>
          <p:nvPr/>
        </p:nvSpPr>
        <p:spPr>
          <a:xfrm>
            <a:off x="673658" y="7034308"/>
            <a:ext cx="2983942" cy="928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Montserrat Bold" panose="00000800000000000000" charset="0"/>
              </a:rPr>
              <a:t>Create Account &amp; Complete KYC</a:t>
            </a:r>
            <a:endParaRPr lang="en-US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69A1EFB-F4BF-99CF-8060-427E0674056E}"/>
              </a:ext>
            </a:extLst>
          </p:cNvPr>
          <p:cNvSpPr/>
          <p:nvPr/>
        </p:nvSpPr>
        <p:spPr>
          <a:xfrm>
            <a:off x="4178858" y="7034308"/>
            <a:ext cx="2983942" cy="928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Montserrat Bold" panose="00000800000000000000" charset="0"/>
              </a:rPr>
              <a:t>Wellness Assessment &amp; Gamified Scanning</a:t>
            </a:r>
            <a:endParaRPr lang="en-US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2B24A2B-096F-505F-CCDE-3B10ECFC3BDE}"/>
              </a:ext>
            </a:extLst>
          </p:cNvPr>
          <p:cNvSpPr/>
          <p:nvPr/>
        </p:nvSpPr>
        <p:spPr>
          <a:xfrm>
            <a:off x="7607858" y="7034308"/>
            <a:ext cx="2983942" cy="928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Montserrat Bold" panose="00000800000000000000" charset="0"/>
              </a:rPr>
              <a:t>Earn Rewards &amp; Premium Discounts</a:t>
            </a:r>
            <a:endParaRPr lang="en-US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C56C5C6-DD2A-38FE-460B-67E65C65E290}"/>
              </a:ext>
            </a:extLst>
          </p:cNvPr>
          <p:cNvSpPr/>
          <p:nvPr/>
        </p:nvSpPr>
        <p:spPr>
          <a:xfrm>
            <a:off x="11049000" y="7034308"/>
            <a:ext cx="2983942" cy="928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Montserrat Bold" panose="00000800000000000000" charset="0"/>
              </a:rPr>
              <a:t>Access Care &amp; Support</a:t>
            </a:r>
            <a:endParaRPr lang="en-US" dirty="0">
              <a:latin typeface="Montserrat Bold" panose="00000800000000000000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B6EA0F6-445E-AFB8-9E86-9199F631B895}"/>
              </a:ext>
            </a:extLst>
          </p:cNvPr>
          <p:cNvSpPr/>
          <p:nvPr/>
        </p:nvSpPr>
        <p:spPr>
          <a:xfrm>
            <a:off x="14465858" y="7048500"/>
            <a:ext cx="2983942" cy="928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Montserrat Bold" panose="00000800000000000000" charset="0"/>
              </a:rPr>
              <a:t>Integrated Provider &amp; Partner Network</a:t>
            </a:r>
            <a:endParaRPr lang="en-US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sp>
        <p:nvSpPr>
          <p:cNvPr id="47" name="Right Bracket 46">
            <a:extLst>
              <a:ext uri="{FF2B5EF4-FFF2-40B4-BE49-F238E27FC236}">
                <a16:creationId xmlns:a16="http://schemas.microsoft.com/office/drawing/2014/main" id="{AF729933-46D5-FE3C-08FB-1135B70E2ACE}"/>
              </a:ext>
            </a:extLst>
          </p:cNvPr>
          <p:cNvSpPr/>
          <p:nvPr/>
        </p:nvSpPr>
        <p:spPr>
          <a:xfrm rot="16200000">
            <a:off x="7642880" y="-4404471"/>
            <a:ext cx="200216" cy="12494925"/>
          </a:xfrm>
          <a:prstGeom prst="rightBracket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DAC4A98-1EDF-72F2-CFE8-7AD0DAEACEDC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3632361" y="7481117"/>
            <a:ext cx="54649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93FE84F-0184-C735-0732-8E7B8C24A848}"/>
              </a:ext>
            </a:extLst>
          </p:cNvPr>
          <p:cNvCxnSpPr/>
          <p:nvPr/>
        </p:nvCxnSpPr>
        <p:spPr>
          <a:xfrm>
            <a:off x="7162800" y="7498604"/>
            <a:ext cx="432359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2776D29-17FA-6195-AE8B-84553B11F769}"/>
              </a:ext>
            </a:extLst>
          </p:cNvPr>
          <p:cNvCxnSpPr/>
          <p:nvPr/>
        </p:nvCxnSpPr>
        <p:spPr>
          <a:xfrm>
            <a:off x="10591800" y="7481117"/>
            <a:ext cx="432359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A667F7A-3E17-20B4-5750-D06EB8F39D79}"/>
              </a:ext>
            </a:extLst>
          </p:cNvPr>
          <p:cNvCxnSpPr/>
          <p:nvPr/>
        </p:nvCxnSpPr>
        <p:spPr>
          <a:xfrm>
            <a:off x="14020800" y="7463630"/>
            <a:ext cx="432359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5DF02DF-6B18-9B25-1A2E-A27A3F41DA6F}"/>
              </a:ext>
            </a:extLst>
          </p:cNvPr>
          <p:cNvSpPr/>
          <p:nvPr/>
        </p:nvSpPr>
        <p:spPr>
          <a:xfrm>
            <a:off x="685800" y="1104899"/>
            <a:ext cx="1930239" cy="4811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 Bold" panose="00000800000000000000" charset="0"/>
              </a:rPr>
              <a:t>My Mind sure App</a:t>
            </a:r>
            <a:endParaRPr lang="en-US" sz="14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C32C81D-7269-42BA-E6F6-056CECB64EF0}"/>
              </a:ext>
            </a:extLst>
          </p:cNvPr>
          <p:cNvSpPr/>
          <p:nvPr/>
        </p:nvSpPr>
        <p:spPr>
          <a:xfrm>
            <a:off x="3632361" y="1095577"/>
            <a:ext cx="1930239" cy="53393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 Bold" panose="00000800000000000000" charset="0"/>
              </a:rPr>
              <a:t>Website </a:t>
            </a:r>
            <a:endParaRPr lang="en-US" sz="14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FDE05664-81B3-B314-25D4-41AD6D242F3E}"/>
              </a:ext>
            </a:extLst>
          </p:cNvPr>
          <p:cNvSpPr/>
          <p:nvPr/>
        </p:nvSpPr>
        <p:spPr>
          <a:xfrm>
            <a:off x="6633986" y="1140330"/>
            <a:ext cx="1930239" cy="47257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 Bold" panose="00000800000000000000" charset="0"/>
              </a:rPr>
              <a:t>USSD </a:t>
            </a:r>
            <a:endParaRPr lang="en-US" sz="14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3CF9DEA-D24E-C288-56BC-83161F686A98}"/>
              </a:ext>
            </a:extLst>
          </p:cNvPr>
          <p:cNvSpPr/>
          <p:nvPr/>
        </p:nvSpPr>
        <p:spPr>
          <a:xfrm>
            <a:off x="9550480" y="1095576"/>
            <a:ext cx="1930239" cy="53393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 Bold" panose="00000800000000000000" charset="0"/>
              </a:rPr>
              <a:t>Short Code </a:t>
            </a:r>
            <a:endParaRPr lang="en-US" sz="14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840773C-DE5F-D9A9-408B-1095F615E5B8}"/>
              </a:ext>
            </a:extLst>
          </p:cNvPr>
          <p:cNvSpPr/>
          <p:nvPr/>
        </p:nvSpPr>
        <p:spPr>
          <a:xfrm>
            <a:off x="12794802" y="1104900"/>
            <a:ext cx="1930239" cy="4992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Montserrat Bold" panose="00000800000000000000" charset="0"/>
              </a:rPr>
              <a:t>WhatsApp &amp; Social Platforms</a:t>
            </a:r>
            <a:endParaRPr lang="en-US" sz="14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CCD9964-65A8-20CE-8313-5986D29BC1D3}"/>
              </a:ext>
            </a:extLst>
          </p:cNvPr>
          <p:cNvCxnSpPr/>
          <p:nvPr/>
        </p:nvCxnSpPr>
        <p:spPr>
          <a:xfrm>
            <a:off x="14813860" y="4152900"/>
            <a:ext cx="4323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E0752A94-83B7-0B7B-1976-BDBB534EFC7F}"/>
              </a:ext>
            </a:extLst>
          </p:cNvPr>
          <p:cNvSpPr/>
          <p:nvPr/>
        </p:nvSpPr>
        <p:spPr>
          <a:xfrm>
            <a:off x="305914" y="8572500"/>
            <a:ext cx="17601085" cy="14859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Montserrat Bold" panose="00000800000000000000" charset="0"/>
              </a:rPr>
              <a:t>“Mind Sure transforms mental healthcare into an accessible, preventive and reward-driven digital experience.”</a:t>
            </a:r>
          </a:p>
          <a:p>
            <a:pPr algn="ctr">
              <a:lnSpc>
                <a:spcPct val="200000"/>
              </a:lnSpc>
            </a:pPr>
            <a:r>
              <a:rPr lang="en-GB" sz="2000" b="1" dirty="0">
                <a:solidFill>
                  <a:schemeClr val="bg1"/>
                </a:solidFill>
                <a:latin typeface="Montserrat Bold" panose="00000800000000000000" charset="0"/>
              </a:rPr>
              <a:t>SCAN TO EXPERIENCE MINDSURE</a:t>
            </a:r>
            <a:endParaRPr lang="en-US" sz="2000" b="1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BF4C1BA3-633D-C704-CD17-B3DFD0DB64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028" y="8801100"/>
            <a:ext cx="1004454" cy="1004454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4D2D5F8-4C12-1CAF-17C0-DAEDBD990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877300"/>
            <a:ext cx="982155" cy="98215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2001C5-994A-D01B-5EA1-F5C4335AA42D}"/>
              </a:ext>
            </a:extLst>
          </p:cNvPr>
          <p:cNvSpPr/>
          <p:nvPr/>
        </p:nvSpPr>
        <p:spPr>
          <a:xfrm>
            <a:off x="362547" y="1992048"/>
            <a:ext cx="14451314" cy="3933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7C3AED"/>
              </a:solidFill>
              <a:latin typeface="Montserrat Bold" panose="0000080000000000000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FB125-3712-0BD8-0776-7327CEE910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217" y="2061684"/>
            <a:ext cx="2297166" cy="3760265"/>
          </a:xfrm>
          <a:prstGeom prst="rect">
            <a:avLst/>
          </a:prstGeom>
        </p:spPr>
      </p:pic>
      <p:sp>
        <p:nvSpPr>
          <p:cNvPr id="35" name="TextBox 28">
            <a:extLst>
              <a:ext uri="{FF2B5EF4-FFF2-40B4-BE49-F238E27FC236}">
                <a16:creationId xmlns:a16="http://schemas.microsoft.com/office/drawing/2014/main" id="{213F9D35-6356-5E01-6A89-27C32654B980}"/>
              </a:ext>
            </a:extLst>
          </p:cNvPr>
          <p:cNvSpPr txBox="1"/>
          <p:nvPr/>
        </p:nvSpPr>
        <p:spPr>
          <a:xfrm>
            <a:off x="15246218" y="3704345"/>
            <a:ext cx="22035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Montserrat Bold"/>
                <a:sym typeface="Montserrat Bold"/>
              </a:rPr>
              <a:t>Multichannel Platform</a:t>
            </a:r>
            <a:endParaRPr lang="en-US" sz="1600" dirty="0">
              <a:solidFill>
                <a:srgbClr val="002060"/>
              </a:solidFill>
              <a:latin typeface="Montserrat Bold" panose="00000800000000000000" charset="0"/>
            </a:endParaRPr>
          </a:p>
          <a:p>
            <a:pPr algn="ctr"/>
            <a:endParaRPr lang="en-US" sz="2000" b="1" dirty="0">
              <a:solidFill>
                <a:srgbClr val="00206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5B9243-E2E0-4B22-5D9C-4108E06A3804}"/>
              </a:ext>
            </a:extLst>
          </p:cNvPr>
          <p:cNvGrpSpPr/>
          <p:nvPr/>
        </p:nvGrpSpPr>
        <p:grpSpPr>
          <a:xfrm>
            <a:off x="604521" y="2095500"/>
            <a:ext cx="2216220" cy="3688554"/>
            <a:chOff x="604521" y="2140746"/>
            <a:chExt cx="2216220" cy="3688554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B69736BB-9013-E5EE-CE34-097B20276F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4521" y="2140746"/>
              <a:ext cx="2216220" cy="3688554"/>
              <a:chOff x="0" y="0"/>
              <a:chExt cx="9461500" cy="19050000"/>
            </a:xfrm>
          </p:grpSpPr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E4F4E578-A389-900E-0F0D-B6627FA70000}"/>
                  </a:ext>
                </a:extLst>
              </p:cNvPr>
              <p:cNvSpPr/>
              <p:nvPr/>
            </p:nvSpPr>
            <p:spPr>
              <a:xfrm>
                <a:off x="400304" y="312801"/>
                <a:ext cx="8650859" cy="18424398"/>
              </a:xfrm>
              <a:custGeom>
                <a:avLst/>
                <a:gdLst/>
                <a:ahLst/>
                <a:cxnLst/>
                <a:rect l="l" t="t" r="r" b="b"/>
                <a:pathLst>
                  <a:path w="8650859" h="18424398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32478" t="-1697" r="-232594" b="-169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9F92FF5B-7835-6B31-D89D-B49612B274C5}"/>
                  </a:ext>
                </a:extLst>
              </p:cNvPr>
              <p:cNvSpPr/>
              <p:nvPr/>
            </p:nvSpPr>
            <p:spPr>
              <a:xfrm>
                <a:off x="0" y="0"/>
                <a:ext cx="9461500" cy="19050000"/>
              </a:xfrm>
              <a:custGeom>
                <a:avLst/>
                <a:gdLst/>
                <a:ahLst/>
                <a:cxnLst/>
                <a:rect l="l" t="t" r="r" b="b"/>
                <a:pathLst>
                  <a:path w="9461500" h="19050000">
                    <a:moveTo>
                      <a:pt x="9461500" y="19050000"/>
                    </a:moveTo>
                    <a:lnTo>
                      <a:pt x="0" y="19050000"/>
                    </a:lnTo>
                    <a:lnTo>
                      <a:pt x="0" y="0"/>
                    </a:lnTo>
                    <a:lnTo>
                      <a:pt x="9461500" y="0"/>
                    </a:lnTo>
                    <a:lnTo>
                      <a:pt x="9461500" y="190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83" r="-8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A9BB0A-D13B-36D7-B6CE-EB665E1471F7}"/>
                </a:ext>
              </a:extLst>
            </p:cNvPr>
            <p:cNvSpPr/>
            <p:nvPr/>
          </p:nvSpPr>
          <p:spPr>
            <a:xfrm>
              <a:off x="685800" y="2201312"/>
              <a:ext cx="2013688" cy="3527728"/>
            </a:xfrm>
            <a:prstGeom prst="roundRect">
              <a:avLst>
                <a:gd name="adj" fmla="val 1343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E0AE00B-42F1-503A-3B46-FF6E0C31FCFD}"/>
                </a:ext>
              </a:extLst>
            </p:cNvPr>
            <p:cNvSpPr/>
            <p:nvPr/>
          </p:nvSpPr>
          <p:spPr>
            <a:xfrm>
              <a:off x="818112" y="3003109"/>
              <a:ext cx="1780013" cy="38997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solidFill>
                  <a:schemeClr val="bg1"/>
                </a:solidFill>
                <a:latin typeface="Montserrat Bold" panose="00000800000000000000" charset="0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Montserrat Bold" panose="00000800000000000000" charset="0"/>
                </a:rPr>
                <a:t>My Mind sure App</a:t>
              </a:r>
              <a:endParaRPr lang="en-US" sz="1400" dirty="0">
                <a:solidFill>
                  <a:schemeClr val="bg1"/>
                </a:solidFill>
                <a:latin typeface="Montserrat Bold" panose="00000800000000000000" charset="0"/>
              </a:endParaRPr>
            </a:p>
            <a:p>
              <a:pPr algn="ctr"/>
              <a:endParaRPr lang="en-US" sz="1400" dirty="0">
                <a:solidFill>
                  <a:schemeClr val="bg1"/>
                </a:solidFill>
                <a:latin typeface="Montserrat Bold" panose="00000800000000000000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C4CB45-6E87-8979-59C1-2D137DCE4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16" y="4618745"/>
              <a:ext cx="1155457" cy="5983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6BD992-F895-FBC5-FE6A-50D14A052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878787"/>
                </a:clrFrom>
                <a:clrTo>
                  <a:srgbClr val="87878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9" t="26316" r="11192" b="27221"/>
            <a:stretch>
              <a:fillRect/>
            </a:stretch>
          </p:blipFill>
          <p:spPr>
            <a:xfrm>
              <a:off x="1098671" y="5272622"/>
              <a:ext cx="1155457" cy="34397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737D84-BA21-C528-5567-79A858C2D904}"/>
              </a:ext>
            </a:extLst>
          </p:cNvPr>
          <p:cNvGrpSpPr/>
          <p:nvPr/>
        </p:nvGrpSpPr>
        <p:grpSpPr>
          <a:xfrm>
            <a:off x="3477161" y="2095500"/>
            <a:ext cx="2216220" cy="3688554"/>
            <a:chOff x="604521" y="2140746"/>
            <a:chExt cx="2216220" cy="3688554"/>
          </a:xfrm>
        </p:grpSpPr>
        <p:grpSp>
          <p:nvGrpSpPr>
            <p:cNvPr id="25" name="Group 10">
              <a:extLst>
                <a:ext uri="{FF2B5EF4-FFF2-40B4-BE49-F238E27FC236}">
                  <a16:creationId xmlns:a16="http://schemas.microsoft.com/office/drawing/2014/main" id="{BF4056F2-E588-C904-B8A4-AEA3DB7DF2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4521" y="2140746"/>
              <a:ext cx="2216220" cy="3688554"/>
              <a:chOff x="0" y="0"/>
              <a:chExt cx="9461500" cy="19050000"/>
            </a:xfrm>
          </p:grpSpPr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9D692679-789D-0490-E1AD-2620C4F6C17F}"/>
                  </a:ext>
                </a:extLst>
              </p:cNvPr>
              <p:cNvSpPr/>
              <p:nvPr/>
            </p:nvSpPr>
            <p:spPr>
              <a:xfrm>
                <a:off x="400304" y="312801"/>
                <a:ext cx="8650859" cy="18424398"/>
              </a:xfrm>
              <a:custGeom>
                <a:avLst/>
                <a:gdLst/>
                <a:ahLst/>
                <a:cxnLst/>
                <a:rect l="l" t="t" r="r" b="b"/>
                <a:pathLst>
                  <a:path w="8650859" h="18424398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32478" t="-1697" r="-232594" b="-169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EF37F5F8-E75C-1DB0-1FC7-A82F50459634}"/>
                  </a:ext>
                </a:extLst>
              </p:cNvPr>
              <p:cNvSpPr/>
              <p:nvPr/>
            </p:nvSpPr>
            <p:spPr>
              <a:xfrm>
                <a:off x="0" y="0"/>
                <a:ext cx="9461500" cy="19050000"/>
              </a:xfrm>
              <a:custGeom>
                <a:avLst/>
                <a:gdLst/>
                <a:ahLst/>
                <a:cxnLst/>
                <a:rect l="l" t="t" r="r" b="b"/>
                <a:pathLst>
                  <a:path w="9461500" h="19050000">
                    <a:moveTo>
                      <a:pt x="9461500" y="19050000"/>
                    </a:moveTo>
                    <a:lnTo>
                      <a:pt x="0" y="19050000"/>
                    </a:lnTo>
                    <a:lnTo>
                      <a:pt x="0" y="0"/>
                    </a:lnTo>
                    <a:lnTo>
                      <a:pt x="9461500" y="0"/>
                    </a:lnTo>
                    <a:lnTo>
                      <a:pt x="9461500" y="190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83" r="-8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CAE04CA-BE5C-D678-04A6-94C3CA0CB5BD}"/>
                </a:ext>
              </a:extLst>
            </p:cNvPr>
            <p:cNvSpPr/>
            <p:nvPr/>
          </p:nvSpPr>
          <p:spPr>
            <a:xfrm>
              <a:off x="685800" y="2201312"/>
              <a:ext cx="2013688" cy="3527728"/>
            </a:xfrm>
            <a:prstGeom prst="roundRect">
              <a:avLst>
                <a:gd name="adj" fmla="val 1343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B5F7FDE-BCED-03FD-7642-0E3E9E32F3B2}"/>
                </a:ext>
              </a:extLst>
            </p:cNvPr>
            <p:cNvSpPr/>
            <p:nvPr/>
          </p:nvSpPr>
          <p:spPr>
            <a:xfrm>
              <a:off x="716652" y="3524487"/>
              <a:ext cx="1973308" cy="52462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bg1"/>
                </a:solidFill>
                <a:latin typeface="Montserrat Bold" panose="00000800000000000000" charset="0"/>
              </a:endParaRP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latin typeface="Montserrat Bold" panose="00000800000000000000" charset="0"/>
                </a:rPr>
                <a:t>www.mindsure.co.ke</a:t>
              </a:r>
              <a:endParaRPr lang="en-US" sz="1200" dirty="0">
                <a:solidFill>
                  <a:schemeClr val="bg1"/>
                </a:solidFill>
                <a:latin typeface="Montserrat Bold" panose="00000800000000000000" charset="0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latin typeface="Montserrat Bold" panose="00000800000000000000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D5B47C2-E702-441D-9F46-C6C1F3600B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08" y="2086528"/>
            <a:ext cx="2455546" cy="369752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283DC3A-E8CB-6E2F-B582-C21FDECC75BD}"/>
              </a:ext>
            </a:extLst>
          </p:cNvPr>
          <p:cNvGrpSpPr/>
          <p:nvPr/>
        </p:nvGrpSpPr>
        <p:grpSpPr>
          <a:xfrm>
            <a:off x="12436578" y="2095500"/>
            <a:ext cx="2216220" cy="3688554"/>
            <a:chOff x="604521" y="2140746"/>
            <a:chExt cx="2216220" cy="3688554"/>
          </a:xfrm>
        </p:grpSpPr>
        <p:grpSp>
          <p:nvGrpSpPr>
            <p:cNvPr id="43" name="Group 10">
              <a:extLst>
                <a:ext uri="{FF2B5EF4-FFF2-40B4-BE49-F238E27FC236}">
                  <a16:creationId xmlns:a16="http://schemas.microsoft.com/office/drawing/2014/main" id="{148E189D-C405-019C-0701-8E68F3762D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4521" y="2140746"/>
              <a:ext cx="2216220" cy="3688554"/>
              <a:chOff x="0" y="0"/>
              <a:chExt cx="9461500" cy="19050000"/>
            </a:xfrm>
          </p:grpSpPr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B6C0E758-D5A1-7550-EA4F-8DF767C9D50A}"/>
                  </a:ext>
                </a:extLst>
              </p:cNvPr>
              <p:cNvSpPr/>
              <p:nvPr/>
            </p:nvSpPr>
            <p:spPr>
              <a:xfrm>
                <a:off x="400304" y="312801"/>
                <a:ext cx="8650859" cy="18424398"/>
              </a:xfrm>
              <a:custGeom>
                <a:avLst/>
                <a:gdLst/>
                <a:ahLst/>
                <a:cxnLst/>
                <a:rect l="l" t="t" r="r" b="b"/>
                <a:pathLst>
                  <a:path w="8650859" h="18424398">
                    <a:moveTo>
                      <a:pt x="7532370" y="18424398"/>
                    </a:moveTo>
                    <a:lnTo>
                      <a:pt x="1118489" y="18424398"/>
                    </a:lnTo>
                    <a:cubicBezTo>
                      <a:pt x="500761" y="18424398"/>
                      <a:pt x="0" y="17923636"/>
                      <a:pt x="0" y="17305910"/>
                    </a:cubicBezTo>
                    <a:lnTo>
                      <a:pt x="0" y="1118489"/>
                    </a:lnTo>
                    <a:cubicBezTo>
                      <a:pt x="0" y="500761"/>
                      <a:pt x="500761" y="0"/>
                      <a:pt x="1118489" y="0"/>
                    </a:cubicBezTo>
                    <a:lnTo>
                      <a:pt x="7532370" y="0"/>
                    </a:lnTo>
                    <a:cubicBezTo>
                      <a:pt x="8150098" y="0"/>
                      <a:pt x="8650859" y="500761"/>
                      <a:pt x="8650859" y="1118489"/>
                    </a:cubicBezTo>
                    <a:lnTo>
                      <a:pt x="8650859" y="17305910"/>
                    </a:lnTo>
                    <a:cubicBezTo>
                      <a:pt x="8650732" y="17923636"/>
                      <a:pt x="8150098" y="18424398"/>
                      <a:pt x="7532370" y="18424398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32478" t="-1697" r="-232594" b="-169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1B8CB612-469B-8D5E-2092-4741133ABF0E}"/>
                  </a:ext>
                </a:extLst>
              </p:cNvPr>
              <p:cNvSpPr/>
              <p:nvPr/>
            </p:nvSpPr>
            <p:spPr>
              <a:xfrm>
                <a:off x="0" y="0"/>
                <a:ext cx="9461500" cy="19050000"/>
              </a:xfrm>
              <a:custGeom>
                <a:avLst/>
                <a:gdLst/>
                <a:ahLst/>
                <a:cxnLst/>
                <a:rect l="l" t="t" r="r" b="b"/>
                <a:pathLst>
                  <a:path w="9461500" h="19050000">
                    <a:moveTo>
                      <a:pt x="9461500" y="19050000"/>
                    </a:moveTo>
                    <a:lnTo>
                      <a:pt x="0" y="19050000"/>
                    </a:lnTo>
                    <a:lnTo>
                      <a:pt x="0" y="0"/>
                    </a:lnTo>
                    <a:lnTo>
                      <a:pt x="9461500" y="0"/>
                    </a:lnTo>
                    <a:lnTo>
                      <a:pt x="9461500" y="190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83" r="-8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879FDED-EFDB-DE97-4B2E-8A6D58F96143}"/>
                </a:ext>
              </a:extLst>
            </p:cNvPr>
            <p:cNvSpPr/>
            <p:nvPr/>
          </p:nvSpPr>
          <p:spPr>
            <a:xfrm>
              <a:off x="708626" y="2185597"/>
              <a:ext cx="2013688" cy="3527728"/>
            </a:xfrm>
            <a:prstGeom prst="roundRect">
              <a:avLst>
                <a:gd name="adj" fmla="val 13438"/>
              </a:avLst>
            </a:prstGeom>
            <a:solidFill>
              <a:srgbClr val="00B050"/>
            </a:solidFill>
            <a:ln>
              <a:solidFill>
                <a:srgbClr val="01B3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5C7FEE-22E9-6917-F0E1-619E6B08C32B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194919B-B04F-619A-1C23-3C73D41B727F}"/>
              </a:ext>
            </a:extLst>
          </p:cNvPr>
          <p:cNvCxnSpPr>
            <a:cxnSpLocks/>
          </p:cNvCxnSpPr>
          <p:nvPr/>
        </p:nvCxnSpPr>
        <p:spPr>
          <a:xfrm>
            <a:off x="1495525" y="1509806"/>
            <a:ext cx="0" cy="576722"/>
          </a:xfrm>
          <a:prstGeom prst="straightConnector1">
            <a:avLst/>
          </a:prstGeom>
          <a:ln w="38100">
            <a:solidFill>
              <a:srgbClr val="01B3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9C5C27-0541-8217-E584-9D67106FC0F6}"/>
              </a:ext>
            </a:extLst>
          </p:cNvPr>
          <p:cNvCxnSpPr>
            <a:cxnSpLocks/>
          </p:cNvCxnSpPr>
          <p:nvPr/>
        </p:nvCxnSpPr>
        <p:spPr>
          <a:xfrm>
            <a:off x="4572000" y="1518778"/>
            <a:ext cx="0" cy="576722"/>
          </a:xfrm>
          <a:prstGeom prst="straightConnector1">
            <a:avLst/>
          </a:prstGeom>
          <a:ln w="38100">
            <a:solidFill>
              <a:srgbClr val="01B3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198A95-F880-3DD6-FA5D-7F25C9C396B0}"/>
              </a:ext>
            </a:extLst>
          </p:cNvPr>
          <p:cNvCxnSpPr>
            <a:cxnSpLocks/>
          </p:cNvCxnSpPr>
          <p:nvPr/>
        </p:nvCxnSpPr>
        <p:spPr>
          <a:xfrm>
            <a:off x="7543800" y="1518778"/>
            <a:ext cx="0" cy="576722"/>
          </a:xfrm>
          <a:prstGeom prst="straightConnector1">
            <a:avLst/>
          </a:prstGeom>
          <a:ln w="38100">
            <a:solidFill>
              <a:srgbClr val="01B3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1E1A9C-C186-5C3C-1725-8960D7841099}"/>
              </a:ext>
            </a:extLst>
          </p:cNvPr>
          <p:cNvCxnSpPr>
            <a:cxnSpLocks/>
          </p:cNvCxnSpPr>
          <p:nvPr/>
        </p:nvCxnSpPr>
        <p:spPr>
          <a:xfrm>
            <a:off x="10515600" y="1484962"/>
            <a:ext cx="0" cy="576722"/>
          </a:xfrm>
          <a:prstGeom prst="straightConnector1">
            <a:avLst/>
          </a:prstGeom>
          <a:ln w="38100">
            <a:solidFill>
              <a:srgbClr val="01B3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93AAB0-78B5-139F-7C52-9BDE7F75DD69}"/>
              </a:ext>
            </a:extLst>
          </p:cNvPr>
          <p:cNvCxnSpPr>
            <a:cxnSpLocks/>
          </p:cNvCxnSpPr>
          <p:nvPr/>
        </p:nvCxnSpPr>
        <p:spPr>
          <a:xfrm>
            <a:off x="13990451" y="1484962"/>
            <a:ext cx="0" cy="576722"/>
          </a:xfrm>
          <a:prstGeom prst="straightConnector1">
            <a:avLst/>
          </a:prstGeom>
          <a:ln w="38100">
            <a:solidFill>
              <a:srgbClr val="01B3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Bracket 45">
            <a:extLst>
              <a:ext uri="{FF2B5EF4-FFF2-40B4-BE49-F238E27FC236}">
                <a16:creationId xmlns:a16="http://schemas.microsoft.com/office/drawing/2014/main" id="{B9E02B7D-5BAF-4453-D47A-1CE00894A973}"/>
              </a:ext>
            </a:extLst>
          </p:cNvPr>
          <p:cNvSpPr/>
          <p:nvPr/>
        </p:nvSpPr>
        <p:spPr>
          <a:xfrm rot="5400000">
            <a:off x="7553382" y="-293240"/>
            <a:ext cx="397083" cy="12477056"/>
          </a:xfrm>
          <a:prstGeom prst="rightBracket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1E5AB65-0C8B-E8B7-B36C-B0EE10DCA5F8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4565284" y="5683794"/>
            <a:ext cx="0" cy="450306"/>
          </a:xfrm>
          <a:prstGeom prst="straightConnector1">
            <a:avLst/>
          </a:prstGeom>
          <a:ln w="38100">
            <a:solidFill>
              <a:srgbClr val="01B3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F163901-3A23-EC85-E1B9-553B60966BB8}"/>
              </a:ext>
            </a:extLst>
          </p:cNvPr>
          <p:cNvCxnSpPr>
            <a:cxnSpLocks/>
          </p:cNvCxnSpPr>
          <p:nvPr/>
        </p:nvCxnSpPr>
        <p:spPr>
          <a:xfrm>
            <a:off x="7543800" y="5720135"/>
            <a:ext cx="0" cy="450306"/>
          </a:xfrm>
          <a:prstGeom prst="straightConnector1">
            <a:avLst/>
          </a:prstGeom>
          <a:ln w="38100">
            <a:solidFill>
              <a:srgbClr val="0F17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7073FF5-217C-B179-4A6F-AEAE6DFDDCB8}"/>
              </a:ext>
            </a:extLst>
          </p:cNvPr>
          <p:cNvCxnSpPr>
            <a:cxnSpLocks/>
          </p:cNvCxnSpPr>
          <p:nvPr/>
        </p:nvCxnSpPr>
        <p:spPr>
          <a:xfrm>
            <a:off x="10515600" y="5748367"/>
            <a:ext cx="0" cy="385733"/>
          </a:xfrm>
          <a:prstGeom prst="straightConnector1">
            <a:avLst/>
          </a:prstGeom>
          <a:ln w="38100">
            <a:solidFill>
              <a:srgbClr val="0F17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4D5E098-298D-2E50-B96C-C4B17FE9B785}"/>
              </a:ext>
            </a:extLst>
          </p:cNvPr>
          <p:cNvCxnSpPr>
            <a:cxnSpLocks/>
          </p:cNvCxnSpPr>
          <p:nvPr/>
        </p:nvCxnSpPr>
        <p:spPr>
          <a:xfrm>
            <a:off x="1524000" y="5784053"/>
            <a:ext cx="0" cy="1250255"/>
          </a:xfrm>
          <a:prstGeom prst="straightConnector1">
            <a:avLst/>
          </a:prstGeom>
          <a:ln w="38100">
            <a:solidFill>
              <a:srgbClr val="01B3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3839B9D5-A58A-5706-0C8A-867553C593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837" y="4686300"/>
            <a:ext cx="620325" cy="620325"/>
          </a:xfrm>
          <a:prstGeom prst="rect">
            <a:avLst/>
          </a:prstGeom>
        </p:spPr>
      </p:pic>
      <p:sp>
        <p:nvSpPr>
          <p:cNvPr id="60" name="Arrow: Curved Up 59">
            <a:extLst>
              <a:ext uri="{FF2B5EF4-FFF2-40B4-BE49-F238E27FC236}">
                <a16:creationId xmlns:a16="http://schemas.microsoft.com/office/drawing/2014/main" id="{30DE8656-D7AB-74F8-2EF9-D774C0ABDB4C}"/>
              </a:ext>
            </a:extLst>
          </p:cNvPr>
          <p:cNvSpPr/>
          <p:nvPr/>
        </p:nvSpPr>
        <p:spPr>
          <a:xfrm>
            <a:off x="2737111" y="3522135"/>
            <a:ext cx="756065" cy="459652"/>
          </a:xfrm>
          <a:prstGeom prst="curvedUpArrow">
            <a:avLst>
              <a:gd name="adj1" fmla="val 25000"/>
              <a:gd name="adj2" fmla="val 37966"/>
              <a:gd name="adj3" fmla="val 32911"/>
            </a:avLst>
          </a:prstGeom>
          <a:solidFill>
            <a:srgbClr val="0F1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Arrow: Curved Up 60">
            <a:extLst>
              <a:ext uri="{FF2B5EF4-FFF2-40B4-BE49-F238E27FC236}">
                <a16:creationId xmlns:a16="http://schemas.microsoft.com/office/drawing/2014/main" id="{C083B88B-3573-A967-D320-B5BB247AE8FB}"/>
              </a:ext>
            </a:extLst>
          </p:cNvPr>
          <p:cNvSpPr/>
          <p:nvPr/>
        </p:nvSpPr>
        <p:spPr>
          <a:xfrm>
            <a:off x="5628979" y="3544216"/>
            <a:ext cx="756065" cy="459652"/>
          </a:xfrm>
          <a:prstGeom prst="curvedUpArrow">
            <a:avLst>
              <a:gd name="adj1" fmla="val 25000"/>
              <a:gd name="adj2" fmla="val 37966"/>
              <a:gd name="adj3" fmla="val 32911"/>
            </a:avLst>
          </a:prstGeom>
          <a:solidFill>
            <a:srgbClr val="0F1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Arrow: Curved Up 61">
            <a:extLst>
              <a:ext uri="{FF2B5EF4-FFF2-40B4-BE49-F238E27FC236}">
                <a16:creationId xmlns:a16="http://schemas.microsoft.com/office/drawing/2014/main" id="{5B2E0617-7647-F539-D1BF-56D3F8B7B16D}"/>
              </a:ext>
            </a:extLst>
          </p:cNvPr>
          <p:cNvSpPr/>
          <p:nvPr/>
        </p:nvSpPr>
        <p:spPr>
          <a:xfrm>
            <a:off x="8712930" y="3577109"/>
            <a:ext cx="756065" cy="459652"/>
          </a:xfrm>
          <a:prstGeom prst="curvedUpArrow">
            <a:avLst>
              <a:gd name="adj1" fmla="val 25000"/>
              <a:gd name="adj2" fmla="val 37966"/>
              <a:gd name="adj3" fmla="val 32911"/>
            </a:avLst>
          </a:prstGeom>
          <a:solidFill>
            <a:srgbClr val="0F1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Arrow: Curved Up 62">
            <a:extLst>
              <a:ext uri="{FF2B5EF4-FFF2-40B4-BE49-F238E27FC236}">
                <a16:creationId xmlns:a16="http://schemas.microsoft.com/office/drawing/2014/main" id="{6991A312-7367-2CC8-7D24-994AA6C31165}"/>
              </a:ext>
            </a:extLst>
          </p:cNvPr>
          <p:cNvSpPr/>
          <p:nvPr/>
        </p:nvSpPr>
        <p:spPr>
          <a:xfrm>
            <a:off x="11753959" y="3577109"/>
            <a:ext cx="756065" cy="459652"/>
          </a:xfrm>
          <a:prstGeom prst="curvedUpArrow">
            <a:avLst>
              <a:gd name="adj1" fmla="val 25000"/>
              <a:gd name="adj2" fmla="val 37966"/>
              <a:gd name="adj3" fmla="val 32911"/>
            </a:avLst>
          </a:prstGeom>
          <a:solidFill>
            <a:srgbClr val="0F1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Freeform 7">
            <a:extLst>
              <a:ext uri="{FF2B5EF4-FFF2-40B4-BE49-F238E27FC236}">
                <a16:creationId xmlns:a16="http://schemas.microsoft.com/office/drawing/2014/main" id="{2D802C03-43CA-ADB7-028B-7D8E22904113}"/>
              </a:ext>
            </a:extLst>
          </p:cNvPr>
          <p:cNvSpPr/>
          <p:nvPr/>
        </p:nvSpPr>
        <p:spPr>
          <a:xfrm>
            <a:off x="12689046" y="2275962"/>
            <a:ext cx="1708931" cy="1109252"/>
          </a:xfrm>
          <a:custGeom>
            <a:avLst/>
            <a:gdLst/>
            <a:ahLst/>
            <a:cxnLst/>
            <a:rect l="l" t="t" r="r" b="b"/>
            <a:pathLst>
              <a:path w="1708931" h="1109252">
                <a:moveTo>
                  <a:pt x="0" y="0"/>
                </a:moveTo>
                <a:lnTo>
                  <a:pt x="1708932" y="0"/>
                </a:lnTo>
                <a:lnTo>
                  <a:pt x="1708932" y="1109252"/>
                </a:lnTo>
                <a:lnTo>
                  <a:pt x="0" y="11092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9">
            <a:extLst>
              <a:ext uri="{FF2B5EF4-FFF2-40B4-BE49-F238E27FC236}">
                <a16:creationId xmlns:a16="http://schemas.microsoft.com/office/drawing/2014/main" id="{E7A60B9D-57A6-B178-C9B1-5D628C80E91D}"/>
              </a:ext>
            </a:extLst>
          </p:cNvPr>
          <p:cNvSpPr/>
          <p:nvPr/>
        </p:nvSpPr>
        <p:spPr>
          <a:xfrm>
            <a:off x="12655628" y="4459109"/>
            <a:ext cx="450772" cy="412067"/>
          </a:xfrm>
          <a:custGeom>
            <a:avLst/>
            <a:gdLst/>
            <a:ahLst/>
            <a:cxnLst/>
            <a:rect l="l" t="t" r="r" b="b"/>
            <a:pathLst>
              <a:path w="1503696" h="1503696">
                <a:moveTo>
                  <a:pt x="0" y="0"/>
                </a:moveTo>
                <a:lnTo>
                  <a:pt x="1503697" y="0"/>
                </a:lnTo>
                <a:lnTo>
                  <a:pt x="1503697" y="1503696"/>
                </a:lnTo>
                <a:lnTo>
                  <a:pt x="0" y="1503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8">
            <a:extLst>
              <a:ext uri="{FF2B5EF4-FFF2-40B4-BE49-F238E27FC236}">
                <a16:creationId xmlns:a16="http://schemas.microsoft.com/office/drawing/2014/main" id="{9AFAD2A9-57B7-A3BD-AB39-66A898A2CB48}"/>
              </a:ext>
            </a:extLst>
          </p:cNvPr>
          <p:cNvSpPr/>
          <p:nvPr/>
        </p:nvSpPr>
        <p:spPr>
          <a:xfrm>
            <a:off x="13341429" y="4426631"/>
            <a:ext cx="450771" cy="425307"/>
          </a:xfrm>
          <a:custGeom>
            <a:avLst/>
            <a:gdLst/>
            <a:ahLst/>
            <a:cxnLst/>
            <a:rect l="l" t="t" r="r" b="b"/>
            <a:pathLst>
              <a:path w="1571786" h="1571786">
                <a:moveTo>
                  <a:pt x="0" y="0"/>
                </a:moveTo>
                <a:lnTo>
                  <a:pt x="1571786" y="0"/>
                </a:lnTo>
                <a:lnTo>
                  <a:pt x="1571786" y="1571786"/>
                </a:lnTo>
                <a:lnTo>
                  <a:pt x="0" y="15717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E619056E-8BAC-CC14-EB69-03F190BAE1A3}"/>
              </a:ext>
            </a:extLst>
          </p:cNvPr>
          <p:cNvSpPr/>
          <p:nvPr/>
        </p:nvSpPr>
        <p:spPr>
          <a:xfrm>
            <a:off x="14038368" y="4457700"/>
            <a:ext cx="439632" cy="412992"/>
          </a:xfrm>
          <a:custGeom>
            <a:avLst/>
            <a:gdLst/>
            <a:ahLst/>
            <a:cxnLst/>
            <a:rect l="l" t="t" r="r" b="b"/>
            <a:pathLst>
              <a:path w="1513589" h="1513589">
                <a:moveTo>
                  <a:pt x="0" y="0"/>
                </a:moveTo>
                <a:lnTo>
                  <a:pt x="1513589" y="0"/>
                </a:lnTo>
                <a:lnTo>
                  <a:pt x="1513589" y="1513589"/>
                </a:lnTo>
                <a:lnTo>
                  <a:pt x="0" y="15135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4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C9E4E-290B-B63D-B8EF-E49ADDE1E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1">
            <a:extLst>
              <a:ext uri="{FF2B5EF4-FFF2-40B4-BE49-F238E27FC236}">
                <a16:creationId xmlns:a16="http://schemas.microsoft.com/office/drawing/2014/main" id="{0F7E6469-CE3A-D643-5809-6D318598AE79}"/>
              </a:ext>
            </a:extLst>
          </p:cNvPr>
          <p:cNvSpPr/>
          <p:nvPr/>
        </p:nvSpPr>
        <p:spPr>
          <a:xfrm>
            <a:off x="2895600" y="28177"/>
            <a:ext cx="10501589" cy="10230646"/>
          </a:xfrm>
          <a:custGeom>
            <a:avLst/>
            <a:gdLst/>
            <a:ahLst/>
            <a:cxnLst/>
            <a:rect l="l" t="t" r="r" b="b"/>
            <a:pathLst>
              <a:path w="995455" h="1294326">
                <a:moveTo>
                  <a:pt x="0" y="0"/>
                </a:moveTo>
                <a:lnTo>
                  <a:pt x="995455" y="0"/>
                </a:lnTo>
                <a:lnTo>
                  <a:pt x="995455" y="1294327"/>
                </a:lnTo>
                <a:lnTo>
                  <a:pt x="0" y="12943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07F121B0-8751-53EC-B3B6-93998693EBBA}"/>
              </a:ext>
            </a:extLst>
          </p:cNvPr>
          <p:cNvSpPr/>
          <p:nvPr/>
        </p:nvSpPr>
        <p:spPr>
          <a:xfrm>
            <a:off x="0" y="-410455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74D7A540-D322-8EA3-0E2F-50F31E7B35B0}"/>
              </a:ext>
            </a:extLst>
          </p:cNvPr>
          <p:cNvSpPr txBox="1"/>
          <p:nvPr/>
        </p:nvSpPr>
        <p:spPr>
          <a:xfrm>
            <a:off x="239830" y="0"/>
            <a:ext cx="16447970" cy="1527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000" b="1" dirty="0">
                <a:latin typeface="Montserrat Bold"/>
                <a:ea typeface="Montserrat Bold"/>
                <a:cs typeface="Montserrat Bold"/>
                <a:sym typeface="Montserrat Bold"/>
              </a:rPr>
              <a:t>Technical Architecture: </a:t>
            </a:r>
            <a:r>
              <a:rPr lang="en-GB" sz="4000" b="1" dirty="0">
                <a:solidFill>
                  <a:srgbClr val="00B050"/>
                </a:solidFill>
                <a:latin typeface="Montserrat Bold" panose="00000800000000000000" charset="0"/>
                <a:ea typeface="Montserrat Bold"/>
                <a:cs typeface="Montserrat Bold"/>
                <a:sym typeface="Montserrat Bold"/>
              </a:rPr>
              <a:t>Secure . Scalable . Integrated</a:t>
            </a:r>
            <a:endParaRPr lang="en-US" sz="3200" dirty="0">
              <a:solidFill>
                <a:srgbClr val="00B050"/>
              </a:solidFill>
              <a:latin typeface="Montserrat Bold" panose="00000800000000000000" charset="0"/>
            </a:endParaRPr>
          </a:p>
          <a:p>
            <a:pPr algn="l">
              <a:lnSpc>
                <a:spcPts val="6300"/>
              </a:lnSpc>
            </a:pPr>
            <a:endParaRPr lang="en-US" sz="40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7B7FDAB2-C21B-72C0-CCDC-9F493E49123B}"/>
              </a:ext>
            </a:extLst>
          </p:cNvPr>
          <p:cNvSpPr/>
          <p:nvPr/>
        </p:nvSpPr>
        <p:spPr>
          <a:xfrm>
            <a:off x="13106402" y="6144023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D58E1C-C2CF-0DBD-2085-38BD91EBFB40}"/>
              </a:ext>
            </a:extLst>
          </p:cNvPr>
          <p:cNvSpPr/>
          <p:nvPr/>
        </p:nvSpPr>
        <p:spPr>
          <a:xfrm>
            <a:off x="228600" y="1552081"/>
            <a:ext cx="4114800" cy="1076819"/>
          </a:xfrm>
          <a:prstGeom prst="roundRect">
            <a:avLst/>
          </a:prstGeom>
          <a:solidFill>
            <a:srgbClr val="02E8E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2">
                  <a:lumMod val="50000"/>
                </a:schemeClr>
              </a:solidFill>
              <a:latin typeface="Montserrat Bold" panose="00000800000000000000" charset="0"/>
            </a:endParaRPr>
          </a:p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Montserrat Bold" panose="00000800000000000000" charset="0"/>
              </a:rPr>
              <a:t>Frontend Layer</a:t>
            </a:r>
          </a:p>
          <a:p>
            <a:pPr algn="ctr"/>
            <a:endParaRPr lang="en-US" sz="1400" dirty="0">
              <a:solidFill>
                <a:schemeClr val="tx2">
                  <a:lumMod val="50000"/>
                </a:schemeClr>
              </a:solidFill>
              <a:latin typeface="Montserrat Bold" panose="00000800000000000000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70AAEE-8237-2555-EC9E-8F54AFC00026}"/>
              </a:ext>
            </a:extLst>
          </p:cNvPr>
          <p:cNvSpPr/>
          <p:nvPr/>
        </p:nvSpPr>
        <p:spPr>
          <a:xfrm>
            <a:off x="4572000" y="1572120"/>
            <a:ext cx="4114800" cy="1056780"/>
          </a:xfrm>
          <a:prstGeom prst="roundRect">
            <a:avLst/>
          </a:prstGeom>
          <a:solidFill>
            <a:srgbClr val="02E8E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2">
                  <a:lumMod val="75000"/>
                </a:schemeClr>
              </a:solidFill>
              <a:latin typeface="Montserrat Bold" panose="00000800000000000000" charset="0"/>
            </a:endParaRPr>
          </a:p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0"/>
              </a:rPr>
              <a:t>Backend &amp; Core System</a:t>
            </a:r>
          </a:p>
          <a:p>
            <a:pPr algn="ctr"/>
            <a:endParaRPr lang="en-US" sz="1400" dirty="0">
              <a:solidFill>
                <a:schemeClr val="tx2">
                  <a:lumMod val="75000"/>
                </a:schemeClr>
              </a:solidFill>
              <a:latin typeface="Montserrat Bold" panose="00000800000000000000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8F6433-41B3-76FA-865F-07FB3CA36381}"/>
              </a:ext>
            </a:extLst>
          </p:cNvPr>
          <p:cNvSpPr/>
          <p:nvPr/>
        </p:nvSpPr>
        <p:spPr>
          <a:xfrm>
            <a:off x="8943415" y="1555998"/>
            <a:ext cx="4239185" cy="1072902"/>
          </a:xfrm>
          <a:prstGeom prst="roundRect">
            <a:avLst/>
          </a:prstGeom>
          <a:solidFill>
            <a:srgbClr val="02E8E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0"/>
              </a:rPr>
              <a:t>Secure Database Layer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F9E3E6-D277-75AD-79A5-629BAA17ECBB}"/>
              </a:ext>
            </a:extLst>
          </p:cNvPr>
          <p:cNvSpPr/>
          <p:nvPr/>
        </p:nvSpPr>
        <p:spPr>
          <a:xfrm>
            <a:off x="13487400" y="1576039"/>
            <a:ext cx="4572000" cy="1052861"/>
          </a:xfrm>
          <a:prstGeom prst="roundRect">
            <a:avLst/>
          </a:prstGeom>
          <a:solidFill>
            <a:srgbClr val="02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0"/>
              </a:rPr>
              <a:t>Integrated APIs &amp; External Services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A9B384-221B-D3C6-C7E2-5ED078D980ED}"/>
              </a:ext>
            </a:extLst>
          </p:cNvPr>
          <p:cNvSpPr/>
          <p:nvPr/>
        </p:nvSpPr>
        <p:spPr>
          <a:xfrm>
            <a:off x="239830" y="3314700"/>
            <a:ext cx="4114800" cy="438929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User access platforms: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Mobile App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Web Platform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Lite App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USSD &amp; Short code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WhatsApp &amp; Social Bots (Mind Guide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en-US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2CDB6F-39D7-A2EC-9A06-034C80066BC9}"/>
              </a:ext>
            </a:extLst>
          </p:cNvPr>
          <p:cNvSpPr/>
          <p:nvPr/>
        </p:nvSpPr>
        <p:spPr>
          <a:xfrm>
            <a:off x="4721622" y="3314700"/>
            <a:ext cx="4114800" cy="438929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Central processing engine handles: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Authentication &amp; KYC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User Management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Wellness Tracking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Rewards Engine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Premium Calculations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Claims Processing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Provider Accounts Management</a:t>
            </a:r>
          </a:p>
          <a:p>
            <a:pPr algn="ctr"/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83A6CD-F78A-F5C6-A6D8-1DC31AAF62F3}"/>
              </a:ext>
            </a:extLst>
          </p:cNvPr>
          <p:cNvSpPr/>
          <p:nvPr/>
        </p:nvSpPr>
        <p:spPr>
          <a:xfrm>
            <a:off x="9293319" y="3314700"/>
            <a:ext cx="4114800" cy="438929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Stores: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User Records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Claims Data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Wellness Scores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Health Index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Rewards &amp; Transactions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Provider Records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D23E147-0291-670A-F11D-D548A476AD10}"/>
              </a:ext>
            </a:extLst>
          </p:cNvPr>
          <p:cNvSpPr/>
          <p:nvPr/>
        </p:nvSpPr>
        <p:spPr>
          <a:xfrm>
            <a:off x="13865016" y="3314700"/>
            <a:ext cx="4114800" cy="438929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Connected Systems: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Payment APIs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Provider Portals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Telehealth Systems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SMS/Notification APIs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Rewards &amp; Voucher APIs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Institutional Portals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Poppins Bold" panose="020B0604020202020204" charset="0"/>
                <a:cs typeface="Poppins Bold" panose="020B0604020202020204" charset="0"/>
              </a:rPr>
              <a:t>Pharmacy &amp; Medication Access</a:t>
            </a:r>
          </a:p>
          <a:p>
            <a:pPr algn="ctr"/>
            <a:endParaRPr lang="en-US" dirty="0">
              <a:solidFill>
                <a:schemeClr val="bg1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2DCEFC-3163-D342-214C-A230CAF18C97}"/>
              </a:ext>
            </a:extLst>
          </p:cNvPr>
          <p:cNvCxnSpPr>
            <a:cxnSpLocks/>
          </p:cNvCxnSpPr>
          <p:nvPr/>
        </p:nvCxnSpPr>
        <p:spPr>
          <a:xfrm>
            <a:off x="4269978" y="2095500"/>
            <a:ext cx="378222" cy="0"/>
          </a:xfrm>
          <a:prstGeom prst="straightConnector1">
            <a:avLst/>
          </a:prstGeom>
          <a:ln w="57150">
            <a:solidFill>
              <a:srgbClr val="02E8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7548D1-B920-9E9A-6C04-6E705DFA6F4F}"/>
              </a:ext>
            </a:extLst>
          </p:cNvPr>
          <p:cNvCxnSpPr>
            <a:cxnSpLocks/>
          </p:cNvCxnSpPr>
          <p:nvPr/>
        </p:nvCxnSpPr>
        <p:spPr>
          <a:xfrm>
            <a:off x="8565193" y="2095500"/>
            <a:ext cx="378222" cy="0"/>
          </a:xfrm>
          <a:prstGeom prst="straightConnector1">
            <a:avLst/>
          </a:prstGeom>
          <a:ln w="57150">
            <a:solidFill>
              <a:srgbClr val="02E8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30FD60-65DC-BEED-B27B-A7346EBBED84}"/>
              </a:ext>
            </a:extLst>
          </p:cNvPr>
          <p:cNvCxnSpPr>
            <a:cxnSpLocks/>
          </p:cNvCxnSpPr>
          <p:nvPr/>
        </p:nvCxnSpPr>
        <p:spPr>
          <a:xfrm>
            <a:off x="13109178" y="2095500"/>
            <a:ext cx="378222" cy="0"/>
          </a:xfrm>
          <a:prstGeom prst="straightConnector1">
            <a:avLst/>
          </a:prstGeom>
          <a:ln w="57150">
            <a:solidFill>
              <a:srgbClr val="02E8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384EB2-6021-9D3E-A643-9449F1DF4EF1}"/>
              </a:ext>
            </a:extLst>
          </p:cNvPr>
          <p:cNvCxnSpPr>
            <a:cxnSpLocks/>
          </p:cNvCxnSpPr>
          <p:nvPr/>
        </p:nvCxnSpPr>
        <p:spPr>
          <a:xfrm>
            <a:off x="2026340" y="2628900"/>
            <a:ext cx="0" cy="733771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ADB56C-FC84-05AA-953A-168C31599224}"/>
              </a:ext>
            </a:extLst>
          </p:cNvPr>
          <p:cNvCxnSpPr>
            <a:cxnSpLocks/>
          </p:cNvCxnSpPr>
          <p:nvPr/>
        </p:nvCxnSpPr>
        <p:spPr>
          <a:xfrm>
            <a:off x="6553200" y="2628900"/>
            <a:ext cx="0" cy="733771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73E38E6-7DF8-9769-66DA-CCC46BE86F90}"/>
              </a:ext>
            </a:extLst>
          </p:cNvPr>
          <p:cNvCxnSpPr>
            <a:cxnSpLocks/>
          </p:cNvCxnSpPr>
          <p:nvPr/>
        </p:nvCxnSpPr>
        <p:spPr>
          <a:xfrm>
            <a:off x="11063007" y="2580929"/>
            <a:ext cx="0" cy="733771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541954A-BB95-341C-7F2B-00B1AEA7DE7A}"/>
              </a:ext>
            </a:extLst>
          </p:cNvPr>
          <p:cNvCxnSpPr>
            <a:cxnSpLocks/>
          </p:cNvCxnSpPr>
          <p:nvPr/>
        </p:nvCxnSpPr>
        <p:spPr>
          <a:xfrm>
            <a:off x="15544800" y="2628900"/>
            <a:ext cx="0" cy="733771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ket 25">
            <a:extLst>
              <a:ext uri="{FF2B5EF4-FFF2-40B4-BE49-F238E27FC236}">
                <a16:creationId xmlns:a16="http://schemas.microsoft.com/office/drawing/2014/main" id="{D910087F-32ED-496A-7C9C-753ADE9C91E9}"/>
              </a:ext>
            </a:extLst>
          </p:cNvPr>
          <p:cNvSpPr/>
          <p:nvPr/>
        </p:nvSpPr>
        <p:spPr>
          <a:xfrm rot="5400000">
            <a:off x="8653896" y="1300598"/>
            <a:ext cx="411305" cy="13218100"/>
          </a:xfrm>
          <a:prstGeom prst="righ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ket 29">
            <a:extLst>
              <a:ext uri="{FF2B5EF4-FFF2-40B4-BE49-F238E27FC236}">
                <a16:creationId xmlns:a16="http://schemas.microsoft.com/office/drawing/2014/main" id="{6D7C5100-A2BA-5119-9AC7-AF0973907A87}"/>
              </a:ext>
            </a:extLst>
          </p:cNvPr>
          <p:cNvSpPr/>
          <p:nvPr/>
        </p:nvSpPr>
        <p:spPr>
          <a:xfrm rot="16200000">
            <a:off x="8732941" y="-5204360"/>
            <a:ext cx="294780" cy="13218100"/>
          </a:xfrm>
          <a:prstGeom prst="righ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98C19FE-FC3F-53FB-A49D-34BBEDE525B7}"/>
              </a:ext>
            </a:extLst>
          </p:cNvPr>
          <p:cNvSpPr/>
          <p:nvPr/>
        </p:nvSpPr>
        <p:spPr>
          <a:xfrm>
            <a:off x="305914" y="8572500"/>
            <a:ext cx="17601085" cy="1485900"/>
          </a:xfrm>
          <a:prstGeom prst="roundRect">
            <a:avLst/>
          </a:prstGeom>
          <a:solidFill>
            <a:srgbClr val="01B31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Montserrat Bold" panose="00000800000000000000" charset="0"/>
              </a:rPr>
              <a:t>Secured &amp; Compliance | Scalable | Automated System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“Mind Sure combines secure digital infrastructure, behavioral intelligence and scalable integrations to deliver </a:t>
            </a:r>
          </a:p>
          <a:p>
            <a:pPr algn="ctr"/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accessible mental healthcare anywhere.”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Montserrat Bold" panose="00000800000000000000" charset="0"/>
              </a:rPr>
              <a:t>SCAN TO EXPERIENCE MINDSURE</a:t>
            </a:r>
            <a:endParaRPr lang="en-US" sz="2000" b="1" dirty="0">
              <a:solidFill>
                <a:schemeClr val="tx1"/>
              </a:solidFill>
              <a:latin typeface="Montserrat Bold" panose="00000800000000000000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2B33EFE-4E43-6BF8-4669-8B697FEED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028" y="8801100"/>
            <a:ext cx="1004454" cy="10044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076FD3-3181-F219-EB0C-0CA05B4A1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877300"/>
            <a:ext cx="982155" cy="982155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919CCE5-6B14-FFAF-198A-32C0BF582A0D}"/>
              </a:ext>
            </a:extLst>
          </p:cNvPr>
          <p:cNvCxnSpPr>
            <a:cxnSpLocks/>
          </p:cNvCxnSpPr>
          <p:nvPr/>
        </p:nvCxnSpPr>
        <p:spPr>
          <a:xfrm flipH="1">
            <a:off x="8836422" y="8097636"/>
            <a:ext cx="0" cy="47486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28AB6-E5DA-13B6-7B56-60D267490CAD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31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BB5EA9-506D-FA8A-94B4-72132B29D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99199A61-0BD0-C840-B5D0-C9CE202BF8B2}"/>
              </a:ext>
            </a:extLst>
          </p:cNvPr>
          <p:cNvSpPr/>
          <p:nvPr/>
        </p:nvSpPr>
        <p:spPr>
          <a:xfrm>
            <a:off x="13117616" y="-33777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B95BD2A-EC59-B906-A86A-635C1987AD03}"/>
              </a:ext>
            </a:extLst>
          </p:cNvPr>
          <p:cNvSpPr/>
          <p:nvPr/>
        </p:nvSpPr>
        <p:spPr>
          <a:xfrm>
            <a:off x="12443700" y="966620"/>
            <a:ext cx="1265074" cy="1268461"/>
          </a:xfrm>
          <a:prstGeom prst="flowChartConnector">
            <a:avLst/>
          </a:prstGeom>
          <a:noFill/>
          <a:ln w="76200">
            <a:solidFill>
              <a:srgbClr val="02E8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1C63E17F-3776-8891-29F5-1057EB7044D9}"/>
              </a:ext>
            </a:extLst>
          </p:cNvPr>
          <p:cNvSpPr/>
          <p:nvPr/>
        </p:nvSpPr>
        <p:spPr>
          <a:xfrm>
            <a:off x="6202526" y="979439"/>
            <a:ext cx="1265074" cy="1268461"/>
          </a:xfrm>
          <a:prstGeom prst="flowChartConnector">
            <a:avLst/>
          </a:prstGeom>
          <a:noFill/>
          <a:ln w="76200">
            <a:solidFill>
              <a:srgbClr val="02E8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5F97F6BF-2295-73A2-C42D-AC941A67F157}"/>
              </a:ext>
            </a:extLst>
          </p:cNvPr>
          <p:cNvSpPr/>
          <p:nvPr/>
        </p:nvSpPr>
        <p:spPr>
          <a:xfrm>
            <a:off x="142460" y="966620"/>
            <a:ext cx="1265074" cy="1268461"/>
          </a:xfrm>
          <a:prstGeom prst="flowChartConnector">
            <a:avLst/>
          </a:prstGeom>
          <a:noFill/>
          <a:ln w="76200">
            <a:solidFill>
              <a:srgbClr val="02E8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ABCC3EF9-4161-709A-D0A3-AD7A9B89F10D}"/>
              </a:ext>
            </a:extLst>
          </p:cNvPr>
          <p:cNvSpPr/>
          <p:nvPr/>
        </p:nvSpPr>
        <p:spPr>
          <a:xfrm>
            <a:off x="0" y="-38100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F2ED0CFE-5888-6420-45C3-CC3E1FB0D606}"/>
              </a:ext>
            </a:extLst>
          </p:cNvPr>
          <p:cNvSpPr txBox="1"/>
          <p:nvPr/>
        </p:nvSpPr>
        <p:spPr>
          <a:xfrm>
            <a:off x="273740" y="0"/>
            <a:ext cx="14661460" cy="1527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Pricing &amp; Actuarial Assumptions: 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Montserrat Bold" panose="00000800000000000000" charset="0"/>
            </a:endParaRPr>
          </a:p>
          <a:p>
            <a:pPr algn="l">
              <a:lnSpc>
                <a:spcPts val="6300"/>
              </a:lnSpc>
            </a:pPr>
            <a:endParaRPr lang="en-US" sz="40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FEF7D2AE-8085-AD34-1190-86A3EB7DB9F4}"/>
              </a:ext>
            </a:extLst>
          </p:cNvPr>
          <p:cNvSpPr/>
          <p:nvPr/>
        </p:nvSpPr>
        <p:spPr>
          <a:xfrm>
            <a:off x="13106402" y="6144023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EE79620F-1E30-DF54-E1BC-02815A32C777}"/>
                  </a:ext>
                </a:extLst>
              </p:cNvPr>
              <p:cNvSpPr/>
              <p:nvPr/>
            </p:nvSpPr>
            <p:spPr>
              <a:xfrm>
                <a:off x="12627160" y="1409700"/>
                <a:ext cx="5508440" cy="6792576"/>
              </a:xfrm>
              <a:prstGeom prst="roundRect">
                <a:avLst/>
              </a:prstGeom>
              <a:solidFill>
                <a:srgbClr val="02E8EE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                       Premium Determination</a:t>
                </a:r>
              </a:p>
              <a:p>
                <a:pPr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Pure Premium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𝐾𝐸𝑆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rgbClr val="002060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m:t> 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Risk Margin (20%)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%=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400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Admin &amp; Technology Loading (20%)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%=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400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Total Annual Premium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800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Monthly Premium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800</m:t>
                          </m:r>
                        </m:num>
                        <m:den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233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Rounded Premium: </a:t>
                </a: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KES 300 / Month</a:t>
                </a:r>
              </a:p>
              <a:p>
                <a:pPr>
                  <a:buNone/>
                </a:pPr>
                <a:endParaRPr lang="en-US" b="1" dirty="0">
                  <a:solidFill>
                    <a:srgbClr val="0F172A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endParaRPr lang="en-US" b="1" dirty="0">
                  <a:solidFill>
                    <a:srgbClr val="0F172A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endParaRPr lang="en-US" b="1" dirty="0">
                  <a:solidFill>
                    <a:srgbClr val="0F172A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endParaRPr lang="en-US" b="1" dirty="0">
                  <a:solidFill>
                    <a:srgbClr val="0F172A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endParaRPr lang="en-US" b="1" dirty="0">
                  <a:solidFill>
                    <a:srgbClr val="0F172A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r>
                  <a:rPr lang="en-US" b="1" dirty="0">
                    <a:solidFill>
                      <a:srgbClr val="0F172A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Discount Example</a:t>
                </a:r>
              </a:p>
              <a:p>
                <a:r>
                  <a:rPr lang="en-US" b="1" dirty="0">
                    <a:solidFill>
                      <a:srgbClr val="0F172A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High Engagement User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F172A"/>
                          </a:solidFill>
                          <a:latin typeface="Cambria Math" panose="02040503050406030204" pitchFamily="18" charset="0"/>
                        </a:rPr>
                        <m:t>300</m:t>
                      </m:r>
                      <m:r>
                        <a:rPr lang="en-US">
                          <a:solidFill>
                            <a:srgbClr val="0F172A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F172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>
                              <a:solidFill>
                                <a:srgbClr val="0F172A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ar-AE">
                              <a:solidFill>
                                <a:srgbClr val="0F172A"/>
                              </a:solidFill>
                              <a:latin typeface="Cambria Math" panose="02040503050406030204" pitchFamily="18" charset="0"/>
                            </a:rPr>
                            <m:t>%×</m:t>
                          </m:r>
                          <m:r>
                            <a:rPr lang="ar-AE">
                              <a:solidFill>
                                <a:srgbClr val="0F172A"/>
                              </a:solidFill>
                              <a:latin typeface="Cambria Math" panose="02040503050406030204" pitchFamily="18" charset="0"/>
                            </a:rPr>
                            <m:t>300</m:t>
                          </m:r>
                        </m:e>
                      </m:d>
                    </m:oMath>
                  </m:oMathPara>
                </a14:m>
                <a:endParaRPr lang="ar-AE" dirty="0">
                  <a:solidFill>
                    <a:srgbClr val="0F172A"/>
                  </a:solidFill>
                  <a:latin typeface="Poppins Bold" panose="020B060402020202020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>
                          <a:solidFill>
                            <a:srgbClr val="0F172A"/>
                          </a:solidFill>
                          <a:latin typeface="Cambria Math" panose="02040503050406030204" pitchFamily="18" charset="0"/>
                        </a:rPr>
                        <m:t>300</m:t>
                      </m:r>
                      <m:r>
                        <a:rPr lang="ar-AE">
                          <a:solidFill>
                            <a:srgbClr val="0F172A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AE">
                          <a:solidFill>
                            <a:srgbClr val="0F172A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ar-AE">
                          <a:solidFill>
                            <a:srgbClr val="0F172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>
                          <a:solidFill>
                            <a:srgbClr val="0F172A"/>
                          </a:solidFill>
                          <a:latin typeface="Cambria Math" panose="02040503050406030204" pitchFamily="18" charset="0"/>
                        </a:rPr>
                        <m:t>240</m:t>
                      </m:r>
                    </m:oMath>
                  </m:oMathPara>
                </a14:m>
                <a:endParaRPr lang="ar-AE" dirty="0">
                  <a:solidFill>
                    <a:srgbClr val="0F172A"/>
                  </a:solidFill>
                  <a:latin typeface="Poppins Bold" panose="020B0604020202020204" charset="0"/>
                </a:endParaRPr>
              </a:p>
              <a:p>
                <a:r>
                  <a:rPr lang="en-US" dirty="0">
                    <a:solidFill>
                      <a:srgbClr val="0F172A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 Final Premium = </a:t>
                </a:r>
                <a:r>
                  <a:rPr lang="en-US" b="1" dirty="0">
                    <a:solidFill>
                      <a:srgbClr val="0F172A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KES 240/month</a:t>
                </a:r>
                <a:endParaRPr lang="en-US" dirty="0">
                  <a:solidFill>
                    <a:srgbClr val="0F172A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rgbClr val="111827"/>
                  </a:solidFill>
                </a:endParaRPr>
              </a:p>
              <a:p>
                <a:pPr algn="ctr"/>
                <a:endParaRPr lang="en-US" dirty="0">
                  <a:solidFill>
                    <a:srgbClr val="002060"/>
                  </a:solidFill>
                  <a:latin typeface="Montserrat Bold" panose="00000800000000000000" charset="0"/>
                </a:endParaRPr>
              </a:p>
              <a:p>
                <a:pPr algn="ctr"/>
                <a:endParaRPr lang="en-US" dirty="0">
                  <a:solidFill>
                    <a:srgbClr val="002060"/>
                  </a:solidFill>
                  <a:latin typeface="Montserrat Bold" panose="00000800000000000000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EE79620F-1E30-DF54-E1BC-02815A32C7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7160" y="1409700"/>
                <a:ext cx="5508440" cy="679257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4C66E041-9DDC-6B42-90B8-31EFAD020C85}"/>
                  </a:ext>
                </a:extLst>
              </p:cNvPr>
              <p:cNvSpPr/>
              <p:nvPr/>
            </p:nvSpPr>
            <p:spPr>
              <a:xfrm>
                <a:off x="6531160" y="1409700"/>
                <a:ext cx="5508440" cy="6764024"/>
              </a:xfrm>
              <a:prstGeom prst="roundRect">
                <a:avLst/>
              </a:prstGeom>
              <a:solidFill>
                <a:srgbClr val="02E8EE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lnSpc>
                    <a:spcPct val="200000"/>
                  </a:lnSpc>
                  <a:buNone/>
                </a:pPr>
                <a:r>
                  <a:rPr lang="en-US" b="1" dirty="0">
                    <a:solidFill>
                      <a:schemeClr val="tx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                 Expected Claims Calculation</a:t>
                </a:r>
              </a:p>
              <a:p>
                <a:pPr>
                  <a:lnSpc>
                    <a:spcPct val="200000"/>
                  </a:lnSpc>
                  <a:buNone/>
                </a:pPr>
                <a:r>
                  <a:rPr lang="en-US" b="1" dirty="0">
                    <a:solidFill>
                      <a:schemeClr val="tx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Therapy Cost</a:t>
                </a:r>
              </a:p>
              <a:p>
                <a:pPr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Montserrat Bold" panose="00000800000000000000" charset="0"/>
                  <a:cs typeface="Poppins Bold" panose="020B0604020202020204" charset="0"/>
                </a:endParaRPr>
              </a:p>
              <a:p>
                <a:pPr>
                  <a:lnSpc>
                    <a:spcPct val="200000"/>
                  </a:lnSpc>
                  <a:buNone/>
                </a:pPr>
                <a:r>
                  <a:rPr lang="en-US" b="1" dirty="0">
                    <a:solidFill>
                      <a:schemeClr val="tx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Medication Cost</a:t>
                </a:r>
              </a:p>
              <a:p>
                <a:pPr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lnSpc>
                    <a:spcPct val="200000"/>
                  </a:lnSpc>
                  <a:buNone/>
                </a:pPr>
                <a:r>
                  <a:rPr lang="en-US" b="1" dirty="0">
                    <a:solidFill>
                      <a:schemeClr val="tx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Total Expected Claims</a:t>
                </a:r>
              </a:p>
              <a:p>
                <a:pPr>
                  <a:lnSpc>
                    <a:spcPct val="2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500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500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lnSpc>
                    <a:spcPct val="200000"/>
                  </a:lnSpc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 Expected Annual Claims per User = </a:t>
                </a:r>
                <a:r>
                  <a:rPr lang="en-US" b="1" dirty="0">
                    <a:solidFill>
                      <a:schemeClr val="tx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KES 2,000</a:t>
                </a:r>
                <a:endParaRPr lang="en-US" dirty="0">
                  <a:solidFill>
                    <a:schemeClr val="tx1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Montserrat Bold" panose="00000800000000000000" charset="0"/>
                </a:endParaRPr>
              </a:p>
            </p:txBody>
          </p:sp>
        </mc:Choice>
        <mc:Fallback xmlns=""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4C66E041-9DDC-6B42-90B8-31EFAD020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160" y="1409700"/>
                <a:ext cx="5508440" cy="676402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28554BF-82B9-6BE4-2027-9CCD1680DD11}"/>
              </a:ext>
            </a:extLst>
          </p:cNvPr>
          <p:cNvSpPr/>
          <p:nvPr/>
        </p:nvSpPr>
        <p:spPr>
          <a:xfrm>
            <a:off x="457200" y="1437399"/>
            <a:ext cx="5508440" cy="6764024"/>
          </a:xfrm>
          <a:prstGeom prst="roundRect">
            <a:avLst/>
          </a:prstGeom>
          <a:solidFill>
            <a:srgbClr val="02E8E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200000"/>
              </a:lnSpc>
              <a:buNone/>
            </a:pPr>
            <a:endParaRPr lang="en-US" dirty="0">
              <a:latin typeface="Poppins Bold" panose="020B0604020202020204" charset="0"/>
              <a:cs typeface="Poppins Bold" panose="020B0604020202020204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Montserrat Bold" panose="00000800000000000000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0C274A1-9C52-03DD-29EB-C9DC05364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335731"/>
              </p:ext>
            </p:extLst>
          </p:nvPr>
        </p:nvGraphicFramePr>
        <p:xfrm>
          <a:off x="640694" y="2050917"/>
          <a:ext cx="5074306" cy="534031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537153">
                  <a:extLst>
                    <a:ext uri="{9D8B030D-6E8A-4147-A177-3AD203B41FA5}">
                      <a16:colId xmlns:a16="http://schemas.microsoft.com/office/drawing/2014/main" val="3571348735"/>
                    </a:ext>
                  </a:extLst>
                </a:gridCol>
                <a:gridCol w="2537153">
                  <a:extLst>
                    <a:ext uri="{9D8B030D-6E8A-4147-A177-3AD203B41FA5}">
                      <a16:colId xmlns:a16="http://schemas.microsoft.com/office/drawing/2014/main" val="893869397"/>
                    </a:ext>
                  </a:extLst>
                </a:gridCol>
              </a:tblGrid>
              <a:tr h="4921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Assumption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177519"/>
                  </a:ext>
                </a:extLst>
              </a:tr>
              <a:tr h="4921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Population Size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10,000 Users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754061"/>
                  </a:ext>
                </a:extLst>
              </a:tr>
              <a:tr h="8612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Mental Health Incidence 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550011"/>
                  </a:ext>
                </a:extLst>
              </a:tr>
              <a:tr h="4921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Therapy Utilization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04654"/>
                  </a:ext>
                </a:extLst>
              </a:tr>
              <a:tr h="4921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Medication Utilization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89665"/>
                  </a:ext>
                </a:extLst>
              </a:tr>
              <a:tr h="8612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Annual Therapy Cover Limit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KES 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149065"/>
                  </a:ext>
                </a:extLst>
              </a:tr>
              <a:tr h="8612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Annual Medication Cover Limit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KES 10,000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28634"/>
                  </a:ext>
                </a:extLst>
              </a:tr>
              <a:tr h="4921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Monthly Base Premium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Poppins Bold" panose="020B0604020202020204" charset="0"/>
                          <a:cs typeface="Poppins Bold" panose="020B0604020202020204" charset="0"/>
                        </a:rPr>
                        <a:t>KES 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146630"/>
                  </a:ext>
                </a:extLst>
              </a:tr>
            </a:tbl>
          </a:graphicData>
        </a:graphic>
      </p:graphicFrame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51DFE9D-7F49-562D-3FD6-922E8D926443}"/>
              </a:ext>
            </a:extLst>
          </p:cNvPr>
          <p:cNvSpPr/>
          <p:nvPr/>
        </p:nvSpPr>
        <p:spPr>
          <a:xfrm>
            <a:off x="305914" y="8572500"/>
            <a:ext cx="17601085" cy="14859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“Mind Sure uses behavioral actuarial pricing where healthier engagement lowers premiums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oppins Bold" panose="020B0604020202020204" charset="0"/>
                <a:cs typeface="Poppins Bold" panose="020B0604020202020204" charset="0"/>
              </a:rPr>
              <a:t>while improving sustainability.”</a:t>
            </a: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Montserrat Bold" panose="00000800000000000000" charset="0"/>
              </a:rPr>
              <a:t>SCAN TO EXPERIENCE MINDSURE</a:t>
            </a:r>
            <a:endParaRPr lang="en-US" sz="2000" b="1" dirty="0">
              <a:solidFill>
                <a:srgbClr val="002060"/>
              </a:solidFill>
              <a:latin typeface="Montserrat Bold" panose="00000800000000000000" charset="0"/>
            </a:endParaRP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F01D28E8-5B30-6C88-7FF3-E776C6912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79228"/>
              </p:ext>
            </p:extLst>
          </p:nvPr>
        </p:nvGraphicFramePr>
        <p:xfrm>
          <a:off x="12942238" y="5372100"/>
          <a:ext cx="4736162" cy="1219200"/>
        </p:xfrm>
        <a:graphic>
          <a:graphicData uri="http://schemas.openxmlformats.org/drawingml/2006/table">
            <a:tbl>
              <a:tblPr/>
              <a:tblGrid>
                <a:gridCol w="2368081">
                  <a:extLst>
                    <a:ext uri="{9D8B030D-6E8A-4147-A177-3AD203B41FA5}">
                      <a16:colId xmlns:a16="http://schemas.microsoft.com/office/drawing/2014/main" val="1375839721"/>
                    </a:ext>
                  </a:extLst>
                </a:gridCol>
                <a:gridCol w="2368081">
                  <a:extLst>
                    <a:ext uri="{9D8B030D-6E8A-4147-A177-3AD203B41FA5}">
                      <a16:colId xmlns:a16="http://schemas.microsoft.com/office/drawing/2014/main" val="1997382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latin typeface="Poppins Bold" panose="020B0604020202020204" charset="0"/>
                          <a:cs typeface="Poppins Bold" panose="020B0604020202020204" charset="0"/>
                        </a:rPr>
                        <a:t>Engagement 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latin typeface="Poppins Bold" panose="020B0604020202020204" charset="0"/>
                          <a:cs typeface="Poppins Bold" panose="020B0604020202020204" charset="0"/>
                        </a:rPr>
                        <a:t>Discount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009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latin typeface="Poppins Bold" panose="020B0604020202020204" charset="0"/>
                          <a:cs typeface="Poppins Bold" panose="020B0604020202020204" charset="0"/>
                        </a:rPr>
                        <a:t>High Engagement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latin typeface="Poppins Bold" panose="020B0604020202020204" charset="0"/>
                          <a:cs typeface="Poppins Bold" panose="020B0604020202020204" charset="0"/>
                        </a:rPr>
                        <a:t>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369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latin typeface="Poppins Bold" panose="020B0604020202020204" charset="0"/>
                          <a:cs typeface="Poppins Bold" panose="020B0604020202020204" charset="0"/>
                        </a:rPr>
                        <a:t>Moderate Engagement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latin typeface="Poppins Bold" panose="020B0604020202020204" charset="0"/>
                          <a:cs typeface="Poppins Bold" panose="020B0604020202020204" charset="0"/>
                        </a:rPr>
                        <a:t>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58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latin typeface="Poppins Bold" panose="020B0604020202020204" charset="0"/>
                          <a:cs typeface="Poppins Bold" panose="020B0604020202020204" charset="0"/>
                        </a:rPr>
                        <a:t>Low/Inactive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E8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latin typeface="Poppins Bold" panose="020B0604020202020204" charset="0"/>
                          <a:cs typeface="Poppins Bold" panose="020B0604020202020204" charset="0"/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483504"/>
                  </a:ext>
                </a:extLst>
              </a:tr>
            </a:tbl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C0304488-A94F-C40A-755E-E8B498D26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877300"/>
            <a:ext cx="982155" cy="9821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62E1654-CC70-3FA7-0D35-AF9AA4CA07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028" y="8801100"/>
            <a:ext cx="1004454" cy="100445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F0143B-BC99-A62D-DDBC-8078BBDC27E2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6">
            <a:extLst>
              <a:ext uri="{FF2B5EF4-FFF2-40B4-BE49-F238E27FC236}">
                <a16:creationId xmlns:a16="http://schemas.microsoft.com/office/drawing/2014/main" id="{F626DBA5-07F9-E58C-8EA3-230C37EDE0C3}"/>
              </a:ext>
            </a:extLst>
          </p:cNvPr>
          <p:cNvSpPr txBox="1"/>
          <p:nvPr/>
        </p:nvSpPr>
        <p:spPr>
          <a:xfrm>
            <a:off x="440635" y="719918"/>
            <a:ext cx="549965" cy="152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Poppins Bold" panose="020B0604020202020204" charset="0"/>
                <a:ea typeface="Canva Sans Bold"/>
                <a:cs typeface="Poppins Bold" panose="020B0604020202020204" charset="0"/>
                <a:sym typeface="Canva Sans Bold"/>
              </a:rPr>
              <a:t>1</a:t>
            </a: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2CF24E83-1A96-94A4-772F-E11B35E04630}"/>
              </a:ext>
            </a:extLst>
          </p:cNvPr>
          <p:cNvSpPr txBox="1"/>
          <p:nvPr/>
        </p:nvSpPr>
        <p:spPr>
          <a:xfrm>
            <a:off x="6553200" y="707099"/>
            <a:ext cx="549965" cy="152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Poppins Bold" panose="020B0604020202020204" charset="0"/>
                <a:ea typeface="Canva Sans Bold"/>
                <a:cs typeface="Poppins Bold" panose="020B0604020202020204" charset="0"/>
                <a:sym typeface="Canva Sans Bold"/>
              </a:rPr>
              <a:t>2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BC2BE97-AB34-A8AF-A917-6C21C27F3309}"/>
              </a:ext>
            </a:extLst>
          </p:cNvPr>
          <p:cNvSpPr txBox="1"/>
          <p:nvPr/>
        </p:nvSpPr>
        <p:spPr>
          <a:xfrm>
            <a:off x="12842634" y="719918"/>
            <a:ext cx="549965" cy="152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Poppins Bold" panose="020B0604020202020204" charset="0"/>
                <a:ea typeface="Canva Sans Bold"/>
                <a:cs typeface="Poppins Bold" panose="020B0604020202020204" charset="0"/>
                <a:sym typeface="Canva Sans Bold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991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88160-C66C-4CEE-72FB-BB1063467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5BC51E87-57A4-6B8C-300E-958FC6BDCE10}"/>
              </a:ext>
            </a:extLst>
          </p:cNvPr>
          <p:cNvSpPr/>
          <p:nvPr/>
        </p:nvSpPr>
        <p:spPr>
          <a:xfrm>
            <a:off x="0" y="-410455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2E4F0857-2EAA-1BAB-D74C-60DFE15F8F09}"/>
              </a:ext>
            </a:extLst>
          </p:cNvPr>
          <p:cNvSpPr/>
          <p:nvPr/>
        </p:nvSpPr>
        <p:spPr>
          <a:xfrm>
            <a:off x="13106402" y="6144023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34EB11AD-AED4-6160-4F88-386993D8D914}"/>
              </a:ext>
            </a:extLst>
          </p:cNvPr>
          <p:cNvSpPr txBox="1"/>
          <p:nvPr/>
        </p:nvSpPr>
        <p:spPr>
          <a:xfrm>
            <a:off x="304800" y="152400"/>
            <a:ext cx="14661460" cy="732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000" b="1" dirty="0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Actuarial Models &amp; Risk Controls : </a:t>
            </a:r>
            <a:endParaRPr lang="en-US" sz="3200" dirty="0">
              <a:solidFill>
                <a:srgbClr val="002060"/>
              </a:solidFill>
              <a:latin typeface="Montserrat Bold" panose="0000080000000000000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983B628-2742-4AEE-7E61-7F8D44035FB7}"/>
                  </a:ext>
                </a:extLst>
              </p:cNvPr>
              <p:cNvSpPr/>
              <p:nvPr/>
            </p:nvSpPr>
            <p:spPr>
              <a:xfrm>
                <a:off x="282760" y="1884676"/>
                <a:ext cx="5508440" cy="676402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1. Frequency Model (Binomial)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𝐵𝑖𝑛𝑜𝑚𝑖𝑎𝑙</m:t>
                      </m:r>
                      <m:d>
                        <m:dPr>
                          <m:sepChr m:val=","/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ar-AE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Where: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b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 Users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 Claim probability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Expected Claims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500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Variance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b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b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85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275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ar-AE" b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b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b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275</m:t>
                          </m:r>
                        </m:e>
                      </m:rad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Interpretation: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Claims fluctuate around 1,500 ± 36 users</a:t>
                </a:r>
              </a:p>
              <a:p>
                <a:pPr algn="ctr"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983B628-2742-4AEE-7E61-7F8D44035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60" y="1884676"/>
                <a:ext cx="5508440" cy="676402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20A1057-DE6A-8D6E-D655-1BBD504F5D5E}"/>
                  </a:ext>
                </a:extLst>
              </p:cNvPr>
              <p:cNvSpPr/>
              <p:nvPr/>
            </p:nvSpPr>
            <p:spPr>
              <a:xfrm>
                <a:off x="6172712" y="1884676"/>
                <a:ext cx="5790688" cy="676402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2. Severity Model (Lognormal)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𝑳𝒐𝒈𝒏𝒐𝒓𝒎𝒂𝒍</m:t>
                      </m:r>
                      <m:d>
                        <m:dPr>
                          <m:sepChr m:val=","/>
                          <m:ctrlPr>
                            <a:rPr lang="ar-AE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e>
                          <m:sSup>
                            <m:sSupPr>
                              <m:ctrlPr>
                                <a:rPr lang="ar-AE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ar-AE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ar-AE" sz="1600" b="1" dirty="0">
                  <a:solidFill>
                    <a:schemeClr val="bg1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Expected Severity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ar-AE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ar-AE" sz="16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ar-AE" sz="16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ar-AE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AE" sz="16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ar-AE" sz="1600" b="1" dirty="0">
                  <a:solidFill>
                    <a:schemeClr val="bg1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ar-AE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ar-AE" sz="16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𝟕𝟏𝟑</m:t>
                          </m:r>
                          <m:r>
                            <a:rPr lang="ar-AE" sz="16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ar-AE" sz="16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𝟑𝟐𝟒</m:t>
                          </m:r>
                          <m:r>
                            <a:rPr lang="ar-AE" sz="16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ar-AE" sz="1600" b="1" dirty="0">
                  <a:solidFill>
                    <a:schemeClr val="bg1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ar-AE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ar-AE" sz="16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𝟖𝟕𝟓</m:t>
                          </m:r>
                        </m:sup>
                      </m:sSup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𝟏𝟒𝟐</m:t>
                      </m:r>
                    </m:oMath>
                  </m:oMathPara>
                </a14:m>
                <a:endParaRPr lang="ar-AE" sz="1600" b="1" dirty="0">
                  <a:solidFill>
                    <a:schemeClr val="bg1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Variance Insight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High variance due to few high-cost cases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Captures real-world mental health cost spread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3. Total Expected Claims Cost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ar-AE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</m:d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ar-AE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ar-AE" sz="1600" b="1" dirty="0">
                  <a:solidFill>
                    <a:schemeClr val="bg1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𝟓𝟎𝟎</m:t>
                      </m:r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𝟏𝟒𝟐</m:t>
                      </m:r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𝟕𝟏𝟑</m:t>
                      </m:r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𝟎𝟎𝟎</m:t>
                      </m:r>
                    </m:oMath>
                  </m:oMathPara>
                </a14:m>
                <a:endParaRPr lang="ar-AE" sz="1600" b="1" dirty="0">
                  <a:solidFill>
                    <a:schemeClr val="bg1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chemeClr val="bg1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Per Member Cost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1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ar-AE" sz="16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𝟕𝟏𝟑</m:t>
                          </m:r>
                          <m:r>
                            <a:rPr lang="ar-AE" sz="16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num>
                        <m:den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ar-AE" sz="1600" b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AE" sz="16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𝟎𝟕𝟏</m:t>
                      </m:r>
                    </m:oMath>
                  </m:oMathPara>
                </a14:m>
                <a:endParaRPr lang="ar-AE" sz="1600" b="1" dirty="0">
                  <a:solidFill>
                    <a:schemeClr val="bg1"/>
                  </a:solidFill>
                  <a:latin typeface="Poppins Bold" panose="020B0604020202020204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20A1057-DE6A-8D6E-D655-1BBD504F5D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712" y="1884676"/>
                <a:ext cx="5790688" cy="676402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5">
            <a:extLst>
              <a:ext uri="{FF2B5EF4-FFF2-40B4-BE49-F238E27FC236}">
                <a16:creationId xmlns:a16="http://schemas.microsoft.com/office/drawing/2014/main" id="{19C8858A-9593-07FE-2D2A-80372108AB48}"/>
              </a:ext>
            </a:extLst>
          </p:cNvPr>
          <p:cNvSpPr/>
          <p:nvPr/>
        </p:nvSpPr>
        <p:spPr>
          <a:xfrm>
            <a:off x="2108907" y="1181101"/>
            <a:ext cx="1091493" cy="703576"/>
          </a:xfrm>
          <a:custGeom>
            <a:avLst/>
            <a:gdLst/>
            <a:ahLst/>
            <a:cxnLst/>
            <a:rect l="l" t="t" r="r" b="b"/>
            <a:pathLst>
              <a:path w="1864511" h="1421163">
                <a:moveTo>
                  <a:pt x="0" y="0"/>
                </a:moveTo>
                <a:lnTo>
                  <a:pt x="1864511" y="0"/>
                </a:lnTo>
                <a:lnTo>
                  <a:pt x="1864511" y="1421164"/>
                </a:lnTo>
                <a:lnTo>
                  <a:pt x="0" y="14211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1361E2B-E3C1-B5AC-09F6-22864F17E4B3}"/>
                  </a:ext>
                </a:extLst>
              </p:cNvPr>
              <p:cNvSpPr/>
              <p:nvPr/>
            </p:nvSpPr>
            <p:spPr>
              <a:xfrm>
                <a:off x="12214552" y="1884676"/>
                <a:ext cx="5790688" cy="676402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4. Credibility Theory (Dynamic Pricing)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ar-AE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𝒏𝒆𝒘</m:t>
                          </m:r>
                        </m:sub>
                      </m:sSub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sSub>
                        <m:sSubPr>
                          <m:ctrlPr>
                            <a:rPr lang="ar-A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𝒆𝒙𝒑𝒆𝒓𝒊𝒆𝒏𝒄𝒆</m:t>
                          </m:r>
                        </m:sub>
                      </m:sSub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ar-A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ar-AE" b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  <m:sSub>
                        <m:sSubPr>
                          <m:ctrlPr>
                            <a:rPr lang="ar-A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𝒆𝒙𝒑𝒆𝒄𝒕𝒆𝒅</m:t>
                          </m:r>
                        </m:sub>
                      </m:sSub>
                    </m:oMath>
                  </m:oMathPara>
                </a14:m>
                <a:endParaRPr lang="ar-AE" sz="1600" b="1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Example: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𝒆𝒙𝒑𝒆𝒓𝒊𝒆𝒏𝒄𝒆</m:t>
                          </m:r>
                        </m:sub>
                      </m:sSub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ar-AE" sz="1600" b="1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𝒆𝒙𝒑𝒆𝒄𝒕𝒆𝒅</m:t>
                          </m:r>
                        </m:sub>
                      </m:sSub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ar-AE" sz="1600" b="1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AE" sz="1600" b="1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ar-AE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𝒏𝒆𝒘</m:t>
                          </m:r>
                        </m:sub>
                      </m:sSub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d>
                        <m:dPr>
                          <m:ctrlPr>
                            <a:rPr lang="ar-A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ar-AE" b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e>
                      </m:d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d>
                        <m:dPr>
                          <m:ctrlPr>
                            <a:rPr lang="ar-A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ar-AE" b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e>
                      </m:d>
                    </m:oMath>
                  </m:oMathPara>
                </a14:m>
                <a:endParaRPr lang="ar-AE" sz="1600" b="1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ar-AE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ar-AE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𝒏𝒆𝒘</m:t>
                          </m:r>
                        </m:sub>
                      </m:sSub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𝟎𝟑𝟔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𝟏𝟎𝟓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AE" b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𝟏𝟒𝟏</m:t>
                      </m:r>
                    </m:oMath>
                  </m:oMathPara>
                </a14:m>
                <a:endParaRPr lang="ar-AE" sz="1600" b="1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Updated Claim Rate = 14.1%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5. Risk Controls</a:t>
                </a:r>
              </a:p>
              <a:p>
                <a:pPr>
                  <a:lnSpc>
                    <a:spcPct val="150000"/>
                  </a:lnSpc>
                </a:pPr>
                <a:endParaRPr lang="ar-AE" sz="1600" b="1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1361E2B-E3C1-B5AC-09F6-22864F17E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4552" y="1884676"/>
                <a:ext cx="5790688" cy="676402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7">
            <a:extLst>
              <a:ext uri="{FF2B5EF4-FFF2-40B4-BE49-F238E27FC236}">
                <a16:creationId xmlns:a16="http://schemas.microsoft.com/office/drawing/2014/main" id="{F446F3C9-0779-2A78-F997-F40620E2375A}"/>
              </a:ext>
            </a:extLst>
          </p:cNvPr>
          <p:cNvSpPr/>
          <p:nvPr/>
        </p:nvSpPr>
        <p:spPr>
          <a:xfrm>
            <a:off x="14706600" y="1070407"/>
            <a:ext cx="860485" cy="948893"/>
          </a:xfrm>
          <a:custGeom>
            <a:avLst/>
            <a:gdLst/>
            <a:ahLst/>
            <a:cxnLst/>
            <a:rect l="l" t="t" r="r" b="b"/>
            <a:pathLst>
              <a:path w="1148219" h="1364896">
                <a:moveTo>
                  <a:pt x="0" y="0"/>
                </a:moveTo>
                <a:lnTo>
                  <a:pt x="1148219" y="0"/>
                </a:lnTo>
                <a:lnTo>
                  <a:pt x="1148219" y="1364896"/>
                </a:lnTo>
                <a:lnTo>
                  <a:pt x="0" y="1364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62914C34-69A8-4F30-74A4-B90C4E2EF360}"/>
              </a:ext>
            </a:extLst>
          </p:cNvPr>
          <p:cNvSpPr/>
          <p:nvPr/>
        </p:nvSpPr>
        <p:spPr>
          <a:xfrm>
            <a:off x="14903263" y="6819900"/>
            <a:ext cx="793060" cy="889552"/>
          </a:xfrm>
          <a:custGeom>
            <a:avLst/>
            <a:gdLst/>
            <a:ahLst/>
            <a:cxnLst/>
            <a:rect l="l" t="t" r="r" b="b"/>
            <a:pathLst>
              <a:path w="3603293" h="4234639">
                <a:moveTo>
                  <a:pt x="0" y="0"/>
                </a:moveTo>
                <a:lnTo>
                  <a:pt x="3603292" y="0"/>
                </a:lnTo>
                <a:lnTo>
                  <a:pt x="3603292" y="4234639"/>
                </a:lnTo>
                <a:lnTo>
                  <a:pt x="0" y="42346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670544D2-BBC7-F31B-6981-613DA310E3B8}"/>
              </a:ext>
            </a:extLst>
          </p:cNvPr>
          <p:cNvSpPr/>
          <p:nvPr/>
        </p:nvSpPr>
        <p:spPr>
          <a:xfrm>
            <a:off x="16687800" y="6237633"/>
            <a:ext cx="535523" cy="444776"/>
          </a:xfrm>
          <a:custGeom>
            <a:avLst/>
            <a:gdLst/>
            <a:ahLst/>
            <a:cxnLst/>
            <a:rect l="l" t="t" r="r" b="b"/>
            <a:pathLst>
              <a:path w="1601224" h="1646118">
                <a:moveTo>
                  <a:pt x="0" y="0"/>
                </a:moveTo>
                <a:lnTo>
                  <a:pt x="1601224" y="0"/>
                </a:lnTo>
                <a:lnTo>
                  <a:pt x="1601224" y="1646118"/>
                </a:lnTo>
                <a:lnTo>
                  <a:pt x="0" y="16461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C2CDB18B-81CE-3F81-A23A-3EC571185BE5}"/>
              </a:ext>
            </a:extLst>
          </p:cNvPr>
          <p:cNvSpPr/>
          <p:nvPr/>
        </p:nvSpPr>
        <p:spPr>
          <a:xfrm>
            <a:off x="12658019" y="6421921"/>
            <a:ext cx="448383" cy="424285"/>
          </a:xfrm>
          <a:custGeom>
            <a:avLst/>
            <a:gdLst/>
            <a:ahLst/>
            <a:cxnLst/>
            <a:rect l="l" t="t" r="r" b="b"/>
            <a:pathLst>
              <a:path w="1118215" h="1305771">
                <a:moveTo>
                  <a:pt x="0" y="0"/>
                </a:moveTo>
                <a:lnTo>
                  <a:pt x="1118215" y="0"/>
                </a:lnTo>
                <a:lnTo>
                  <a:pt x="1118215" y="1305771"/>
                </a:lnTo>
                <a:lnTo>
                  <a:pt x="0" y="13057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5FABE0F0-86DC-F087-3CED-60C4D300794E}"/>
              </a:ext>
            </a:extLst>
          </p:cNvPr>
          <p:cNvSpPr/>
          <p:nvPr/>
        </p:nvSpPr>
        <p:spPr>
          <a:xfrm>
            <a:off x="13760261" y="7707795"/>
            <a:ext cx="404422" cy="500875"/>
          </a:xfrm>
          <a:custGeom>
            <a:avLst/>
            <a:gdLst/>
            <a:ahLst/>
            <a:cxnLst/>
            <a:rect l="l" t="t" r="r" b="b"/>
            <a:pathLst>
              <a:path w="800651" h="1131662">
                <a:moveTo>
                  <a:pt x="0" y="0"/>
                </a:moveTo>
                <a:lnTo>
                  <a:pt x="800651" y="0"/>
                </a:lnTo>
                <a:lnTo>
                  <a:pt x="800651" y="1131662"/>
                </a:lnTo>
                <a:lnTo>
                  <a:pt x="0" y="11316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3D4FC7B2-7482-111E-4DC9-8080B42D8205}"/>
              </a:ext>
            </a:extLst>
          </p:cNvPr>
          <p:cNvSpPr/>
          <p:nvPr/>
        </p:nvSpPr>
        <p:spPr>
          <a:xfrm rot="894170" flipV="1">
            <a:off x="13231219" y="6973992"/>
            <a:ext cx="1640540" cy="161594"/>
          </a:xfrm>
          <a:custGeom>
            <a:avLst/>
            <a:gdLst/>
            <a:ahLst/>
            <a:cxnLst/>
            <a:rect l="l" t="t" r="r" b="b"/>
            <a:pathLst>
              <a:path w="4015863" h="467300">
                <a:moveTo>
                  <a:pt x="0" y="0"/>
                </a:moveTo>
                <a:lnTo>
                  <a:pt x="4015863" y="0"/>
                </a:lnTo>
                <a:lnTo>
                  <a:pt x="4015863" y="467300"/>
                </a:lnTo>
                <a:lnTo>
                  <a:pt x="0" y="4673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4BEFA87E-2052-72A5-8855-7FDD356546B2}"/>
              </a:ext>
            </a:extLst>
          </p:cNvPr>
          <p:cNvSpPr/>
          <p:nvPr/>
        </p:nvSpPr>
        <p:spPr>
          <a:xfrm rot="20236995" flipV="1">
            <a:off x="14065600" y="7512094"/>
            <a:ext cx="962483" cy="453101"/>
          </a:xfrm>
          <a:custGeom>
            <a:avLst/>
            <a:gdLst/>
            <a:ahLst/>
            <a:cxnLst/>
            <a:rect l="l" t="t" r="r" b="b"/>
            <a:pathLst>
              <a:path w="4015863" h="467300">
                <a:moveTo>
                  <a:pt x="0" y="0"/>
                </a:moveTo>
                <a:lnTo>
                  <a:pt x="4015863" y="0"/>
                </a:lnTo>
                <a:lnTo>
                  <a:pt x="4015863" y="467300"/>
                </a:lnTo>
                <a:lnTo>
                  <a:pt x="0" y="4673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B02B1589-DF96-4C69-3158-8F23CA8E12B1}"/>
              </a:ext>
            </a:extLst>
          </p:cNvPr>
          <p:cNvSpPr/>
          <p:nvPr/>
        </p:nvSpPr>
        <p:spPr>
          <a:xfrm rot="9142727" flipV="1">
            <a:off x="15539329" y="6843094"/>
            <a:ext cx="1327752" cy="206652"/>
          </a:xfrm>
          <a:custGeom>
            <a:avLst/>
            <a:gdLst/>
            <a:ahLst/>
            <a:cxnLst/>
            <a:rect l="l" t="t" r="r" b="b"/>
            <a:pathLst>
              <a:path w="4015863" h="467300">
                <a:moveTo>
                  <a:pt x="0" y="0"/>
                </a:moveTo>
                <a:lnTo>
                  <a:pt x="4015863" y="0"/>
                </a:lnTo>
                <a:lnTo>
                  <a:pt x="4015863" y="467300"/>
                </a:lnTo>
                <a:lnTo>
                  <a:pt x="0" y="4673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70EB0655-209C-6381-0A19-D351962F0957}"/>
              </a:ext>
            </a:extLst>
          </p:cNvPr>
          <p:cNvSpPr txBox="1"/>
          <p:nvPr/>
        </p:nvSpPr>
        <p:spPr>
          <a:xfrm>
            <a:off x="12192000" y="6846213"/>
            <a:ext cx="145089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Poppins Bold" panose="020B0604020202020204" charset="0"/>
                <a:ea typeface="Open Sans Bold"/>
                <a:cs typeface="Poppins Bold" panose="020B0604020202020204" charset="0"/>
                <a:sym typeface="Open Sans Bold"/>
              </a:rPr>
              <a:t>Vetted Professionals</a:t>
            </a: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03916471-5673-CD73-AA3F-DFB44D67DA8A}"/>
              </a:ext>
            </a:extLst>
          </p:cNvPr>
          <p:cNvSpPr txBox="1"/>
          <p:nvPr/>
        </p:nvSpPr>
        <p:spPr>
          <a:xfrm>
            <a:off x="12649200" y="8007295"/>
            <a:ext cx="2536885" cy="425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1400" b="1" dirty="0">
                <a:solidFill>
                  <a:srgbClr val="002060"/>
                </a:solidFill>
                <a:latin typeface="Poppins Bold" panose="020B0604020202020204" charset="0"/>
                <a:ea typeface="Open Sans Bold"/>
                <a:cs typeface="Poppins Bold" panose="020B0604020202020204" charset="0"/>
                <a:sym typeface="Open Sans Bold"/>
              </a:rPr>
              <a:t>Waiting Period – 6  Months</a:t>
            </a:r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8184C6BA-2917-CFF6-241A-C5BE4E98EDB2}"/>
              </a:ext>
            </a:extLst>
          </p:cNvPr>
          <p:cNvSpPr txBox="1"/>
          <p:nvPr/>
        </p:nvSpPr>
        <p:spPr>
          <a:xfrm>
            <a:off x="15950440" y="6438900"/>
            <a:ext cx="2084617" cy="42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1400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Reinsurance Cover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535F043-DBA3-3D4B-8751-623978AD74F2}"/>
              </a:ext>
            </a:extLst>
          </p:cNvPr>
          <p:cNvSpPr/>
          <p:nvPr/>
        </p:nvSpPr>
        <p:spPr>
          <a:xfrm>
            <a:off x="304800" y="8816480"/>
            <a:ext cx="17601085" cy="1318113"/>
          </a:xfrm>
          <a:prstGeom prst="roundRect">
            <a:avLst/>
          </a:prstGeom>
          <a:solidFill>
            <a:srgbClr val="01B3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“Mind Sure applies actuarial rigor, behavioral modeling and risk controls to ensure sustainable, fair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Poppins Bold" panose="020B0604020202020204" charset="0"/>
                <a:cs typeface="Poppins Bold" panose="020B0604020202020204" charset="0"/>
              </a:rPr>
              <a:t>and adaptive mental health insurance pricing.</a:t>
            </a:r>
            <a:r>
              <a:rPr lang="en-US" sz="2000" dirty="0"/>
              <a:t>”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Montserrat Bold" panose="00000800000000000000" charset="0"/>
              </a:rPr>
              <a:t>SCAN TO EXPERIENCE MINDSURE</a:t>
            </a:r>
            <a:endParaRPr lang="en-US" sz="2000" b="1" dirty="0">
              <a:solidFill>
                <a:schemeClr val="tx1"/>
              </a:solidFill>
              <a:latin typeface="Montserrat Bold" panose="00000800000000000000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2C96B7A-8B1B-ADE2-9496-FC7FE64A3E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029700"/>
            <a:ext cx="914400" cy="91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18F2C94-74E0-9D2F-CF71-624E33A5D2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205" y="9069069"/>
            <a:ext cx="914400" cy="914400"/>
          </a:xfrm>
          <a:prstGeom prst="rect">
            <a:avLst/>
          </a:prstGeom>
        </p:spPr>
      </p:pic>
      <p:sp>
        <p:nvSpPr>
          <p:cNvPr id="4" name="Freeform 15">
            <a:extLst>
              <a:ext uri="{FF2B5EF4-FFF2-40B4-BE49-F238E27FC236}">
                <a16:creationId xmlns:a16="http://schemas.microsoft.com/office/drawing/2014/main" id="{0BD4A046-EA38-2A33-B114-AE75896F9C56}"/>
              </a:ext>
            </a:extLst>
          </p:cNvPr>
          <p:cNvSpPr/>
          <p:nvPr/>
        </p:nvSpPr>
        <p:spPr>
          <a:xfrm>
            <a:off x="8610600" y="1365187"/>
            <a:ext cx="687344" cy="654113"/>
          </a:xfrm>
          <a:custGeom>
            <a:avLst/>
            <a:gdLst/>
            <a:ahLst/>
            <a:cxnLst/>
            <a:rect l="l" t="t" r="r" b="b"/>
            <a:pathLst>
              <a:path w="856826" h="849037">
                <a:moveTo>
                  <a:pt x="0" y="0"/>
                </a:moveTo>
                <a:lnTo>
                  <a:pt x="856826" y="0"/>
                </a:lnTo>
                <a:lnTo>
                  <a:pt x="856826" y="849037"/>
                </a:lnTo>
                <a:lnTo>
                  <a:pt x="0" y="8490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809FE5-8A05-6B8A-F515-367F87E3F196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78726866-1C55-0BBD-6BA4-51A7471865D0}"/>
              </a:ext>
            </a:extLst>
          </p:cNvPr>
          <p:cNvSpPr/>
          <p:nvPr/>
        </p:nvSpPr>
        <p:spPr>
          <a:xfrm>
            <a:off x="2057400" y="952500"/>
            <a:ext cx="1265074" cy="1268461"/>
          </a:xfrm>
          <a:prstGeom prst="flowChartConnector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2AE57F92-F6D0-0D63-31F2-70827E313B39}"/>
              </a:ext>
            </a:extLst>
          </p:cNvPr>
          <p:cNvSpPr/>
          <p:nvPr/>
        </p:nvSpPr>
        <p:spPr>
          <a:xfrm>
            <a:off x="8313194" y="1000437"/>
            <a:ext cx="1265074" cy="1268461"/>
          </a:xfrm>
          <a:prstGeom prst="flowChartConnector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EAF59565-D2E4-27C0-949F-10DC117B0416}"/>
              </a:ext>
            </a:extLst>
          </p:cNvPr>
          <p:cNvSpPr/>
          <p:nvPr/>
        </p:nvSpPr>
        <p:spPr>
          <a:xfrm>
            <a:off x="14546841" y="952500"/>
            <a:ext cx="1265074" cy="1268461"/>
          </a:xfrm>
          <a:prstGeom prst="flowChartConnector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80D6764A-125A-44A5-4717-533104C24C46}"/>
              </a:ext>
            </a:extLst>
          </p:cNvPr>
          <p:cNvSpPr/>
          <p:nvPr/>
        </p:nvSpPr>
        <p:spPr>
          <a:xfrm>
            <a:off x="10946606" y="38100"/>
            <a:ext cx="7315200" cy="3096025"/>
          </a:xfrm>
          <a:custGeom>
            <a:avLst/>
            <a:gdLst/>
            <a:ahLst/>
            <a:cxnLst/>
            <a:rect l="l" t="t" r="r" b="b"/>
            <a:pathLst>
              <a:path w="7315200" h="3096025">
                <a:moveTo>
                  <a:pt x="0" y="0"/>
                </a:moveTo>
                <a:lnTo>
                  <a:pt x="7315200" y="0"/>
                </a:lnTo>
                <a:lnTo>
                  <a:pt x="7315200" y="3096025"/>
                </a:lnTo>
                <a:lnTo>
                  <a:pt x="0" y="3096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0999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1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83BAA3-1B19-B690-CB63-AB62CEB3C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4D20A90D-CEE1-79DF-5327-14EB3820F47E}"/>
              </a:ext>
            </a:extLst>
          </p:cNvPr>
          <p:cNvSpPr/>
          <p:nvPr/>
        </p:nvSpPr>
        <p:spPr>
          <a:xfrm>
            <a:off x="0" y="-410455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CEA095E2-9763-FEA8-0590-EE0754D2F070}"/>
              </a:ext>
            </a:extLst>
          </p:cNvPr>
          <p:cNvSpPr txBox="1"/>
          <p:nvPr/>
        </p:nvSpPr>
        <p:spPr>
          <a:xfrm>
            <a:off x="10354677" y="121141"/>
            <a:ext cx="15652060" cy="1527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2400" dirty="0">
                <a:solidFill>
                  <a:srgbClr val="7C3AED"/>
                </a:solidFill>
                <a:latin typeface="Montserrat Bold" panose="00000800000000000000" charset="0"/>
              </a:rPr>
              <a:t>Balancing Affordability, Risk &amp; Sustainability</a:t>
            </a:r>
            <a:r>
              <a:rPr lang="en-US" sz="2400" b="1" dirty="0">
                <a:solidFill>
                  <a:srgbClr val="7C3AED"/>
                </a:solidFill>
                <a:latin typeface="Montserrat Bold" panose="00000800000000000000" charset="0"/>
                <a:ea typeface="Montserrat Bold"/>
                <a:cs typeface="Montserrat Bold"/>
                <a:sym typeface="Montserrat Bold"/>
              </a:rPr>
              <a:t> : </a:t>
            </a:r>
            <a:endParaRPr lang="en-US" dirty="0">
              <a:solidFill>
                <a:srgbClr val="7C3AED"/>
              </a:solidFill>
              <a:latin typeface="Montserrat Bold" panose="00000800000000000000" charset="0"/>
            </a:endParaRPr>
          </a:p>
          <a:p>
            <a:pPr algn="l">
              <a:lnSpc>
                <a:spcPts val="6300"/>
              </a:lnSpc>
            </a:pPr>
            <a:endParaRPr lang="en-US" sz="24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F21BDD03-8886-14C3-16D5-4778BBB819D5}"/>
              </a:ext>
            </a:extLst>
          </p:cNvPr>
          <p:cNvSpPr/>
          <p:nvPr/>
        </p:nvSpPr>
        <p:spPr>
          <a:xfrm>
            <a:off x="13106402" y="6144023"/>
            <a:ext cx="5074305" cy="411480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9369C33-9280-3924-B066-09E7D938C4A2}"/>
                  </a:ext>
                </a:extLst>
              </p:cNvPr>
              <p:cNvSpPr/>
              <p:nvPr/>
            </p:nvSpPr>
            <p:spPr>
              <a:xfrm>
                <a:off x="282760" y="1742200"/>
                <a:ext cx="5737040" cy="7135100"/>
              </a:xfrm>
              <a:prstGeom prst="roundRect">
                <a:avLst/>
              </a:prstGeom>
              <a:solidFill>
                <a:srgbClr val="02E8E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Step 1: Expected Number of Claimants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Frequency Model (Binomial Distribution)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𝐵𝑖𝑛𝑜𝑚𝑖𝑎𝑙</m:t>
                      </m:r>
                      <m:d>
                        <m:dPr>
                          <m:sepChr m:val=","/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Where: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 Users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15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Claim probability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Expected Claimants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500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 Expected Claimants = </a:t>
                </a: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1,500 Users</a:t>
                </a:r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Step 2: Claim Severity Estimation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Severity Model (Lognormal Distribution)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𝐿𝑜𝑔𝑛𝑜𝑟𝑚𝑎𝑙</m:t>
                      </m:r>
                      <m:d>
                        <m:dPr>
                          <m:sepChr m:val=","/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e>
                          <m:sSup>
                            <m:sSupPr>
                              <m:ctrlPr>
                                <a:rPr lang="ar-A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Expected Claim Severity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ar-A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ar-AE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 algn="ctr"/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9369C33-9280-3924-B066-09E7D938C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60" y="1742200"/>
                <a:ext cx="5737040" cy="71351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63459AA-D718-1ED7-84E1-7CC9CAAE0235}"/>
                  </a:ext>
                </a:extLst>
              </p:cNvPr>
              <p:cNvSpPr/>
              <p:nvPr/>
            </p:nvSpPr>
            <p:spPr>
              <a:xfrm>
                <a:off x="6248400" y="1742200"/>
                <a:ext cx="5737040" cy="7135100"/>
              </a:xfrm>
              <a:prstGeom prst="roundRect">
                <a:avLst/>
              </a:prstGeom>
              <a:solidFill>
                <a:srgbClr val="02E8E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Using: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713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324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713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324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875</m:t>
                          </m:r>
                        </m:sup>
                      </m:sSup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142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 Expected Claim Severity = </a:t>
                </a: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KES 7,142</a:t>
                </a:r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Step 3: Total Expected Claims Cost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500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142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713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 Total Expected Claims = </a:t>
                </a: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KES 10.7 Million</a:t>
                </a:r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Step 4: Expected Cost Per Member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713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000</m:t>
                          </m:r>
                        </m:num>
                        <m:den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000</m:t>
                          </m:r>
                        </m:den>
                      </m:f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071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Poppins Bold" panose="020B0604020202020204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63459AA-D718-1ED7-84E1-7CC9CAAE02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42200"/>
                <a:ext cx="5737040" cy="71351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76224FA-88B0-15FD-6B41-167C7A4E2FD5}"/>
                  </a:ext>
                </a:extLst>
              </p:cNvPr>
              <p:cNvSpPr/>
              <p:nvPr/>
            </p:nvSpPr>
            <p:spPr>
              <a:xfrm>
                <a:off x="12192000" y="1714501"/>
                <a:ext cx="5737040" cy="7162800"/>
              </a:xfrm>
              <a:prstGeom prst="roundRect">
                <a:avLst/>
              </a:prstGeom>
              <a:solidFill>
                <a:srgbClr val="02E8E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Expected Cost per Member = </a:t>
                </a:r>
                <a:r>
                  <a:rPr lang="en-US" b="1" dirty="0">
                    <a:solidFill>
                      <a:srgbClr val="002060"/>
                    </a:solidFill>
                    <a:latin typeface="Poppins Bold" panose="020B0604020202020204" charset="0"/>
                    <a:cs typeface="Poppins Bold" panose="020B0604020202020204" charset="0"/>
                  </a:rPr>
                  <a:t>KES 1,071</a:t>
                </a:r>
                <a:endParaRPr lang="en-US" dirty="0">
                  <a:solidFill>
                    <a:srgbClr val="002060"/>
                  </a:solidFill>
                  <a:latin typeface="Poppins Bold" panose="020B0604020202020204" charset="0"/>
                  <a:cs typeface="Poppins Bold" panose="020B060402020202020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Montserrat Bold" panose="00000800000000000000" charset="0"/>
                  </a:rPr>
                  <a:t>Step 5: Risk &amp; Expense Loadings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Montserrat Bold" panose="00000800000000000000" charset="0"/>
                  </a:rPr>
                  <a:t>Risk Margin (20%)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071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Montserrat Bold" panose="00000800000000000000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285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Montserrat Bold" panose="00000800000000000000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Montserrat Bold" panose="00000800000000000000" charset="0"/>
                  </a:rPr>
                  <a:t>Expense Loading (20%)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285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Montserrat Bold" panose="00000800000000000000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542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  <a:latin typeface="Montserrat Bold" panose="00000800000000000000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Montserrat Bold" panose="00000800000000000000" charset="0"/>
                  </a:rPr>
                  <a:t>Risk-Adjusted Cost = </a:t>
                </a:r>
                <a:r>
                  <a:rPr lang="en-US" b="1" dirty="0">
                    <a:solidFill>
                      <a:srgbClr val="002060"/>
                    </a:solidFill>
                    <a:latin typeface="Montserrat Bold" panose="00000800000000000000" charset="0"/>
                  </a:rPr>
                  <a:t>KES 1,542</a:t>
                </a:r>
                <a:endParaRPr lang="en-US" dirty="0">
                  <a:solidFill>
                    <a:srgbClr val="002060"/>
                  </a:solidFill>
                  <a:latin typeface="Montserrat Bold" panose="00000800000000000000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Montserrat Bold" panose="00000800000000000000" charset="0"/>
                  </a:rPr>
                  <a:t>Final Monthly Premium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800</m:t>
                          </m:r>
                        </m:num>
                        <m:den>
                          <m:r>
                            <a:rPr lang="ar-AE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ar-AE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233</m:t>
                      </m:r>
                    </m:oMath>
                  </m:oMathPara>
                </a14:m>
                <a:endParaRPr lang="ar-AE" dirty="0">
                  <a:solidFill>
                    <a:srgbClr val="002060"/>
                  </a:solidFill>
                  <a:latin typeface="Montserrat Bold" panose="00000800000000000000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002060"/>
                    </a:solidFill>
                    <a:latin typeface="Montserrat Bold" panose="00000800000000000000" charset="0"/>
                  </a:rPr>
                  <a:t>Rounded to: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002060"/>
                    </a:solidFill>
                    <a:latin typeface="Montserrat Bold" panose="00000800000000000000" charset="0"/>
                  </a:rPr>
                  <a:t>KES 300 / Month</a:t>
                </a:r>
              </a:p>
              <a:p>
                <a:pPr algn="ctr">
                  <a:lnSpc>
                    <a:spcPct val="150000"/>
                  </a:lnSpc>
                </a:pPr>
                <a:endParaRPr lang="en-US" dirty="0">
                  <a:solidFill>
                    <a:srgbClr val="002060"/>
                  </a:solidFill>
                  <a:latin typeface="Montserrat Bold" panose="00000800000000000000" charset="0"/>
                  <a:cs typeface="Poppins Bold" panose="020B0604020202020204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76224FA-88B0-15FD-6B41-167C7A4E2F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1714501"/>
                <a:ext cx="5737040" cy="71628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43F4131-0C98-7F75-BDBE-E8B13B2DDA13}"/>
              </a:ext>
            </a:extLst>
          </p:cNvPr>
          <p:cNvSpPr/>
          <p:nvPr/>
        </p:nvSpPr>
        <p:spPr>
          <a:xfrm>
            <a:off x="348737" y="8991600"/>
            <a:ext cx="17601085" cy="11049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1600" dirty="0">
                <a:latin typeface="Poppins Bold" panose="020B0604020202020204" charset="0"/>
                <a:cs typeface="Poppins Bold" panose="020B0604020202020204" charset="0"/>
              </a:rPr>
              <a:t>“Mind Sure combines actuarial science, behavioral economics and digital engagement to create affordable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Poppins Bold" panose="020B0604020202020204" charset="0"/>
                <a:cs typeface="Poppins Bold" panose="020B0604020202020204" charset="0"/>
              </a:rPr>
              <a:t> and sustainable mental health microinsurance.”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Montserrat Bold" panose="00000800000000000000" charset="0"/>
              </a:rPr>
              <a:t>SCAN TO EXPERIENCE MINDSURE</a:t>
            </a:r>
            <a:endParaRPr lang="en-US" sz="2000" b="1" dirty="0">
              <a:solidFill>
                <a:schemeClr val="tx1"/>
              </a:solidFill>
              <a:latin typeface="Montserrat Bold" panose="000008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74D0E2-467D-7DF2-8415-F77F82315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038145"/>
            <a:ext cx="982155" cy="982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A644C7-B35D-7226-DC0E-2B99363FED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028" y="9015846"/>
            <a:ext cx="1004454" cy="100445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88D9AA-6773-658E-EEF4-3DAD4ADC6A5A}"/>
              </a:ext>
            </a:extLst>
          </p:cNvPr>
          <p:cNvCxnSpPr>
            <a:cxnSpLocks/>
          </p:cNvCxnSpPr>
          <p:nvPr/>
        </p:nvCxnSpPr>
        <p:spPr>
          <a:xfrm>
            <a:off x="5867400" y="4838700"/>
            <a:ext cx="378222" cy="0"/>
          </a:xfrm>
          <a:prstGeom prst="straightConnector1">
            <a:avLst/>
          </a:prstGeom>
          <a:ln w="57150">
            <a:solidFill>
              <a:srgbClr val="02E8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EDEAEC-EA8C-BE6C-DB62-5D2579FE365E}"/>
              </a:ext>
            </a:extLst>
          </p:cNvPr>
          <p:cNvCxnSpPr>
            <a:cxnSpLocks/>
          </p:cNvCxnSpPr>
          <p:nvPr/>
        </p:nvCxnSpPr>
        <p:spPr>
          <a:xfrm>
            <a:off x="11823101" y="4760843"/>
            <a:ext cx="378222" cy="0"/>
          </a:xfrm>
          <a:prstGeom prst="straightConnector1">
            <a:avLst/>
          </a:prstGeom>
          <a:ln w="57150">
            <a:solidFill>
              <a:srgbClr val="02E8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8">
            <a:extLst>
              <a:ext uri="{FF2B5EF4-FFF2-40B4-BE49-F238E27FC236}">
                <a16:creationId xmlns:a16="http://schemas.microsoft.com/office/drawing/2014/main" id="{FDA80FC2-CF58-B8D7-95B0-6ED1E2B04DCE}"/>
              </a:ext>
            </a:extLst>
          </p:cNvPr>
          <p:cNvSpPr txBox="1"/>
          <p:nvPr/>
        </p:nvSpPr>
        <p:spPr>
          <a:xfrm>
            <a:off x="304800" y="152400"/>
            <a:ext cx="14661460" cy="732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000" b="1" dirty="0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Expected Claims &amp; Premium Pricing : </a:t>
            </a:r>
            <a:endParaRPr lang="en-US" sz="3200" dirty="0">
              <a:solidFill>
                <a:srgbClr val="002060"/>
              </a:solidFill>
              <a:latin typeface="Montserrat Bold" panose="0000080000000000000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71B3E2-04CB-431E-3EE2-07A46BE5A97D}"/>
              </a:ext>
            </a:extLst>
          </p:cNvPr>
          <p:cNvCxnSpPr/>
          <p:nvPr/>
        </p:nvCxnSpPr>
        <p:spPr>
          <a:xfrm>
            <a:off x="332172" y="875074"/>
            <a:ext cx="17551990" cy="0"/>
          </a:xfrm>
          <a:prstGeom prst="line">
            <a:avLst/>
          </a:prstGeom>
          <a:ln w="38100">
            <a:solidFill>
              <a:srgbClr val="01B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A4B06CC3-BC3F-C756-5930-A159846C743C}"/>
              </a:ext>
            </a:extLst>
          </p:cNvPr>
          <p:cNvSpPr/>
          <p:nvPr/>
        </p:nvSpPr>
        <p:spPr>
          <a:xfrm>
            <a:off x="2713664" y="1028700"/>
            <a:ext cx="6201736" cy="727228"/>
          </a:xfrm>
          <a:prstGeom prst="curvedDownArrow">
            <a:avLst/>
          </a:prstGeom>
          <a:solidFill>
            <a:srgbClr val="02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3D36A992-5317-E8A5-E90B-F9C622BCD3E8}"/>
              </a:ext>
            </a:extLst>
          </p:cNvPr>
          <p:cNvSpPr/>
          <p:nvPr/>
        </p:nvSpPr>
        <p:spPr>
          <a:xfrm>
            <a:off x="8858784" y="1001122"/>
            <a:ext cx="6201736" cy="727228"/>
          </a:xfrm>
          <a:prstGeom prst="curvedDownArrow">
            <a:avLst/>
          </a:prstGeom>
          <a:solidFill>
            <a:srgbClr val="02E8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95A96FA2-7139-A654-BF19-40CFF119DE44}"/>
              </a:ext>
            </a:extLst>
          </p:cNvPr>
          <p:cNvSpPr/>
          <p:nvPr/>
        </p:nvSpPr>
        <p:spPr>
          <a:xfrm>
            <a:off x="10946606" y="38100"/>
            <a:ext cx="7315200" cy="3096025"/>
          </a:xfrm>
          <a:custGeom>
            <a:avLst/>
            <a:gdLst/>
            <a:ahLst/>
            <a:cxnLst/>
            <a:rect l="l" t="t" r="r" b="b"/>
            <a:pathLst>
              <a:path w="7315200" h="3096025">
                <a:moveTo>
                  <a:pt x="0" y="0"/>
                </a:moveTo>
                <a:lnTo>
                  <a:pt x="7315200" y="0"/>
                </a:lnTo>
                <a:lnTo>
                  <a:pt x="7315200" y="3096025"/>
                </a:lnTo>
                <a:lnTo>
                  <a:pt x="0" y="3096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10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45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2035</Words>
  <Application>Microsoft Office PowerPoint</Application>
  <PresentationFormat>Custom</PresentationFormat>
  <Paragraphs>466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Courier New</vt:lpstr>
      <vt:lpstr>Poppins Bold</vt:lpstr>
      <vt:lpstr>Calibri</vt:lpstr>
      <vt:lpstr>Lato Bold Italics</vt:lpstr>
      <vt:lpstr>Lucida Handwriting</vt:lpstr>
      <vt:lpstr>Montserrat Bold</vt:lpstr>
      <vt:lpstr>Poppins</vt:lpstr>
      <vt:lpstr>Open Sans Bold</vt:lpstr>
      <vt:lpstr>Arial</vt:lpstr>
      <vt:lpstr>Wingdings</vt:lpstr>
      <vt:lpstr>Open Sans Bold Italics</vt:lpstr>
      <vt:lpstr>Arial Black</vt:lpstr>
      <vt:lpstr>Cambria Math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MindSure – Digital Mental Health Insurance</dc:title>
  <dc:creator>Bravton Otieno</dc:creator>
  <cp:lastModifiedBy>Bravton Otieno</cp:lastModifiedBy>
  <cp:revision>44</cp:revision>
  <dcterms:created xsi:type="dcterms:W3CDTF">2006-08-16T00:00:00Z</dcterms:created>
  <dcterms:modified xsi:type="dcterms:W3CDTF">2026-06-16T20:44:01Z</dcterms:modified>
  <dc:identifier>DAG0WPyXry0</dc:identifier>
</cp:coreProperties>
</file>