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f645754f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f645754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142625" y="9232482"/>
            <a:ext cx="7487153" cy="391991"/>
            <a:chOff x="0" y="9175900"/>
            <a:chExt cx="7772400" cy="406925"/>
          </a:xfrm>
        </p:grpSpPr>
        <p:sp>
          <p:nvSpPr>
            <p:cNvPr id="55" name="Google Shape;55;p13"/>
            <p:cNvSpPr txBox="1"/>
            <p:nvPr/>
          </p:nvSpPr>
          <p:spPr>
            <a:xfrm>
              <a:off x="0" y="9364725"/>
              <a:ext cx="7772400" cy="2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States of Matter</a:t>
              </a:r>
              <a:endParaRPr sz="900">
                <a:solidFill>
                  <a:schemeClr val="dk1"/>
                </a:solidFill>
              </a:endParaRPr>
            </a:p>
            <a:p>
              <a:pPr indent="0" lvl="0" marL="0" rtl="0" algn="ctr">
                <a:spcBef>
                  <a:spcPts val="0"/>
                </a:spcBef>
                <a:spcAft>
                  <a:spcPts val="0"/>
                </a:spcAft>
                <a:buNone/>
              </a:pPr>
              <a:r>
                <a:t/>
              </a:r>
              <a:endParaRPr sz="900"/>
            </a:p>
          </p:txBody>
        </p:sp>
        <p:pic>
          <p:nvPicPr>
            <p:cNvPr id="56" name="Google Shape;56;p13"/>
            <p:cNvPicPr preferRelativeResize="0"/>
            <p:nvPr/>
          </p:nvPicPr>
          <p:blipFill rotWithShape="1">
            <a:blip r:embed="rId3">
              <a:alphaModFix/>
            </a:blip>
            <a:srcRect b="-34811" l="0" r="-3852" t="-11579"/>
            <a:stretch/>
          </p:blipFill>
          <p:spPr>
            <a:xfrm>
              <a:off x="3004538" y="9175900"/>
              <a:ext cx="1763323" cy="328500"/>
            </a:xfrm>
            <a:prstGeom prst="rect">
              <a:avLst/>
            </a:prstGeom>
            <a:noFill/>
            <a:ln>
              <a:noFill/>
            </a:ln>
          </p:spPr>
        </p:pic>
      </p:grpSp>
      <p:sp>
        <p:nvSpPr>
          <p:cNvPr id="57" name="Google Shape;57;p13"/>
          <p:cNvSpPr txBox="1"/>
          <p:nvPr/>
        </p:nvSpPr>
        <p:spPr>
          <a:xfrm>
            <a:off x="2725325" y="274550"/>
            <a:ext cx="4748400" cy="46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rgbClr val="000000"/>
                </a:solidFill>
              </a:rPr>
              <a:t>Name </a:t>
            </a:r>
            <a:r>
              <a:rPr lang="en" sz="1100">
                <a:solidFill>
                  <a:srgbClr val="B7B7B7"/>
                </a:solidFill>
              </a:rPr>
              <a:t>_____________________</a:t>
            </a:r>
            <a:endParaRPr sz="1100">
              <a:solidFill>
                <a:srgbClr val="B7B7B7"/>
              </a:solidFill>
            </a:endParaRPr>
          </a:p>
        </p:txBody>
      </p:sp>
      <p:sp>
        <p:nvSpPr>
          <p:cNvPr id="58" name="Google Shape;58;p13"/>
          <p:cNvSpPr txBox="1"/>
          <p:nvPr/>
        </p:nvSpPr>
        <p:spPr>
          <a:xfrm>
            <a:off x="938975" y="823350"/>
            <a:ext cx="5988900" cy="85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4500">
                <a:solidFill>
                  <a:schemeClr val="dk1"/>
                </a:solidFill>
                <a:latin typeface="Londrina Shadow"/>
                <a:ea typeface="Londrina Shadow"/>
                <a:cs typeface="Londrina Shadow"/>
                <a:sym typeface="Londrina Shadow"/>
              </a:rPr>
              <a:t>Why Some Caribou Need Ice</a:t>
            </a:r>
            <a:endParaRPr b="1" sz="4500">
              <a:solidFill>
                <a:schemeClr val="dk1"/>
              </a:solidFill>
              <a:latin typeface="Londrina Shadow"/>
              <a:ea typeface="Londrina Shadow"/>
              <a:cs typeface="Londrina Shadow"/>
              <a:sym typeface="Londrina Shadow"/>
            </a:endParaRPr>
          </a:p>
          <a:p>
            <a:pPr indent="0" lvl="0" marL="0" rtl="0" algn="l">
              <a:lnSpc>
                <a:spcPct val="115000"/>
              </a:lnSpc>
              <a:spcBef>
                <a:spcPts val="0"/>
              </a:spcBef>
              <a:spcAft>
                <a:spcPts val="0"/>
              </a:spcAft>
              <a:buNone/>
            </a:pPr>
            <a:r>
              <a:t/>
            </a:r>
            <a:endParaRPr b="1" sz="4700">
              <a:solidFill>
                <a:schemeClr val="dk1"/>
              </a:solidFill>
              <a:latin typeface="Londrina Shadow"/>
              <a:ea typeface="Londrina Shadow"/>
              <a:cs typeface="Londrina Shadow"/>
              <a:sym typeface="Londrina Shadow"/>
            </a:endParaRPr>
          </a:p>
        </p:txBody>
      </p:sp>
      <p:sp>
        <p:nvSpPr>
          <p:cNvPr id="59" name="Google Shape;59;p13"/>
          <p:cNvSpPr/>
          <p:nvPr/>
        </p:nvSpPr>
        <p:spPr>
          <a:xfrm>
            <a:off x="692125" y="1763975"/>
            <a:ext cx="6388139" cy="71351"/>
          </a:xfrm>
          <a:custGeom>
            <a:rect b="b" l="l" r="r" t="t"/>
            <a:pathLst>
              <a:path extrusionOk="0" h="3044" w="212867">
                <a:moveTo>
                  <a:pt x="0" y="3044"/>
                </a:moveTo>
                <a:cubicBezTo>
                  <a:pt x="70712" y="-2842"/>
                  <a:pt x="141910" y="1903"/>
                  <a:pt x="212867" y="1903"/>
                </a:cubicBezTo>
              </a:path>
            </a:pathLst>
          </a:custGeom>
          <a:noFill/>
          <a:ln cap="flat" cmpd="sng" w="28575">
            <a:solidFill>
              <a:schemeClr val="dk2"/>
            </a:solidFill>
            <a:prstDash val="solid"/>
            <a:round/>
            <a:headEnd len="med" w="med" type="none"/>
            <a:tailEnd len="med" w="med" type="none"/>
          </a:ln>
        </p:spPr>
      </p:sp>
      <p:sp>
        <p:nvSpPr>
          <p:cNvPr id="60" name="Google Shape;60;p13"/>
          <p:cNvSpPr txBox="1"/>
          <p:nvPr/>
        </p:nvSpPr>
        <p:spPr>
          <a:xfrm>
            <a:off x="692100" y="2443138"/>
            <a:ext cx="6388200" cy="64770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 sz="1600">
                <a:solidFill>
                  <a:schemeClr val="dk1"/>
                </a:solidFill>
                <a:latin typeface="Poppins SemiBold"/>
                <a:ea typeface="Poppins SemiBold"/>
                <a:cs typeface="Poppins SemiBold"/>
                <a:sym typeface="Poppins SemiBold"/>
              </a:rPr>
              <a:t>In the far north, near the North Pole, there is a group of islands.</a:t>
            </a:r>
            <a:r>
              <a:rPr lang="en">
                <a:solidFill>
                  <a:schemeClr val="dk1"/>
                </a:solidFill>
              </a:rPr>
              <a:t> </a:t>
            </a:r>
            <a:r>
              <a:rPr lang="en" sz="1200">
                <a:solidFill>
                  <a:schemeClr val="dk1"/>
                </a:solidFill>
              </a:rPr>
              <a:t>An island is an area of land that has water all around it. These far north islands are very, very cold. </a:t>
            </a:r>
            <a:endParaRPr sz="1200">
              <a:solidFill>
                <a:schemeClr val="dk1"/>
              </a:solidFill>
            </a:endParaRPr>
          </a:p>
          <a:p>
            <a:pPr indent="0" lvl="0" marL="0" rtl="0" algn="l">
              <a:lnSpc>
                <a:spcPct val="160000"/>
              </a:lnSpc>
              <a:spcBef>
                <a:spcPts val="0"/>
              </a:spcBef>
              <a:spcAft>
                <a:spcPts val="0"/>
              </a:spcAft>
              <a:buNone/>
            </a:pPr>
            <a:r>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If you visit, you might see caribou. Caribou are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furry animals with big horns. They eat plants.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But there are not a lot of plants to eat on the islands.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So caribou need to move from one island to another to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find enough plants to eat. </a:t>
            </a:r>
            <a:endParaRPr sz="1200">
              <a:solidFill>
                <a:schemeClr val="dk1"/>
              </a:solidFill>
            </a:endParaRPr>
          </a:p>
          <a:p>
            <a:pPr indent="0" lvl="0" marL="0" rtl="0" algn="l">
              <a:lnSpc>
                <a:spcPct val="160000"/>
              </a:lnSpc>
              <a:spcBef>
                <a:spcPts val="0"/>
              </a:spcBef>
              <a:spcAft>
                <a:spcPts val="0"/>
              </a:spcAft>
              <a:buNone/>
            </a:pPr>
            <a:r>
              <a:t/>
            </a:r>
            <a:endParaRPr sz="1200">
              <a:solidFill>
                <a:schemeClr val="dk1"/>
              </a:solidFill>
            </a:endParaRPr>
          </a:p>
          <a:p>
            <a:pPr indent="0" lvl="0" marL="0" rtl="0" algn="l">
              <a:lnSpc>
                <a:spcPct val="160000"/>
              </a:lnSpc>
              <a:spcBef>
                <a:spcPts val="0"/>
              </a:spcBef>
              <a:spcAft>
                <a:spcPts val="0"/>
              </a:spcAft>
              <a:buNone/>
            </a:pPr>
            <a:r>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That is tricky! Each island has water all around it. When water is liquid, it is wet and drippy. To get across liquid water, caribou must swim. It is hard work to swim between islands. What if you had to swim for 20 minutes to get to lunch? You would get so tired.</a:t>
            </a:r>
            <a:endParaRPr sz="1200">
              <a:solidFill>
                <a:schemeClr val="dk1"/>
              </a:solidFill>
            </a:endParaRPr>
          </a:p>
          <a:p>
            <a:pPr indent="0" lvl="0" marL="0" rtl="0" algn="l">
              <a:lnSpc>
                <a:spcPct val="160000"/>
              </a:lnSpc>
              <a:spcBef>
                <a:spcPts val="0"/>
              </a:spcBef>
              <a:spcAft>
                <a:spcPts val="0"/>
              </a:spcAft>
              <a:buNone/>
            </a:pPr>
            <a:r>
              <a:t/>
            </a:r>
            <a:endParaRPr sz="1200">
              <a:solidFill>
                <a:schemeClr val="dk1"/>
              </a:solidFill>
            </a:endParaRPr>
          </a:p>
          <a:p>
            <a:pPr indent="0" lvl="0" marL="0" rtl="0" algn="l">
              <a:lnSpc>
                <a:spcPct val="160000"/>
              </a:lnSpc>
              <a:spcBef>
                <a:spcPts val="0"/>
              </a:spcBef>
              <a:spcAft>
                <a:spcPts val="0"/>
              </a:spcAft>
              <a:buNone/>
            </a:pPr>
            <a:r>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But remember, this area is very, very cold. Sometimes the water gets so cold that it freezes. When water freezes, it is ice. Ice is solid. If there is a lot of ice, you can walk on it. </a:t>
            </a:r>
            <a:endParaRPr sz="1200">
              <a:solidFill>
                <a:schemeClr val="dk1"/>
              </a:solidFill>
            </a:endParaRPr>
          </a:p>
          <a:p>
            <a:pPr indent="0" lvl="0" marL="0" rtl="0" algn="l">
              <a:lnSpc>
                <a:spcPct val="160000"/>
              </a:lnSpc>
              <a:spcBef>
                <a:spcPts val="0"/>
              </a:spcBef>
              <a:spcAft>
                <a:spcPts val="0"/>
              </a:spcAft>
              <a:buNone/>
            </a:pPr>
            <a:r>
              <a:rPr lang="en" sz="1200">
                <a:solidFill>
                  <a:schemeClr val="dk1"/>
                </a:solidFill>
              </a:rPr>
              <a:t>When the water freezes to ice, caribou don’t have to swim. They can walk on the ice. Caribou walk on ice from one island to another to find food. Ice is very important to caribou. It helps them live! </a:t>
            </a:r>
            <a:endParaRPr b="1" sz="1200">
              <a:solidFill>
                <a:schemeClr val="dk1"/>
              </a:solidFill>
            </a:endParaRPr>
          </a:p>
        </p:txBody>
      </p:sp>
      <p:pic>
        <p:nvPicPr>
          <p:cNvPr id="61" name="Google Shape;61;p13"/>
          <p:cNvPicPr preferRelativeResize="0"/>
          <p:nvPr/>
        </p:nvPicPr>
        <p:blipFill>
          <a:blip r:embed="rId4">
            <a:alphaModFix/>
          </a:blip>
          <a:stretch>
            <a:fillRect/>
          </a:stretch>
        </p:blipFill>
        <p:spPr>
          <a:xfrm>
            <a:off x="4671875" y="3410274"/>
            <a:ext cx="2408428" cy="19039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