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57" r:id="rId2"/>
    <p:sldMasterId id="2147483672" r:id="rId3"/>
    <p:sldMasterId id="2147483689" r:id="rId4"/>
    <p:sldMasterId id="2147483706" r:id="rId5"/>
    <p:sldMasterId id="2147483723" r:id="rId6"/>
    <p:sldMasterId id="2147483740" r:id="rId7"/>
    <p:sldMasterId id="2147483772" r:id="rId8"/>
    <p:sldMasterId id="2147483788" r:id="rId9"/>
  </p:sldMasterIdLst>
  <p:notesMasterIdLst>
    <p:notesMasterId r:id="rId67"/>
  </p:notesMasterIdLst>
  <p:sldIdLst>
    <p:sldId id="2147482535" r:id="rId10"/>
    <p:sldId id="2147482483" r:id="rId11"/>
    <p:sldId id="2147482511" r:id="rId12"/>
    <p:sldId id="2147482529" r:id="rId13"/>
    <p:sldId id="2147482523" r:id="rId14"/>
    <p:sldId id="2134806141" r:id="rId15"/>
    <p:sldId id="2134806179" r:id="rId16"/>
    <p:sldId id="2147482503" r:id="rId17"/>
    <p:sldId id="2147482478" r:id="rId18"/>
    <p:sldId id="2134806947" r:id="rId19"/>
    <p:sldId id="2134806417" r:id="rId20"/>
    <p:sldId id="2134806537" r:id="rId21"/>
    <p:sldId id="2134808494" r:id="rId22"/>
    <p:sldId id="2134808495" r:id="rId23"/>
    <p:sldId id="2147482479" r:id="rId24"/>
    <p:sldId id="2134806900" r:id="rId25"/>
    <p:sldId id="2134806539" r:id="rId26"/>
    <p:sldId id="2134808497" r:id="rId27"/>
    <p:sldId id="2134806904" r:id="rId28"/>
    <p:sldId id="2134808499" r:id="rId29"/>
    <p:sldId id="2147482536" r:id="rId30"/>
    <p:sldId id="2134808498" r:id="rId31"/>
    <p:sldId id="2134808500" r:id="rId32"/>
    <p:sldId id="2134808501" r:id="rId33"/>
    <p:sldId id="2147482480" r:id="rId34"/>
    <p:sldId id="2134806402" r:id="rId35"/>
    <p:sldId id="2134808503" r:id="rId36"/>
    <p:sldId id="2134808504" r:id="rId37"/>
    <p:sldId id="2134808506" r:id="rId38"/>
    <p:sldId id="2134808508" r:id="rId39"/>
    <p:sldId id="2134808505" r:id="rId40"/>
    <p:sldId id="2134808507" r:id="rId41"/>
    <p:sldId id="2134806894" r:id="rId42"/>
    <p:sldId id="2134806906" r:id="rId43"/>
    <p:sldId id="2134808516" r:id="rId44"/>
    <p:sldId id="2134808463" r:id="rId45"/>
    <p:sldId id="2134808464" r:id="rId46"/>
    <p:sldId id="2134808519" r:id="rId47"/>
    <p:sldId id="2134808520" r:id="rId48"/>
    <p:sldId id="2147482477" r:id="rId49"/>
    <p:sldId id="2134808533" r:id="rId50"/>
    <p:sldId id="2134808532" r:id="rId51"/>
    <p:sldId id="2134808545" r:id="rId52"/>
    <p:sldId id="2134808534" r:id="rId53"/>
    <p:sldId id="2134808527" r:id="rId54"/>
    <p:sldId id="2134808535" r:id="rId55"/>
    <p:sldId id="2134808536" r:id="rId56"/>
    <p:sldId id="2134808537" r:id="rId57"/>
    <p:sldId id="2134808538" r:id="rId58"/>
    <p:sldId id="2134808539" r:id="rId59"/>
    <p:sldId id="2134808547" r:id="rId60"/>
    <p:sldId id="2134808528" r:id="rId61"/>
    <p:sldId id="2147482530" r:id="rId62"/>
    <p:sldId id="2134806383" r:id="rId63"/>
    <p:sldId id="2134806532" r:id="rId64"/>
    <p:sldId id="2134806149" r:id="rId65"/>
    <p:sldId id="2147482534" r:id="rId66"/>
  </p:sldIdLst>
  <p:sldSz cx="9144000" cy="6858000" type="screen4x3"/>
  <p:notesSz cx="6858000" cy="9144000"/>
  <p:embeddedFontLst>
    <p:embeddedFont>
      <p:font typeface="Dosis ExtraBold" pitchFamily="2" charset="0"/>
      <p:bold r:id="rId68"/>
    </p:embeddedFont>
    <p:embeddedFont>
      <p:font typeface="Dosis Medium" pitchFamily="2" charset="0"/>
      <p:regular r:id="rId69"/>
    </p:embeddedFont>
    <p:embeddedFont>
      <p:font typeface="Dosis SemiBold" pitchFamily="2" charset="0"/>
      <p:bold r:id="rId70"/>
    </p:embeddedFont>
    <p:embeddedFont>
      <p:font typeface="Microsoft Himalaya" panose="01010100010101010101" pitchFamily="2" charset="0"/>
      <p:regular r:id="rId71"/>
    </p:embeddedFont>
    <p:embeddedFont>
      <p:font typeface="Microsoft Uighur" panose="02000000000000000000" pitchFamily="2" charset="-78"/>
      <p:regular r:id="rId72"/>
      <p:bold r:id="rId7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DFF"/>
    <a:srgbClr val="424D7C"/>
    <a:srgbClr val="75161C"/>
    <a:srgbClr val="E3001B"/>
    <a:srgbClr val="1F4E79"/>
    <a:srgbClr val="FF7C80"/>
    <a:srgbClr val="4C7B38"/>
    <a:srgbClr val="7EA43E"/>
    <a:srgbClr val="FEEACD"/>
    <a:srgbClr val="FDB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41" autoAdjust="0"/>
  </p:normalViewPr>
  <p:slideViewPr>
    <p:cSldViewPr snapToGrid="0">
      <p:cViewPr>
        <p:scale>
          <a:sx n="71" d="100"/>
          <a:sy n="71" d="100"/>
        </p:scale>
        <p:origin x="1130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font" Target="fonts/font1.fntdata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8387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5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070331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37638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8613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06257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923079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78668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138260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99680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24828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826329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17030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6362176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09578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1563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701745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95486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245910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7133042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40292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49624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79464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079232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829672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14168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27870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8902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14142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00126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84642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01577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3783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0401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281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7058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30414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955569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853217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طلاقة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67805" y="5550914"/>
            <a:ext cx="1159292" cy="338554"/>
          </a:xfrm>
          <a:prstGeom prst="rect">
            <a:avLst/>
          </a:prstGeom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13166" y="4376851"/>
            <a:ext cx="171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أنشطة التوليف والدعم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30705F93-EEEC-4DDB-92E1-4B97F3F2147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646791" y="4469162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29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58756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9EC0F-DE0B-AD86-34EA-D1F92FBB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6CD2B-BBA9-49D1-AB2E-BB72B250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1816FB-6439-E8B9-96DD-2C3E5013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2FEB00-8AC2-2426-1EBE-2A6A0052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6E27FD-CB3F-8572-1E48-F350B499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4563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D81FF5-1862-5BAF-041F-6A942399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066109-0960-D827-BF4C-65DA527B6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972271-87A2-A886-EAC7-5AAC5DA7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E307DF-8A0D-D98F-3B9A-23C44A6E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A6EF25-5BFA-855D-0ACE-A364E228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251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98753-5B4F-419F-ABBA-73E42437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4F66E8-A882-2257-BE0A-496D27EA3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DE2738-97FF-ED11-F81B-AF7653EDC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B3FF8D-A04C-9521-9750-5A5A5579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A3CA66-4599-8FCB-F70A-5DBB8EA7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278AB8-D9E2-93F4-06B4-1101342B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567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7C5D8-974A-2BAE-918F-AE76F497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BC47A2-4C46-C48D-3FCD-CD3A3EF94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E0DDA4-90A2-B708-697D-4E4F093E8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93E533-CD72-D115-4D3C-BCC114435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CF7D24-0C04-B8E5-B69B-B9242B562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6A1869F-7CF7-0962-0AA2-852B3F78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7A3ED2-AD82-9A94-9090-B4D2DEF9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E80F80-502B-2530-49B4-82400F99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3662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8002DB-2640-96BF-42B4-71AD0732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9FDD5D-3F1B-1485-0BA0-4888E202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D0C3F1-D50D-01F8-B4A5-7D972B0C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0874AC-41A1-D00A-C773-74CF65A7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4258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FD98A1F-A32C-860E-9159-6EFCF6BF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86B3BF-EE96-2DCC-40B5-B5FA3BDA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AA935A-E062-FD95-6872-A7BD7340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925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BDC9C-D1F8-BE2A-A335-06AD7507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ED66C8-9492-D29B-149E-75091D83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DF1C93-9920-5EAF-67B2-F682CD750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B96FB6-19D8-95BE-6D78-6086C83A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4EBFF6-76AC-A154-6145-5CBB0350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1E23A9-4EB3-C31F-07B1-2D1B5488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535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81F2A-6880-CA98-48D6-5F1AA5F3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3BBF65-55C7-525C-58A0-9BE5BA7E3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CA781A-307F-06B6-AAAA-0A5C8AEEF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149BDF-5CF7-A831-4CBA-B6AA9105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4998AB-8D86-7526-3055-5C4248BF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5C7E29-D6E8-1301-30F4-1562D687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5674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5D3A5A-4BAE-96D5-866E-CA2C2CEB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4769CC-BA39-AD9E-612C-63CB014FF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80D04F-6B57-6ECC-CD94-6758C503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ED8610-B816-3D1E-DAEE-1DC6AC5A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00D49C-1DF1-531B-4216-475D0C93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9300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6EA2945-E42C-BC97-3506-5C84BC86E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C4870D-4BA7-3410-B367-A6BD0D18F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0F43A6-CC80-C7FD-5F15-A9FF1712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F219E9-FBAA-2B9A-92AA-B2BE701A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0B1349-BCEC-50C1-54C3-350CCBEE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5982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491138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24037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437704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169332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48073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48112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955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92614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45856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453116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672144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261563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51905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326096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75798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28129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8376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48213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113477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397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663305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005441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624997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960924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61506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50592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22446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00354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30010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40782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74105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399221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908827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336542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29421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578037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554444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416289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572686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626107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75970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50134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41463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950956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4117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84476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02380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43295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45528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8868399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24558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02493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26302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4758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3707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7742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90562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60371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7440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42259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7515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569779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991110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1865954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75308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73965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8412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144128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129511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88665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628700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778979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697500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430086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896797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607128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3.bin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3.bin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3.bin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3.bin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3.bin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0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Uighur" panose="02000000000000000000" pitchFamily="2" charset="-7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486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2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7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33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8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804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89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80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56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30/10/2025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780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image" Target="../media/image42.png"/><Relationship Id="rId10" Type="http://schemas.openxmlformats.org/officeDocument/2006/relationships/image" Target="../media/image32.png"/><Relationship Id="rId4" Type="http://schemas.openxmlformats.org/officeDocument/2006/relationships/image" Target="../media/image21.gif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9.png"/><Relationship Id="rId7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1.png"/><Relationship Id="rId7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4.png"/><Relationship Id="rId7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2.png"/><Relationship Id="rId7" Type="http://schemas.openxmlformats.org/officeDocument/2006/relationships/image" Target="../media/image3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2.png"/><Relationship Id="rId7" Type="http://schemas.openxmlformats.org/officeDocument/2006/relationships/image" Target="../media/image3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11" Type="http://schemas.openxmlformats.org/officeDocument/2006/relationships/image" Target="../media/image60.jpeg"/><Relationship Id="rId5" Type="http://schemas.openxmlformats.org/officeDocument/2006/relationships/image" Target="../media/image32.png"/><Relationship Id="rId10" Type="http://schemas.openxmlformats.org/officeDocument/2006/relationships/image" Target="../media/image59.jpeg"/><Relationship Id="rId4" Type="http://schemas.openxmlformats.org/officeDocument/2006/relationships/image" Target="../media/image31.png"/><Relationship Id="rId9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29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37.png"/><Relationship Id="rId17" Type="http://schemas.openxmlformats.org/officeDocument/2006/relationships/image" Target="../media/image33.png"/><Relationship Id="rId2" Type="http://schemas.openxmlformats.org/officeDocument/2006/relationships/image" Target="../media/image69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31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8.png"/><Relationship Id="rId7" Type="http://schemas.openxmlformats.org/officeDocument/2006/relationships/image" Target="../media/image3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4.png"/><Relationship Id="rId7" Type="http://schemas.openxmlformats.org/officeDocument/2006/relationships/image" Target="../media/image37.png"/><Relationship Id="rId12" Type="http://schemas.openxmlformats.org/officeDocument/2006/relationships/image" Target="../media/image3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78.png"/><Relationship Id="rId11" Type="http://schemas.openxmlformats.org/officeDocument/2006/relationships/image" Target="../media/image32.png"/><Relationship Id="rId5" Type="http://schemas.openxmlformats.org/officeDocument/2006/relationships/image" Target="../media/image76.png"/><Relationship Id="rId10" Type="http://schemas.openxmlformats.org/officeDocument/2006/relationships/image" Target="../media/image31.png"/><Relationship Id="rId4" Type="http://schemas.openxmlformats.org/officeDocument/2006/relationships/image" Target="../media/image75.png"/><Relationship Id="rId9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4.png"/><Relationship Id="rId7" Type="http://schemas.openxmlformats.org/officeDocument/2006/relationships/image" Target="../media/image29.png"/><Relationship Id="rId12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78.png"/><Relationship Id="rId11" Type="http://schemas.openxmlformats.org/officeDocument/2006/relationships/image" Target="../media/image33.png"/><Relationship Id="rId5" Type="http://schemas.openxmlformats.org/officeDocument/2006/relationships/image" Target="../media/image76.png"/><Relationship Id="rId10" Type="http://schemas.openxmlformats.org/officeDocument/2006/relationships/image" Target="../media/image32.png"/><Relationship Id="rId4" Type="http://schemas.openxmlformats.org/officeDocument/2006/relationships/image" Target="../media/image75.png"/><Relationship Id="rId9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29.png"/><Relationship Id="rId12" Type="http://schemas.openxmlformats.org/officeDocument/2006/relationships/image" Target="../media/image8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21.gif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gif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6.png"/><Relationship Id="rId7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gif"/><Relationship Id="rId11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32.png"/><Relationship Id="rId4" Type="http://schemas.openxmlformats.org/officeDocument/2006/relationships/image" Target="../media/image38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50403A0-7EEB-D754-8944-FB42FD1D8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35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B6A5F-571E-6C06-0192-4F19E9FC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939DA71-774C-0526-6F13-3010BE2583A2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ZoneTexte 7">
            <a:extLst>
              <a:ext uri="{FF2B5EF4-FFF2-40B4-BE49-F238E27FC236}">
                <a16:creationId xmlns:a16="http://schemas.microsoft.com/office/drawing/2014/main" id="{241AEE0D-886B-DA47-9563-9774981DC993}"/>
              </a:ext>
            </a:extLst>
          </p:cNvPr>
          <p:cNvSpPr txBox="1"/>
          <p:nvPr/>
        </p:nvSpPr>
        <p:spPr>
          <a:xfrm>
            <a:off x="-335151" y="811788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الواجب المنزلي.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31AF03F0-1383-3F40-B747-D4386A118FD3}"/>
              </a:ext>
            </a:extLst>
          </p:cNvPr>
          <p:cNvGrpSpPr/>
          <p:nvPr/>
        </p:nvGrpSpPr>
        <p:grpSpPr>
          <a:xfrm>
            <a:off x="1797830" y="2519430"/>
            <a:ext cx="5645664" cy="2722501"/>
            <a:chOff x="1362761" y="2094926"/>
            <a:chExt cx="6232247" cy="2722501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93E028F7-BA36-5048-9469-1C194D6AE34C}"/>
                </a:ext>
              </a:extLst>
            </p:cNvPr>
            <p:cNvSpPr/>
            <p:nvPr/>
          </p:nvSpPr>
          <p:spPr>
            <a:xfrm>
              <a:off x="1362761" y="2094926"/>
              <a:ext cx="2363488" cy="100090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Font typeface="Arial"/>
              </a:pPr>
              <a:r>
                <a:rPr lang="ar-MA" sz="6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جَـــ</a:t>
              </a:r>
              <a:r>
                <a:rPr lang="ar-MA" sz="60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د</a:t>
              </a:r>
              <a:r>
                <a:rPr lang="ar-MA" sz="6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ْوَلٌ</a:t>
              </a:r>
              <a:endParaRPr lang="f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22876DA0-8699-6D49-AFEC-5E2E46CA83FB}"/>
                </a:ext>
              </a:extLst>
            </p:cNvPr>
            <p:cNvSpPr/>
            <p:nvPr/>
          </p:nvSpPr>
          <p:spPr>
            <a:xfrm>
              <a:off x="5231520" y="2104025"/>
              <a:ext cx="2363488" cy="100090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Font typeface="Arial"/>
              </a:pPr>
              <a:r>
                <a:rPr lang="ar-MA" sz="6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مِــــ</a:t>
              </a:r>
              <a:r>
                <a:rPr lang="ar-MA" sz="60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ذ</a:t>
              </a:r>
              <a:r>
                <a:rPr lang="ar-MA" sz="6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ْياعٌ</a:t>
              </a:r>
              <a:endParaRPr lang="f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2E7B36DA-7759-8948-97FF-747E2B14FC23}"/>
                </a:ext>
              </a:extLst>
            </p:cNvPr>
            <p:cNvSpPr/>
            <p:nvPr/>
          </p:nvSpPr>
          <p:spPr>
            <a:xfrm>
              <a:off x="5231520" y="3816521"/>
              <a:ext cx="2363488" cy="100090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Font typeface="Arial"/>
              </a:pPr>
              <a:r>
                <a:rPr lang="ar-MA" sz="6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غَــــ</a:t>
              </a:r>
              <a:r>
                <a:rPr lang="ar-MA" sz="60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ض</a:t>
              </a:r>
              <a:r>
                <a:rPr lang="ar-MA" sz="6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ِـــــبَ</a:t>
              </a:r>
              <a:endParaRPr lang="f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BEEDD378-BCA5-2C48-A332-723897543CC6}"/>
                </a:ext>
              </a:extLst>
            </p:cNvPr>
            <p:cNvSpPr/>
            <p:nvPr/>
          </p:nvSpPr>
          <p:spPr>
            <a:xfrm>
              <a:off x="1362761" y="3762169"/>
              <a:ext cx="2363488" cy="100090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Font typeface="Arial"/>
              </a:pPr>
              <a:r>
                <a:rPr lang="ar-MA" sz="6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فَهْــــــ</a:t>
              </a:r>
              <a:r>
                <a:rPr lang="ar-MA" sz="60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د</a:t>
              </a:r>
              <a:r>
                <a:rPr lang="ar-MA" sz="6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ٌ</a:t>
              </a:r>
              <a:endParaRPr lang="f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9B94B3B-EB20-F466-0C95-59C216C4C18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E3A850-5F9C-38FC-34EB-3FE0A4546393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F92622-28DB-7BCA-5446-3ED131E8474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D53FC-B8B2-8405-CD76-39040EDF4C0F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9860B5-795E-9FC8-D68D-9B1D7AA02892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B6AD80-CF87-6DC4-C11E-3B310F17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F48068-D0AC-6BC1-B897-B0DBA028FF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A44581-4F17-7F4C-5479-5A704A3A4C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F8A2E76-5FC7-FA72-737B-BF8E427719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6FF22A5-9F2D-67E3-99BD-9B294543DE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B89ED26E-4B53-51DB-EB25-A89B53F351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48797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93A17-7994-C5B6-D556-0F8C49141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E845223-20D1-B9A6-7686-7A1CF815878F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A70E81A-4B3F-3A4C-8D50-760D7C3F3DF3}"/>
              </a:ext>
            </a:extLst>
          </p:cNvPr>
          <p:cNvSpPr txBox="1"/>
          <p:nvPr/>
        </p:nvSpPr>
        <p:spPr>
          <a:xfrm>
            <a:off x="-358759" y="84095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أنشدوا 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A8FC234-1862-2AEF-E1AF-480B0106C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8677" y="6164264"/>
            <a:ext cx="540000" cy="540000"/>
          </a:xfrm>
          <a:prstGeom prst="rect">
            <a:avLst/>
          </a:prstGeom>
        </p:spPr>
      </p:pic>
      <p:pic>
        <p:nvPicPr>
          <p:cNvPr id="3" name="FINALE - Nachid Sadiqi PART 01">
            <a:hlinkClick r:id="" action="ppaction://media"/>
            <a:extLst>
              <a:ext uri="{FF2B5EF4-FFF2-40B4-BE49-F238E27FC236}">
                <a16:creationId xmlns:a16="http://schemas.microsoft.com/office/drawing/2014/main" id="{2A0880D2-0F10-C3AB-1E01-890A76B68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689" y="1948865"/>
            <a:ext cx="7038622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D6AEE5F-2DFB-1CB4-6373-33C76A09A6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59600" y="675784"/>
            <a:ext cx="792001" cy="79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872BA3-E948-2FF0-285C-0DA1BBA26CD1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64335E-2F87-9C98-DD69-B34D54DA765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DE4330-0F0F-E4B1-77A4-91010C5A309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A39855-1EB4-CD5C-5317-14824F74F9E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9D62D-FF0F-BC78-F799-30C154A3B62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4946A7-46B4-BE53-3E0A-F4318ACF4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C55A36-7439-49EC-8423-87642FF1697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5ACDD0-3EE3-3240-B16F-286252B6B06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0EB92DE-9FCD-09A1-C846-38E878AACEF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D1DBB5-8181-C53B-6A82-D2D0DBC270F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853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E1564AB-4596-A84C-84B6-47FE968D84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40" r="-32540"/>
          <a:stretch/>
        </p:blipFill>
        <p:spPr>
          <a:xfrm>
            <a:off x="1757882" y="2020632"/>
            <a:ext cx="5628236" cy="3752157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C962621-6DD2-C24C-927B-2556D17FA17A}"/>
              </a:ext>
            </a:extLst>
          </p:cNvPr>
          <p:cNvSpPr txBox="1"/>
          <p:nvPr/>
        </p:nvSpPr>
        <p:spPr>
          <a:xfrm>
            <a:off x="-358758" y="8250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للإنشاد؟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7D53B-9B71-08F5-9ED5-6EB7812D0571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3CE207-F89E-699F-D868-5DC4D14EE3B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A42A89-E33C-3B6C-6116-7D80F7E0F13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ABD4FA-0AA0-90BC-1BAC-0E17EB648E7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56C7A1-9E90-E1ED-B70D-23A910A672D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7A6D709-A3D1-E90C-354A-0B884E42F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4B62242-53F1-DF98-EDDF-71D3E36671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22DB194-62DC-0CCB-7288-E3959DCAA5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EE7444C-7F82-57D9-F912-5751A06B26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AF1FD13-40F1-A2B8-4839-ADA8F51D784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DD328A-7C7B-6EEE-474E-D11BC54491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49553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B28D5-B240-0013-AA0E-4FFDD686C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C38B43A9-11D8-9347-AC43-EB7509AB885D}"/>
              </a:ext>
            </a:extLst>
          </p:cNvPr>
          <p:cNvSpPr txBox="1"/>
          <p:nvPr/>
        </p:nvSpPr>
        <p:spPr>
          <a:xfrm>
            <a:off x="-345258" y="82926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لنقرأ معا</a:t>
            </a:r>
          </a:p>
        </p:txBody>
      </p:sp>
      <p:sp>
        <p:nvSpPr>
          <p:cNvPr id="30" name="Google Shape;1671;p201">
            <a:extLst>
              <a:ext uri="{FF2B5EF4-FFF2-40B4-BE49-F238E27FC236}">
                <a16:creationId xmlns:a16="http://schemas.microsoft.com/office/drawing/2014/main" id="{2A05D6EE-B6CB-CA46-8899-EF19FB36FC90}"/>
              </a:ext>
            </a:extLst>
          </p:cNvPr>
          <p:cNvSpPr/>
          <p:nvPr/>
        </p:nvSpPr>
        <p:spPr>
          <a:xfrm>
            <a:off x="6707587" y="2075092"/>
            <a:ext cx="1357600" cy="111796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أَمّا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1" name="Google Shape;1671;p201">
            <a:extLst>
              <a:ext uri="{FF2B5EF4-FFF2-40B4-BE49-F238E27FC236}">
                <a16:creationId xmlns:a16="http://schemas.microsoft.com/office/drawing/2014/main" id="{83DCC6A6-4135-534E-A0E3-935BE00B4598}"/>
              </a:ext>
            </a:extLst>
          </p:cNvPr>
          <p:cNvSpPr/>
          <p:nvPr/>
        </p:nvSpPr>
        <p:spPr>
          <a:xfrm>
            <a:off x="6288439" y="4409272"/>
            <a:ext cx="1357600" cy="98864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يَوْمٌ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40" name="Google Shape;1671;p201">
            <a:extLst>
              <a:ext uri="{FF2B5EF4-FFF2-40B4-BE49-F238E27FC236}">
                <a16:creationId xmlns:a16="http://schemas.microsoft.com/office/drawing/2014/main" id="{253F0599-C717-FE43-B41D-EAA202583D41}"/>
              </a:ext>
            </a:extLst>
          </p:cNvPr>
          <p:cNvSpPr/>
          <p:nvPr/>
        </p:nvSpPr>
        <p:spPr>
          <a:xfrm>
            <a:off x="1507993" y="4409272"/>
            <a:ext cx="1357600" cy="98864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أَنْ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41" name="Google Shape;1671;p201">
            <a:extLst>
              <a:ext uri="{FF2B5EF4-FFF2-40B4-BE49-F238E27FC236}">
                <a16:creationId xmlns:a16="http://schemas.microsoft.com/office/drawing/2014/main" id="{89E17CCF-3B88-274E-8B5B-C46A0F873DEA}"/>
              </a:ext>
            </a:extLst>
          </p:cNvPr>
          <p:cNvSpPr/>
          <p:nvPr/>
        </p:nvSpPr>
        <p:spPr>
          <a:xfrm>
            <a:off x="3791336" y="4409272"/>
            <a:ext cx="1571360" cy="98864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بِما أَنَّ</a:t>
            </a:r>
            <a:endParaRPr lang="fr-FR" altLang="fr-FR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42" name="Google Shape;1671;p201">
            <a:extLst>
              <a:ext uri="{FF2B5EF4-FFF2-40B4-BE49-F238E27FC236}">
                <a16:creationId xmlns:a16="http://schemas.microsoft.com/office/drawing/2014/main" id="{3B4BE01C-FA64-2841-91E7-16F97E663959}"/>
              </a:ext>
            </a:extLst>
          </p:cNvPr>
          <p:cNvSpPr/>
          <p:nvPr/>
        </p:nvSpPr>
        <p:spPr>
          <a:xfrm>
            <a:off x="1000157" y="2144228"/>
            <a:ext cx="1357600" cy="106109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فَقَدْ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43" name="Google Shape;1671;p201">
            <a:extLst>
              <a:ext uri="{FF2B5EF4-FFF2-40B4-BE49-F238E27FC236}">
                <a16:creationId xmlns:a16="http://schemas.microsoft.com/office/drawing/2014/main" id="{F62F7398-9B75-974F-8B10-E83FF8882D42}"/>
              </a:ext>
            </a:extLst>
          </p:cNvPr>
          <p:cNvSpPr/>
          <p:nvPr/>
        </p:nvSpPr>
        <p:spPr>
          <a:xfrm>
            <a:off x="2803281" y="2090599"/>
            <a:ext cx="1357600" cy="111472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عَلى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44" name="Google Shape;1671;p201">
            <a:extLst>
              <a:ext uri="{FF2B5EF4-FFF2-40B4-BE49-F238E27FC236}">
                <a16:creationId xmlns:a16="http://schemas.microsoft.com/office/drawing/2014/main" id="{589DEBC7-FB34-6943-BDAE-948B28745B1D}"/>
              </a:ext>
            </a:extLst>
          </p:cNvPr>
          <p:cNvSpPr/>
          <p:nvPr/>
        </p:nvSpPr>
        <p:spPr>
          <a:xfrm>
            <a:off x="4606405" y="2087353"/>
            <a:ext cx="1655657" cy="111796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إِلى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CEDDC-D3C1-C746-2312-4F178FCA7D7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4E1CDF-9ECC-68AA-8F99-DF04FB49644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99A0BA-FA69-DBBA-3631-CB030B24A28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17858-A4D0-A544-A1B4-C1B31E6BF2CC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E64C9-221E-5D80-C36A-1554234B86F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31C421-0D33-4A1A-D177-DF8828A7F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A1BDFD-4866-4937-352E-C9C91DFF71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9F9900B-3FB8-CC83-A459-DDB322EE29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7F2EA3-F2C9-5AF4-D563-E462214277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0C14D6-DC6A-B61B-A129-77AC637695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A10666-2DDD-C5D9-B651-E60618656B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265211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1FF03-F2EF-BD42-A495-A00D54337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8243E101-1B2B-004C-B7B7-2C3A36865627}"/>
              </a:ext>
            </a:extLst>
          </p:cNvPr>
          <p:cNvSpPr txBox="1"/>
          <p:nvPr/>
        </p:nvSpPr>
        <p:spPr>
          <a:xfrm>
            <a:off x="-373584" y="8140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تحدي الكلمات البصرية؛ من يقرأ؟  الفائز من قرأ بسرعة ودون أي خطأ. </a:t>
            </a:r>
          </a:p>
        </p:txBody>
      </p:sp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3B2606B2-7BC9-D8BD-9C32-6029EA64CFAC}"/>
              </a:ext>
            </a:extLst>
          </p:cNvPr>
          <p:cNvSpPr/>
          <p:nvPr/>
        </p:nvSpPr>
        <p:spPr>
          <a:xfrm>
            <a:off x="6707587" y="2075092"/>
            <a:ext cx="1357600" cy="111796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أَمّا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" name="Google Shape;1671;p201">
            <a:extLst>
              <a:ext uri="{FF2B5EF4-FFF2-40B4-BE49-F238E27FC236}">
                <a16:creationId xmlns:a16="http://schemas.microsoft.com/office/drawing/2014/main" id="{F43FA70D-05D5-0E26-283C-53AE3CC30976}"/>
              </a:ext>
            </a:extLst>
          </p:cNvPr>
          <p:cNvSpPr/>
          <p:nvPr/>
        </p:nvSpPr>
        <p:spPr>
          <a:xfrm>
            <a:off x="6288439" y="4409272"/>
            <a:ext cx="1357600" cy="98864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يَوْمٌ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EFDC7CB8-FF54-8E29-0F48-EC83904F6B0E}"/>
              </a:ext>
            </a:extLst>
          </p:cNvPr>
          <p:cNvSpPr/>
          <p:nvPr/>
        </p:nvSpPr>
        <p:spPr>
          <a:xfrm>
            <a:off x="1507993" y="4409272"/>
            <a:ext cx="1357600" cy="98864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أَنْ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5" name="Google Shape;1671;p201">
            <a:extLst>
              <a:ext uri="{FF2B5EF4-FFF2-40B4-BE49-F238E27FC236}">
                <a16:creationId xmlns:a16="http://schemas.microsoft.com/office/drawing/2014/main" id="{B972899C-4530-951B-5A25-18C91E3A298F}"/>
              </a:ext>
            </a:extLst>
          </p:cNvPr>
          <p:cNvSpPr/>
          <p:nvPr/>
        </p:nvSpPr>
        <p:spPr>
          <a:xfrm>
            <a:off x="3791336" y="4409272"/>
            <a:ext cx="1571360" cy="98864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بِما أَنَّ</a:t>
            </a:r>
            <a:endParaRPr lang="fr-FR" altLang="fr-FR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6" name="Google Shape;1671;p201">
            <a:extLst>
              <a:ext uri="{FF2B5EF4-FFF2-40B4-BE49-F238E27FC236}">
                <a16:creationId xmlns:a16="http://schemas.microsoft.com/office/drawing/2014/main" id="{FF0CE4D3-7E62-EF26-797A-BC6553AFB13F}"/>
              </a:ext>
            </a:extLst>
          </p:cNvPr>
          <p:cNvSpPr/>
          <p:nvPr/>
        </p:nvSpPr>
        <p:spPr>
          <a:xfrm>
            <a:off x="1000157" y="2144228"/>
            <a:ext cx="1357600" cy="106109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فَقَدْ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7" name="Google Shape;1671;p201">
            <a:extLst>
              <a:ext uri="{FF2B5EF4-FFF2-40B4-BE49-F238E27FC236}">
                <a16:creationId xmlns:a16="http://schemas.microsoft.com/office/drawing/2014/main" id="{6B4A3C18-7979-B43C-DA0D-492A914EE372}"/>
              </a:ext>
            </a:extLst>
          </p:cNvPr>
          <p:cNvSpPr/>
          <p:nvPr/>
        </p:nvSpPr>
        <p:spPr>
          <a:xfrm>
            <a:off x="2803281" y="2090599"/>
            <a:ext cx="1357600" cy="111472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عَلى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8" name="Google Shape;1671;p201">
            <a:extLst>
              <a:ext uri="{FF2B5EF4-FFF2-40B4-BE49-F238E27FC236}">
                <a16:creationId xmlns:a16="http://schemas.microsoft.com/office/drawing/2014/main" id="{BCEB7667-288D-7BB7-0097-2D727AEE7C3E}"/>
              </a:ext>
            </a:extLst>
          </p:cNvPr>
          <p:cNvSpPr/>
          <p:nvPr/>
        </p:nvSpPr>
        <p:spPr>
          <a:xfrm>
            <a:off x="4606405" y="2087353"/>
            <a:ext cx="1655657" cy="1117966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إِلى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44B29A-210B-C680-CD2F-BE322CA836C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F84BA-998F-D5D5-FFFF-05083CFB905E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1DE5F1-49D9-9766-95F7-9A7A38BAD7C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5C6CA0-1BCB-4998-FA1C-93FCAC877CFC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12A355-D426-C414-1F1E-16D7172B23A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EC82DF9-12E2-E1F6-48BA-6AEBA5FBA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9548E0B-BAFF-BC13-485B-A80083F22A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37F5A8D-C497-E5C8-67A0-A9A7398685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37C7DE3-0833-4195-2060-541524B089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CC67C6C-CBB8-A243-1502-0B20B39DAC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1358FA7-A592-9928-F18A-8F8EDB5D73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50526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1632F-9CF1-C00B-BCEE-61C0CEC28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2007E77-B01B-E580-F40C-73B18D4C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03" y="955518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طلاقة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D29C208-CBC1-AF8F-906B-E1F9D56A3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6" y="2208429"/>
            <a:ext cx="7532494" cy="2419645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F187B162-79DC-1686-3A35-E88F41266A0B}"/>
              </a:ext>
            </a:extLst>
          </p:cNvPr>
          <p:cNvSpPr txBox="1">
            <a:spLocks/>
          </p:cNvSpPr>
          <p:nvPr/>
        </p:nvSpPr>
        <p:spPr>
          <a:xfrm>
            <a:off x="2322000" y="313584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b="1" dirty="0">
                <a:cs typeface="Microsoft Uighur" panose="02000000000000000000" pitchFamily="2" charset="-78"/>
              </a:rPr>
              <a:t>توليف ودعم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F826690-ECD6-9C95-95C0-EB11CFCFEF01}"/>
              </a:ext>
            </a:extLst>
          </p:cNvPr>
          <p:cNvSpPr txBox="1"/>
          <p:nvPr/>
        </p:nvSpPr>
        <p:spPr>
          <a:xfrm>
            <a:off x="5718057" y="2549943"/>
            <a:ext cx="1160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02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طلاقة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77F99A7-6A8B-8581-CCB3-BCD4F463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61294" y="2554252"/>
            <a:ext cx="858143" cy="864000"/>
          </a:xfrm>
          <a:prstGeom prst="rect">
            <a:avLst/>
          </a:prstGeom>
        </p:spPr>
      </p:pic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id="{5E40EAA0-BB11-4703-EB7D-CE868B9785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481003" y="2399608"/>
            <a:ext cx="612000" cy="61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D9F420F-7735-C2B2-06BF-35CA58706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1880" y="1096723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440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864A-9F36-C6EA-4B5E-CD6883C0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C369F43-A380-B77E-1135-6629C44FCA7A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BC96E9E-FD64-BC4C-A833-20A360B8B475}"/>
              </a:ext>
            </a:extLst>
          </p:cNvPr>
          <p:cNvSpPr txBox="1"/>
          <p:nvPr/>
        </p:nvSpPr>
        <p:spPr>
          <a:xfrm>
            <a:off x="-358039" y="80877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كلمات زائفة وقراءة فقرات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F43F1-1E16-085D-1815-02E810622C5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8EA0B5-A07A-3BD5-DED0-0DEF21E3EA1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3CEDB-CDE3-4B02-0EFD-84A801395EC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C7A8A-CD58-73C6-4281-4A81B470B39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6068BF-6FF9-21CF-BA76-147F0FF67334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EDA63B-09C9-5A54-3281-53C41C5F2F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111597-026C-49BD-BC55-6AD13D85A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6AE29A-8474-4CEE-5EA7-88005BD2D2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ECAA73-F83D-D097-12B2-D540A2C747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D51ED2-EA07-5DF1-FF2C-866F0DDCFD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6">
            <a:extLst>
              <a:ext uri="{FF2B5EF4-FFF2-40B4-BE49-F238E27FC236}">
                <a16:creationId xmlns:a16="http://schemas.microsoft.com/office/drawing/2014/main" id="{D3DC28D2-8E44-36EA-8BE1-AD5D60167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035" y="2217826"/>
            <a:ext cx="5400000" cy="3600000"/>
          </a:xfrm>
          <a:prstGeom prst="roundRect">
            <a:avLst/>
          </a:prstGeom>
        </p:spPr>
      </p:pic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03BCFB85-0854-7870-DACE-9EA8133C3DD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75169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B5751DC6-39E7-9535-4E4F-1D887C46AA35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0D0971C-6F3D-B447-8D2E-537DAC824182}"/>
              </a:ext>
            </a:extLst>
          </p:cNvPr>
          <p:cNvSpPr txBox="1"/>
          <p:nvPr/>
        </p:nvSpPr>
        <p:spPr>
          <a:xfrm>
            <a:off x="-345394" y="7920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الكلمات. (يختار المتعلم مجموعة واحدة.)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7496827-9AF1-C94F-A4A6-BE6CD468C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93" y="2247096"/>
            <a:ext cx="4393282" cy="188346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CEC0EB7-8CB1-BF40-80AF-21A9FCF29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2" y="4304169"/>
            <a:ext cx="4311188" cy="17618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467884-B961-69E3-BE8E-4EBD1E434DB1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EC13BF-AE86-F381-E55D-E55AC6C40AEE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F4A0CD-E11F-0D97-8BF9-0669B6C5526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26F2E5-5AEF-BEAD-2875-287742AD028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A7FA7-730E-5AE3-165B-21D6B54787C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ECBF2B9-FB61-33EF-ABF1-EFDDD37D6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E416100-9A12-3F96-BAAE-827D96818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61E3B3-74D6-9121-D763-0CC41DF6F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29BBCB7-346C-0420-7F6F-5033DF26E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C192AEE-3B55-5F09-CA49-0166386AE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081FB82-8D11-618E-1B1B-83DD706BB9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945511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07424-A9BF-24D5-EE5B-7DA331DC1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727747C0-65DC-2E46-80A4-5549FC0E7D11}"/>
              </a:ext>
            </a:extLst>
          </p:cNvPr>
          <p:cNvSpPr txBox="1"/>
          <p:nvPr/>
        </p:nvSpPr>
        <p:spPr>
          <a:xfrm>
            <a:off x="-386144" y="79863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 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التلميذ أولا الكلمات ثم يختار إحدى الفقرات.</a:t>
            </a:r>
            <a:endParaRPr kumimoji="0" lang="ar-MA" sz="2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4F13973-99AD-CF40-BCBB-5845D6A825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0DB"/>
              </a:clrFrom>
              <a:clrTo>
                <a:srgbClr val="FEF0D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677" y="2341594"/>
            <a:ext cx="7778645" cy="90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2F2ED3D-1A30-6E4D-984A-82C1B430F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64" y="3661231"/>
            <a:ext cx="8205036" cy="2618546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EC0CFE-3EBE-AB3B-29AD-E7A2089468EF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507E6A-8DEE-BAF7-076A-D0BF526D62A2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89EB14-77C5-D60D-859C-B4AA1A215D5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10081C-E1CA-DF86-F4E6-C4D68DE3983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B63B9-183C-E35C-E8D4-882250835E4C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ABA95-409A-695F-ED38-DA0D32B446D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2F478F8-C988-BAEB-793D-731759AB9D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3E5BA2-D92E-5D04-4965-C1F3E7972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AA8B99-09C0-D22E-6BE1-8484FB25DD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B4F6079-10E8-5AC9-BEC0-EFDC7AD17D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04153F7-E52F-BCDB-BBB1-62E62F95226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C9EE8E5-E6C7-884C-8132-34D53F6B42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747567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CBEEF08-751A-9246-9698-B1CC6CE971E5}"/>
              </a:ext>
            </a:extLst>
          </p:cNvPr>
          <p:cNvSpPr txBox="1"/>
          <p:nvPr/>
        </p:nvSpPr>
        <p:spPr>
          <a:xfrm>
            <a:off x="-360752" y="81952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معي. سأقرأ النص.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DCC32DB4-E66F-843D-36B2-1C6C1EFD4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052E3E0-9300-AEE2-A302-CB1B6FDA4E0D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B65083-EB6F-9FE2-8E6E-F24EFCCBF6C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2390DA-C34C-E75A-5819-D9E06AFB0C5E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856F4A-FB66-A4F3-6979-5985AE2ACED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C14A0-2F0E-54C6-C0FE-B261A0AD8491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5938D1-E64E-CE84-D1AD-652C8CA99ED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B83BD7-59D6-96C7-9B82-31699AEA0E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08C883-84BA-C28F-C16B-1BB6A1FD0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5EC6AA-C452-4F2B-83A2-54BDD972F8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474E9B-EDB7-71DD-FC0C-56773B3F1B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70DC74F-04B0-050B-B407-472327DB39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C1F234-FA54-06D0-1FE0-95AE9378E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41" y="2724016"/>
            <a:ext cx="8019918" cy="28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1902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F95D-440E-01C8-29DE-50242EE7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FBC4F1AB-0CD4-5241-B3B3-6E7B111A8B59}"/>
              </a:ext>
            </a:extLst>
          </p:cNvPr>
          <p:cNvSpPr txBox="1"/>
          <p:nvPr/>
        </p:nvSpPr>
        <p:spPr>
          <a:xfrm>
            <a:off x="-386923" y="8252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نقرأ معا؛ أنا أقرأ وأنتم تُرددون بعدي. </a:t>
            </a:r>
            <a:endParaRPr kumimoji="0" lang="ar-MA" sz="2400" b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9D592D8-ED75-2348-93C4-7CC93692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41" y="2724016"/>
            <a:ext cx="8019918" cy="28755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679E39-B11F-12B1-3BEF-D083DA0E310D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82644-C6CA-8BFB-FBB8-88A5F8B4187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275142-30AD-A719-75F9-FAED8C4DBBA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39483-C0C6-17BA-CE23-1D410E7AA3F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F7748-F874-344C-51CF-F58F94D4A81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21CF0-417B-2B8C-8191-471ED90E4DA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807DAA-4AF4-0A19-F143-06F17E69DB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4CC560-B756-FB3A-6F8D-5A1E0BF4E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C28D80-FB0E-E1D3-2FC2-2BC0BAFFEA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B1C010-B2D0-6328-C6CC-FE66303AE7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15D68A8-E0C0-0842-ECB3-55FDD7D4EBA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217F4DC-2585-60F5-8D67-7579B5CA4B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881870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EB079-EBEB-2029-532C-B5729F6D8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BB8D915-5576-6027-05D3-A6B27268F6C3}"/>
              </a:ext>
            </a:extLst>
          </p:cNvPr>
          <p:cNvSpPr txBox="1"/>
          <p:nvPr/>
        </p:nvSpPr>
        <p:spPr>
          <a:xfrm>
            <a:off x="-386923" y="8252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كراساتكم؛ اقرؤوا النص قراءة هامسة – سأمر بين الصفوف لمساعدتكم. </a:t>
            </a:r>
            <a:endParaRPr kumimoji="0" lang="ar-MA" sz="2400" b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80D4DFE-42A1-E7C5-CAFB-C2B20CE23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41" y="2724016"/>
            <a:ext cx="8019918" cy="28755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9DCADD-1F12-5D1B-119C-782D2962C934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CBBD72-5190-BF28-B54C-21BDD607C8D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5E39C4-4C8F-C77C-A486-FC8D127770CA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DA2798-C778-0109-3836-EA745C067B3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469F81-719D-2D46-B0C4-61E9324CBFB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D0C0F6-26CA-3D09-0372-7EFE9139EF4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FF66F9-288F-AEC7-840E-5517D5CDCF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F21C74-76BD-12D1-224F-B13844BF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D2A0F9-BB42-D157-0567-6B025D3E72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430701-B47E-8C4D-0971-7120F1575B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B166271-3C3A-E29B-719F-75EC05F2147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F4E7336-4AB0-94B7-7B31-D9C36FEBB5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801438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DC662-9D92-54F5-AC2B-65FDCF496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D858E579-4F30-F24F-B596-2CE6317ED321}"/>
              </a:ext>
            </a:extLst>
          </p:cNvPr>
          <p:cNvSpPr txBox="1"/>
          <p:nvPr/>
        </p:nvSpPr>
        <p:spPr>
          <a:xfrm>
            <a:off x="847388" y="684000"/>
            <a:ext cx="674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ستجيبون عن بعض الأسئلة.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كم مرة ذكرت كلمة "مغامرة" في الفقرة؟   صححوا</a:t>
            </a:r>
            <a:endParaRPr kumimoji="0" lang="ar-MA" sz="2400" b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DCDB188-F84C-FB4D-BAD6-2D65D860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43" y="3369583"/>
            <a:ext cx="7976490" cy="28600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28ACA7E-EBDC-8348-8B69-C71CA3C02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88" y="2019674"/>
            <a:ext cx="7597304" cy="98323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3F907BF-649C-7A52-8C49-98BC413E1448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D06E0-DBA3-7F9B-3B46-5CF95B2BA9A1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6F81B-574C-7029-63A4-2AE16061F09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88F8E-6EE6-C5B1-BB99-219D90D030E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A002D3-0C5C-A585-4640-0F313365C7B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FB96F8-BA88-8DA4-AD5E-50A49BD2C18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33ADE7-81AE-8A3E-A4E5-604C07BBB9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2C19237-1E40-0677-A61D-4CA9F0E3B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2BF94E4-29D0-D7E3-0A89-3D0350AEAF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9B842AB-7E6A-EB0C-785A-DD60C0FD12B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FDFE05A-A78A-E103-1976-CA79C8766AC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BF7952B-206A-216F-A47F-33ABEE7B730A}"/>
              </a:ext>
            </a:extLst>
          </p:cNvPr>
          <p:cNvSpPr txBox="1"/>
          <p:nvPr/>
        </p:nvSpPr>
        <p:spPr>
          <a:xfrm>
            <a:off x="2277036" y="2232605"/>
            <a:ext cx="443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2</a:t>
            </a:r>
            <a:endParaRPr lang="fr-FR" sz="3200" dirty="0">
              <a:solidFill>
                <a:srgbClr val="C00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D851DEA-438A-33D3-51A0-96F26DE21AD5}"/>
              </a:ext>
            </a:extLst>
          </p:cNvPr>
          <p:cNvCxnSpPr/>
          <p:nvPr/>
        </p:nvCxnSpPr>
        <p:spPr>
          <a:xfrm>
            <a:off x="7476565" y="4751294"/>
            <a:ext cx="8606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3B609D6-A0B4-EA07-F307-0A0EEF52E3B9}"/>
              </a:ext>
            </a:extLst>
          </p:cNvPr>
          <p:cNvCxnSpPr/>
          <p:nvPr/>
        </p:nvCxnSpPr>
        <p:spPr>
          <a:xfrm>
            <a:off x="3139827" y="6015317"/>
            <a:ext cx="8606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5D47AF-BABA-6E26-657D-612089B92D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3118098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9BD3A-F61F-6FA9-B9AE-A07162FF1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9C5EA277-24CD-B845-8BE1-0D3C2FE8543A}"/>
              </a:ext>
            </a:extLst>
          </p:cNvPr>
          <p:cNvSpPr txBox="1"/>
          <p:nvPr/>
        </p:nvSpPr>
        <p:spPr>
          <a:xfrm>
            <a:off x="-341568" y="81248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سقط في الحفرة؟      صححوا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3D666D6-BE6B-B74C-891B-278C893F7C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0DB"/>
              </a:clrFrom>
              <a:clrTo>
                <a:srgbClr val="FEF0DB">
                  <a:alpha val="0"/>
                </a:srgbClr>
              </a:clrTo>
            </a:clrChange>
          </a:blip>
          <a:srcRect t="32802" r="2471" b="30734"/>
          <a:stretch/>
        </p:blipFill>
        <p:spPr>
          <a:xfrm>
            <a:off x="489108" y="1972058"/>
            <a:ext cx="8188262" cy="108879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6AC3ADD-2FA4-3F4A-A53F-DB31A4B9A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01" y="3374704"/>
            <a:ext cx="7916275" cy="293706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7B2C997-DBD6-9FD8-2A9F-73E4D58C044C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E4702B-A5AC-8157-28EF-19F302D908A6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867B8B-674C-C7BD-3A92-86494192D62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17CA8F-7268-1FBB-841E-518071E7F04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3284C2-DEA3-B69F-7A74-113AA59F92B1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DB2643-299D-05EA-4310-73E1D730644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9657878-C145-4C8E-E635-12E4790C14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66BF356-1705-027C-AADF-001525D46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3324F0-0C71-66DA-5D12-A6AEBDBF60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19731C1-FC1E-3C55-1707-E9AE3B4573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C47481F-D3A4-8449-E60F-153487FCBCA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ECC8971-A2A3-02B7-385F-B679E5499854}"/>
              </a:ext>
            </a:extLst>
          </p:cNvPr>
          <p:cNvSpPr txBox="1"/>
          <p:nvPr/>
        </p:nvSpPr>
        <p:spPr>
          <a:xfrm>
            <a:off x="484874" y="1980845"/>
            <a:ext cx="5373393" cy="923330"/>
          </a:xfrm>
          <a:prstGeom prst="rect">
            <a:avLst/>
          </a:prstGeom>
          <a:solidFill>
            <a:srgbClr val="F6FDFF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سَميرُ هُوَ ٱلَّذي سَقَطَ في </a:t>
            </a:r>
            <a:r>
              <a:rPr lang="ar-MA" sz="54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ٱلْحُفْرَةِ</a:t>
            </a:r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fr-FR" sz="54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D1867E6-602E-E69D-AC9C-1F6E9A4ACCEE}"/>
              </a:ext>
            </a:extLst>
          </p:cNvPr>
          <p:cNvCxnSpPr/>
          <p:nvPr/>
        </p:nvCxnSpPr>
        <p:spPr>
          <a:xfrm>
            <a:off x="4074460" y="4764740"/>
            <a:ext cx="216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AE7A17D-4FEB-4D5A-1195-76486DDF08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437562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6967-1180-89E2-55BF-06713367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751CB5A9-65BE-8A45-945A-8B17C6A7D75D}"/>
              </a:ext>
            </a:extLst>
          </p:cNvPr>
          <p:cNvSpPr txBox="1"/>
          <p:nvPr/>
        </p:nvSpPr>
        <p:spPr>
          <a:xfrm>
            <a:off x="-373538" y="81380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أين ذهب الأصدقاء في رحلة؟  صححوا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EA4729D-3D30-D34B-BAF2-DAECFD9B8B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0DB"/>
              </a:clrFrom>
              <a:clrTo>
                <a:srgbClr val="FEF0DB">
                  <a:alpha val="0"/>
                </a:srgbClr>
              </a:clrTo>
            </a:clrChange>
          </a:blip>
          <a:srcRect t="67377" r="2471" b="24"/>
          <a:stretch/>
        </p:blipFill>
        <p:spPr>
          <a:xfrm>
            <a:off x="608260" y="2082584"/>
            <a:ext cx="7991422" cy="97339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F0E6FA7-DBCE-9944-8336-3DCF78B52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89" y="3415554"/>
            <a:ext cx="7991422" cy="293706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22A8D1C-32F0-05D3-95A8-928C86602467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F31E0F-BF7E-D515-FD48-BCF27092A199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46E717-9AD4-0324-C861-F0F1EC487ED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FD3F35-28C1-3487-F934-E93FCF880011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80DD3-B612-F8C4-E69D-4BBA1E911481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406FD-F6E0-EB39-B9EE-B1FD9434D8C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D0ABA3-A462-5223-1DE9-04C8B4C13C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DB8C42-D204-491B-993D-954745CB0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85DE38-E2C6-1D4B-E5BA-721F411557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7C7745F-206D-899D-ED7D-E394FA3816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8D753FF-0EC4-BA16-C881-5D56D541CF9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C3A75E8-A84A-C328-7367-22C1D9E48C56}"/>
              </a:ext>
            </a:extLst>
          </p:cNvPr>
          <p:cNvSpPr txBox="1"/>
          <p:nvPr/>
        </p:nvSpPr>
        <p:spPr>
          <a:xfrm>
            <a:off x="544318" y="1619058"/>
            <a:ext cx="4473220" cy="1754326"/>
          </a:xfrm>
          <a:prstGeom prst="rect">
            <a:avLst/>
          </a:prstGeom>
          <a:solidFill>
            <a:srgbClr val="F6FDFF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ذَهَبَ </a:t>
            </a:r>
            <a:r>
              <a:rPr lang="ar-MA" sz="54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ٱلْأَصْدِقاءُ</a:t>
            </a:r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رِحْلَةٍ إلى </a:t>
            </a:r>
            <a:r>
              <a:rPr lang="ar-MA" sz="54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ٱلْغابَةِ</a:t>
            </a:r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54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907BB7C-6911-6DA7-6CB5-7D3A15CEABE7}"/>
              </a:ext>
            </a:extLst>
          </p:cNvPr>
          <p:cNvCxnSpPr/>
          <p:nvPr/>
        </p:nvCxnSpPr>
        <p:spPr>
          <a:xfrm>
            <a:off x="3426698" y="4235822"/>
            <a:ext cx="460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3D3A02E-1403-13DF-D469-F031F56A3D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2835418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A9071-0730-F4C5-1FB7-333251933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F0128DA-14A7-C7DE-6027-5EB5DF11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أنشطة التوليف والدعم</a:t>
            </a:r>
            <a:endParaRPr lang="fr-FR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A1A9300-C809-DD0A-DD19-BC93A5007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3" y="1869573"/>
            <a:ext cx="7492181" cy="2457226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9F381206-A206-519B-549E-87CCF23AB78B}"/>
              </a:ext>
            </a:extLst>
          </p:cNvPr>
          <p:cNvSpPr txBox="1">
            <a:spLocks/>
          </p:cNvSpPr>
          <p:nvPr/>
        </p:nvSpPr>
        <p:spPr>
          <a:xfrm>
            <a:off x="2322000" y="291688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b="1" dirty="0">
                <a:cs typeface="Microsoft Uighur" panose="02000000000000000000" pitchFamily="2" charset="-78"/>
              </a:rPr>
              <a:t>شبكة الكلمة – استراتيجية الفهم – المذكر والمؤنث – الجملة الاسمية – التعليق على صورة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320A4EE-0B74-C4F0-23C2-F8311955A2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954" y="2417307"/>
            <a:ext cx="622967" cy="792000"/>
          </a:xfrm>
          <a:prstGeom prst="rect">
            <a:avLst/>
          </a:prstGeom>
        </p:spPr>
      </p:pic>
      <p:pic>
        <p:nvPicPr>
          <p:cNvPr id="22" name="Espace réservé pour une image  20">
            <a:extLst>
              <a:ext uri="{FF2B5EF4-FFF2-40B4-BE49-F238E27FC236}">
                <a16:creationId xmlns:a16="http://schemas.microsoft.com/office/drawing/2014/main" id="{49DDC55E-C418-6D2E-B90E-3A84719AD1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383210" y="2060080"/>
            <a:ext cx="612000" cy="612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969F174-36C1-1EE9-11CC-C4DD3CB2E9A9}"/>
              </a:ext>
            </a:extLst>
          </p:cNvPr>
          <p:cNvSpPr txBox="1"/>
          <p:nvPr/>
        </p:nvSpPr>
        <p:spPr>
          <a:xfrm>
            <a:off x="4733774" y="2293063"/>
            <a:ext cx="21729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03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lang="fr-FR" sz="200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D0C01AE-9E10-7FD2-5121-9B9E768C2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6414" y="100982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861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F80244A1-D81A-C943-85C6-1F077AE4AC94}"/>
              </a:ext>
            </a:extLst>
          </p:cNvPr>
          <p:cNvSpPr txBox="1"/>
          <p:nvPr/>
        </p:nvSpPr>
        <p:spPr>
          <a:xfrm>
            <a:off x="-301347" y="8169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سأشير إلى الصورة وأنتم تقولون الجملة التي تعبر عنها الصورة.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53DF3-5134-4DE4-2B77-68332A43B7D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9BECA9-1B7B-271B-7E18-2AFB0054F7E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74DC56-2FFE-000C-CC60-A2EDC136B16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794B0-F311-642A-B5FA-23AC2F6340C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11353-CE3C-E23C-45E9-3FB3DB7E984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0F538B-2FF9-74D5-FE1C-293EE58F27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75C8C9-64BA-C92F-A361-F58D51DC3B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C4A9AC-5A35-BE1C-6F76-BEAAE5C37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C2A5A5-2C8F-09E0-07E9-2777C61222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3073D2-CE78-ADC1-240D-0D78A40FEE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Google Shape;1665;p27">
            <a:extLst>
              <a:ext uri="{FF2B5EF4-FFF2-40B4-BE49-F238E27FC236}">
                <a16:creationId xmlns:a16="http://schemas.microsoft.com/office/drawing/2014/main" id="{EB0A5AEB-AEEE-784E-0FE1-69B4FFDAAD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5069" r="-5069"/>
          <a:stretch/>
        </p:blipFill>
        <p:spPr>
          <a:xfrm>
            <a:off x="3551984" y="2085579"/>
            <a:ext cx="1814448" cy="1800000"/>
          </a:xfrm>
          <a:prstGeom prst="rect">
            <a:avLst/>
          </a:prstGeom>
        </p:spPr>
      </p:pic>
      <p:pic>
        <p:nvPicPr>
          <p:cNvPr id="13" name="Google Shape;1667;p27">
            <a:extLst>
              <a:ext uri="{FF2B5EF4-FFF2-40B4-BE49-F238E27FC236}">
                <a16:creationId xmlns:a16="http://schemas.microsoft.com/office/drawing/2014/main" id="{90384A2B-3EB7-FBFE-9409-B58A362E05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5134" r="-5134"/>
          <a:stretch/>
        </p:blipFill>
        <p:spPr>
          <a:xfrm>
            <a:off x="6455459" y="2085579"/>
            <a:ext cx="1814448" cy="1800000"/>
          </a:xfrm>
          <a:prstGeom prst="rect">
            <a:avLst/>
          </a:prstGeom>
        </p:spPr>
      </p:pic>
      <p:pic>
        <p:nvPicPr>
          <p:cNvPr id="14" name="Google Shape;1668;p27">
            <a:extLst>
              <a:ext uri="{FF2B5EF4-FFF2-40B4-BE49-F238E27FC236}">
                <a16:creationId xmlns:a16="http://schemas.microsoft.com/office/drawing/2014/main" id="{01A391BC-6DDA-0F01-C1BA-5087A906F0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069" r="-5069"/>
          <a:stretch/>
        </p:blipFill>
        <p:spPr>
          <a:xfrm>
            <a:off x="3551984" y="4176984"/>
            <a:ext cx="1814448" cy="1800000"/>
          </a:xfrm>
          <a:prstGeom prst="rect">
            <a:avLst/>
          </a:prstGeom>
        </p:spPr>
      </p:pic>
      <p:pic>
        <p:nvPicPr>
          <p:cNvPr id="15" name="Google Shape;1669;p27">
            <a:extLst>
              <a:ext uri="{FF2B5EF4-FFF2-40B4-BE49-F238E27FC236}">
                <a16:creationId xmlns:a16="http://schemas.microsoft.com/office/drawing/2014/main" id="{1D2F03E9-F9DF-B5E7-3121-A297043D085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5134" r="-5134"/>
          <a:stretch/>
        </p:blipFill>
        <p:spPr>
          <a:xfrm>
            <a:off x="648510" y="4176984"/>
            <a:ext cx="1814448" cy="1800000"/>
          </a:xfrm>
          <a:prstGeom prst="rect">
            <a:avLst/>
          </a:prstGeom>
        </p:spPr>
      </p:pic>
      <p:pic>
        <p:nvPicPr>
          <p:cNvPr id="16" name="Google Shape;1670;p27">
            <a:extLst>
              <a:ext uri="{FF2B5EF4-FFF2-40B4-BE49-F238E27FC236}">
                <a16:creationId xmlns:a16="http://schemas.microsoft.com/office/drawing/2014/main" id="{179EB7E9-DF9F-E085-AEF0-A161AABA968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5069" r="-5069"/>
          <a:stretch/>
        </p:blipFill>
        <p:spPr>
          <a:xfrm>
            <a:off x="6455459" y="4176984"/>
            <a:ext cx="1814448" cy="1800000"/>
          </a:xfrm>
          <a:prstGeom prst="rect">
            <a:avLst/>
          </a:prstGeom>
        </p:spPr>
      </p:pic>
      <p:pic>
        <p:nvPicPr>
          <p:cNvPr id="17" name="Espace réservé pour une image  23">
            <a:extLst>
              <a:ext uri="{FF2B5EF4-FFF2-40B4-BE49-F238E27FC236}">
                <a16:creationId xmlns:a16="http://schemas.microsoft.com/office/drawing/2014/main" id="{9AC903D8-FBE6-9ECA-3E76-0BE09FFBE4D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4957" r="-4957"/>
          <a:stretch/>
        </p:blipFill>
        <p:spPr>
          <a:xfrm>
            <a:off x="649288" y="2085975"/>
            <a:ext cx="1812925" cy="1800225"/>
          </a:xfrm>
          <a:prstGeom prst="rect">
            <a:avLst/>
          </a:prstGeom>
        </p:spPr>
      </p:pic>
      <p:pic>
        <p:nvPicPr>
          <p:cNvPr id="18" name="Espace réservé pour une image  5">
            <a:extLst>
              <a:ext uri="{FF2B5EF4-FFF2-40B4-BE49-F238E27FC236}">
                <a16:creationId xmlns:a16="http://schemas.microsoft.com/office/drawing/2014/main" id="{15112254-C31E-70D2-D0D2-4E431D0878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59572"/>
            <a:ext cx="792000" cy="792001"/>
          </a:xfr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710F-2B7B-5381-56A1-93037267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9CC7B967-6D60-3E4C-B657-FC4F6202CB1A}"/>
              </a:ext>
            </a:extLst>
          </p:cNvPr>
          <p:cNvSpPr txBox="1"/>
          <p:nvPr/>
        </p:nvSpPr>
        <p:spPr>
          <a:xfrm>
            <a:off x="-366589" y="81337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7375212-36A7-2545-B241-ECA5CE532268}"/>
              </a:ext>
            </a:extLst>
          </p:cNvPr>
          <p:cNvSpPr txBox="1"/>
          <p:nvPr/>
        </p:nvSpPr>
        <p:spPr>
          <a:xfrm>
            <a:off x="3571206" y="2445159"/>
            <a:ext cx="2292251" cy="983842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رافَقْتُ</a:t>
            </a:r>
            <a:endParaRPr lang="fr-MA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E22AA05-04EA-4147-939F-2245296EFCEE}"/>
              </a:ext>
            </a:extLst>
          </p:cNvPr>
          <p:cNvSpPr txBox="1"/>
          <p:nvPr/>
        </p:nvSpPr>
        <p:spPr>
          <a:xfrm>
            <a:off x="6315303" y="2423983"/>
            <a:ext cx="1829664" cy="1015663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تَعاوَنَ</a:t>
            </a:r>
            <a:endParaRPr lang="fr-MA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9BBFEF7-A88A-3146-9857-22A4BD15C2FF}"/>
              </a:ext>
            </a:extLst>
          </p:cNvPr>
          <p:cNvSpPr txBox="1"/>
          <p:nvPr/>
        </p:nvSpPr>
        <p:spPr>
          <a:xfrm>
            <a:off x="637759" y="2413337"/>
            <a:ext cx="2460026" cy="1015663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مُتَحَمِّسَةً</a:t>
            </a:r>
            <a:endParaRPr lang="fr-MA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095F79B-4D50-CE43-AE3C-BC83608AD6EB}"/>
              </a:ext>
            </a:extLst>
          </p:cNvPr>
          <p:cNvSpPr txBox="1"/>
          <p:nvPr/>
        </p:nvSpPr>
        <p:spPr>
          <a:xfrm>
            <a:off x="671439" y="4643658"/>
            <a:ext cx="2460026" cy="960594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مُتَشَوِّقَةً</a:t>
            </a:r>
            <a:endParaRPr lang="fr-MA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2C13D92-FBA4-5E42-ADE1-831FB241D1A6}"/>
              </a:ext>
            </a:extLst>
          </p:cNvPr>
          <p:cNvSpPr txBox="1"/>
          <p:nvPr/>
        </p:nvSpPr>
        <p:spPr>
          <a:xfrm>
            <a:off x="3571207" y="4588588"/>
            <a:ext cx="2292250" cy="1015663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مُغامَرَةٌ</a:t>
            </a:r>
            <a:endParaRPr lang="fr-MA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6EF413C-5860-8542-AD3F-3A1BA774DEB2}"/>
              </a:ext>
            </a:extLst>
          </p:cNvPr>
          <p:cNvSpPr txBox="1"/>
          <p:nvPr/>
        </p:nvSpPr>
        <p:spPr>
          <a:xfrm>
            <a:off x="6315303" y="4588590"/>
            <a:ext cx="1829664" cy="1015662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أَجَّلَ</a:t>
            </a:r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512EAB-A07B-36F3-B038-8F596FD1158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F0978-AD80-27A8-5558-FB4EBE754A0E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340D2-E9C1-4434-191E-B29EECE0276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90940-1664-073D-33AD-CAE2EAA4B801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4BCD7-4EE5-3C4F-C212-36E5F272D5F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C9C8C3-FCD1-35B7-FEC8-D81E97B9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D5ABF5-93D1-135E-1B19-2276B88534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219D5F-EE8D-6D76-1127-42C45385A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403534-E552-047F-FA31-DA06F88BD3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54FA221-58AD-D214-F22C-9AE6191BEF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7410FE-97F7-E6D7-C323-F8817CF18D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365862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58719-E7B9-4015-A3AD-3599466A5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>
            <a:extLst>
              <a:ext uri="{FF2B5EF4-FFF2-40B4-BE49-F238E27FC236}">
                <a16:creationId xmlns:a16="http://schemas.microsoft.com/office/drawing/2014/main" id="{83C3EA8E-09C1-0F42-BD93-061DA8B8EBF7}"/>
              </a:ext>
            </a:extLst>
          </p:cNvPr>
          <p:cNvSpPr txBox="1"/>
          <p:nvPr/>
        </p:nvSpPr>
        <p:spPr>
          <a:xfrm>
            <a:off x="-248777" y="8429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سنكمل هذه الفقرة بالكلمات المناسبة التالية : من يقرأ الكلمات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D25468C-3769-57BC-3BCC-690F4896A206}"/>
              </a:ext>
            </a:extLst>
          </p:cNvPr>
          <p:cNvGrpSpPr/>
          <p:nvPr/>
        </p:nvGrpSpPr>
        <p:grpSpPr>
          <a:xfrm>
            <a:off x="560483" y="1822344"/>
            <a:ext cx="7496668" cy="906281"/>
            <a:chOff x="560483" y="1822344"/>
            <a:chExt cx="7496668" cy="906281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FA2E378A-5B08-BC45-9878-0C6C8E2FE939}"/>
                </a:ext>
              </a:extLst>
            </p:cNvPr>
            <p:cNvGrpSpPr/>
            <p:nvPr/>
          </p:nvGrpSpPr>
          <p:grpSpPr>
            <a:xfrm>
              <a:off x="560483" y="1822344"/>
              <a:ext cx="7496668" cy="906281"/>
              <a:chOff x="264632" y="1914288"/>
              <a:chExt cx="7301375" cy="906281"/>
            </a:xfrm>
          </p:grpSpPr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CFF1E426-6995-B342-8E66-59621CF0F891}"/>
                  </a:ext>
                </a:extLst>
              </p:cNvPr>
              <p:cNvSpPr txBox="1"/>
              <p:nvPr/>
            </p:nvSpPr>
            <p:spPr>
              <a:xfrm>
                <a:off x="6080818" y="1948239"/>
                <a:ext cx="148518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4800" b="1">
                    <a:latin typeface="Microsoft Uighur" panose="02000000000000000000" pitchFamily="2" charset="-78"/>
                    <a:cs typeface="Microsoft Uighur" panose="02000000000000000000" pitchFamily="2" charset="-78"/>
                  </a:defRPr>
                </a:lvl1pPr>
              </a:lstStyle>
              <a:p>
                <a:r>
                  <a:rPr lang="ar-MA" dirty="0">
                    <a:solidFill>
                      <a:srgbClr val="C00000"/>
                    </a:solidFill>
                  </a:rPr>
                  <a:t>رافَقْتُ</a:t>
                </a:r>
                <a:endParaRPr lang="fr-MA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F4B6C73-24AC-1746-A625-17EF64163D3F}"/>
                  </a:ext>
                </a:extLst>
              </p:cNvPr>
              <p:cNvSpPr txBox="1"/>
              <p:nvPr/>
            </p:nvSpPr>
            <p:spPr>
              <a:xfrm>
                <a:off x="264632" y="1914288"/>
                <a:ext cx="15391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4800" b="1">
                    <a:latin typeface="Microsoft Uighur" panose="02000000000000000000" pitchFamily="2" charset="-78"/>
                    <a:cs typeface="Microsoft Uighur" panose="02000000000000000000" pitchFamily="2" charset="-78"/>
                  </a:defRPr>
                </a:lvl1pPr>
              </a:lstStyle>
              <a:p>
                <a:r>
                  <a:rPr lang="ar-MA" dirty="0">
                    <a:solidFill>
                      <a:srgbClr val="C00000"/>
                    </a:solidFill>
                  </a:rPr>
                  <a:t>مُتَحَمِّسَةً</a:t>
                </a:r>
                <a:endParaRPr lang="fr-MA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79447795-6C4F-8540-B8B4-A63136147950}"/>
                  </a:ext>
                </a:extLst>
              </p:cNvPr>
              <p:cNvSpPr txBox="1"/>
              <p:nvPr/>
            </p:nvSpPr>
            <p:spPr>
              <a:xfrm>
                <a:off x="5013903" y="1989572"/>
                <a:ext cx="101645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4800" b="1">
                    <a:latin typeface="Microsoft Uighur" panose="02000000000000000000" pitchFamily="2" charset="-78"/>
                    <a:cs typeface="Microsoft Uighur" panose="02000000000000000000" pitchFamily="2" charset="-78"/>
                  </a:defRPr>
                </a:lvl1pPr>
              </a:lstStyle>
              <a:p>
                <a:r>
                  <a:rPr lang="ar-MA" dirty="0">
                    <a:solidFill>
                      <a:srgbClr val="C00000"/>
                    </a:solidFill>
                  </a:rPr>
                  <a:t>أَجَّلَ</a:t>
                </a:r>
                <a:endParaRPr lang="fr-MA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5E4F896F-0A79-F548-B668-D66F5D5C7640}"/>
                  </a:ext>
                </a:extLst>
              </p:cNvPr>
              <p:cNvSpPr txBox="1"/>
              <p:nvPr/>
            </p:nvSpPr>
            <p:spPr>
              <a:xfrm>
                <a:off x="1854240" y="1932463"/>
                <a:ext cx="16245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4800" b="1">
                    <a:latin typeface="Microsoft Uighur" panose="02000000000000000000" pitchFamily="2" charset="-78"/>
                    <a:cs typeface="Microsoft Uighur" panose="02000000000000000000" pitchFamily="2" charset="-78"/>
                  </a:defRPr>
                </a:lvl1pPr>
              </a:lstStyle>
              <a:p>
                <a:r>
                  <a:rPr lang="ar-MA" dirty="0">
                    <a:solidFill>
                      <a:srgbClr val="C00000"/>
                    </a:solidFill>
                  </a:rPr>
                  <a:t>مُغامَرَةٌ</a:t>
                </a:r>
                <a:endParaRPr lang="fr-MA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id="{8F071AD3-129E-2142-98F1-691790F17CAB}"/>
                  </a:ext>
                </a:extLst>
              </p:cNvPr>
              <p:cNvSpPr/>
              <p:nvPr/>
            </p:nvSpPr>
            <p:spPr>
              <a:xfrm>
                <a:off x="6020731" y="2393436"/>
                <a:ext cx="222534" cy="96812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1" name="Rectangle : coins arrondis 40">
                <a:extLst>
                  <a:ext uri="{FF2B5EF4-FFF2-40B4-BE49-F238E27FC236}">
                    <a16:creationId xmlns:a16="http://schemas.microsoft.com/office/drawing/2014/main" id="{F71BCB5A-B69E-0D4F-BA96-DF707FDB40AD}"/>
                  </a:ext>
                </a:extLst>
              </p:cNvPr>
              <p:cNvSpPr/>
              <p:nvPr/>
            </p:nvSpPr>
            <p:spPr>
              <a:xfrm>
                <a:off x="3318359" y="2365049"/>
                <a:ext cx="222534" cy="96812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2" name="Rectangle : coins arrondis 41">
                <a:extLst>
                  <a:ext uri="{FF2B5EF4-FFF2-40B4-BE49-F238E27FC236}">
                    <a16:creationId xmlns:a16="http://schemas.microsoft.com/office/drawing/2014/main" id="{10F0825A-C8AE-1244-95A4-B5D941F6C546}"/>
                  </a:ext>
                </a:extLst>
              </p:cNvPr>
              <p:cNvSpPr/>
              <p:nvPr/>
            </p:nvSpPr>
            <p:spPr>
              <a:xfrm>
                <a:off x="1878731" y="2365049"/>
                <a:ext cx="222534" cy="96812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86FD5695-4F82-3B49-92D8-4010C5F0F9F4}"/>
                </a:ext>
              </a:extLst>
            </p:cNvPr>
            <p:cNvSpPr txBox="1"/>
            <p:nvPr/>
          </p:nvSpPr>
          <p:spPr>
            <a:xfrm>
              <a:off x="3815885" y="1840081"/>
              <a:ext cx="15030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4800" b="1"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</a:lstStyle>
            <a:p>
              <a:r>
                <a:rPr lang="ar-MA" dirty="0">
                  <a:solidFill>
                    <a:srgbClr val="C00000"/>
                  </a:solidFill>
                </a:rPr>
                <a:t>مُتَشَوِّقَةً</a:t>
              </a:r>
              <a:endParaRPr lang="fr-MA" dirty="0">
                <a:solidFill>
                  <a:srgbClr val="C00000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851C3AF2-EB06-6E44-9A50-68BFFA4AA00F}"/>
                </a:ext>
              </a:extLst>
            </p:cNvPr>
            <p:cNvSpPr/>
            <p:nvPr/>
          </p:nvSpPr>
          <p:spPr>
            <a:xfrm>
              <a:off x="5303739" y="2285279"/>
              <a:ext cx="228486" cy="9681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D752E245-7E4C-AB00-B6E8-42278D9C82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8A5219-C1EC-C513-CFAB-B6F574CE92C2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4204D9-9391-F3CA-96D1-007EF3B032B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5764EB-C33A-61BA-4897-DAC5EE2F38F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06E06-68FF-B016-885D-05E655D68123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8EDCE6-5C99-A738-9920-D4E08A5C19A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478FDC-FC3F-A28C-3627-931AF2D5C6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8842A1-4B2B-3CF9-C7A5-3F46F65891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99E981-98D3-655F-0EF2-07FD788FB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35AABC-C5EC-4A3E-31F3-223817863A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56EA4FA-D066-1F42-31C2-2E4EC38E89D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F1D83B-957C-D749-F31E-AE6086DD60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316" y="2446911"/>
            <a:ext cx="7375835" cy="39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564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9A000-27EB-F01E-7C2B-68FA97D6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ZoneTexte 45">
            <a:extLst>
              <a:ext uri="{FF2B5EF4-FFF2-40B4-BE49-F238E27FC236}">
                <a16:creationId xmlns:a16="http://schemas.microsoft.com/office/drawing/2014/main" id="{1672CBCC-7F6A-C44F-800A-3B499150DE89}"/>
              </a:ext>
            </a:extLst>
          </p:cNvPr>
          <p:cNvSpPr txBox="1"/>
          <p:nvPr/>
        </p:nvSpPr>
        <p:spPr>
          <a:xfrm>
            <a:off x="-344824" y="81622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يكمل الجملة الأولى؟ من يقرأ الجملة تامة؟ 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7FCC133-AD96-6C4F-A67C-B1E395314E74}"/>
              </a:ext>
            </a:extLst>
          </p:cNvPr>
          <p:cNvSpPr txBox="1"/>
          <p:nvPr/>
        </p:nvSpPr>
        <p:spPr>
          <a:xfrm>
            <a:off x="6849335" y="2480846"/>
            <a:ext cx="152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رافَقْتُ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04AD387-A3B6-9343-B4E7-F5558B92FA63}"/>
              </a:ext>
            </a:extLst>
          </p:cNvPr>
          <p:cNvSpPr txBox="1"/>
          <p:nvPr/>
        </p:nvSpPr>
        <p:spPr>
          <a:xfrm>
            <a:off x="877581" y="2446895"/>
            <a:ext cx="15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مُتَحَمِّسَةً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906E0A7-BC68-E64E-B6C6-FF0F8F6E269C}"/>
              </a:ext>
            </a:extLst>
          </p:cNvPr>
          <p:cNvSpPr txBox="1"/>
          <p:nvPr/>
        </p:nvSpPr>
        <p:spPr>
          <a:xfrm>
            <a:off x="5753883" y="2522179"/>
            <a:ext cx="1043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أَجَّلَ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9D97949-DD13-FA45-9968-D373D48DE301}"/>
              </a:ext>
            </a:extLst>
          </p:cNvPr>
          <p:cNvSpPr txBox="1"/>
          <p:nvPr/>
        </p:nvSpPr>
        <p:spPr>
          <a:xfrm>
            <a:off x="2509707" y="2465070"/>
            <a:ext cx="1667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مُغامَرَةٌ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4A9C1FDE-247E-9641-85C8-563FCBDEFB3F}"/>
              </a:ext>
            </a:extLst>
          </p:cNvPr>
          <p:cNvSpPr/>
          <p:nvPr/>
        </p:nvSpPr>
        <p:spPr>
          <a:xfrm>
            <a:off x="6787641" y="2926043"/>
            <a:ext cx="228486" cy="968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708F1BBF-8533-1842-9F42-2D37300442E7}"/>
              </a:ext>
            </a:extLst>
          </p:cNvPr>
          <p:cNvSpPr/>
          <p:nvPr/>
        </p:nvSpPr>
        <p:spPr>
          <a:xfrm>
            <a:off x="4012987" y="2897656"/>
            <a:ext cx="228486" cy="968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489EAD96-1FC7-664E-8588-9411F90FCCA6}"/>
              </a:ext>
            </a:extLst>
          </p:cNvPr>
          <p:cNvSpPr/>
          <p:nvPr/>
        </p:nvSpPr>
        <p:spPr>
          <a:xfrm>
            <a:off x="2534853" y="2897656"/>
            <a:ext cx="228486" cy="968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E2829273-18AC-E946-925D-C88EA0E7DCE1}"/>
              </a:ext>
            </a:extLst>
          </p:cNvPr>
          <p:cNvSpPr txBox="1"/>
          <p:nvPr/>
        </p:nvSpPr>
        <p:spPr>
          <a:xfrm>
            <a:off x="4145691" y="2480845"/>
            <a:ext cx="150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مُتَشَوِّقَةً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46ACBBF0-A060-9446-8B2E-DFB33A6FEA12}"/>
              </a:ext>
            </a:extLst>
          </p:cNvPr>
          <p:cNvSpPr/>
          <p:nvPr/>
        </p:nvSpPr>
        <p:spPr>
          <a:xfrm>
            <a:off x="5633545" y="2926043"/>
            <a:ext cx="228486" cy="968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F8BF67D0-8829-CF44-B826-2BFD43900A1F}"/>
              </a:ext>
            </a:extLst>
          </p:cNvPr>
          <p:cNvSpPr txBox="1"/>
          <p:nvPr/>
        </p:nvSpPr>
        <p:spPr>
          <a:xfrm>
            <a:off x="0" y="4005280"/>
            <a:ext cx="82271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 rtl="1">
              <a:lnSpc>
                <a:spcPct val="150000"/>
              </a:lnSpc>
            </a:pPr>
            <a:r>
              <a:rPr lang="ar-MA" sz="4000" dirty="0"/>
              <a:t>أَعْلَنَ ٱلْمُعَلِّمُ عَنْ مُسابَقَةٍ في ٱلرَّسْمِ، كُنْتُ ................. جِدًّا، إِنَّها..............مُمْتِعَةٌ. </a:t>
            </a:r>
            <a:endParaRPr lang="fr-MA" sz="4000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6DE18BCC-22B8-354B-9B0A-E3AFA9C3074A}"/>
              </a:ext>
            </a:extLst>
          </p:cNvPr>
          <p:cNvSpPr txBox="1"/>
          <p:nvPr/>
        </p:nvSpPr>
        <p:spPr>
          <a:xfrm>
            <a:off x="1651934" y="4147205"/>
            <a:ext cx="15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مُتَحَمِّسَةً</a:t>
            </a:r>
            <a:endParaRPr lang="fr-M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7DBF6B5-27BB-B145-A424-EF004BBE8E20}"/>
              </a:ext>
            </a:extLst>
          </p:cNvPr>
          <p:cNvSpPr txBox="1"/>
          <p:nvPr/>
        </p:nvSpPr>
        <p:spPr>
          <a:xfrm>
            <a:off x="6274733" y="5081028"/>
            <a:ext cx="1667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مُغامَرَةٌ</a:t>
            </a:r>
            <a:endParaRPr lang="fr-M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76A097-9DFC-ADC5-1571-E3B082D04191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37ADB8-D131-235A-46A3-BC85DC8D440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193E6F-8024-3C60-D035-ED3D76681D4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064EAF-CD4D-19AE-8A83-10A90099AAD9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76BC35-3FDF-FB96-7F49-D6197D0F61C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31888E-62D8-1FB2-204E-A8DBCFF8B9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CC405D-0AB2-5461-5CEC-5E9DF7735A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AA97AD-A409-16BE-01D8-664A6B26E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F04D5B-BB04-9D36-585A-FB0EECBEF4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F02215-AD0B-424F-39C8-D2CFE8F11F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B68F71-6604-CC9B-C42B-952F059359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4204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7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75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0402" y="933355"/>
            <a:ext cx="6883195" cy="721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dirty="0">
                <a:solidFill>
                  <a:srgbClr val="424D7C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تنظيم حصص الأسبوع</a:t>
            </a:r>
            <a:endParaRPr lang="fr-MA" dirty="0">
              <a:solidFill>
                <a:srgbClr val="424D7C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72226"/>
            <a:ext cx="3780000" cy="1341887"/>
            <a:chOff x="628649" y="3472226"/>
            <a:chExt cx="3780000" cy="1341887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72226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الإنتاج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كتابية: البنيات اللغوية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إعادة الإنتاج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استخلاص العبرة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2/2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lang="f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sz="2400" b="1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r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 algn="r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عناصر الحكاية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 algn="r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استراتيجية المفردات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 algn="r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92726DB-2892-9A3D-3CD5-4F389B771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09299"/>
            <a:ext cx="3831420" cy="13620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26892A1-FC5F-B643-A7FE-DC5816B029B6}"/>
              </a:ext>
            </a:extLst>
          </p:cNvPr>
          <p:cNvSpPr txBox="1"/>
          <p:nvPr/>
        </p:nvSpPr>
        <p:spPr>
          <a:xfrm>
            <a:off x="924231" y="5282771"/>
            <a:ext cx="3268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algn="r" defTabSz="914400" rtl="1"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أنشطة اعتيادية الطلاقة: توليف ودعم</a:t>
            </a:r>
          </a:p>
          <a:p>
            <a:pPr marL="269875" indent="-269875" algn="r" defTabSz="914400" rtl="1"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توليف ودعم</a:t>
            </a:r>
          </a:p>
          <a:p>
            <a:pPr marL="269875" indent="-269875" algn="r" defTabSz="914400" rtl="1"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قراءة إثرائية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5FD84A5-99A4-A364-FFB3-F57818472073}"/>
              </a:ext>
            </a:extLst>
          </p:cNvPr>
          <p:cNvSpPr txBox="1"/>
          <p:nvPr/>
        </p:nvSpPr>
        <p:spPr>
          <a:xfrm>
            <a:off x="2835641" y="4891334"/>
            <a:ext cx="1536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 6 -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7FD943A-74F4-421C-4B3A-55A54B43C8A4}"/>
              </a:ext>
            </a:extLst>
          </p:cNvPr>
          <p:cNvGrpSpPr/>
          <p:nvPr/>
        </p:nvGrpSpPr>
        <p:grpSpPr>
          <a:xfrm flipH="1">
            <a:off x="4735350" y="4939311"/>
            <a:ext cx="3780000" cy="1332000"/>
            <a:chOff x="4735350" y="5023288"/>
            <a:chExt cx="3780000" cy="1332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337DF700-AC25-620A-C2C5-3B2448B5F91E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7" name="Organigramme : Terminateur 16">
              <a:extLst>
                <a:ext uri="{FF2B5EF4-FFF2-40B4-BE49-F238E27FC236}">
                  <a16:creationId xmlns:a16="http://schemas.microsoft.com/office/drawing/2014/main" id="{8EE3A0C0-CC18-5556-1623-663C25045895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sp>
        <p:nvSpPr>
          <p:cNvPr id="18" name="Espace réservé du texte 25">
            <a:extLst>
              <a:ext uri="{FF2B5EF4-FFF2-40B4-BE49-F238E27FC236}">
                <a16:creationId xmlns:a16="http://schemas.microsoft.com/office/drawing/2014/main" id="{EB6D1459-CA3B-284B-74F0-2E3457330197}"/>
              </a:ext>
            </a:extLst>
          </p:cNvPr>
          <p:cNvSpPr txBox="1">
            <a:spLocks/>
          </p:cNvSpPr>
          <p:nvPr/>
        </p:nvSpPr>
        <p:spPr>
          <a:xfrm>
            <a:off x="5005680" y="5389311"/>
            <a:ext cx="3416206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r">
              <a:spcBef>
                <a:spcPts val="0"/>
              </a:spcBef>
              <a:buClr>
                <a:srgbClr val="424D7B"/>
              </a:buClr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أنشطة اعتيادية</a:t>
            </a:r>
          </a:p>
          <a:p>
            <a:pPr marL="266700" indent="-266700" algn="r">
              <a:spcBef>
                <a:spcPts val="0"/>
              </a:spcBef>
              <a:buClr>
                <a:srgbClr val="424D7B"/>
              </a:buClr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الاستماع والتحدث : البنية السردية / لعب الأدوار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6700" indent="-266700" algn="r">
              <a:spcBef>
                <a:spcPts val="0"/>
              </a:spcBef>
              <a:buClr>
                <a:srgbClr val="424D7B"/>
              </a:buClr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قراءة: استراتيجية الفهم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6700" indent="-266700" algn="r">
              <a:spcBef>
                <a:spcPts val="0"/>
              </a:spcBef>
              <a:buClr>
                <a:srgbClr val="424D7B"/>
              </a:buClr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إملاء ½</a:t>
            </a: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74A9F-BE0E-FFAE-6C15-FC5BCE02C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ZoneTexte 68">
            <a:extLst>
              <a:ext uri="{FF2B5EF4-FFF2-40B4-BE49-F238E27FC236}">
                <a16:creationId xmlns:a16="http://schemas.microsoft.com/office/drawing/2014/main" id="{63EEAA59-07CC-F045-BF85-A80BE0A34468}"/>
              </a:ext>
            </a:extLst>
          </p:cNvPr>
          <p:cNvSpPr txBox="1"/>
          <p:nvPr/>
        </p:nvSpPr>
        <p:spPr>
          <a:xfrm>
            <a:off x="-358161" y="81989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يكمل الجملة الموالية؟      من يقرأ الجملة تامة؟ 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5EF523F-897E-C947-9ED4-8CFE336D9FC9}"/>
              </a:ext>
            </a:extLst>
          </p:cNvPr>
          <p:cNvSpPr txBox="1"/>
          <p:nvPr/>
        </p:nvSpPr>
        <p:spPr>
          <a:xfrm>
            <a:off x="324007" y="3694966"/>
            <a:ext cx="8203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 rtl="1"/>
            <a:r>
              <a:rPr lang="ar-MA" dirty="0"/>
              <a:t>............... صَديقَتي إِلى ٱلْمَرْسَمِ لِنُشَكِّلَ فَريقاً، وَرَسَمْنا مَناظِرَ رائِعَةً. </a:t>
            </a:r>
            <a:endParaRPr lang="fr-MA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52962C9C-B6D5-E543-A1DF-0D7BEC26D3C4}"/>
              </a:ext>
            </a:extLst>
          </p:cNvPr>
          <p:cNvSpPr txBox="1"/>
          <p:nvPr/>
        </p:nvSpPr>
        <p:spPr>
          <a:xfrm>
            <a:off x="6936154" y="3694966"/>
            <a:ext cx="152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رافَقْتُ</a:t>
            </a:r>
            <a:endParaRPr lang="fr-M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DBF13D-5E16-459F-FCC5-9B197D18DCB7}"/>
              </a:ext>
            </a:extLst>
          </p:cNvPr>
          <p:cNvSpPr txBox="1"/>
          <p:nvPr/>
        </p:nvSpPr>
        <p:spPr>
          <a:xfrm>
            <a:off x="6849335" y="1959739"/>
            <a:ext cx="152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رافَقْتُ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D63EB6-81DF-BF8F-2C61-93C29EA04CC5}"/>
              </a:ext>
            </a:extLst>
          </p:cNvPr>
          <p:cNvSpPr txBox="1"/>
          <p:nvPr/>
        </p:nvSpPr>
        <p:spPr>
          <a:xfrm>
            <a:off x="877581" y="1925788"/>
            <a:ext cx="15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chemeClr val="bg2">
                    <a:lumMod val="90000"/>
                  </a:schemeClr>
                </a:solidFill>
              </a:rPr>
              <a:t>مُتَحَمِّسَةً</a:t>
            </a:r>
            <a:endParaRPr lang="fr-MA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794AB4D-69F7-8B3B-7BD5-C29887C02374}"/>
              </a:ext>
            </a:extLst>
          </p:cNvPr>
          <p:cNvSpPr txBox="1"/>
          <p:nvPr/>
        </p:nvSpPr>
        <p:spPr>
          <a:xfrm>
            <a:off x="5753883" y="2001072"/>
            <a:ext cx="1043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أَجَّلَ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4E80AA-B2EF-F4A0-DB22-5453C131E520}"/>
              </a:ext>
            </a:extLst>
          </p:cNvPr>
          <p:cNvSpPr txBox="1"/>
          <p:nvPr/>
        </p:nvSpPr>
        <p:spPr>
          <a:xfrm>
            <a:off x="2509707" y="1943963"/>
            <a:ext cx="1667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chemeClr val="bg2">
                    <a:lumMod val="90000"/>
                  </a:schemeClr>
                </a:solidFill>
              </a:rPr>
              <a:t>مُغامَرَة</a:t>
            </a:r>
            <a:r>
              <a:rPr lang="ar-MA" dirty="0">
                <a:solidFill>
                  <a:srgbClr val="C00000"/>
                </a:solidFill>
              </a:rPr>
              <a:t>ٌ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9152FEB-79B8-35C8-AA0D-CF1778F1EAF0}"/>
              </a:ext>
            </a:extLst>
          </p:cNvPr>
          <p:cNvSpPr/>
          <p:nvPr/>
        </p:nvSpPr>
        <p:spPr>
          <a:xfrm>
            <a:off x="6787641" y="2404936"/>
            <a:ext cx="228486" cy="968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090A0F-CB88-E64D-7D0C-4230E85E0402}"/>
              </a:ext>
            </a:extLst>
          </p:cNvPr>
          <p:cNvSpPr/>
          <p:nvPr/>
        </p:nvSpPr>
        <p:spPr>
          <a:xfrm>
            <a:off x="4012987" y="2376549"/>
            <a:ext cx="228486" cy="968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2E8A348-BCC6-C1F0-F096-8C89727974C7}"/>
              </a:ext>
            </a:extLst>
          </p:cNvPr>
          <p:cNvSpPr/>
          <p:nvPr/>
        </p:nvSpPr>
        <p:spPr>
          <a:xfrm>
            <a:off x="2534853" y="2376549"/>
            <a:ext cx="228486" cy="968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2D5CD11-7786-C62F-951F-0FEB2DC0DE56}"/>
              </a:ext>
            </a:extLst>
          </p:cNvPr>
          <p:cNvSpPr txBox="1"/>
          <p:nvPr/>
        </p:nvSpPr>
        <p:spPr>
          <a:xfrm>
            <a:off x="4145691" y="1959738"/>
            <a:ext cx="150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مُتَشَوِّقَةً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E19CC3F-BCF7-AC38-7D59-7DF2A986D55E}"/>
              </a:ext>
            </a:extLst>
          </p:cNvPr>
          <p:cNvSpPr/>
          <p:nvPr/>
        </p:nvSpPr>
        <p:spPr>
          <a:xfrm>
            <a:off x="5633545" y="2404936"/>
            <a:ext cx="228486" cy="968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8631C-CB28-3BAD-2D9C-FBFA1F3DF26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E4D397-2B89-B6B8-5BB4-8A7CEE644E7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6737B5E-4464-8B4A-E92A-D470BFC6822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A5054E-7DD9-1DB6-5362-448513E2584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FAEA3A-B07B-846A-B298-C3921808977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7BD74B3C-0E72-81A3-6D50-EDDBFD4328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DA54FD3-AFDD-6F80-EF84-E1EF86E824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F30623F-0A36-E83E-C218-3D1D95F1F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EB00539-1E35-562F-2CDE-A0123A8DA1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789F4AF9-F46D-9C2B-C723-7F71AAAC88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EEA97B-9823-6FEA-2118-88D6D9851F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7840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1E1D4-176F-BD1A-4D10-A42FC161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>
            <a:extLst>
              <a:ext uri="{FF2B5EF4-FFF2-40B4-BE49-F238E27FC236}">
                <a16:creationId xmlns:a16="http://schemas.microsoft.com/office/drawing/2014/main" id="{3A9568A9-6AFF-C248-8054-A6411DD4E6E0}"/>
              </a:ext>
            </a:extLst>
          </p:cNvPr>
          <p:cNvSpPr txBox="1"/>
          <p:nvPr/>
        </p:nvSpPr>
        <p:spPr>
          <a:xfrm>
            <a:off x="-403728" y="81051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يكمل الجملة الأخيرة؟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EE8A34B6-238B-D946-8725-7D87B0D92229}"/>
              </a:ext>
            </a:extLst>
          </p:cNvPr>
          <p:cNvGrpSpPr/>
          <p:nvPr/>
        </p:nvGrpSpPr>
        <p:grpSpPr>
          <a:xfrm>
            <a:off x="857743" y="1817353"/>
            <a:ext cx="7496668" cy="906281"/>
            <a:chOff x="193486" y="922997"/>
            <a:chExt cx="7496668" cy="906281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DD792F74-3BE3-F94B-B364-8B8ECC5C5206}"/>
                </a:ext>
              </a:extLst>
            </p:cNvPr>
            <p:cNvGrpSpPr/>
            <p:nvPr/>
          </p:nvGrpSpPr>
          <p:grpSpPr>
            <a:xfrm>
              <a:off x="193486" y="922997"/>
              <a:ext cx="7496668" cy="906281"/>
              <a:chOff x="264632" y="1914288"/>
              <a:chExt cx="7301375" cy="906281"/>
            </a:xfrm>
          </p:grpSpPr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49564119-7355-7D45-B4D2-6909500B9FBE}"/>
                  </a:ext>
                </a:extLst>
              </p:cNvPr>
              <p:cNvSpPr txBox="1"/>
              <p:nvPr/>
            </p:nvSpPr>
            <p:spPr>
              <a:xfrm>
                <a:off x="6080818" y="1948239"/>
                <a:ext cx="148518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4800" b="1">
                    <a:latin typeface="Microsoft Uighur" panose="02000000000000000000" pitchFamily="2" charset="-78"/>
                    <a:cs typeface="Microsoft Uighur" panose="02000000000000000000" pitchFamily="2" charset="-78"/>
                  </a:defRPr>
                </a:lvl1pPr>
              </a:lstStyle>
              <a:p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</a:rPr>
                  <a:t>رافَقْتُ</a:t>
                </a:r>
                <a:endParaRPr lang="fr-MA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FF3D1FAD-A939-FA4C-9235-01008DDAF28D}"/>
                  </a:ext>
                </a:extLst>
              </p:cNvPr>
              <p:cNvSpPr txBox="1"/>
              <p:nvPr/>
            </p:nvSpPr>
            <p:spPr>
              <a:xfrm>
                <a:off x="264632" y="1914288"/>
                <a:ext cx="15391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4800" b="1">
                    <a:latin typeface="Microsoft Uighur" panose="02000000000000000000" pitchFamily="2" charset="-78"/>
                    <a:cs typeface="Microsoft Uighur" panose="02000000000000000000" pitchFamily="2" charset="-78"/>
                  </a:defRPr>
                </a:lvl1pPr>
              </a:lstStyle>
              <a:p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</a:rPr>
                  <a:t>مُتَحَمِّسَةً</a:t>
                </a:r>
                <a:endParaRPr lang="fr-MA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053299C6-DFBF-9441-B2C4-5D8771C15893}"/>
                  </a:ext>
                </a:extLst>
              </p:cNvPr>
              <p:cNvSpPr txBox="1"/>
              <p:nvPr/>
            </p:nvSpPr>
            <p:spPr>
              <a:xfrm>
                <a:off x="5013903" y="1989572"/>
                <a:ext cx="101645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4800" b="1">
                    <a:latin typeface="Microsoft Uighur" panose="02000000000000000000" pitchFamily="2" charset="-78"/>
                    <a:cs typeface="Microsoft Uighur" panose="02000000000000000000" pitchFamily="2" charset="-78"/>
                  </a:defRPr>
                </a:lvl1pPr>
              </a:lstStyle>
              <a:p>
                <a:r>
                  <a:rPr lang="ar-MA" dirty="0">
                    <a:solidFill>
                      <a:srgbClr val="C00000"/>
                    </a:solidFill>
                  </a:rPr>
                  <a:t>أَجَّلَ</a:t>
                </a:r>
                <a:endParaRPr lang="fr-MA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43155FC1-CC73-C74C-9AF6-CFB6F7573A5D}"/>
                  </a:ext>
                </a:extLst>
              </p:cNvPr>
              <p:cNvSpPr txBox="1"/>
              <p:nvPr/>
            </p:nvSpPr>
            <p:spPr>
              <a:xfrm>
                <a:off x="1854240" y="1932463"/>
                <a:ext cx="16245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4800" b="1">
                    <a:latin typeface="Microsoft Uighur" panose="02000000000000000000" pitchFamily="2" charset="-78"/>
                    <a:cs typeface="Microsoft Uighur" panose="02000000000000000000" pitchFamily="2" charset="-78"/>
                  </a:defRPr>
                </a:lvl1pPr>
              </a:lstStyle>
              <a:p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</a:rPr>
                  <a:t>مُغامَرَةٌ</a:t>
                </a:r>
                <a:endParaRPr lang="fr-MA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9" name="Rectangle : coins arrondis 58">
                <a:extLst>
                  <a:ext uri="{FF2B5EF4-FFF2-40B4-BE49-F238E27FC236}">
                    <a16:creationId xmlns:a16="http://schemas.microsoft.com/office/drawing/2014/main" id="{0A4880AE-F3A3-5949-ACC8-C221A45D6EAE}"/>
                  </a:ext>
                </a:extLst>
              </p:cNvPr>
              <p:cNvSpPr/>
              <p:nvPr/>
            </p:nvSpPr>
            <p:spPr>
              <a:xfrm>
                <a:off x="6020731" y="2393436"/>
                <a:ext cx="222534" cy="96812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E8A85934-A68C-0F4B-BB63-06673617D564}"/>
                  </a:ext>
                </a:extLst>
              </p:cNvPr>
              <p:cNvSpPr/>
              <p:nvPr/>
            </p:nvSpPr>
            <p:spPr>
              <a:xfrm>
                <a:off x="3318359" y="2365049"/>
                <a:ext cx="222534" cy="96812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61" name="Rectangle : coins arrondis 60">
                <a:extLst>
                  <a:ext uri="{FF2B5EF4-FFF2-40B4-BE49-F238E27FC236}">
                    <a16:creationId xmlns:a16="http://schemas.microsoft.com/office/drawing/2014/main" id="{B67CE913-4AAE-A84F-B8FB-7BDF9AD9AD71}"/>
                  </a:ext>
                </a:extLst>
              </p:cNvPr>
              <p:cNvSpPr/>
              <p:nvPr/>
            </p:nvSpPr>
            <p:spPr>
              <a:xfrm>
                <a:off x="1878731" y="2365049"/>
                <a:ext cx="222534" cy="96812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</p:grp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83D73AE-40AC-9B4A-8E03-A7AAD5B6946D}"/>
                </a:ext>
              </a:extLst>
            </p:cNvPr>
            <p:cNvSpPr txBox="1"/>
            <p:nvPr/>
          </p:nvSpPr>
          <p:spPr>
            <a:xfrm>
              <a:off x="3461596" y="956947"/>
              <a:ext cx="15030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4800" b="1"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</a:lstStyle>
            <a:p>
              <a:r>
                <a:rPr lang="ar-MA" dirty="0">
                  <a:solidFill>
                    <a:srgbClr val="C00000"/>
                  </a:solidFill>
                </a:rPr>
                <a:t>مُتَشَوِّقَةً</a:t>
              </a:r>
              <a:endParaRPr lang="fr-MA" dirty="0">
                <a:solidFill>
                  <a:srgbClr val="C00000"/>
                </a:solidFill>
              </a:endParaRPr>
            </a:p>
          </p:txBody>
        </p:sp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4BF13E70-728F-DD4A-9199-B44C8F57D0AE}"/>
                </a:ext>
              </a:extLst>
            </p:cNvPr>
            <p:cNvSpPr/>
            <p:nvPr/>
          </p:nvSpPr>
          <p:spPr>
            <a:xfrm>
              <a:off x="4949450" y="1402145"/>
              <a:ext cx="228486" cy="9681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9CF28FCB-97B4-2A40-A0CA-864282DD0EB0}"/>
              </a:ext>
            </a:extLst>
          </p:cNvPr>
          <p:cNvSpPr txBox="1"/>
          <p:nvPr/>
        </p:nvSpPr>
        <p:spPr>
          <a:xfrm>
            <a:off x="277408" y="3561145"/>
            <a:ext cx="85189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كُنْتُ ............. لِيَوْمِ ٱلْعَرْضِ، لَكِنَّ ٱلْمُعَلِّمَ ............ ٱلْمُسابَقَةَ لِأُسْبوعٍ، مِمّا جَعَلَنا نَسْتَعِدُّ بِشَكْلٍ أَفْضَلَ.</a:t>
            </a:r>
            <a:endParaRPr lang="fr-MA" sz="40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5AFF95D8-7955-6849-9D10-0945E9DC4FFD}"/>
              </a:ext>
            </a:extLst>
          </p:cNvPr>
          <p:cNvSpPr txBox="1"/>
          <p:nvPr/>
        </p:nvSpPr>
        <p:spPr>
          <a:xfrm>
            <a:off x="6729968" y="3498141"/>
            <a:ext cx="150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مُتَشَوِّقَةً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23E00C81-2A5A-9D4D-B801-64437AB28D87}"/>
              </a:ext>
            </a:extLst>
          </p:cNvPr>
          <p:cNvSpPr txBox="1"/>
          <p:nvPr/>
        </p:nvSpPr>
        <p:spPr>
          <a:xfrm>
            <a:off x="2640793" y="3491418"/>
            <a:ext cx="1043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أَجَّلَ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6D1F5-2BBD-B451-CDD7-1CDE6B7261F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D8F50-5C9B-A499-DC3A-6246AEFDB12C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E7613A-FB85-94B1-DFC3-29B3D131AF8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044429-517B-5F19-EBE8-80645BEE0E5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C5D4A2-78C6-EA66-436E-50568835B98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B4F54C4-5D44-C56D-1618-22A65D2B8D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333F58D-213F-E90C-52E9-F1BB848F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E744CC-24EE-8C85-CD94-3371EB01D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A3A52E-97A9-DD77-6A57-B29733CFAA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5EA6649-4EDB-E307-2328-84BDDC1E16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1244D9-0E22-4E00-438F-B7667829EB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4792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6" grpId="0"/>
      <p:bldP spid="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7E1B-EE3F-19A4-D5A4-7009FC2D1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23A5405E-1282-6440-9F53-70305B13CFE8}"/>
              </a:ext>
            </a:extLst>
          </p:cNvPr>
          <p:cNvSpPr txBox="1"/>
          <p:nvPr/>
        </p:nvSpPr>
        <p:spPr>
          <a:xfrm>
            <a:off x="-370950" y="81703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6A997-C6B9-70B2-1C0D-0B29FCBAB4A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BDBFBF-CCB4-E854-1E1C-1D82B7D3A0B4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6A7692-FE37-653A-CEFB-F44E83AD6BA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F72735-C2C2-2C8F-44AB-87AB9A5F55E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EABBB-515B-8A44-12BA-60A2ADD5EB02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1650B3D-E5F9-3A9E-37AD-8AF8A52971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04C2AD-0560-3E3F-D249-7FE0A2CD47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13A60AB-9BA6-54AF-7A07-F249CF404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6FA7BB-068B-81E2-74AE-55A33E316C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C538A2B-416A-D897-2A90-D79977866C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1AB08D-064A-B00B-51DF-86E773AB8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1687" y="1996772"/>
            <a:ext cx="8903546" cy="4381616"/>
          </a:xfrm>
          <a:prstGeom prst="rect">
            <a:avLst/>
          </a:prstGeom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785829B-FE47-7209-AED9-C6E749ED1B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587682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DC2FDE2A-7AAB-C848-AB79-2DE9472B66B8}"/>
              </a:ext>
            </a:extLst>
          </p:cNvPr>
          <p:cNvSpPr txBox="1"/>
          <p:nvPr/>
        </p:nvSpPr>
        <p:spPr>
          <a:xfrm>
            <a:off x="-395256" y="82572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دفاتركم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3EB3E27-0F4C-D34B-974C-2FFE8C1D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30387A-BC2E-2141-5262-63C2C8CFCF42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2E71B7-FA22-D108-D2CB-3A68A997803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AFA8A3-F30C-E935-C7E8-C68717D3FC0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FBE7C0-979F-5721-315F-77622653A12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180EB7-16B4-3827-433A-0706C5D18D7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9933760-90AD-FBB5-2353-DD6F812681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44914D-76A0-351B-9643-C6B605E941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8AFA9D-46FB-FC4C-84D1-D235B47CC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2B0059-9102-C9C2-968A-3DB5B1A1DC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83CA1A-A246-1F6F-C5B3-0B82A9C03B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6CD38FED-21E0-C619-F374-9E33FE6681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097485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B0D7-31FD-762E-DDF7-BF03DEF9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BEE6CA80-8F08-BA44-A501-760840434781}"/>
              </a:ext>
            </a:extLst>
          </p:cNvPr>
          <p:cNvSpPr txBox="1"/>
          <p:nvPr/>
        </p:nvSpPr>
        <p:spPr>
          <a:xfrm>
            <a:off x="-405595" y="84270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التمرين على دفاتركم؛ أكملوا الجملتين بما يناسب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AF8F924-E2FF-C448-9DBA-4B6FE7622922}"/>
              </a:ext>
            </a:extLst>
          </p:cNvPr>
          <p:cNvSpPr txBox="1"/>
          <p:nvPr/>
        </p:nvSpPr>
        <p:spPr>
          <a:xfrm>
            <a:off x="1841589" y="2489001"/>
            <a:ext cx="4555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C"/>
                </a:solidFill>
              </a:rPr>
              <a:t>اَلْمُغامَرَةُ .............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524C1E4-BF41-7048-8949-CD07AA880AEF}"/>
              </a:ext>
            </a:extLst>
          </p:cNvPr>
          <p:cNvSpPr txBox="1"/>
          <p:nvPr/>
        </p:nvSpPr>
        <p:spPr>
          <a:xfrm>
            <a:off x="1752066" y="4073482"/>
            <a:ext cx="4644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C"/>
                </a:solidFill>
              </a:rPr>
              <a:t>............... مُتَحَمِّسَةٌ </a:t>
            </a:r>
            <a:r>
              <a:rPr lang="ar-MA" sz="7200" dirty="0">
                <a:solidFill>
                  <a:srgbClr val="424D7C"/>
                </a:solidFill>
              </a:rPr>
              <a:t>.</a:t>
            </a:r>
            <a:endParaRPr lang="ar-MA" sz="6000" dirty="0">
              <a:solidFill>
                <a:srgbClr val="424D7C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F146F2-8BE4-6E6F-60A5-B25BDFED02C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03ECAB-289D-FA2B-8F23-9FDD57080D3A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573CF-5CBB-1B82-ED08-35EF137736B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B4B3E0-DED5-DFAE-9062-B8E824AF852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64C7C7-CB33-7818-92DC-885AAB47482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066A50-661B-1D2A-D63A-CF6EF7A1D9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5D75F4-9D6B-4CC4-7657-BBA82897D0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FE675C4-C58B-A882-4790-6943CECD4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F884636-6A4E-DCCA-E177-BEB0D1F6A7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77859A8-8814-32ED-04A5-E075BA7748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6674F0E-5E67-6704-44D1-8879749850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176839410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D05A9-71D7-2522-2ABE-D1FFDBF02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5619685C-15C1-6C4E-A745-82CB079DA18A}"/>
              </a:ext>
            </a:extLst>
          </p:cNvPr>
          <p:cNvSpPr txBox="1"/>
          <p:nvPr/>
        </p:nvSpPr>
        <p:spPr>
          <a:xfrm>
            <a:off x="-420853" y="81495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CFA9801-7F48-A048-ACB6-892ACB24A454}"/>
              </a:ext>
            </a:extLst>
          </p:cNvPr>
          <p:cNvSpPr txBox="1"/>
          <p:nvPr/>
        </p:nvSpPr>
        <p:spPr>
          <a:xfrm>
            <a:off x="2602523" y="2482605"/>
            <a:ext cx="3738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 rtl="1"/>
            <a:r>
              <a:rPr lang="ar-MA" sz="6000" dirty="0">
                <a:solidFill>
                  <a:schemeClr val="tx2"/>
                </a:solidFill>
              </a:rPr>
              <a:t>ا</a:t>
            </a:r>
            <a:r>
              <a:rPr lang="ar-MA" sz="6000" dirty="0">
                <a:solidFill>
                  <a:srgbClr val="424D7C"/>
                </a:solidFill>
              </a:rPr>
              <a:t>َلْمُغامَرَةُ</a:t>
            </a:r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MA" sz="6000" dirty="0">
                <a:solidFill>
                  <a:srgbClr val="FF0000"/>
                </a:solidFill>
              </a:rPr>
              <a:t>مُمْتِعَةٌ</a:t>
            </a:r>
            <a:r>
              <a:rPr lang="ar-MA" sz="60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031A6DB-C123-614D-B0F3-A925D08D1074}"/>
              </a:ext>
            </a:extLst>
          </p:cNvPr>
          <p:cNvSpPr txBox="1"/>
          <p:nvPr/>
        </p:nvSpPr>
        <p:spPr>
          <a:xfrm>
            <a:off x="2487424" y="4080180"/>
            <a:ext cx="385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FF0000"/>
                </a:solidFill>
              </a:rPr>
              <a:t>اَلتِّلْميذَةُ</a:t>
            </a:r>
            <a:r>
              <a:rPr lang="ar-MA" sz="6000" dirty="0">
                <a:solidFill>
                  <a:schemeClr val="tx2"/>
                </a:solidFill>
              </a:rPr>
              <a:t> </a:t>
            </a:r>
            <a:r>
              <a:rPr lang="ar-MA" sz="6000" dirty="0">
                <a:solidFill>
                  <a:srgbClr val="424D7C"/>
                </a:solidFill>
              </a:rPr>
              <a:t>مُتَحَمِّسَةٌ</a:t>
            </a:r>
            <a:r>
              <a:rPr lang="ar-MA" sz="7200" dirty="0">
                <a:solidFill>
                  <a:srgbClr val="424D7C"/>
                </a:solidFill>
              </a:rPr>
              <a:t>.</a:t>
            </a:r>
            <a:endParaRPr lang="ar-MA" sz="6000" dirty="0">
              <a:solidFill>
                <a:srgbClr val="424D7C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CD7F4-20D0-1909-1755-173475CACB3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D35502-9A0C-0337-89B2-BE2F0232A67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30C332-D394-5F22-F9BB-B4E356AC337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8C98C-3D4B-1EBA-D726-4E8905622DE6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0E429-9BBA-999F-B421-05F769E711CA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1E6A945-D5B7-C61A-9A04-A2A18A3A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B48148-F8CA-ACC3-2A61-1958E8313B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C64D12-FB43-3851-9085-D8A34F406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CBB1F5F-4CF7-63A6-9E7F-6541AB997F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A5315F2-6783-B149-37DC-05CB9BE74E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F389AF0-CDF1-614E-6C85-8D2AAC5CE4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129830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7D73-0484-1B16-E287-B1E0F14A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8F60C3F-43A1-DA4D-AE43-8F00FA8559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46" r="-24646"/>
          <a:stretch/>
        </p:blipFill>
        <p:spPr>
          <a:xfrm>
            <a:off x="1777065" y="2145460"/>
            <a:ext cx="5589869" cy="3726579"/>
          </a:xfr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01B19D9-3678-854C-BC4E-4C83A538EB2B}"/>
              </a:ext>
            </a:extLst>
          </p:cNvPr>
          <p:cNvSpPr txBox="1"/>
          <p:nvPr/>
        </p:nvSpPr>
        <p:spPr>
          <a:xfrm>
            <a:off x="-414440" y="823203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دفاتركم؛ اكتبوا جملة من كلمتين تعبر عن الصورة.</a:t>
            </a:r>
          </a:p>
          <a:p>
            <a:pPr algn="r" rtl="1">
              <a:defRPr/>
            </a:pP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8EE9A1-AEC8-B502-63F9-A1C4272A446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0EF03A-2004-0E17-936E-5161209E55A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C110E4-96AA-736F-2C96-3EBF9D2BAB2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FBEAA-692D-40A5-7461-18F54061F13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1E16B-111F-50B4-E9FA-2827FD04244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10D08B-57CE-7958-1B8B-F4FB06973C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00BF34-9B78-0746-94D9-FB9708B1F5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0F3C2FC-5A2D-939B-819A-A7DE8B9D0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98188E5-67E5-F737-B387-C9DE0A0210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601625F-0C97-B609-82AC-024A00588C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Espace réservé pour une image  20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B72844D-7FF0-1908-9976-9ED8C99AA6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164924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7529B-02C6-FFA1-82A5-5188FD60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195D43FF-0AC6-724B-9F34-E430549031AC}"/>
              </a:ext>
            </a:extLst>
          </p:cNvPr>
          <p:cNvSpPr txBox="1"/>
          <p:nvPr/>
        </p:nvSpPr>
        <p:spPr>
          <a:xfrm>
            <a:off x="-408749" y="81073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08F02F5-EE54-434B-AE85-DFDBEAEF27DD}"/>
              </a:ext>
            </a:extLst>
          </p:cNvPr>
          <p:cNvSpPr txBox="1"/>
          <p:nvPr/>
        </p:nvSpPr>
        <p:spPr>
          <a:xfrm>
            <a:off x="3310606" y="3059773"/>
            <a:ext cx="259938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Arial"/>
              <a:buNone/>
              <a:defRPr sz="11500" b="1" i="0" u="none" strike="noStrike" cap="none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6000" dirty="0">
                <a:solidFill>
                  <a:srgbClr val="C00000"/>
                </a:solidFill>
              </a:rPr>
              <a:t>اَلْبِنْتُ نائِمَةٌ.</a:t>
            </a:r>
            <a:endParaRPr lang="fr-MA" sz="6000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83A7AB-E357-8715-C6BF-0333640E806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CE1244-5C7C-1533-0515-44C7D8F9990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057443-C683-1FA3-FB7D-735F3C20EDD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316DC4-7719-BCCD-4CB1-D1556475E63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0BAE64-DBDD-E0C9-FC4D-DFACF69230E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33DE880-BA4B-E6A2-00F7-637E89D2B1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53C555F-1A1C-03FB-63D4-461CE99CDC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91A64E1-3BE5-84C6-867C-5A6C2CF07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62E6BD1-1E9E-5BEA-C3A8-AA898AF7CC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D9C782D-4EF9-3AA6-E732-A271B6AC01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3351858-2FE8-EA65-7589-5DE8D8A8AB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103729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CDF2F-DA07-0167-ADA7-B28BF758E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5F22774-2247-DA4F-AD22-9F202B03EA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/>
        </p:blipFill>
        <p:spPr>
          <a:xfrm>
            <a:off x="1569825" y="1959042"/>
            <a:ext cx="6119447" cy="4079631"/>
          </a:xfr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D0A3224-4BAD-BD49-A404-6E8808BB8E0A}"/>
              </a:ext>
            </a:extLst>
          </p:cNvPr>
          <p:cNvSpPr txBox="1"/>
          <p:nvPr/>
        </p:nvSpPr>
        <p:spPr>
          <a:xfrm>
            <a:off x="-382467" y="819327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جملة من كلمتين تعبر عن الصورة.</a:t>
            </a:r>
          </a:p>
          <a:p>
            <a:pPr algn="r" rtl="1">
              <a:defRPr/>
            </a:pP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B1189-775D-1943-D14F-4D43F11D79F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55EED-2D63-384B-A00B-0A6370CB617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71CA8-5949-6FB0-41F6-44A8595B322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A96E70-B607-6745-FE85-FF698857155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F7754C-3191-9537-9438-1396BF3BCEA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1C5F60-5B4A-CEDE-B8A5-127E269723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DE48C3C-5C96-0535-6594-58A1194921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71FF38-3086-53D8-4409-46EAC37A7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944A68-4954-063F-E7BD-8D396D9198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73F0E81-19A7-D4E3-AEE0-05664202FF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5BE504D-E294-DD53-A763-F7E2D704F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422728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9F6B6-0FEA-FFDB-7474-83D536BDC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37CC8BBB-1A1F-FA43-BC82-0850D127B9A6}"/>
              </a:ext>
            </a:extLst>
          </p:cNvPr>
          <p:cNvSpPr txBox="1"/>
          <p:nvPr/>
        </p:nvSpPr>
        <p:spPr>
          <a:xfrm>
            <a:off x="-396413" y="8183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D6C6F3-F648-B546-9211-2513CEB62702}"/>
              </a:ext>
            </a:extLst>
          </p:cNvPr>
          <p:cNvSpPr txBox="1"/>
          <p:nvPr/>
        </p:nvSpPr>
        <p:spPr>
          <a:xfrm>
            <a:off x="2791348" y="3111055"/>
            <a:ext cx="33899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Arial"/>
              <a:buNone/>
              <a:defRPr sz="11500" b="1" i="0" u="none" strike="noStrike" cap="none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6600" dirty="0">
                <a:solidFill>
                  <a:srgbClr val="C00000"/>
                </a:solidFill>
              </a:rPr>
              <a:t>اَلْفَتاةُ جائِعَةٌ.</a:t>
            </a:r>
            <a:endParaRPr lang="fr-MA" sz="6600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D9CC1-802A-6EAC-FD99-284FD152E11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4B6976-CF56-3353-1667-E5C8127E67B4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D9307C-BCC6-965D-28ED-EF6B832B28C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B73AD-9F49-10F3-C06D-E46947D2297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EBA3A7-7E6D-F417-9C77-8003A74EAA0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791ADCA-893D-0891-12DC-5631F5D15D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82A316-10E5-9FBE-A813-AC036063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C13870-4D08-C4F3-55DC-B6799D93D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1626AA-0184-F140-63BA-AE1B612700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2022B01-97A4-D606-8386-2DB4791F1F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E2FCAA1-0983-C2AC-2A82-5821F5AC55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005987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توليف ودعم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FA69C8D-A755-199A-D09F-F86610792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الدودة القارئة: التوقع والتحقق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/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8733" y="2930821"/>
            <a:ext cx="406533" cy="468000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شبكة الكلمة – استراتيجية الفهم – المذكر والمؤنث – الجملة الاسمية – التعليق على صورة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r="-29"/>
          <a:stretch>
            <a:fillRect/>
          </a:stretch>
        </p:blipFill>
        <p:spPr>
          <a:xfrm>
            <a:off x="1582002" y="4191728"/>
            <a:ext cx="406770" cy="468000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m"/>
            </a:pPr>
            <a:r>
              <a:rPr lang="ar-MA" sz="1600" dirty="0">
                <a:cs typeface="Microsoft Uighur" panose="02000000000000000000" pitchFamily="2" charset="-78"/>
              </a:rPr>
              <a:t>نشيد : «صديقي»</a:t>
            </a:r>
          </a:p>
          <a:p>
            <a:pPr algn="r" rtl="1">
              <a:buFont typeface="Wingdings" panose="05000000000000000000" pitchFamily="2" charset="2"/>
              <a:buChar char="m"/>
            </a:pPr>
            <a:r>
              <a:rPr lang="ar-MA" sz="1600" dirty="0">
                <a:cs typeface="Microsoft Uighur" panose="02000000000000000000" pitchFamily="2" charset="-78"/>
              </a:rPr>
              <a:t>كلمات بصرية</a:t>
            </a:r>
          </a:p>
        </p:txBody>
      </p:sp>
      <p:pic>
        <p:nvPicPr>
          <p:cNvPr id="8" name="Espace réservé pour une image  23">
            <a:extLst>
              <a:ext uri="{FF2B5EF4-FFF2-40B4-BE49-F238E27FC236}">
                <a16:creationId xmlns:a16="http://schemas.microsoft.com/office/drawing/2014/main" id="{C21E9BAB-0FC7-DE7B-03C0-8AF3F51D9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r="-29"/>
          <a:stretch>
            <a:fillRect/>
          </a:stretch>
        </p:blipFill>
        <p:spPr>
          <a:xfrm>
            <a:off x="1612617" y="5494019"/>
            <a:ext cx="406770" cy="4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69F0-A6A1-E6E2-4A5F-24B9FDE0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0F18E04-4029-749C-A0A6-3904B57D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96" y="827146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 إثرائية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99F0E1F-CB78-24C3-28CF-9B71F94E2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14152"/>
            <a:ext cx="7886700" cy="243840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E6A8247-6B5E-B488-E583-8301944C5F7A}"/>
              </a:ext>
            </a:extLst>
          </p:cNvPr>
          <p:cNvSpPr txBox="1">
            <a:spLocks/>
          </p:cNvSpPr>
          <p:nvPr/>
        </p:nvSpPr>
        <p:spPr>
          <a:xfrm>
            <a:off x="2740706" y="342101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b="1" dirty="0">
                <a:cs typeface="Microsoft Uighur" panose="02000000000000000000" pitchFamily="2" charset="-78"/>
              </a:rPr>
              <a:t>الدودة القارئة: التوقع والتحقق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B837DE-C6C3-6F62-BCB7-4666934BA84C}"/>
              </a:ext>
            </a:extLst>
          </p:cNvPr>
          <p:cNvSpPr txBox="1"/>
          <p:nvPr/>
        </p:nvSpPr>
        <p:spPr>
          <a:xfrm>
            <a:off x="5739409" y="2780075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04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3BA2573-958B-AFE6-452E-A86958A2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524609" y="2949352"/>
            <a:ext cx="882528" cy="684000"/>
          </a:xfrm>
          <a:prstGeom prst="rect">
            <a:avLst/>
          </a:prstGeom>
        </p:spPr>
      </p:pic>
      <p:pic>
        <p:nvPicPr>
          <p:cNvPr id="15" name="Espace réservé pour une image  20">
            <a:extLst>
              <a:ext uri="{FF2B5EF4-FFF2-40B4-BE49-F238E27FC236}">
                <a16:creationId xmlns:a16="http://schemas.microsoft.com/office/drawing/2014/main" id="{CA2ACD36-797A-4DD0-261A-C71A45FC3E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10662" y="2629740"/>
            <a:ext cx="612000" cy="61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C76214D-0753-D321-F772-F881C86E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7645" y="971146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315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58441-DD48-397E-05EB-76B72CF6C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9ECA627F-C9EC-8A46-B403-8129AF5F43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481" y="1969477"/>
            <a:ext cx="6129038" cy="4086025"/>
          </a:xfr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4FF95286-A0BA-814F-B441-8E915B44E1D2}"/>
              </a:ext>
            </a:extLst>
          </p:cNvPr>
          <p:cNvSpPr txBox="1"/>
          <p:nvPr/>
        </p:nvSpPr>
        <p:spPr>
          <a:xfrm>
            <a:off x="-383615" y="645635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ستتعرفون اليوم أولَ قصة  للقراءة الإثرائية.</a:t>
            </a:r>
          </a:p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عنوان هذه القصة هو "الدودة القارئة"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4C7AD8-3B02-8791-2F96-87FF2E32C92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9472E-2BD7-D866-DC8F-3662AC1DBE2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736B91-0A61-888C-0094-EB1CF0B1E37A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F385FE-B4A0-4871-EAC5-306B44B3206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48F45-830A-69B7-D071-C3FD2625624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8DAF625-B8B7-04ED-6B69-90DDEB1181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209204-0613-1B82-D406-5EC8D37505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BFCD80-230F-9102-3697-5096EEA2CD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F06905-197A-2341-C184-3D4F4DE80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B9F6CD-7682-6C7F-3FEC-8EC237FE3C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FBB0FD17-5293-D80F-39F4-44BFED215A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983" y="612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126127265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58A6B-7C16-FA94-7045-2032318CF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0A055B97-BBE6-A349-A27D-1396C54C4D70}"/>
              </a:ext>
            </a:extLst>
          </p:cNvPr>
          <p:cNvSpPr txBox="1"/>
          <p:nvPr/>
        </p:nvSpPr>
        <p:spPr>
          <a:xfrm>
            <a:off x="-390919" y="828578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احسبوا عدد صفحات القصة.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94FDFC30-7A5D-1444-8C03-DF6C2B7B5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487" y="4075511"/>
            <a:ext cx="2118787" cy="244992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C33B81BE-B5A6-8B43-863D-62EB34745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167" y="3342318"/>
            <a:ext cx="2103605" cy="2406698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F9F477B2-9A18-224B-88A0-8F47BAAFF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796" y="4071367"/>
            <a:ext cx="2075509" cy="245407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01B73300-87BC-0F4B-B4BA-D59F81A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144" y="3317623"/>
            <a:ext cx="2075508" cy="257821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C7193BCD-1474-7E42-B0A1-1C58123BA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99" y="4071367"/>
            <a:ext cx="2075509" cy="2454071"/>
          </a:xfrm>
          <a:prstGeom prst="rect">
            <a:avLst/>
          </a:prstGeom>
        </p:spPr>
      </p:pic>
      <p:grpSp>
        <p:nvGrpSpPr>
          <p:cNvPr id="59" name="Groupe 58">
            <a:extLst>
              <a:ext uri="{FF2B5EF4-FFF2-40B4-BE49-F238E27FC236}">
                <a16:creationId xmlns:a16="http://schemas.microsoft.com/office/drawing/2014/main" id="{4461298D-5018-704E-A7F2-4AD4AA0600CA}"/>
              </a:ext>
            </a:extLst>
          </p:cNvPr>
          <p:cNvGrpSpPr/>
          <p:nvPr/>
        </p:nvGrpSpPr>
        <p:grpSpPr>
          <a:xfrm>
            <a:off x="3458028" y="1492483"/>
            <a:ext cx="2063294" cy="2414182"/>
            <a:chOff x="2348657" y="1235555"/>
            <a:chExt cx="4378756" cy="5185766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DB348078-C05C-B44F-B390-AF507A35F0E0}"/>
                </a:ext>
              </a:extLst>
            </p:cNvPr>
            <p:cNvGrpSpPr/>
            <p:nvPr/>
          </p:nvGrpSpPr>
          <p:grpSpPr>
            <a:xfrm>
              <a:off x="3291099" y="1771727"/>
              <a:ext cx="2421338" cy="761579"/>
              <a:chOff x="4971626" y="4893778"/>
              <a:chExt cx="2421338" cy="1747446"/>
            </a:xfrm>
          </p:grpSpPr>
          <p:sp>
            <p:nvSpPr>
              <p:cNvPr id="68" name="Forme libre : forme 35">
                <a:extLst>
                  <a:ext uri="{FF2B5EF4-FFF2-40B4-BE49-F238E27FC236}">
                    <a16:creationId xmlns:a16="http://schemas.microsoft.com/office/drawing/2014/main" id="{5D89E8A0-6B33-544B-81F9-8A04C53297ED}"/>
                  </a:ext>
                </a:extLst>
              </p:cNvPr>
              <p:cNvSpPr/>
              <p:nvPr/>
            </p:nvSpPr>
            <p:spPr>
              <a:xfrm>
                <a:off x="6543437" y="4893778"/>
                <a:ext cx="812397" cy="524813"/>
              </a:xfrm>
              <a:custGeom>
                <a:avLst/>
                <a:gdLst>
                  <a:gd name="connsiteX0" fmla="*/ 0 w 494823"/>
                  <a:gd name="connsiteY0" fmla="*/ 6953 h 319658"/>
                  <a:gd name="connsiteX1" fmla="*/ 206312 w 494823"/>
                  <a:gd name="connsiteY1" fmla="*/ 0 h 319658"/>
                  <a:gd name="connsiteX2" fmla="*/ 422434 w 494823"/>
                  <a:gd name="connsiteY2" fmla="*/ 36004 h 319658"/>
                  <a:gd name="connsiteX3" fmla="*/ 494824 w 494823"/>
                  <a:gd name="connsiteY3" fmla="*/ 319659 h 31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23" h="319658">
                    <a:moveTo>
                      <a:pt x="0" y="6953"/>
                    </a:moveTo>
                    <a:cubicBezTo>
                      <a:pt x="76010" y="2477"/>
                      <a:pt x="146495" y="0"/>
                      <a:pt x="206312" y="0"/>
                    </a:cubicBezTo>
                    <a:cubicBezTo>
                      <a:pt x="372332" y="0"/>
                      <a:pt x="404908" y="18574"/>
                      <a:pt x="422434" y="36004"/>
                    </a:cubicBezTo>
                    <a:cubicBezTo>
                      <a:pt x="457962" y="71342"/>
                      <a:pt x="480536" y="189262"/>
                      <a:pt x="494824" y="319659"/>
                    </a:cubicBezTo>
                  </a:path>
                </a:pathLst>
              </a:custGeom>
              <a:noFill/>
              <a:ln w="18664" cap="rnd">
                <a:solidFill>
                  <a:srgbClr val="42BCB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9" name="Forme libre : forme 36">
                <a:extLst>
                  <a:ext uri="{FF2B5EF4-FFF2-40B4-BE49-F238E27FC236}">
                    <a16:creationId xmlns:a16="http://schemas.microsoft.com/office/drawing/2014/main" id="{47A9909F-12CA-E740-8908-80A6810ABA99}"/>
                  </a:ext>
                </a:extLst>
              </p:cNvPr>
              <p:cNvSpPr/>
              <p:nvPr/>
            </p:nvSpPr>
            <p:spPr>
              <a:xfrm>
                <a:off x="6014714" y="4925994"/>
                <a:ext cx="251303" cy="25489"/>
              </a:xfrm>
              <a:custGeom>
                <a:avLst/>
                <a:gdLst>
                  <a:gd name="connsiteX0" fmla="*/ 0 w 153066"/>
                  <a:gd name="connsiteY0" fmla="*/ 15526 h 15525"/>
                  <a:gd name="connsiteX1" fmla="*/ 153067 w 153066"/>
                  <a:gd name="connsiteY1" fmla="*/ 0 h 1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066" h="15525">
                    <a:moveTo>
                      <a:pt x="0" y="15526"/>
                    </a:moveTo>
                    <a:cubicBezTo>
                      <a:pt x="50959" y="9716"/>
                      <a:pt x="102394" y="4477"/>
                      <a:pt x="153067" y="0"/>
                    </a:cubicBezTo>
                  </a:path>
                </a:pathLst>
              </a:custGeom>
              <a:noFill/>
              <a:ln w="18664" cap="rnd">
                <a:solidFill>
                  <a:srgbClr val="42BCB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0" name="Forme libre : forme 37">
                <a:extLst>
                  <a:ext uri="{FF2B5EF4-FFF2-40B4-BE49-F238E27FC236}">
                    <a16:creationId xmlns:a16="http://schemas.microsoft.com/office/drawing/2014/main" id="{2416E9B2-BEBF-BB45-9E77-DE704C29DE8B}"/>
                  </a:ext>
                </a:extLst>
              </p:cNvPr>
              <p:cNvSpPr/>
              <p:nvPr/>
            </p:nvSpPr>
            <p:spPr>
              <a:xfrm>
                <a:off x="5072930" y="4970380"/>
                <a:ext cx="2242862" cy="1578639"/>
              </a:xfrm>
              <a:custGeom>
                <a:avLst/>
                <a:gdLst>
                  <a:gd name="connsiteX0" fmla="*/ 26419 w 1366104"/>
                  <a:gd name="connsiteY0" fmla="*/ 158512 h 961533"/>
                  <a:gd name="connsiteX1" fmla="*/ 38230 w 1366104"/>
                  <a:gd name="connsiteY1" fmla="*/ 871744 h 961533"/>
                  <a:gd name="connsiteX2" fmla="*/ 1341917 w 1366104"/>
                  <a:gd name="connsiteY2" fmla="*/ 922036 h 961533"/>
                  <a:gd name="connsiteX3" fmla="*/ 1285148 w 1366104"/>
                  <a:gd name="connsiteY3" fmla="*/ 22400 h 961533"/>
                  <a:gd name="connsiteX4" fmla="*/ 26419 w 1366104"/>
                  <a:gd name="connsiteY4" fmla="*/ 158512 h 961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104" h="961533">
                    <a:moveTo>
                      <a:pt x="26419" y="158512"/>
                    </a:moveTo>
                    <a:cubicBezTo>
                      <a:pt x="-15205" y="215567"/>
                      <a:pt x="-4918" y="809927"/>
                      <a:pt x="38230" y="871744"/>
                    </a:cubicBezTo>
                    <a:cubicBezTo>
                      <a:pt x="81378" y="933561"/>
                      <a:pt x="1289244" y="1009285"/>
                      <a:pt x="1341917" y="922036"/>
                    </a:cubicBezTo>
                    <a:cubicBezTo>
                      <a:pt x="1394590" y="834787"/>
                      <a:pt x="1354680" y="91456"/>
                      <a:pt x="1285148" y="22400"/>
                    </a:cubicBezTo>
                    <a:cubicBezTo>
                      <a:pt x="1215711" y="-46657"/>
                      <a:pt x="100714" y="56785"/>
                      <a:pt x="26419" y="158512"/>
                    </a:cubicBezTo>
                    <a:close/>
                  </a:path>
                </a:pathLst>
              </a:custGeom>
              <a:solidFill>
                <a:srgbClr val="42BC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71" name="Forme libre : forme 38">
                <a:extLst>
                  <a:ext uri="{FF2B5EF4-FFF2-40B4-BE49-F238E27FC236}">
                    <a16:creationId xmlns:a16="http://schemas.microsoft.com/office/drawing/2014/main" id="{B9101566-1AC3-924D-8B91-98AB290A42BF}"/>
                  </a:ext>
                </a:extLst>
              </p:cNvPr>
              <p:cNvSpPr/>
              <p:nvPr/>
            </p:nvSpPr>
            <p:spPr>
              <a:xfrm>
                <a:off x="4971626" y="5005933"/>
                <a:ext cx="2421338" cy="1635291"/>
              </a:xfrm>
              <a:custGeom>
                <a:avLst/>
                <a:gdLst>
                  <a:gd name="connsiteX0" fmla="*/ 16876 w 1474812"/>
                  <a:gd name="connsiteY0" fmla="*/ 64658 h 996039"/>
                  <a:gd name="connsiteX1" fmla="*/ 61643 w 1474812"/>
                  <a:gd name="connsiteY1" fmla="*/ 871616 h 996039"/>
                  <a:gd name="connsiteX2" fmla="*/ 1461152 w 1474812"/>
                  <a:gd name="connsiteY2" fmla="*/ 965151 h 996039"/>
                  <a:gd name="connsiteX3" fmla="*/ 1332469 w 1474812"/>
                  <a:gd name="connsiteY3" fmla="*/ 64658 h 996039"/>
                  <a:gd name="connsiteX4" fmla="*/ 16876 w 1474812"/>
                  <a:gd name="connsiteY4" fmla="*/ 64658 h 99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4812" h="996039">
                    <a:moveTo>
                      <a:pt x="16876" y="64658"/>
                    </a:moveTo>
                    <a:cubicBezTo>
                      <a:pt x="-24749" y="121713"/>
                      <a:pt x="18495" y="809799"/>
                      <a:pt x="61643" y="871616"/>
                    </a:cubicBezTo>
                    <a:cubicBezTo>
                      <a:pt x="104791" y="933433"/>
                      <a:pt x="1408478" y="1052400"/>
                      <a:pt x="1461152" y="965151"/>
                    </a:cubicBezTo>
                    <a:cubicBezTo>
                      <a:pt x="1513825" y="877902"/>
                      <a:pt x="1402001" y="133714"/>
                      <a:pt x="1332469" y="64658"/>
                    </a:cubicBezTo>
                    <a:cubicBezTo>
                      <a:pt x="1263127" y="-4398"/>
                      <a:pt x="91171" y="-37164"/>
                      <a:pt x="16876" y="64658"/>
                    </a:cubicBezTo>
                    <a:close/>
                  </a:path>
                </a:pathLst>
              </a:custGeom>
              <a:noFill/>
              <a:ln w="9332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2E654368-D442-8442-BB96-68C1C00A2EF7}"/>
                </a:ext>
              </a:extLst>
            </p:cNvPr>
            <p:cNvGrpSpPr/>
            <p:nvPr/>
          </p:nvGrpSpPr>
          <p:grpSpPr>
            <a:xfrm>
              <a:off x="2348657" y="1235555"/>
              <a:ext cx="4378756" cy="5185766"/>
              <a:chOff x="2664542" y="1749294"/>
              <a:chExt cx="3537732" cy="4199222"/>
            </a:xfrm>
          </p:grpSpPr>
          <p:sp>
            <p:nvSpPr>
              <p:cNvPr id="63" name="Rectangle : coins arrondis 62">
                <a:extLst>
                  <a:ext uri="{FF2B5EF4-FFF2-40B4-BE49-F238E27FC236}">
                    <a16:creationId xmlns:a16="http://schemas.microsoft.com/office/drawing/2014/main" id="{F252E962-B796-5E4A-A947-04EAE089F068}"/>
                  </a:ext>
                </a:extLst>
              </p:cNvPr>
              <p:cNvSpPr/>
              <p:nvPr/>
            </p:nvSpPr>
            <p:spPr>
              <a:xfrm>
                <a:off x="2664542" y="1749294"/>
                <a:ext cx="3537732" cy="4199222"/>
              </a:xfrm>
              <a:prstGeom prst="roundRect">
                <a:avLst>
                  <a:gd name="adj" fmla="val 6066"/>
                </a:avLst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458B1521-6AC6-474F-9E01-EA2108B1C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3550" y="3188252"/>
                <a:ext cx="1236475" cy="8309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A78DA101-8D92-6A45-ABBF-72EE30354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987" y="4090768"/>
                <a:ext cx="1236474" cy="72077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18B79180-EC83-394B-AF35-72C225C13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987" y="4941951"/>
                <a:ext cx="1236474" cy="81245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F0D13EE9-FE83-644B-B237-FF70F2B07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8628" y="2877907"/>
                <a:ext cx="2140025" cy="296928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708674A4-BEF5-5C4E-83AF-0500B7CAB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03990" y="1819122"/>
              <a:ext cx="2517865" cy="859610"/>
            </a:xfrm>
            <a:prstGeom prst="rect">
              <a:avLst/>
            </a:prstGeom>
          </p:spPr>
        </p:pic>
      </p:grpSp>
      <p:pic>
        <p:nvPicPr>
          <p:cNvPr id="2" name="Espace réservé pour une image  14">
            <a:extLst>
              <a:ext uri="{FF2B5EF4-FFF2-40B4-BE49-F238E27FC236}">
                <a16:creationId xmlns:a16="http://schemas.microsoft.com/office/drawing/2014/main" id="{84A80976-25FB-A910-A73C-129ADD72ED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983" y="612000"/>
            <a:ext cx="900000" cy="900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DEA36C-3913-B65F-29DA-D87BCAA11EA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8B25C0-3FCF-91C1-319C-5A36C3F766D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DE61D-1DF0-99A7-7165-E9C14387785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3AFE2F-E9A5-3C10-ADB5-0B8001C1262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BBDFD8-C947-1010-3B58-558A7584883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46D4B4-657D-BE94-E873-236EEF9EE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27B8A4-7B14-979E-9EFE-EC1C6F6ED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CA22B51-7D7B-7367-4BA2-16D9A13848CD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6B9484D-61AA-A1FE-443A-21BC2A4B95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BF529F9-A64D-943E-B240-23A73DA48BC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12181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F005D-5269-24BB-80AA-EBA4079E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6865AA70-44CF-0F41-9EDC-42793406E13A}"/>
              </a:ext>
            </a:extLst>
          </p:cNvPr>
          <p:cNvSpPr txBox="1"/>
          <p:nvPr/>
        </p:nvSpPr>
        <p:spPr>
          <a:xfrm>
            <a:off x="543524" y="833834"/>
            <a:ext cx="6864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الصورة واقرؤوا العنوان. ما هو توقعكم حول مضمون الحكاية؟</a:t>
            </a:r>
            <a:endParaRPr lang="ar-MA" sz="2000" b="1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965AF7-F239-774C-90F9-0E14F347324D}"/>
              </a:ext>
            </a:extLst>
          </p:cNvPr>
          <p:cNvGrpSpPr/>
          <p:nvPr/>
        </p:nvGrpSpPr>
        <p:grpSpPr>
          <a:xfrm>
            <a:off x="465943" y="1498112"/>
            <a:ext cx="8236217" cy="4985272"/>
            <a:chOff x="2520338" y="-695759"/>
            <a:chExt cx="6028896" cy="4985272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5AA7778B-DDAB-F043-87A7-254820AA9A07}"/>
                </a:ext>
              </a:extLst>
            </p:cNvPr>
            <p:cNvGrpSpPr/>
            <p:nvPr/>
          </p:nvGrpSpPr>
          <p:grpSpPr>
            <a:xfrm>
              <a:off x="4334187" y="1132599"/>
              <a:ext cx="4082722" cy="728858"/>
              <a:chOff x="6014714" y="3427295"/>
              <a:chExt cx="4082722" cy="1672367"/>
            </a:xfrm>
          </p:grpSpPr>
          <p:sp>
            <p:nvSpPr>
              <p:cNvPr id="34" name="Forme libre : forme 38">
                <a:extLst>
                  <a:ext uri="{FF2B5EF4-FFF2-40B4-BE49-F238E27FC236}">
                    <a16:creationId xmlns:a16="http://schemas.microsoft.com/office/drawing/2014/main" id="{3E1FAB91-8E3F-124E-AAFF-562762C8CC85}"/>
                  </a:ext>
                </a:extLst>
              </p:cNvPr>
              <p:cNvSpPr/>
              <p:nvPr/>
            </p:nvSpPr>
            <p:spPr>
              <a:xfrm>
                <a:off x="6014714" y="4925994"/>
                <a:ext cx="251303" cy="25489"/>
              </a:xfrm>
              <a:custGeom>
                <a:avLst/>
                <a:gdLst>
                  <a:gd name="connsiteX0" fmla="*/ 0 w 153066"/>
                  <a:gd name="connsiteY0" fmla="*/ 15526 h 15525"/>
                  <a:gd name="connsiteX1" fmla="*/ 153067 w 153066"/>
                  <a:gd name="connsiteY1" fmla="*/ 0 h 1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066" h="15525">
                    <a:moveTo>
                      <a:pt x="0" y="15526"/>
                    </a:moveTo>
                    <a:cubicBezTo>
                      <a:pt x="50959" y="9716"/>
                      <a:pt x="102394" y="4477"/>
                      <a:pt x="153067" y="0"/>
                    </a:cubicBezTo>
                  </a:path>
                </a:pathLst>
              </a:custGeom>
              <a:noFill/>
              <a:ln w="18664" cap="rnd">
                <a:solidFill>
                  <a:srgbClr val="42BCB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9">
                <a:extLst>
                  <a:ext uri="{FF2B5EF4-FFF2-40B4-BE49-F238E27FC236}">
                    <a16:creationId xmlns:a16="http://schemas.microsoft.com/office/drawing/2014/main" id="{23F26675-07E3-2748-A829-9CF905895076}"/>
                  </a:ext>
                </a:extLst>
              </p:cNvPr>
              <p:cNvSpPr/>
              <p:nvPr/>
            </p:nvSpPr>
            <p:spPr>
              <a:xfrm>
                <a:off x="7751169" y="3427295"/>
                <a:ext cx="2242862" cy="1578638"/>
              </a:xfrm>
              <a:custGeom>
                <a:avLst/>
                <a:gdLst>
                  <a:gd name="connsiteX0" fmla="*/ 26419 w 1366104"/>
                  <a:gd name="connsiteY0" fmla="*/ 158512 h 961533"/>
                  <a:gd name="connsiteX1" fmla="*/ 38230 w 1366104"/>
                  <a:gd name="connsiteY1" fmla="*/ 871744 h 961533"/>
                  <a:gd name="connsiteX2" fmla="*/ 1341917 w 1366104"/>
                  <a:gd name="connsiteY2" fmla="*/ 922036 h 961533"/>
                  <a:gd name="connsiteX3" fmla="*/ 1285148 w 1366104"/>
                  <a:gd name="connsiteY3" fmla="*/ 22400 h 961533"/>
                  <a:gd name="connsiteX4" fmla="*/ 26419 w 1366104"/>
                  <a:gd name="connsiteY4" fmla="*/ 158512 h 961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104" h="961533">
                    <a:moveTo>
                      <a:pt x="26419" y="158512"/>
                    </a:moveTo>
                    <a:cubicBezTo>
                      <a:pt x="-15205" y="215567"/>
                      <a:pt x="-4918" y="809927"/>
                      <a:pt x="38230" y="871744"/>
                    </a:cubicBezTo>
                    <a:cubicBezTo>
                      <a:pt x="81378" y="933561"/>
                      <a:pt x="1289244" y="1009285"/>
                      <a:pt x="1341917" y="922036"/>
                    </a:cubicBezTo>
                    <a:cubicBezTo>
                      <a:pt x="1394590" y="834787"/>
                      <a:pt x="1354680" y="91456"/>
                      <a:pt x="1285148" y="22400"/>
                    </a:cubicBezTo>
                    <a:cubicBezTo>
                      <a:pt x="1215711" y="-46657"/>
                      <a:pt x="100714" y="56785"/>
                      <a:pt x="26419" y="158512"/>
                    </a:cubicBezTo>
                    <a:close/>
                  </a:path>
                </a:pathLst>
              </a:custGeom>
              <a:solidFill>
                <a:srgbClr val="42BC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6" name="Forme libre : forme 40">
                <a:extLst>
                  <a:ext uri="{FF2B5EF4-FFF2-40B4-BE49-F238E27FC236}">
                    <a16:creationId xmlns:a16="http://schemas.microsoft.com/office/drawing/2014/main" id="{78805F6C-84AC-014D-9501-611FE3A4BD2F}"/>
                  </a:ext>
                </a:extLst>
              </p:cNvPr>
              <p:cNvSpPr/>
              <p:nvPr/>
            </p:nvSpPr>
            <p:spPr>
              <a:xfrm>
                <a:off x="7676098" y="3464372"/>
                <a:ext cx="2421338" cy="1635290"/>
              </a:xfrm>
              <a:custGeom>
                <a:avLst/>
                <a:gdLst>
                  <a:gd name="connsiteX0" fmla="*/ 16876 w 1474812"/>
                  <a:gd name="connsiteY0" fmla="*/ 64658 h 996039"/>
                  <a:gd name="connsiteX1" fmla="*/ 61643 w 1474812"/>
                  <a:gd name="connsiteY1" fmla="*/ 871616 h 996039"/>
                  <a:gd name="connsiteX2" fmla="*/ 1461152 w 1474812"/>
                  <a:gd name="connsiteY2" fmla="*/ 965151 h 996039"/>
                  <a:gd name="connsiteX3" fmla="*/ 1332469 w 1474812"/>
                  <a:gd name="connsiteY3" fmla="*/ 64658 h 996039"/>
                  <a:gd name="connsiteX4" fmla="*/ 16876 w 1474812"/>
                  <a:gd name="connsiteY4" fmla="*/ 64658 h 99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4812" h="996039">
                    <a:moveTo>
                      <a:pt x="16876" y="64658"/>
                    </a:moveTo>
                    <a:cubicBezTo>
                      <a:pt x="-24749" y="121713"/>
                      <a:pt x="18495" y="809799"/>
                      <a:pt x="61643" y="871616"/>
                    </a:cubicBezTo>
                    <a:cubicBezTo>
                      <a:pt x="104791" y="933433"/>
                      <a:pt x="1408478" y="1052400"/>
                      <a:pt x="1461152" y="965151"/>
                    </a:cubicBezTo>
                    <a:cubicBezTo>
                      <a:pt x="1513825" y="877902"/>
                      <a:pt x="1402001" y="133714"/>
                      <a:pt x="1332469" y="64658"/>
                    </a:cubicBezTo>
                    <a:cubicBezTo>
                      <a:pt x="1263127" y="-4398"/>
                      <a:pt x="91171" y="-37164"/>
                      <a:pt x="16876" y="64658"/>
                    </a:cubicBezTo>
                    <a:close/>
                  </a:path>
                </a:pathLst>
              </a:custGeom>
              <a:noFill/>
              <a:ln w="9332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80E8D63-4712-074B-9FCA-4CF84B2C8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338" y="-695759"/>
              <a:ext cx="3371828" cy="4985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869490FC-ACD1-B346-9FA8-EF5749C65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368" y="1120475"/>
              <a:ext cx="2517866" cy="859611"/>
            </a:xfrm>
            <a:prstGeom prst="rect">
              <a:avLst/>
            </a:prstGeom>
          </p:spPr>
        </p:pic>
      </p:grpSp>
      <p:pic>
        <p:nvPicPr>
          <p:cNvPr id="2" name="Espace réservé pour une image  14">
            <a:extLst>
              <a:ext uri="{FF2B5EF4-FFF2-40B4-BE49-F238E27FC236}">
                <a16:creationId xmlns:a16="http://schemas.microsoft.com/office/drawing/2014/main" id="{12589CF3-2BB2-9CFF-CE54-DE388865FE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983" y="612000"/>
            <a:ext cx="900000" cy="900000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309D7FB-81AD-19A5-9C5E-78EFB9ED732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DB880C-5BB2-1044-E77B-04393F7D019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8974C3-A133-9D52-5BCD-677BA9DBBB4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310FDF-A9C0-C7B3-603F-C68B56CAB81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5C9315-1480-48B4-9B99-125490381B4A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8261EC4C-C647-E1D5-885F-653A1CECD7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6A389E4-37B0-4D6A-A27B-AC41808133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7847E34-0CE9-A3A2-F585-9EC801522A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387922F-E46A-1BEB-4824-D138BFEF0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7FF32170-708A-719F-1FBD-9539CFA4220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29939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0D48E-F724-0E77-691F-E48D9D48A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124002D5-662B-E64F-AB73-56DF852572FA}"/>
              </a:ext>
            </a:extLst>
          </p:cNvPr>
          <p:cNvSpPr txBox="1"/>
          <p:nvPr/>
        </p:nvSpPr>
        <p:spPr>
          <a:xfrm>
            <a:off x="-386406" y="82936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للتحقق من توقعاتكم. سأقرأ أولا القصة. تابعوا معي.</a:t>
            </a:r>
            <a:endParaRPr lang="ar-MA" sz="2000" b="1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7A0AE2B-CB17-5A42-839E-5F63E2C92500}"/>
              </a:ext>
            </a:extLst>
          </p:cNvPr>
          <p:cNvGrpSpPr/>
          <p:nvPr/>
        </p:nvGrpSpPr>
        <p:grpSpPr>
          <a:xfrm>
            <a:off x="2475592" y="1745672"/>
            <a:ext cx="4192816" cy="4618097"/>
            <a:chOff x="2348657" y="1235555"/>
            <a:chExt cx="4620069" cy="5185766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ECE148D-A0FE-1244-A1F6-57EDA3B891C6}"/>
                </a:ext>
              </a:extLst>
            </p:cNvPr>
            <p:cNvGrpSpPr/>
            <p:nvPr/>
          </p:nvGrpSpPr>
          <p:grpSpPr>
            <a:xfrm>
              <a:off x="3291099" y="1771727"/>
              <a:ext cx="2421338" cy="761579"/>
              <a:chOff x="4971626" y="4893778"/>
              <a:chExt cx="2421338" cy="1747446"/>
            </a:xfrm>
          </p:grpSpPr>
          <p:sp>
            <p:nvSpPr>
              <p:cNvPr id="50" name="Forme libre : forme 37">
                <a:extLst>
                  <a:ext uri="{FF2B5EF4-FFF2-40B4-BE49-F238E27FC236}">
                    <a16:creationId xmlns:a16="http://schemas.microsoft.com/office/drawing/2014/main" id="{4373352B-C6A9-7B44-A936-21146422E9F7}"/>
                  </a:ext>
                </a:extLst>
              </p:cNvPr>
              <p:cNvSpPr/>
              <p:nvPr/>
            </p:nvSpPr>
            <p:spPr>
              <a:xfrm>
                <a:off x="6543437" y="4893778"/>
                <a:ext cx="812397" cy="524813"/>
              </a:xfrm>
              <a:custGeom>
                <a:avLst/>
                <a:gdLst>
                  <a:gd name="connsiteX0" fmla="*/ 0 w 494823"/>
                  <a:gd name="connsiteY0" fmla="*/ 6953 h 319658"/>
                  <a:gd name="connsiteX1" fmla="*/ 206312 w 494823"/>
                  <a:gd name="connsiteY1" fmla="*/ 0 h 319658"/>
                  <a:gd name="connsiteX2" fmla="*/ 422434 w 494823"/>
                  <a:gd name="connsiteY2" fmla="*/ 36004 h 319658"/>
                  <a:gd name="connsiteX3" fmla="*/ 494824 w 494823"/>
                  <a:gd name="connsiteY3" fmla="*/ 319659 h 31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23" h="319658">
                    <a:moveTo>
                      <a:pt x="0" y="6953"/>
                    </a:moveTo>
                    <a:cubicBezTo>
                      <a:pt x="76010" y="2477"/>
                      <a:pt x="146495" y="0"/>
                      <a:pt x="206312" y="0"/>
                    </a:cubicBezTo>
                    <a:cubicBezTo>
                      <a:pt x="372332" y="0"/>
                      <a:pt x="404908" y="18574"/>
                      <a:pt x="422434" y="36004"/>
                    </a:cubicBezTo>
                    <a:cubicBezTo>
                      <a:pt x="457962" y="71342"/>
                      <a:pt x="480536" y="189262"/>
                      <a:pt x="494824" y="319659"/>
                    </a:cubicBezTo>
                  </a:path>
                </a:pathLst>
              </a:custGeom>
              <a:noFill/>
              <a:ln w="18664" cap="rnd">
                <a:solidFill>
                  <a:srgbClr val="42BCB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 : forme 38">
                <a:extLst>
                  <a:ext uri="{FF2B5EF4-FFF2-40B4-BE49-F238E27FC236}">
                    <a16:creationId xmlns:a16="http://schemas.microsoft.com/office/drawing/2014/main" id="{95B53DEF-F6C9-7547-8C64-9FC3F211C1D6}"/>
                  </a:ext>
                </a:extLst>
              </p:cNvPr>
              <p:cNvSpPr/>
              <p:nvPr/>
            </p:nvSpPr>
            <p:spPr>
              <a:xfrm>
                <a:off x="6014714" y="4925994"/>
                <a:ext cx="251303" cy="25489"/>
              </a:xfrm>
              <a:custGeom>
                <a:avLst/>
                <a:gdLst>
                  <a:gd name="connsiteX0" fmla="*/ 0 w 153066"/>
                  <a:gd name="connsiteY0" fmla="*/ 15526 h 15525"/>
                  <a:gd name="connsiteX1" fmla="*/ 153067 w 153066"/>
                  <a:gd name="connsiteY1" fmla="*/ 0 h 1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066" h="15525">
                    <a:moveTo>
                      <a:pt x="0" y="15526"/>
                    </a:moveTo>
                    <a:cubicBezTo>
                      <a:pt x="50959" y="9716"/>
                      <a:pt x="102394" y="4477"/>
                      <a:pt x="153067" y="0"/>
                    </a:cubicBezTo>
                  </a:path>
                </a:pathLst>
              </a:custGeom>
              <a:noFill/>
              <a:ln w="18664" cap="rnd">
                <a:solidFill>
                  <a:srgbClr val="42BCB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orme libre : forme 39">
                <a:extLst>
                  <a:ext uri="{FF2B5EF4-FFF2-40B4-BE49-F238E27FC236}">
                    <a16:creationId xmlns:a16="http://schemas.microsoft.com/office/drawing/2014/main" id="{25242CB1-3122-3A45-98D9-0FF875438F60}"/>
                  </a:ext>
                </a:extLst>
              </p:cNvPr>
              <p:cNvSpPr/>
              <p:nvPr/>
            </p:nvSpPr>
            <p:spPr>
              <a:xfrm>
                <a:off x="5072930" y="4970380"/>
                <a:ext cx="2242862" cy="1578639"/>
              </a:xfrm>
              <a:custGeom>
                <a:avLst/>
                <a:gdLst>
                  <a:gd name="connsiteX0" fmla="*/ 26419 w 1366104"/>
                  <a:gd name="connsiteY0" fmla="*/ 158512 h 961533"/>
                  <a:gd name="connsiteX1" fmla="*/ 38230 w 1366104"/>
                  <a:gd name="connsiteY1" fmla="*/ 871744 h 961533"/>
                  <a:gd name="connsiteX2" fmla="*/ 1341917 w 1366104"/>
                  <a:gd name="connsiteY2" fmla="*/ 922036 h 961533"/>
                  <a:gd name="connsiteX3" fmla="*/ 1285148 w 1366104"/>
                  <a:gd name="connsiteY3" fmla="*/ 22400 h 961533"/>
                  <a:gd name="connsiteX4" fmla="*/ 26419 w 1366104"/>
                  <a:gd name="connsiteY4" fmla="*/ 158512 h 961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104" h="961533">
                    <a:moveTo>
                      <a:pt x="26419" y="158512"/>
                    </a:moveTo>
                    <a:cubicBezTo>
                      <a:pt x="-15205" y="215567"/>
                      <a:pt x="-4918" y="809927"/>
                      <a:pt x="38230" y="871744"/>
                    </a:cubicBezTo>
                    <a:cubicBezTo>
                      <a:pt x="81378" y="933561"/>
                      <a:pt x="1289244" y="1009285"/>
                      <a:pt x="1341917" y="922036"/>
                    </a:cubicBezTo>
                    <a:cubicBezTo>
                      <a:pt x="1394590" y="834787"/>
                      <a:pt x="1354680" y="91456"/>
                      <a:pt x="1285148" y="22400"/>
                    </a:cubicBezTo>
                    <a:cubicBezTo>
                      <a:pt x="1215711" y="-46657"/>
                      <a:pt x="100714" y="56785"/>
                      <a:pt x="26419" y="158512"/>
                    </a:cubicBezTo>
                    <a:close/>
                  </a:path>
                </a:pathLst>
              </a:custGeom>
              <a:solidFill>
                <a:srgbClr val="42BC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53" name="Forme libre : forme 40">
                <a:extLst>
                  <a:ext uri="{FF2B5EF4-FFF2-40B4-BE49-F238E27FC236}">
                    <a16:creationId xmlns:a16="http://schemas.microsoft.com/office/drawing/2014/main" id="{DD2B8CD2-D392-5C49-81E7-6F1858ECE1ED}"/>
                  </a:ext>
                </a:extLst>
              </p:cNvPr>
              <p:cNvSpPr/>
              <p:nvPr/>
            </p:nvSpPr>
            <p:spPr>
              <a:xfrm>
                <a:off x="4971626" y="5005933"/>
                <a:ext cx="2421338" cy="1635291"/>
              </a:xfrm>
              <a:custGeom>
                <a:avLst/>
                <a:gdLst>
                  <a:gd name="connsiteX0" fmla="*/ 16876 w 1474812"/>
                  <a:gd name="connsiteY0" fmla="*/ 64658 h 996039"/>
                  <a:gd name="connsiteX1" fmla="*/ 61643 w 1474812"/>
                  <a:gd name="connsiteY1" fmla="*/ 871616 h 996039"/>
                  <a:gd name="connsiteX2" fmla="*/ 1461152 w 1474812"/>
                  <a:gd name="connsiteY2" fmla="*/ 965151 h 996039"/>
                  <a:gd name="connsiteX3" fmla="*/ 1332469 w 1474812"/>
                  <a:gd name="connsiteY3" fmla="*/ 64658 h 996039"/>
                  <a:gd name="connsiteX4" fmla="*/ 16876 w 1474812"/>
                  <a:gd name="connsiteY4" fmla="*/ 64658 h 99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4812" h="996039">
                    <a:moveTo>
                      <a:pt x="16876" y="64658"/>
                    </a:moveTo>
                    <a:cubicBezTo>
                      <a:pt x="-24749" y="121713"/>
                      <a:pt x="18495" y="809799"/>
                      <a:pt x="61643" y="871616"/>
                    </a:cubicBezTo>
                    <a:cubicBezTo>
                      <a:pt x="104791" y="933433"/>
                      <a:pt x="1408478" y="1052400"/>
                      <a:pt x="1461152" y="965151"/>
                    </a:cubicBezTo>
                    <a:cubicBezTo>
                      <a:pt x="1513825" y="877902"/>
                      <a:pt x="1402001" y="133714"/>
                      <a:pt x="1332469" y="64658"/>
                    </a:cubicBezTo>
                    <a:cubicBezTo>
                      <a:pt x="1263127" y="-4398"/>
                      <a:pt x="91171" y="-37164"/>
                      <a:pt x="16876" y="64658"/>
                    </a:cubicBezTo>
                    <a:close/>
                  </a:path>
                </a:pathLst>
              </a:custGeom>
              <a:noFill/>
              <a:ln w="9332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CEB29CB6-A6BF-E84E-B0D6-6E7291A85157}"/>
                </a:ext>
              </a:extLst>
            </p:cNvPr>
            <p:cNvGrpSpPr/>
            <p:nvPr/>
          </p:nvGrpSpPr>
          <p:grpSpPr>
            <a:xfrm>
              <a:off x="2348657" y="1235555"/>
              <a:ext cx="4620069" cy="5185766"/>
              <a:chOff x="2664542" y="1749294"/>
              <a:chExt cx="3732696" cy="4199222"/>
            </a:xfrm>
          </p:grpSpPr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C3FAF993-9E10-924E-9FB3-D467D9DC0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4933" y="2916413"/>
                <a:ext cx="2462305" cy="296928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6" name="Rectangle : coins arrondis 45">
                <a:extLst>
                  <a:ext uri="{FF2B5EF4-FFF2-40B4-BE49-F238E27FC236}">
                    <a16:creationId xmlns:a16="http://schemas.microsoft.com/office/drawing/2014/main" id="{3E1A4291-0F10-3B43-B1DC-48C284D11CC3}"/>
                  </a:ext>
                </a:extLst>
              </p:cNvPr>
              <p:cNvSpPr/>
              <p:nvPr/>
            </p:nvSpPr>
            <p:spPr>
              <a:xfrm>
                <a:off x="2664542" y="1749294"/>
                <a:ext cx="3537732" cy="4199222"/>
              </a:xfrm>
              <a:prstGeom prst="roundRect">
                <a:avLst>
                  <a:gd name="adj" fmla="val 0"/>
                </a:avLst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542F42E1-30C6-7444-ADBF-D58A92D76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3550" y="3188252"/>
                <a:ext cx="1236475" cy="8309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4491F206-AE0D-4B4E-B254-931127280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987" y="4090768"/>
                <a:ext cx="1236474" cy="72077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C1D05ADC-9E13-2549-A567-739E9D841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987" y="4941951"/>
                <a:ext cx="1236474" cy="81245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CBF64C03-374C-A44F-AFAC-47DAD7974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9506" y="1820505"/>
              <a:ext cx="2517866" cy="859611"/>
            </a:xfrm>
            <a:prstGeom prst="rect">
              <a:avLst/>
            </a:prstGeom>
          </p:spPr>
        </p:pic>
      </p:grpSp>
      <p:pic>
        <p:nvPicPr>
          <p:cNvPr id="2" name="Espace réservé pour une image  14">
            <a:extLst>
              <a:ext uri="{FF2B5EF4-FFF2-40B4-BE49-F238E27FC236}">
                <a16:creationId xmlns:a16="http://schemas.microsoft.com/office/drawing/2014/main" id="{34323543-4BB4-4FDB-10EA-3B4DEAFD69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983" y="612000"/>
            <a:ext cx="900000" cy="900000"/>
          </a:xfr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A35BD8D-457D-BB5E-FD85-72EF1DA02AB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807EC9-B0D4-FCAB-DC67-911A081BCD7A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C172B5-2D18-42C8-A600-881C0E25451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11A1D4-3760-BE45-DBCF-C22E10A7EE9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3733D1-077E-0829-68E3-438821D46DA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730EAC2-F435-2FAC-5336-03665C1E917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D572347F-23F8-7CFD-EBEF-D60A946B6A6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33A4EC2-74C4-7BAE-7057-7B3289D4973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50C84964-496A-C9B6-F0C1-8DDAFEA3C7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B60012C8-088B-7AAD-ED16-41A0ADF8C0EF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31515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8E093-9011-661B-1109-9F64532B8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06451CE6-A061-9047-BAAF-49669CD49400}"/>
              </a:ext>
            </a:extLst>
          </p:cNvPr>
          <p:cNvSpPr txBox="1"/>
          <p:nvPr/>
        </p:nvSpPr>
        <p:spPr>
          <a:xfrm>
            <a:off x="-390018" y="81893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الأستاذ.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A52D6ED-4ADE-DD45-A61C-833418C5F01E}"/>
              </a:ext>
            </a:extLst>
          </p:cNvPr>
          <p:cNvSpPr txBox="1"/>
          <p:nvPr/>
        </p:nvSpPr>
        <p:spPr>
          <a:xfrm>
            <a:off x="533796" y="5366206"/>
            <a:ext cx="8060758" cy="1387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قالَتْ دودي مُتَحَمِّسَةً: سَيَشْتَري أَحَدُهُمْ هَذِهِ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لصَّحيفَةَ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وَسَيَأْخُذُنــــي إِلــــى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لْمَنْزِلِ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، سَأَقْرَأُ كُتُباً حَقيقِيَّةً!"</a:t>
            </a:r>
            <a:endParaRPr lang="fr-MA" sz="2800" b="1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fr-MA" sz="12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 </a:t>
            </a:r>
            <a:endParaRPr lang="fr-MA" sz="1800" b="1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B22D69-1AC2-D34A-B473-215ACE6D4F68}"/>
              </a:ext>
            </a:extLst>
          </p:cNvPr>
          <p:cNvSpPr txBox="1"/>
          <p:nvPr/>
        </p:nvSpPr>
        <p:spPr>
          <a:xfrm>
            <a:off x="262171" y="4278151"/>
            <a:ext cx="8332382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مَلَّتْ دودي مِنْ قِراءَةِ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ٱلصُّحُفِ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ٱلْقَديمَةِ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اِنْسَلَّتْ عَبْرَ شَقٍّ صَغيرٍ ف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ٱلْجِدارِ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زَحَفَتْ نَحْوَ رَفِّ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ٱلصُّحُفِ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وَٱنْزَلَقَتْ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داخِلَ واحِدَةٍ مِنْها.</a:t>
            </a:r>
            <a:endParaRPr lang="fr-MA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3342AF-4107-BC43-8CEA-0ADA14F61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7" y="1952926"/>
            <a:ext cx="2426771" cy="215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FF5DF22-1964-0344-A1FA-A547EAECA2B2}"/>
              </a:ext>
            </a:extLst>
          </p:cNvPr>
          <p:cNvSpPr txBox="1"/>
          <p:nvPr/>
        </p:nvSpPr>
        <p:spPr>
          <a:xfrm>
            <a:off x="2903059" y="2096464"/>
            <a:ext cx="5691493" cy="217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ف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 مَحَلِّ بِقالَةٍ عاشَتْ دودَةٌ صَغيرَةٌ تُدْعـــى دودي. كانَتْ مُخْتَلِفَةً تُحِبُّ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لْقِراءَةَ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أَكْثَرَ مِنَ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لْأَكْلِ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endParaRPr lang="fr-MA" sz="2800" b="1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قالَ والِدُها ساخِراً: اَلدّيدانُ لا تَقْرَأُ ! لَكِنَّ دودي كانَتْ تَحْلُمُ بِقراءَةِ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لْكُتُبِ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endParaRPr lang="fr-MA" sz="2800" b="1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8D7BA6D5-CB3A-9A66-8F8F-77BB1C14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1BE42B8-86A0-15DF-4C59-835E145EF7E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AD0C76-0D69-E38A-DEEB-6014EDC22B6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842D18-8801-A7CF-982F-027D5A30808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B28616-D034-47CC-8DEE-987F7232583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63FE33-4629-D266-B7EF-093535524EBE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B1170451-A930-C75C-DE2B-2B6F3D85BF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9529E15-47A6-814B-B8D4-86E6B4780F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ABFA95E-AA2E-6BD1-6C26-75679D3AFB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C81F7FF-88E2-8A85-3C5F-40B3D6617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03E2DC2-CF64-AEDA-577C-BCC8ABBF648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50258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C986D-8269-992F-9D1B-FC5EE024D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9F36626B-8522-B04F-8CB6-9B41AE743E6C}"/>
              </a:ext>
            </a:extLst>
          </p:cNvPr>
          <p:cNvSpPr txBox="1"/>
          <p:nvPr/>
        </p:nvSpPr>
        <p:spPr>
          <a:xfrm>
            <a:off x="-412147" y="80233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509AC51-6C67-A44B-BA6B-91935DFC89E4}"/>
              </a:ext>
            </a:extLst>
          </p:cNvPr>
          <p:cNvSpPr txBox="1"/>
          <p:nvPr/>
        </p:nvSpPr>
        <p:spPr>
          <a:xfrm>
            <a:off x="3406836" y="2230228"/>
            <a:ext cx="49561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فـــي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ٱلصَّباحِ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، ِالْتَقَطَتْ سَيِّدَةٌ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ٱلصَّحيفَةَ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ٱلَّتـــي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ٱخْتَبَأَتْ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فيها دودي. وَعِنْدَ وُصولِ مَنْزِلِها، جَلَسَتْ عَلى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ٱلشُّرْفَةِ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لِتَرْتَشِفَ كوباً مِنَ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ٱلش</a:t>
            </a:r>
            <a:r>
              <a:rPr lang="ar-M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ّ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ايِ.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2C53B4-F89E-FE45-9146-9A39EBF76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8" y="2110153"/>
            <a:ext cx="2763693" cy="243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0D2EFF5-4CFC-1245-AF47-53D8FCA0675E}"/>
              </a:ext>
            </a:extLst>
          </p:cNvPr>
          <p:cNvSpPr txBox="1"/>
          <p:nvPr/>
        </p:nvSpPr>
        <p:spPr>
          <a:xfrm>
            <a:off x="984738" y="4871710"/>
            <a:ext cx="73781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وَعِنْدَما فَتَحَت</a:t>
            </a:r>
            <a:r>
              <a:rPr lang="ar-M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ٱلصَّحيفَةَ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صَرَخَتْ: "يا لِلْهَوْلِ، دودَةٌ!" ثُمَّ صَفَعَتْها صَفْعَةً عَنيفَةً.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8578C0-C635-8CAD-FA91-3956062D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E0623BF-4A8F-BED1-E72D-526740BB8B2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82029E-3519-C83D-BBF1-94E47C16A433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98E376-534E-DAB0-1782-F84F2C5C5B3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149C80-F4AE-065C-9C1E-20F1C2BC25F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9AFA49-F742-835F-C4B5-F1610852B59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A478A0E-1F24-1588-FA3A-6868426B73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FD90525-4F23-7F12-9488-040C1B7D9A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1D1EFB2-CE50-C0B6-7CEA-5B8511686E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3D5C2CD-D9B1-DA88-E6F8-E0FA0BE78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F932B3B-1386-E2BB-7074-F96CFCDAD6F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58962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1FDB1-2707-B8CB-5327-311D5B6C8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EE422B4B-E813-2E4D-8FA0-0AB23B89C4D4}"/>
              </a:ext>
            </a:extLst>
          </p:cNvPr>
          <p:cNvSpPr txBox="1"/>
          <p:nvPr/>
        </p:nvSpPr>
        <p:spPr>
          <a:xfrm>
            <a:off x="-402807" y="81086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D0DF6CC-269E-194E-9E63-6C1753ABF9D7}"/>
              </a:ext>
            </a:extLst>
          </p:cNvPr>
          <p:cNvSpPr txBox="1"/>
          <p:nvPr/>
        </p:nvSpPr>
        <p:spPr>
          <a:xfrm>
            <a:off x="9990" y="4777103"/>
            <a:ext cx="7961276" cy="132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ٱلْيَعْسوبُ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دودي إِلى مَكْتَبَةِ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ٱلْحَيِّ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وَهُنا بَدَأَتْ رِحْلَتُها في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ٱسْتِكْشافِ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عالَمِ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تَقْرَأُ كُلَّ ما تَسْتَطيعُ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ٱلزَّحْفَ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إِلَيْهِ.</a:t>
            </a:r>
            <a:endParaRPr lang="fr-MA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1B79FF8-E794-4A4D-9062-F1A40A5E6858}"/>
              </a:ext>
            </a:extLst>
          </p:cNvPr>
          <p:cNvSpPr txBox="1"/>
          <p:nvPr/>
        </p:nvSpPr>
        <p:spPr>
          <a:xfrm>
            <a:off x="480033" y="2137701"/>
            <a:ext cx="4845860" cy="2070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خَفَقَ قَلْبُ دودي مِنَ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ٱلْخَوْفِ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وَهِيَ تَبْحَثُ عَنْ مَكانٍ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لِل</a:t>
            </a:r>
            <a:r>
              <a:rPr lang="ar-M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اِ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خْتِباءِ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 فَجْأَةً، سَمِعَتْ صَوْتاً:</a:t>
            </a:r>
            <a:endParaRPr lang="ar-MA" sz="2800" b="1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كِدْتِ أَنْ تُصْبِحــي طَعاماً لِلطُّيورِ!. </a:t>
            </a:r>
            <a:endParaRPr lang="fr-MA" sz="2800" b="1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D1C4689-E4A0-3D42-A670-393830F09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16" y="2046662"/>
            <a:ext cx="3043535" cy="238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7C43D302-FA67-C4F2-7CDD-756B1EB8B9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E042368-76DA-FEC7-2788-37DAD1D7C7A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3FD7BB-0959-444F-42C8-66956889B0F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B8F436-3691-FF74-DF48-DADBB1822B9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5C06BC-840D-4798-BFC8-D25E6DFF020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587B09-3E97-85F1-AB8C-927FAD5C670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F2E6F72-FCA7-ECB7-A78C-788EFF65FE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32D4FFF-688D-3704-A803-51740051CB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9062422-3E17-B3D8-4AD9-E6DF089F27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92001DD-9D5E-94AB-12C6-951627BA3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626CC17-A8FC-640A-3777-B4E5927AEC0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23011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ED575-4A5B-1E1D-67BF-8F3ED07C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BAF95FA8-7D4C-B649-B2B2-F65C6CF415CD}"/>
              </a:ext>
            </a:extLst>
          </p:cNvPr>
          <p:cNvSpPr txBox="1"/>
          <p:nvPr/>
        </p:nvSpPr>
        <p:spPr>
          <a:xfrm>
            <a:off x="-417663" y="81245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7A0C9E5-9844-254B-AD01-9BAA5928BEFA}"/>
              </a:ext>
            </a:extLst>
          </p:cNvPr>
          <p:cNvSpPr txBox="1"/>
          <p:nvPr/>
        </p:nvSpPr>
        <p:spPr>
          <a:xfrm>
            <a:off x="413609" y="3872794"/>
            <a:ext cx="796127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-آسِفَةٌ، أَجابَتْ دودي وَهِيَ تَسْحَبُ ذَيْلَها مِنَ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ٱلْحِبْرِ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 وَضَعْتُ عَلاماتـــي لِأَتَذَكَّرَ ما قَرَأْتُهُ.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FEB6411-98EC-EC48-8A30-A46748B17651}"/>
              </a:ext>
            </a:extLst>
          </p:cNvPr>
          <p:cNvSpPr txBox="1"/>
          <p:nvPr/>
        </p:nvSpPr>
        <p:spPr>
          <a:xfrm>
            <a:off x="162519" y="1793255"/>
            <a:ext cx="577301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ذاتَ لَيْلَةٍ، أَنارَتْ أَمينَةُ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ٱلْمَكْتَبَةِ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أَضْواءَ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ٱلْمَكْتَبَةِ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فَجْأَةً، فَلَمَحَتْ دودي بَيْنَ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ٱلْكُتُبِ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  قالَتْ أَمينَةُ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ٱلْمَكْتَبَةِ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: اَلْآنَ عَرَفْتُ صاحِبَ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ٱلْعَلاماتِ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ٱلْغَريبَةِ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B1C4F20-5BB5-B149-9FF1-846220BF3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83" y="1890270"/>
            <a:ext cx="2346561" cy="183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73182226-4BE0-FE4C-89B1-ED4FE010B46B}"/>
              </a:ext>
            </a:extLst>
          </p:cNvPr>
          <p:cNvSpPr txBox="1"/>
          <p:nvPr/>
        </p:nvSpPr>
        <p:spPr>
          <a:xfrm>
            <a:off x="400942" y="5334730"/>
            <a:ext cx="7961276" cy="118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S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يَا</a:t>
            </a:r>
            <a:r>
              <a:rPr lang="ar-S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لَلرَّوْعَةِ! 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دودَةٌ تَقْرَأُ. كَمْ كِتاباً قَرَأْتِ حَتّى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ٱلْآنَ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MA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جَميعُها، لَكِنَّنــــي أَتَمَنّى لَوْ كانَ هُناكَ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ٱلْمَزيدُ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S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لِلْقِراءَةِ.</a:t>
            </a:r>
            <a:endParaRPr lang="fr-MA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7F211C3B-6894-F57F-659F-78ED50B72E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F2FDA5D-E85E-2C05-52ED-1F371F4774A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FC3D8-B61B-CB41-2086-AD87DA54F98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187FF1-804A-7972-BDD4-B1B81EEEFD8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FC4BDE-CF06-0371-6772-F97DA0B927D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F9F3DD-6D4E-D2B3-624C-1223C128BB5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39D16B4-B5E6-4CBC-F7E8-BA3B899039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30E31A2-B8DD-5617-954E-B95A6EB25E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5F33232-73C4-710B-D2B8-6251F0C838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08C31B6-E83F-F45B-EBAF-0AE1C42716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891865C-4B7A-1531-1515-00C2DCA1AAC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46673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351D6-19C9-0936-5158-A998F0D7B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018C944F-F0C9-4B4B-8D11-DAFAA4A5024B}"/>
              </a:ext>
            </a:extLst>
          </p:cNvPr>
          <p:cNvSpPr txBox="1"/>
          <p:nvPr/>
        </p:nvSpPr>
        <p:spPr>
          <a:xfrm>
            <a:off x="-377230" y="8284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D3A6BF-3C44-2F4E-81C0-0F3C05CE6309}"/>
              </a:ext>
            </a:extLst>
          </p:cNvPr>
          <p:cNvSpPr txBox="1"/>
          <p:nvPr/>
        </p:nvSpPr>
        <p:spPr>
          <a:xfrm>
            <a:off x="3194960" y="2915048"/>
            <a:ext cx="5514183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أُعْجِ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بَ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تْ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أَمينَةُ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ٱلْمَكْتَبَةِ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بِشَغَفِ دودي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بِــٱلْقِراءَةِ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 أَخَذَتْها إِلى مَكْتَبَةِ كَبيرَةٍ. وَسُرْعانَ ما أَصْبَحَتْ دودي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ٱلدّودَةَ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ٱلْأَكْثَرَ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قِراءَةً في </a:t>
            </a:r>
            <a:r>
              <a:rPr lang="ar-SA" sz="2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ٱلْعالَمِ</a:t>
            </a:r>
            <a:r>
              <a:rPr lang="ar-S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88C2B4CD-A08E-CB45-9FE4-D58CD8EE8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2" y="2701599"/>
            <a:ext cx="2849880" cy="2391410"/>
          </a:xfrm>
          <a:prstGeom prst="rect">
            <a:avLst/>
          </a:prstGeo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8EE3C2CB-324B-AC65-D9D8-0E0EED38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60E5C04-DD97-B9B8-CF3C-79210E32700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884461-3AE2-4C3E-AAE6-40F97E6518F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E0758F-0F5F-8A8B-7CAD-E7DD22C0712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38991E-44F3-E6CF-1B42-7CD78B7F9C1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73C09-00D8-108A-ADF5-3B0F7451C79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52B64E3-B148-0A24-CF88-7323404D95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0CB5D7D-F7EB-8170-0732-9FFF9A4F2F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EFE96F8-6192-C803-E31D-63D57F94ED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F164114-4BE2-5383-D571-2F0930BAA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F30E9A9-3FCB-855D-6367-2BC510D1D29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6279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763558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505447" y="3161912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فقرات بطلاقة، والإجابة على أسئلة الفهم.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4063850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4376899"/>
            <a:ext cx="5488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التعلمات السابقة لإنجاز تمارين تطبيقية.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B3FA20-944A-5967-5337-7CDF9090AA8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5216664"/>
            <a:ext cx="7054194" cy="8907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BAB47-B4D1-6F32-E662-4F19966B82DB}"/>
              </a:ext>
            </a:extLst>
          </p:cNvPr>
          <p:cNvSpPr/>
          <p:nvPr/>
        </p:nvSpPr>
        <p:spPr>
          <a:xfrm>
            <a:off x="2961018" y="5547930"/>
            <a:ext cx="3310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وفهم قصة جديدة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C087C-1199-00F1-29F6-29D3AA08E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5EB016C6-6D2D-E442-AD0F-23FEC7B4A16D}"/>
              </a:ext>
            </a:extLst>
          </p:cNvPr>
          <p:cNvSpPr txBox="1"/>
          <p:nvPr/>
        </p:nvSpPr>
        <p:spPr>
          <a:xfrm>
            <a:off x="-402805" y="82534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كان توقعه قريبا للقصة.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0751E41-A3F7-DC4C-BFC7-9F225A7F0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95" y="1714982"/>
            <a:ext cx="3113779" cy="4337086"/>
          </a:xfrm>
          <a:prstGeom prst="rect">
            <a:avLst/>
          </a:prstGeo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928F383B-BD76-F4EF-5B37-84AB15CBEF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5D6AD6-6EEC-9868-2131-38A723D27EA5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32B6E-BCCF-04DC-F981-175D19EB433A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16C463-E7D4-DCEF-ADF4-CF185342836A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662CB-0292-6495-AD8E-E240A0A7B38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43C56-E7B0-302F-5B23-EA2D4561A97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5A7627C-8406-C1C3-50E8-9F7F604133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EAC98B-0D73-8AB6-D30B-D9D849971A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3E4734C-73DB-22CE-9E50-DBEAFF03FD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F19B10-E8C4-2CA7-2242-0D5ABEB8D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B83F676-75BC-2E52-EAE2-91C3EA74F93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51819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F9D1B-D837-3566-EDD6-E344639E8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DB04BD9E-58FC-574B-A8D2-4F9F45688AF4}"/>
              </a:ext>
            </a:extLst>
          </p:cNvPr>
          <p:cNvSpPr txBox="1"/>
          <p:nvPr/>
        </p:nvSpPr>
        <p:spPr>
          <a:xfrm>
            <a:off x="-396410" y="83790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أين تسكن دودي؟ وماذا كانت تحب؟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09A8A23-0577-D34B-B9B1-E7A92524F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10" y="1702194"/>
            <a:ext cx="3113779" cy="4337086"/>
          </a:xfrm>
          <a:prstGeom prst="rect">
            <a:avLst/>
          </a:prstGeom>
        </p:spPr>
      </p:pic>
      <p:pic>
        <p:nvPicPr>
          <p:cNvPr id="3" name="Espace réservé pour une image  14">
            <a:extLst>
              <a:ext uri="{FF2B5EF4-FFF2-40B4-BE49-F238E27FC236}">
                <a16:creationId xmlns:a16="http://schemas.microsoft.com/office/drawing/2014/main" id="{D5C56D20-B29B-08BB-2CA5-49047FCB0E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983" y="612000"/>
            <a:ext cx="900000" cy="900000"/>
          </a:xfr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01DCF7D-668A-B401-B1E3-08922D39836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7E70E9-0A24-E909-DF66-38C003435E7A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1D14CC-272F-5F28-824C-EA4CE0BE13B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4B4A7E-0184-42A0-EE8A-032B3BD1739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6B5BA0-1B38-C22E-01FE-C3DEC1081CB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3D6F716-87AE-D4CF-CB5D-96AE0E858F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BE9B6BF-87CE-45E0-73B2-557FDD1839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1801217-1B57-AD12-6396-17204D2C20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EFD9D5F-54DB-E815-F7C9-77369A8A1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03BE3F8-9A51-FB56-DD8A-A090440CC46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46861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41B4-2EE4-116B-9294-DE345121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8D9ACBBE-C1F0-2047-BD9F-2E31C51F6544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الحصة المقبلة، سنعود إلى قصة الدودة القارئة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وستتعرفونها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أكثر.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AE6A2C3E-FD17-6840-914E-02B9CC8211AE}"/>
              </a:ext>
            </a:extLst>
          </p:cNvPr>
          <p:cNvGrpSpPr/>
          <p:nvPr/>
        </p:nvGrpSpPr>
        <p:grpSpPr>
          <a:xfrm>
            <a:off x="2347702" y="1544022"/>
            <a:ext cx="4448596" cy="4944213"/>
            <a:chOff x="2348657" y="1235555"/>
            <a:chExt cx="4620069" cy="5185766"/>
          </a:xfrm>
        </p:grpSpPr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6BC3A2E2-2FC1-2545-BF5B-E576F458E769}"/>
                </a:ext>
              </a:extLst>
            </p:cNvPr>
            <p:cNvGrpSpPr/>
            <p:nvPr/>
          </p:nvGrpSpPr>
          <p:grpSpPr>
            <a:xfrm>
              <a:off x="3291099" y="1771727"/>
              <a:ext cx="2421338" cy="761579"/>
              <a:chOff x="4971626" y="4893778"/>
              <a:chExt cx="2421338" cy="1747446"/>
            </a:xfrm>
          </p:grpSpPr>
          <p:sp>
            <p:nvSpPr>
              <p:cNvPr id="61" name="Forme libre : forme 38">
                <a:extLst>
                  <a:ext uri="{FF2B5EF4-FFF2-40B4-BE49-F238E27FC236}">
                    <a16:creationId xmlns:a16="http://schemas.microsoft.com/office/drawing/2014/main" id="{C3837C5E-8398-7E43-A759-1F5564D3885B}"/>
                  </a:ext>
                </a:extLst>
              </p:cNvPr>
              <p:cNvSpPr/>
              <p:nvPr/>
            </p:nvSpPr>
            <p:spPr>
              <a:xfrm>
                <a:off x="6543437" y="4893778"/>
                <a:ext cx="812397" cy="524813"/>
              </a:xfrm>
              <a:custGeom>
                <a:avLst/>
                <a:gdLst>
                  <a:gd name="connsiteX0" fmla="*/ 0 w 494823"/>
                  <a:gd name="connsiteY0" fmla="*/ 6953 h 319658"/>
                  <a:gd name="connsiteX1" fmla="*/ 206312 w 494823"/>
                  <a:gd name="connsiteY1" fmla="*/ 0 h 319658"/>
                  <a:gd name="connsiteX2" fmla="*/ 422434 w 494823"/>
                  <a:gd name="connsiteY2" fmla="*/ 36004 h 319658"/>
                  <a:gd name="connsiteX3" fmla="*/ 494824 w 494823"/>
                  <a:gd name="connsiteY3" fmla="*/ 319659 h 31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23" h="319658">
                    <a:moveTo>
                      <a:pt x="0" y="6953"/>
                    </a:moveTo>
                    <a:cubicBezTo>
                      <a:pt x="76010" y="2477"/>
                      <a:pt x="146495" y="0"/>
                      <a:pt x="206312" y="0"/>
                    </a:cubicBezTo>
                    <a:cubicBezTo>
                      <a:pt x="372332" y="0"/>
                      <a:pt x="404908" y="18574"/>
                      <a:pt x="422434" y="36004"/>
                    </a:cubicBezTo>
                    <a:cubicBezTo>
                      <a:pt x="457962" y="71342"/>
                      <a:pt x="480536" y="189262"/>
                      <a:pt x="494824" y="319659"/>
                    </a:cubicBezTo>
                  </a:path>
                </a:pathLst>
              </a:custGeom>
              <a:noFill/>
              <a:ln w="18664" cap="rnd">
                <a:solidFill>
                  <a:srgbClr val="42BCB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40">
                <a:extLst>
                  <a:ext uri="{FF2B5EF4-FFF2-40B4-BE49-F238E27FC236}">
                    <a16:creationId xmlns:a16="http://schemas.microsoft.com/office/drawing/2014/main" id="{39BB5646-09EA-5949-97FF-3BF897EF31C9}"/>
                  </a:ext>
                </a:extLst>
              </p:cNvPr>
              <p:cNvSpPr/>
              <p:nvPr/>
            </p:nvSpPr>
            <p:spPr>
              <a:xfrm>
                <a:off x="6014714" y="4925994"/>
                <a:ext cx="251303" cy="25489"/>
              </a:xfrm>
              <a:custGeom>
                <a:avLst/>
                <a:gdLst>
                  <a:gd name="connsiteX0" fmla="*/ 0 w 153066"/>
                  <a:gd name="connsiteY0" fmla="*/ 15526 h 15525"/>
                  <a:gd name="connsiteX1" fmla="*/ 153067 w 153066"/>
                  <a:gd name="connsiteY1" fmla="*/ 0 h 1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066" h="15525">
                    <a:moveTo>
                      <a:pt x="0" y="15526"/>
                    </a:moveTo>
                    <a:cubicBezTo>
                      <a:pt x="50959" y="9716"/>
                      <a:pt x="102394" y="4477"/>
                      <a:pt x="153067" y="0"/>
                    </a:cubicBezTo>
                  </a:path>
                </a:pathLst>
              </a:custGeom>
              <a:noFill/>
              <a:ln w="18664" cap="rnd">
                <a:solidFill>
                  <a:srgbClr val="42BCB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 : forme 41">
                <a:extLst>
                  <a:ext uri="{FF2B5EF4-FFF2-40B4-BE49-F238E27FC236}">
                    <a16:creationId xmlns:a16="http://schemas.microsoft.com/office/drawing/2014/main" id="{ED5A4841-86DF-A948-BE70-B9AEDB8BC0D0}"/>
                  </a:ext>
                </a:extLst>
              </p:cNvPr>
              <p:cNvSpPr/>
              <p:nvPr/>
            </p:nvSpPr>
            <p:spPr>
              <a:xfrm>
                <a:off x="5072930" y="4970380"/>
                <a:ext cx="2242862" cy="1578639"/>
              </a:xfrm>
              <a:custGeom>
                <a:avLst/>
                <a:gdLst>
                  <a:gd name="connsiteX0" fmla="*/ 26419 w 1366104"/>
                  <a:gd name="connsiteY0" fmla="*/ 158512 h 961533"/>
                  <a:gd name="connsiteX1" fmla="*/ 38230 w 1366104"/>
                  <a:gd name="connsiteY1" fmla="*/ 871744 h 961533"/>
                  <a:gd name="connsiteX2" fmla="*/ 1341917 w 1366104"/>
                  <a:gd name="connsiteY2" fmla="*/ 922036 h 961533"/>
                  <a:gd name="connsiteX3" fmla="*/ 1285148 w 1366104"/>
                  <a:gd name="connsiteY3" fmla="*/ 22400 h 961533"/>
                  <a:gd name="connsiteX4" fmla="*/ 26419 w 1366104"/>
                  <a:gd name="connsiteY4" fmla="*/ 158512 h 961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104" h="961533">
                    <a:moveTo>
                      <a:pt x="26419" y="158512"/>
                    </a:moveTo>
                    <a:cubicBezTo>
                      <a:pt x="-15205" y="215567"/>
                      <a:pt x="-4918" y="809927"/>
                      <a:pt x="38230" y="871744"/>
                    </a:cubicBezTo>
                    <a:cubicBezTo>
                      <a:pt x="81378" y="933561"/>
                      <a:pt x="1289244" y="1009285"/>
                      <a:pt x="1341917" y="922036"/>
                    </a:cubicBezTo>
                    <a:cubicBezTo>
                      <a:pt x="1394590" y="834787"/>
                      <a:pt x="1354680" y="91456"/>
                      <a:pt x="1285148" y="22400"/>
                    </a:cubicBezTo>
                    <a:cubicBezTo>
                      <a:pt x="1215711" y="-46657"/>
                      <a:pt x="100714" y="56785"/>
                      <a:pt x="26419" y="158512"/>
                    </a:cubicBezTo>
                    <a:close/>
                  </a:path>
                </a:pathLst>
              </a:custGeom>
              <a:solidFill>
                <a:srgbClr val="42BC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64" name="Forme libre : forme 42">
                <a:extLst>
                  <a:ext uri="{FF2B5EF4-FFF2-40B4-BE49-F238E27FC236}">
                    <a16:creationId xmlns:a16="http://schemas.microsoft.com/office/drawing/2014/main" id="{388378B6-E832-EE46-B655-FBA9C4535489}"/>
                  </a:ext>
                </a:extLst>
              </p:cNvPr>
              <p:cNvSpPr/>
              <p:nvPr/>
            </p:nvSpPr>
            <p:spPr>
              <a:xfrm>
                <a:off x="4971626" y="5005933"/>
                <a:ext cx="2421338" cy="1635291"/>
              </a:xfrm>
              <a:custGeom>
                <a:avLst/>
                <a:gdLst>
                  <a:gd name="connsiteX0" fmla="*/ 16876 w 1474812"/>
                  <a:gd name="connsiteY0" fmla="*/ 64658 h 996039"/>
                  <a:gd name="connsiteX1" fmla="*/ 61643 w 1474812"/>
                  <a:gd name="connsiteY1" fmla="*/ 871616 h 996039"/>
                  <a:gd name="connsiteX2" fmla="*/ 1461152 w 1474812"/>
                  <a:gd name="connsiteY2" fmla="*/ 965151 h 996039"/>
                  <a:gd name="connsiteX3" fmla="*/ 1332469 w 1474812"/>
                  <a:gd name="connsiteY3" fmla="*/ 64658 h 996039"/>
                  <a:gd name="connsiteX4" fmla="*/ 16876 w 1474812"/>
                  <a:gd name="connsiteY4" fmla="*/ 64658 h 996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4812" h="996039">
                    <a:moveTo>
                      <a:pt x="16876" y="64658"/>
                    </a:moveTo>
                    <a:cubicBezTo>
                      <a:pt x="-24749" y="121713"/>
                      <a:pt x="18495" y="809799"/>
                      <a:pt x="61643" y="871616"/>
                    </a:cubicBezTo>
                    <a:cubicBezTo>
                      <a:pt x="104791" y="933433"/>
                      <a:pt x="1408478" y="1052400"/>
                      <a:pt x="1461152" y="965151"/>
                    </a:cubicBezTo>
                    <a:cubicBezTo>
                      <a:pt x="1513825" y="877902"/>
                      <a:pt x="1402001" y="133714"/>
                      <a:pt x="1332469" y="64658"/>
                    </a:cubicBezTo>
                    <a:cubicBezTo>
                      <a:pt x="1263127" y="-4398"/>
                      <a:pt x="91171" y="-37164"/>
                      <a:pt x="16876" y="64658"/>
                    </a:cubicBezTo>
                    <a:close/>
                  </a:path>
                </a:pathLst>
              </a:custGeom>
              <a:noFill/>
              <a:ln w="9332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A7B59CA1-0B88-3A49-AA47-7D85BBCE0354}"/>
                </a:ext>
              </a:extLst>
            </p:cNvPr>
            <p:cNvGrpSpPr/>
            <p:nvPr/>
          </p:nvGrpSpPr>
          <p:grpSpPr>
            <a:xfrm>
              <a:off x="2348657" y="1235555"/>
              <a:ext cx="4620069" cy="5185766"/>
              <a:chOff x="2664542" y="1749294"/>
              <a:chExt cx="3732696" cy="4199222"/>
            </a:xfrm>
          </p:grpSpPr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51CFB5A7-B8F4-B945-BA98-277D2B180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4933" y="2916413"/>
                <a:ext cx="2462305" cy="296928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57" name="Rectangle : coins arrondis 56">
                <a:extLst>
                  <a:ext uri="{FF2B5EF4-FFF2-40B4-BE49-F238E27FC236}">
                    <a16:creationId xmlns:a16="http://schemas.microsoft.com/office/drawing/2014/main" id="{55B5430E-6E4D-314A-8D88-F0F7CF83F45B}"/>
                  </a:ext>
                </a:extLst>
              </p:cNvPr>
              <p:cNvSpPr/>
              <p:nvPr/>
            </p:nvSpPr>
            <p:spPr>
              <a:xfrm>
                <a:off x="2664542" y="1749294"/>
                <a:ext cx="3537732" cy="4199222"/>
              </a:xfrm>
              <a:prstGeom prst="roundRect">
                <a:avLst>
                  <a:gd name="adj" fmla="val 0"/>
                </a:avLst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21FA70EB-323A-7D45-80C6-AF5213742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3550" y="3188252"/>
                <a:ext cx="1236475" cy="8309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2732738B-9A79-9349-A0FF-95E5567BC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987" y="4090768"/>
                <a:ext cx="1236474" cy="72077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891E7621-BF57-574E-8069-4917779F6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987" y="4941951"/>
                <a:ext cx="1236474" cy="81245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065CB72F-E8F1-0D4B-A7EE-E4A39ACA0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9506" y="1820505"/>
              <a:ext cx="2517866" cy="859611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45AC641-58D1-6701-1959-97D52C111471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29C1E5-3743-2699-D70F-B7007F43F56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59D04E-B0CF-F943-E5FA-A79BD1C121E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1AF622-F25D-E477-5B71-6258AD36B20C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9A7155-65AC-AF1E-CA9D-96A84CA4B14E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9BD13C8-5FAB-8370-FECC-04C806D27C0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96C767E-3EFE-7277-A993-3F60E6B1F37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5532490-45F9-E148-2AC0-11A64BE702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AF7FE1F-4A64-4D95-5CBC-6C01C825B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BC70021-2E25-5766-7A37-217D9A8372E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BF5029B-65FC-95B7-88EC-76FC9E1FCD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913233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743200"/>
            <a:ext cx="7542707" cy="2498148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2322000" y="381716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 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solidFill>
                  <a:srgbClr val="B1EDEA"/>
                </a:solidFill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8532D9-994E-68F4-EFE1-BB90C48A129A}"/>
              </a:ext>
            </a:extLst>
          </p:cNvPr>
          <p:cNvSpPr txBox="1"/>
          <p:nvPr/>
        </p:nvSpPr>
        <p:spPr>
          <a:xfrm>
            <a:off x="2205094" y="3174650"/>
            <a:ext cx="4750904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6D51EBC3-9929-9046-9CD9-ABE31A875E99}"/>
              </a:ext>
            </a:extLst>
          </p:cNvPr>
          <p:cNvSpPr txBox="1"/>
          <p:nvPr/>
        </p:nvSpPr>
        <p:spPr>
          <a:xfrm>
            <a:off x="-322524" y="647824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قمنا بمراجعة دروسنا السابقة.</a:t>
            </a:r>
          </a:p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وتعرفنا قصةَ الدودة القارئة.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CF631B2-1EE6-724D-93E6-D80D1AF9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32" y="1712597"/>
            <a:ext cx="3672356" cy="441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E58CB4-E9CF-D364-99D3-4DAE889AFB1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3668DC-1EBA-3FF1-B8AD-1159E730782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5B405C-694F-64D5-E8FB-5704754670F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90C4CF-0222-559A-8A15-DD75B929550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A8D180-4A66-2E93-597D-0C93E43F489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069301-F315-7E34-4D76-C52DA86053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5DA9EB-03F3-7D0A-45DF-0A183B7815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E80784-4B37-3843-FB04-68CC397037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E8274A-5161-0F97-03E0-0C42AF3085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34CD06-1A3E-6214-A2B7-8CC2A9806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494656B8-1DA1-76FB-D455-4505FAF772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983" y="612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9D0F-F61E-F7AB-44DE-F917B78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70145F94-7526-B443-80EB-0B426C529D01}"/>
              </a:ext>
            </a:extLst>
          </p:cNvPr>
          <p:cNvSpPr txBox="1"/>
          <p:nvPr/>
        </p:nvSpPr>
        <p:spPr>
          <a:xfrm>
            <a:off x="-338863" y="81314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ارسموا الدودة القارئة في دفاتركم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3130ECB-28CA-7E45-98BF-E7822F24C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22670" b="74872"/>
          <a:stretch/>
        </p:blipFill>
        <p:spPr>
          <a:xfrm>
            <a:off x="2779433" y="2171590"/>
            <a:ext cx="3788341" cy="302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Espace réservé pour une image  14">
            <a:extLst>
              <a:ext uri="{FF2B5EF4-FFF2-40B4-BE49-F238E27FC236}">
                <a16:creationId xmlns:a16="http://schemas.microsoft.com/office/drawing/2014/main" id="{CB7F98B8-F5F2-4EBD-8DD0-DCE1BABA51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983" y="612000"/>
            <a:ext cx="900000" cy="900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99C5E-5CEF-3E0C-CE41-CF89ACBE512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C33FB4-69C3-F87B-B9A2-329109D916D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E821C-D584-C78D-EF2D-99C91E001C2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1A89ED-4725-5659-0FE0-9F65F66C46C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A78293-C4B2-EEA8-A24C-4E1280FD097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C46BB1-6E96-8E68-1CBB-CF36470C9A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68E637E-F603-EE50-BDB2-A2B95006E9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D98602-F3AE-167D-7EF1-92D4364D2A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D69EC5-4C9F-668A-01DA-DF9A1FFE5C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85CD771-77A0-87E1-4EE8-D44BD8B1A1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561638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61DC6-CDB4-B940-829C-66143411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US" sz="2400" dirty="0"/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F5B8E1D-15B8-C797-C2CF-A883A2BC99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8510" y="5936200"/>
            <a:ext cx="540000" cy="540000"/>
          </a:xfrm>
          <a:prstGeom prst="rect">
            <a:avLst/>
          </a:prstGeom>
        </p:spPr>
      </p:pic>
      <p:pic>
        <p:nvPicPr>
          <p:cNvPr id="5" name="Espace réservé pour une image  14">
            <a:extLst>
              <a:ext uri="{FF2B5EF4-FFF2-40B4-BE49-F238E27FC236}">
                <a16:creationId xmlns:a16="http://schemas.microsoft.com/office/drawing/2014/main" id="{0513CE4F-9972-15E2-793D-01E24A6D1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983" y="612000"/>
            <a:ext cx="900000" cy="90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5C81EE-0D0F-4F9B-58E4-727F931C570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66912F-F875-C449-1392-BAEB9B5D511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4BBDD0-50C2-0FBA-63E9-B6A1B6DDFBA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D9FB40-23EB-635D-E8D3-5C021845DDE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1383F6-54FA-43CC-4E98-8A8AA87ADA3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654B0A9-1D74-BACF-AF35-B6C10C3271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0488AB0-4221-9E71-12E4-EE926DBD178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348B78-F9E8-5F33-CAF3-DCC6BA90123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5CFEBAE-2C37-FB98-AD6C-BCC2B904A89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B7EA9B0-0714-8B0B-3ACB-2284C5E7C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9B8B049E-0A6A-6851-5B6D-0FEACEC31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2000" y="2105655"/>
            <a:ext cx="639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1A632ED-62B7-CC8A-3E06-FA82BB6DB34B}"/>
              </a:ext>
            </a:extLst>
          </p:cNvPr>
          <p:cNvSpPr txBox="1"/>
          <p:nvPr/>
        </p:nvSpPr>
        <p:spPr>
          <a:xfrm>
            <a:off x="319751" y="804897"/>
            <a:ext cx="7126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B9BBB73-DE7C-F0D7-85AD-5E230DA52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7" name="Nada-Wave">
            <a:hlinkClick r:id="" action="ppaction://media"/>
            <a:extLst>
              <a:ext uri="{FF2B5EF4-FFF2-40B4-BE49-F238E27FC236}">
                <a16:creationId xmlns:a16="http://schemas.microsoft.com/office/drawing/2014/main" id="{E7E25CBC-2BA4-686B-4638-77C86F750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746"/>
          <a:stretch>
            <a:fillRect/>
          </a:stretch>
        </p:blipFill>
        <p:spPr>
          <a:xfrm>
            <a:off x="4572000" y="2088681"/>
            <a:ext cx="2329640" cy="3692687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1DE956ED-E320-B5A6-27E5-1C58492F8A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909"/>
          <a:stretch>
            <a:fillRect/>
          </a:stretch>
        </p:blipFill>
        <p:spPr>
          <a:xfrm>
            <a:off x="2351137" y="2051155"/>
            <a:ext cx="2139091" cy="37302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CC124E-DB75-80C2-9B8D-4076DFE81CF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16E42E-D0BF-E3CC-66E9-4DE1D2B494A0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EE081E-E6A1-4EFA-3EB2-5470B1B5F50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31D3CA-7A6C-BD53-6B71-45F7F6B6A8D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C1CE8E-7972-C186-F5FC-7E7B20730D9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5C5A565-50BD-4370-48F4-763289654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D631870-10DA-12DD-8F65-518B825EAA4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6AB4293-3BEB-C206-BF89-0A66CCA3990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F563078-11E7-6878-6BF5-07ED7C7A2DD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6527E76-EF79-85E1-D086-11D2014F12F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90AAF07-2E2C-5CDC-B095-70DCA331608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19477D4-64DF-5B07-12FD-1C4548F4FA1A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900FFEE-8AA6-1A4A-9897-031DE0767C8D}"/>
              </a:ext>
            </a:extLst>
          </p:cNvPr>
          <p:cNvSpPr txBox="1"/>
          <p:nvPr/>
        </p:nvSpPr>
        <p:spPr>
          <a:xfrm>
            <a:off x="-214193" y="762622"/>
            <a:ext cx="7778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b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كل حصة سيفوز ثلاثة منكم بالنجمة.</a:t>
            </a:r>
            <a:endParaRPr lang="ar-MA" sz="20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064227BB-8788-B760-6696-722FA811C1F3}"/>
              </a:ext>
            </a:extLst>
          </p:cNvPr>
          <p:cNvSpPr txBox="1"/>
          <p:nvPr/>
        </p:nvSpPr>
        <p:spPr>
          <a:xfrm>
            <a:off x="1075766" y="4838990"/>
            <a:ext cx="3848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65BD1F-951C-3EF0-38DF-1C029FD3ECF0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 للدَّرْسِ.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796F488-A1DB-F890-6790-3A331C014137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BF4C969-FA09-9440-DB3C-6C1E683FAB9E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7" name="Espace réservé pour une image  14">
            <a:extLst>
              <a:ext uri="{FF2B5EF4-FFF2-40B4-BE49-F238E27FC236}">
                <a16:creationId xmlns:a16="http://schemas.microsoft.com/office/drawing/2014/main" id="{7A4E0F13-E9C8-DA1B-60CA-79EEEBD39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78508"/>
            <a:ext cx="792000" cy="79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9FE401-39D7-5F9F-380B-496CCF946D1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84924E-FF3E-C8EC-8210-6FD9307198D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85BBE0-A746-019A-E8FE-1D28A6B99C7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7B3850-626C-2CEF-8C1F-C59BDD435D6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4E1914-BAB3-463E-37C2-CF948D6EC4F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2E6E28A-FEE4-693A-E1E7-97E768722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3E37890-12D5-ABAC-52ED-3D004E4FC1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7350CB-52DD-CA86-58CA-6D2A757B62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7052E63-6ABB-CC21-1F6C-73B7746C540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A766E0D-A3C2-B60A-4434-B10CB59C833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0E5A0-52D0-7CA8-D442-67220329B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0FF20697-FF84-C0C0-ECCA-1C5934F18A53}"/>
              </a:ext>
            </a:extLst>
          </p:cNvPr>
          <p:cNvSpPr txBox="1"/>
          <p:nvPr/>
        </p:nvSpPr>
        <p:spPr>
          <a:xfrm>
            <a:off x="-214193" y="76262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</a:endParaRPr>
          </a:p>
        </p:txBody>
      </p:sp>
      <p:pic>
        <p:nvPicPr>
          <p:cNvPr id="2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A3D63E1C-D233-0D8F-55DF-7291B36EE6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896442"/>
            <a:ext cx="6399999" cy="3600000"/>
          </a:xfrm>
          <a:prstGeom prst="rect">
            <a:avLst/>
          </a:prstGeom>
        </p:spPr>
      </p:pic>
      <p:pic>
        <p:nvPicPr>
          <p:cNvPr id="3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C9317D8-B829-4CD2-1BF1-D5112B84D2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40B8753-6C7A-348D-332A-368144EDDD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5B94A5-8B31-B133-80A4-8BCF6C4DEC6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AE790-B46F-0C4C-6CD9-60FC63B06FE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518FA4-C132-971A-F66A-E4984D6EA89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5541C0-FA83-B2CF-AEE6-D33BE8EA9739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3439EE-203C-A666-E908-DDD595B6482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0DFFF8-7DF2-EA76-93AE-AEA7F9EC7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B8D115-6D49-4113-798D-5514CFBC9A4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69B683B-5F34-7410-E5B3-36BA2C328BF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3958C6F-5A9B-5030-17EE-DD70024E069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E37FBD0-55F0-BAD9-811A-D5B2F9782E2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836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324C4-5587-0564-1618-D65B1EC95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40A55AC-B46D-4EE9-CCFE-7D976162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النشاط الاعتيادي</a:t>
            </a:r>
            <a:endParaRPr lang="fr-MA" dirty="0"/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B6091B9-A2B5-97F9-4F5D-0DAE7A9F3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8" y="2238090"/>
            <a:ext cx="7886700" cy="2147328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594754B8-B7FC-9168-B431-387797166497}"/>
              </a:ext>
            </a:extLst>
          </p:cNvPr>
          <p:cNvSpPr txBox="1">
            <a:spLocks/>
          </p:cNvSpPr>
          <p:nvPr/>
        </p:nvSpPr>
        <p:spPr>
          <a:xfrm>
            <a:off x="2476783" y="312628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b="1" dirty="0">
                <a:cs typeface="Microsoft Uighur" panose="02000000000000000000" pitchFamily="2" charset="-78"/>
              </a:rPr>
              <a:t>نشيد : «صديقي»</a:t>
            </a:r>
          </a:p>
          <a:p>
            <a:pPr algn="r" rtl="1">
              <a:buClr>
                <a:srgbClr val="424D7B"/>
              </a:buClr>
            </a:pPr>
            <a:r>
              <a:rPr lang="ar-MA" sz="2400" b="1" dirty="0">
                <a:cs typeface="Microsoft Uighur" panose="02000000000000000000" pitchFamily="2" charset="-78"/>
              </a:rPr>
              <a:t>كلمات بصرية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27ACBD9-E725-9412-C13F-DEF7B0409B9D}"/>
              </a:ext>
            </a:extLst>
          </p:cNvPr>
          <p:cNvSpPr txBox="1"/>
          <p:nvPr/>
        </p:nvSpPr>
        <p:spPr>
          <a:xfrm>
            <a:off x="5126069" y="2480799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01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52AC90-8F09-3033-B8F0-876561CD4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6012" y="2637000"/>
            <a:ext cx="799263" cy="792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09C780C5-BF25-1C9E-F827-375005EBC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4822" y="2331000"/>
            <a:ext cx="612000" cy="61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D5290D0-9184-100F-4FAB-53096CD87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4121" y="97415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917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الطلاق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نشطة التوليف والدع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قراءة إثرائ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إ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14200</TotalTime>
  <Words>1496</Words>
  <Application>Microsoft Office PowerPoint</Application>
  <PresentationFormat>Affichage à l'écran (4:3)</PresentationFormat>
  <Paragraphs>425</Paragraphs>
  <Slides>57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57</vt:i4>
      </vt:variant>
    </vt:vector>
  </HeadingPairs>
  <TitlesOfParts>
    <vt:vector size="75" baseType="lpstr">
      <vt:lpstr>Dosis ExtraBold</vt:lpstr>
      <vt:lpstr>Microsoft Himalaya</vt:lpstr>
      <vt:lpstr>Calibri Light</vt:lpstr>
      <vt:lpstr>Wingdings</vt:lpstr>
      <vt:lpstr>Arial</vt:lpstr>
      <vt:lpstr>Dosis SemiBold</vt:lpstr>
      <vt:lpstr>Calibri</vt:lpstr>
      <vt:lpstr>Dosis Medium</vt:lpstr>
      <vt:lpstr>Microsoft Uighur</vt:lpstr>
      <vt:lpstr>Thème Office</vt:lpstr>
      <vt:lpstr>Conception personnalisée</vt:lpstr>
      <vt:lpstr>افتتاح الحصة  nv</vt:lpstr>
      <vt:lpstr>الطلاقة nv</vt:lpstr>
      <vt:lpstr>انشطة التوليف والدعم nv</vt:lpstr>
      <vt:lpstr>قراءة إثرائية nv</vt:lpstr>
      <vt:lpstr>إختتام الحصة nv</vt:lpstr>
      <vt:lpstr>3_Env-Enseignant</vt:lpstr>
      <vt:lpstr>1_Thème Office</vt:lpstr>
      <vt:lpstr>Présentation PowerPoint</vt:lpstr>
      <vt:lpstr>Présentation PowerPoint</vt:lpstr>
      <vt:lpstr>تنظيم حصص الأسبوع</vt:lpstr>
      <vt:lpstr>هيكلة حصة اليوم</vt:lpstr>
      <vt:lpstr>Présentation PowerPoint</vt:lpstr>
      <vt:lpstr>Présentation PowerPoint</vt:lpstr>
      <vt:lpstr>Présentation PowerPoint</vt:lpstr>
      <vt:lpstr>Présentation PowerPoint</vt:lpstr>
      <vt:lpstr>النشاط الاعتيادي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طلاقة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أنشطة التوليف والدعم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قراءة إثرائية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162</cp:revision>
  <dcterms:created xsi:type="dcterms:W3CDTF">2023-09-20T21:35:22Z</dcterms:created>
  <dcterms:modified xsi:type="dcterms:W3CDTF">2025-10-30T18:02:29Z</dcterms:modified>
</cp:coreProperties>
</file>