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50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49C101CD-5399-4DC9-B228-C6A1A9F03D0A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B2419F5-32CF-4335-81CB-8FD79C76C134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CA8C614-819E-4B54-A381-DE1BD5DAC414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26BF632C-2576-48C0-BD2A-101C3C8C23D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98544E71-F590-41AE-8C40-F424E9DFC26E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99D4946-0C9F-4700-8CC0-E1EDB3A7CA3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E68AB05-04D6-41B4-A5EC-9ED9C2C712C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CB8A1F-8CB4-4B96-B316-EBFC610ADAD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A29E0C2-C14C-48C4-AD4D-AFC2928662E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3F7BC0D-1A56-4901-A454-90CD3D88418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35553E0-53D2-483C-8E63-E280ACCB005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DC313655-CB2C-454B-9BA2-79E9710E476F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879D9C1-3F44-4CBD-A76A-914697FFB3DA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8D19D7A-781E-44E1-B46D-F757ADA5998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43DFE81-F122-42FF-A552-584B71B5BA9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448C094-6434-4472-A980-15C8D8AED1B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E374467-1BBD-46B6-900C-DB824B675C3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5928ACB-2ED6-4A70-BFE9-83562EED055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4CCA69F-6C58-4A3E-B6BB-69BD5677A34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A40AF29-0FEE-4A94-AD14-04774FE569E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EEE17-FAE4-4A96-AD80-51D3DCF163B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A263955-837B-4703-99F6-3943BF910A6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D7E4556-0D8F-409C-9672-7E3D94D7C57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543DA22-0FBD-446F-AD22-DC41A311BED0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11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3" name="Google Shape;100;p13"/>
          <p:cNvSpPr/>
          <p:nvPr/>
        </p:nvSpPr>
        <p:spPr>
          <a:xfrm>
            <a:off x="2799000" y="6072120"/>
            <a:ext cx="459288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720" y="1774080"/>
            <a:ext cx="8577360" cy="520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47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14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9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0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1" name="Image 2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20" y="1570320"/>
            <a:ext cx="8577360" cy="520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47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2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3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Google Shape;266;p24"/>
          <p:cNvSpPr/>
          <p:nvPr/>
        </p:nvSpPr>
        <p:spPr>
          <a:xfrm>
            <a:off x="3094560" y="3894120"/>
            <a:ext cx="5992560" cy="3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2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rouge        vert         bleu        jaune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7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8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29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0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6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 : « Présentation du vocabulaire »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des crayons de couleurs et dit : « crayons de couleurs » « couleur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crayons de couleurs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0" name="Image 11"/>
          <p:cNvPicPr/>
          <p:nvPr/>
        </p:nvPicPr>
        <p:blipFill>
          <a:blip r:embed="rId5"/>
          <a:stretch/>
        </p:blipFill>
        <p:spPr>
          <a:xfrm rot="20319000">
            <a:off x="3625920" y="3155400"/>
            <a:ext cx="1390320" cy="1376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chœur « couleur » puis « crayon de couleurs »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Couleur…….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crayon de couleurs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0" name="Image 2"/>
          <p:cNvPicPr/>
          <p:nvPr/>
        </p:nvPicPr>
        <p:blipFill>
          <a:blip r:embed="rId5"/>
          <a:stretch/>
        </p:blipFill>
        <p:spPr>
          <a:xfrm>
            <a:off x="6526440" y="2790720"/>
            <a:ext cx="2685600" cy="2657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5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un crayon rouge et dit « c’est un crayon rouge » « rouge 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c’est un crayon rouge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0" name="Image 12"/>
          <p:cNvPicPr/>
          <p:nvPr/>
        </p:nvPicPr>
        <p:blipFill>
          <a:blip r:embed="rId5"/>
          <a:stretch/>
        </p:blipFill>
        <p:spPr>
          <a:xfrm rot="16200000">
            <a:off x="3930120" y="3221640"/>
            <a:ext cx="1882440" cy="455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6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chœur «rouge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rouge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0" name="Image 3"/>
          <p:cNvPicPr/>
          <p:nvPr/>
        </p:nvPicPr>
        <p:blipFill>
          <a:blip r:embed="rId5"/>
          <a:stretch/>
        </p:blipFill>
        <p:spPr>
          <a:xfrm rot="16200000">
            <a:off x="5774040" y="3947760"/>
            <a:ext cx="4134240" cy="1001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7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un crayon rouge et dit « c’est un crayon jaune » « jaune 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c’est un crayon jaune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0" name="Image 11"/>
          <p:cNvPicPr/>
          <p:nvPr/>
        </p:nvPicPr>
        <p:blipFill>
          <a:blip r:embed="rId5"/>
          <a:stretch/>
        </p:blipFill>
        <p:spPr>
          <a:xfrm>
            <a:off x="4561200" y="2474640"/>
            <a:ext cx="620640" cy="1988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chœur «jaune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jaune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0" name="Image 2"/>
          <p:cNvPicPr/>
          <p:nvPr/>
        </p:nvPicPr>
        <p:blipFill>
          <a:blip r:embed="rId5"/>
          <a:stretch/>
        </p:blipFill>
        <p:spPr>
          <a:xfrm>
            <a:off x="7461000" y="2275560"/>
            <a:ext cx="1546920" cy="4091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9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9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9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un crayon rouge et dit « c’est un crayon vert » « vert 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9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rgbClr val="00B050"/>
                </a:solidFill>
                <a:uFillTx/>
                <a:latin typeface="MicrosoftUighur"/>
                <a:ea typeface="Arial"/>
              </a:rPr>
              <a:t>c’est un crayon vert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0" name="Image 12"/>
          <p:cNvPicPr/>
          <p:nvPr/>
        </p:nvPicPr>
        <p:blipFill>
          <a:blip r:embed="rId5"/>
          <a:stretch/>
        </p:blipFill>
        <p:spPr>
          <a:xfrm rot="7052400">
            <a:off x="3980520" y="3018960"/>
            <a:ext cx="1019160" cy="1374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0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0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chœur «vert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0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u="none" strike="noStrike">
                <a:solidFill>
                  <a:srgbClr val="00B050"/>
                </a:solidFill>
                <a:uFillTx/>
                <a:latin typeface="MicrosoftUighur"/>
                <a:ea typeface="Arial"/>
              </a:rPr>
              <a:t>vert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0" name="Image 12"/>
          <p:cNvPicPr/>
          <p:nvPr/>
        </p:nvPicPr>
        <p:blipFill>
          <a:blip r:embed="rId5"/>
          <a:stretch/>
        </p:blipFill>
        <p:spPr>
          <a:xfrm rot="8632800">
            <a:off x="7032600" y="2944800"/>
            <a:ext cx="2266920" cy="3057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1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1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1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1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1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un crayon rouge et dit « c’est un crayon bleu » « bleu 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18" name="Image 2"/>
          <p:cNvPicPr/>
          <p:nvPr/>
        </p:nvPicPr>
        <p:blipFill>
          <a:blip r:embed="rId4"/>
          <a:stretch/>
        </p:blipFill>
        <p:spPr>
          <a:xfrm>
            <a:off x="2328840" y="276552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9" name="Bulle narrative : ronde 3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none" strike="noStrike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MicrosoftUighur"/>
                <a:ea typeface="Arial"/>
              </a:rPr>
              <a:t>c’est un crayon bleu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0" name="Image 11"/>
          <p:cNvPicPr/>
          <p:nvPr/>
        </p:nvPicPr>
        <p:blipFill>
          <a:blip r:embed="rId5"/>
          <a:stretch/>
        </p:blipFill>
        <p:spPr>
          <a:xfrm>
            <a:off x="4560840" y="2504520"/>
            <a:ext cx="542520" cy="1996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2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24" name="Rectangle : coins arrondis 8"/>
            <p:cNvSpPr/>
            <p:nvPr/>
          </p:nvSpPr>
          <p:spPr>
            <a:xfrm>
              <a:off x="231840" y="273600"/>
              <a:ext cx="9975240" cy="128916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2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2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en chœur «bleu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28" name="Image 10"/>
          <p:cNvPicPr/>
          <p:nvPr/>
        </p:nvPicPr>
        <p:blipFill>
          <a:blip r:embed="rId4"/>
          <a:stretch/>
        </p:blipFill>
        <p:spPr>
          <a:xfrm>
            <a:off x="928080" y="26424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9" name="Bulle narrative : ronde 11"/>
          <p:cNvSpPr/>
          <p:nvPr/>
        </p:nvSpPr>
        <p:spPr>
          <a:xfrm>
            <a:off x="1793520" y="238140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u="none" strike="noStrike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MicrosoftUighur"/>
                <a:ea typeface="Arial"/>
              </a:rPr>
              <a:t>Bleu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0" name="Image 3"/>
          <p:cNvPicPr/>
          <p:nvPr/>
        </p:nvPicPr>
        <p:blipFill>
          <a:blip r:embed="rId5"/>
          <a:stretch/>
        </p:blipFill>
        <p:spPr>
          <a:xfrm>
            <a:off x="7340400" y="2292480"/>
            <a:ext cx="1533240" cy="4196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32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34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35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36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37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38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4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4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44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5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47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48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49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0" name="Image 34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50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4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N)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5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6" name="Image 5"/>
          <p:cNvPicPr/>
          <p:nvPr/>
        </p:nvPicPr>
        <p:blipFill>
          <a:blip r:embed="rId3"/>
          <a:stretch/>
        </p:blipFill>
        <p:spPr>
          <a:xfrm>
            <a:off x="3254400" y="5050800"/>
            <a:ext cx="2552760" cy="1311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58" name="Google Shape;295;p27"/>
          <p:cNvSpPr/>
          <p:nvPr/>
        </p:nvSpPr>
        <p:spPr>
          <a:xfrm>
            <a:off x="766800" y="235044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Présentation de la letter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60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61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62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63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64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65" name="Google Shape;295;p27"/>
          <p:cNvSpPr/>
          <p:nvPr/>
        </p:nvSpPr>
        <p:spPr>
          <a:xfrm>
            <a:off x="766800" y="341460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L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7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68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L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9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L. Répétons tous ensemble « L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1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2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4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5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6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7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8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9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80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«L»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L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2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158200" y="4607640"/>
              <a:ext cx="63529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1" u="none" strike="noStrike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Reconnaître, nommer et écrire la lettre L en capitale.</a:t>
              </a:r>
              <a:endParaRPr lang="en-US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51360" y="3663720"/>
            <a:ext cx="7196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Comprendre et produire un vocabulaire de base lié à la vie quotidienne à l’école.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4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5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87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8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89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0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1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2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« L comme dans Lapin ». L’enseignant montre l’image sur le livret.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 Lapin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93" name="Image 4"/>
          <p:cNvPicPr/>
          <p:nvPr/>
        </p:nvPicPr>
        <p:blipFill>
          <a:blip r:embed="rId4"/>
          <a:stretch/>
        </p:blipFill>
        <p:spPr>
          <a:xfrm>
            <a:off x="3895560" y="3007440"/>
            <a:ext cx="3977280" cy="2861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5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6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7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8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99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00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L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2" name="Image 4"/>
          <p:cNvPicPr/>
          <p:nvPr/>
        </p:nvPicPr>
        <p:blipFill>
          <a:blip r:embed="rId4"/>
          <a:stretch/>
        </p:blipFill>
        <p:spPr>
          <a:xfrm>
            <a:off x="3670920" y="2541600"/>
            <a:ext cx="2548800" cy="3594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4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5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6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7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08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09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70 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11" name="Image 3"/>
          <p:cNvPicPr/>
          <p:nvPr/>
        </p:nvPicPr>
        <p:blipFill>
          <a:blip r:embed="rId4"/>
          <a:stretch/>
        </p:blipFill>
        <p:spPr>
          <a:xfrm>
            <a:off x="895680" y="1279080"/>
            <a:ext cx="9187920" cy="6195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3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414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5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L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6" name="Image 3"/>
          <p:cNvPicPr/>
          <p:nvPr/>
        </p:nvPicPr>
        <p:blipFill>
          <a:blip r:embed="rId2"/>
          <a:stretch/>
        </p:blipFill>
        <p:spPr>
          <a:xfrm>
            <a:off x="1976040" y="1602360"/>
            <a:ext cx="7163280" cy="5206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18" name="Google Shape;295;p27"/>
          <p:cNvSpPr/>
          <p:nvPr/>
        </p:nvSpPr>
        <p:spPr>
          <a:xfrm>
            <a:off x="766800" y="2350440"/>
            <a:ext cx="8905320" cy="128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420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421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422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423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24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6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7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8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29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430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431" name="ZoneTexte 6"/>
          <p:cNvSpPr/>
          <p:nvPr/>
        </p:nvSpPr>
        <p:spPr>
          <a:xfrm>
            <a:off x="949320" y="495000"/>
            <a:ext cx="877464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On va jouer un jeu qui s’appelle «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Jeu du panier des lettres</a:t>
            </a: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NB : </a:t>
            </a: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Mettre les 7 lettres dans le panier</a:t>
            </a:r>
            <a:r>
              <a:rPr lang="fr-FR" sz="1829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2" name="Image 9"/>
          <p:cNvPicPr/>
          <p:nvPr/>
        </p:nvPicPr>
        <p:blipFill>
          <a:blip r:embed="rId4"/>
          <a:stretch/>
        </p:blipFill>
        <p:spPr>
          <a:xfrm>
            <a:off x="1683720" y="2280240"/>
            <a:ext cx="6688800" cy="358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434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5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36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3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43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439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0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2"/>
          <p:cNvSpPr/>
          <p:nvPr/>
        </p:nvSpPr>
        <p:spPr>
          <a:xfrm>
            <a:off x="59760" y="45360"/>
            <a:ext cx="10319760" cy="7829280"/>
          </a:xfrm>
          <a:custGeom>
            <a:avLst/>
            <a:gdLst>
              <a:gd name="textAreaLeft" fmla="*/ 0 w 10319760"/>
              <a:gd name="textAreaRight" fmla="*/ 10320120 w 1031976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2" name="TextBox 6"/>
          <p:cNvSpPr/>
          <p:nvPr/>
        </p:nvSpPr>
        <p:spPr>
          <a:xfrm>
            <a:off x="936000" y="252864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TextBox 7"/>
          <p:cNvSpPr/>
          <p:nvPr/>
        </p:nvSpPr>
        <p:spPr>
          <a:xfrm>
            <a:off x="918000" y="391716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4" name="TextBox 8"/>
          <p:cNvSpPr/>
          <p:nvPr/>
        </p:nvSpPr>
        <p:spPr>
          <a:xfrm>
            <a:off x="3658320" y="6590520"/>
            <a:ext cx="2847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50" b="0" u="none" strike="noStrike">
                <a:solidFill>
                  <a:srgbClr val="FCFEFD"/>
                </a:solidFill>
                <a:uFillTx/>
                <a:latin typeface="Arimo Italics"/>
                <a:ea typeface="Arial"/>
              </a:rPr>
              <a:t>Version provisoire pour la formation des enseignants </a:t>
            </a:r>
            <a:endParaRPr lang="en-US" sz="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5" name="Freeform 9"/>
          <p:cNvSpPr/>
          <p:nvPr/>
        </p:nvSpPr>
        <p:spPr>
          <a:xfrm>
            <a:off x="60120" y="6009480"/>
            <a:ext cx="1514520" cy="1877400"/>
          </a:xfrm>
          <a:custGeom>
            <a:avLst/>
            <a:gdLst>
              <a:gd name="textAreaLeft" fmla="*/ 0 w 1514520"/>
              <a:gd name="textAreaRight" fmla="*/ 1514880 w 151452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6" name="Freeform 10"/>
          <p:cNvSpPr/>
          <p:nvPr/>
        </p:nvSpPr>
        <p:spPr>
          <a:xfrm>
            <a:off x="8372880" y="5767920"/>
            <a:ext cx="2006640" cy="2118960"/>
          </a:xfrm>
          <a:custGeom>
            <a:avLst/>
            <a:gdLst>
              <a:gd name="textAreaLeft" fmla="*/ 0 w 2006640"/>
              <a:gd name="textAreaRight" fmla="*/ 2007000 w 2006640"/>
              <a:gd name="textAreaTop" fmla="*/ 0 h 2118960"/>
              <a:gd name="textAreaBottom" fmla="*/ 2119320 h 211896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47" name="TextBox 7"/>
          <p:cNvSpPr/>
          <p:nvPr/>
        </p:nvSpPr>
        <p:spPr>
          <a:xfrm>
            <a:off x="911880" y="391608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reeform 2"/>
          <p:cNvSpPr/>
          <p:nvPr/>
        </p:nvSpPr>
        <p:spPr>
          <a:xfrm>
            <a:off x="59760" y="268920"/>
            <a:ext cx="10315440" cy="7605720"/>
          </a:xfrm>
          <a:custGeom>
            <a:avLst/>
            <a:gdLst>
              <a:gd name="textAreaLeft" fmla="*/ 0 w 10315440"/>
              <a:gd name="textAreaRight" fmla="*/ 10315800 w 10315440"/>
              <a:gd name="textAreaTop" fmla="*/ 0 h 7605720"/>
              <a:gd name="textAreaBottom" fmla="*/ 7606080 h 760572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449" name="Group 3"/>
          <p:cNvGrpSpPr/>
          <p:nvPr/>
        </p:nvGrpSpPr>
        <p:grpSpPr>
          <a:xfrm>
            <a:off x="661320" y="736560"/>
            <a:ext cx="9025920" cy="6387120"/>
            <a:chOff x="661320" y="736560"/>
            <a:chExt cx="9025920" cy="6387120"/>
          </a:xfrm>
        </p:grpSpPr>
        <p:sp>
          <p:nvSpPr>
            <p:cNvPr id="450" name="Freeform 4"/>
            <p:cNvSpPr/>
            <p:nvPr/>
          </p:nvSpPr>
          <p:spPr>
            <a:xfrm>
              <a:off x="661320" y="853560"/>
              <a:ext cx="9025920" cy="6270120"/>
            </a:xfrm>
            <a:custGeom>
              <a:avLst/>
              <a:gdLst>
                <a:gd name="textAreaLeft" fmla="*/ 0 w 9025920"/>
                <a:gd name="textAreaRight" fmla="*/ 9026280 w 9025920"/>
                <a:gd name="textAreaTop" fmla="*/ 0 h 6270120"/>
                <a:gd name="textAreaBottom" fmla="*/ 6270480 h 627012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MA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451" name="TextBox 5"/>
            <p:cNvSpPr/>
            <p:nvPr/>
          </p:nvSpPr>
          <p:spPr>
            <a:xfrm>
              <a:off x="661320" y="736560"/>
              <a:ext cx="1883160" cy="21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400" tIns="50400" rIns="50400" bIns="50400" anchor="ctr">
              <a:noAutofit/>
            </a:bodyPr>
            <a:lstStyle/>
            <a:p>
              <a:pPr algn="ctr">
                <a:lnSpc>
                  <a:spcPts val="3175"/>
                </a:lnSpc>
              </a:pPr>
              <a:endParaRPr lang="en-US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452" name="Freeform 7"/>
          <p:cNvSpPr/>
          <p:nvPr/>
        </p:nvSpPr>
        <p:spPr>
          <a:xfrm>
            <a:off x="747360" y="361080"/>
            <a:ext cx="698760" cy="670680"/>
          </a:xfrm>
          <a:custGeom>
            <a:avLst/>
            <a:gdLst>
              <a:gd name="textAreaLeft" fmla="*/ 0 w 698760"/>
              <a:gd name="textAreaRight" fmla="*/ 699120 w 698760"/>
              <a:gd name="textAreaTop" fmla="*/ 0 h 670680"/>
              <a:gd name="textAreaBottom" fmla="*/ 671040 h 67068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453" name="TextBox 9"/>
          <p:cNvSpPr/>
          <p:nvPr/>
        </p:nvSpPr>
        <p:spPr>
          <a:xfrm>
            <a:off x="1809720" y="5399280"/>
            <a:ext cx="7436880" cy="12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Les objectifs de ma séance ont-ils été atteints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Pourquoi ? Que faire les prochaines séances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Freeform 4"/>
          <p:cNvSpPr/>
          <p:nvPr/>
        </p:nvSpPr>
        <p:spPr>
          <a:xfrm rot="21483000">
            <a:off x="1462320" y="5496120"/>
            <a:ext cx="888840" cy="947160"/>
          </a:xfrm>
          <a:custGeom>
            <a:avLst/>
            <a:gdLst>
              <a:gd name="textAreaLeft" fmla="*/ 0 w 888840"/>
              <a:gd name="textAreaRight" fmla="*/ 889200 w 888840"/>
              <a:gd name="textAreaTop" fmla="*/ 0 h 947160"/>
              <a:gd name="textAreaBottom" fmla="*/ 947520 h 947160"/>
            </a:gdLst>
            <a:ahLst/>
            <a:cxnLst/>
            <a:rect l="textAreaLeft" t="textAreaTop" r="textAreaRight" b="textAreaBottom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455" name="TextBox 6"/>
          <p:cNvSpPr/>
          <p:nvPr/>
        </p:nvSpPr>
        <p:spPr>
          <a:xfrm>
            <a:off x="849960" y="116460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" name="TextBox 7"/>
          <p:cNvSpPr/>
          <p:nvPr/>
        </p:nvSpPr>
        <p:spPr>
          <a:xfrm>
            <a:off x="855360" y="386712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rouge    vert       bleu      jaune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Presentation de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la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letter L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 algn="ctr">
              <a:lnSpc>
                <a:spcPct val="87000"/>
              </a:lnSpc>
              <a:tabLst>
                <a:tab pos="0" algn="l"/>
              </a:tabLst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Les couleurs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70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une nouvelle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Les couleurs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975</Words>
  <PresentationFormat>Personnalisé</PresentationFormat>
  <Paragraphs>111</Paragraphs>
  <Slides>38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38</vt:i4>
      </vt:variant>
    </vt:vector>
  </HeadingPairs>
  <TitlesOfParts>
    <vt:vector size="63" baseType="lpstr">
      <vt:lpstr>Arial</vt:lpstr>
      <vt:lpstr>Arimo Italics</vt:lpstr>
      <vt:lpstr>Calibri</vt:lpstr>
      <vt:lpstr>Calibri </vt:lpstr>
      <vt:lpstr>Cambria</vt:lpstr>
      <vt:lpstr>Carelia</vt:lpstr>
      <vt:lpstr>Dosis</vt:lpstr>
      <vt:lpstr>Dosis Bold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2025-07-02T06:29:53Z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11</vt:r8>
  </property>
  <property fmtid="{D5CDD505-2E9C-101B-9397-08002B2CF9AE}" pid="4" name="PresentationFormat">
    <vt:lpwstr>Personnalisé</vt:lpwstr>
  </property>
  <property fmtid="{D5CDD505-2E9C-101B-9397-08002B2CF9AE}" pid="5" name="Slides">
    <vt:r8>38</vt:r8>
  </property>
</Properties>
</file>