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50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</p:sldIdLst>
  <p:sldSz cx="10439400" cy="7920038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60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move the slide</a:t>
            </a: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Click to edit the notes format</a:t>
            </a:r>
          </a:p>
        </p:txBody>
      </p:sp>
      <p:sp>
        <p:nvSpPr>
          <p:cNvPr id="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&lt;header&gt;</a:t>
            </a:r>
          </a:p>
        </p:txBody>
      </p:sp>
      <p:sp>
        <p:nvSpPr>
          <p:cNvPr id="70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71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72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49C101CD-5399-4DC9-B228-C6A1A9F03D0A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‹N°›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5413" y="1143000"/>
            <a:ext cx="4067175" cy="3086100"/>
          </a:xfrm>
          <a:prstGeom prst="rect">
            <a:avLst/>
          </a:prstGeom>
          <a:ln w="0">
            <a:noFill/>
          </a:ln>
        </p:spPr>
      </p:sp>
      <p:sp>
        <p:nvSpPr>
          <p:cNvPr id="4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77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459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B2419F5-32CF-4335-81CB-8FD79C76C134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CA8C614-819E-4B54-A381-DE1BD5DAC414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26BF632C-2576-48C0-BD2A-101C3C8C23D2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98544E71-F590-41AE-8C40-F424E9DFC26E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99D4946-0C9F-4700-8CC0-E1EDB3A7CA38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E68AB05-04D6-41B4-A5EC-9ED9C2C712C3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5CB8A1F-8CB4-4B96-B316-EBFC610ADADD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5A29E0C2-C14C-48C4-AD4D-AFC2928662EC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E3F7BC0D-1A56-4901-A454-90CD3D884187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533592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535553E0-53D2-483C-8E63-E280ACCB0050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DC313655-CB2C-454B-9BA2-79E9710E476F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3879D9C1-3F44-4CBD-A76A-914697FFB3DA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8D19D7A-781E-44E1-B46D-F757ADA59987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61000" y="210240"/>
            <a:ext cx="1716840" cy="89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2040840" y="210240"/>
            <a:ext cx="2917440" cy="450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261000" y="1104840"/>
            <a:ext cx="1716840" cy="3611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43DFE81-F122-42FF-A552-584B71B5BA9C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23120" y="3696120"/>
            <a:ext cx="3131640" cy="435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023120" y="471960"/>
            <a:ext cx="3131640" cy="31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023120" y="4132440"/>
            <a:ext cx="3131640" cy="61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448C094-6434-4472-A980-15C8D8AED1B7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 rot="5400000">
            <a:off x="867960" y="624960"/>
            <a:ext cx="3484080" cy="4697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E374467-1BBD-46B6-900C-DB824B675C3D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 rot="5400000">
            <a:off x="2118960" y="1876680"/>
            <a:ext cx="4504680" cy="117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 rot="5400000">
            <a:off x="-272880" y="745560"/>
            <a:ext cx="4504680" cy="343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5928ACB-2ED6-4A70-BFE9-83562EED055D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91320" y="1640160"/>
            <a:ext cx="4436280" cy="113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dt" idx="10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ftr" idx="11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4CCA69F-6C58-4A3E-B6BB-69BD5677A346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46972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A40AF29-0FEE-4A94-AD14-04774FE569E1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12200" y="3393000"/>
            <a:ext cx="4436280" cy="1048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>
              <a:buNone/>
            </a:pPr>
            <a:r>
              <a:rPr lang="en-US" sz="228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12200" y="2237760"/>
            <a:ext cx="4436280" cy="1154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7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dt" idx="16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ftr" idx="17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sldNum" idx="18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62EEE17-FAE4-4A96-AD80-51D3DCF163B4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26532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6" name="PlaceHolder 4"/>
          <p:cNvSpPr>
            <a:spLocks noGrp="1"/>
          </p:cNvSpPr>
          <p:nvPr>
            <p:ph type="dt" idx="19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7" name="PlaceHolder 5"/>
          <p:cNvSpPr>
            <a:spLocks noGrp="1"/>
          </p:cNvSpPr>
          <p:nvPr>
            <p:ph type="ftr" idx="20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8" name="PlaceHolder 6"/>
          <p:cNvSpPr>
            <a:spLocks noGrp="1"/>
          </p:cNvSpPr>
          <p:nvPr>
            <p:ph type="sldNum" idx="21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A263955-837B-4703-99F6-3943BF910A65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261000" y="1181880"/>
            <a:ext cx="230580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261000" y="1674360"/>
            <a:ext cx="230580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2651400" y="1181880"/>
            <a:ext cx="230688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2651400" y="1674360"/>
            <a:ext cx="230688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dt" idx="22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ftr" idx="23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49" name="PlaceHolder 8"/>
          <p:cNvSpPr>
            <a:spLocks noGrp="1"/>
          </p:cNvSpPr>
          <p:nvPr>
            <p:ph type="sldNum" idx="24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D7E4556-0D8F-409C-9672-7E3D94D7C57C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dt" idx="25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ftr" idx="26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53" name="PlaceHolder 4"/>
          <p:cNvSpPr>
            <a:spLocks noGrp="1"/>
          </p:cNvSpPr>
          <p:nvPr>
            <p:ph type="sldNum" idx="27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543DA22-0FBD-446F-AD22-DC41A311BED0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.sv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89;p13"/>
          <p:cNvSpPr/>
          <p:nvPr/>
        </p:nvSpPr>
        <p:spPr>
          <a:xfrm>
            <a:off x="58680" y="596448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74" name="Google Shape;90;p13"/>
          <p:cNvSpPr/>
          <p:nvPr/>
        </p:nvSpPr>
        <p:spPr>
          <a:xfrm>
            <a:off x="2104200" y="2969280"/>
            <a:ext cx="6230880" cy="90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990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TaRL </a:t>
            </a:r>
            <a:r>
              <a:rPr lang="en-US" sz="60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Français</a:t>
            </a:r>
            <a:endParaRPr lang="en-US" sz="6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5" name="Google Shape;91;p13"/>
          <p:cNvSpPr/>
          <p:nvPr/>
        </p:nvSpPr>
        <p:spPr>
          <a:xfrm>
            <a:off x="8335440" y="572004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76" name="Google Shape;92;p13"/>
          <p:cNvGrpSpPr/>
          <p:nvPr/>
        </p:nvGrpSpPr>
        <p:grpSpPr>
          <a:xfrm>
            <a:off x="2923200" y="4747320"/>
            <a:ext cx="4813920" cy="635760"/>
            <a:chOff x="2923200" y="4747320"/>
            <a:chExt cx="4813920" cy="635760"/>
          </a:xfrm>
        </p:grpSpPr>
        <p:sp>
          <p:nvSpPr>
            <p:cNvPr id="77" name="Google Shape;93;p13"/>
            <p:cNvSpPr/>
            <p:nvPr/>
          </p:nvSpPr>
          <p:spPr>
            <a:xfrm>
              <a:off x="4054680" y="4747320"/>
              <a:ext cx="2435400" cy="618840"/>
            </a:xfrm>
            <a:prstGeom prst="roundRect">
              <a:avLst>
                <a:gd name="adj" fmla="val 32324"/>
              </a:avLst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78" name="Google Shape;94;p13"/>
            <p:cNvSpPr/>
            <p:nvPr/>
          </p:nvSpPr>
          <p:spPr>
            <a:xfrm>
              <a:off x="2923200" y="4790880"/>
              <a:ext cx="4813920" cy="592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39000"/>
                </a:lnSpc>
                <a:tabLst>
                  <a:tab pos="0" algn="l"/>
                </a:tabLst>
              </a:pPr>
              <a:r>
                <a:rPr lang="en-US" sz="2790" b="1" u="none" strike="noStrike">
                  <a:solidFill>
                    <a:schemeClr val="lt1"/>
                  </a:solidFill>
                  <a:uFillTx/>
                  <a:latin typeface="Dosis"/>
                  <a:ea typeface="Dosis"/>
                </a:rPr>
                <a:t>Séance 11</a:t>
              </a:r>
              <a:endParaRPr lang="en-US" sz="279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79" name="Google Shape;96;p13"/>
          <p:cNvGrpSpPr/>
          <p:nvPr/>
        </p:nvGrpSpPr>
        <p:grpSpPr>
          <a:xfrm>
            <a:off x="8080560" y="2343600"/>
            <a:ext cx="2098800" cy="1504800"/>
            <a:chOff x="8080560" y="2343600"/>
            <a:chExt cx="2098800" cy="1504800"/>
          </a:xfrm>
        </p:grpSpPr>
        <p:sp>
          <p:nvSpPr>
            <p:cNvPr id="80" name="Google Shape;97;p13"/>
            <p:cNvSpPr/>
            <p:nvPr/>
          </p:nvSpPr>
          <p:spPr>
            <a:xfrm>
              <a:off x="8409600" y="2343600"/>
              <a:ext cx="1440720" cy="1504800"/>
            </a:xfrm>
            <a:custGeom>
              <a:avLst/>
              <a:gdLst>
                <a:gd name="textAreaLeft" fmla="*/ 0 w 1440720"/>
                <a:gd name="textAreaRight" fmla="*/ 1441080 w 1440720"/>
                <a:gd name="textAreaTop" fmla="*/ 0 h 1504800"/>
                <a:gd name="textAreaBottom" fmla="*/ 1505160 h 1504800"/>
              </a:gdLst>
              <a:ahLst/>
              <a:cxnLst/>
              <a:rect l="textAreaLeft" t="textAreaTop" r="textAreaRight" b="textAreaBottom"/>
              <a:pathLst>
                <a:path w="1446572" h="1650653">
                  <a:moveTo>
                    <a:pt x="0" y="0"/>
                  </a:moveTo>
                  <a:lnTo>
                    <a:pt x="1446572" y="0"/>
                  </a:lnTo>
                  <a:lnTo>
                    <a:pt x="1446572" y="1650653"/>
                  </a:lnTo>
                  <a:lnTo>
                    <a:pt x="0" y="1650653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81" name="Google Shape;98;p13"/>
            <p:cNvSpPr/>
            <p:nvPr/>
          </p:nvSpPr>
          <p:spPr>
            <a:xfrm>
              <a:off x="8080560" y="2663280"/>
              <a:ext cx="2098800" cy="1131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55000"/>
                </a:lnSpc>
                <a:tabLst>
                  <a:tab pos="0" algn="l"/>
                </a:tabLst>
              </a:pPr>
              <a:r>
                <a:rPr lang="en-US" sz="228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Niveau                </a:t>
              </a:r>
              <a:r>
                <a:rPr lang="en-US" sz="251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             </a:t>
              </a:r>
              <a:endParaRPr lang="en-US" sz="251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2" name="Google Shape;99;p13"/>
            <p:cNvSpPr/>
            <p:nvPr/>
          </p:nvSpPr>
          <p:spPr>
            <a:xfrm>
              <a:off x="8806680" y="3178800"/>
              <a:ext cx="1043640" cy="404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1</a:t>
              </a:r>
              <a:r>
                <a:rPr lang="en-US" sz="2058" b="1" u="none" strike="noStrike" baseline="30000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ère</a:t>
              </a: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 AP</a:t>
              </a:r>
              <a:endParaRPr lang="en-US" sz="206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3" name="Google Shape;100;p13"/>
          <p:cNvSpPr/>
          <p:nvPr/>
        </p:nvSpPr>
        <p:spPr>
          <a:xfrm>
            <a:off x="2799000" y="6072120"/>
            <a:ext cx="4592880" cy="3077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4" name="Google Shape;101;p13" descr="الصفحة الرئيسية"/>
          <p:cNvPicPr/>
          <p:nvPr/>
        </p:nvPicPr>
        <p:blipFill>
          <a:blip r:embed="rId6"/>
          <a:stretch/>
        </p:blipFill>
        <p:spPr>
          <a:xfrm>
            <a:off x="1532880" y="644400"/>
            <a:ext cx="7373520" cy="1032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09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0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1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12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13" name="ZoneTexte 13"/>
          <p:cNvSpPr/>
          <p:nvPr/>
        </p:nvSpPr>
        <p:spPr>
          <a:xfrm>
            <a:off x="381600" y="48348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Première écoute : Les élèves écoutent. Pendant la diffusion, l’enseignant réalise des gestes expressifs en lien avec le contenu de la chanson.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14" name="Image 213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7720" y="1774080"/>
            <a:ext cx="8577360" cy="520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47" fill="hold"/>
                                        <p:tgtEl>
                                          <p:spTgt spid="2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214"/>
                </p:tgtEl>
              </p:cMediaNode>
            </p:video>
            <p:seq>
              <p:cTn id="8" restart="whenNotActive" fill="hold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childTnLst>
                  <p:par>
                    <p:cTn id="9" fill="hold">
                      <p:stCondLst>
                        <p:cond evt="onClick" delay="0">
                          <p:tgtEl>
                            <p:spTgt spid="214"/>
                          </p:tgtEl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16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7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8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19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20" name="ZoneTexte 13"/>
          <p:cNvSpPr/>
          <p:nvPr/>
        </p:nvSpPr>
        <p:spPr>
          <a:xfrm>
            <a:off x="348120" y="480240"/>
            <a:ext cx="9858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Deuxième écoute : les élèves chantent et font des gestes expressifs. Cliquez pour diffuser l’audio.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21" name="Image 220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0120" y="1570320"/>
            <a:ext cx="8577360" cy="520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47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" restart="whenNotActive" fill="hold" nodeType="interactiveSeq">
                <p:stCondLst>
                  <p:cond evt="onClick" delay="0">
                    <p:tgtEl>
                      <p:spTgt spid="221"/>
                    </p:tgtEl>
                  </p:cond>
                </p:stCondLst>
                <p:childTnLst>
                  <p:par>
                    <p:cTn id="8" fill="hold">
                      <p:stCondLst>
                        <p:cond evt="onClick" delay="0">
                          <p:tgtEl>
                            <p:spTgt spid="221"/>
                          </p:tgtEl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>
                  <p:stCondLst>
                    <p:cond delay="indefinite"/>
                  </p:stCondLst>
                </p:cTn>
                <p:tgtEl>
                  <p:spTgt spid="221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63;p24"/>
          <p:cNvSpPr/>
          <p:nvPr/>
        </p:nvSpPr>
        <p:spPr>
          <a:xfrm>
            <a:off x="0" y="568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3" name="Google Shape;264;p24"/>
          <p:cNvSpPr/>
          <p:nvPr/>
        </p:nvSpPr>
        <p:spPr>
          <a:xfrm>
            <a:off x="766800" y="1591560"/>
            <a:ext cx="8905320" cy="185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66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Vocabulaire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4" name="Google Shape;266;p24"/>
          <p:cNvSpPr/>
          <p:nvPr/>
        </p:nvSpPr>
        <p:spPr>
          <a:xfrm>
            <a:off x="3094560" y="3894120"/>
            <a:ext cx="5992560" cy="31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</a:pPr>
            <a:r>
              <a:rPr lang="fr-FR" sz="24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rouge        vert         bleu        jaune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5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6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27" name="Google Shape;124;p14"/>
          <p:cNvGrpSpPr/>
          <p:nvPr/>
        </p:nvGrpSpPr>
        <p:grpSpPr>
          <a:xfrm>
            <a:off x="6841080" y="6478200"/>
            <a:ext cx="1828800" cy="696240"/>
            <a:chOff x="6841080" y="6478200"/>
            <a:chExt cx="1828800" cy="696240"/>
          </a:xfrm>
        </p:grpSpPr>
        <p:sp>
          <p:nvSpPr>
            <p:cNvPr id="228" name="Google Shape;125;p14"/>
            <p:cNvSpPr/>
            <p:nvPr/>
          </p:nvSpPr>
          <p:spPr>
            <a:xfrm>
              <a:off x="7159320" y="664272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29" name="Google Shape;126;p14"/>
            <p:cNvPicPr/>
            <p:nvPr/>
          </p:nvPicPr>
          <p:blipFill>
            <a:blip r:embed="rId5"/>
            <a:stretch/>
          </p:blipFill>
          <p:spPr>
            <a:xfrm>
              <a:off x="6841080" y="647820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30" name="Google Shape;127;p14"/>
            <p:cNvSpPr/>
            <p:nvPr/>
          </p:nvSpPr>
          <p:spPr>
            <a:xfrm>
              <a:off x="7386840" y="662040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3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3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36" name="ZoneTexte 9"/>
          <p:cNvSpPr/>
          <p:nvPr/>
        </p:nvSpPr>
        <p:spPr>
          <a:xfrm>
            <a:off x="928080" y="534960"/>
            <a:ext cx="8989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1 : « Présentation du vocabulaire »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des crayons de couleurs et dit : « crayons de couleurs » « couleur 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38" name="Image 2"/>
          <p:cNvPicPr/>
          <p:nvPr/>
        </p:nvPicPr>
        <p:blipFill>
          <a:blip r:embed="rId4"/>
          <a:stretch/>
        </p:blipFill>
        <p:spPr>
          <a:xfrm>
            <a:off x="2328840" y="276552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9" name="Bulle narrative : ronde 3"/>
          <p:cNvSpPr/>
          <p:nvPr/>
        </p:nvSpPr>
        <p:spPr>
          <a:xfrm>
            <a:off x="5335560" y="182412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crayons de couleurs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40" name="Image 11"/>
          <p:cNvPicPr/>
          <p:nvPr/>
        </p:nvPicPr>
        <p:blipFill>
          <a:blip r:embed="rId5"/>
          <a:stretch/>
        </p:blipFill>
        <p:spPr>
          <a:xfrm rot="20319000">
            <a:off x="3625920" y="3155400"/>
            <a:ext cx="1390320" cy="137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4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4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4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en chœur « couleur » puis « crayon de couleurs » 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48" name="Image 10"/>
          <p:cNvPicPr/>
          <p:nvPr/>
        </p:nvPicPr>
        <p:blipFill>
          <a:blip r:embed="rId4"/>
          <a:stretch/>
        </p:blipFill>
        <p:spPr>
          <a:xfrm>
            <a:off x="928080" y="2642400"/>
            <a:ext cx="4407480" cy="42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9" name="Bulle narrative : ronde 11"/>
          <p:cNvSpPr/>
          <p:nvPr/>
        </p:nvSpPr>
        <p:spPr>
          <a:xfrm>
            <a:off x="1793520" y="238140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Couleur…….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crayon de couleurs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50" name="Image 2"/>
          <p:cNvPicPr/>
          <p:nvPr/>
        </p:nvPicPr>
        <p:blipFill>
          <a:blip r:embed="rId5"/>
          <a:stretch/>
        </p:blipFill>
        <p:spPr>
          <a:xfrm>
            <a:off x="6526440" y="2790720"/>
            <a:ext cx="2685600" cy="2657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5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5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5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5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5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un crayon rouge et dit « c’est un crayon rouge » « rouge 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58" name="Image 2"/>
          <p:cNvPicPr/>
          <p:nvPr/>
        </p:nvPicPr>
        <p:blipFill>
          <a:blip r:embed="rId4"/>
          <a:stretch/>
        </p:blipFill>
        <p:spPr>
          <a:xfrm>
            <a:off x="2328840" y="276552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9" name="Bulle narrative : ronde 3"/>
          <p:cNvSpPr/>
          <p:nvPr/>
        </p:nvSpPr>
        <p:spPr>
          <a:xfrm>
            <a:off x="5335560" y="182412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c’est un crayon rouge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60" name="Image 12"/>
          <p:cNvPicPr/>
          <p:nvPr/>
        </p:nvPicPr>
        <p:blipFill>
          <a:blip r:embed="rId5"/>
          <a:stretch/>
        </p:blipFill>
        <p:spPr>
          <a:xfrm rot="16200000">
            <a:off x="3930120" y="3221640"/>
            <a:ext cx="1882440" cy="45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6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6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6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en chœur «rouge 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68" name="Image 10"/>
          <p:cNvPicPr/>
          <p:nvPr/>
        </p:nvPicPr>
        <p:blipFill>
          <a:blip r:embed="rId4"/>
          <a:stretch/>
        </p:blipFill>
        <p:spPr>
          <a:xfrm>
            <a:off x="928080" y="2642400"/>
            <a:ext cx="4407480" cy="42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9" name="Bulle narrative : ronde 11"/>
          <p:cNvSpPr/>
          <p:nvPr/>
        </p:nvSpPr>
        <p:spPr>
          <a:xfrm>
            <a:off x="1793520" y="238140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800" b="1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rouge</a:t>
            </a:r>
            <a:endParaRPr lang="en-US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70" name="Image 3"/>
          <p:cNvPicPr/>
          <p:nvPr/>
        </p:nvPicPr>
        <p:blipFill>
          <a:blip r:embed="rId5"/>
          <a:stretch/>
        </p:blipFill>
        <p:spPr>
          <a:xfrm rot="16200000">
            <a:off x="5774040" y="3947760"/>
            <a:ext cx="4134240" cy="1001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7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7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7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7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7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un crayon rouge et dit « c’est un crayon jaune » « jaune 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78" name="Image 2"/>
          <p:cNvPicPr/>
          <p:nvPr/>
        </p:nvPicPr>
        <p:blipFill>
          <a:blip r:embed="rId4"/>
          <a:stretch/>
        </p:blipFill>
        <p:spPr>
          <a:xfrm>
            <a:off x="2328840" y="276552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9" name="Bulle narrative : ronde 3"/>
          <p:cNvSpPr/>
          <p:nvPr/>
        </p:nvSpPr>
        <p:spPr>
          <a:xfrm>
            <a:off x="5335560" y="182412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c’est un crayon jaune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80" name="Image 11"/>
          <p:cNvPicPr/>
          <p:nvPr/>
        </p:nvPicPr>
        <p:blipFill>
          <a:blip r:embed="rId5"/>
          <a:stretch/>
        </p:blipFill>
        <p:spPr>
          <a:xfrm>
            <a:off x="4561200" y="2474640"/>
            <a:ext cx="620640" cy="1988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8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8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8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8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8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en chœur «jaune 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88" name="Image 10"/>
          <p:cNvPicPr/>
          <p:nvPr/>
        </p:nvPicPr>
        <p:blipFill>
          <a:blip r:embed="rId4"/>
          <a:stretch/>
        </p:blipFill>
        <p:spPr>
          <a:xfrm>
            <a:off x="928080" y="2642400"/>
            <a:ext cx="4407480" cy="42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9" name="Bulle narrative : ronde 11"/>
          <p:cNvSpPr/>
          <p:nvPr/>
        </p:nvSpPr>
        <p:spPr>
          <a:xfrm>
            <a:off x="1793520" y="238140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800" b="1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jaune</a:t>
            </a:r>
            <a:endParaRPr lang="en-US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90" name="Image 2"/>
          <p:cNvPicPr/>
          <p:nvPr/>
        </p:nvPicPr>
        <p:blipFill>
          <a:blip r:embed="rId5"/>
          <a:stretch/>
        </p:blipFill>
        <p:spPr>
          <a:xfrm>
            <a:off x="7461000" y="2275560"/>
            <a:ext cx="1546920" cy="4091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9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9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9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9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9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un crayon rouge et dit « c’est un crayon vert » « vert 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98" name="Image 2"/>
          <p:cNvPicPr/>
          <p:nvPr/>
        </p:nvPicPr>
        <p:blipFill>
          <a:blip r:embed="rId4"/>
          <a:stretch/>
        </p:blipFill>
        <p:spPr>
          <a:xfrm>
            <a:off x="2328840" y="276552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Bulle narrative : ronde 3"/>
          <p:cNvSpPr/>
          <p:nvPr/>
        </p:nvSpPr>
        <p:spPr>
          <a:xfrm>
            <a:off x="5335560" y="182412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u="none" strike="noStrike">
                <a:solidFill>
                  <a:srgbClr val="00B050"/>
                </a:solidFill>
                <a:uFillTx/>
                <a:latin typeface="MicrosoftUighur"/>
                <a:ea typeface="Arial"/>
              </a:rPr>
              <a:t>c’est un crayon vert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00" name="Image 12"/>
          <p:cNvPicPr/>
          <p:nvPr/>
        </p:nvPicPr>
        <p:blipFill>
          <a:blip r:embed="rId5"/>
          <a:stretch/>
        </p:blipFill>
        <p:spPr>
          <a:xfrm rot="7052400">
            <a:off x="3980520" y="3018960"/>
            <a:ext cx="1019160" cy="1374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eeform 2"/>
          <p:cNvSpPr/>
          <p:nvPr/>
        </p:nvSpPr>
        <p:spPr>
          <a:xfrm>
            <a:off x="0" y="4536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86" name="Group 3"/>
          <p:cNvGrpSpPr/>
          <p:nvPr/>
        </p:nvGrpSpPr>
        <p:grpSpPr>
          <a:xfrm>
            <a:off x="422280" y="595440"/>
            <a:ext cx="9594360" cy="6740280"/>
            <a:chOff x="422280" y="595440"/>
            <a:chExt cx="9594360" cy="6740280"/>
          </a:xfrm>
        </p:grpSpPr>
        <p:sp>
          <p:nvSpPr>
            <p:cNvPr id="87" name="Freeform 4"/>
            <p:cNvSpPr/>
            <p:nvPr/>
          </p:nvSpPr>
          <p:spPr>
            <a:xfrm>
              <a:off x="422280" y="718920"/>
              <a:ext cx="9594360" cy="6616800"/>
            </a:xfrm>
            <a:custGeom>
              <a:avLst/>
              <a:gdLst>
                <a:gd name="textAreaLeft" fmla="*/ 0 w 9594360"/>
                <a:gd name="textAreaRight" fmla="*/ 9594720 w 9594360"/>
                <a:gd name="textAreaTop" fmla="*/ 0 h 6616800"/>
                <a:gd name="textAreaBottom" fmla="*/ 6617160 h 661680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88" name="TextBox 5"/>
            <p:cNvSpPr/>
            <p:nvPr/>
          </p:nvSpPr>
          <p:spPr>
            <a:xfrm>
              <a:off x="422280" y="595440"/>
              <a:ext cx="2001600" cy="22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89" name="Freeform 7"/>
          <p:cNvSpPr/>
          <p:nvPr/>
        </p:nvSpPr>
        <p:spPr>
          <a:xfrm>
            <a:off x="695880" y="30528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90" name="TextBox 9"/>
          <p:cNvSpPr/>
          <p:nvPr/>
        </p:nvSpPr>
        <p:spPr>
          <a:xfrm>
            <a:off x="1627200" y="1239840"/>
            <a:ext cx="8090280" cy="81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3197"/>
              </a:lnSpc>
            </a:pPr>
            <a:r>
              <a:rPr lang="fr-FR" sz="274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 Recommandations générales pour les enseignants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TextBox 10"/>
          <p:cNvSpPr/>
          <p:nvPr/>
        </p:nvSpPr>
        <p:spPr>
          <a:xfrm>
            <a:off x="422280" y="2242080"/>
            <a:ext cx="959436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2302"/>
              </a:lnSpc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1.  Se préparer </a:t>
            </a:r>
            <a:r>
              <a:rPr lang="en-US" sz="1829" b="0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:  </a:t>
            </a:r>
            <a:r>
              <a:rPr lang="en-US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lire le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support avant la séance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pour s’en imprégner et visualiser les enchaînements</a:t>
            </a:r>
            <a:r>
              <a:rPr lang="fr-FR" sz="1600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TextBox 10"/>
          <p:cNvSpPr/>
          <p:nvPr/>
        </p:nvSpPr>
        <p:spPr>
          <a:xfrm>
            <a:off x="422280" y="2747520"/>
            <a:ext cx="9320760" cy="20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0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</a:t>
            </a: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2.  Maintenir un rythme soutenu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imposer une cadence élevée à la classe, sans temps morts. Il doit veiller à couvrir le contenu de la leçon,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en vérifiant la compréhension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avant de passer à l’étape suivante</a:t>
            </a:r>
            <a:r>
              <a:rPr lang="en-US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TextBox 10"/>
          <p:cNvSpPr/>
          <p:nvPr/>
        </p:nvSpPr>
        <p:spPr>
          <a:xfrm>
            <a:off x="396720" y="3804120"/>
            <a:ext cx="932076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3.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Questionner et corriger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faire participer le maximum d’élèves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pendant la séance, surtout les plus faibles. Chaque réponse erronée doit être corrigée pour éviter l’installation durable de lacunes.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TextBox 10"/>
          <p:cNvSpPr/>
          <p:nvPr/>
        </p:nvSpPr>
        <p:spPr>
          <a:xfrm>
            <a:off x="422280" y="4893480"/>
            <a:ext cx="9320760" cy="166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723240" indent="-723240" algn="just">
              <a:lnSpc>
                <a:spcPct val="100000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4.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Suivre les étapes du support sans le lire passivement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chaque haut de page contient un encadré avec des suggestions pour les enseignants. Il est essentiel de respecter ces orientations et de ne sauter aucune page. Toutefois,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ne doit pas faire de lecture passive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Il se tient debout, circule et occupe la salle. Il explique de manière vivante et expressive, donne des exemples, fait participer les élèves et corrige les réponses.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TextBox 10"/>
          <p:cNvSpPr/>
          <p:nvPr/>
        </p:nvSpPr>
        <p:spPr>
          <a:xfrm>
            <a:off x="422280" y="6461280"/>
            <a:ext cx="9320760" cy="116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5.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Expliquer les consignes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 veille à ce que tous les élèves comprennent les consignes des activités en leur demandant de les reformuler ou en les réexpliquant dans leur langue maternelle.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ZoneTexte 13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0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0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0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30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30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en chœur «vert 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308" name="Image 10"/>
          <p:cNvPicPr/>
          <p:nvPr/>
        </p:nvPicPr>
        <p:blipFill>
          <a:blip r:embed="rId4"/>
          <a:stretch/>
        </p:blipFill>
        <p:spPr>
          <a:xfrm>
            <a:off x="928080" y="2642400"/>
            <a:ext cx="4407480" cy="42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9" name="Bulle narrative : ronde 11"/>
          <p:cNvSpPr/>
          <p:nvPr/>
        </p:nvSpPr>
        <p:spPr>
          <a:xfrm>
            <a:off x="1793520" y="238140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400" b="1" u="none" strike="noStrike">
                <a:solidFill>
                  <a:srgbClr val="00B050"/>
                </a:solidFill>
                <a:uFillTx/>
                <a:latin typeface="MicrosoftUighur"/>
                <a:ea typeface="Arial"/>
              </a:rPr>
              <a:t>vert</a:t>
            </a:r>
            <a:endParaRPr lang="en-US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10" name="Image 12"/>
          <p:cNvPicPr/>
          <p:nvPr/>
        </p:nvPicPr>
        <p:blipFill>
          <a:blip r:embed="rId5"/>
          <a:stretch/>
        </p:blipFill>
        <p:spPr>
          <a:xfrm rot="8632800">
            <a:off x="7032600" y="2944800"/>
            <a:ext cx="2266920" cy="3057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1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1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1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31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31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un crayon rouge et dit « c’est un crayon bleu » « bleu 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318" name="Image 2"/>
          <p:cNvPicPr/>
          <p:nvPr/>
        </p:nvPicPr>
        <p:blipFill>
          <a:blip r:embed="rId4"/>
          <a:stretch/>
        </p:blipFill>
        <p:spPr>
          <a:xfrm>
            <a:off x="2328840" y="276552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9" name="Bulle narrative : ronde 3"/>
          <p:cNvSpPr/>
          <p:nvPr/>
        </p:nvSpPr>
        <p:spPr>
          <a:xfrm>
            <a:off x="5335560" y="182412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u="none" strike="noStrik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icrosoftUighur"/>
                <a:ea typeface="Arial"/>
              </a:rPr>
              <a:t>c’est un crayon bleu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20" name="Image 11"/>
          <p:cNvPicPr/>
          <p:nvPr/>
        </p:nvPicPr>
        <p:blipFill>
          <a:blip r:embed="rId5"/>
          <a:stretch/>
        </p:blipFill>
        <p:spPr>
          <a:xfrm>
            <a:off x="4560840" y="2504520"/>
            <a:ext cx="542520" cy="1996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2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2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24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32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32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en chœur «bleu 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328" name="Image 10"/>
          <p:cNvPicPr/>
          <p:nvPr/>
        </p:nvPicPr>
        <p:blipFill>
          <a:blip r:embed="rId4"/>
          <a:stretch/>
        </p:blipFill>
        <p:spPr>
          <a:xfrm>
            <a:off x="928080" y="2642400"/>
            <a:ext cx="4407480" cy="42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9" name="Bulle narrative : ronde 11"/>
          <p:cNvSpPr/>
          <p:nvPr/>
        </p:nvSpPr>
        <p:spPr>
          <a:xfrm>
            <a:off x="1793520" y="238140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400" b="1" u="none" strike="noStrik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icrosoftUighur"/>
                <a:ea typeface="Arial"/>
              </a:rPr>
              <a:t>Bleu</a:t>
            </a:r>
            <a:endParaRPr lang="en-US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30" name="Image 3"/>
          <p:cNvPicPr/>
          <p:nvPr/>
        </p:nvPicPr>
        <p:blipFill>
          <a:blip r:embed="rId5"/>
          <a:stretch/>
        </p:blipFill>
        <p:spPr>
          <a:xfrm>
            <a:off x="7340400" y="2292480"/>
            <a:ext cx="1533240" cy="4196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32" name="Google Shape;295;p27"/>
          <p:cNvSpPr/>
          <p:nvPr/>
        </p:nvSpPr>
        <p:spPr>
          <a:xfrm>
            <a:off x="766800" y="2350440"/>
            <a:ext cx="8905320" cy="127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Chanson de l’alphabet 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3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34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335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336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337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38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40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41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42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343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344" name="ZoneTexte 9"/>
          <p:cNvSpPr/>
          <p:nvPr/>
        </p:nvSpPr>
        <p:spPr>
          <a:xfrm>
            <a:off x="928080" y="53496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chemeClr val="lt1">
                    <a:lumMod val="65000"/>
                  </a:schemeClr>
                </a:solidFill>
                <a:uFillTx/>
                <a:latin typeface="Arial"/>
                <a:ea typeface="Arial"/>
              </a:rPr>
              <a:t>On va écouter la chanson de l’alphabet. Après, on va chanter ensemble. Ecoutez bien.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45" name="Image 1"/>
          <p:cNvPicPr/>
          <p:nvPr/>
        </p:nvPicPr>
        <p:blipFill>
          <a:blip r:embed="rId4"/>
          <a:stretch/>
        </p:blipFill>
        <p:spPr>
          <a:xfrm>
            <a:off x="2377800" y="1690200"/>
            <a:ext cx="5625360" cy="5175000"/>
          </a:xfrm>
          <a:prstGeom prst="rect">
            <a:avLst/>
          </a:prstGeom>
          <a:noFill/>
          <a:ln w="0">
            <a:noFill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47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48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49" name="Google Shape;305;p28"/>
          <p:cNvSpPr/>
          <p:nvPr/>
        </p:nvSpPr>
        <p:spPr>
          <a:xfrm>
            <a:off x="209880" y="3708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1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Les élèves écoutent et suivent avec le doigt sur la charte des lettres. L’enseignant met le doigt sur les lettres pendant la chanson )livret de l’élève page 79 [.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50" name="Image 349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120" y="1127880"/>
            <a:ext cx="9815040" cy="566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33" fill="hold"/>
                                        <p:tgtEl>
                                          <p:spTgt spid="3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350"/>
                </p:tgtEl>
              </p:cMediaNode>
            </p:video>
            <p:seq>
              <p:cTn id="8" restart="whenNotActive" fill="hold" nodeType="interactiveSeq">
                <p:stCondLst>
                  <p:cond evt="onClick" delay="0">
                    <p:tgtEl>
                      <p:spTgt spid="350"/>
                    </p:tgtEl>
                  </p:cond>
                </p:stCondLst>
                <p:childTnLst>
                  <p:par>
                    <p:cTn id="9" fill="hold">
                      <p:stCondLst>
                        <p:cond evt="onClick" delay="0">
                          <p:tgtEl>
                            <p:spTgt spid="350"/>
                          </p:tgtEl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52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53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54" name="Google Shape;305;p28"/>
          <p:cNvSpPr/>
          <p:nvPr/>
        </p:nvSpPr>
        <p:spPr>
          <a:xfrm>
            <a:off x="209880" y="3024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2: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Les élèves chantent l’alphabet en mettant le doigt sur chaque lettre.(s’arrêter à N)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55" name="Image 2"/>
          <p:cNvPicPr/>
          <p:nvPr/>
        </p:nvPicPr>
        <p:blipFill>
          <a:blip r:embed="rId2"/>
          <a:stretch/>
        </p:blipFill>
        <p:spPr>
          <a:xfrm>
            <a:off x="3151080" y="1413360"/>
            <a:ext cx="4136760" cy="372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6" name="Image 5"/>
          <p:cNvPicPr/>
          <p:nvPr/>
        </p:nvPicPr>
        <p:blipFill>
          <a:blip r:embed="rId3"/>
          <a:stretch/>
        </p:blipFill>
        <p:spPr>
          <a:xfrm>
            <a:off x="3254400" y="5050800"/>
            <a:ext cx="2552760" cy="1311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294;p27"/>
          <p:cNvSpPr/>
          <p:nvPr/>
        </p:nvSpPr>
        <p:spPr>
          <a:xfrm>
            <a:off x="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58" name="Google Shape;295;p27"/>
          <p:cNvSpPr/>
          <p:nvPr/>
        </p:nvSpPr>
        <p:spPr>
          <a:xfrm>
            <a:off x="766800" y="2350440"/>
            <a:ext cx="890532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Présentation de la letter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9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60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361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362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363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64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365" name="Google Shape;295;p27"/>
          <p:cNvSpPr/>
          <p:nvPr/>
        </p:nvSpPr>
        <p:spPr>
          <a:xfrm>
            <a:off x="766800" y="3414600"/>
            <a:ext cx="890532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L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67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68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96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L</a:t>
            </a:r>
            <a:endParaRPr lang="en-US" sz="9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9" name="Google Shape;305;p28"/>
          <p:cNvSpPr/>
          <p:nvPr/>
        </p:nvSpPr>
        <p:spPr>
          <a:xfrm>
            <a:off x="261000" y="28008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Etape 1 : c’est la lettre L. Répétons tous ensemble « L 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1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2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3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74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5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6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7" name="Rectangle : coins arrondis 22"/>
          <p:cNvSpPr/>
          <p:nvPr/>
        </p:nvSpPr>
        <p:spPr>
          <a:xfrm>
            <a:off x="279000" y="360000"/>
            <a:ext cx="10011600" cy="10126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8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9" name="Freeform 8"/>
          <p:cNvSpPr/>
          <p:nvPr/>
        </p:nvSpPr>
        <p:spPr>
          <a:xfrm>
            <a:off x="515880" y="6854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80" name="ZoneTexte 19"/>
          <p:cNvSpPr/>
          <p:nvPr/>
        </p:nvSpPr>
        <p:spPr>
          <a:xfrm>
            <a:off x="1068840" y="47124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Répétez avec moi : «L» </a:t>
            </a:r>
            <a:r>
              <a:rPr lang="fr-FR" sz="1710" b="1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1" name="Rectangle 1"/>
          <p:cNvSpPr/>
          <p:nvPr/>
        </p:nvSpPr>
        <p:spPr>
          <a:xfrm>
            <a:off x="1344960" y="1969560"/>
            <a:ext cx="8814960" cy="36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pt-BR" sz="23600" b="1" u="none" strike="noStrike">
                <a:solidFill>
                  <a:srgbClr val="106585"/>
                </a:solidFill>
                <a:uFillTx/>
                <a:latin typeface="Dosis"/>
              </a:rPr>
              <a:t> </a:t>
            </a:r>
            <a:r>
              <a:rPr lang="pt-BR" sz="23600" b="1" u="none" strike="noStrike">
                <a:solidFill>
                  <a:srgbClr val="106585"/>
                </a:solidFill>
                <a:uFillTx/>
                <a:latin typeface="KG Primary Penmanship 2"/>
              </a:rPr>
              <a:t>   L</a:t>
            </a:r>
            <a:endParaRPr lang="en-US" sz="2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2" name="ZoneTexte 3"/>
          <p:cNvSpPr/>
          <p:nvPr/>
        </p:nvSpPr>
        <p:spPr>
          <a:xfrm>
            <a:off x="1092960" y="864360"/>
            <a:ext cx="7349040" cy="34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679" b="0" i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Faire répéter tous les élèves individuellement</a:t>
            </a:r>
            <a:r>
              <a:rPr lang="fr-FR" sz="1490" b="0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4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e 11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98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grpSp>
          <p:nvGrpSpPr>
            <p:cNvPr id="99" name="Groupe 9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00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01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  <p:sp>
              <p:nvSpPr>
                <p:cNvPr id="102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</p:grpSp>
          <p:sp>
            <p:nvSpPr>
              <p:cNvPr id="103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  <a:ea typeface="Arial"/>
                </a:endParaRPr>
              </a:p>
            </p:txBody>
          </p:sp>
        </p:grpSp>
      </p:grpSp>
      <p:sp>
        <p:nvSpPr>
          <p:cNvPr id="104" name="TextBox 9"/>
          <p:cNvSpPr/>
          <p:nvPr/>
        </p:nvSpPr>
        <p:spPr>
          <a:xfrm>
            <a:off x="2201760" y="1657800"/>
            <a:ext cx="5723640" cy="40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695880">
              <a:lnSpc>
                <a:spcPts val="3195"/>
              </a:lnSpc>
            </a:pPr>
            <a:r>
              <a:rPr lang="fr-FR" sz="319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Objectifs de la séance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ZoneTexte 10"/>
          <p:cNvSpPr/>
          <p:nvPr/>
        </p:nvSpPr>
        <p:spPr>
          <a:xfrm>
            <a:off x="926640" y="2536920"/>
            <a:ext cx="8466120" cy="78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95880">
              <a:lnSpc>
                <a:spcPct val="100000"/>
              </a:lnSpc>
              <a:spcAft>
                <a:spcPts val="686"/>
              </a:spcAft>
            </a:pP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À la fin de la séance, </a:t>
            </a:r>
            <a:r>
              <a:rPr lang="fr-FR" sz="228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au moins 80% des élèves </a:t>
            </a: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doivent être capables de :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06" name="Groupe 7"/>
          <p:cNvGrpSpPr/>
          <p:nvPr/>
        </p:nvGrpSpPr>
        <p:grpSpPr>
          <a:xfrm>
            <a:off x="1403280" y="3333240"/>
            <a:ext cx="7832880" cy="2135880"/>
            <a:chOff x="1403280" y="3333240"/>
            <a:chExt cx="7832880" cy="2135880"/>
          </a:xfrm>
        </p:grpSpPr>
        <p:sp>
          <p:nvSpPr>
            <p:cNvPr id="107" name="Freeform 17"/>
            <p:cNvSpPr/>
            <p:nvPr/>
          </p:nvSpPr>
          <p:spPr>
            <a:xfrm>
              <a:off x="1403280" y="3333240"/>
              <a:ext cx="7832880" cy="2135880"/>
            </a:xfrm>
            <a:custGeom>
              <a:avLst/>
              <a:gdLst>
                <a:gd name="textAreaLeft" fmla="*/ 0 w 7832880"/>
                <a:gd name="textAreaRight" fmla="*/ 7833240 w 7832880"/>
                <a:gd name="textAreaTop" fmla="*/ 0 h 2135880"/>
                <a:gd name="textAreaBottom" fmla="*/ 2136240 h 213588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08" name="ZoneTexte 32"/>
            <p:cNvSpPr/>
            <p:nvPr/>
          </p:nvSpPr>
          <p:spPr>
            <a:xfrm>
              <a:off x="2158200" y="4607640"/>
              <a:ext cx="635292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rgbClr val="000000"/>
                  </a:solidFill>
                  <a:uFillTx/>
                  <a:latin typeface="MicrosoftUighur"/>
                  <a:ea typeface="Arial"/>
                </a:rPr>
                <a:t>Reconnaître, nommer et écrire la lettre L en capitale.</a:t>
              </a:r>
              <a:endParaRPr lang="en-US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9" name="Freeform 17"/>
            <p:cNvSpPr/>
            <p:nvPr/>
          </p:nvSpPr>
          <p:spPr>
            <a:xfrm>
              <a:off x="1506240" y="3402000"/>
              <a:ext cx="708120" cy="2066760"/>
            </a:xfrm>
            <a:custGeom>
              <a:avLst/>
              <a:gdLst>
                <a:gd name="textAreaLeft" fmla="*/ 0 w 708120"/>
                <a:gd name="textAreaRight" fmla="*/ 708480 w 708120"/>
                <a:gd name="textAreaTop" fmla="*/ 0 h 2066760"/>
                <a:gd name="textAreaBottom" fmla="*/ 2067120 h 206676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pic>
          <p:nvPicPr>
            <p:cNvPr id="110" name="Image 38"/>
            <p:cNvPicPr/>
            <p:nvPr/>
          </p:nvPicPr>
          <p:blipFill>
            <a:blip r:embed="rId8"/>
            <a:stretch/>
          </p:blipFill>
          <p:spPr>
            <a:xfrm>
              <a:off x="1658520" y="4554360"/>
              <a:ext cx="437760" cy="3787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11" name="ZoneTexte 12"/>
          <p:cNvSpPr/>
          <p:nvPr/>
        </p:nvSpPr>
        <p:spPr>
          <a:xfrm>
            <a:off x="2151360" y="3663720"/>
            <a:ext cx="719604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Comprendre et produire un vocabulaire de base lié à la vie quotidienne à l’école.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2" name="ZoneTexte 14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3" name="Image 15"/>
          <p:cNvPicPr/>
          <p:nvPr/>
        </p:nvPicPr>
        <p:blipFill>
          <a:blip r:embed="rId8"/>
          <a:stretch/>
        </p:blipFill>
        <p:spPr>
          <a:xfrm>
            <a:off x="1660320" y="3607560"/>
            <a:ext cx="437760" cy="378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4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5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6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87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8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9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0" name="Rectangle : coins arrondis 22"/>
          <p:cNvSpPr/>
          <p:nvPr/>
        </p:nvSpPr>
        <p:spPr>
          <a:xfrm>
            <a:off x="279000" y="360000"/>
            <a:ext cx="10011600" cy="113616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1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2" name="ZoneTexte 19"/>
          <p:cNvSpPr/>
          <p:nvPr/>
        </p:nvSpPr>
        <p:spPr>
          <a:xfrm>
            <a:off x="1068840" y="471240"/>
            <a:ext cx="87746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: Présentation du mot référent :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« L comme dans Lapin ». L’enseignant montre l’image sur le livret.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« Lapin » en mettant le doigt sur l’image.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93" name="Image 4"/>
          <p:cNvPicPr/>
          <p:nvPr/>
        </p:nvPicPr>
        <p:blipFill>
          <a:blip r:embed="rId4"/>
          <a:stretch/>
        </p:blipFill>
        <p:spPr>
          <a:xfrm>
            <a:off x="3895560" y="3007440"/>
            <a:ext cx="3977280" cy="2861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5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6" name="Rectangle : coins arrondis 7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7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8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9" name="Freeform 8"/>
          <p:cNvSpPr/>
          <p:nvPr/>
        </p:nvSpPr>
        <p:spPr>
          <a:xfrm>
            <a:off x="714960" y="43200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400" name="ZoneTexte 6"/>
          <p:cNvSpPr/>
          <p:nvPr/>
        </p:nvSpPr>
        <p:spPr>
          <a:xfrm>
            <a:off x="1105560" y="347760"/>
            <a:ext cx="877464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20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Regardez comment j’écris la lettre L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1" name="ZoneTexte 1"/>
          <p:cNvSpPr/>
          <p:nvPr/>
        </p:nvSpPr>
        <p:spPr>
          <a:xfrm>
            <a:off x="957240" y="711720"/>
            <a:ext cx="841248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600" b="0" i="1" u="none" strike="noStrike">
                <a:solidFill>
                  <a:srgbClr val="A6A6A6"/>
                </a:solidFill>
                <a:uFillTx/>
                <a:latin typeface="Dosis"/>
              </a:rPr>
              <a:t>Sur le tableau, l’enseignant montre le geste à réaliser pour écrire la lettre en l’expliquant.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02" name="Image 4"/>
          <p:cNvPicPr/>
          <p:nvPr/>
        </p:nvPicPr>
        <p:blipFill>
          <a:blip r:embed="rId4"/>
          <a:stretch/>
        </p:blipFill>
        <p:spPr>
          <a:xfrm>
            <a:off x="3670920" y="2541600"/>
            <a:ext cx="2548800" cy="3594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04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05" name="Rectangle : coins arrondis 7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06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07" name="Rectangle 25"/>
          <p:cNvSpPr/>
          <p:nvPr/>
        </p:nvSpPr>
        <p:spPr>
          <a:xfrm>
            <a:off x="224640" y="88740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08" name="Freeform 8"/>
          <p:cNvSpPr/>
          <p:nvPr/>
        </p:nvSpPr>
        <p:spPr>
          <a:xfrm>
            <a:off x="579600" y="55620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409" name="ZoneTexte 11"/>
          <p:cNvSpPr/>
          <p:nvPr/>
        </p:nvSpPr>
        <p:spPr>
          <a:xfrm>
            <a:off x="1084680" y="44460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</a:rPr>
              <a:t>Prenez vos livrets « page 70 »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Dosis"/>
              </a:rPr>
              <a:t>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0" name="Rectangle 4"/>
          <p:cNvSpPr/>
          <p:nvPr/>
        </p:nvSpPr>
        <p:spPr>
          <a:xfrm>
            <a:off x="5385960" y="5390640"/>
            <a:ext cx="4646880" cy="196200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pic>
        <p:nvPicPr>
          <p:cNvPr id="411" name="Image 3"/>
          <p:cNvPicPr/>
          <p:nvPr/>
        </p:nvPicPr>
        <p:blipFill>
          <a:blip r:embed="rId4"/>
          <a:stretch/>
        </p:blipFill>
        <p:spPr>
          <a:xfrm>
            <a:off x="895680" y="1279080"/>
            <a:ext cx="9187920" cy="6195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413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414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96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  </a:t>
            </a:r>
            <a:endParaRPr lang="en-US" sz="9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5" name="Google Shape;305;p28"/>
          <p:cNvSpPr/>
          <p:nvPr/>
        </p:nvSpPr>
        <p:spPr>
          <a:xfrm>
            <a:off x="261000" y="35856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4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L’enseignant demande aux élèves de colorier et d’écrire la lettre L sur le livret .L’enseignant circule entre les rangs et apporte de l’aide aux élèves.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16" name="Image 3"/>
          <p:cNvPicPr/>
          <p:nvPr/>
        </p:nvPicPr>
        <p:blipFill>
          <a:blip r:embed="rId2"/>
          <a:stretch/>
        </p:blipFill>
        <p:spPr>
          <a:xfrm>
            <a:off x="1976040" y="1602360"/>
            <a:ext cx="7163280" cy="5206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418" name="Google Shape;295;p27"/>
          <p:cNvSpPr/>
          <p:nvPr/>
        </p:nvSpPr>
        <p:spPr>
          <a:xfrm>
            <a:off x="766800" y="2350440"/>
            <a:ext cx="8905320" cy="12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4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Jeu 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36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Jeu du panier des lettres</a:t>
            </a:r>
            <a:endParaRPr lang="en-US" sz="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9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420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421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422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423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24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26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27" name="Rectangle : coins arrondis 7"/>
          <p:cNvSpPr/>
          <p:nvPr/>
        </p:nvSpPr>
        <p:spPr>
          <a:xfrm>
            <a:off x="158760" y="25092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28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29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30" name="Freeform 8"/>
          <p:cNvSpPr/>
          <p:nvPr/>
        </p:nvSpPr>
        <p:spPr>
          <a:xfrm>
            <a:off x="568440" y="5918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431" name="ZoneTexte 6"/>
          <p:cNvSpPr/>
          <p:nvPr/>
        </p:nvSpPr>
        <p:spPr>
          <a:xfrm>
            <a:off x="949320" y="495000"/>
            <a:ext cx="8774640" cy="67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On va jouer un jeu qui s’appelle «</a:t>
            </a:r>
            <a:r>
              <a:rPr lang="fr-FR" sz="20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Jeu du panier des lettres</a:t>
            </a:r>
            <a:r>
              <a:rPr lang="fr-FR" sz="1829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»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Arial"/>
                <a:ea typeface="Arial"/>
              </a:rPr>
              <a:t>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 NB : </a:t>
            </a:r>
            <a:r>
              <a:rPr lang="fr-FR" sz="1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Mettre les 7 lettres dans le panier</a:t>
            </a:r>
            <a:r>
              <a:rPr lang="fr-FR" sz="1829" b="1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32" name="Image 9"/>
          <p:cNvPicPr/>
          <p:nvPr/>
        </p:nvPicPr>
        <p:blipFill>
          <a:blip r:embed="rId4"/>
          <a:stretch/>
        </p:blipFill>
        <p:spPr>
          <a:xfrm>
            <a:off x="1683720" y="2280240"/>
            <a:ext cx="6688800" cy="3583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" name="Groupe 3"/>
          <p:cNvGrpSpPr/>
          <p:nvPr/>
        </p:nvGrpSpPr>
        <p:grpSpPr>
          <a:xfrm>
            <a:off x="-57960" y="37440"/>
            <a:ext cx="10555200" cy="7866000"/>
            <a:chOff x="-57960" y="37440"/>
            <a:chExt cx="10555200" cy="7866000"/>
          </a:xfrm>
        </p:grpSpPr>
        <p:sp>
          <p:nvSpPr>
            <p:cNvPr id="434" name="Rectangle 9"/>
            <p:cNvSpPr/>
            <p:nvPr/>
          </p:nvSpPr>
          <p:spPr>
            <a:xfrm>
              <a:off x="-57960" y="3744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435" name="Rectangle : coins arrondis 11"/>
            <p:cNvSpPr/>
            <p:nvPr/>
          </p:nvSpPr>
          <p:spPr>
            <a:xfrm>
              <a:off x="176400" y="63684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436" name="Rectangle : coins arrondis 12"/>
            <p:cNvSpPr/>
            <p:nvPr/>
          </p:nvSpPr>
          <p:spPr>
            <a:xfrm>
              <a:off x="176400" y="27468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437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438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  <a:ea typeface="Arial"/>
            </a:endParaRPr>
          </a:p>
        </p:txBody>
      </p:sp>
      <p:pic>
        <p:nvPicPr>
          <p:cNvPr id="439" name="Image 10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0" name="ZoneTexte 2"/>
          <p:cNvSpPr/>
          <p:nvPr/>
        </p:nvSpPr>
        <p:spPr>
          <a:xfrm>
            <a:off x="956880" y="541800"/>
            <a:ext cx="92790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La séance d’aujourd’hui est terminée. À demain !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Freeform 2"/>
          <p:cNvSpPr/>
          <p:nvPr/>
        </p:nvSpPr>
        <p:spPr>
          <a:xfrm>
            <a:off x="59760" y="45360"/>
            <a:ext cx="10319760" cy="7829280"/>
          </a:xfrm>
          <a:custGeom>
            <a:avLst/>
            <a:gdLst>
              <a:gd name="textAreaLeft" fmla="*/ 0 w 10319760"/>
              <a:gd name="textAreaRight" fmla="*/ 10320120 w 1031976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65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442" name="TextBox 6"/>
          <p:cNvSpPr/>
          <p:nvPr/>
        </p:nvSpPr>
        <p:spPr>
          <a:xfrm>
            <a:off x="936000" y="2528640"/>
            <a:ext cx="8803800" cy="105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8348"/>
              </a:lnSpc>
            </a:pPr>
            <a:r>
              <a:rPr lang="en-US" sz="4520" b="0" u="none" strike="noStrike">
                <a:solidFill>
                  <a:srgbClr val="01070A"/>
                </a:solidFill>
                <a:uFillTx/>
                <a:latin typeface="Carelia"/>
                <a:ea typeface="Arial"/>
              </a:rPr>
              <a:t>Réflexions de l’enseignant</a:t>
            </a:r>
            <a:endParaRPr lang="en-US" sz="452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3" name="TextBox 7"/>
          <p:cNvSpPr/>
          <p:nvPr/>
        </p:nvSpPr>
        <p:spPr>
          <a:xfrm>
            <a:off x="918000" y="3917160"/>
            <a:ext cx="8803800" cy="132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fr-FR" sz="3170" b="0" u="none" strike="noStrike">
                <a:solidFill>
                  <a:srgbClr val="106585"/>
                </a:solidFill>
                <a:uFillTx/>
                <a:latin typeface="Dosis Bold"/>
                <a:ea typeface="Arial"/>
              </a:rPr>
              <a:t>Je note mes observations dans le cahier-journal</a:t>
            </a:r>
            <a:endParaRPr lang="en-US" sz="317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4" name="TextBox 8"/>
          <p:cNvSpPr/>
          <p:nvPr/>
        </p:nvSpPr>
        <p:spPr>
          <a:xfrm>
            <a:off x="3658320" y="6590520"/>
            <a:ext cx="2847960" cy="3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329"/>
              </a:lnSpc>
            </a:pPr>
            <a:r>
              <a:rPr lang="en-US" sz="950" b="0" u="none" strike="noStrike">
                <a:solidFill>
                  <a:srgbClr val="FCFEFD"/>
                </a:solidFill>
                <a:uFillTx/>
                <a:latin typeface="Arimo Italics"/>
                <a:ea typeface="Arial"/>
              </a:rPr>
              <a:t>Version provisoire pour la formation des enseignants </a:t>
            </a:r>
            <a:endParaRPr lang="en-US" sz="95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5" name="Freeform 9"/>
          <p:cNvSpPr/>
          <p:nvPr/>
        </p:nvSpPr>
        <p:spPr>
          <a:xfrm>
            <a:off x="60120" y="6009480"/>
            <a:ext cx="1514520" cy="1877400"/>
          </a:xfrm>
          <a:custGeom>
            <a:avLst/>
            <a:gdLst>
              <a:gd name="textAreaLeft" fmla="*/ 0 w 1514520"/>
              <a:gd name="textAreaRight" fmla="*/ 1514880 w 1514520"/>
              <a:gd name="textAreaTop" fmla="*/ 0 h 1877400"/>
              <a:gd name="textAreaBottom" fmla="*/ 1877760 h 18774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65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446" name="Freeform 10"/>
          <p:cNvSpPr/>
          <p:nvPr/>
        </p:nvSpPr>
        <p:spPr>
          <a:xfrm>
            <a:off x="8372880" y="5767920"/>
            <a:ext cx="2006640" cy="2118960"/>
          </a:xfrm>
          <a:custGeom>
            <a:avLst/>
            <a:gdLst>
              <a:gd name="textAreaLeft" fmla="*/ 0 w 2006640"/>
              <a:gd name="textAreaRight" fmla="*/ 2007000 w 2006640"/>
              <a:gd name="textAreaTop" fmla="*/ 0 h 2118960"/>
              <a:gd name="textAreaBottom" fmla="*/ 2119320 h 211896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65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447" name="TextBox 7"/>
          <p:cNvSpPr/>
          <p:nvPr/>
        </p:nvSpPr>
        <p:spPr>
          <a:xfrm>
            <a:off x="911880" y="3916080"/>
            <a:ext cx="8803800" cy="132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fr-FR" sz="3170" b="0" u="none" strike="noStrike">
                <a:solidFill>
                  <a:srgbClr val="106585"/>
                </a:solidFill>
                <a:uFillTx/>
                <a:latin typeface="Dosis Bold"/>
                <a:ea typeface="Arial"/>
              </a:rPr>
              <a:t>Je note mes observations dans le cahier-journal</a:t>
            </a:r>
            <a:endParaRPr lang="en-US" sz="317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Freeform 2"/>
          <p:cNvSpPr/>
          <p:nvPr/>
        </p:nvSpPr>
        <p:spPr>
          <a:xfrm>
            <a:off x="59760" y="268920"/>
            <a:ext cx="10315440" cy="7605720"/>
          </a:xfrm>
          <a:custGeom>
            <a:avLst/>
            <a:gdLst>
              <a:gd name="textAreaLeft" fmla="*/ 0 w 10315440"/>
              <a:gd name="textAreaRight" fmla="*/ 10315800 w 10315440"/>
              <a:gd name="textAreaTop" fmla="*/ 0 h 7605720"/>
              <a:gd name="textAreaBottom" fmla="*/ 7606080 h 760572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889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449" name="Group 3"/>
          <p:cNvGrpSpPr/>
          <p:nvPr/>
        </p:nvGrpSpPr>
        <p:grpSpPr>
          <a:xfrm>
            <a:off x="661320" y="736560"/>
            <a:ext cx="9025920" cy="6387120"/>
            <a:chOff x="661320" y="736560"/>
            <a:chExt cx="9025920" cy="6387120"/>
          </a:xfrm>
        </p:grpSpPr>
        <p:sp>
          <p:nvSpPr>
            <p:cNvPr id="450" name="Freeform 4"/>
            <p:cNvSpPr/>
            <p:nvPr/>
          </p:nvSpPr>
          <p:spPr>
            <a:xfrm>
              <a:off x="661320" y="853560"/>
              <a:ext cx="9025920" cy="6270120"/>
            </a:xfrm>
            <a:custGeom>
              <a:avLst/>
              <a:gdLst>
                <a:gd name="textAreaLeft" fmla="*/ 0 w 9025920"/>
                <a:gd name="textAreaRight" fmla="*/ 9026280 w 9025920"/>
                <a:gd name="textAreaTop" fmla="*/ 0 h 6270120"/>
                <a:gd name="textAreaBottom" fmla="*/ 6270480 h 627012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MA" sz="889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451" name="TextBox 5"/>
            <p:cNvSpPr/>
            <p:nvPr/>
          </p:nvSpPr>
          <p:spPr>
            <a:xfrm>
              <a:off x="661320" y="736560"/>
              <a:ext cx="1883160" cy="2111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400" tIns="50400" rIns="50400" bIns="50400" anchor="ctr">
              <a:noAutofit/>
            </a:bodyPr>
            <a:lstStyle/>
            <a:p>
              <a:pPr algn="ctr">
                <a:lnSpc>
                  <a:spcPts val="3175"/>
                </a:lnSpc>
              </a:pPr>
              <a:endParaRPr lang="en-US" sz="889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452" name="Freeform 7"/>
          <p:cNvSpPr/>
          <p:nvPr/>
        </p:nvSpPr>
        <p:spPr>
          <a:xfrm>
            <a:off x="747360" y="361080"/>
            <a:ext cx="698760" cy="670680"/>
          </a:xfrm>
          <a:custGeom>
            <a:avLst/>
            <a:gdLst>
              <a:gd name="textAreaLeft" fmla="*/ 0 w 698760"/>
              <a:gd name="textAreaRight" fmla="*/ 699120 w 698760"/>
              <a:gd name="textAreaTop" fmla="*/ 0 h 670680"/>
              <a:gd name="textAreaBottom" fmla="*/ 671040 h 67068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889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453" name="TextBox 9"/>
          <p:cNvSpPr/>
          <p:nvPr/>
        </p:nvSpPr>
        <p:spPr>
          <a:xfrm>
            <a:off x="1809720" y="5399280"/>
            <a:ext cx="7436880" cy="12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979" b="0" u="none" strike="noStrike">
                <a:solidFill>
                  <a:schemeClr val="accent1">
                    <a:lumMod val="50000"/>
                  </a:schemeClr>
                </a:solidFill>
                <a:uFillTx/>
                <a:latin typeface="Carelia"/>
                <a:ea typeface="Arial"/>
              </a:rPr>
              <a:t>Les objectifs de ma séance ont-ils été atteints ? </a:t>
            </a:r>
            <a:endParaRPr lang="en-US" sz="197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200000"/>
              </a:lnSpc>
            </a:pPr>
            <a:r>
              <a:rPr lang="en-US" sz="1979" b="0" u="none" strike="noStrike">
                <a:solidFill>
                  <a:schemeClr val="accent1">
                    <a:lumMod val="50000"/>
                  </a:schemeClr>
                </a:solidFill>
                <a:uFillTx/>
                <a:latin typeface="Carelia"/>
                <a:ea typeface="Arial"/>
              </a:rPr>
              <a:t>Pourquoi ? Que faire les prochaines séances ? </a:t>
            </a:r>
            <a:endParaRPr lang="en-US" sz="197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4" name="Freeform 4"/>
          <p:cNvSpPr/>
          <p:nvPr/>
        </p:nvSpPr>
        <p:spPr>
          <a:xfrm rot="21483000">
            <a:off x="1462320" y="5496120"/>
            <a:ext cx="888840" cy="947160"/>
          </a:xfrm>
          <a:custGeom>
            <a:avLst/>
            <a:gdLst>
              <a:gd name="textAreaLeft" fmla="*/ 0 w 888840"/>
              <a:gd name="textAreaRight" fmla="*/ 889200 w 888840"/>
              <a:gd name="textAreaTop" fmla="*/ 0 h 947160"/>
              <a:gd name="textAreaBottom" fmla="*/ 947520 h 947160"/>
            </a:gdLst>
            <a:ahLst/>
            <a:cxnLst/>
            <a:rect l="textAreaLeft" t="textAreaTop" r="textAreaRight" b="textAreaBottom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889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455" name="TextBox 6"/>
          <p:cNvSpPr/>
          <p:nvPr/>
        </p:nvSpPr>
        <p:spPr>
          <a:xfrm>
            <a:off x="849960" y="1164600"/>
            <a:ext cx="8803800" cy="105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8348"/>
              </a:lnSpc>
            </a:pPr>
            <a:r>
              <a:rPr lang="en-US" sz="4520" b="0" u="none" strike="noStrike">
                <a:solidFill>
                  <a:srgbClr val="01070A"/>
                </a:solidFill>
                <a:uFillTx/>
                <a:latin typeface="Carelia"/>
                <a:ea typeface="Arial"/>
              </a:rPr>
              <a:t>Réflexions de l’enseignant</a:t>
            </a:r>
            <a:endParaRPr lang="en-US" sz="452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6" name="TextBox 7"/>
          <p:cNvSpPr/>
          <p:nvPr/>
        </p:nvSpPr>
        <p:spPr>
          <a:xfrm>
            <a:off x="855360" y="3867120"/>
            <a:ext cx="8803800" cy="132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fr-FR" sz="3170" b="0" u="none" strike="noStrike">
                <a:solidFill>
                  <a:srgbClr val="106585"/>
                </a:solidFill>
                <a:uFillTx/>
                <a:latin typeface="Dosis Bold"/>
                <a:ea typeface="Arial"/>
              </a:rPr>
              <a:t>Je note mes observations dans le cahier-journal</a:t>
            </a:r>
            <a:endParaRPr lang="en-US" sz="317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06;p14"/>
          <p:cNvGrpSpPr/>
          <p:nvPr/>
        </p:nvGrpSpPr>
        <p:grpSpPr>
          <a:xfrm>
            <a:off x="15840" y="-447120"/>
            <a:ext cx="10438920" cy="8254800"/>
            <a:chOff x="15840" y="-447120"/>
            <a:chExt cx="10438920" cy="8254800"/>
          </a:xfrm>
        </p:grpSpPr>
        <p:sp>
          <p:nvSpPr>
            <p:cNvPr id="115" name="Google Shape;107;p14"/>
            <p:cNvSpPr/>
            <p:nvPr/>
          </p:nvSpPr>
          <p:spPr>
            <a:xfrm>
              <a:off x="15840" y="-447120"/>
              <a:ext cx="10438920" cy="825480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8254800"/>
                <a:gd name="textAreaBottom" fmla="*/ 8255160 h 825480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grpSp>
          <p:nvGrpSpPr>
            <p:cNvPr id="116" name="Google Shape;108;p14"/>
            <p:cNvGrpSpPr/>
            <p:nvPr/>
          </p:nvGrpSpPr>
          <p:grpSpPr>
            <a:xfrm>
              <a:off x="668520" y="529920"/>
              <a:ext cx="9134280" cy="6442200"/>
              <a:chOff x="668520" y="529920"/>
              <a:chExt cx="9134280" cy="6442200"/>
            </a:xfrm>
          </p:grpSpPr>
          <p:sp>
            <p:nvSpPr>
              <p:cNvPr id="117" name="Google Shape;109;p14"/>
              <p:cNvSpPr/>
              <p:nvPr/>
            </p:nvSpPr>
            <p:spPr>
              <a:xfrm>
                <a:off x="668520" y="648000"/>
                <a:ext cx="9134280" cy="6324120"/>
              </a:xfrm>
              <a:custGeom>
                <a:avLst/>
                <a:gdLst>
                  <a:gd name="textAreaLeft" fmla="*/ 0 w 9134280"/>
                  <a:gd name="textAreaRight" fmla="*/ 9134640 w 9134280"/>
                  <a:gd name="textAreaTop" fmla="*/ 0 h 6324120"/>
                  <a:gd name="textAreaBottom" fmla="*/ 6324480 h 6324120"/>
                </a:gdLst>
                <a:ahLst/>
                <a:cxnLst/>
                <a:rect l="textAreaLeft" t="textAreaTop" r="textAreaRight" b="textAreaBottom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anchor="t">
                <a:noAutofit/>
              </a:bodyPr>
              <a:lstStyle/>
              <a:p>
                <a:pPr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  <p:sp>
            <p:nvSpPr>
              <p:cNvPr id="118" name="Google Shape;110;p14"/>
              <p:cNvSpPr/>
              <p:nvPr/>
            </p:nvSpPr>
            <p:spPr>
              <a:xfrm>
                <a:off x="668520" y="529920"/>
                <a:ext cx="1905480" cy="2129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8800" tIns="28800" rIns="28800" bIns="28800" anchor="ctr">
                <a:noAutofit/>
              </a:bodyPr>
              <a:lstStyle/>
              <a:p>
                <a:pPr algn="ctr">
                  <a:lnSpc>
                    <a:spcPct val="277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</p:grpSp>
        <p:sp>
          <p:nvSpPr>
            <p:cNvPr id="119" name="Google Shape;111;p14"/>
            <p:cNvSpPr/>
            <p:nvPr/>
          </p:nvSpPr>
          <p:spPr>
            <a:xfrm>
              <a:off x="711720" y="185400"/>
              <a:ext cx="707040" cy="678600"/>
            </a:xfrm>
            <a:custGeom>
              <a:avLst/>
              <a:gdLst>
                <a:gd name="textAreaLeft" fmla="*/ 0 w 707040"/>
                <a:gd name="textAreaRight" fmla="*/ 707400 w 707040"/>
                <a:gd name="textAreaTop" fmla="*/ 0 h 678600"/>
                <a:gd name="textAreaBottom" fmla="*/ 678960 h 678600"/>
              </a:gdLst>
              <a:ahLst/>
              <a:cxnLst/>
              <a:rect l="textAreaLeft" t="textAreaTop" r="textAreaRight" b="textAreaBottom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</p:grpSp>
      <p:sp>
        <p:nvSpPr>
          <p:cNvPr id="120" name="Google Shape;112;p14"/>
          <p:cNvSpPr/>
          <p:nvPr/>
        </p:nvSpPr>
        <p:spPr>
          <a:xfrm>
            <a:off x="2357640" y="1413360"/>
            <a:ext cx="572364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14000"/>
              </a:lnSpc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Plan de la séance </a:t>
            </a:r>
            <a:endParaRPr lang="en-US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1" name="Google Shape;113;p14"/>
          <p:cNvSpPr/>
          <p:nvPr/>
        </p:nvSpPr>
        <p:spPr>
          <a:xfrm>
            <a:off x="972360" y="3680640"/>
            <a:ext cx="86990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rouge    vert       bleu      jaune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Google Shape;115;p14"/>
          <p:cNvSpPr/>
          <p:nvPr/>
        </p:nvSpPr>
        <p:spPr>
          <a:xfrm>
            <a:off x="972360" y="5883120"/>
            <a:ext cx="77306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Jeu du panier des lettres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Google Shape;116;p14"/>
          <p:cNvSpPr/>
          <p:nvPr/>
        </p:nvSpPr>
        <p:spPr>
          <a:xfrm>
            <a:off x="776880" y="235008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1. </a:t>
            </a:r>
            <a:r>
              <a:rPr lang="fr-FR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Chanson action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24" name="Google Shape;117;p14"/>
          <p:cNvGrpSpPr/>
          <p:nvPr/>
        </p:nvGrpSpPr>
        <p:grpSpPr>
          <a:xfrm>
            <a:off x="3608280" y="2340000"/>
            <a:ext cx="851400" cy="293040"/>
            <a:chOff x="3608280" y="2340000"/>
            <a:chExt cx="851400" cy="293040"/>
          </a:xfrm>
        </p:grpSpPr>
        <p:sp>
          <p:nvSpPr>
            <p:cNvPr id="125" name="Google Shape;118;p14"/>
            <p:cNvSpPr/>
            <p:nvPr/>
          </p:nvSpPr>
          <p:spPr>
            <a:xfrm>
              <a:off x="3749400" y="240948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26" name="Google Shape;119;p14"/>
            <p:cNvPicPr/>
            <p:nvPr/>
          </p:nvPicPr>
          <p:blipFill>
            <a:blip r:embed="rId4"/>
            <a:stretch/>
          </p:blipFill>
          <p:spPr>
            <a:xfrm>
              <a:off x="3608280" y="234000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7" name="Google Shape;120;p14"/>
            <p:cNvSpPr/>
            <p:nvPr/>
          </p:nvSpPr>
          <p:spPr>
            <a:xfrm>
              <a:off x="3850200" y="240012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28" name="Google Shape;121;p14"/>
          <p:cNvSpPr/>
          <p:nvPr/>
        </p:nvSpPr>
        <p:spPr>
          <a:xfrm>
            <a:off x="972360" y="2759400"/>
            <a:ext cx="848160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Les couleurs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9" name="Google Shape;122;p14"/>
          <p:cNvSpPr/>
          <p:nvPr/>
        </p:nvSpPr>
        <p:spPr>
          <a:xfrm>
            <a:off x="806040" y="3472200"/>
            <a:ext cx="310464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0" name="Google Shape;123;p14"/>
          <p:cNvSpPr/>
          <p:nvPr/>
        </p:nvSpPr>
        <p:spPr>
          <a:xfrm>
            <a:off x="776880" y="320256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2. Vocabulaire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1" name="Google Shape;124;p14"/>
          <p:cNvGrpSpPr/>
          <p:nvPr/>
        </p:nvGrpSpPr>
        <p:grpSpPr>
          <a:xfrm>
            <a:off x="3659400" y="3145320"/>
            <a:ext cx="811080" cy="293040"/>
            <a:chOff x="3659400" y="3145320"/>
            <a:chExt cx="811080" cy="293040"/>
          </a:xfrm>
        </p:grpSpPr>
        <p:sp>
          <p:nvSpPr>
            <p:cNvPr id="132" name="Google Shape;125;p14"/>
            <p:cNvSpPr/>
            <p:nvPr/>
          </p:nvSpPr>
          <p:spPr>
            <a:xfrm>
              <a:off x="3800520" y="321444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3" name="Google Shape;126;p14"/>
            <p:cNvPicPr/>
            <p:nvPr/>
          </p:nvPicPr>
          <p:blipFill>
            <a:blip r:embed="rId4"/>
            <a:stretch/>
          </p:blipFill>
          <p:spPr>
            <a:xfrm>
              <a:off x="3659400" y="314532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4" name="Google Shape;127;p14"/>
            <p:cNvSpPr/>
            <p:nvPr/>
          </p:nvSpPr>
          <p:spPr>
            <a:xfrm>
              <a:off x="3901320" y="3205080"/>
              <a:ext cx="56916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35" name="Google Shape;128;p14"/>
          <p:cNvSpPr/>
          <p:nvPr/>
        </p:nvSpPr>
        <p:spPr>
          <a:xfrm>
            <a:off x="745920" y="4821120"/>
            <a:ext cx="65761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4. Presentation de</a:t>
            </a:r>
            <a:r>
              <a:rPr lang="fr-FR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la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letter L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6" name="Google Shape;129;p14"/>
          <p:cNvSpPr/>
          <p:nvPr/>
        </p:nvSpPr>
        <p:spPr>
          <a:xfrm>
            <a:off x="745920" y="4120920"/>
            <a:ext cx="4043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3.  Chanson de l’alphabet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7" name="Google Shape;130;p14"/>
          <p:cNvGrpSpPr/>
          <p:nvPr/>
        </p:nvGrpSpPr>
        <p:grpSpPr>
          <a:xfrm>
            <a:off x="4677120" y="4130640"/>
            <a:ext cx="1225080" cy="293040"/>
            <a:chOff x="4677120" y="4130640"/>
            <a:chExt cx="1225080" cy="293040"/>
          </a:xfrm>
        </p:grpSpPr>
        <p:sp>
          <p:nvSpPr>
            <p:cNvPr id="138" name="Google Shape;131;p14"/>
            <p:cNvSpPr/>
            <p:nvPr/>
          </p:nvSpPr>
          <p:spPr>
            <a:xfrm>
              <a:off x="4818240" y="421668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9" name="Google Shape;132;p14"/>
            <p:cNvPicPr/>
            <p:nvPr/>
          </p:nvPicPr>
          <p:blipFill>
            <a:blip r:embed="rId4"/>
            <a:stretch/>
          </p:blipFill>
          <p:spPr>
            <a:xfrm>
              <a:off x="4677120" y="41306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0" name="Google Shape;133;p14"/>
            <p:cNvSpPr/>
            <p:nvPr/>
          </p:nvSpPr>
          <p:spPr>
            <a:xfrm>
              <a:off x="4902120" y="419040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141" name="Google Shape;134;p14"/>
          <p:cNvGrpSpPr/>
          <p:nvPr/>
        </p:nvGrpSpPr>
        <p:grpSpPr>
          <a:xfrm>
            <a:off x="4762440" y="4818960"/>
            <a:ext cx="1225440" cy="293040"/>
            <a:chOff x="4762440" y="4818960"/>
            <a:chExt cx="1225440" cy="293040"/>
          </a:xfrm>
        </p:grpSpPr>
        <p:sp>
          <p:nvSpPr>
            <p:cNvPr id="142" name="Google Shape;135;p14"/>
            <p:cNvSpPr/>
            <p:nvPr/>
          </p:nvSpPr>
          <p:spPr>
            <a:xfrm>
              <a:off x="4903920" y="490500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3" name="Google Shape;136;p14"/>
            <p:cNvPicPr/>
            <p:nvPr/>
          </p:nvPicPr>
          <p:blipFill>
            <a:blip r:embed="rId4"/>
            <a:stretch/>
          </p:blipFill>
          <p:spPr>
            <a:xfrm>
              <a:off x="4762440" y="481896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4" name="Google Shape;137;p14"/>
            <p:cNvSpPr/>
            <p:nvPr/>
          </p:nvSpPr>
          <p:spPr>
            <a:xfrm>
              <a:off x="4987800" y="487908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5" name="Google Shape;128;p14"/>
          <p:cNvSpPr/>
          <p:nvPr/>
        </p:nvSpPr>
        <p:spPr>
          <a:xfrm>
            <a:off x="745920" y="5434200"/>
            <a:ext cx="65761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5. Jeu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6" name="ZoneTexte 2"/>
          <p:cNvSpPr/>
          <p:nvPr/>
        </p:nvSpPr>
        <p:spPr>
          <a:xfrm>
            <a:off x="5425920" y="2476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47" name="Google Shape;117;p14"/>
          <p:cNvGrpSpPr/>
          <p:nvPr/>
        </p:nvGrpSpPr>
        <p:grpSpPr>
          <a:xfrm>
            <a:off x="4127760" y="5495040"/>
            <a:ext cx="851760" cy="293040"/>
            <a:chOff x="4127760" y="5495040"/>
            <a:chExt cx="851760" cy="293040"/>
          </a:xfrm>
        </p:grpSpPr>
        <p:sp>
          <p:nvSpPr>
            <p:cNvPr id="148" name="Google Shape;118;p14"/>
            <p:cNvSpPr/>
            <p:nvPr/>
          </p:nvSpPr>
          <p:spPr>
            <a:xfrm>
              <a:off x="4269240" y="556416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9" name="Google Shape;119;p14"/>
            <p:cNvPicPr/>
            <p:nvPr/>
          </p:nvPicPr>
          <p:blipFill>
            <a:blip r:embed="rId4"/>
            <a:stretch/>
          </p:blipFill>
          <p:spPr>
            <a:xfrm>
              <a:off x="4127760" y="54950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20;p14"/>
            <p:cNvSpPr/>
            <p:nvPr/>
          </p:nvSpPr>
          <p:spPr>
            <a:xfrm>
              <a:off x="4370040" y="555480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e 5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152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</a:endParaRPr>
            </a:p>
          </p:txBody>
        </p:sp>
        <p:grpSp>
          <p:nvGrpSpPr>
            <p:cNvPr id="153" name="Groupe 10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54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55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  <p:sp>
              <p:nvSpPr>
                <p:cNvPr id="156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</p:grpSp>
          <p:sp>
            <p:nvSpPr>
              <p:cNvPr id="157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</a:endParaRPr>
              </a:p>
            </p:txBody>
          </p:sp>
        </p:grpSp>
      </p:grpSp>
      <p:sp>
        <p:nvSpPr>
          <p:cNvPr id="158" name="TextBox 9"/>
          <p:cNvSpPr/>
          <p:nvPr/>
        </p:nvSpPr>
        <p:spPr>
          <a:xfrm>
            <a:off x="2454480" y="4271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didactique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9" name="Image 7"/>
          <p:cNvPicPr/>
          <p:nvPr/>
        </p:nvPicPr>
        <p:blipFill>
          <a:blip r:embed="rId5"/>
          <a:srcRect t="976" r="53526"/>
          <a:stretch/>
        </p:blipFill>
        <p:spPr>
          <a:xfrm>
            <a:off x="3525120" y="4858560"/>
            <a:ext cx="3702600" cy="2318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TextBox 9"/>
          <p:cNvSpPr/>
          <p:nvPr/>
        </p:nvSpPr>
        <p:spPr>
          <a:xfrm>
            <a:off x="2514960" y="1040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technique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1" name="Image 2"/>
          <p:cNvPicPr/>
          <p:nvPr/>
        </p:nvPicPr>
        <p:blipFill>
          <a:blip r:embed="rId6"/>
          <a:stretch/>
        </p:blipFill>
        <p:spPr>
          <a:xfrm>
            <a:off x="2069640" y="1927440"/>
            <a:ext cx="1455120" cy="126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Rectangle : coins arrondis 4"/>
          <p:cNvSpPr/>
          <p:nvPr/>
        </p:nvSpPr>
        <p:spPr>
          <a:xfrm>
            <a:off x="1002960" y="3259080"/>
            <a:ext cx="340164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3" name="ZoneTexte 3"/>
          <p:cNvSpPr/>
          <p:nvPr/>
        </p:nvSpPr>
        <p:spPr>
          <a:xfrm>
            <a:off x="1056240" y="3258000"/>
            <a:ext cx="33314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Ordinateur avec Microsoft Office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4" name="Rectangle : coins arrondis 6"/>
          <p:cNvSpPr/>
          <p:nvPr/>
        </p:nvSpPr>
        <p:spPr>
          <a:xfrm>
            <a:off x="4813200" y="3259440"/>
            <a:ext cx="172692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5" name="ZoneTexte 15"/>
          <p:cNvSpPr/>
          <p:nvPr/>
        </p:nvSpPr>
        <p:spPr>
          <a:xfrm>
            <a:off x="5146920" y="3268800"/>
            <a:ext cx="103896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Pointeur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6" name="Image 16"/>
          <p:cNvPicPr/>
          <p:nvPr/>
        </p:nvPicPr>
        <p:blipFill>
          <a:blip r:embed="rId7"/>
          <a:stretch/>
        </p:blipFill>
        <p:spPr>
          <a:xfrm>
            <a:off x="4641120" y="1531800"/>
            <a:ext cx="1698480" cy="169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Rectangle : coins arrondis 17"/>
          <p:cNvSpPr/>
          <p:nvPr/>
        </p:nvSpPr>
        <p:spPr>
          <a:xfrm>
            <a:off x="7000560" y="3244320"/>
            <a:ext cx="2476800" cy="41760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8" name="ZoneTexte 18"/>
          <p:cNvSpPr/>
          <p:nvPr/>
        </p:nvSpPr>
        <p:spPr>
          <a:xfrm>
            <a:off x="7254720" y="3264120"/>
            <a:ext cx="1946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Projection ajustée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9" name="Image 23"/>
          <p:cNvPicPr/>
          <p:nvPr/>
        </p:nvPicPr>
        <p:blipFill>
          <a:blip r:embed="rId8"/>
          <a:stretch/>
        </p:blipFill>
        <p:spPr>
          <a:xfrm>
            <a:off x="7036200" y="2118240"/>
            <a:ext cx="2405160" cy="75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Image 22"/>
          <p:cNvPicPr/>
          <p:nvPr/>
        </p:nvPicPr>
        <p:blipFill>
          <a:blip r:embed="rId9"/>
          <a:stretch/>
        </p:blipFill>
        <p:spPr>
          <a:xfrm>
            <a:off x="5743440" y="4933440"/>
            <a:ext cx="1048320" cy="147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Rectangle 19"/>
          <p:cNvSpPr/>
          <p:nvPr/>
        </p:nvSpPr>
        <p:spPr>
          <a:xfrm>
            <a:off x="3172320" y="4681440"/>
            <a:ext cx="1960200" cy="252576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fr-FR" sz="1400" b="0" u="none" strike="noStrike">
              <a:solidFill>
                <a:schemeClr val="lt1"/>
              </a:solidFill>
              <a:uFillTx/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263;p24"/>
          <p:cNvSpPr/>
          <p:nvPr/>
        </p:nvSpPr>
        <p:spPr>
          <a:xfrm>
            <a:off x="-14400" y="-226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3" name="Google Shape;264;p24"/>
          <p:cNvSpPr/>
          <p:nvPr/>
        </p:nvSpPr>
        <p:spPr>
          <a:xfrm>
            <a:off x="766800" y="1591560"/>
            <a:ext cx="8905320" cy="370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</a:pPr>
            <a:r>
              <a:rPr lang="fr-FR" sz="660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Calibri"/>
              </a:rPr>
              <a:t>Chanson-action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84000"/>
              </a:lnSpc>
              <a:tabLst>
                <a:tab pos="0" algn="l"/>
              </a:tabLst>
            </a:pP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4" name="Google Shape;266;p24"/>
          <p:cNvSpPr/>
          <p:nvPr/>
        </p:nvSpPr>
        <p:spPr>
          <a:xfrm>
            <a:off x="3235320" y="3616920"/>
            <a:ext cx="3968280" cy="37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 algn="ctr">
              <a:lnSpc>
                <a:spcPct val="87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Les couleurs</a:t>
            </a:r>
            <a:endParaRPr lang="en-US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5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6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177" name="Google Shape;117;p14"/>
          <p:cNvGrpSpPr/>
          <p:nvPr/>
        </p:nvGrpSpPr>
        <p:grpSpPr>
          <a:xfrm>
            <a:off x="8176320" y="5273640"/>
            <a:ext cx="2495520" cy="836640"/>
            <a:chOff x="8176320" y="5273640"/>
            <a:chExt cx="2495520" cy="836640"/>
          </a:xfrm>
        </p:grpSpPr>
        <p:sp>
          <p:nvSpPr>
            <p:cNvPr id="178" name="Google Shape;118;p14"/>
            <p:cNvSpPr/>
            <p:nvPr/>
          </p:nvSpPr>
          <p:spPr>
            <a:xfrm>
              <a:off x="8590320" y="5470920"/>
              <a:ext cx="1667880" cy="58572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79" name="Google Shape;119;p14"/>
            <p:cNvPicPr/>
            <p:nvPr/>
          </p:nvPicPr>
          <p:blipFill>
            <a:blip r:embed="rId5"/>
            <a:stretch/>
          </p:blipFill>
          <p:spPr>
            <a:xfrm>
              <a:off x="8176320" y="5273640"/>
              <a:ext cx="759240" cy="8366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0" name="Google Shape;120;p14"/>
            <p:cNvSpPr/>
            <p:nvPr/>
          </p:nvSpPr>
          <p:spPr>
            <a:xfrm>
              <a:off x="8885520" y="5444640"/>
              <a:ext cx="1786320" cy="57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32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32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Freeform 2"/>
          <p:cNvSpPr/>
          <p:nvPr/>
        </p:nvSpPr>
        <p:spPr>
          <a:xfrm>
            <a:off x="0" y="-14724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182" name="Group 3"/>
          <p:cNvGrpSpPr/>
          <p:nvPr/>
        </p:nvGrpSpPr>
        <p:grpSpPr>
          <a:xfrm>
            <a:off x="290160" y="767160"/>
            <a:ext cx="9858960" cy="6507720"/>
            <a:chOff x="290160" y="767160"/>
            <a:chExt cx="9858960" cy="6507720"/>
          </a:xfrm>
        </p:grpSpPr>
        <p:sp>
          <p:nvSpPr>
            <p:cNvPr id="183" name="Freeform 4"/>
            <p:cNvSpPr/>
            <p:nvPr/>
          </p:nvSpPr>
          <p:spPr>
            <a:xfrm>
              <a:off x="290160" y="886320"/>
              <a:ext cx="9858960" cy="6388560"/>
            </a:xfrm>
            <a:custGeom>
              <a:avLst/>
              <a:gdLst>
                <a:gd name="textAreaLeft" fmla="*/ 0 w 9858960"/>
                <a:gd name="textAreaRight" fmla="*/ 9859320 w 9858960"/>
                <a:gd name="textAreaTop" fmla="*/ 0 h 6388560"/>
                <a:gd name="textAreaBottom" fmla="*/ 6388920 h 638856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84" name="TextBox 5"/>
            <p:cNvSpPr/>
            <p:nvPr/>
          </p:nvSpPr>
          <p:spPr>
            <a:xfrm>
              <a:off x="290160" y="767160"/>
              <a:ext cx="2057040" cy="2151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 defTabSz="522000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85" name="Freeform 7"/>
          <p:cNvSpPr/>
          <p:nvPr/>
        </p:nvSpPr>
        <p:spPr>
          <a:xfrm>
            <a:off x="452520" y="38124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6" name="TextBox 9"/>
          <p:cNvSpPr/>
          <p:nvPr/>
        </p:nvSpPr>
        <p:spPr>
          <a:xfrm>
            <a:off x="3617640" y="2003040"/>
            <a:ext cx="4123080" cy="81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522000">
              <a:lnSpc>
                <a:spcPts val="3195"/>
              </a:lnSpc>
            </a:pPr>
            <a:r>
              <a:rPr lang="fr-FR" sz="319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Objectifs de l’activité 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7" name="Freeform 17"/>
          <p:cNvSpPr/>
          <p:nvPr/>
        </p:nvSpPr>
        <p:spPr>
          <a:xfrm rot="10800000" flipH="1">
            <a:off x="1050840" y="2889000"/>
            <a:ext cx="8949960" cy="2514600"/>
          </a:xfrm>
          <a:custGeom>
            <a:avLst/>
            <a:gdLst>
              <a:gd name="textAreaLeft" fmla="*/ -360 w 8949960"/>
              <a:gd name="textAreaRight" fmla="*/ 8949960 w 8949960"/>
              <a:gd name="textAreaTop" fmla="*/ 0 h 2514600"/>
              <a:gd name="textAreaBottom" fmla="*/ 2514960 h 251460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8" name="Freeform 17"/>
          <p:cNvSpPr/>
          <p:nvPr/>
        </p:nvSpPr>
        <p:spPr>
          <a:xfrm>
            <a:off x="1229400" y="2956680"/>
            <a:ext cx="537480" cy="2409480"/>
          </a:xfrm>
          <a:custGeom>
            <a:avLst/>
            <a:gdLst>
              <a:gd name="textAreaLeft" fmla="*/ 0 w 537480"/>
              <a:gd name="textAreaRight" fmla="*/ 537840 w 537480"/>
              <a:gd name="textAreaTop" fmla="*/ 0 h 2409480"/>
              <a:gd name="textAreaBottom" fmla="*/ 2409840 h 240948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9" name="TextBox 10"/>
          <p:cNvSpPr/>
          <p:nvPr/>
        </p:nvSpPr>
        <p:spPr>
          <a:xfrm>
            <a:off x="2098800" y="3602160"/>
            <a:ext cx="6779520" cy="32436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522000">
              <a:lnSpc>
                <a:spcPts val="2302"/>
              </a:lnSpc>
              <a:spcAft>
                <a:spcPts val="456"/>
              </a:spcAft>
            </a:pPr>
            <a:r>
              <a:rPr lang="fr-FR" sz="228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Chanter la chanson : « </a:t>
            </a: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Les couleurs</a:t>
            </a:r>
            <a:r>
              <a:rPr lang="fr-FR" sz="228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Arial"/>
              </a:rPr>
              <a:t>»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0" name="Image 12"/>
          <p:cNvPicPr/>
          <p:nvPr/>
        </p:nvPicPr>
        <p:blipFill>
          <a:blip r:embed="rId8"/>
          <a:stretch/>
        </p:blipFill>
        <p:spPr>
          <a:xfrm>
            <a:off x="1560960" y="3534120"/>
            <a:ext cx="383400" cy="41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ZoneTexte 9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e 5"/>
          <p:cNvGrpSpPr/>
          <p:nvPr/>
        </p:nvGrpSpPr>
        <p:grpSpPr>
          <a:xfrm>
            <a:off x="-57960" y="8280"/>
            <a:ext cx="10555200" cy="7866000"/>
            <a:chOff x="-57960" y="8280"/>
            <a:chExt cx="10555200" cy="7866000"/>
          </a:xfrm>
        </p:grpSpPr>
        <p:sp>
          <p:nvSpPr>
            <p:cNvPr id="193" name="Rectangle 6"/>
            <p:cNvSpPr/>
            <p:nvPr/>
          </p:nvSpPr>
          <p:spPr>
            <a:xfrm>
              <a:off x="-57960" y="828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4" name="Rectangle : coins arrondis 7"/>
            <p:cNvSpPr/>
            <p:nvPr/>
          </p:nvSpPr>
          <p:spPr>
            <a:xfrm>
              <a:off x="176400" y="60768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5" name="Rectangle : coins arrondis 8"/>
            <p:cNvSpPr/>
            <p:nvPr/>
          </p:nvSpPr>
          <p:spPr>
            <a:xfrm>
              <a:off x="176400" y="24552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96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</a:endParaRPr>
          </a:p>
        </p:txBody>
      </p:sp>
      <p:sp>
        <p:nvSpPr>
          <p:cNvPr id="197" name="ZoneTexte 9"/>
          <p:cNvSpPr/>
          <p:nvPr/>
        </p:nvSpPr>
        <p:spPr>
          <a:xfrm>
            <a:off x="920520" y="511560"/>
            <a:ext cx="92916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</a:rPr>
              <a:t>Bonjour les enfants. Nous allons commencer une nouvelle séance de français. Soyez attentifs !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8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99" name="Image 2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01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2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3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04" name="Freeform 8"/>
          <p:cNvSpPr/>
          <p:nvPr/>
        </p:nvSpPr>
        <p:spPr>
          <a:xfrm rot="10800000" flipH="1">
            <a:off x="522360" y="58500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205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06" name="ZoneTexte 13"/>
          <p:cNvSpPr/>
          <p:nvPr/>
        </p:nvSpPr>
        <p:spPr>
          <a:xfrm>
            <a:off x="986040" y="426600"/>
            <a:ext cx="8989200" cy="70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Pour commencer, nous allons écouter une nouvelle chanson : « </a:t>
            </a: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Les couleurs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».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 Après, on va chanter ensemble.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7" name="Image 10"/>
          <p:cNvPicPr/>
          <p:nvPr/>
        </p:nvPicPr>
        <p:blipFill>
          <a:blip r:embed="rId4"/>
          <a:stretch/>
        </p:blipFill>
        <p:spPr>
          <a:xfrm>
            <a:off x="2716200" y="2066760"/>
            <a:ext cx="5006520" cy="4106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</TotalTime>
  <Words>975</Words>
  <PresentationFormat>Personnalisé</PresentationFormat>
  <Paragraphs>111</Paragraphs>
  <Slides>38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38</vt:i4>
      </vt:variant>
    </vt:vector>
  </HeadingPairs>
  <TitlesOfParts>
    <vt:vector size="63" baseType="lpstr">
      <vt:lpstr>Arial</vt:lpstr>
      <vt:lpstr>Arimo Italics</vt:lpstr>
      <vt:lpstr>Calibri</vt:lpstr>
      <vt:lpstr>Calibri </vt:lpstr>
      <vt:lpstr>Cambria</vt:lpstr>
      <vt:lpstr>Carelia</vt:lpstr>
      <vt:lpstr>Dosis</vt:lpstr>
      <vt:lpstr>Dosis Bold</vt:lpstr>
      <vt:lpstr>KG Primary Penmanship 2</vt:lpstr>
      <vt:lpstr>MicrosoftUighur</vt:lpstr>
      <vt:lpstr>MicrosoftUighur-Bold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description/>
  <dcterms:modified xsi:type="dcterms:W3CDTF">2025-07-02T06:29:53Z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3</vt:r8>
  </property>
  <property fmtid="{D5CDD505-2E9C-101B-9397-08002B2CF9AE}" pid="3" name="Notes">
    <vt:r8>11</vt:r8>
  </property>
  <property fmtid="{D5CDD505-2E9C-101B-9397-08002B2CF9AE}" pid="4" name="PresentationFormat">
    <vt:lpwstr>Personnalisé</vt:lpwstr>
  </property>
  <property fmtid="{D5CDD505-2E9C-101B-9397-08002B2CF9AE}" pid="5" name="Slides">
    <vt:r8>38</vt:r8>
  </property>
</Properties>
</file>