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" id="9" name="Google Shape;9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9400" y="8839200"/>
            <a:ext cx="1143000" cy="2301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Instruction: Demonstrated to be both efficacious as well as effective.       -     Issues of implementation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Follow Through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completed in the 1970s. This was the largest educational study ever done, costing over $600 million, and covering 79,000 children in 180 communities.</a:t>
            </a:r>
            <a:endParaRPr/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Adoption &amp; Sustainability flaws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Resistance to highly scripted curriculum</a:t>
            </a:r>
            <a:endParaRPr/>
          </a:p>
          <a:p>
            <a:pPr indent="-228600" lvl="0" marL="2286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28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" id="48" name="Google Shape;4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3300" y="228600"/>
            <a:ext cx="4889500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CMK4" id="49" name="Google Shape;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6075" y="3624263"/>
            <a:ext cx="3663950" cy="3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 txBox="1"/>
          <p:nvPr>
            <p:ph type="ctrTitle"/>
          </p:nvPr>
        </p:nvSpPr>
        <p:spPr>
          <a:xfrm>
            <a:off x="685800" y="106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1371600" y="2822575"/>
            <a:ext cx="6400800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 rot="5400000">
            <a:off x="2705100" y="419100"/>
            <a:ext cx="4800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 rot="5400000">
            <a:off x="4728369" y="2442369"/>
            <a:ext cx="6126162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 rot="5400000">
            <a:off x="1070769" y="727869"/>
            <a:ext cx="6126162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1524000" y="16002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4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4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1524000" y="1600200"/>
            <a:ext cx="3505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2" type="body"/>
          </p:nvPr>
        </p:nvSpPr>
        <p:spPr>
          <a:xfrm>
            <a:off x="5181600" y="1600200"/>
            <a:ext cx="3505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21.png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24000" y="16002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676400" y="66198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98950" y="6459538"/>
            <a:ext cx="1590675" cy="319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1"/>
          <p:cNvGrpSpPr/>
          <p:nvPr/>
        </p:nvGrpSpPr>
        <p:grpSpPr>
          <a:xfrm>
            <a:off x="14288" y="0"/>
            <a:ext cx="1524000" cy="6858000"/>
            <a:chOff x="4800" y="0"/>
            <a:chExt cx="960" cy="4320"/>
          </a:xfrm>
        </p:grpSpPr>
        <p:sp>
          <p:nvSpPr>
            <p:cNvPr id="17" name="Google Shape;17;p1"/>
            <p:cNvSpPr/>
            <p:nvPr/>
          </p:nvSpPr>
          <p:spPr>
            <a:xfrm>
              <a:off x="4837" y="2160"/>
              <a:ext cx="875" cy="2160"/>
            </a:xfrm>
            <a:prstGeom prst="rect">
              <a:avLst/>
            </a:prstGeom>
            <a:solidFill>
              <a:srgbClr val="E3D6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4837" y="1"/>
              <a:ext cx="875" cy="21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Large grid" id="19" name="Google Shape;19;p1"/>
            <p:cNvSpPr/>
            <p:nvPr/>
          </p:nvSpPr>
          <p:spPr>
            <a:xfrm>
              <a:off x="4983" y="202"/>
              <a:ext cx="656" cy="38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992" y="3456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4995" y="1320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2;p1"/>
            <p:cNvGrpSpPr/>
            <p:nvPr/>
          </p:nvGrpSpPr>
          <p:grpSpPr>
            <a:xfrm>
              <a:off x="4992" y="253"/>
              <a:ext cx="585" cy="432"/>
              <a:chOff x="1836" y="792"/>
              <a:chExt cx="648" cy="432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1836" y="792"/>
                <a:ext cx="648" cy="432"/>
              </a:xfrm>
              <a:prstGeom prst="ellipse">
                <a:avLst/>
              </a:prstGeom>
              <a:solidFill>
                <a:srgbClr val="000066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 txBox="1"/>
              <p:nvPr/>
            </p:nvSpPr>
            <p:spPr>
              <a:xfrm>
                <a:off x="1836" y="900"/>
                <a:ext cx="648" cy="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" name="Google Shape;26;p1"/>
            <p:cNvCxnSpPr>
              <a:stCxn id="23" idx="4"/>
              <a:endCxn id="21" idx="0"/>
            </p:cNvCxnSpPr>
            <p:nvPr/>
          </p:nvCxnSpPr>
          <p:spPr>
            <a:xfrm rot="5400000">
              <a:off x="4985" y="985"/>
              <a:ext cx="600" cy="0"/>
            </a:xfrm>
            <a:prstGeom prst="bentConnector3">
              <a:avLst>
                <a:gd fmla="val -107775" name="adj1"/>
              </a:avLst>
            </a:prstGeom>
            <a:noFill/>
            <a:ln cap="flat" cmpd="sng" w="9525">
              <a:solidFill>
                <a:srgbClr val="333333"/>
              </a:solidFill>
              <a:prstDash val="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27" name="Google Shape;27;p1"/>
            <p:cNvCxnSpPr>
              <a:stCxn id="21" idx="4"/>
              <a:endCxn id="25" idx="0"/>
            </p:cNvCxnSpPr>
            <p:nvPr/>
          </p:nvCxnSpPr>
          <p:spPr>
            <a:xfrm rot="5400000">
              <a:off x="4988" y="2052"/>
              <a:ext cx="600" cy="0"/>
            </a:xfrm>
            <a:prstGeom prst="bentConnector3">
              <a:avLst>
                <a:gd fmla="val -275188" name="adj1"/>
              </a:avLst>
            </a:prstGeom>
            <a:noFill/>
            <a:ln cap="flat" cmpd="sng" w="9525">
              <a:solidFill>
                <a:srgbClr val="333333"/>
              </a:solidFill>
              <a:prstDash val="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28" name="Google Shape;28;p1"/>
            <p:cNvCxnSpPr>
              <a:stCxn id="25" idx="4"/>
              <a:endCxn id="20" idx="0"/>
            </p:cNvCxnSpPr>
            <p:nvPr/>
          </p:nvCxnSpPr>
          <p:spPr>
            <a:xfrm>
              <a:off x="5285" y="2820"/>
              <a:ext cx="0" cy="600"/>
            </a:xfrm>
            <a:prstGeom prst="straightConnector1">
              <a:avLst/>
            </a:prstGeom>
            <a:noFill/>
            <a:ln cap="flat" cmpd="sng" w="9525">
              <a:solidFill>
                <a:srgbClr val="333333"/>
              </a:solidFill>
              <a:prstDash val="dot"/>
              <a:round/>
              <a:headEnd len="sm" w="sm" type="none"/>
              <a:tailEnd len="med" w="med" type="triangle"/>
            </a:ln>
          </p:spPr>
        </p:cxnSp>
        <p:cxnSp>
          <p:nvCxnSpPr>
            <p:cNvPr id="29" name="Google Shape;29;p1"/>
            <p:cNvCxnSpPr>
              <a:stCxn id="20" idx="6"/>
              <a:endCxn id="25" idx="6"/>
            </p:cNvCxnSpPr>
            <p:nvPr/>
          </p:nvCxnSpPr>
          <p:spPr>
            <a:xfrm rot="10800000">
              <a:off x="5577" y="2472"/>
              <a:ext cx="0" cy="1200"/>
            </a:xfrm>
            <a:prstGeom prst="bentConnector3">
              <a:avLst>
                <a:gd fmla="val -78239654" name="adj1"/>
              </a:avLst>
            </a:prstGeom>
            <a:noFill/>
            <a:ln cap="flat" cmpd="sng" w="9525">
              <a:solidFill>
                <a:srgbClr val="333333"/>
              </a:solidFill>
              <a:prstDash val="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0" name="Google Shape;30;p1"/>
            <p:cNvCxnSpPr>
              <a:stCxn id="20" idx="6"/>
              <a:endCxn id="21" idx="6"/>
            </p:cNvCxnSpPr>
            <p:nvPr/>
          </p:nvCxnSpPr>
          <p:spPr>
            <a:xfrm rot="10800000">
              <a:off x="5577" y="1572"/>
              <a:ext cx="0" cy="2100"/>
            </a:xfrm>
            <a:prstGeom prst="bentConnector3">
              <a:avLst>
                <a:gd fmla="val -26079822" name="adj1"/>
              </a:avLst>
            </a:prstGeom>
            <a:noFill/>
            <a:ln cap="flat" cmpd="sng" w="9525">
              <a:solidFill>
                <a:srgbClr val="333333"/>
              </a:solidFill>
              <a:prstDash val="dot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31" name="Google Shape;31;p1"/>
            <p:cNvCxnSpPr>
              <a:stCxn id="20" idx="6"/>
              <a:endCxn id="24" idx="3"/>
            </p:cNvCxnSpPr>
            <p:nvPr/>
          </p:nvCxnSpPr>
          <p:spPr>
            <a:xfrm rot="10800000">
              <a:off x="5577" y="372"/>
              <a:ext cx="0" cy="3300"/>
            </a:xfrm>
            <a:prstGeom prst="bentConnector3">
              <a:avLst>
                <a:gd fmla="val -78239654" name="adj1"/>
              </a:avLst>
            </a:prstGeom>
            <a:noFill/>
            <a:ln cap="flat" cmpd="sng" w="9525">
              <a:solidFill>
                <a:srgbClr val="333333"/>
              </a:solidFill>
              <a:prstDash val="dot"/>
              <a:miter lim="8000"/>
              <a:headEnd len="sm" w="sm" type="none"/>
              <a:tailEnd len="med" w="med" type="triangle"/>
            </a:ln>
          </p:spPr>
        </p:cxnSp>
        <p:sp>
          <p:nvSpPr>
            <p:cNvPr id="32" name="Google Shape;32;p1"/>
            <p:cNvSpPr/>
            <p:nvPr/>
          </p:nvSpPr>
          <p:spPr>
            <a:xfrm>
              <a:off x="4822" y="192"/>
              <a:ext cx="182" cy="3984"/>
            </a:xfrm>
            <a:prstGeom prst="downArrow">
              <a:avLst>
                <a:gd fmla="val 61454" name="adj1"/>
                <a:gd fmla="val 87459" name="adj2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 txBox="1"/>
            <p:nvPr/>
          </p:nvSpPr>
          <p:spPr>
            <a:xfrm rot="5400000">
              <a:off x="2948" y="2062"/>
              <a:ext cx="3886" cy="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 txBox="1"/>
            <p:nvPr/>
          </p:nvSpPr>
          <p:spPr>
            <a:xfrm>
              <a:off x="4837" y="4089"/>
              <a:ext cx="76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A0518"/>
                  </a:solidFill>
                  <a:latin typeface="Arial"/>
                  <a:ea typeface="Arial"/>
                  <a:cs typeface="Arial"/>
                  <a:sym typeface="Arial"/>
                </a:rPr>
                <a:t>Practice</a:t>
              </a:r>
              <a:endParaRPr/>
            </a:p>
          </p:txBody>
        </p:sp>
        <p:sp>
          <p:nvSpPr>
            <p:cNvPr id="35" name="Google Shape;35;p1"/>
            <p:cNvSpPr txBox="1"/>
            <p:nvPr/>
          </p:nvSpPr>
          <p:spPr>
            <a:xfrm>
              <a:off x="4837" y="0"/>
              <a:ext cx="76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94B4A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endParaRPr/>
            </a:p>
          </p:txBody>
        </p:sp>
        <p:sp>
          <p:nvSpPr>
            <p:cNvPr id="36" name="Google Shape;36;p1"/>
            <p:cNvSpPr txBox="1"/>
            <p:nvPr/>
          </p:nvSpPr>
          <p:spPr>
            <a:xfrm rot="-5400000">
              <a:off x="4418" y="853"/>
              <a:ext cx="1009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94B4A"/>
                  </a:solidFill>
                  <a:latin typeface="Arial"/>
                  <a:ea typeface="Arial"/>
                  <a:cs typeface="Arial"/>
                  <a:sym typeface="Arial"/>
                </a:rPr>
                <a:t>Replicability</a:t>
              </a:r>
              <a:endParaRPr/>
            </a:p>
          </p:txBody>
        </p:sp>
        <p:sp>
          <p:nvSpPr>
            <p:cNvPr id="37" name="Google Shape;37;p1"/>
            <p:cNvSpPr txBox="1"/>
            <p:nvPr/>
          </p:nvSpPr>
          <p:spPr>
            <a:xfrm rot="-5400000">
              <a:off x="4367" y="3001"/>
              <a:ext cx="11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A0518"/>
                  </a:solidFill>
                  <a:latin typeface="Arial"/>
                  <a:ea typeface="Arial"/>
                  <a:cs typeface="Arial"/>
                  <a:sym typeface="Arial"/>
                </a:rPr>
                <a:t>Sustainability</a:t>
              </a:r>
              <a:endParaRPr/>
            </a:p>
          </p:txBody>
        </p:sp>
        <p:sp>
          <p:nvSpPr>
            <p:cNvPr id="38" name="Google Shape;38;p1"/>
            <p:cNvSpPr txBox="1"/>
            <p:nvPr/>
          </p:nvSpPr>
          <p:spPr>
            <a:xfrm>
              <a:off x="4970" y="720"/>
              <a:ext cx="620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works?</a:t>
              </a:r>
              <a:endParaRPr/>
            </a:p>
          </p:txBody>
        </p:sp>
        <p:sp>
          <p:nvSpPr>
            <p:cNvPr id="39" name="Google Shape;39;p1"/>
            <p:cNvSpPr txBox="1"/>
            <p:nvPr/>
          </p:nvSpPr>
          <p:spPr>
            <a:xfrm>
              <a:off x="4991" y="1748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When does it work?</a:t>
              </a:r>
              <a:endParaRPr/>
            </a:p>
          </p:txBody>
        </p:sp>
        <p:sp>
          <p:nvSpPr>
            <p:cNvPr id="40" name="Google Shape;40;p1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sp>
          <p:nvSpPr>
            <p:cNvPr id="41" name="Google Shape;41;p1"/>
            <p:cNvSpPr txBox="1"/>
            <p:nvPr/>
          </p:nvSpPr>
          <p:spPr>
            <a:xfrm>
              <a:off x="4800" y="3888"/>
              <a:ext cx="960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 it working?</a:t>
              </a:r>
              <a:endParaRPr/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1" y="417"/>
              <a:ext cx="328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9" y="3620"/>
              <a:ext cx="432" cy="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16" y="1484"/>
              <a:ext cx="544" cy="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1"/>
          <p:cNvSpPr/>
          <p:nvPr/>
        </p:nvSpPr>
        <p:spPr>
          <a:xfrm>
            <a:off x="76200" y="0"/>
            <a:ext cx="1371600" cy="6858000"/>
          </a:xfrm>
          <a:prstGeom prst="rect">
            <a:avLst/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ctrTitle"/>
          </p:nvPr>
        </p:nvSpPr>
        <p:spPr>
          <a:xfrm>
            <a:off x="685800" y="1066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Evidence-Based</a:t>
            </a:r>
            <a:b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GAP Analysis</a:t>
            </a:r>
            <a:endParaRPr/>
          </a:p>
        </p:txBody>
      </p:sp>
      <p:sp>
        <p:nvSpPr>
          <p:cNvPr id="111" name="Google Shape;111;p13"/>
          <p:cNvSpPr txBox="1"/>
          <p:nvPr>
            <p:ph idx="1" type="subTitle"/>
          </p:nvPr>
        </p:nvSpPr>
        <p:spPr>
          <a:xfrm>
            <a:off x="1447800" y="2286000"/>
            <a:ext cx="64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3"/>
          <p:cNvCxnSpPr/>
          <p:nvPr/>
        </p:nvCxnSpPr>
        <p:spPr>
          <a:xfrm>
            <a:off x="1371600" y="3429000"/>
            <a:ext cx="64770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2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 Points 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2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</a:t>
            </a: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 Plan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88" lvl="2" marL="13350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Contingency Analysis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 each stakeholder faction)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Situation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Contingencies that support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Contingencies that suppress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lphaLcPeriod" startAt="2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Practice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Contingencies that support</a:t>
            </a:r>
            <a:endParaRPr/>
          </a:p>
          <a:p>
            <a:pPr indent="-458788" lvl="3" marL="18303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Contingencies that suppress</a:t>
            </a:r>
            <a:endParaRPr/>
          </a:p>
          <a:p>
            <a:pPr indent="-382588" lvl="2" marL="13350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2"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GAP Analysis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88" lvl="2" marL="13350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2"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Benefit Analysis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88" lvl="2" marL="133508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 startAt="2"/>
            </a:pPr>
            <a:r>
              <a:rPr b="0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Relations Plan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7" name="Google Shape;217;p22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18" name="Google Shape;218;p22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20" name="Google Shape;220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Goals </a:t>
            </a:r>
            <a:endParaRPr/>
          </a:p>
        </p:txBody>
      </p:sp>
      <p:sp>
        <p:nvSpPr>
          <p:cNvPr id="228" name="Google Shape;228;p23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support of the organization(s) secured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Commitment from implementers and consumers is secured 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and objective outcomes are identified and commonly accepted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reporting system to assess progress is operational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written plan with goals, responsibilities, and timelines is developed with the input of all stakeholders. The goals and objectives include: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–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strategies for overcoming obstacles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–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 to address the contingencies that support and threaten the intervention are incorporated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 required to implement the intervention are actively recruited and hired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b="0" i="0" lang="en-US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in best methods for implementation of the intervention is available</a:t>
            </a:r>
            <a:endParaRPr/>
          </a:p>
          <a:p>
            <a:pPr indent="-266700" lvl="2" marL="609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9" name="Google Shape;229;p23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30" name="Google Shape;230;p23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32" name="Google Shape;23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Obstacles to Successful 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resistance to change</a:t>
            </a:r>
            <a:endParaRPr/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cost of implementing exceeds benefits</a:t>
            </a:r>
            <a:endParaRPr/>
          </a:p>
          <a:p>
            <a:pPr indent="-384175" lvl="3" marL="7778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 are not relevant to stakeholders </a:t>
            </a:r>
            <a:endParaRPr/>
          </a:p>
          <a:p>
            <a:pPr indent="-384175" lvl="3" marL="7778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is aversive to implementers (too much time, too much effort, etc.)</a:t>
            </a:r>
            <a:endParaRPr/>
          </a:p>
          <a:p>
            <a:pPr indent="-384175" lvl="3" marL="7778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planning paid to matching naturally occurring reinforcers with the new behavior</a:t>
            </a:r>
            <a:endParaRPr/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is ineffective</a:t>
            </a:r>
            <a:endParaRPr/>
          </a:p>
          <a:p>
            <a:pPr indent="-384175" lvl="3" marL="77787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Turnover of person(s) advocating for the practice</a:t>
            </a:r>
            <a:endParaRPr/>
          </a:p>
          <a:p>
            <a:pPr indent="-384175" lvl="3" marL="77787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down approach that doesn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involve implementers and consumers in decisions</a:t>
            </a:r>
            <a:endParaRPr/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Insufficient funding</a:t>
            </a:r>
            <a:endParaRPr/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 on the outcomes and process is infrequent and/or not maintained  over time</a:t>
            </a:r>
            <a:endParaRPr/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Poorly trained personnel</a:t>
            </a:r>
            <a:endParaRPr/>
          </a:p>
          <a:p>
            <a:pPr indent="-384175" lvl="3" marL="77787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training </a:t>
            </a:r>
            <a:endParaRPr/>
          </a:p>
          <a:p>
            <a:pPr indent="-384175" lvl="3" marL="777875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Turnover</a:t>
            </a:r>
            <a:endParaRPr/>
          </a:p>
          <a:p>
            <a:pPr indent="-254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1" name="Google Shape;241;p24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42" name="Google Shape;242;p24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44" name="Google Shape;24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b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endParaRPr/>
          </a:p>
        </p:txBody>
      </p:sp>
      <p:sp>
        <p:nvSpPr>
          <p:cNvPr id="252" name="Google Shape;252;p25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175" lvl="2" marL="6127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 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4175" lvl="2" marL="612775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4175" lvl="2" marL="6127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from key stakeholders confirmed</a:t>
            </a:r>
            <a:endParaRPr/>
          </a:p>
          <a:p>
            <a:pPr indent="-384175" lvl="3" marL="10699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Politicians</a:t>
            </a:r>
            <a:endParaRPr/>
          </a:p>
          <a:p>
            <a:pPr indent="-384175" lvl="3" marL="10699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Administrators</a:t>
            </a:r>
            <a:endParaRPr/>
          </a:p>
          <a:p>
            <a:pPr indent="-384175" lvl="3" marL="10699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Implementers</a:t>
            </a:r>
            <a:endParaRPr/>
          </a:p>
          <a:p>
            <a:pPr indent="-384175" lvl="3" marL="10699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Groups affected by the practice</a:t>
            </a:r>
            <a:endParaRPr/>
          </a:p>
          <a:p>
            <a:pPr indent="-384175" lvl="2" marL="6127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contingency analysis favors the intervention                      </a:t>
            </a:r>
            <a:endParaRPr/>
          </a:p>
          <a:p>
            <a:pPr indent="-384175" lvl="2" marL="6127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Measurable progress maintained</a:t>
            </a:r>
            <a:endParaRPr/>
          </a:p>
          <a:p>
            <a:pPr indent="-384175" lvl="2" marL="6127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 and objectives are clearly defined for implementers</a:t>
            </a:r>
            <a:endParaRPr/>
          </a:p>
          <a:p>
            <a:pPr indent="-384175" lvl="2" marL="6127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 on performance provided to all stakeholders (frequently and timely)</a:t>
            </a:r>
            <a:endParaRPr/>
          </a:p>
        </p:txBody>
      </p:sp>
      <p:grpSp>
        <p:nvGrpSpPr>
          <p:cNvPr id="253" name="Google Shape;253;p25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54" name="Google Shape;254;p25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56" name="Google Shape;25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 </a:t>
            </a:r>
            <a:endParaRPr/>
          </a:p>
        </p:txBody>
      </p:sp>
      <p:sp>
        <p:nvSpPr>
          <p:cNvPr id="264" name="Google Shape;264;p26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</a:t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Policy and practices manual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Vision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mission, purpose, and goals 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Language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means of describing its vision, actions, operations, and feedback. 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Practices</a:t>
            </a:r>
            <a:r>
              <a:rPr b="0" i="1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defined actions, routines, procedures, or operations practiced members of the organization.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Initial and ongoing training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Data management systems that provide timely feedback to all stakeholders on performances against outcomes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Leadership Team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Fiscal Resources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Start-up funding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On-going funding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Human Resources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recruitment and timely hiring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performance management and supervision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pSp>
        <p:nvGrpSpPr>
          <p:cNvPr id="265" name="Google Shape;265;p26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66" name="Google Shape;266;p26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6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68" name="Google Shape;26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 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 </a:t>
            </a:r>
            <a:endParaRPr/>
          </a:p>
        </p:txBody>
      </p:sp>
      <p:sp>
        <p:nvSpPr>
          <p:cNvPr id="276" name="Google Shape;276;p27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0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</a:t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Annual assessment of the results of performance 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/>
          </a:p>
          <a:p>
            <a:pPr indent="-381000" lvl="2" marL="609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Annual Plan 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Outcomes 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Benchmarks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</a:t>
            </a:r>
            <a:endParaRPr/>
          </a:p>
          <a:p>
            <a:pPr indent="-381000" lvl="2" marL="609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Systematic communication across levels of the organization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Politicians → ← Administrators, Implementer, and Consumers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Administrators → ←, Implementer, Consumers, and Politicians </a:t>
            </a:r>
            <a:endParaRPr/>
          </a:p>
          <a:p>
            <a:pPr indent="-384175" lvl="3" marL="77787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Consumers → ←, Administrators, Implementer, and Politicians </a:t>
            </a:r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78" name="Google Shape;278;p27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80" name="Google Shape;28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 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8"/>
          <p:cNvSpPr txBox="1"/>
          <p:nvPr>
            <p:ph idx="1" type="body"/>
          </p:nvPr>
        </p:nvSpPr>
        <p:spPr>
          <a:xfrm>
            <a:off x="1752600" y="1295400"/>
            <a:ext cx="716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Tools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indicator report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(critical data that are mission critical)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plan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Outcomes and Goals 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plan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Operations plan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relations plan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 plan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reports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Contingency analysis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	</a:t>
            </a:r>
            <a:r>
              <a:rPr b="0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 process analysis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66700" lvl="2" marL="609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9" name="Google Shape;289;p28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90" name="Google Shape;290;p28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92" name="Google Shape;29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9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IMPLEMENTATION</a:t>
            </a:r>
            <a:endParaRPr/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0" y="1295400"/>
            <a:ext cx="5715000" cy="495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29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302" name="Google Shape;302;p29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9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304" name="Google Shape;30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/>
          <p:nvPr>
            <p:ph type="title"/>
          </p:nvPr>
        </p:nvSpPr>
        <p:spPr>
          <a:xfrm>
            <a:off x="1524000" y="274638"/>
            <a:ext cx="7391400" cy="231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make it work? </a:t>
            </a:r>
            <a:b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Addressing all relevant variables so an intervention will be successfully adopted in a particular setting</a:t>
            </a:r>
            <a: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b="0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1752600" y="3048000"/>
            <a:ext cx="7162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1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Elements of Implementation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endParaRPr/>
          </a:p>
          <a:p>
            <a:pPr indent="-228600" lvl="2" marL="1143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22" name="Google Shape;122;p14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5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practice approved for use in education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Formal authorization from critical stakeholders for the use of an intervention that has been determined to be both efficacious and effective. </a:t>
            </a:r>
            <a:endParaRPr/>
          </a:p>
          <a:p>
            <a:pPr indent="-2286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a practice beyond the implementation phase</a:t>
            </a:r>
            <a:r>
              <a:rPr b="1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make an impact an intervention must be durable and meet the test of time. </a:t>
            </a:r>
            <a:endParaRPr/>
          </a:p>
          <a:p>
            <a:pPr indent="-381000" lvl="0" marL="381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3" name="Google Shape;133;p15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34" name="Google Shape;134;p15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36" name="Google Shape;13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Issues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2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Practices established as efficacious and effective frequently fail to be implemented</a:t>
            </a:r>
            <a:endParaRPr/>
          </a:p>
          <a:p>
            <a:pPr indent="-292100" lvl="2" marL="6096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Practices that are ineffective and even harmful are often implemented </a:t>
            </a:r>
            <a:endParaRPr/>
          </a:p>
          <a:p>
            <a:pPr indent="-304800" lvl="2" marL="6096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Unintended consequences resulting from poorly planned implementation strategies frequently impede the successful implementation of evidence-based (EB) practices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5" name="Google Shape;145;p16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46" name="Google Shape;146;p16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48" name="Google Shape;14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Obstacles to Successful 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2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Insufficient research conducted in establishing the factors that influence implementation.</a:t>
            </a:r>
            <a:endParaRPr/>
          </a:p>
          <a:p>
            <a:pPr indent="-2286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from research to practice forces increased complexity into the system. The introduction of scores of unanticipated variables frequently lead to failure.</a:t>
            </a:r>
            <a:endParaRPr/>
          </a:p>
          <a:p>
            <a:pPr indent="-304800" lvl="2" marL="609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at-large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requires analysis &amp; action at multiple levels of a system each with their own unique sets of contingencies. 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58" name="Google Shape;158;p17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60" name="Google Shape;16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Goals 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Laws, policies, and regulations support evidence-based interventions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evidence-based stakeholders is established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Researchers, politicians, implementers, and consumers adopt common criteria for evaluating best practices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on efficacious and effective methods for getting interventions adopted is available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Clearinghouse(s) to disseminate evidenced-based research easily accessible by decision-makers and consumers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AutoNum type="arabicPeriod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in best methods for achieving adoption is widely available</a:t>
            </a:r>
            <a:endParaRPr/>
          </a:p>
          <a:p>
            <a:pPr indent="-241300" lvl="2" marL="6096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70" name="Google Shape;170;p18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72" name="Google Shape;17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Obstacles to Successful </a:t>
            </a:r>
            <a:b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resistance to change 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Policy Makers select practices for reasons other than being EB 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re-elected (quick fixes)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Lobbyist influence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Avoidance of controversy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 constraints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Ideological or ethical conflicts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Insufficient planning by stakeholders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Inadequate infrastructure for distribution of EB studies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Child Left Behind Conflicts with IDEA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 making in IDEA is decentralized - IEP</a:t>
            </a:r>
            <a:endParaRPr/>
          </a:p>
          <a:p>
            <a:pPr indent="-384175" lvl="3" marL="7778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Education decision making is centralized at State, School Board, and Principal level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pSp>
        <p:nvGrpSpPr>
          <p:cNvPr id="181" name="Google Shape;181;p19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82" name="Google Shape;182;p19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9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84" name="Google Shape;184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609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 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problem must be substantial and requires change</a:t>
            </a:r>
            <a:endParaRPr/>
          </a:p>
          <a:p>
            <a:pPr indent="-304800" lvl="2" marL="609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efficacious and effective solution is available </a:t>
            </a:r>
            <a:endParaRPr/>
          </a:p>
          <a:p>
            <a:pPr indent="-304800" lvl="2" marL="609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intervention is cost effective</a:t>
            </a:r>
            <a:endParaRPr/>
          </a:p>
          <a:p>
            <a:pPr indent="-304800" lvl="2" marL="609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support can reasonably be achieved by Decision Makers. </a:t>
            </a:r>
            <a:endParaRPr/>
          </a:p>
          <a:p>
            <a:pPr indent="-384175" lvl="3" marL="7778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Politicians </a:t>
            </a:r>
            <a:endParaRPr/>
          </a:p>
          <a:p>
            <a:pPr indent="-384175" lvl="3" marL="7778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Administrators</a:t>
            </a:r>
            <a:endParaRPr/>
          </a:p>
          <a:p>
            <a:pPr indent="-384175" lvl="3" marL="7778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Practitioners</a:t>
            </a:r>
            <a:endParaRPr/>
          </a:p>
          <a:p>
            <a:pPr indent="-384175" lvl="3" marL="77787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Consumers</a:t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194" name="Google Shape;194;p20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196" name="Google Shape;19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idx="12" type="sldNum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>
            <p:ph type="title"/>
          </p:nvPr>
        </p:nvSpPr>
        <p:spPr>
          <a:xfrm>
            <a:off x="1524000" y="274638"/>
            <a:ext cx="73914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</a:t>
            </a:r>
            <a:b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  </a:t>
            </a:r>
            <a:endParaRPr b="0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1752600" y="1447800"/>
            <a:ext cx="7162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</a:t>
            </a:r>
            <a:endParaRPr b="1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Policies, laws, and/or regulations are aligned (minimally not hostile)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Adoption Team with the skills to manage and lead an adoption campaign is formed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 Resources are accessible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Resources are available</a:t>
            </a:r>
            <a:endParaRPr/>
          </a:p>
          <a:p>
            <a:pPr indent="-381000" lvl="0" marL="3810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</a:t>
            </a:r>
            <a:endParaRPr b="1" i="0" sz="2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assessment of conditions completed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outcomes and benchmarks are developed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goals are developed</a:t>
            </a:r>
            <a:endParaRPr/>
          </a:p>
          <a:p>
            <a:pPr indent="-381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roles and responsibilities are created</a:t>
            </a:r>
            <a:endParaRPr/>
          </a:p>
          <a:p>
            <a:pPr indent="-254000" lvl="2" marL="609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5" name="Google Shape;205;p21"/>
          <p:cNvGrpSpPr/>
          <p:nvPr/>
        </p:nvGrpSpPr>
        <p:grpSpPr>
          <a:xfrm>
            <a:off x="304800" y="3790950"/>
            <a:ext cx="984250" cy="1390650"/>
            <a:chOff x="4970" y="2388"/>
            <a:chExt cx="620" cy="876"/>
          </a:xfrm>
        </p:grpSpPr>
        <p:sp>
          <p:nvSpPr>
            <p:cNvPr id="206" name="Google Shape;206;p21"/>
            <p:cNvSpPr/>
            <p:nvPr/>
          </p:nvSpPr>
          <p:spPr>
            <a:xfrm>
              <a:off x="4992" y="2388"/>
              <a:ext cx="585" cy="432"/>
            </a:xfrm>
            <a:prstGeom prst="ellipse">
              <a:avLst/>
            </a:prstGeom>
            <a:solidFill>
              <a:srgbClr val="0000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 txBox="1"/>
            <p:nvPr/>
          </p:nvSpPr>
          <p:spPr>
            <a:xfrm>
              <a:off x="4970" y="2804"/>
              <a:ext cx="620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we make it work?</a:t>
              </a:r>
              <a:endParaRPr/>
            </a:p>
          </p:txBody>
        </p:sp>
        <p:pic>
          <p:nvPicPr>
            <p:cNvPr id="208" name="Google Shape;20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17" y="2552"/>
              <a:ext cx="536" cy="1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