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12192000"/>
  <p:notesSz cx="6858000" cy="9144000"/>
  <p:embeddedFontLst>
    <p:embeddedFont>
      <p:font typeface="Garamond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34" roundtripDataSignature="AMtx7mg8IAM0MAAHBK1jbQEITjU6wo2+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Garamond-bold.fntdata"/><Relationship Id="rId30" Type="http://schemas.openxmlformats.org/officeDocument/2006/relationships/font" Target="fonts/Garamond-regular.fntdata"/><Relationship Id="rId11" Type="http://schemas.openxmlformats.org/officeDocument/2006/relationships/slide" Target="slides/slide6.xml"/><Relationship Id="rId33" Type="http://schemas.openxmlformats.org/officeDocument/2006/relationships/font" Target="fonts/Garamond-boldItalic.fntdata"/><Relationship Id="rId10" Type="http://schemas.openxmlformats.org/officeDocument/2006/relationships/slide" Target="slides/slide5.xml"/><Relationship Id="rId32" Type="http://schemas.openxmlformats.org/officeDocument/2006/relationships/font" Target="fonts/Garamond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2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22" name="Google Shape;22;p2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3;p26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Title-UniformTrim.png" id="24" name="Google Shape;24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5" name="Google Shape;25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" name="Google Shape;26;p26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6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26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1" name="Google Shape;31;p26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Google Shape;33;p2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" name="Google Shape;34;p2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8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2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5" name="Google Shape;45;p28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Google Shape;47;p2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2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9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0" name="Google Shape;50;p29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8" name="Google Shape;58;p30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9" name="Google Shape;59;p30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3" name="Google Shape;63;p30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9" name="Google Shape;69;p3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78" name="Google Shape;78;p3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1" name="Google Shape;81;p33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4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4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5" name="Google Shape;85;p34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6" name="Google Shape;86;p3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5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5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2" name="Google Shape;92;p35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93" name="Google Shape;93;p3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6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6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9" name="Google Shape;99;p3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2" name="Google Shape;102;p36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7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7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6" name="Google Shape;106;p37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3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37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11" name="Google Shape;111;p37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12" name="Google Shape;112;p37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8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8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3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9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9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2" name="Google Shape;122;p39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3" name="Google Shape;123;p3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" name="Google Shape;126;p39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27" name="Google Shape;127;p39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28" name="Google Shape;128;p39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0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40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2" name="Google Shape;132;p40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3" name="Google Shape;133;p4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6" name="Google Shape;136;p40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41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0" name="Google Shape;140;p4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3" name="Google Shape;143;p4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2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2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7" name="Google Shape;147;p4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0" name="Google Shape;150;p42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3.jpg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5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11" name="Google Shape;11;p2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12;p2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Content-UniformTrim.png" id="13" name="Google Shape;1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4" name="Google Shape;1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Google Shape;15;p2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" name="Google Shape;16;p25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5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40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5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5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7" name="Google Shape;17;p2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8" name="Google Shape;18;p2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9" name="Google Shape;19;p2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gif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Relationship Id="rId4" Type="http://schemas.openxmlformats.org/officeDocument/2006/relationships/image" Target="../media/image1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jpg"/><Relationship Id="rId4" Type="http://schemas.openxmlformats.org/officeDocument/2006/relationships/image" Target="../media/image18.jpg"/><Relationship Id="rId5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jpg"/><Relationship Id="rId4" Type="http://schemas.openxmlformats.org/officeDocument/2006/relationships/image" Target="../media/image10.jp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730000"/>
              </a:buClr>
              <a:buSzPts val="5400"/>
              <a:buFont typeface="Garamond"/>
              <a:buNone/>
            </a:pPr>
            <a:r>
              <a:rPr b="1" lang="en-US" cap="none">
                <a:solidFill>
                  <a:srgbClr val="730000"/>
                </a:solidFill>
              </a:rPr>
              <a:t>INDIA-CLIMATE</a:t>
            </a:r>
            <a:endParaRPr b="1" cap="none">
              <a:solidFill>
                <a:srgbClr val="730000"/>
              </a:solidFill>
            </a:endParaRPr>
          </a:p>
        </p:txBody>
      </p:sp>
      <p:pic>
        <p:nvPicPr>
          <p:cNvPr descr="C:\Users\hp\Downloads\1679233880203.png" id="156" name="Google Shape;15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9000" y="57150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/>
              <a:t>In this chapter we will study </a:t>
            </a:r>
            <a:endParaRPr b="1"/>
          </a:p>
        </p:txBody>
      </p:sp>
      <p:sp>
        <p:nvSpPr>
          <p:cNvPr id="162" name="Google Shape;162;p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Char char="•"/>
            </a:pPr>
            <a:r>
              <a:rPr b="1" lang="en-US" sz="3200"/>
              <a:t>Factors influence on climate of India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Char char="•"/>
            </a:pPr>
            <a:r>
              <a:rPr b="1" lang="en-US" sz="3200"/>
              <a:t>Seasons of India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Char char="•"/>
            </a:pPr>
            <a:r>
              <a:rPr b="1" lang="en-US" sz="3200"/>
              <a:t>Distribution of rainfall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Char char="•"/>
            </a:pPr>
            <a:r>
              <a:rPr b="1" lang="en-US" sz="3200"/>
              <a:t>Agriculture the gamble with monsoon </a:t>
            </a:r>
            <a:endParaRPr/>
          </a:p>
          <a:p>
            <a:pPr indent="-5207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</p:txBody>
      </p:sp>
      <p:pic>
        <p:nvPicPr>
          <p:cNvPr descr="C:\Users\hp\Downloads\1679233880203.png" id="163" name="Google Shape;16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t/>
            </a:r>
            <a:endParaRPr/>
          </a:p>
        </p:txBody>
      </p:sp>
      <p:sp>
        <p:nvSpPr>
          <p:cNvPr id="169" name="Google Shape;169;p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Char char="•"/>
            </a:pPr>
            <a:r>
              <a:rPr b="1" lang="en-US" sz="3200"/>
              <a:t>Tropical monsoon climate, because a greater part of India lies in a tropical zone and its climate is influenced by monsoon winds </a:t>
            </a:r>
            <a:endParaRPr b="1" sz="3200"/>
          </a:p>
        </p:txBody>
      </p:sp>
      <p:pic>
        <p:nvPicPr>
          <p:cNvPr descr="C:\Users\hp\Downloads\1679233880203.png" id="170" name="Google Shape;17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DEEABD"/>
              </a:buClr>
              <a:buSzPts val="4400"/>
              <a:buFont typeface="Garamond"/>
              <a:buNone/>
            </a:pPr>
            <a:r>
              <a:rPr b="1" lang="en-US">
                <a:solidFill>
                  <a:srgbClr val="DEEABD"/>
                </a:solidFill>
              </a:rPr>
              <a:t>Factors that influence on climate</a:t>
            </a:r>
            <a:endParaRPr b="1">
              <a:solidFill>
                <a:srgbClr val="DEEABD"/>
              </a:solidFill>
            </a:endParaRPr>
          </a:p>
        </p:txBody>
      </p:sp>
      <p:sp>
        <p:nvSpPr>
          <p:cNvPr id="176" name="Google Shape;176;p4"/>
          <p:cNvSpPr txBox="1"/>
          <p:nvPr>
            <p:ph idx="1" type="body"/>
          </p:nvPr>
        </p:nvSpPr>
        <p:spPr>
          <a:xfrm>
            <a:off x="2286000" y="21336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Location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Latitude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Height from the sea level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Distance from the sea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Mountain ranges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</p:txBody>
      </p:sp>
      <p:pic>
        <p:nvPicPr>
          <p:cNvPr descr="C:\Users\hp\Downloads\1679233880203.png"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"/>
          <p:cNvSpPr txBox="1"/>
          <p:nvPr>
            <p:ph idx="1" type="body"/>
          </p:nvPr>
        </p:nvSpPr>
        <p:spPr>
          <a:xfrm>
            <a:off x="2590804" y="17526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4140"/>
              <a:buNone/>
            </a:pPr>
            <a:r>
              <a:t/>
            </a:r>
            <a:endParaRPr b="1" sz="3600"/>
          </a:p>
          <a:p>
            <a:pPr indent="-285750" lvl="0" marL="28575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b="1" lang="en-US" sz="3600"/>
              <a:t> Direction of the winds </a:t>
            </a:r>
            <a:endParaRPr/>
          </a:p>
          <a:p>
            <a:pPr indent="-285750" lvl="0" marL="28575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b="1" lang="en-US" sz="3600"/>
              <a:t> Ocean currents </a:t>
            </a:r>
            <a:endParaRPr/>
          </a:p>
          <a:p>
            <a:pPr indent="-285750" lvl="0" marL="28575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b="1" lang="en-US" sz="3600"/>
              <a:t> Water bodies </a:t>
            </a:r>
            <a:endParaRPr/>
          </a:p>
          <a:p>
            <a:pPr indent="-285750" lvl="0" marL="28575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b="1" lang="en-US" sz="3600"/>
              <a:t> Relief features </a:t>
            </a:r>
            <a:endParaRPr/>
          </a:p>
          <a:p>
            <a:pPr indent="-285750" lvl="0" marL="28575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b="1" lang="en-US" sz="3600"/>
              <a:t> Monsoon winds </a:t>
            </a:r>
            <a:endParaRPr/>
          </a:p>
          <a:p>
            <a:pPr indent="-285750" lvl="0" marL="28575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t/>
            </a:r>
            <a:endParaRPr b="1" sz="3600"/>
          </a:p>
        </p:txBody>
      </p:sp>
      <p:pic>
        <p:nvPicPr>
          <p:cNvPr descr="C:\Users\hp\Downloads\1679233880203.png" id="183" name="Google Shape;18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Garamond"/>
              <a:buNone/>
            </a:pPr>
            <a:r>
              <a:rPr b="1" lang="en-US">
                <a:solidFill>
                  <a:srgbClr val="0070C0"/>
                </a:solidFill>
              </a:rPr>
              <a:t>Climatic seasons 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189" name="Google Shape;189;p6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1. Summer season: March to May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2. South-west Monsoon season: June to Sept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3. Retreating monsoon season: October to Nov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4. Winter season: December to February </a:t>
            </a:r>
            <a:endParaRPr b="1" sz="3200"/>
          </a:p>
        </p:txBody>
      </p:sp>
      <p:pic>
        <p:nvPicPr>
          <p:cNvPr descr="C:\Users\hp\Downloads\1679233880203.png" id="190" name="Google Shape;19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"/>
          <p:cNvSpPr txBox="1"/>
          <p:nvPr>
            <p:ph type="title"/>
          </p:nvPr>
        </p:nvSpPr>
        <p:spPr>
          <a:xfrm>
            <a:off x="1295400" y="914400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Garamond"/>
              <a:buNone/>
            </a:pPr>
            <a:r>
              <a:rPr b="1" lang="en-US">
                <a:solidFill>
                  <a:srgbClr val="0070C0"/>
                </a:solidFill>
              </a:rPr>
              <a:t>The winter season 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196" name="Google Shape;196;p7"/>
          <p:cNvSpPr txBox="1"/>
          <p:nvPr>
            <p:ph idx="1" type="body"/>
          </p:nvPr>
        </p:nvSpPr>
        <p:spPr>
          <a:xfrm>
            <a:off x="1524000" y="23622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Annual rainfall is 2%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During this season Jammu and Kashmir, Himachal Pradesh and the North Indian plains witness very low temperature. </a:t>
            </a:r>
            <a:endParaRPr/>
          </a:p>
        </p:txBody>
      </p:sp>
      <p:pic>
        <p:nvPicPr>
          <p:cNvPr descr="C:\Users\hp\Downloads\1679233880203.png" id="197" name="Google Shape;19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t/>
            </a:r>
            <a:endParaRPr/>
          </a:p>
        </p:txBody>
      </p:sp>
      <p:sp>
        <p:nvSpPr>
          <p:cNvPr id="203" name="Google Shape;203;p8"/>
          <p:cNvSpPr txBox="1"/>
          <p:nvPr>
            <p:ph idx="1" type="body"/>
          </p:nvPr>
        </p:nvSpPr>
        <p:spPr>
          <a:xfrm>
            <a:off x="1295400" y="43434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Heavy snowfall occurs.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South India, temperature is normal and the climate is very pleasant </a:t>
            </a:r>
            <a:endParaRPr/>
          </a:p>
          <a:p>
            <a:pPr indent="-5207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sz="3200"/>
          </a:p>
        </p:txBody>
      </p:sp>
      <p:pic>
        <p:nvPicPr>
          <p:cNvPr descr="C:\Users\hp\AppData\Local\Microsoft\Windows\INetCache\IE\ZWAX6X1C\3290147880_f578919965_b[1].jpg" id="204" name="Google Shape;20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000" y="381000"/>
            <a:ext cx="8610600" cy="3967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 txBox="1"/>
          <p:nvPr>
            <p:ph type="title"/>
          </p:nvPr>
        </p:nvSpPr>
        <p:spPr>
          <a:xfrm>
            <a:off x="1295400" y="609600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Garamond"/>
              <a:buNone/>
            </a:pPr>
            <a:r>
              <a:rPr b="1" lang="en-US">
                <a:solidFill>
                  <a:srgbClr val="0070C0"/>
                </a:solidFill>
              </a:rPr>
              <a:t>The summer season 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210" name="Google Shape;210;p9"/>
          <p:cNvSpPr txBox="1"/>
          <p:nvPr>
            <p:ph idx="1" type="body"/>
          </p:nvPr>
        </p:nvSpPr>
        <p:spPr>
          <a:xfrm>
            <a:off x="1143000" y="1447800"/>
            <a:ext cx="10591800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220"/>
              <a:buNone/>
            </a:pPr>
            <a:r>
              <a:t/>
            </a:r>
            <a:endParaRPr b="1" sz="2800"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b="1" lang="en-US" sz="2800"/>
              <a:t> Sun rays are perpendicular over the north hemisphere hence temperature is high in India </a:t>
            </a:r>
            <a:endParaRPr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b="1" lang="en-US" sz="2800"/>
              <a:t> Climatic condition is usually hot dry and sultry. Days are quite long </a:t>
            </a:r>
            <a:endParaRPr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b="1" lang="en-US" sz="2800"/>
              <a:t> The highest temperature records at 52 degree Celsius in Ganganagar </a:t>
            </a:r>
            <a:endParaRPr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t/>
            </a:r>
            <a:endParaRPr b="1" sz="2800"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t/>
            </a:r>
            <a:endParaRPr b="1" sz="2800"/>
          </a:p>
        </p:txBody>
      </p:sp>
      <p:pic>
        <p:nvPicPr>
          <p:cNvPr descr="C:\Users\hp\Downloads\1679233880203.png" id="211" name="Google Shape;21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t/>
            </a:r>
            <a:endParaRPr/>
          </a:p>
        </p:txBody>
      </p:sp>
      <p:sp>
        <p:nvSpPr>
          <p:cNvPr id="217" name="Google Shape;217;p10"/>
          <p:cNvSpPr txBox="1"/>
          <p:nvPr>
            <p:ph idx="1" type="body"/>
          </p:nvPr>
        </p:nvSpPr>
        <p:spPr>
          <a:xfrm>
            <a:off x="1600200" y="4191000"/>
            <a:ext cx="8534400" cy="1794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4140"/>
              <a:buNone/>
            </a:pPr>
            <a:r>
              <a:rPr b="1" lang="en-US" sz="3600"/>
              <a:t> Convectional rainfall takes place in some parts of India </a:t>
            </a:r>
            <a:endParaRPr sz="3600"/>
          </a:p>
          <a:p>
            <a:pPr indent="-285750" lvl="0" marL="28575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b="1" lang="en-US" sz="3600"/>
              <a:t> 10 % Rainfall takes place </a:t>
            </a:r>
            <a:endParaRPr/>
          </a:p>
          <a:p>
            <a:pPr indent="-22860" lvl="0" marL="285750" rtl="0" algn="l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t/>
            </a:r>
            <a:endParaRPr sz="3600"/>
          </a:p>
        </p:txBody>
      </p:sp>
      <p:pic>
        <p:nvPicPr>
          <p:cNvPr descr="C:\Users\hp\AppData\Local\Microsoft\Windows\INetCache\IE\ND01VH0J\6WdqP[1].gif" id="218" name="Google Shape;21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0800" y="609600"/>
            <a:ext cx="7239000" cy="336400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C:\Users\hp\Downloads\1679233880203.png" id="219" name="Google Shape;21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t/>
            </a:r>
            <a:endParaRPr/>
          </a:p>
        </p:txBody>
      </p:sp>
      <p:sp>
        <p:nvSpPr>
          <p:cNvPr id="225" name="Google Shape;225;p11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Summer season rainfall is called……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Andhis in Uttar Pradesh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Kalabaisaki in West Bengal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Mango Shower in Kerala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Coffee blossom in Karnataka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</p:txBody>
      </p:sp>
      <p:pic>
        <p:nvPicPr>
          <p:cNvPr descr="C:\Users\hp\Downloads\1679233880203.png" id="226" name="Google Shape;22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/>
              <a:t>The rainy season </a:t>
            </a:r>
            <a:endParaRPr/>
          </a:p>
        </p:txBody>
      </p:sp>
      <p:sp>
        <p:nvSpPr>
          <p:cNvPr id="232" name="Google Shape;232;p12"/>
          <p:cNvSpPr txBox="1"/>
          <p:nvPr>
            <p:ph idx="1" type="body"/>
          </p:nvPr>
        </p:nvSpPr>
        <p:spPr>
          <a:xfrm>
            <a:off x="1295400" y="19812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It is also called as South West monsoon season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Since the temperature rises a low pressure area develop Central India high pressure creates over Indian Ocean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Moisture Laden winds blow from southwest towards India 75% rainfall caused during this season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000" y="228600"/>
            <a:ext cx="5000571" cy="63146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 (x86)\Microsoft Office\MEDIA\CAGCAT10\j0293828.wmf" id="239" name="Google Shape;23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0800" y="3886200"/>
            <a:ext cx="685800" cy="7217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 (x86)\Microsoft Office\MEDIA\CAGCAT10\j0293828.wmf" id="240" name="Google Shape;24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0800" y="4724400"/>
            <a:ext cx="685800" cy="7217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 (x86)\Microsoft Office\MEDIA\CAGCAT10\j0293828.wmf" id="241" name="Google Shape;24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4200" y="5257800"/>
            <a:ext cx="685800" cy="7217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 (x86)\Microsoft Office\MEDIA\CAGCAT10\j0293828.wmf" id="242" name="Google Shape;24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15200" y="5943600"/>
            <a:ext cx="685800" cy="721743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3"/>
          <p:cNvSpPr txBox="1"/>
          <p:nvPr>
            <p:ph idx="1" type="body"/>
          </p:nvPr>
        </p:nvSpPr>
        <p:spPr>
          <a:xfrm>
            <a:off x="838200" y="25146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220"/>
              <a:buNone/>
            </a:pPr>
            <a:r>
              <a:rPr b="1" lang="en-US" sz="2800"/>
              <a:t>Moist laden winds blow from Arabian sea </a:t>
            </a:r>
            <a:endParaRPr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b="1" lang="en-US" sz="2800"/>
              <a:t>Towards north east </a:t>
            </a:r>
            <a:endParaRPr b="1" sz="2800"/>
          </a:p>
        </p:txBody>
      </p:sp>
      <p:sp>
        <p:nvSpPr>
          <p:cNvPr id="244" name="Google Shape;244;p13"/>
          <p:cNvSpPr txBox="1"/>
          <p:nvPr/>
        </p:nvSpPr>
        <p:spPr>
          <a:xfrm>
            <a:off x="10210800" y="1371600"/>
            <a:ext cx="167639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Low pressure</a:t>
            </a:r>
            <a:endParaRPr b="1" sz="2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45" name="Google Shape;245;p13"/>
          <p:cNvSpPr txBox="1"/>
          <p:nvPr/>
        </p:nvSpPr>
        <p:spPr>
          <a:xfrm>
            <a:off x="7924800" y="6096000"/>
            <a:ext cx="167639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high pressure</a:t>
            </a:r>
            <a:endParaRPr b="1" sz="2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t/>
            </a:r>
            <a:endParaRPr/>
          </a:p>
        </p:txBody>
      </p:sp>
      <p:sp>
        <p:nvSpPr>
          <p:cNvPr id="251" name="Google Shape;251;p14"/>
          <p:cNvSpPr txBox="1"/>
          <p:nvPr>
            <p:ph idx="1" type="body"/>
          </p:nvPr>
        </p:nvSpPr>
        <p:spPr>
          <a:xfrm>
            <a:off x="1219200" y="2057400"/>
            <a:ext cx="10210800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there are two branches of Southwest monsoon season Arabian Sea branch and Bay of Bengal branch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Heavy rainfall takes place on Western Ghat and decrease towards east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</p:txBody>
      </p:sp>
      <p:pic>
        <p:nvPicPr>
          <p:cNvPr descr="C:\Users\hp\Downloads\1679233880203.png" id="252" name="Google Shape;25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hp\AppData\Local\Microsoft\Windows\INetCache\IE\3YV9JXY0\Rainshadow%20effect[1].png" id="257" name="Google Shape;25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2600" y="0"/>
            <a:ext cx="8305800" cy="416123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5"/>
          <p:cNvSpPr/>
          <p:nvPr/>
        </p:nvSpPr>
        <p:spPr>
          <a:xfrm>
            <a:off x="1828800" y="4267200"/>
            <a:ext cx="86868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The eastern regions of the Western Ghats are called rain-shadow regions </a:t>
            </a:r>
            <a:endParaRPr sz="36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8610600" y="1752600"/>
            <a:ext cx="1295400" cy="1219200"/>
          </a:xfrm>
          <a:prstGeom prst="ellipse">
            <a:avLst/>
          </a:prstGeom>
          <a:noFill/>
          <a:ln cap="flat" cmpd="sng" w="38100">
            <a:solidFill>
              <a:srgbClr val="5F6F1E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t/>
            </a:r>
            <a:endParaRPr/>
          </a:p>
        </p:txBody>
      </p:sp>
      <p:sp>
        <p:nvSpPr>
          <p:cNvPr id="265" name="Google Shape;265;p16"/>
          <p:cNvSpPr txBox="1"/>
          <p:nvPr>
            <p:ph idx="1" type="body"/>
          </p:nvPr>
        </p:nvSpPr>
        <p:spPr>
          <a:xfrm>
            <a:off x="1295400" y="38862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Heavy rainfall takes place in Bengal branch. Mawsynram in Meghalaya foothills of Himalaya and Assam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</p:txBody>
      </p:sp>
      <p:pic>
        <p:nvPicPr>
          <p:cNvPr descr="C:\Users\hp\AppData\Local\Microsoft\Windows\INetCache\IE\8V6VLVQE\139502291020113347724624[1].jpg" id="266" name="Google Shape;26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533400"/>
            <a:ext cx="5143842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hp\AppData\Local\Microsoft\Windows\INetCache\IE\ZWAX6X1C\6055806530_cb2a189aaf_b[1].jpg" id="267" name="Google Shape;26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457200"/>
            <a:ext cx="5257800" cy="3506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Garamond"/>
              <a:buNone/>
            </a:pPr>
            <a:r>
              <a:rPr b="1" lang="en-US">
                <a:solidFill>
                  <a:srgbClr val="0070C0"/>
                </a:solidFill>
              </a:rPr>
              <a:t>The retreating monsoon season 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273" name="Google Shape;273;p17"/>
          <p:cNvSpPr txBox="1"/>
          <p:nvPr>
            <p:ph idx="1" type="body"/>
          </p:nvPr>
        </p:nvSpPr>
        <p:spPr>
          <a:xfrm>
            <a:off x="1295400" y="22098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In early October due to decrease in temperature low pressure area replaced by high pressure area over land mass.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A low pressure area developed over Bay of Bengal shore winds blow from north east direction to southwest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</p:txBody>
      </p:sp>
      <p:pic>
        <p:nvPicPr>
          <p:cNvPr descr="C:\Users\hp\Downloads\1679233880203.png" id="274" name="Google Shape;27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t/>
            </a:r>
            <a:endParaRPr/>
          </a:p>
        </p:txBody>
      </p:sp>
      <p:sp>
        <p:nvSpPr>
          <p:cNvPr id="281" name="Google Shape;281;p18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0490" lvl="0" marL="285750" rtl="0" algn="l">
              <a:spcBef>
                <a:spcPts val="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  <p:pic>
        <p:nvPicPr>
          <p:cNvPr id="282" name="Google Shape;28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400" y="0"/>
            <a:ext cx="5410200" cy="6831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 (x86)\Microsoft Office\MEDIA\CAGCAT10\j0293828.wmf" id="283" name="Google Shape;28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58200" y="1371600"/>
            <a:ext cx="685800" cy="7217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 (x86)\Microsoft Office\MEDIA\CAGCAT10\j0293828.wmf" id="284" name="Google Shape;28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25000" y="990600"/>
            <a:ext cx="685800" cy="7217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 (x86)\Microsoft Office\MEDIA\CAGCAT10\j0293828.wmf" id="285" name="Google Shape;28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7600" y="1447800"/>
            <a:ext cx="685800" cy="7217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Program Files (x86)\Microsoft Office\MEDIA\CAGCAT10\j0293828.wmf" id="286" name="Google Shape;28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87000" y="1828800"/>
            <a:ext cx="685800" cy="721743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8"/>
          <p:cNvSpPr txBox="1"/>
          <p:nvPr/>
        </p:nvSpPr>
        <p:spPr>
          <a:xfrm>
            <a:off x="304800" y="1219200"/>
            <a:ext cx="4419600" cy="1151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Garamond"/>
              <a:buNone/>
            </a:pPr>
            <a:r>
              <a:rPr b="1" i="0" lang="en-US" sz="4400" u="none" cap="none" strike="noStrike">
                <a:solidFill>
                  <a:srgbClr val="0070C0"/>
                </a:solidFill>
                <a:latin typeface="Garamond"/>
                <a:ea typeface="Garamond"/>
                <a:cs typeface="Garamond"/>
                <a:sym typeface="Garamond"/>
              </a:rPr>
              <a:t>The retreating monsoon season </a:t>
            </a:r>
            <a:endParaRPr b="0" i="0" sz="4400" u="none" cap="none" strike="noStrike">
              <a:solidFill>
                <a:srgbClr val="0070C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88" name="Google Shape;288;p18"/>
          <p:cNvSpPr txBox="1"/>
          <p:nvPr/>
        </p:nvSpPr>
        <p:spPr>
          <a:xfrm>
            <a:off x="4495800" y="5638800"/>
            <a:ext cx="167639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Low pressure</a:t>
            </a:r>
            <a:endParaRPr b="1" sz="2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89" name="Google Shape;289;p18"/>
          <p:cNvSpPr txBox="1"/>
          <p:nvPr/>
        </p:nvSpPr>
        <p:spPr>
          <a:xfrm>
            <a:off x="10210800" y="1066800"/>
            <a:ext cx="167639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High pressure</a:t>
            </a:r>
            <a:endParaRPr b="1" sz="2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t/>
            </a:r>
            <a:endParaRPr/>
          </a:p>
        </p:txBody>
      </p:sp>
      <p:sp>
        <p:nvSpPr>
          <p:cNvPr id="295" name="Google Shape;295;p19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It is a season of unsettled weather condition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India receive 13 % rainfall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Tropical cyclones frequently occur in the Bay of Bengal during this season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</p:txBody>
      </p:sp>
      <p:pic>
        <p:nvPicPr>
          <p:cNvPr descr="C:\Users\hp\AppData\Local\Microsoft\Windows\INetCache\IE\3YV9JXY0\1200px-Hurricane_isabel2_2003[1].jpg" id="296" name="Google Shape;29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2200" y="609600"/>
            <a:ext cx="41910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hp\AppData\Local\Microsoft\Windows\INetCache\IE\8V6VLVQE\06B_Thane_29_eve_JWTC_thumb[1][1].jpg" id="297" name="Google Shape;29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609600"/>
            <a:ext cx="4419600" cy="27244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hp\Downloads\1679233880203.png" id="298" name="Google Shape;298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0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Garamond"/>
              <a:buNone/>
            </a:pPr>
            <a:r>
              <a:rPr b="1" lang="en-US">
                <a:solidFill>
                  <a:srgbClr val="0070C0"/>
                </a:solidFill>
              </a:rPr>
              <a:t>Distribution of rainfall 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304" name="Google Shape;304;p20"/>
          <p:cNvSpPr txBox="1"/>
          <p:nvPr>
            <p:ph idx="1" type="body"/>
          </p:nvPr>
        </p:nvSpPr>
        <p:spPr>
          <a:xfrm>
            <a:off x="1295400" y="20574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t/>
            </a:r>
            <a:endParaRPr b="1" sz="3200"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 The country’s average rainfall is 118 cms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Areas with low rainfall; less than 50 cm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Western Kutch Thar Desert Rajasthan Punjab Haryana and Gujarat. Royli in Jaisalmer district Rajasthan receives 8.3 CM rainfall </a:t>
            </a:r>
            <a:endParaRPr b="1" sz="3200"/>
          </a:p>
        </p:txBody>
      </p:sp>
      <p:pic>
        <p:nvPicPr>
          <p:cNvPr descr="C:\Users\hp\Downloads\1679233880203.png" id="305" name="Google Shape;3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t/>
            </a:r>
            <a:endParaRPr/>
          </a:p>
        </p:txBody>
      </p:sp>
      <p:sp>
        <p:nvSpPr>
          <p:cNvPr id="311" name="Google Shape;311;p21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2. Medium rainfall 50 to 250 CM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Northern Punjab to Kanyakumari.areas between West and East Ghat . West peninsular India </a:t>
            </a:r>
            <a:endParaRPr b="1" sz="3200"/>
          </a:p>
        </p:txBody>
      </p:sp>
      <p:pic>
        <p:nvPicPr>
          <p:cNvPr descr="C:\Users\hp\Downloads\1679233880203.png" id="312" name="Google Shape;31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t/>
            </a:r>
            <a:endParaRPr/>
          </a:p>
        </p:txBody>
      </p:sp>
      <p:sp>
        <p:nvSpPr>
          <p:cNvPr id="318" name="Google Shape;318;p2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3. Heavy rainfall: 250 cm more </a:t>
            </a:r>
            <a:endParaRPr/>
          </a:p>
          <a:p>
            <a:pPr indent="-285750" lvl="0" marL="285750" rtl="0" algn="l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b="1" lang="en-US" sz="3200"/>
              <a:t>Narrow belt in western Ghat , Jammu hills , Himachal Pradesh, Bihar, west Bengal , North east India . Mawsynram get highest rainfall in the country </a:t>
            </a:r>
            <a:endParaRPr b="1" sz="3200"/>
          </a:p>
        </p:txBody>
      </p:sp>
      <p:pic>
        <p:nvPicPr>
          <p:cNvPr descr="C:\Users\hp\Downloads\1679233880203.png" id="319" name="Google Shape;31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3"/>
          <p:cNvSpPr txBox="1"/>
          <p:nvPr>
            <p:ph type="title"/>
          </p:nvPr>
        </p:nvSpPr>
        <p:spPr>
          <a:xfrm>
            <a:off x="1447800" y="762000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Garamond"/>
              <a:buNone/>
            </a:pPr>
            <a:r>
              <a:rPr b="1" lang="en-US">
                <a:solidFill>
                  <a:srgbClr val="0070C0"/>
                </a:solidFill>
              </a:rPr>
              <a:t>Indian agriculture is a “</a:t>
            </a:r>
            <a:r>
              <a:rPr b="1" i="1" lang="en-US">
                <a:solidFill>
                  <a:srgbClr val="0070C0"/>
                </a:solidFill>
              </a:rPr>
              <a:t>gamble with the monsoons” </a:t>
            </a:r>
            <a:endParaRPr>
              <a:solidFill>
                <a:srgbClr val="0070C0"/>
              </a:solidFill>
            </a:endParaRPr>
          </a:p>
        </p:txBody>
      </p:sp>
      <p:sp>
        <p:nvSpPr>
          <p:cNvPr id="325" name="Google Shape;325;p23"/>
          <p:cNvSpPr txBox="1"/>
          <p:nvPr>
            <p:ph idx="1" type="body"/>
          </p:nvPr>
        </p:nvSpPr>
        <p:spPr>
          <a:xfrm>
            <a:off x="1295400" y="20574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3220"/>
              <a:buNone/>
            </a:pPr>
            <a:r>
              <a:t/>
            </a:r>
            <a:endParaRPr b="1" sz="2800"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b="1" lang="en-US" sz="2800"/>
              <a:t> Climatic condition of a country has a great influence on its economy </a:t>
            </a:r>
            <a:endParaRPr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b="1" lang="en-US" sz="2800"/>
              <a:t> monsoons control the agriculture of India which is the main occupation of Indians </a:t>
            </a:r>
            <a:endParaRPr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b="1" lang="en-US" sz="2800"/>
              <a:t> Failure of rainfall leads to drought </a:t>
            </a:r>
            <a:endParaRPr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b="1" lang="en-US" sz="2800"/>
              <a:t> When the monsoons are heavy there are floods they also cause to destruction to life and property. </a:t>
            </a:r>
            <a:endParaRPr/>
          </a:p>
          <a:p>
            <a:pPr indent="-285750" lvl="0" marL="285750" rtl="0" algn="l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t/>
            </a:r>
            <a:endParaRPr b="1" sz="2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"/>
          <p:cNvSpPr txBox="1"/>
          <p:nvPr>
            <p:ph type="title"/>
          </p:nvPr>
        </p:nvSpPr>
        <p:spPr>
          <a:xfrm>
            <a:off x="1143000" y="1143000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b="1" lang="en-US"/>
              <a:t>Thank you</a:t>
            </a:r>
            <a:endParaRPr b="1"/>
          </a:p>
        </p:txBody>
      </p:sp>
      <p:pic>
        <p:nvPicPr>
          <p:cNvPr id="331" name="Google Shape;33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5549" y="4827991"/>
            <a:ext cx="794822" cy="928956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4"/>
          <p:cNvSpPr txBox="1"/>
          <p:nvPr/>
        </p:nvSpPr>
        <p:spPr>
          <a:xfrm>
            <a:off x="8236749" y="5107803"/>
            <a:ext cx="18288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Prepared by: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Praveen Banakar </a:t>
            </a:r>
            <a:endParaRPr sz="1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33" name="Google Shape;33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9200" y="5029200"/>
            <a:ext cx="7017549" cy="8035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hp\Downloads\1679233880203.png" id="334" name="Google Shape;33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4000" y="32004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2023-02-27T13:47:24Z</dcterms:created>
  <dc:creator>Praveen Banakar</dc:creator>
</cp:coreProperties>
</file>