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  <p:sldId id="280" r:id="rId3"/>
    <p:sldId id="281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5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6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1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68AB-3A1F-48C2-BBAE-754BCCFB4B74}" type="datetimeFigureOut">
              <a:rPr lang="en-US" smtClean="0"/>
              <a:t>10/25/2022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80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68AB-3A1F-48C2-BBAE-754BCCFB4B74}" type="datetimeFigureOut">
              <a:rPr lang="en-US" smtClean="0"/>
              <a:t>10/25/2022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289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68AB-3A1F-48C2-BBAE-754BCCFB4B74}" type="datetimeFigureOut">
              <a:rPr lang="en-US" smtClean="0"/>
              <a:t>10/25/2022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637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68AB-3A1F-48C2-BBAE-754BCCFB4B74}" type="datetimeFigureOut">
              <a:rPr lang="en-US" smtClean="0"/>
              <a:t>10/25/2022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547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68AB-3A1F-48C2-BBAE-754BCCFB4B74}" type="datetimeFigureOut">
              <a:rPr lang="en-US" smtClean="0"/>
              <a:t>10/25/2022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795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68AB-3A1F-48C2-BBAE-754BCCFB4B74}" type="datetimeFigureOut">
              <a:rPr lang="en-US" smtClean="0"/>
              <a:t>10/25/2022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892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68AB-3A1F-48C2-BBAE-754BCCFB4B74}" type="datetimeFigureOut">
              <a:rPr lang="en-US" smtClean="0"/>
              <a:t>10/25/2022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423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68AB-3A1F-48C2-BBAE-754BCCFB4B74}" type="datetimeFigureOut">
              <a:rPr lang="en-US" smtClean="0"/>
              <a:t>10/25/2022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83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68AB-3A1F-48C2-BBAE-754BCCFB4B74}" type="datetimeFigureOut">
              <a:rPr lang="en-US" smtClean="0"/>
              <a:t>10/25/2022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841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68AB-3A1F-48C2-BBAE-754BCCFB4B74}" type="datetimeFigureOut">
              <a:rPr lang="en-US" smtClean="0"/>
              <a:t>10/25/2022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207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68AB-3A1F-48C2-BBAE-754BCCFB4B74}" type="datetimeFigureOut">
              <a:rPr lang="en-US" smtClean="0"/>
              <a:t>10/25/2022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397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9E68AB-3A1F-48C2-BBAE-754BCCFB4B74}" type="datetimeFigureOut">
              <a:rPr lang="en-US" smtClean="0"/>
              <a:t>10/25/2022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310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transducer: digital transducers</a:t>
            </a:r>
          </a:p>
        </p:txBody>
      </p:sp>
      <p:sp>
        <p:nvSpPr>
          <p:cNvPr id="50" name="Rectangle 49"/>
          <p:cNvSpPr/>
          <p:nvPr/>
        </p:nvSpPr>
        <p:spPr>
          <a:xfrm>
            <a:off x="1137922" y="2522077"/>
            <a:ext cx="2810311" cy="145129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Controller</a:t>
            </a:r>
          </a:p>
        </p:txBody>
      </p:sp>
      <p:sp>
        <p:nvSpPr>
          <p:cNvPr id="51" name="Rectangle 50"/>
          <p:cNvSpPr/>
          <p:nvPr/>
        </p:nvSpPr>
        <p:spPr>
          <a:xfrm>
            <a:off x="7624010" y="3038902"/>
            <a:ext cx="1399563" cy="41764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Transducer</a:t>
            </a:r>
          </a:p>
        </p:txBody>
      </p:sp>
      <p:cxnSp>
        <p:nvCxnSpPr>
          <p:cNvPr id="53" name="Straight Connector 52"/>
          <p:cNvCxnSpPr>
            <a:stCxn id="50" idx="3"/>
            <a:endCxn id="51" idx="1"/>
          </p:cNvCxnSpPr>
          <p:nvPr/>
        </p:nvCxnSpPr>
        <p:spPr>
          <a:xfrm flipV="1">
            <a:off x="3948233" y="3247724"/>
            <a:ext cx="3675777" cy="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2" name="Group 31"/>
          <p:cNvGrpSpPr/>
          <p:nvPr/>
        </p:nvGrpSpPr>
        <p:grpSpPr>
          <a:xfrm>
            <a:off x="4711632" y="3269305"/>
            <a:ext cx="1901337" cy="369332"/>
            <a:chOff x="4966283" y="5587383"/>
            <a:chExt cx="1901337" cy="369332"/>
          </a:xfrm>
        </p:grpSpPr>
        <p:cxnSp>
          <p:nvCxnSpPr>
            <p:cNvPr id="60" name="Straight Arrow Connector 59"/>
            <p:cNvCxnSpPr/>
            <p:nvPr/>
          </p:nvCxnSpPr>
          <p:spPr>
            <a:xfrm>
              <a:off x="6026622" y="5777620"/>
              <a:ext cx="840998" cy="8095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TextBox 60"/>
            <p:cNvSpPr txBox="1"/>
            <p:nvPr/>
          </p:nvSpPr>
          <p:spPr>
            <a:xfrm>
              <a:off x="4966283" y="5587383"/>
              <a:ext cx="10978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Excitation</a:t>
              </a: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4904579" y="2810426"/>
            <a:ext cx="1563149" cy="369332"/>
            <a:chOff x="5159230" y="5196469"/>
            <a:chExt cx="1563149" cy="369332"/>
          </a:xfrm>
        </p:grpSpPr>
        <p:cxnSp>
          <p:nvCxnSpPr>
            <p:cNvPr id="58" name="Straight Arrow Connector 57"/>
            <p:cNvCxnSpPr/>
            <p:nvPr/>
          </p:nvCxnSpPr>
          <p:spPr>
            <a:xfrm flipH="1">
              <a:off x="5159230" y="5401809"/>
              <a:ext cx="780176" cy="8389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TextBox 58"/>
            <p:cNvSpPr txBox="1"/>
            <p:nvPr/>
          </p:nvSpPr>
          <p:spPr>
            <a:xfrm>
              <a:off x="5984677" y="5196469"/>
              <a:ext cx="73770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Signal</a:t>
              </a:r>
            </a:p>
          </p:txBody>
        </p:sp>
      </p:grpSp>
      <p:sp>
        <p:nvSpPr>
          <p:cNvPr id="65" name="TextBox 64"/>
          <p:cNvSpPr txBox="1"/>
          <p:nvPr/>
        </p:nvSpPr>
        <p:spPr>
          <a:xfrm>
            <a:off x="651322" y="1859617"/>
            <a:ext cx="24066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Active or Passive?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3122408" y="1859616"/>
            <a:ext cx="1085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Passive</a:t>
            </a:r>
          </a:p>
        </p:txBody>
      </p:sp>
      <p:grpSp>
        <p:nvGrpSpPr>
          <p:cNvPr id="82" name="Group 81"/>
          <p:cNvGrpSpPr/>
          <p:nvPr/>
        </p:nvGrpSpPr>
        <p:grpSpPr>
          <a:xfrm>
            <a:off x="6467728" y="1799073"/>
            <a:ext cx="3195672" cy="1163035"/>
            <a:chOff x="6627453" y="1687667"/>
            <a:chExt cx="3195672" cy="1163035"/>
          </a:xfrm>
        </p:grpSpPr>
        <p:cxnSp>
          <p:nvCxnSpPr>
            <p:cNvPr id="83" name="Straight Arrow Connector 82"/>
            <p:cNvCxnSpPr/>
            <p:nvPr/>
          </p:nvCxnSpPr>
          <p:spPr>
            <a:xfrm flipH="1">
              <a:off x="6627453" y="1918923"/>
              <a:ext cx="1156282" cy="931779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TextBox 84"/>
            <p:cNvSpPr txBox="1"/>
            <p:nvPr/>
          </p:nvSpPr>
          <p:spPr>
            <a:xfrm>
              <a:off x="7818987" y="1687667"/>
              <a:ext cx="200413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Analog or digital?</a:t>
              </a:r>
            </a:p>
          </p:txBody>
        </p:sp>
      </p:grpSp>
      <p:sp>
        <p:nvSpPr>
          <p:cNvPr id="86" name="TextBox 85"/>
          <p:cNvSpPr txBox="1"/>
          <p:nvPr/>
        </p:nvSpPr>
        <p:spPr>
          <a:xfrm>
            <a:off x="9659341" y="1768295"/>
            <a:ext cx="9759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Digital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15911EF-2048-496B-8518-55FA658AEEB4}"/>
              </a:ext>
            </a:extLst>
          </p:cNvPr>
          <p:cNvSpPr/>
          <p:nvPr/>
        </p:nvSpPr>
        <p:spPr>
          <a:xfrm>
            <a:off x="8661331" y="4438181"/>
            <a:ext cx="1399563" cy="149743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Integrated circuit</a:t>
            </a: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F19BE52F-D567-4738-88F1-6D3734A06628}"/>
              </a:ext>
            </a:extLst>
          </p:cNvPr>
          <p:cNvGrpSpPr/>
          <p:nvPr/>
        </p:nvGrpSpPr>
        <p:grpSpPr>
          <a:xfrm>
            <a:off x="1596935" y="4691049"/>
            <a:ext cx="7063617" cy="1671916"/>
            <a:chOff x="1596935" y="4691049"/>
            <a:chExt cx="7063617" cy="1671916"/>
          </a:xfrm>
        </p:grpSpPr>
        <p:grpSp>
          <p:nvGrpSpPr>
            <p:cNvPr id="89" name="Group 88">
              <a:extLst>
                <a:ext uri="{FF2B5EF4-FFF2-40B4-BE49-F238E27FC236}">
                  <a16:creationId xmlns:a16="http://schemas.microsoft.com/office/drawing/2014/main" id="{F7C5F349-6CE2-41C6-AF11-080768B9E3EA}"/>
                </a:ext>
              </a:extLst>
            </p:cNvPr>
            <p:cNvGrpSpPr/>
            <p:nvPr/>
          </p:nvGrpSpPr>
          <p:grpSpPr>
            <a:xfrm>
              <a:off x="1596935" y="5935611"/>
              <a:ext cx="330460" cy="427354"/>
              <a:chOff x="1596935" y="5935611"/>
              <a:chExt cx="330460" cy="427354"/>
            </a:xfrm>
          </p:grpSpPr>
          <p:cxnSp>
            <p:nvCxnSpPr>
              <p:cNvPr id="91" name="Straight Connector 90">
                <a:extLst>
                  <a:ext uri="{FF2B5EF4-FFF2-40B4-BE49-F238E27FC236}">
                    <a16:creationId xmlns:a16="http://schemas.microsoft.com/office/drawing/2014/main" id="{40C3286E-5548-4051-AE0C-C173587EC6D7}"/>
                  </a:ext>
                </a:extLst>
              </p:cNvPr>
              <p:cNvCxnSpPr/>
              <p:nvPr/>
            </p:nvCxnSpPr>
            <p:spPr>
              <a:xfrm>
                <a:off x="1596935" y="6188526"/>
                <a:ext cx="330460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Straight Connector 91">
                <a:extLst>
                  <a:ext uri="{FF2B5EF4-FFF2-40B4-BE49-F238E27FC236}">
                    <a16:creationId xmlns:a16="http://schemas.microsoft.com/office/drawing/2014/main" id="{38A26A9C-2314-4F3D-AFAA-8C1CCDCB55B7}"/>
                  </a:ext>
                </a:extLst>
              </p:cNvPr>
              <p:cNvCxnSpPr/>
              <p:nvPr/>
            </p:nvCxnSpPr>
            <p:spPr>
              <a:xfrm>
                <a:off x="1670699" y="6275545"/>
                <a:ext cx="189202" cy="402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>
                <a:extLst>
                  <a:ext uri="{FF2B5EF4-FFF2-40B4-BE49-F238E27FC236}">
                    <a16:creationId xmlns:a16="http://schemas.microsoft.com/office/drawing/2014/main" id="{DE5AE846-9A4E-4840-91AE-BF9E214AFEBE}"/>
                  </a:ext>
                </a:extLst>
              </p:cNvPr>
              <p:cNvCxnSpPr/>
              <p:nvPr/>
            </p:nvCxnSpPr>
            <p:spPr>
              <a:xfrm flipH="1">
                <a:off x="1774705" y="5935611"/>
                <a:ext cx="499" cy="251747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Straight Connector 93">
                <a:extLst>
                  <a:ext uri="{FF2B5EF4-FFF2-40B4-BE49-F238E27FC236}">
                    <a16:creationId xmlns:a16="http://schemas.microsoft.com/office/drawing/2014/main" id="{9DC9A6A9-F796-4C0C-8787-9830E7C355AB}"/>
                  </a:ext>
                </a:extLst>
              </p:cNvPr>
              <p:cNvCxnSpPr/>
              <p:nvPr/>
            </p:nvCxnSpPr>
            <p:spPr>
              <a:xfrm>
                <a:off x="1713463" y="6362563"/>
                <a:ext cx="94601" cy="402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0" name="Oval 89">
              <a:extLst>
                <a:ext uri="{FF2B5EF4-FFF2-40B4-BE49-F238E27FC236}">
                  <a16:creationId xmlns:a16="http://schemas.microsoft.com/office/drawing/2014/main" id="{773F0A04-6940-4454-ACBB-3C2A10E39651}"/>
                </a:ext>
              </a:extLst>
            </p:cNvPr>
            <p:cNvSpPr/>
            <p:nvPr/>
          </p:nvSpPr>
          <p:spPr>
            <a:xfrm>
              <a:off x="1672107" y="5766682"/>
              <a:ext cx="187949" cy="178346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6" name="Connector: Elbow 15">
              <a:extLst>
                <a:ext uri="{FF2B5EF4-FFF2-40B4-BE49-F238E27FC236}">
                  <a16:creationId xmlns:a16="http://schemas.microsoft.com/office/drawing/2014/main" id="{536AFB29-73A9-4246-B8EA-FA6DE70F78E3}"/>
                </a:ext>
              </a:extLst>
            </p:cNvPr>
            <p:cNvCxnSpPr>
              <a:cxnSpLocks/>
              <a:endCxn id="90" idx="6"/>
            </p:cNvCxnSpPr>
            <p:nvPr/>
          </p:nvCxnSpPr>
          <p:spPr>
            <a:xfrm rot="10800000" flipV="1">
              <a:off x="1860057" y="5013581"/>
              <a:ext cx="6800495" cy="842274"/>
            </a:xfrm>
            <a:prstGeom prst="bentConnector3">
              <a:avLst>
                <a:gd name="adj1" fmla="val 93771"/>
              </a:avLst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0D7A7AAD-91EE-492B-8DB7-FCA5723C3858}"/>
                </a:ext>
              </a:extLst>
            </p:cNvPr>
            <p:cNvSpPr txBox="1"/>
            <p:nvPr/>
          </p:nvSpPr>
          <p:spPr>
            <a:xfrm>
              <a:off x="5324829" y="4691049"/>
              <a:ext cx="89428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Ground</a:t>
              </a:r>
            </a:p>
          </p:txBody>
        </p: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30A4E567-8621-4975-8447-F98EBEEE019C}"/>
              </a:ext>
            </a:extLst>
          </p:cNvPr>
          <p:cNvSpPr txBox="1"/>
          <p:nvPr/>
        </p:nvSpPr>
        <p:spPr>
          <a:xfrm>
            <a:off x="653681" y="4483173"/>
            <a:ext cx="9252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12V OR SW12V</a:t>
            </a:r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04559D67-36D9-4102-8FE9-853153BD9A15}"/>
              </a:ext>
            </a:extLst>
          </p:cNvPr>
          <p:cNvGrpSpPr/>
          <p:nvPr/>
        </p:nvGrpSpPr>
        <p:grpSpPr>
          <a:xfrm>
            <a:off x="1487055" y="4298507"/>
            <a:ext cx="7174276" cy="1468175"/>
            <a:chOff x="1487055" y="4298507"/>
            <a:chExt cx="7174276" cy="1468175"/>
          </a:xfrm>
        </p:grpSpPr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E3E88E4A-3C52-4F5C-A087-2F3760697A35}"/>
                </a:ext>
              </a:extLst>
            </p:cNvPr>
            <p:cNvCxnSpPr>
              <a:endCxn id="90" idx="0"/>
            </p:cNvCxnSpPr>
            <p:nvPr/>
          </p:nvCxnSpPr>
          <p:spPr>
            <a:xfrm>
              <a:off x="1765300" y="5488594"/>
              <a:ext cx="782" cy="2780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DF4B6DFE-7DE3-4461-8B66-A42D3B016E6B}"/>
                </a:ext>
              </a:extLst>
            </p:cNvPr>
            <p:cNvGrpSpPr/>
            <p:nvPr/>
          </p:nvGrpSpPr>
          <p:grpSpPr>
            <a:xfrm>
              <a:off x="1487055" y="4667839"/>
              <a:ext cx="524452" cy="823930"/>
              <a:chOff x="1487055" y="4667839"/>
              <a:chExt cx="524452" cy="823930"/>
            </a:xfrm>
          </p:grpSpPr>
          <p:cxnSp>
            <p:nvCxnSpPr>
              <p:cNvPr id="95" name="Straight Connector 94">
                <a:extLst>
                  <a:ext uri="{FF2B5EF4-FFF2-40B4-BE49-F238E27FC236}">
                    <a16:creationId xmlns:a16="http://schemas.microsoft.com/office/drawing/2014/main" id="{0CBB9F86-6AAB-449A-B492-BA1FDA6A59CA}"/>
                  </a:ext>
                </a:extLst>
              </p:cNvPr>
              <p:cNvCxnSpPr/>
              <p:nvPr/>
            </p:nvCxnSpPr>
            <p:spPr>
              <a:xfrm>
                <a:off x="1487055" y="5126182"/>
                <a:ext cx="517236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Straight Connector 95">
                <a:extLst>
                  <a:ext uri="{FF2B5EF4-FFF2-40B4-BE49-F238E27FC236}">
                    <a16:creationId xmlns:a16="http://schemas.microsoft.com/office/drawing/2014/main" id="{D805ABF0-A1A5-4061-81F4-15BD8760BB98}"/>
                  </a:ext>
                </a:extLst>
              </p:cNvPr>
              <p:cNvCxnSpPr/>
              <p:nvPr/>
            </p:nvCxnSpPr>
            <p:spPr>
              <a:xfrm>
                <a:off x="1602511" y="5250874"/>
                <a:ext cx="296139" cy="576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>
                <a:extLst>
                  <a:ext uri="{FF2B5EF4-FFF2-40B4-BE49-F238E27FC236}">
                    <a16:creationId xmlns:a16="http://schemas.microsoft.com/office/drawing/2014/main" id="{A8A2C46C-CB04-488E-8BAD-CF6A36D75D64}"/>
                  </a:ext>
                </a:extLst>
              </p:cNvPr>
              <p:cNvCxnSpPr/>
              <p:nvPr/>
            </p:nvCxnSpPr>
            <p:spPr>
              <a:xfrm>
                <a:off x="1494271" y="5366501"/>
                <a:ext cx="517236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>
                <a:extLst>
                  <a:ext uri="{FF2B5EF4-FFF2-40B4-BE49-F238E27FC236}">
                    <a16:creationId xmlns:a16="http://schemas.microsoft.com/office/drawing/2014/main" id="{4EBF32E7-492C-4D85-A356-293739078314}"/>
                  </a:ext>
                </a:extLst>
              </p:cNvPr>
              <p:cNvCxnSpPr/>
              <p:nvPr/>
            </p:nvCxnSpPr>
            <p:spPr>
              <a:xfrm>
                <a:off x="1609727" y="5491193"/>
                <a:ext cx="296139" cy="576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CF9822AE-C88F-4E77-AB1E-4C049FC55DEC}"/>
                  </a:ext>
                </a:extLst>
              </p:cNvPr>
              <p:cNvCxnSpPr/>
              <p:nvPr/>
            </p:nvCxnSpPr>
            <p:spPr>
              <a:xfrm>
                <a:off x="1765300" y="4667839"/>
                <a:ext cx="2" cy="456669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53A4E8E0-1AA9-4252-BD90-95D17A386B2C}"/>
                </a:ext>
              </a:extLst>
            </p:cNvPr>
            <p:cNvCxnSpPr>
              <a:cxnSpLocks/>
            </p:cNvCxnSpPr>
            <p:nvPr/>
          </p:nvCxnSpPr>
          <p:spPr>
            <a:xfrm>
              <a:off x="1765300" y="4679957"/>
              <a:ext cx="6896031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EAD9EF93-377B-488E-A554-A82B29B1EF4C}"/>
                </a:ext>
              </a:extLst>
            </p:cNvPr>
            <p:cNvSpPr txBox="1"/>
            <p:nvPr/>
          </p:nvSpPr>
          <p:spPr>
            <a:xfrm>
              <a:off x="5094605" y="4298507"/>
              <a:ext cx="144347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Power supply</a:t>
              </a:r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0454496D-B277-42CB-B524-FE2C73AF49D5}"/>
                </a:ext>
              </a:extLst>
            </p:cNvPr>
            <p:cNvSpPr/>
            <p:nvPr/>
          </p:nvSpPr>
          <p:spPr>
            <a:xfrm>
              <a:off x="1651698" y="4751356"/>
              <a:ext cx="187949" cy="178346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62BC3BC3-DA23-491A-9109-9570D96F1E54}"/>
              </a:ext>
            </a:extLst>
          </p:cNvPr>
          <p:cNvGrpSpPr/>
          <p:nvPr/>
        </p:nvGrpSpPr>
        <p:grpSpPr>
          <a:xfrm>
            <a:off x="2347932" y="5041625"/>
            <a:ext cx="6312622" cy="1496984"/>
            <a:chOff x="2347932" y="5041625"/>
            <a:chExt cx="6312622" cy="1496984"/>
          </a:xfrm>
        </p:grpSpPr>
        <p:cxnSp>
          <p:nvCxnSpPr>
            <p:cNvPr id="23" name="Connector: Elbow 22">
              <a:extLst>
                <a:ext uri="{FF2B5EF4-FFF2-40B4-BE49-F238E27FC236}">
                  <a16:creationId xmlns:a16="http://schemas.microsoft.com/office/drawing/2014/main" id="{B19FB803-51D1-482A-AEBD-3C45E08D7903}"/>
                </a:ext>
              </a:extLst>
            </p:cNvPr>
            <p:cNvCxnSpPr>
              <a:cxnSpLocks/>
            </p:cNvCxnSpPr>
            <p:nvPr/>
          </p:nvCxnSpPr>
          <p:spPr>
            <a:xfrm rot="10800000" flipV="1">
              <a:off x="2743200" y="5366501"/>
              <a:ext cx="5917354" cy="511134"/>
            </a:xfrm>
            <a:prstGeom prst="bentConnector3">
              <a:avLst>
                <a:gd name="adj1" fmla="val 100304"/>
              </a:avLst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C08DB762-F2AB-46F6-9C53-3C0C18B209E3}"/>
                </a:ext>
              </a:extLst>
            </p:cNvPr>
            <p:cNvSpPr txBox="1"/>
            <p:nvPr/>
          </p:nvSpPr>
          <p:spPr>
            <a:xfrm>
              <a:off x="4089324" y="5041625"/>
              <a:ext cx="3534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SDI-12 Data (Serial Data 1200 baud)</a:t>
              </a: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79A76E75-78C8-4B94-B744-B198BFCE6BC8}"/>
                </a:ext>
              </a:extLst>
            </p:cNvPr>
            <p:cNvSpPr txBox="1"/>
            <p:nvPr/>
          </p:nvSpPr>
          <p:spPr>
            <a:xfrm>
              <a:off x="2347932" y="5892278"/>
              <a:ext cx="92521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SDM CX port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22559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2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transducer: digital transducers</a:t>
            </a:r>
          </a:p>
        </p:txBody>
      </p:sp>
      <p:sp>
        <p:nvSpPr>
          <p:cNvPr id="50" name="Rectangle 49"/>
          <p:cNvSpPr/>
          <p:nvPr/>
        </p:nvSpPr>
        <p:spPr>
          <a:xfrm>
            <a:off x="1137922" y="2522077"/>
            <a:ext cx="2810311" cy="145129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Controller</a:t>
            </a:r>
          </a:p>
        </p:txBody>
      </p:sp>
      <p:sp>
        <p:nvSpPr>
          <p:cNvPr id="51" name="Rectangle 50"/>
          <p:cNvSpPr/>
          <p:nvPr/>
        </p:nvSpPr>
        <p:spPr>
          <a:xfrm>
            <a:off x="7624010" y="3038902"/>
            <a:ext cx="1399563" cy="41764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Transducer</a:t>
            </a:r>
          </a:p>
        </p:txBody>
      </p:sp>
      <p:cxnSp>
        <p:nvCxnSpPr>
          <p:cNvPr id="53" name="Straight Connector 52"/>
          <p:cNvCxnSpPr>
            <a:stCxn id="50" idx="3"/>
            <a:endCxn id="51" idx="1"/>
          </p:cNvCxnSpPr>
          <p:nvPr/>
        </p:nvCxnSpPr>
        <p:spPr>
          <a:xfrm flipV="1">
            <a:off x="3948233" y="3247724"/>
            <a:ext cx="3675777" cy="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2" name="Group 31"/>
          <p:cNvGrpSpPr/>
          <p:nvPr/>
        </p:nvGrpSpPr>
        <p:grpSpPr>
          <a:xfrm>
            <a:off x="4711632" y="3269305"/>
            <a:ext cx="1901337" cy="369332"/>
            <a:chOff x="4966283" y="5587383"/>
            <a:chExt cx="1901337" cy="369332"/>
          </a:xfrm>
        </p:grpSpPr>
        <p:cxnSp>
          <p:nvCxnSpPr>
            <p:cNvPr id="60" name="Straight Arrow Connector 59"/>
            <p:cNvCxnSpPr/>
            <p:nvPr/>
          </p:nvCxnSpPr>
          <p:spPr>
            <a:xfrm>
              <a:off x="6026622" y="5777620"/>
              <a:ext cx="840998" cy="8095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TextBox 60"/>
            <p:cNvSpPr txBox="1"/>
            <p:nvPr/>
          </p:nvSpPr>
          <p:spPr>
            <a:xfrm>
              <a:off x="4966283" y="5587383"/>
              <a:ext cx="10978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Excitation</a:t>
              </a: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4904579" y="2810426"/>
            <a:ext cx="1563149" cy="369332"/>
            <a:chOff x="5159230" y="5196469"/>
            <a:chExt cx="1563149" cy="369332"/>
          </a:xfrm>
        </p:grpSpPr>
        <p:cxnSp>
          <p:nvCxnSpPr>
            <p:cNvPr id="58" name="Straight Arrow Connector 57"/>
            <p:cNvCxnSpPr/>
            <p:nvPr/>
          </p:nvCxnSpPr>
          <p:spPr>
            <a:xfrm flipH="1">
              <a:off x="5159230" y="5401809"/>
              <a:ext cx="780176" cy="8389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TextBox 58"/>
            <p:cNvSpPr txBox="1"/>
            <p:nvPr/>
          </p:nvSpPr>
          <p:spPr>
            <a:xfrm>
              <a:off x="5984677" y="5196469"/>
              <a:ext cx="73770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Signal</a:t>
              </a:r>
            </a:p>
          </p:txBody>
        </p:sp>
      </p:grpSp>
      <p:sp>
        <p:nvSpPr>
          <p:cNvPr id="65" name="TextBox 64"/>
          <p:cNvSpPr txBox="1"/>
          <p:nvPr/>
        </p:nvSpPr>
        <p:spPr>
          <a:xfrm>
            <a:off x="651322" y="1859617"/>
            <a:ext cx="24066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Active or Passive?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3122408" y="1859616"/>
            <a:ext cx="1085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Passive</a:t>
            </a:r>
          </a:p>
        </p:txBody>
      </p:sp>
      <p:grpSp>
        <p:nvGrpSpPr>
          <p:cNvPr id="82" name="Group 81"/>
          <p:cNvGrpSpPr/>
          <p:nvPr/>
        </p:nvGrpSpPr>
        <p:grpSpPr>
          <a:xfrm>
            <a:off x="6467728" y="1799073"/>
            <a:ext cx="3195672" cy="1163035"/>
            <a:chOff x="6627453" y="1687667"/>
            <a:chExt cx="3195672" cy="1163035"/>
          </a:xfrm>
        </p:grpSpPr>
        <p:cxnSp>
          <p:nvCxnSpPr>
            <p:cNvPr id="83" name="Straight Arrow Connector 82"/>
            <p:cNvCxnSpPr/>
            <p:nvPr/>
          </p:nvCxnSpPr>
          <p:spPr>
            <a:xfrm flipH="1">
              <a:off x="6627453" y="1918923"/>
              <a:ext cx="1156282" cy="931779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TextBox 84"/>
            <p:cNvSpPr txBox="1"/>
            <p:nvPr/>
          </p:nvSpPr>
          <p:spPr>
            <a:xfrm>
              <a:off x="7818987" y="1687667"/>
              <a:ext cx="200413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Analog or digital?</a:t>
              </a:r>
            </a:p>
          </p:txBody>
        </p:sp>
      </p:grpSp>
      <p:sp>
        <p:nvSpPr>
          <p:cNvPr id="86" name="TextBox 85"/>
          <p:cNvSpPr txBox="1"/>
          <p:nvPr/>
        </p:nvSpPr>
        <p:spPr>
          <a:xfrm>
            <a:off x="9659341" y="1768295"/>
            <a:ext cx="9759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Digital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15911EF-2048-496B-8518-55FA658AEEB4}"/>
              </a:ext>
            </a:extLst>
          </p:cNvPr>
          <p:cNvSpPr/>
          <p:nvPr/>
        </p:nvSpPr>
        <p:spPr>
          <a:xfrm>
            <a:off x="8661331" y="4438180"/>
            <a:ext cx="1443466" cy="150684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Decagon 5TE soil water content probe (with temperature)</a:t>
            </a:r>
          </a:p>
        </p:txBody>
      </p:sp>
      <p:cxnSp>
        <p:nvCxnSpPr>
          <p:cNvPr id="23" name="Connector: Elbow 22">
            <a:extLst>
              <a:ext uri="{FF2B5EF4-FFF2-40B4-BE49-F238E27FC236}">
                <a16:creationId xmlns:a16="http://schemas.microsoft.com/office/drawing/2014/main" id="{B19FB803-51D1-482A-AEBD-3C45E08D7903}"/>
              </a:ext>
            </a:extLst>
          </p:cNvPr>
          <p:cNvCxnSpPr>
            <a:cxnSpLocks/>
          </p:cNvCxnSpPr>
          <p:nvPr/>
        </p:nvCxnSpPr>
        <p:spPr>
          <a:xfrm rot="10800000" flipV="1">
            <a:off x="2743200" y="5366501"/>
            <a:ext cx="5917354" cy="511134"/>
          </a:xfrm>
          <a:prstGeom prst="bentConnector3">
            <a:avLst>
              <a:gd name="adj1" fmla="val 100304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C08DB762-F2AB-46F6-9C53-3C0C18B209E3}"/>
              </a:ext>
            </a:extLst>
          </p:cNvPr>
          <p:cNvSpPr txBox="1"/>
          <p:nvPr/>
        </p:nvSpPr>
        <p:spPr>
          <a:xfrm>
            <a:off x="4089324" y="5041625"/>
            <a:ext cx="4043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SDI-12 Data (Serial Data 1200 baud) (red)</a:t>
            </a:r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1840AAD8-C2C1-48E4-923C-5A5A55204A29}"/>
              </a:ext>
            </a:extLst>
          </p:cNvPr>
          <p:cNvGrpSpPr/>
          <p:nvPr/>
        </p:nvGrpSpPr>
        <p:grpSpPr>
          <a:xfrm>
            <a:off x="653681" y="4298507"/>
            <a:ext cx="8007650" cy="2064458"/>
            <a:chOff x="653681" y="4298507"/>
            <a:chExt cx="8007650" cy="2064458"/>
          </a:xfrm>
        </p:grpSpPr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2DAF9C27-3F75-401F-99EF-15F4C82F5EBC}"/>
                </a:ext>
              </a:extLst>
            </p:cNvPr>
            <p:cNvGrpSpPr/>
            <p:nvPr/>
          </p:nvGrpSpPr>
          <p:grpSpPr>
            <a:xfrm>
              <a:off x="1487055" y="4667839"/>
              <a:ext cx="7174276" cy="1695126"/>
              <a:chOff x="1487055" y="4667839"/>
              <a:chExt cx="7174276" cy="1695126"/>
            </a:xfrm>
          </p:grpSpPr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id="{E3E88E4A-3C52-4F5C-A087-2F3760697A35}"/>
                  </a:ext>
                </a:extLst>
              </p:cNvPr>
              <p:cNvCxnSpPr>
                <a:endCxn id="90" idx="0"/>
              </p:cNvCxnSpPr>
              <p:nvPr/>
            </p:nvCxnSpPr>
            <p:spPr>
              <a:xfrm>
                <a:off x="1765300" y="5488594"/>
                <a:ext cx="782" cy="278088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84" name="Group 83">
                <a:extLst>
                  <a:ext uri="{FF2B5EF4-FFF2-40B4-BE49-F238E27FC236}">
                    <a16:creationId xmlns:a16="http://schemas.microsoft.com/office/drawing/2014/main" id="{DF4B6DFE-7DE3-4461-8B66-A42D3B016E6B}"/>
                  </a:ext>
                </a:extLst>
              </p:cNvPr>
              <p:cNvGrpSpPr/>
              <p:nvPr/>
            </p:nvGrpSpPr>
            <p:grpSpPr>
              <a:xfrm>
                <a:off x="1487055" y="4667839"/>
                <a:ext cx="524452" cy="823930"/>
                <a:chOff x="1487055" y="4667839"/>
                <a:chExt cx="524452" cy="823930"/>
              </a:xfrm>
            </p:grpSpPr>
            <p:cxnSp>
              <p:nvCxnSpPr>
                <p:cNvPr id="95" name="Straight Connector 94">
                  <a:extLst>
                    <a:ext uri="{FF2B5EF4-FFF2-40B4-BE49-F238E27FC236}">
                      <a16:creationId xmlns:a16="http://schemas.microsoft.com/office/drawing/2014/main" id="{0CBB9F86-6AAB-449A-B492-BA1FDA6A59CA}"/>
                    </a:ext>
                  </a:extLst>
                </p:cNvPr>
                <p:cNvCxnSpPr/>
                <p:nvPr/>
              </p:nvCxnSpPr>
              <p:spPr>
                <a:xfrm>
                  <a:off x="1487055" y="5126182"/>
                  <a:ext cx="517236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6" name="Straight Connector 95">
                  <a:extLst>
                    <a:ext uri="{FF2B5EF4-FFF2-40B4-BE49-F238E27FC236}">
                      <a16:creationId xmlns:a16="http://schemas.microsoft.com/office/drawing/2014/main" id="{D805ABF0-A1A5-4061-81F4-15BD8760BB98}"/>
                    </a:ext>
                  </a:extLst>
                </p:cNvPr>
                <p:cNvCxnSpPr/>
                <p:nvPr/>
              </p:nvCxnSpPr>
              <p:spPr>
                <a:xfrm>
                  <a:off x="1602511" y="5250874"/>
                  <a:ext cx="296139" cy="576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Connector 96">
                  <a:extLst>
                    <a:ext uri="{FF2B5EF4-FFF2-40B4-BE49-F238E27FC236}">
                      <a16:creationId xmlns:a16="http://schemas.microsoft.com/office/drawing/2014/main" id="{A8A2C46C-CB04-488E-8BAD-CF6A36D75D64}"/>
                    </a:ext>
                  </a:extLst>
                </p:cNvPr>
                <p:cNvCxnSpPr/>
                <p:nvPr/>
              </p:nvCxnSpPr>
              <p:spPr>
                <a:xfrm>
                  <a:off x="1494271" y="5366501"/>
                  <a:ext cx="517236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8" name="Straight Connector 97">
                  <a:extLst>
                    <a:ext uri="{FF2B5EF4-FFF2-40B4-BE49-F238E27FC236}">
                      <a16:creationId xmlns:a16="http://schemas.microsoft.com/office/drawing/2014/main" id="{4EBF32E7-492C-4D85-A356-293739078314}"/>
                    </a:ext>
                  </a:extLst>
                </p:cNvPr>
                <p:cNvCxnSpPr/>
                <p:nvPr/>
              </p:nvCxnSpPr>
              <p:spPr>
                <a:xfrm>
                  <a:off x="1609727" y="5491193"/>
                  <a:ext cx="296139" cy="576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Straight Connector 98">
                  <a:extLst>
                    <a:ext uri="{FF2B5EF4-FFF2-40B4-BE49-F238E27FC236}">
                      <a16:creationId xmlns:a16="http://schemas.microsoft.com/office/drawing/2014/main" id="{CF9822AE-C88F-4E77-AB1E-4C049FC55DEC}"/>
                    </a:ext>
                  </a:extLst>
                </p:cNvPr>
                <p:cNvCxnSpPr/>
                <p:nvPr/>
              </p:nvCxnSpPr>
              <p:spPr>
                <a:xfrm>
                  <a:off x="1765300" y="4667839"/>
                  <a:ext cx="2" cy="45666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53A4E8E0-1AA9-4252-BD90-95D17A386B2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765300" y="4679957"/>
                <a:ext cx="6896031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89" name="Group 88">
                <a:extLst>
                  <a:ext uri="{FF2B5EF4-FFF2-40B4-BE49-F238E27FC236}">
                    <a16:creationId xmlns:a16="http://schemas.microsoft.com/office/drawing/2014/main" id="{F7C5F349-6CE2-41C6-AF11-080768B9E3EA}"/>
                  </a:ext>
                </a:extLst>
              </p:cNvPr>
              <p:cNvGrpSpPr/>
              <p:nvPr/>
            </p:nvGrpSpPr>
            <p:grpSpPr>
              <a:xfrm>
                <a:off x="1596935" y="5935611"/>
                <a:ext cx="330460" cy="427354"/>
                <a:chOff x="1596935" y="5935611"/>
                <a:chExt cx="330460" cy="427354"/>
              </a:xfrm>
            </p:grpSpPr>
            <p:cxnSp>
              <p:nvCxnSpPr>
                <p:cNvPr id="91" name="Straight Connector 90">
                  <a:extLst>
                    <a:ext uri="{FF2B5EF4-FFF2-40B4-BE49-F238E27FC236}">
                      <a16:creationId xmlns:a16="http://schemas.microsoft.com/office/drawing/2014/main" id="{40C3286E-5548-4051-AE0C-C173587EC6D7}"/>
                    </a:ext>
                  </a:extLst>
                </p:cNvPr>
                <p:cNvCxnSpPr/>
                <p:nvPr/>
              </p:nvCxnSpPr>
              <p:spPr>
                <a:xfrm>
                  <a:off x="1596935" y="6188526"/>
                  <a:ext cx="330460" cy="0"/>
                </a:xfrm>
                <a:prstGeom prst="line">
                  <a:avLst/>
                </a:prstGeom>
                <a:ln w="38100">
                  <a:solidFill>
                    <a:schemeClr val="accent3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2" name="Straight Connector 91">
                  <a:extLst>
                    <a:ext uri="{FF2B5EF4-FFF2-40B4-BE49-F238E27FC236}">
                      <a16:creationId xmlns:a16="http://schemas.microsoft.com/office/drawing/2014/main" id="{38A26A9C-2314-4F3D-AFAA-8C1CCDCB55B7}"/>
                    </a:ext>
                  </a:extLst>
                </p:cNvPr>
                <p:cNvCxnSpPr/>
                <p:nvPr/>
              </p:nvCxnSpPr>
              <p:spPr>
                <a:xfrm>
                  <a:off x="1670699" y="6275545"/>
                  <a:ext cx="189202" cy="402"/>
                </a:xfrm>
                <a:prstGeom prst="line">
                  <a:avLst/>
                </a:prstGeom>
                <a:ln w="38100">
                  <a:solidFill>
                    <a:schemeClr val="accent3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3" name="Straight Connector 92">
                  <a:extLst>
                    <a:ext uri="{FF2B5EF4-FFF2-40B4-BE49-F238E27FC236}">
                      <a16:creationId xmlns:a16="http://schemas.microsoft.com/office/drawing/2014/main" id="{DE5AE846-9A4E-4840-91AE-BF9E214AFEBE}"/>
                    </a:ext>
                  </a:extLst>
                </p:cNvPr>
                <p:cNvCxnSpPr/>
                <p:nvPr/>
              </p:nvCxnSpPr>
              <p:spPr>
                <a:xfrm flipH="1">
                  <a:off x="1774705" y="5935611"/>
                  <a:ext cx="499" cy="251747"/>
                </a:xfrm>
                <a:prstGeom prst="line">
                  <a:avLst/>
                </a:prstGeom>
                <a:ln w="38100">
                  <a:solidFill>
                    <a:schemeClr val="accent3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4" name="Straight Connector 93">
                  <a:extLst>
                    <a:ext uri="{FF2B5EF4-FFF2-40B4-BE49-F238E27FC236}">
                      <a16:creationId xmlns:a16="http://schemas.microsoft.com/office/drawing/2014/main" id="{9DC9A6A9-F796-4C0C-8787-9830E7C355AB}"/>
                    </a:ext>
                  </a:extLst>
                </p:cNvPr>
                <p:cNvCxnSpPr/>
                <p:nvPr/>
              </p:nvCxnSpPr>
              <p:spPr>
                <a:xfrm>
                  <a:off x="1713463" y="6362563"/>
                  <a:ext cx="94601" cy="402"/>
                </a:xfrm>
                <a:prstGeom prst="line">
                  <a:avLst/>
                </a:prstGeom>
                <a:ln w="38100">
                  <a:solidFill>
                    <a:schemeClr val="accent3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90" name="Oval 89">
                <a:extLst>
                  <a:ext uri="{FF2B5EF4-FFF2-40B4-BE49-F238E27FC236}">
                    <a16:creationId xmlns:a16="http://schemas.microsoft.com/office/drawing/2014/main" id="{773F0A04-6940-4454-ACBB-3C2A10E39651}"/>
                  </a:ext>
                </a:extLst>
              </p:cNvPr>
              <p:cNvSpPr/>
              <p:nvPr/>
            </p:nvSpPr>
            <p:spPr>
              <a:xfrm>
                <a:off x="1672107" y="5766682"/>
                <a:ext cx="187949" cy="178346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EAD9EF93-377B-488E-A554-A82B29B1EF4C}"/>
                </a:ext>
              </a:extLst>
            </p:cNvPr>
            <p:cNvSpPr txBox="1"/>
            <p:nvPr/>
          </p:nvSpPr>
          <p:spPr>
            <a:xfrm>
              <a:off x="5094605" y="4298507"/>
              <a:ext cx="216713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Power supply (white)</a:t>
              </a:r>
            </a:p>
          </p:txBody>
        </p:sp>
        <p:cxnSp>
          <p:nvCxnSpPr>
            <p:cNvPr id="16" name="Connector: Elbow 15">
              <a:extLst>
                <a:ext uri="{FF2B5EF4-FFF2-40B4-BE49-F238E27FC236}">
                  <a16:creationId xmlns:a16="http://schemas.microsoft.com/office/drawing/2014/main" id="{536AFB29-73A9-4246-B8EA-FA6DE70F78E3}"/>
                </a:ext>
              </a:extLst>
            </p:cNvPr>
            <p:cNvCxnSpPr>
              <a:cxnSpLocks/>
              <a:endCxn id="90" idx="6"/>
            </p:cNvCxnSpPr>
            <p:nvPr/>
          </p:nvCxnSpPr>
          <p:spPr>
            <a:xfrm rot="10800000" flipV="1">
              <a:off x="1860057" y="5013581"/>
              <a:ext cx="6800495" cy="842274"/>
            </a:xfrm>
            <a:prstGeom prst="bentConnector3">
              <a:avLst>
                <a:gd name="adj1" fmla="val 93771"/>
              </a:avLst>
            </a:prstGeom>
            <a:ln w="3810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0D7A7AAD-91EE-492B-8DB7-FCA5723C3858}"/>
                </a:ext>
              </a:extLst>
            </p:cNvPr>
            <p:cNvSpPr txBox="1"/>
            <p:nvPr/>
          </p:nvSpPr>
          <p:spPr>
            <a:xfrm>
              <a:off x="5324829" y="4691049"/>
              <a:ext cx="21913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accent3">
                      <a:lumMod val="75000"/>
                    </a:schemeClr>
                  </a:solidFill>
                </a:rPr>
                <a:t>Ground (uninsulated)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30A4E567-8621-4975-8447-F98EBEEE019C}"/>
                </a:ext>
              </a:extLst>
            </p:cNvPr>
            <p:cNvSpPr txBox="1"/>
            <p:nvPr/>
          </p:nvSpPr>
          <p:spPr>
            <a:xfrm>
              <a:off x="653681" y="4483173"/>
              <a:ext cx="92521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12V OR SW12V</a:t>
              </a:r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0454496D-B277-42CB-B524-FE2C73AF49D5}"/>
                </a:ext>
              </a:extLst>
            </p:cNvPr>
            <p:cNvSpPr/>
            <p:nvPr/>
          </p:nvSpPr>
          <p:spPr>
            <a:xfrm>
              <a:off x="1651698" y="4751356"/>
              <a:ext cx="187949" cy="178346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TextBox 30">
            <a:extLst>
              <a:ext uri="{FF2B5EF4-FFF2-40B4-BE49-F238E27FC236}">
                <a16:creationId xmlns:a16="http://schemas.microsoft.com/office/drawing/2014/main" id="{79A76E75-78C8-4B94-B744-B198BFCE6BC8}"/>
              </a:ext>
            </a:extLst>
          </p:cNvPr>
          <p:cNvSpPr txBox="1"/>
          <p:nvPr/>
        </p:nvSpPr>
        <p:spPr>
          <a:xfrm>
            <a:off x="2347932" y="5892278"/>
            <a:ext cx="9252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SDM C1 port</a:t>
            </a:r>
          </a:p>
        </p:txBody>
      </p:sp>
    </p:spTree>
    <p:extLst>
      <p:ext uri="{BB962C8B-B14F-4D97-AF65-F5344CB8AC3E}">
        <p14:creationId xmlns:p14="http://schemas.microsoft.com/office/powerpoint/2010/main" val="35270295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877550" cy="1325563"/>
          </a:xfrm>
        </p:spPr>
        <p:txBody>
          <a:bodyPr/>
          <a:lstStyle/>
          <a:p>
            <a:r>
              <a:rPr lang="en-US" dirty="0"/>
              <a:t>Transduction of information: digital transducers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1260401" y="2295978"/>
            <a:ext cx="91694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Demonstration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793801" y="2901268"/>
            <a:ext cx="916947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0188" indent="-230188"/>
            <a:r>
              <a:rPr lang="en-US" sz="2400" dirty="0"/>
              <a:t>Temperature sensor in Decagon 5TE soil water content digital transducer</a:t>
            </a:r>
          </a:p>
          <a:p>
            <a:pPr marL="230188" indent="-230188"/>
            <a:r>
              <a:rPr lang="en-US" sz="2400" dirty="0"/>
              <a:t>Checking and changing the SDI-12 address on a digital transducer</a:t>
            </a:r>
          </a:p>
          <a:p>
            <a:pPr marL="230188" indent="-230188"/>
            <a:r>
              <a:rPr lang="en-US" sz="2400" dirty="0"/>
              <a:t>Programming a data logger to power and read a digital transducer</a:t>
            </a:r>
          </a:p>
        </p:txBody>
      </p:sp>
    </p:spTree>
    <p:extLst>
      <p:ext uri="{BB962C8B-B14F-4D97-AF65-F5344CB8AC3E}">
        <p14:creationId xmlns:p14="http://schemas.microsoft.com/office/powerpoint/2010/main" val="27470628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381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3188</TotalTime>
  <Words>133</Words>
  <Application>Microsoft Office PowerPoint</Application>
  <PresentationFormat>Widescreen</PresentationFormat>
  <Paragraphs>35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Types of transducer: digital transducers</vt:lpstr>
      <vt:lpstr>Types of transducer: digital transducers</vt:lpstr>
      <vt:lpstr>Transduction of information: digital transducers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Numerical</dc:title>
  <dc:creator>Robert Payn</dc:creator>
  <cp:lastModifiedBy>Payn, Robert</cp:lastModifiedBy>
  <cp:revision>142</cp:revision>
  <dcterms:created xsi:type="dcterms:W3CDTF">2015-01-24T19:41:01Z</dcterms:created>
  <dcterms:modified xsi:type="dcterms:W3CDTF">2022-10-25T19:43:32Z</dcterms:modified>
</cp:coreProperties>
</file>