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embeddings/oleObject1.bin" ContentType="application/vnd.openxmlformats-officedocument.oleObject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8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7" r:id="rId1"/>
    <p:sldMasterId id="2147483720" r:id="rId2"/>
    <p:sldMasterId id="2147483743" r:id="rId3"/>
    <p:sldMasterId id="2147483660" r:id="rId4"/>
    <p:sldMasterId id="2147483674" r:id="rId5"/>
    <p:sldMasterId id="2147483672" r:id="rId6"/>
    <p:sldMasterId id="2147483767" r:id="rId7"/>
    <p:sldMasterId id="2147483795" r:id="rId8"/>
    <p:sldMasterId id="2147483810" r:id="rId9"/>
  </p:sldMasterIdLst>
  <p:notesMasterIdLst>
    <p:notesMasterId r:id="rId76"/>
  </p:notesMasterIdLst>
  <p:sldIdLst>
    <p:sldId id="2134806764" r:id="rId10"/>
    <p:sldId id="2147482616" r:id="rId11"/>
    <p:sldId id="2147482470" r:id="rId12"/>
    <p:sldId id="2147482612" r:id="rId13"/>
    <p:sldId id="2134806766" r:id="rId14"/>
    <p:sldId id="2147482477" r:id="rId15"/>
    <p:sldId id="2147482478" r:id="rId16"/>
    <p:sldId id="2134806887" r:id="rId17"/>
    <p:sldId id="2134807143" r:id="rId18"/>
    <p:sldId id="2134807201" r:id="rId19"/>
    <p:sldId id="2134807145" r:id="rId20"/>
    <p:sldId id="2147482475" r:id="rId21"/>
    <p:sldId id="2147482519" r:id="rId22"/>
    <p:sldId id="2134807147" r:id="rId23"/>
    <p:sldId id="2134807208" r:id="rId24"/>
    <p:sldId id="2134807171" r:id="rId25"/>
    <p:sldId id="2134807172" r:id="rId26"/>
    <p:sldId id="2134807209" r:id="rId27"/>
    <p:sldId id="2134807174" r:id="rId28"/>
    <p:sldId id="2134807177" r:id="rId29"/>
    <p:sldId id="2134807179" r:id="rId30"/>
    <p:sldId id="2134807180" r:id="rId31"/>
    <p:sldId id="2134807181" r:id="rId32"/>
    <p:sldId id="2134807182" r:id="rId33"/>
    <p:sldId id="2134807183" r:id="rId34"/>
    <p:sldId id="2134807184" r:id="rId35"/>
    <p:sldId id="2134807185" r:id="rId36"/>
    <p:sldId id="2134807178" r:id="rId37"/>
    <p:sldId id="2147482617" r:id="rId38"/>
    <p:sldId id="2134807190" r:id="rId39"/>
    <p:sldId id="2134807191" r:id="rId40"/>
    <p:sldId id="2134807192" r:id="rId41"/>
    <p:sldId id="2134807193" r:id="rId42"/>
    <p:sldId id="2134807194" r:id="rId43"/>
    <p:sldId id="2134807195" r:id="rId44"/>
    <p:sldId id="2134807197" r:id="rId45"/>
    <p:sldId id="2134807198" r:id="rId46"/>
    <p:sldId id="2134807200" r:id="rId47"/>
    <p:sldId id="2147482508" r:id="rId48"/>
    <p:sldId id="2147482513" r:id="rId49"/>
    <p:sldId id="2147482509" r:id="rId50"/>
    <p:sldId id="2147482613" r:id="rId51"/>
    <p:sldId id="2134807219" r:id="rId52"/>
    <p:sldId id="2134807218" r:id="rId53"/>
    <p:sldId id="2134807220" r:id="rId54"/>
    <p:sldId id="2147482618" r:id="rId55"/>
    <p:sldId id="2134807221" r:id="rId56"/>
    <p:sldId id="2147482619" r:id="rId57"/>
    <p:sldId id="2134807235" r:id="rId58"/>
    <p:sldId id="2134807234" r:id="rId59"/>
    <p:sldId id="2147482615" r:id="rId60"/>
    <p:sldId id="2134807222" r:id="rId61"/>
    <p:sldId id="2134807226" r:id="rId62"/>
    <p:sldId id="2134807227" r:id="rId63"/>
    <p:sldId id="2134807228" r:id="rId64"/>
    <p:sldId id="2134807229" r:id="rId65"/>
    <p:sldId id="2134807223" r:id="rId66"/>
    <p:sldId id="2134807230" r:id="rId67"/>
    <p:sldId id="2134807231" r:id="rId68"/>
    <p:sldId id="2134807232" r:id="rId69"/>
    <p:sldId id="2147482503" r:id="rId70"/>
    <p:sldId id="2134807216" r:id="rId71"/>
    <p:sldId id="2147482614" r:id="rId72"/>
    <p:sldId id="2134806828" r:id="rId73"/>
    <p:sldId id="2134806149" r:id="rId74"/>
    <p:sldId id="2147482522" r:id="rId75"/>
  </p:sldIdLst>
  <p:sldSz cx="9144000" cy="6858000" type="screen4x3"/>
  <p:notesSz cx="6858000" cy="9144000"/>
  <p:embeddedFontLst>
    <p:embeddedFont>
      <p:font typeface="Dosis" pitchFamily="2" charset="0"/>
      <p:regular r:id="rId77"/>
      <p:bold r:id="rId78"/>
    </p:embeddedFont>
    <p:embeddedFont>
      <p:font typeface="Dosis ExtraBold" pitchFamily="2" charset="0"/>
      <p:bold r:id="rId79"/>
    </p:embeddedFont>
    <p:embeddedFont>
      <p:font typeface="Dosis Medium" pitchFamily="2" charset="0"/>
      <p:regular r:id="rId80"/>
    </p:embeddedFont>
    <p:embeddedFont>
      <p:font typeface="Dosis SemiBold" pitchFamily="2" charset="0"/>
      <p:bold r:id="rId81"/>
    </p:embeddedFont>
    <p:embeddedFont>
      <p:font typeface="Microsoft Uighur" panose="02000000000000000000" pitchFamily="2" charset="-78"/>
      <p:regular r:id="rId82"/>
      <p:bold r:id="rId83"/>
    </p:embeddedFont>
    <p:embeddedFont>
      <p:font typeface="Modern Love" panose="04090805081005020601" pitchFamily="82" charset="0"/>
      <p:regular r:id="rId84"/>
    </p:embeddedFont>
    <p:embeddedFont>
      <p:font typeface="Sakkal Majalla" panose="02000000000000000000" pitchFamily="2" charset="-78"/>
      <p:regular r:id="rId85"/>
      <p:bold r:id="rId8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D6E9EA"/>
    <a:srgbClr val="A6A6A6"/>
    <a:srgbClr val="106585"/>
    <a:srgbClr val="0097B2"/>
    <a:srgbClr val="00729A"/>
    <a:srgbClr val="1E3F48"/>
    <a:srgbClr val="70B1B6"/>
    <a:srgbClr val="7FB9BE"/>
    <a:srgbClr val="C3D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92" autoAdjust="0"/>
    <p:restoredTop sz="94660"/>
  </p:normalViewPr>
  <p:slideViewPr>
    <p:cSldViewPr snapToGrid="0">
      <p:cViewPr>
        <p:scale>
          <a:sx n="75" d="100"/>
          <a:sy n="75" d="100"/>
        </p:scale>
        <p:origin x="75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font" Target="fonts/font8.fntdata"/><Relationship Id="rId89" Type="http://schemas.openxmlformats.org/officeDocument/2006/relationships/theme" Target="theme/theme1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font" Target="fonts/font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font" Target="fonts/font7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presProps" Target="presProps.xml"/><Relationship Id="rId61" Type="http://schemas.openxmlformats.org/officeDocument/2006/relationships/slide" Target="slides/slide52.xml"/><Relationship Id="rId82" Type="http://schemas.openxmlformats.org/officeDocument/2006/relationships/font" Target="fonts/font6.fntdata"/><Relationship Id="rId19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01T19:32:53.064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3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3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3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575174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6321859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209139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757971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66039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664183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405826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593F5-C7BB-4FF6-9AD1-58D521D3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45628"/>
            <a:ext cx="7886700" cy="849861"/>
          </a:xfrm>
        </p:spPr>
        <p:txBody>
          <a:bodyPr>
            <a:normAutofit/>
          </a:bodyPr>
          <a:lstStyle>
            <a:lvl1pPr algn="ctr" rtl="1">
              <a:defRPr sz="44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46679886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35168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555050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371651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54124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6356295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980827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140867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54569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283311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181901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00125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357424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670601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053716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260088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330827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002859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542629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845710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51645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87074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874734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903871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971322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9711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624184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265907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152517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982486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4040993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0879053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63825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324539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349079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72936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8604890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494638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13759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49472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371985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435343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0488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6884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674719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84617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443398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122249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115242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64206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669336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80092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891893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339741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593F5-C7BB-4FF6-9AD1-58D521D3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45628"/>
            <a:ext cx="7886700" cy="849861"/>
          </a:xfrm>
        </p:spPr>
        <p:txBody>
          <a:bodyPr>
            <a:normAutofit/>
          </a:bodyPr>
          <a:lstStyle>
            <a:lvl1pPr algn="ctr" rtl="1">
              <a:defRPr sz="44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4114695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387971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094784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51871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137376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312290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019769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571240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81320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09966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13729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052081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694942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130323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856346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27405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3242076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850384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981647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15241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23491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36" y="743557"/>
            <a:ext cx="6840000" cy="612000"/>
          </a:xfrm>
          <a:prstGeom prst="rect">
            <a:avLst/>
          </a:prstGeom>
        </p:spPr>
        <p:txBody>
          <a:bodyPr anchor="ctr"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256711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6" y="7557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446074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57020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21553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1593F5-C7BB-4FF6-9AD1-58D521D3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45628"/>
            <a:ext cx="7886700" cy="849861"/>
          </a:xfrm>
        </p:spPr>
        <p:txBody>
          <a:bodyPr>
            <a:normAutofit/>
          </a:bodyPr>
          <a:lstStyle>
            <a:lvl1pPr algn="ctr" rtl="1">
              <a:defRPr sz="44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9761759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215225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114059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09408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328754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03409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6182252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457348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755555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802974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794061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513455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517291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7609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803174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272566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94432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83649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415034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74559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05355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6" y="755424"/>
            <a:ext cx="6840000" cy="612000"/>
          </a:xfrm>
          <a:prstGeom prst="rect">
            <a:avLst/>
          </a:prstGeom>
        </p:spPr>
        <p:txBody>
          <a:bodyPr anchor="ctr"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889657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0" y="7557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80724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473514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8138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679487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4276547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638629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7778819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501845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233540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924402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984964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913731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86103" y="57326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27770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4714769" y="3233231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ورشة الكتابة – الإملاء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54786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768638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99507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554491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235470" y="4510017"/>
            <a:ext cx="2191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ورشة الكتابة – الإنتاج الكتابي 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82465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271861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408278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798886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102399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550270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55170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799631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31740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0399031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477037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5995454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0494331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508778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009361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412178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7682410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3128886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062078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318572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90485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89471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18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60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9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41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9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55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9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6" r:id="rId12"/>
    <p:sldLayoutId id="21474837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245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79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0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72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53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8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3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8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gif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2.xml"/><Relationship Id="rId4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5.png"/><Relationship Id="rId7" Type="http://schemas.openxmlformats.org/officeDocument/2006/relationships/image" Target="../media/image3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1.png"/><Relationship Id="rId11" Type="http://schemas.openxmlformats.org/officeDocument/2006/relationships/image" Target="../media/image20.png"/><Relationship Id="rId5" Type="http://schemas.openxmlformats.org/officeDocument/2006/relationships/image" Target="../media/image60.png"/><Relationship Id="rId10" Type="http://schemas.openxmlformats.org/officeDocument/2006/relationships/image" Target="../media/image33.png"/><Relationship Id="rId4" Type="http://schemas.openxmlformats.org/officeDocument/2006/relationships/image" Target="../media/image59.png"/><Relationship Id="rId9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3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3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116.xml"/><Relationship Id="rId7" Type="http://schemas.openxmlformats.org/officeDocument/2006/relationships/image" Target="../media/image38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6.svg"/><Relationship Id="rId10" Type="http://schemas.openxmlformats.org/officeDocument/2006/relationships/image" Target="../media/image32.png"/><Relationship Id="rId4" Type="http://schemas.openxmlformats.org/officeDocument/2006/relationships/image" Target="../media/image35.png"/><Relationship Id="rId9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3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gif"/><Relationship Id="rId5" Type="http://schemas.openxmlformats.org/officeDocument/2006/relationships/image" Target="../media/image74.png"/><Relationship Id="rId10" Type="http://schemas.openxmlformats.org/officeDocument/2006/relationships/image" Target="../media/image34.png"/><Relationship Id="rId4" Type="http://schemas.openxmlformats.org/officeDocument/2006/relationships/image" Target="../media/image73.png"/><Relationship Id="rId9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495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43757-BAA9-72D7-04E8-013F37A1F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A863D893-6D3F-9B9E-32FD-069DAA49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: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...................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يتم تسجيل درجة الطلاقة على السجل </a:t>
            </a: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5 متعلمين.</a:t>
            </a: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</a:t>
            </a:r>
            <a:endParaRPr lang="fr-FR" sz="2400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625980-B76C-F9F0-01A7-C7753D9A38AD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59EE92-7520-A179-6F8D-A0B0D4EF153B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5FDB9F-71D5-494B-A992-10B302351FEB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A571A2-3BC7-A80E-8AEC-DE8C86B122F4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46E39D-EE3C-6035-64C2-5B758E319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9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B677268-5301-3278-148C-2B84A7A7A8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86F81AF-FA2F-3DFC-653A-262C28F348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BA54089-3B48-2568-C1EA-AC2F93FEBE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652DB0-4339-BBCB-D5C5-8257F8BD8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67" y="1645468"/>
            <a:ext cx="8333954" cy="5212532"/>
          </a:xfrm>
          <a:prstGeom prst="rect">
            <a:avLst/>
          </a:prstGeom>
        </p:spPr>
      </p:pic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2732FA3-515A-DAE2-CD3F-05163C6884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630756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97795-164E-34B1-BC0D-7637A9BD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231A8875-BDAF-CA4F-8CC4-5E10CB3AAA6D}"/>
              </a:ext>
            </a:extLst>
          </p:cNvPr>
          <p:cNvSpPr txBox="1"/>
          <p:nvPr/>
        </p:nvSpPr>
        <p:spPr>
          <a:xfrm>
            <a:off x="-158622" y="878072"/>
            <a:ext cx="7555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DE67A5F-8BFA-39F0-8D3F-41EB2DE08D9C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788DEED-35F9-B3EE-1CE3-F8A655242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0BEACD-411A-A231-8EAE-2916A3220A5A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548BFD-179B-1CCB-1E9F-FE8CA81FBECB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B1D83F-D9B4-A005-7561-13ABE829EBC8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204A43-047C-8390-A516-B029EEC3DE98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712AEEE-3378-E9F2-A0FF-14D09FC5B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9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5F9340B-2E42-DE54-2960-288162A7CA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44F9AF7-69EF-FB89-CBE8-98A6DB8BDA4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C1913EF-D4A5-66B0-7BA7-3B395F5AEC0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52AC24-53DA-1DC6-DB65-0E3C680FBB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9950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8763EC-721A-AA70-E867-61AC20BDC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07061"/>
            <a:ext cx="7886700" cy="849861"/>
          </a:xfrm>
        </p:spPr>
        <p:txBody>
          <a:bodyPr/>
          <a:lstStyle/>
          <a:p>
            <a:r>
              <a:rPr lang="ar-MA" dirty="0"/>
              <a:t>ورشة الكتابة – الإملاء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2842514" y="371247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التاء المبسوطة والتاء المربوطة</a:t>
            </a:r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304EC8A7-D4DA-4D89-BF93-504C7832327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EE93F7D-57F6-4FCE-BDA7-0E6DC4D49222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Espace réservé pour une image  20">
            <a:extLst>
              <a:ext uri="{FF2B5EF4-FFF2-40B4-BE49-F238E27FC236}">
                <a16:creationId xmlns:a16="http://schemas.microsoft.com/office/drawing/2014/main" id="{9C876B66-36FE-49AB-AE58-A8E58E0F28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30" y="2846041"/>
            <a:ext cx="524091" cy="60333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6AF8AC3-03A1-4D2D-B8EC-5D009766B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5514" y="1734319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E903994-42EA-40E5-87C1-5E7079C92A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68" r="-4368"/>
          <a:stretch>
            <a:fillRect/>
          </a:stretch>
        </p:blipFill>
        <p:spPr>
          <a:xfrm>
            <a:off x="7551896" y="3053826"/>
            <a:ext cx="972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15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B8F7A-DC64-7CA2-D4F9-E386818F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B3D6D09F-D0ED-A708-D97A-018B83C09CD8}"/>
              </a:ext>
            </a:extLst>
          </p:cNvPr>
          <p:cNvSpPr txBox="1"/>
          <p:nvPr/>
        </p:nvSpPr>
        <p:spPr>
          <a:xfrm>
            <a:off x="-336819" y="85270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انتبهوا سنشرع الان في حصة الإملاء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6F1D51-092F-95C9-99EC-5584D25A4D80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5A6690-36EC-EB6F-3799-90E9EEDAA577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7166AC-FA79-74E5-8562-942E97852FD1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97F8AF-BE41-9B20-8F52-B3CB912C47A5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0A578DC-7C8C-B88E-5BF5-F0F5575B6C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03EBAF0-B17B-1EDA-F7FC-3B790450D0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7FEAF69-0C80-6E75-4F9E-658E1B8F63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25508ED-F847-742D-5E16-4BB8D8D7A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9C420AA-694E-81BC-6452-38C20C5C2C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1D7EE6-17B7-C1E0-23A0-D2A3198DF2EB}"/>
              </a:ext>
            </a:extLst>
          </p:cNvPr>
          <p:cNvSpPr txBox="1"/>
          <p:nvPr/>
        </p:nvSpPr>
        <p:spPr>
          <a:xfrm>
            <a:off x="1867516" y="3154989"/>
            <a:ext cx="1949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ــــــــة</a:t>
            </a:r>
            <a:r>
              <a:rPr lang="ar-MA" sz="66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/ ة</a:t>
            </a:r>
            <a:endParaRPr lang="f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CFAAD3-F95A-A5EB-1D16-89C86D04CC66}"/>
              </a:ext>
            </a:extLst>
          </p:cNvPr>
          <p:cNvSpPr txBox="1"/>
          <p:nvPr/>
        </p:nvSpPr>
        <p:spPr>
          <a:xfrm>
            <a:off x="5174174" y="3154989"/>
            <a:ext cx="2267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ــــــت</a:t>
            </a:r>
            <a:r>
              <a:rPr lang="ar-MA" sz="66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/ ت</a:t>
            </a:r>
            <a:endParaRPr lang="f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487013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1A350-EE08-F4D9-5608-1873BD9A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id="{7149EEC5-AFB7-1D46-A25B-DB5C661E24AC}"/>
              </a:ext>
            </a:extLst>
          </p:cNvPr>
          <p:cNvSpPr txBox="1"/>
          <p:nvPr/>
        </p:nvSpPr>
        <p:spPr>
          <a:xfrm>
            <a:off x="-336819" y="85270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سوف نتعلم كيفية كتابة التاء في آخر الكلمة: مبسوطة أو مربوطة.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F60DC1-7D01-DDF5-17BA-53426B5249A4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A8A03E-82E7-91FE-E353-39F00FE38154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05A389-CE5A-A993-2CDC-D9995E64EEAF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7BFFA8-42DD-4696-EE07-0E2D0112AC2E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B4D2DE43-F9D2-2814-6936-BFACD11184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206895B-6F7F-C35C-7870-3BBA6D3A52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B8DE16E-7DE3-2891-9A89-E724AC8144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7C7508E-2FE0-8DB3-2DB9-0A4AFAACA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ACC01A5-1935-7ADC-AAC4-557FC2538F8A}"/>
              </a:ext>
            </a:extLst>
          </p:cNvPr>
          <p:cNvSpPr txBox="1"/>
          <p:nvPr/>
        </p:nvSpPr>
        <p:spPr>
          <a:xfrm>
            <a:off x="1867516" y="3154989"/>
            <a:ext cx="1949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ــــــــة</a:t>
            </a:r>
            <a:r>
              <a:rPr lang="ar-MA" sz="66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/ ة</a:t>
            </a:r>
            <a:endParaRPr lang="f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286AE3B-5D9B-0B6F-54C2-5CC9D42D5FD5}"/>
              </a:ext>
            </a:extLst>
          </p:cNvPr>
          <p:cNvSpPr txBox="1"/>
          <p:nvPr/>
        </p:nvSpPr>
        <p:spPr>
          <a:xfrm>
            <a:off x="5174174" y="3154989"/>
            <a:ext cx="2267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ــــــت</a:t>
            </a:r>
            <a:r>
              <a:rPr lang="ar-MA" sz="66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/ ت</a:t>
            </a:r>
            <a:endParaRPr lang="f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753034C-DECE-3D46-A3FF-D2E9AA86AA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875781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F59B8-A9FB-7070-B620-0FCD064AE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AD18FB41-52BF-FD45-2775-14A156737B11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2E5037F-5F41-D54E-9C8B-E385CBE90609}"/>
              </a:ext>
            </a:extLst>
          </p:cNvPr>
          <p:cNvSpPr txBox="1"/>
          <p:nvPr/>
        </p:nvSpPr>
        <p:spPr>
          <a:xfrm>
            <a:off x="-386578" y="86481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 للكلمات التالية؛  لتتعلموا كيف تكتبون التاء المتطرفة ؟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91480F-B546-32A2-0EBC-8BAD2957498F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D56D1FA1-254B-C668-D5D2-1F2B9D611020}"/>
              </a:ext>
            </a:extLst>
          </p:cNvPr>
          <p:cNvSpPr/>
          <p:nvPr/>
        </p:nvSpPr>
        <p:spPr>
          <a:xfrm>
            <a:off x="6724706" y="2280936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اِنْتَبَهْـــ....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Google Shape;1671;p201">
            <a:extLst>
              <a:ext uri="{FF2B5EF4-FFF2-40B4-BE49-F238E27FC236}">
                <a16:creationId xmlns:a16="http://schemas.microsoft.com/office/drawing/2014/main" id="{D20AB2D4-4360-1D97-6346-33E2B70EA9E4}"/>
              </a:ext>
            </a:extLst>
          </p:cNvPr>
          <p:cNvSpPr/>
          <p:nvPr/>
        </p:nvSpPr>
        <p:spPr>
          <a:xfrm>
            <a:off x="2759902" y="2250181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سُكو.....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Google Shape;1671;p201">
            <a:extLst>
              <a:ext uri="{FF2B5EF4-FFF2-40B4-BE49-F238E27FC236}">
                <a16:creationId xmlns:a16="http://schemas.microsoft.com/office/drawing/2014/main" id="{09A20663-7FAF-B10C-9FB6-CDE13A67150D}"/>
              </a:ext>
            </a:extLst>
          </p:cNvPr>
          <p:cNvSpPr/>
          <p:nvPr/>
        </p:nvSpPr>
        <p:spPr>
          <a:xfrm>
            <a:off x="4742304" y="2280935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بِنْــــــــــ....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1671;p201">
            <a:extLst>
              <a:ext uri="{FF2B5EF4-FFF2-40B4-BE49-F238E27FC236}">
                <a16:creationId xmlns:a16="http://schemas.microsoft.com/office/drawing/2014/main" id="{6B6DB1D1-9266-84D0-AF91-21F661AB5888}"/>
              </a:ext>
            </a:extLst>
          </p:cNvPr>
          <p:cNvSpPr/>
          <p:nvPr/>
        </p:nvSpPr>
        <p:spPr>
          <a:xfrm>
            <a:off x="777500" y="2250181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عامِلا......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Google Shape;1671;p201">
            <a:extLst>
              <a:ext uri="{FF2B5EF4-FFF2-40B4-BE49-F238E27FC236}">
                <a16:creationId xmlns:a16="http://schemas.microsoft.com/office/drawing/2014/main" id="{1A1F98EA-9664-882A-FC7D-CE15588CD180}"/>
              </a:ext>
            </a:extLst>
          </p:cNvPr>
          <p:cNvSpPr/>
          <p:nvPr/>
        </p:nvSpPr>
        <p:spPr>
          <a:xfrm>
            <a:off x="1585328" y="3429000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فَتا.....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01551C42-F5FA-CAFD-3421-E34E2C4ED8D0}"/>
              </a:ext>
            </a:extLst>
          </p:cNvPr>
          <p:cNvSpPr/>
          <p:nvPr/>
        </p:nvSpPr>
        <p:spPr>
          <a:xfrm>
            <a:off x="6038382" y="3429000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كُرَ.....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1671;p201">
            <a:extLst>
              <a:ext uri="{FF2B5EF4-FFF2-40B4-BE49-F238E27FC236}">
                <a16:creationId xmlns:a16="http://schemas.microsoft.com/office/drawing/2014/main" id="{E9DC4AF0-CEDA-6C6F-9540-0EFEC08BD965}"/>
              </a:ext>
            </a:extLst>
          </p:cNvPr>
          <p:cNvSpPr/>
          <p:nvPr/>
        </p:nvSpPr>
        <p:spPr>
          <a:xfrm>
            <a:off x="3811855" y="3429000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مَنارَ.......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B6B160-C661-74BA-E694-7AA576FB1FCE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D97F4D-371A-975D-0CE0-EAD6AFC7F555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2705A5-BAE4-150F-C675-71D90F59248E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6C5444-9C6C-7B25-9C39-7B0BCB32A450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22D0CC2-D28C-B18A-C495-A9189698B8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CED1FE1-E407-7E6E-8A0C-37089EA6B1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3DC8B4D-D689-4A72-E952-932184D927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DE11F33-EDEB-ECCB-3BC6-3F5722221F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509199F-863D-8348-D455-A48E9F39B7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5065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33DBF-5C5E-2F50-4B87-DF82D340D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9FDED97-2E61-AF98-A623-A529AEE85E69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881E0E7E-7160-7D48-BDB9-1076FB72DD8D}"/>
              </a:ext>
            </a:extLst>
          </p:cNvPr>
          <p:cNvSpPr txBox="1"/>
          <p:nvPr/>
        </p:nvSpPr>
        <p:spPr>
          <a:xfrm>
            <a:off x="777500" y="5097585"/>
            <a:ext cx="2626570" cy="12258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24D7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6600" dirty="0">
                <a:sym typeface="Calibri"/>
              </a:rPr>
              <a:t>فِعْلٌ</a:t>
            </a:r>
            <a:endParaRPr sz="6600" dirty="0">
              <a:sym typeface="Calibri"/>
            </a:endParaRPr>
          </a:p>
        </p:txBody>
      </p:sp>
      <p:sp>
        <p:nvSpPr>
          <p:cNvPr id="31" name="Google Shape;452;p158">
            <a:extLst>
              <a:ext uri="{FF2B5EF4-FFF2-40B4-BE49-F238E27FC236}">
                <a16:creationId xmlns:a16="http://schemas.microsoft.com/office/drawing/2014/main" id="{0FC81F95-3F04-1B4D-9BE3-49C73F5504C4}"/>
              </a:ext>
            </a:extLst>
          </p:cNvPr>
          <p:cNvSpPr txBox="1"/>
          <p:nvPr/>
        </p:nvSpPr>
        <p:spPr>
          <a:xfrm>
            <a:off x="5714144" y="5097585"/>
            <a:ext cx="2626570" cy="12258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24D7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600" dirty="0">
                <a:solidFill>
                  <a:srgbClr val="424D7C"/>
                </a:solidFill>
                <a:sym typeface="Calibri"/>
              </a:rPr>
              <a:t>اِسْمٌ</a:t>
            </a:r>
            <a:endParaRPr kumimoji="0" sz="6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1CD6590-F990-23D8-D088-7535C04F5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أسأل : ما نوع الكلمة؟ هل هي فعل أم اسم؟ من يبحث عن الأفعال و الأسماء  من بين الكلمات التالية؟  </a:t>
            </a:r>
            <a:endParaRPr lang="fr-FR" sz="24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B43BF65-EFD0-0713-8EA5-F8A4E36C39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75" t="24900" r="38562" b="39177"/>
          <a:stretch>
            <a:fillRect/>
          </a:stretch>
        </p:blipFill>
        <p:spPr>
          <a:xfrm rot="19873204">
            <a:off x="5477231" y="4664934"/>
            <a:ext cx="473825" cy="92202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2647ECB-285C-F32A-2681-43681578F3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75" t="24900" r="38562" b="39177"/>
          <a:stretch>
            <a:fillRect/>
          </a:stretch>
        </p:blipFill>
        <p:spPr>
          <a:xfrm rot="19873204">
            <a:off x="540588" y="4664933"/>
            <a:ext cx="473825" cy="9220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78638B-57D1-E488-F76F-FB7FE4E3360D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6889DF-5C59-DE81-44FE-AC8FDFC46374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EAF68-5F1B-563B-1C57-5D763A1D7DE1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8D198C-5326-93A8-ACFF-914AC0758751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3FD1D1E-855E-30BC-9E4F-1E0A91D030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9C9F22F-7A23-5BE9-4BA9-0C15970CE8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FBCE529-B032-A938-4ACE-8030F2553B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3817E9F-6BE9-31E8-4D35-D81AEBBF1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id="{88DB51CF-D9D7-7710-8CEE-D734E5AB14BC}"/>
              </a:ext>
            </a:extLst>
          </p:cNvPr>
          <p:cNvSpPr/>
          <p:nvPr/>
        </p:nvSpPr>
        <p:spPr>
          <a:xfrm>
            <a:off x="6724706" y="2280936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اِنْتَبَهْـــ....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1" name="Google Shape;1671;p201">
            <a:extLst>
              <a:ext uri="{FF2B5EF4-FFF2-40B4-BE49-F238E27FC236}">
                <a16:creationId xmlns:a16="http://schemas.microsoft.com/office/drawing/2014/main" id="{DF72FE03-787D-5A07-AA65-85ADD914B0FE}"/>
              </a:ext>
            </a:extLst>
          </p:cNvPr>
          <p:cNvSpPr/>
          <p:nvPr/>
        </p:nvSpPr>
        <p:spPr>
          <a:xfrm>
            <a:off x="2759902" y="2250181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سُكو.....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Google Shape;1671;p201">
            <a:extLst>
              <a:ext uri="{FF2B5EF4-FFF2-40B4-BE49-F238E27FC236}">
                <a16:creationId xmlns:a16="http://schemas.microsoft.com/office/drawing/2014/main" id="{C6E11F20-6CBF-2E7A-DDD0-628C9A0F4DDF}"/>
              </a:ext>
            </a:extLst>
          </p:cNvPr>
          <p:cNvSpPr/>
          <p:nvPr/>
        </p:nvSpPr>
        <p:spPr>
          <a:xfrm>
            <a:off x="4742304" y="2280935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بِنْــــــــــ....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3" name="Google Shape;1671;p201">
            <a:extLst>
              <a:ext uri="{FF2B5EF4-FFF2-40B4-BE49-F238E27FC236}">
                <a16:creationId xmlns:a16="http://schemas.microsoft.com/office/drawing/2014/main" id="{56634B62-A0C2-4330-80BE-81CBFA7460B4}"/>
              </a:ext>
            </a:extLst>
          </p:cNvPr>
          <p:cNvSpPr/>
          <p:nvPr/>
        </p:nvSpPr>
        <p:spPr>
          <a:xfrm>
            <a:off x="777500" y="2250181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عامِلا......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Google Shape;1671;p201">
            <a:extLst>
              <a:ext uri="{FF2B5EF4-FFF2-40B4-BE49-F238E27FC236}">
                <a16:creationId xmlns:a16="http://schemas.microsoft.com/office/drawing/2014/main" id="{109D84C0-CEE6-AF2B-240D-44D3B77C7B83}"/>
              </a:ext>
            </a:extLst>
          </p:cNvPr>
          <p:cNvSpPr/>
          <p:nvPr/>
        </p:nvSpPr>
        <p:spPr>
          <a:xfrm>
            <a:off x="1585328" y="3429000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فَتا.....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id="{4D227633-FFB0-7D2A-9CA9-97EAC389BE46}"/>
              </a:ext>
            </a:extLst>
          </p:cNvPr>
          <p:cNvSpPr/>
          <p:nvPr/>
        </p:nvSpPr>
        <p:spPr>
          <a:xfrm>
            <a:off x="6038382" y="3429000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كُرَ..... 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id="{319C48AB-A752-8213-DA0F-3EDD51053E00}"/>
              </a:ext>
            </a:extLst>
          </p:cNvPr>
          <p:cNvSpPr/>
          <p:nvPr/>
        </p:nvSpPr>
        <p:spPr>
          <a:xfrm>
            <a:off x="3811855" y="3429000"/>
            <a:ext cx="1620000" cy="72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Font typeface="Arial"/>
            </a:pPr>
            <a:r>
              <a:rPr lang="ar-MA" altLang="fr-FR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مَنارَ.......</a:t>
            </a:r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4" name="Espace réservé pour une image  3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02250AB-7615-BEE7-2DCB-F82D3B07CA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994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82079-3C12-25B5-3AE7-F1B14B155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C7737964-BE89-054E-13FF-7BD4D6D6AFD8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CCF92E4-7CD8-564A-B38D-42668D1C9819}"/>
              </a:ext>
            </a:extLst>
          </p:cNvPr>
          <p:cNvSpPr txBox="1"/>
          <p:nvPr/>
        </p:nvSpPr>
        <p:spPr>
          <a:xfrm>
            <a:off x="-403462" y="85582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كانت الكلمة  فعلا ، أكتب التاء مبسوطة دائما.  من يقرأ؟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B4E6A87F-8067-E647-8DCE-323DFDCCB3D8}"/>
              </a:ext>
            </a:extLst>
          </p:cNvPr>
          <p:cNvSpPr txBox="1"/>
          <p:nvPr/>
        </p:nvSpPr>
        <p:spPr>
          <a:xfrm>
            <a:off x="957641" y="4799194"/>
            <a:ext cx="7449759" cy="1123667"/>
          </a:xfrm>
          <a:prstGeom prst="roundRect">
            <a:avLst/>
          </a:prstGeom>
          <a:solidFill>
            <a:srgbClr val="D6E9EA">
              <a:alpha val="25098"/>
            </a:srgb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6000" b="1" dirty="0">
                <a:solidFill>
                  <a:srgbClr val="424D7C"/>
                </a:solidFill>
                <a:sym typeface="Sakkal Majalla"/>
              </a:rPr>
              <a:t>اِنْتَبَهْــــــــــ</a:t>
            </a:r>
            <a:r>
              <a:rPr lang="ar-MA" sz="6000" b="1" dirty="0">
                <a:solidFill>
                  <a:srgbClr val="C00000"/>
                </a:solidFill>
                <a:sym typeface="Sakkal Majalla"/>
              </a:rPr>
              <a:t>تُ</a:t>
            </a:r>
            <a:r>
              <a:rPr lang="ar-MA" sz="6000" b="1" dirty="0">
                <a:solidFill>
                  <a:prstClr val="black"/>
                </a:solidFill>
                <a:sym typeface="Sakkal Majalla"/>
              </a:rPr>
              <a:t> </a:t>
            </a:r>
            <a:r>
              <a:rPr lang="ar-MA" sz="6000" b="1" dirty="0">
                <a:solidFill>
                  <a:srgbClr val="C00000"/>
                </a:solidFill>
                <a:sym typeface="Sakkal Majalla"/>
              </a:rPr>
              <a:t>-</a:t>
            </a:r>
            <a:r>
              <a:rPr lang="ar-MA" sz="6000" b="1" dirty="0">
                <a:solidFill>
                  <a:prstClr val="black"/>
                </a:solidFill>
                <a:sym typeface="Sakkal Majalla"/>
              </a:rPr>
              <a:t> أ</a:t>
            </a:r>
            <a:r>
              <a:rPr lang="ar-MA" sz="6000" b="1" dirty="0">
                <a:solidFill>
                  <a:srgbClr val="424D7C"/>
                </a:solidFill>
                <a:sym typeface="Sakkal Majalla"/>
              </a:rPr>
              <a:t>َنْجَز</a:t>
            </a:r>
            <a:r>
              <a:rPr lang="ar-MA" sz="6000" b="1" dirty="0">
                <a:solidFill>
                  <a:prstClr val="black"/>
                </a:solidFill>
                <a:sym typeface="Sakkal Majalla"/>
              </a:rPr>
              <a:t>ْ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تَ</a:t>
            </a:r>
            <a:r>
              <a:rPr lang="ar-MA" sz="6000" b="1" dirty="0">
                <a:solidFill>
                  <a:srgbClr val="C00000"/>
                </a:solidFill>
                <a:sym typeface="Sakkal Majalla"/>
              </a:rPr>
              <a:t>-</a:t>
            </a:r>
            <a:r>
              <a:rPr lang="ar-MA" sz="6000" b="1" dirty="0">
                <a:solidFill>
                  <a:srgbClr val="FF0000"/>
                </a:solidFill>
                <a:sym typeface="Sakkal Majalla"/>
              </a:rPr>
              <a:t> </a:t>
            </a:r>
            <a:r>
              <a:rPr lang="ar-MA" sz="6000" b="1" dirty="0">
                <a:solidFill>
                  <a:srgbClr val="424D7C"/>
                </a:solidFill>
                <a:sym typeface="Sakkal Majalla"/>
              </a:rPr>
              <a:t>سافَر</a:t>
            </a:r>
            <a:r>
              <a:rPr lang="ar-MA" sz="6000" b="1" dirty="0">
                <a:solidFill>
                  <a:srgbClr val="FF0000"/>
                </a:solidFill>
                <a:sym typeface="Sakkal Majalla"/>
              </a:rPr>
              <a:t>َ</a:t>
            </a:r>
            <a:r>
              <a:rPr lang="ar-MA" sz="6000" b="1" dirty="0">
                <a:solidFill>
                  <a:srgbClr val="C00000"/>
                </a:solidFill>
                <a:sym typeface="Sakkal Majalla"/>
              </a:rPr>
              <a:t>تْ-</a:t>
            </a:r>
            <a:r>
              <a:rPr lang="ar-MA" sz="6000" b="1" dirty="0">
                <a:solidFill>
                  <a:srgbClr val="FF0000"/>
                </a:solidFill>
                <a:sym typeface="Sakkal Majalla"/>
              </a:rPr>
              <a:t> </a:t>
            </a:r>
            <a:r>
              <a:rPr lang="ar-MA" sz="6000" b="1" dirty="0">
                <a:solidFill>
                  <a:srgbClr val="C00000"/>
                </a:solidFill>
                <a:sym typeface="Sakkal Majalla"/>
              </a:rPr>
              <a:t>س</a:t>
            </a:r>
            <a:r>
              <a:rPr lang="ar-MA" sz="6000" b="1" dirty="0">
                <a:solidFill>
                  <a:srgbClr val="424D7C"/>
                </a:solidFill>
                <a:sym typeface="Sakkal Majalla"/>
              </a:rPr>
              <a:t>َمِعْـــ</a:t>
            </a:r>
            <a:r>
              <a:rPr lang="ar-MA" sz="6000" b="1" dirty="0">
                <a:solidFill>
                  <a:srgbClr val="C00000"/>
                </a:solidFill>
                <a:sym typeface="Sakkal Majalla"/>
              </a:rPr>
              <a:t>ـتِ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7CF09458-D828-1942-A4BF-99F7C31F51D3}"/>
              </a:ext>
            </a:extLst>
          </p:cNvPr>
          <p:cNvSpPr txBox="1"/>
          <p:nvPr/>
        </p:nvSpPr>
        <p:spPr>
          <a:xfrm>
            <a:off x="3285247" y="2336648"/>
            <a:ext cx="2626570" cy="12258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24D7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6600" dirty="0">
                <a:sym typeface="Calibri"/>
              </a:rPr>
              <a:t>فِعْلٌ</a:t>
            </a:r>
            <a:endParaRPr sz="6600" dirty="0">
              <a:sym typeface="Calibri"/>
            </a:endParaRPr>
          </a:p>
        </p:txBody>
      </p:sp>
      <p:sp>
        <p:nvSpPr>
          <p:cNvPr id="30" name="Flèche : bas 10">
            <a:extLst>
              <a:ext uri="{FF2B5EF4-FFF2-40B4-BE49-F238E27FC236}">
                <a16:creationId xmlns:a16="http://schemas.microsoft.com/office/drawing/2014/main" id="{23CA2888-F808-3142-A8D6-E89FEDA9E58E}"/>
              </a:ext>
            </a:extLst>
          </p:cNvPr>
          <p:cNvSpPr/>
          <p:nvPr/>
        </p:nvSpPr>
        <p:spPr>
          <a:xfrm>
            <a:off x="4400937" y="3754967"/>
            <a:ext cx="391886" cy="532564"/>
          </a:xfrm>
          <a:prstGeom prst="downArrow">
            <a:avLst/>
          </a:prstGeom>
          <a:solidFill>
            <a:srgbClr val="424D7C"/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2C8FB8-9B7D-31CE-5B59-A80ADF7FE305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C5A37A-BF05-966B-341F-B08915E569BE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98FB44-4817-AFF7-0234-3C1776B1E5D8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5F4671-93D5-870F-4EEA-AC0CA2F46B24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B000F0-FEFA-F47C-197E-F39D79FBF7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9C62A0-3463-C16B-D5E4-2575777C7C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8C62854-AA06-3A82-2124-6792FAA63C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71B030-CD36-ED6B-3566-FCCE9FC95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8530DD-0DDE-87BC-A9BE-4F3812F008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534472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F97F8-8912-DD47-DE49-5E8E6FA99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CC3B9F6-5347-37CF-0D73-60866B645CC6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656830BE-5B69-4749-AB5C-3D18EC5F3348}"/>
              </a:ext>
            </a:extLst>
          </p:cNvPr>
          <p:cNvSpPr txBox="1"/>
          <p:nvPr/>
        </p:nvSpPr>
        <p:spPr>
          <a:xfrm>
            <a:off x="1187013" y="4812134"/>
            <a:ext cx="6918385" cy="1123667"/>
          </a:xfrm>
          <a:prstGeom prst="roundRect">
            <a:avLst/>
          </a:prstGeom>
          <a:solidFill>
            <a:srgbClr val="D6E9EA">
              <a:alpha val="25098"/>
            </a:srgb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كُرَ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ة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ٌ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-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منار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ةٌ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- مُهَنْدِسَ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ة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ٌ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lang="ar-MA" sz="6000" b="1" dirty="0">
                <a:solidFill>
                  <a:srgbClr val="424D7C"/>
                </a:solidFill>
                <a:sym typeface="Sakkal Majalla"/>
              </a:rPr>
              <a:t>-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فِئَ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ةٌ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lang="ar-MA" sz="6000" b="1" dirty="0">
                <a:solidFill>
                  <a:srgbClr val="424D7C"/>
                </a:solidFill>
                <a:sym typeface="Sakkal Majalla"/>
              </a:rPr>
              <a:t>-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فَتا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ة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ٌ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087753D5-EA74-A548-81A6-0BF964077847}"/>
              </a:ext>
            </a:extLst>
          </p:cNvPr>
          <p:cNvSpPr txBox="1"/>
          <p:nvPr/>
        </p:nvSpPr>
        <p:spPr>
          <a:xfrm>
            <a:off x="3065576" y="2252900"/>
            <a:ext cx="3161258" cy="10215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24D7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5400" dirty="0">
                <a:sym typeface="Calibri"/>
              </a:rPr>
              <a:t>اِسْمٌ مُفْرَدٌ مُؤَنَّثٌ</a:t>
            </a:r>
            <a:endParaRPr sz="5400" dirty="0">
              <a:sym typeface="Calibri"/>
            </a:endParaRPr>
          </a:p>
        </p:txBody>
      </p:sp>
      <p:sp>
        <p:nvSpPr>
          <p:cNvPr id="30" name="Flèche : bas 10">
            <a:extLst>
              <a:ext uri="{FF2B5EF4-FFF2-40B4-BE49-F238E27FC236}">
                <a16:creationId xmlns:a16="http://schemas.microsoft.com/office/drawing/2014/main" id="{88B72591-A45C-3248-B408-AA20A285C206}"/>
              </a:ext>
            </a:extLst>
          </p:cNvPr>
          <p:cNvSpPr/>
          <p:nvPr/>
        </p:nvSpPr>
        <p:spPr>
          <a:xfrm>
            <a:off x="4460632" y="3690692"/>
            <a:ext cx="391886" cy="532564"/>
          </a:xfrm>
          <a:prstGeom prst="downArrow">
            <a:avLst/>
          </a:prstGeom>
          <a:solidFill>
            <a:srgbClr val="424D7C"/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30E7F6C-043E-A4F5-A1AC-3D310B71A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كانت الكلمة اسما مفردا مؤنثا؛ أكتب التاء مربوطة. من يقرأ؟</a:t>
            </a:r>
            <a:endParaRPr lang="fr-FR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38E14E-9172-0198-3DB5-274CFBBAEB55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802A82-AA61-E773-BBF8-F0E4E1DB6621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37F04-5625-B4A7-8805-64C1E0648733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A576E1-0A79-262C-838A-36CD14B325E8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B949D5-AED4-80A2-801B-B565CF778B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AB1DAF5-779A-4BC1-441D-B4C9C93F63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00352A-9801-7DE4-3798-AE9DD9A6C8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8032F8B-018C-7C18-F6D1-BED563653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10586E-CDE4-B2AC-22D0-DF0D18304A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101655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51C35-5376-EF92-0508-9966C5D4B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452;p158">
            <a:extLst>
              <a:ext uri="{FF2B5EF4-FFF2-40B4-BE49-F238E27FC236}">
                <a16:creationId xmlns:a16="http://schemas.microsoft.com/office/drawing/2014/main" id="{EA36FF07-79BC-8E4A-9DDB-5693DE235CCD}"/>
              </a:ext>
            </a:extLst>
          </p:cNvPr>
          <p:cNvSpPr txBox="1"/>
          <p:nvPr/>
        </p:nvSpPr>
        <p:spPr>
          <a:xfrm>
            <a:off x="1187014" y="4856699"/>
            <a:ext cx="6918385" cy="1225823"/>
          </a:xfrm>
          <a:prstGeom prst="roundRect">
            <a:avLst/>
          </a:prstGeom>
          <a:solidFill>
            <a:srgbClr val="D6E9EA">
              <a:alpha val="25098"/>
            </a:srgb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بَ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highlight>
                  <a:srgbClr val="FFFF00"/>
                </a:highlight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يْ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تٌ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lang="ar-MA" sz="6600" dirty="0">
                <a:solidFill>
                  <a:srgbClr val="424D7C"/>
                </a:solidFill>
                <a:sym typeface="Sakkal Majalla"/>
              </a:rPr>
              <a:t>-</a:t>
            </a:r>
            <a:r>
              <a:rPr lang="fr-MA" sz="6600" dirty="0">
                <a:solidFill>
                  <a:srgbClr val="424D7C"/>
                </a:solidFill>
                <a:sym typeface="Sakkal Majalla"/>
              </a:rPr>
              <a:t> 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بِـــ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highlight>
                  <a:srgbClr val="FFFF00"/>
                </a:highlight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ـنْ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ــ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ـت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ٌ 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-  سُك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highlight>
                  <a:srgbClr val="FFFF00"/>
                </a:highlight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تٌ 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- بَن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highlight>
                  <a:srgbClr val="FFFF00"/>
                </a:highlight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</a:t>
            </a:r>
            <a:r>
              <a:rPr kumimoji="0" lang="ar-MA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ٌ</a:t>
            </a:r>
            <a:endParaRPr kumimoji="0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3" name="Google Shape;452;p158">
            <a:extLst>
              <a:ext uri="{FF2B5EF4-FFF2-40B4-BE49-F238E27FC236}">
                <a16:creationId xmlns:a16="http://schemas.microsoft.com/office/drawing/2014/main" id="{390DCE2C-59EE-3148-825C-77C09F650FA3}"/>
              </a:ext>
            </a:extLst>
          </p:cNvPr>
          <p:cNvSpPr txBox="1"/>
          <p:nvPr/>
        </p:nvSpPr>
        <p:spPr>
          <a:xfrm>
            <a:off x="962579" y="2506943"/>
            <a:ext cx="7329433" cy="9193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24D7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Calibri"/>
              </a:rPr>
              <a:t>اِسْمٌ فيه تاءٌ مُتَطَرِّفَةٌ قَبْلَها </a:t>
            </a:r>
            <a:r>
              <a:rPr lang="ar-MA" b="1" dirty="0">
                <a:solidFill>
                  <a:srgbClr val="FF0000"/>
                </a:solidFill>
                <a:sym typeface="Calibri"/>
              </a:rPr>
              <a:t>سُكونٌ حَيٌّ أَوْ مَيِّتٌ</a:t>
            </a:r>
            <a:endParaRPr b="1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34" name="Flèche : bas 12">
            <a:extLst>
              <a:ext uri="{FF2B5EF4-FFF2-40B4-BE49-F238E27FC236}">
                <a16:creationId xmlns:a16="http://schemas.microsoft.com/office/drawing/2014/main" id="{D466B291-DF3A-F941-90BE-E0675ACCE8AF}"/>
              </a:ext>
            </a:extLst>
          </p:cNvPr>
          <p:cNvSpPr/>
          <p:nvPr/>
        </p:nvSpPr>
        <p:spPr>
          <a:xfrm>
            <a:off x="4491732" y="3875217"/>
            <a:ext cx="391886" cy="532564"/>
          </a:xfrm>
          <a:prstGeom prst="downArrow">
            <a:avLst/>
          </a:prstGeom>
          <a:solidFill>
            <a:srgbClr val="424D7C"/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F45FDC6-1A2F-1B0C-8BB3-DC6ED3CDA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كانت الكلمة  اسما و قبل التاء سكون حي أو ميت (مدّ)  ولا يمكن الوقوف عليها بالهاء؛ أكتب التاء مبسوطة. من يقرأ؟</a:t>
            </a:r>
            <a:endParaRPr lang="fr-FR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956F5B-BE5D-792F-8D71-C1105E9EB4E5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F9B4B7-C598-DCDF-ADC3-FCF86D0D674E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C9EA4D-E0FB-0EA6-26EB-5F0674F95134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65CCE2-E85F-B584-4363-BCADB6B967AB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9A76F08-8CB4-8B4E-B0A2-D00917ADF8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0C52EA7-AAA1-143D-C734-7C6CEAC182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F7B89F9-CAF2-C01F-F4CE-7BD9F6A97E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643AC92-4499-1825-035F-C02B3D2FB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D78A372-D947-EF26-FED5-8BF579CC8E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61707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DE131-F7CF-8466-00D2-65846D7A5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B330704A-62A2-611F-91EF-76A0B7AE7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الألواح اكتبوا التاء المناسبة في آخر الكلمة.</a:t>
            </a:r>
            <a:endParaRPr lang="fr-FR" sz="2400" dirty="0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58E3F7C4-2345-0AFA-C75F-FC883170A6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A6BA2212-C38B-F94E-9FC5-C5CDE8319A78}"/>
              </a:ext>
            </a:extLst>
          </p:cNvPr>
          <p:cNvSpPr txBox="1"/>
          <p:nvPr/>
        </p:nvSpPr>
        <p:spPr>
          <a:xfrm>
            <a:off x="1286228" y="2868147"/>
            <a:ext cx="6918385" cy="20600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15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ساهَمْـــــــ...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186213-0450-4687-109F-1F1A8722AD3D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6B5F46-6E3F-5C64-6E05-E08200E6FA2F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A5C122-9498-C64F-BC2E-7F9491B9A1F7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42ED1A-7837-E773-C3BF-CD3D535E51A1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FF2DAD9-20CA-0D17-0007-0BAD3EDCE1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28EF5E6-E3EB-3F74-5325-583BAFBF80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10FE878-7A16-8A67-DDB3-C646D49277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010B3E0-B2BA-A6CD-F06C-316CFB5B0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21896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F8757-B3EC-C7D3-4684-22BBE284E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BE0F4F99-7BA0-606C-723E-AFC9F77FD10F}"/>
              </a:ext>
            </a:extLst>
          </p:cNvPr>
          <p:cNvSpPr txBox="1"/>
          <p:nvPr/>
        </p:nvSpPr>
        <p:spPr>
          <a:xfrm>
            <a:off x="3051980" y="2920155"/>
            <a:ext cx="1012846" cy="1952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…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EBDEFE4E-8878-79AE-6395-806E236AB519}"/>
              </a:ext>
            </a:extLst>
          </p:cNvPr>
          <p:cNvSpPr txBox="1"/>
          <p:nvPr/>
        </p:nvSpPr>
        <p:spPr>
          <a:xfrm>
            <a:off x="1228421" y="2865518"/>
            <a:ext cx="6918385" cy="20600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11500" dirty="0">
                <a:solidFill>
                  <a:srgbClr val="424D7C"/>
                </a:solidFill>
                <a:sym typeface="Sakkal Majalla"/>
              </a:rPr>
              <a:t>ساهَمْـــــــ</a:t>
            </a:r>
            <a:r>
              <a:rPr lang="fr-FR" sz="11500" dirty="0">
                <a:solidFill>
                  <a:srgbClr val="424D7C"/>
                </a:solidFill>
                <a:sym typeface="Sakkal Majalla"/>
              </a:rPr>
              <a:t>    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DC66F769-728E-B86F-A8AF-408EB556FD89}"/>
              </a:ext>
            </a:extLst>
          </p:cNvPr>
          <p:cNvSpPr txBox="1"/>
          <p:nvPr/>
        </p:nvSpPr>
        <p:spPr>
          <a:xfrm>
            <a:off x="3356743" y="2946399"/>
            <a:ext cx="605543" cy="19160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تٌ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755E3DA-D0F8-7E20-CD64-B86157002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صححوا؛ من يشرح لنا لماذا كتبت مبسوطة؟ </a:t>
            </a:r>
            <a:endParaRPr lang="fr-FR" sz="2400" dirty="0"/>
          </a:p>
        </p:txBody>
      </p:sp>
      <p:pic>
        <p:nvPicPr>
          <p:cNvPr id="10" name="Espace réservé pour une image  10">
            <a:extLst>
              <a:ext uri="{FF2B5EF4-FFF2-40B4-BE49-F238E27FC236}">
                <a16:creationId xmlns:a16="http://schemas.microsoft.com/office/drawing/2014/main" id="{94946E3A-FBFD-61C8-CB96-E9404DFF8E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95F2FA9-05A1-7958-75CA-DD8DF68BFDC3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B62C43-4927-1F6A-A2AC-A03D346BB57B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A98E50-6AB7-3803-1C0F-84BD4078964F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38BD4E-BC4E-0280-C383-A8652C286CF9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3D48C3E-9624-D732-1DE8-89B934F27D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982661-A543-3CD6-E392-28C37E5F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07B4108-D5EA-E405-2F4D-4EDC2B2872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D5187C8-865F-E8EF-BE14-0A12462B1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3454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37EAB-0EFD-A617-69A3-04B790972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480D079E-300E-DB44-B6ED-2D6F4243EA26}"/>
              </a:ext>
            </a:extLst>
          </p:cNvPr>
          <p:cNvSpPr txBox="1"/>
          <p:nvPr/>
        </p:nvSpPr>
        <p:spPr>
          <a:xfrm>
            <a:off x="1291481" y="2864645"/>
            <a:ext cx="6918385" cy="20600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15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عائِلا...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57E6710D-EB12-5328-9D4A-04073DDB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التاء المناسبة في آخر الكلمة.</a:t>
            </a:r>
            <a:endParaRPr lang="fr-FR" sz="2400" dirty="0"/>
          </a:p>
        </p:txBody>
      </p:sp>
      <p:pic>
        <p:nvPicPr>
          <p:cNvPr id="10" name="Espace réservé pour une image  10">
            <a:extLst>
              <a:ext uri="{FF2B5EF4-FFF2-40B4-BE49-F238E27FC236}">
                <a16:creationId xmlns:a16="http://schemas.microsoft.com/office/drawing/2014/main" id="{0114B72F-D030-F95C-CA40-AE380F47F1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61DED7B-06F3-789E-B07E-BBD7708FE029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F96F06-FFDB-A709-2927-D041E6708800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60ED9E-44A3-AC47-7783-495BA7DC8D97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345053-553B-C65D-9C26-9A5BE5ACF575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A2F9B7-3AAB-1417-42DA-B815D716E1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661C92-CEF8-4004-3D07-A96A2C04B1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644936E-A38F-514D-8202-F2BAC9F224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78CB041-4622-6A72-0384-8DAB868BB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915151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EE9E2-77E5-E6E6-5D85-7776619BC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B62B64F0-4C02-2AFA-ECF7-43FD1CAF3304}"/>
              </a:ext>
            </a:extLst>
          </p:cNvPr>
          <p:cNvSpPr txBox="1"/>
          <p:nvPr/>
        </p:nvSpPr>
        <p:spPr>
          <a:xfrm>
            <a:off x="3330501" y="2951685"/>
            <a:ext cx="1012846" cy="1952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…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E04B1B9D-1E18-F84B-8EB7-F32B4690FAC6}"/>
              </a:ext>
            </a:extLst>
          </p:cNvPr>
          <p:cNvSpPr txBox="1"/>
          <p:nvPr/>
        </p:nvSpPr>
        <p:spPr>
          <a:xfrm>
            <a:off x="1228421" y="2865518"/>
            <a:ext cx="6918385" cy="20600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15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عائِلا</a:t>
            </a:r>
            <a:r>
              <a:rPr kumimoji="0" lang="fr-FR" sz="115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   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D28B746B-8248-79D8-FE4F-BF2967C6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صححوا؛ من يشرح لنا لماذا كتبت مبسوطة؟ </a:t>
            </a:r>
            <a:endParaRPr lang="fr-FR" sz="2400" dirty="0"/>
          </a:p>
        </p:txBody>
      </p:sp>
      <p:pic>
        <p:nvPicPr>
          <p:cNvPr id="10" name="Espace réservé pour une image  10">
            <a:extLst>
              <a:ext uri="{FF2B5EF4-FFF2-40B4-BE49-F238E27FC236}">
                <a16:creationId xmlns:a16="http://schemas.microsoft.com/office/drawing/2014/main" id="{A1357E32-6C5E-9514-14DB-CB8CC9D0EB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0A808B69-DA1E-88D2-39E9-2A1E314479AE}"/>
              </a:ext>
            </a:extLst>
          </p:cNvPr>
          <p:cNvSpPr txBox="1"/>
          <p:nvPr/>
        </p:nvSpPr>
        <p:spPr>
          <a:xfrm>
            <a:off x="3498635" y="2941144"/>
            <a:ext cx="605543" cy="19160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تٌ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3E9CAC-4C29-CC96-8271-85D44FFAFC8A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006578-A78D-5540-E55A-F5140E42054B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07A025-9B08-537F-FB6C-F705EB332056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883E70-8FE0-1933-8BB1-F69AB6426F0B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A57BEA2-FCC4-F6EF-76C5-B125DB5A1E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70E75E8-216F-4FAD-C19E-A9DFFDF949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392A5A9-C8B9-8842-64E8-5FF3DF8C55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1FE87D0-CBB4-EE86-C0A6-0014A20FA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453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379D1-891F-0521-B90C-8463EC06C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09E942AD-3B8D-D947-8EEE-F894672F0EDC}"/>
              </a:ext>
            </a:extLst>
          </p:cNvPr>
          <p:cNvSpPr txBox="1"/>
          <p:nvPr/>
        </p:nvSpPr>
        <p:spPr>
          <a:xfrm>
            <a:off x="1107552" y="2868301"/>
            <a:ext cx="6918385" cy="20600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15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فاطِمَـــــــ...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A700C28-4E7F-AE29-7639-9E5E38486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التاء المناسبة في آخر الكلمة.</a:t>
            </a:r>
            <a:endParaRPr lang="fr-FR" sz="2400" dirty="0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603EAADD-784B-F4DF-DDEF-E1DA4A6F7F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B3BA4F-495E-D32B-6769-865A643CE774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631B9A-20B7-5DFD-B67F-E1ABD3D011BD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AFA175-2539-F602-0447-1B49242D1485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074656-6A73-CFF7-E6F7-1FAFB1636554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9823825-C889-94A6-D576-941151AD11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27B0E5F-AD74-69B1-9553-B02E954C81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FC6ECED-29BE-E03F-7483-34B166198F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D1A8F2A-2D0B-0EC3-CBFD-C1C44F85A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07577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A2B45-6419-643E-7C98-2E0CC7DAF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B9B38968-2578-FEEF-E0FF-DD801AC87A86}"/>
              </a:ext>
            </a:extLst>
          </p:cNvPr>
          <p:cNvSpPr txBox="1"/>
          <p:nvPr/>
        </p:nvSpPr>
        <p:spPr>
          <a:xfrm>
            <a:off x="3015191" y="2914900"/>
            <a:ext cx="1012846" cy="1952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…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9D15C63D-3DCC-F97E-2057-6E19B8865FA0}"/>
              </a:ext>
            </a:extLst>
          </p:cNvPr>
          <p:cNvSpPr txBox="1"/>
          <p:nvPr/>
        </p:nvSpPr>
        <p:spPr>
          <a:xfrm>
            <a:off x="934131" y="2865518"/>
            <a:ext cx="6918385" cy="20600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11500" dirty="0">
                <a:solidFill>
                  <a:srgbClr val="424D7C"/>
                </a:solidFill>
                <a:sym typeface="Sakkal Majalla"/>
              </a:rPr>
              <a:t>فاطِمَـــــــ</a:t>
            </a:r>
            <a:r>
              <a:rPr lang="fr-FR" sz="11500" dirty="0">
                <a:solidFill>
                  <a:srgbClr val="424D7C"/>
                </a:solidFill>
                <a:sym typeface="Sakkal Majalla"/>
              </a:rPr>
              <a:t> </a:t>
            </a:r>
            <a:r>
              <a:rPr kumimoji="0" lang="fr-FR" sz="115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   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CA9AFBB9-FBA9-29CA-345C-D3AC12340B49}"/>
              </a:ext>
            </a:extLst>
          </p:cNvPr>
          <p:cNvSpPr txBox="1"/>
          <p:nvPr/>
        </p:nvSpPr>
        <p:spPr>
          <a:xfrm>
            <a:off x="2841737" y="2872829"/>
            <a:ext cx="3685186" cy="20600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sz="11500" dirty="0">
                <a:solidFill>
                  <a:srgbClr val="424D7C"/>
                </a:solidFill>
                <a:sym typeface="Sakkal Majalla"/>
              </a:rPr>
              <a:t>فاطِمَـــــــ</a:t>
            </a:r>
            <a:r>
              <a:rPr lang="ar-MA" sz="11500" dirty="0">
                <a:solidFill>
                  <a:srgbClr val="C00000"/>
                </a:solidFill>
                <a:sym typeface="Sakkal Majalla"/>
              </a:rPr>
              <a:t>ة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AC7D2C55-B1DF-1508-0C6E-9990E701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صححوا؛ من يشرح لنا لماذا كتبت مربوطة؟ </a:t>
            </a:r>
            <a:endParaRPr lang="fr-FR" sz="2400" dirty="0"/>
          </a:p>
        </p:txBody>
      </p:sp>
      <p:pic>
        <p:nvPicPr>
          <p:cNvPr id="10" name="Espace réservé pour une image  10">
            <a:extLst>
              <a:ext uri="{FF2B5EF4-FFF2-40B4-BE49-F238E27FC236}">
                <a16:creationId xmlns:a16="http://schemas.microsoft.com/office/drawing/2014/main" id="{FF963CEB-120C-B0A2-C603-C8D0DCC7BC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909B0D-D2EF-9694-051E-A87758D9023A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15EC81-9E58-8A01-C889-3416737A344F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A411FA-CA80-1D89-D8A5-A9077F4CA7C3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B17789-581B-E34A-DB7E-690F4524A8B9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13B6208-48B6-BC3A-E1E9-EB85F5B218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F3187A1-3A15-5598-D17A-32135B205C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D7AA7B1-5EE1-F292-3BF7-185DD98A59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33AC56B-82DF-46CC-6DD1-92C580EB84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279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46702-1950-BA7E-65F6-9F96071D9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52;p158">
            <a:extLst>
              <a:ext uri="{FF2B5EF4-FFF2-40B4-BE49-F238E27FC236}">
                <a16:creationId xmlns:a16="http://schemas.microsoft.com/office/drawing/2014/main" id="{F3CCC210-4030-E24D-8538-76326CA1A069}"/>
              </a:ext>
            </a:extLst>
          </p:cNvPr>
          <p:cNvSpPr txBox="1"/>
          <p:nvPr/>
        </p:nvSpPr>
        <p:spPr>
          <a:xfrm>
            <a:off x="2106675" y="2867432"/>
            <a:ext cx="5287992" cy="20600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صَــــــوْ</a:t>
            </a:r>
            <a:r>
              <a:rPr kumimoji="0" lang="ar-MA" sz="115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...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A2A7478-0CB4-4CA5-0EDE-70333A7A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التاء المناسبة في آخر الكلمة.</a:t>
            </a:r>
            <a:endParaRPr lang="fr-FR" sz="2400" dirty="0"/>
          </a:p>
        </p:txBody>
      </p:sp>
      <p:pic>
        <p:nvPicPr>
          <p:cNvPr id="10" name="Espace réservé pour une image  10">
            <a:extLst>
              <a:ext uri="{FF2B5EF4-FFF2-40B4-BE49-F238E27FC236}">
                <a16:creationId xmlns:a16="http://schemas.microsoft.com/office/drawing/2014/main" id="{237408AA-4119-B970-D3CF-4F3427D0C4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A0DDFC-DCC9-8B5A-89CD-82B8B9AF89A3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76C30B-B410-BC48-D0FB-3365E8B9FFE8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320A9B-A692-A04B-107E-6A8035CDB453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2B44CB-D0AE-C6EC-DE85-BDDEE01C6F3A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3947AF1-F462-DF6C-F794-26A86CEDEC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95CC88B-7FAB-45D6-B673-8CA1765A01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76C0B23-BBE0-31D1-7EA2-4D0DD32C91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5DCB5F2-4C79-0FF2-E478-389C8C134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605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03B5A-BA46-A92C-DF0F-4775D8973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430CC2AB-3E70-8A6F-58D1-56F820D86E33}"/>
              </a:ext>
            </a:extLst>
          </p:cNvPr>
          <p:cNvSpPr txBox="1"/>
          <p:nvPr/>
        </p:nvSpPr>
        <p:spPr>
          <a:xfrm>
            <a:off x="3419839" y="2920155"/>
            <a:ext cx="1012846" cy="19520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…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1897FBAB-AAD2-4846-0F59-02F2E728F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صححوا؛ من يشرح لنا لماذا كتبت مبسوطة؟ </a:t>
            </a:r>
            <a:endParaRPr lang="fr-FR" sz="2400" dirty="0"/>
          </a:p>
        </p:txBody>
      </p:sp>
      <p:pic>
        <p:nvPicPr>
          <p:cNvPr id="10" name="Espace réservé pour une image  10">
            <a:extLst>
              <a:ext uri="{FF2B5EF4-FFF2-40B4-BE49-F238E27FC236}">
                <a16:creationId xmlns:a16="http://schemas.microsoft.com/office/drawing/2014/main" id="{2CAE0F37-844C-CDC0-3C8F-59A0B9E70E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CF93C844-4294-4D0E-14E2-CF804FE654A1}"/>
              </a:ext>
            </a:extLst>
          </p:cNvPr>
          <p:cNvSpPr txBox="1"/>
          <p:nvPr/>
        </p:nvSpPr>
        <p:spPr>
          <a:xfrm>
            <a:off x="1228421" y="2865518"/>
            <a:ext cx="6918385" cy="20600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1500" b="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صَــــــوْ</a:t>
            </a:r>
            <a:r>
              <a:rPr kumimoji="0" lang="fr-FR" sz="115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   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2467D1B3-74B7-35EC-5BB3-0F3DBA51DF82}"/>
              </a:ext>
            </a:extLst>
          </p:cNvPr>
          <p:cNvSpPr txBox="1"/>
          <p:nvPr/>
        </p:nvSpPr>
        <p:spPr>
          <a:xfrm>
            <a:off x="3561695" y="2941144"/>
            <a:ext cx="605543" cy="19160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تٌ</a:t>
            </a:r>
            <a:endParaRPr kumimoji="0" sz="11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008926-8ECB-72AA-62D1-F446BF763363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8FB175-C2F7-10A9-98FB-51A33951D807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0F72E3-62CA-DCDC-CEE4-AF528049E459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81A920-637D-BA44-C54B-A2D76F465BB0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66C01C5-1B3D-81E4-D6A0-8433B74CA0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4E8FF5B-7E5C-3C02-6EB3-68EE9A5A82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623944F-3898-2D1C-CE47-EC8F576131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014B3E6-D308-C277-F5EB-6CB325F07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922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0C0A1-4017-22D7-20A4-22E3BC35B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99B5C02D-78E8-AB14-090C-222DD3D39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الذي يجب علي تذكره ؟ </a:t>
            </a:r>
            <a:endParaRPr lang="fr-FR" sz="2400" dirty="0"/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E271475-FE40-2E4D-C90F-AB39450D2E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B1287F5C-79D7-6D90-6121-54AF8F5DE25A}"/>
              </a:ext>
            </a:extLst>
          </p:cNvPr>
          <p:cNvGrpSpPr/>
          <p:nvPr/>
        </p:nvGrpSpPr>
        <p:grpSpPr>
          <a:xfrm>
            <a:off x="1734751" y="1688187"/>
            <a:ext cx="5400675" cy="4572000"/>
            <a:chOff x="1734751" y="1688187"/>
            <a:chExt cx="5400675" cy="4572000"/>
          </a:xfrm>
        </p:grpSpPr>
        <p:pic>
          <p:nvPicPr>
            <p:cNvPr id="19" name="Espace réservé pour une image  2">
              <a:extLst>
                <a:ext uri="{FF2B5EF4-FFF2-40B4-BE49-F238E27FC236}">
                  <a16:creationId xmlns:a16="http://schemas.microsoft.com/office/drawing/2014/main" id="{F54F0901-FEE7-AE18-5761-6762F5204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25" b="427"/>
            <a:stretch/>
          </p:blipFill>
          <p:spPr>
            <a:xfrm>
              <a:off x="1734751" y="1688187"/>
              <a:ext cx="5400675" cy="4572000"/>
            </a:xfrm>
            <a:prstGeom prst="roundRect">
              <a:avLst>
                <a:gd name="adj" fmla="val 3460"/>
              </a:avLst>
            </a:prstGeom>
          </p:spPr>
        </p:pic>
        <p:sp>
          <p:nvSpPr>
            <p:cNvPr id="20" name="Google Shape;1697;p99">
              <a:extLst>
                <a:ext uri="{FF2B5EF4-FFF2-40B4-BE49-F238E27FC236}">
                  <a16:creationId xmlns:a16="http://schemas.microsoft.com/office/drawing/2014/main" id="{8204B300-F78C-8F48-3C5E-0A6D9D514DC1}"/>
                </a:ext>
              </a:extLst>
            </p:cNvPr>
            <p:cNvSpPr txBox="1"/>
            <p:nvPr/>
          </p:nvSpPr>
          <p:spPr>
            <a:xfrm>
              <a:off x="2556153" y="2335901"/>
              <a:ext cx="251393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8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ما يَجِبُ أَنْ أَتَذَكَّرَه:</a:t>
              </a:r>
              <a:endParaRPr sz="2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BB85EE8-713C-A4F8-FF0D-DA0AB19569CE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B788E1-E4E8-D984-D6CA-DC3FFC934C79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2BE8D-E0CA-80FA-CFE4-B78843011343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436494-44D4-B8BB-BDDB-D4761ED085B4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B07C1C2-23C6-1548-6029-7C737A1C44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042394F-7EF7-4017-E6BA-4D5032E0D3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ECACFB-3264-58D5-0610-D2A35B36C1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19559EA-290C-CE16-4472-29E1EB82F9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1962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D3E830-D751-4133-8081-090D25D366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0C650DB-9AE5-EC88-3B9D-C06355D16612}"/>
              </a:ext>
            </a:extLst>
          </p:cNvPr>
          <p:cNvSpPr txBox="1"/>
          <p:nvPr/>
        </p:nvSpPr>
        <p:spPr>
          <a:xfrm>
            <a:off x="3379435" y="1453404"/>
            <a:ext cx="2385130" cy="523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2800" dirty="0"/>
              <a:t>أَبْحَثُ عَنْ نَوْعِ الْكَلِمَةِ.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F50350-EAE8-D505-5B5B-B15A36D83437}"/>
              </a:ext>
            </a:extLst>
          </p:cNvPr>
          <p:cNvSpPr txBox="1"/>
          <p:nvPr/>
        </p:nvSpPr>
        <p:spPr>
          <a:xfrm>
            <a:off x="5743301" y="2526158"/>
            <a:ext cx="2160000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اِسْمٌ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B7B815-4B61-60C8-E977-05161447548B}"/>
              </a:ext>
            </a:extLst>
          </p:cNvPr>
          <p:cNvSpPr txBox="1"/>
          <p:nvPr/>
        </p:nvSpPr>
        <p:spPr>
          <a:xfrm>
            <a:off x="1201368" y="2526158"/>
            <a:ext cx="2160000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dirty="0">
                <a:solidFill>
                  <a:srgbClr val="565F88"/>
                </a:solidFill>
              </a:rPr>
              <a:t>فِعْلٌ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D87330B-86EF-0F7E-E233-7F978394048A}"/>
              </a:ext>
            </a:extLst>
          </p:cNvPr>
          <p:cNvSpPr/>
          <p:nvPr/>
        </p:nvSpPr>
        <p:spPr>
          <a:xfrm>
            <a:off x="4438172" y="1691781"/>
            <a:ext cx="2385130" cy="1518172"/>
          </a:xfrm>
          <a:prstGeom prst="arc">
            <a:avLst>
              <a:gd name="adj1" fmla="val 16332223"/>
              <a:gd name="adj2" fmla="val 275724"/>
            </a:avLst>
          </a:prstGeom>
          <a:ln w="38100">
            <a:solidFill>
              <a:srgbClr val="565F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100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92935BD2-65E2-D6AC-3FBC-12666EC59BFC}"/>
              </a:ext>
            </a:extLst>
          </p:cNvPr>
          <p:cNvSpPr/>
          <p:nvPr/>
        </p:nvSpPr>
        <p:spPr>
          <a:xfrm flipH="1">
            <a:off x="2332502" y="1691781"/>
            <a:ext cx="2385130" cy="1518172"/>
          </a:xfrm>
          <a:prstGeom prst="arc">
            <a:avLst>
              <a:gd name="adj1" fmla="val 16332223"/>
              <a:gd name="adj2" fmla="val 275724"/>
            </a:avLst>
          </a:prstGeom>
          <a:ln w="38100">
            <a:solidFill>
              <a:srgbClr val="565F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 sz="110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4904328-E5D3-EF5A-29D0-7F5B70A2184C}"/>
              </a:ext>
            </a:extLst>
          </p:cNvPr>
          <p:cNvCxnSpPr>
            <a:cxnSpLocks/>
            <a:stCxn id="8" idx="2"/>
            <a:endCxn id="23" idx="0"/>
          </p:cNvCxnSpPr>
          <p:nvPr/>
        </p:nvCxnSpPr>
        <p:spPr>
          <a:xfrm>
            <a:off x="2281368" y="3309306"/>
            <a:ext cx="0" cy="277534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63A2D718-4C53-027A-A7E6-613278E50002}"/>
              </a:ext>
            </a:extLst>
          </p:cNvPr>
          <p:cNvSpPr txBox="1"/>
          <p:nvPr/>
        </p:nvSpPr>
        <p:spPr>
          <a:xfrm>
            <a:off x="7170799" y="3586840"/>
            <a:ext cx="1465004" cy="578837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2800" dirty="0">
                <a:solidFill>
                  <a:srgbClr val="C00000"/>
                </a:solidFill>
              </a:rPr>
              <a:t>مَرْبوطَةٌ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B43001B-E80C-0713-99F0-A839831AFEC3}"/>
              </a:ext>
            </a:extLst>
          </p:cNvPr>
          <p:cNvSpPr txBox="1"/>
          <p:nvPr/>
        </p:nvSpPr>
        <p:spPr>
          <a:xfrm>
            <a:off x="1201368" y="3586840"/>
            <a:ext cx="2160000" cy="578837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2800" dirty="0">
                <a:solidFill>
                  <a:srgbClr val="C00000"/>
                </a:solidFill>
              </a:rPr>
              <a:t>دائِماً مَبْسوطَةٌ</a:t>
            </a:r>
          </a:p>
        </p:txBody>
      </p: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638B3930-4B91-FDB3-ED5F-9BB7490F4621}"/>
              </a:ext>
            </a:extLst>
          </p:cNvPr>
          <p:cNvCxnSpPr>
            <a:cxnSpLocks/>
            <a:stCxn id="7" idx="2"/>
            <a:endCxn id="22" idx="0"/>
          </p:cNvCxnSpPr>
          <p:nvPr/>
        </p:nvCxnSpPr>
        <p:spPr>
          <a:xfrm rot="16200000" flipH="1">
            <a:off x="7224534" y="2908073"/>
            <a:ext cx="277534" cy="1080000"/>
          </a:xfrm>
          <a:prstGeom prst="bentConnector3">
            <a:avLst>
              <a:gd name="adj1" fmla="val 50000"/>
            </a:avLst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320360F4-B5DE-4DC0-3BA3-839B006D1E1B}"/>
              </a:ext>
            </a:extLst>
          </p:cNvPr>
          <p:cNvSpPr txBox="1"/>
          <p:nvPr/>
        </p:nvSpPr>
        <p:spPr>
          <a:xfrm>
            <a:off x="5010799" y="3586840"/>
            <a:ext cx="1465004" cy="578837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/>
              <a:t>مَبْسوطَةٌ</a:t>
            </a:r>
            <a:endParaRPr lang="fr-FR" dirty="0"/>
          </a:p>
        </p:txBody>
      </p:sp>
      <p:cxnSp>
        <p:nvCxnSpPr>
          <p:cNvPr id="38" name="Connecteur : en angle 37">
            <a:extLst>
              <a:ext uri="{FF2B5EF4-FFF2-40B4-BE49-F238E27FC236}">
                <a16:creationId xmlns:a16="http://schemas.microsoft.com/office/drawing/2014/main" id="{3E9B0559-91B5-0AF4-FAC1-A0D8F6F06005}"/>
              </a:ext>
            </a:extLst>
          </p:cNvPr>
          <p:cNvCxnSpPr>
            <a:cxnSpLocks/>
            <a:stCxn id="7" idx="2"/>
            <a:endCxn id="35" idx="0"/>
          </p:cNvCxnSpPr>
          <p:nvPr/>
        </p:nvCxnSpPr>
        <p:spPr>
          <a:xfrm rot="5400000">
            <a:off x="6144534" y="2908073"/>
            <a:ext cx="277534" cy="1080000"/>
          </a:xfrm>
          <a:prstGeom prst="bentConnector3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452;p158">
            <a:extLst>
              <a:ext uri="{FF2B5EF4-FFF2-40B4-BE49-F238E27FC236}">
                <a16:creationId xmlns:a16="http://schemas.microsoft.com/office/drawing/2014/main" id="{AE14A774-77F8-F105-7468-DA8253DE5B5B}"/>
              </a:ext>
            </a:extLst>
          </p:cNvPr>
          <p:cNvSpPr txBox="1"/>
          <p:nvPr/>
        </p:nvSpPr>
        <p:spPr>
          <a:xfrm>
            <a:off x="7062367" y="4609462"/>
            <a:ext cx="1681868" cy="510733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اِسْمٌ مُفْرَدٌ مُؤَنَّثٌ</a:t>
            </a:r>
            <a:endParaRPr dirty="0">
              <a:sym typeface="Calibri"/>
            </a:endParaRPr>
          </a:p>
        </p:txBody>
      </p:sp>
      <p:sp>
        <p:nvSpPr>
          <p:cNvPr id="43" name="Google Shape;452;p158">
            <a:extLst>
              <a:ext uri="{FF2B5EF4-FFF2-40B4-BE49-F238E27FC236}">
                <a16:creationId xmlns:a16="http://schemas.microsoft.com/office/drawing/2014/main" id="{3A43BBED-4682-C418-3B5E-9FECAABE0B3D}"/>
              </a:ext>
            </a:extLst>
          </p:cNvPr>
          <p:cNvSpPr txBox="1"/>
          <p:nvPr/>
        </p:nvSpPr>
        <p:spPr>
          <a:xfrm>
            <a:off x="4902367" y="4609462"/>
            <a:ext cx="1681868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قَبْلَ التّاءِ سُكونٌ حَيٌّ أَوْ مَيِّتٌ</a:t>
            </a:r>
            <a:endParaRPr dirty="0">
              <a:sym typeface="Calibri"/>
            </a:endParaRP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FF1D522-B57E-0D52-3976-1A6538B3D450}"/>
              </a:ext>
            </a:extLst>
          </p:cNvPr>
          <p:cNvCxnSpPr>
            <a:stCxn id="35" idx="2"/>
            <a:endCxn id="43" idx="0"/>
          </p:cNvCxnSpPr>
          <p:nvPr/>
        </p:nvCxnSpPr>
        <p:spPr>
          <a:xfrm>
            <a:off x="5743301" y="4165677"/>
            <a:ext cx="0" cy="443785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88DDB3B-0D5B-9F17-E5B4-D1E6A3537608}"/>
              </a:ext>
            </a:extLst>
          </p:cNvPr>
          <p:cNvCxnSpPr>
            <a:cxnSpLocks/>
            <a:stCxn id="22" idx="2"/>
            <a:endCxn id="42" idx="0"/>
          </p:cNvCxnSpPr>
          <p:nvPr/>
        </p:nvCxnSpPr>
        <p:spPr>
          <a:xfrm>
            <a:off x="7903301" y="4165677"/>
            <a:ext cx="0" cy="443785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Google Shape;452;p158">
            <a:extLst>
              <a:ext uri="{FF2B5EF4-FFF2-40B4-BE49-F238E27FC236}">
                <a16:creationId xmlns:a16="http://schemas.microsoft.com/office/drawing/2014/main" id="{8BFEA11D-DDA4-5829-0DFC-DDBCFBE64904}"/>
              </a:ext>
            </a:extLst>
          </p:cNvPr>
          <p:cNvSpPr txBox="1"/>
          <p:nvPr/>
        </p:nvSpPr>
        <p:spPr>
          <a:xfrm>
            <a:off x="757767" y="5730041"/>
            <a:ext cx="7819525" cy="7831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24D7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olidFill>
                  <a:srgbClr val="C00000"/>
                </a:solidFill>
                <a:sym typeface="Sakkal Majalla"/>
              </a:rPr>
              <a:t>كلمات خاصة</a:t>
            </a:r>
            <a:r>
              <a:rPr lang="ar-MA" sz="4000" b="1" dirty="0">
                <a:sym typeface="Sakkal Majalla"/>
              </a:rPr>
              <a:t>: أَساتِذَ</a:t>
            </a:r>
            <a:r>
              <a:rPr lang="ar-MA" sz="4000" b="1" dirty="0">
                <a:solidFill>
                  <a:srgbClr val="C00000"/>
                </a:solidFill>
                <a:sym typeface="Sakkal Majalla"/>
              </a:rPr>
              <a:t>ةٌ</a:t>
            </a:r>
            <a:r>
              <a:rPr lang="ar-MA" sz="4000" b="1" dirty="0">
                <a:sym typeface="Sakkal Majalla"/>
              </a:rPr>
              <a:t> - تَلامِذَ</a:t>
            </a:r>
            <a:r>
              <a:rPr lang="ar-MA" sz="4000" b="1" dirty="0">
                <a:solidFill>
                  <a:srgbClr val="C00000"/>
                </a:solidFill>
                <a:sym typeface="Sakkal Majalla"/>
              </a:rPr>
              <a:t>ةٌ</a:t>
            </a:r>
            <a:r>
              <a:rPr lang="ar-MA" sz="4000" b="1" dirty="0">
                <a:sym typeface="Sakkal Majalla"/>
              </a:rPr>
              <a:t> -   قُضا</a:t>
            </a:r>
            <a:r>
              <a:rPr lang="ar-MA" sz="4000" b="1" dirty="0">
                <a:solidFill>
                  <a:srgbClr val="C00000"/>
                </a:solidFill>
                <a:sym typeface="Sakkal Majalla"/>
              </a:rPr>
              <a:t>ةٌ</a:t>
            </a:r>
            <a:r>
              <a:rPr lang="ar-MA" sz="4000" b="1" dirty="0">
                <a:sym typeface="Sakkal Majalla"/>
              </a:rPr>
              <a:t> </a:t>
            </a:r>
            <a:r>
              <a:rPr lang="fr-FR" sz="4000" b="1" dirty="0">
                <a:sym typeface="Sakkal Majalla"/>
              </a:rPr>
              <a:t>–</a:t>
            </a:r>
            <a:r>
              <a:rPr lang="ar-MA" sz="4000" b="1" dirty="0">
                <a:sym typeface="Sakkal Majalla"/>
              </a:rPr>
              <a:t> رُعا</a:t>
            </a:r>
            <a:r>
              <a:rPr lang="ar-MA" sz="4000" b="1" dirty="0">
                <a:solidFill>
                  <a:srgbClr val="C00000"/>
                </a:solidFill>
                <a:sym typeface="Sakkal Majalla"/>
              </a:rPr>
              <a:t>ةٌ-</a:t>
            </a:r>
            <a:r>
              <a:rPr lang="ar-MA" sz="4000" b="1" dirty="0">
                <a:sym typeface="Sakkal Majalla"/>
              </a:rPr>
              <a:t> حَمْزَ</a:t>
            </a:r>
            <a:r>
              <a:rPr lang="ar-MA" sz="4000" b="1" dirty="0">
                <a:solidFill>
                  <a:srgbClr val="C00000"/>
                </a:solidFill>
                <a:sym typeface="Sakkal Majalla"/>
              </a:rPr>
              <a:t>ة</a:t>
            </a:r>
            <a:r>
              <a:rPr lang="ar-MA" sz="4000" b="1" dirty="0">
                <a:sym typeface="Sakkal Majalla"/>
              </a:rPr>
              <a:t>ُ...</a:t>
            </a:r>
            <a:endParaRPr sz="4000" b="1" dirty="0">
              <a:sym typeface="Calibri"/>
            </a:endParaRPr>
          </a:p>
        </p:txBody>
      </p:sp>
      <p:sp>
        <p:nvSpPr>
          <p:cNvPr id="5" name="Titre 9">
            <a:extLst>
              <a:ext uri="{FF2B5EF4-FFF2-40B4-BE49-F238E27FC236}">
                <a16:creationId xmlns:a16="http://schemas.microsoft.com/office/drawing/2014/main" id="{F22B6E5D-A8DF-8847-DA15-DFE00D820542}"/>
              </a:ext>
            </a:extLst>
          </p:cNvPr>
          <p:cNvSpPr txBox="1">
            <a:spLocks/>
          </p:cNvSpPr>
          <p:nvPr/>
        </p:nvSpPr>
        <p:spPr>
          <a:xfrm>
            <a:off x="685796" y="7557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الذي يجب علينا تذكره ؟ من يقرأ؟  </a:t>
            </a:r>
            <a:endParaRPr lang="fr-FR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5A7A55-3BAB-4DBD-0F13-0FCA094CE218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76818C-21AA-4238-6BFB-224F0F52FCA1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D57D5E-BEC8-AD2A-D90A-EC38915B3037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BF0A55-16CD-668D-F9F6-2F2B760459F6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59AFDD7-EDE1-D217-06E1-56FF8A9C87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00DE905-339A-8A70-047C-9E7DD516EA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C9CF9B-2B11-929F-9FAE-F530CE8E1A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17E1F7-4CBF-589D-38BF-A85F8D58D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116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22" grpId="0" animBg="1"/>
      <p:bldP spid="23" grpId="0" animBg="1"/>
      <p:bldP spid="35" grpId="0" animBg="1"/>
      <p:bldP spid="42" grpId="0" animBg="1"/>
      <p:bldP spid="43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6 -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2 - </a:t>
              </a:r>
              <a:endParaRPr lang="ar-MA" sz="20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 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بعد القراءة : تقويم المقروء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الحصة 2 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قبل القراءة: التوقع والتحقق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 – الفهم 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الاثرائية : الحصة 1 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الصرف والتحويل .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الكتابة: إملاء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الكتابة : إنتاج كتابي – الحصة1 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2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lang="fr-MA" sz="20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4 - </a:t>
            </a:r>
            <a:endParaRPr lang="ar-MA" sz="20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BFED8-BDEF-C0CE-9C2A-D75D32C3F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42041000-264B-5C49-A6AF-FA92D24F8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7552" y="1869491"/>
            <a:ext cx="2776092" cy="4257075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0E3B5453-6BAC-9146-93C5-34663B8DD5DD}"/>
              </a:ext>
            </a:extLst>
          </p:cNvPr>
          <p:cNvSpPr/>
          <p:nvPr/>
        </p:nvSpPr>
        <p:spPr>
          <a:xfrm>
            <a:off x="3210833" y="3641489"/>
            <a:ext cx="2587021" cy="914745"/>
          </a:xfrm>
          <a:prstGeom prst="roundRect">
            <a:avLst>
              <a:gd name="adj" fmla="val 1041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C772ECF-BCC3-B341-B4E2-86676C0B6D17}"/>
              </a:ext>
            </a:extLst>
          </p:cNvPr>
          <p:cNvSpPr/>
          <p:nvPr/>
        </p:nvSpPr>
        <p:spPr>
          <a:xfrm>
            <a:off x="3111210" y="5616328"/>
            <a:ext cx="279756" cy="2787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2A65CB63-1AB0-7A10-FD18-C619D4BF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الطراسة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لإنجاز النشاط الوارد في الصفحة 15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BAEBAA-A413-791E-FDCE-A686E3C6DB1B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732713-4047-6A47-4BB1-2FB294E337AD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CEA519-5263-7992-4068-1DE3438BE940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53031B-636D-F33B-A82C-D1D19797AF6D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1FF088D-481E-0852-2B1E-80FFD513E9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78EBF4-D1AC-12B9-7B9E-B6C023D6B9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83802B0-3A02-918C-CA1B-500437295B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355D121-6E22-5710-E454-A9C26B7848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4735D7E-3AF6-C9D2-B181-9B51B8FBCE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560172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9D2A5-17C2-C985-F08B-67E0D1731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B2D31713-4479-217F-40C5-F661A528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النشاط على كراساتكم.</a:t>
            </a:r>
            <a:endParaRPr lang="fr-FR" sz="2400" dirty="0"/>
          </a:p>
        </p:txBody>
      </p:sp>
      <p:pic>
        <p:nvPicPr>
          <p:cNvPr id="21" name="Espace réservé pour une image  30">
            <a:extLst>
              <a:ext uri="{FF2B5EF4-FFF2-40B4-BE49-F238E27FC236}">
                <a16:creationId xmlns:a16="http://schemas.microsoft.com/office/drawing/2014/main" id="{83B5BB60-1427-8C8C-3A35-5A8116FAD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264" b="-33264"/>
          <a:stretch/>
        </p:blipFill>
        <p:spPr>
          <a:xfrm>
            <a:off x="847269" y="1684307"/>
            <a:ext cx="7115083" cy="4743388"/>
          </a:xfrm>
          <a:prstGeom prst="round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3E93FA-9095-CD0F-FF58-5D9DC7F4EDAB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D5B1A8-DEA5-D85D-B09E-A8A2F29A01E5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CA3099-B614-6449-521C-E979C528C010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7402E9-07B2-2E02-75D0-2E94FDA94B61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4E455A7-C6E5-7D51-015E-DDF9504CE7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9DE55CF-BCEF-6EF1-825B-F027D66088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070EF68-ADCA-848E-B75D-674BC580AB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B61AC80-7B2D-C951-D0A1-AFEFDE4B8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A385911-59EF-A3DE-3C29-708BBD52BC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236924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0AC05-E328-2773-1125-4E44CC0D0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Espace réservé pour une image  30">
            <a:extLst>
              <a:ext uri="{FF2B5EF4-FFF2-40B4-BE49-F238E27FC236}">
                <a16:creationId xmlns:a16="http://schemas.microsoft.com/office/drawing/2014/main" id="{2A18D916-9225-4649-B50A-8F456984D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264" b="-33264"/>
          <a:stretch/>
        </p:blipFill>
        <p:spPr>
          <a:xfrm>
            <a:off x="1088569" y="1584000"/>
            <a:ext cx="7115083" cy="4743388"/>
          </a:xfrm>
          <a:prstGeom prst="round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F55894F3-0A47-1C3C-D690-E8BE536B1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B337F2-F274-E883-721D-0EA1946DA23D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8DC319-1793-6320-5D4C-D3A5B1AD6A85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D8BA45-1B23-71D3-12AA-07B8F05724BD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1801E3-4860-0621-1152-70ADBA840FD9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9EE77A4-907B-13A8-D0A0-F59683BC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A413486-4007-3349-8F1A-423992CBEE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E64A558-D685-F49C-EDE8-D15DB3DF68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F81EEE1-E923-BEC0-D189-115408C9C4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A631CE0-25C7-FF08-A7FC-0FC388F216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488326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08A87-4367-8C71-5908-BC1271302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Espace réservé pour une image  30">
            <a:extLst>
              <a:ext uri="{FF2B5EF4-FFF2-40B4-BE49-F238E27FC236}">
                <a16:creationId xmlns:a16="http://schemas.microsoft.com/office/drawing/2014/main" id="{831F6EC3-A234-2945-A8B6-9D37F6AF6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264" b="-33264"/>
          <a:stretch/>
        </p:blipFill>
        <p:spPr>
          <a:xfrm>
            <a:off x="1014458" y="1584000"/>
            <a:ext cx="7115083" cy="4743388"/>
          </a:xfrm>
          <a:prstGeom prst="round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44124FC9-6E1F-9EFA-F2F6-8B63B067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الآن. من يقرأ جوابه؟ 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8C8A4E-AEEB-B5C9-BD14-35A1F7DA66F4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AC7EC9-54EF-0089-01F5-DEA4B4FC11D9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4A3E9B-477E-5CF1-F2BF-E296D49AD4EB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856E73-51FF-C95B-0282-F4AA07245652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D9355DD-E4E5-2B1D-E601-8965610ABC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393D06E-CD76-F751-B3CC-860331B889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3848B1D-288E-CF14-A84F-B3CF21FFAF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4EA50FB-7762-4FBD-1DFA-F39F6897A2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78ABCD8-6D6B-9CF8-9A07-07F1413F43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030007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02470-3DED-F26B-FAD5-42C8CC7C3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FB9B610-4B90-CA4F-BDEE-16C775A18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15" y="2364149"/>
            <a:ext cx="7461770" cy="314547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C3C4C543-665D-CE41-8AD1-63926C67530F}"/>
              </a:ext>
            </a:extLst>
          </p:cNvPr>
          <p:cNvSpPr txBox="1"/>
          <p:nvPr/>
        </p:nvSpPr>
        <p:spPr>
          <a:xfrm>
            <a:off x="5072807" y="4088197"/>
            <a:ext cx="1250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مَبْسوطَةٌ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1E3F4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7AF75AC-2DAC-494E-AAA3-DA9265C64B24}"/>
              </a:ext>
            </a:extLst>
          </p:cNvPr>
          <p:cNvSpPr txBox="1"/>
          <p:nvPr/>
        </p:nvSpPr>
        <p:spPr>
          <a:xfrm>
            <a:off x="1591992" y="4088196"/>
            <a:ext cx="2696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قَبْلَها سُكونٌ مَيِّتٌ (مدٌّ)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1E3F4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64AF6DBB-22D9-1E0C-4B12-4B4552B53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الثانية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7BE5D9-9D7D-055E-F479-4CBC4D925B49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804D8A-CC50-4495-25A4-3C200CA39988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84B4DA-9507-86B6-66EE-A7FCE59E5D8A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725DF-ED73-AEF3-5062-26E40964DC0D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870B5AD-17FA-D8B2-F9E3-156B5625F0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F8935D5-427B-2BDB-335C-A4CCDAEA66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1462568-8967-AA6B-0D36-44FE1E7F6B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F90EF41-C906-E41F-E0B4-2BA9319E6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DDC223-4C10-F7E1-A70C-79ED0CF45D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22130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CBAA3-617F-ACBA-A778-3166DDB8B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3E91AE0F-86EF-EA49-BB9E-693CE9C2E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15" y="2432573"/>
            <a:ext cx="7461770" cy="3145475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0990F8DD-3942-CB4C-9E70-EE4D703F26B2}"/>
              </a:ext>
            </a:extLst>
          </p:cNvPr>
          <p:cNvSpPr txBox="1"/>
          <p:nvPr/>
        </p:nvSpPr>
        <p:spPr>
          <a:xfrm>
            <a:off x="5142037" y="4227399"/>
            <a:ext cx="117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dirty="0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مَبْسوطَةٌ</a:t>
            </a:r>
            <a:endParaRPr lang="fr-FR" sz="3600" dirty="0">
              <a:solidFill>
                <a:srgbClr val="1E3F4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0B0FE58-7F4F-5446-8017-CDF5177AC3F2}"/>
              </a:ext>
            </a:extLst>
          </p:cNvPr>
          <p:cNvSpPr txBox="1"/>
          <p:nvPr/>
        </p:nvSpPr>
        <p:spPr>
          <a:xfrm>
            <a:off x="5142037" y="4806960"/>
            <a:ext cx="117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dirty="0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مَبْسوطَةٌ</a:t>
            </a:r>
            <a:endParaRPr lang="fr-FR" sz="3600" dirty="0">
              <a:solidFill>
                <a:srgbClr val="1E3F4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53A64E4-D59A-924D-9AE1-ADDDC85461E2}"/>
              </a:ext>
            </a:extLst>
          </p:cNvPr>
          <p:cNvSpPr txBox="1"/>
          <p:nvPr/>
        </p:nvSpPr>
        <p:spPr>
          <a:xfrm>
            <a:off x="1672532" y="4799184"/>
            <a:ext cx="211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dirty="0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لِأَنَّ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00729A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dirty="0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الْكَلِمَةَ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00729A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dirty="0">
                <a:solidFill>
                  <a:srgbClr val="1E3F4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فِعْلٌ</a:t>
            </a:r>
            <a:endParaRPr lang="fr-FR" sz="3600" dirty="0">
              <a:solidFill>
                <a:srgbClr val="1E3F4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F1E6938-7302-0B49-B951-C4EBA0AE5A7D}"/>
              </a:ext>
            </a:extLst>
          </p:cNvPr>
          <p:cNvSpPr txBox="1"/>
          <p:nvPr/>
        </p:nvSpPr>
        <p:spPr>
          <a:xfrm>
            <a:off x="1870789" y="4228206"/>
            <a:ext cx="2543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قَبْلَها سُكونٌ مَيِّتٌ (مدٌّ)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1E3F4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271EC8B8-93EC-5E41-F220-1FED3E02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 </a:t>
            </a:r>
            <a:endParaRPr lang="fr-FR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3A22B6-4D0C-28F1-4D3C-5339A3FF3CC8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49DEBA-1A90-AB9E-E695-FDE12FF918EE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673B1A-883B-25C6-0F7D-348849A8FEFD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290438-B1F6-B64F-05BE-B5B25E4E4AD1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AE79E0D-C1D5-FFB6-2960-673C8B48D7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715C6BD-093A-D630-FD76-4267927093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3975579-B081-E475-971F-D69F25E7B9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879EBE3-DD48-15B8-C483-A41A7AA8C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F88D75-D877-D404-6F43-0C53B7CF0B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9660552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9BEF9-9A32-11AD-A3CC-8E8D5A68F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7C3ABDA6-99BA-8647-87CB-2A171DDA6B88}"/>
              </a:ext>
            </a:extLst>
          </p:cNvPr>
          <p:cNvSpPr/>
          <p:nvPr/>
        </p:nvSpPr>
        <p:spPr>
          <a:xfrm>
            <a:off x="2946657" y="4475747"/>
            <a:ext cx="3047092" cy="842211"/>
          </a:xfrm>
          <a:prstGeom prst="roundRect">
            <a:avLst>
              <a:gd name="adj" fmla="val 1041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B8A17C8-73F8-E74D-AF7F-2D8298438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1011" y="1646204"/>
            <a:ext cx="3078382" cy="4720630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52491844-C3DB-38DE-B6A0-40314D51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النشاط التالي على دفاتركم، كل واحد يعمل بمفرده.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E46F7E-7314-0331-AF13-F9B2CCAF3BC3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FEAF47-253C-F535-FFA4-B2407939EC3E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F4F2DD-7F7D-0A67-2924-655FB5255E83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9A636F-E760-74F5-3E01-2834434C9891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92C40AA-BCCA-67FA-64A1-6D80BEE3FC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D5534A4-8D87-76E0-7225-8A619D1BFA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B5C8BA7-649A-D53B-73F4-B837481B2D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7DCD3E7-1BE4-586E-529E-7E38853B8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473980-80A5-D35E-4869-AAAC6BDAD3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1DFE83A-36A4-9683-1574-4899845AB327}"/>
              </a:ext>
            </a:extLst>
          </p:cNvPr>
          <p:cNvSpPr/>
          <p:nvPr/>
        </p:nvSpPr>
        <p:spPr>
          <a:xfrm>
            <a:off x="2946657" y="4563533"/>
            <a:ext cx="2971543" cy="7916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5626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DF153-DB9C-005C-A39F-5A08EE37A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54566AB3-15A7-9C44-9CDE-AC86CD84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51"/>
          <a:stretch/>
        </p:blipFill>
        <p:spPr>
          <a:xfrm>
            <a:off x="365291" y="2786743"/>
            <a:ext cx="8365658" cy="2150618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ACD81985-F78D-7311-30FC-FA5F9240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سامر بين الصفوف لمساعدتكم ومراقبة إنجازاتكم. 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1504B0-BAE5-F266-2A30-9366750E8F1B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A61252-CD1F-19E5-E7FB-237CDE9DA6D4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1FE8D4-1C21-F23E-52A6-42E8EA18E1B2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FEAC2E-D3F7-19C9-33CF-A2A7B10ACF84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6DFA13E-5973-4B57-D656-04E041F3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B006DD1-4FA9-5C60-BB7E-62E36CAC7F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844BE14-4975-EE4C-8B36-8C833EA72D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3ED7293-6BC2-933D-A177-B71D6E78CB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68DD09D-746A-99BC-076A-A5FBBCF771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4763686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081A2-9ABE-944B-9552-B64FF3F98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15B2B11-1955-08AB-ABC8-16946405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90A014-D367-1B2D-F1D2-81AE36739C0D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E9B5EA-4FC1-FABE-BF59-36FB517F910B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4DC28D-0B09-A99C-989C-EB2AD0DD41C9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84DE1E-3A3D-CEED-841A-73B44F676DE6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F2FD932-839B-2CF3-FCF3-58946C1A5C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DBB6C0-5C17-809D-C61E-8CAC64363F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6FB72B7-129A-2B19-9C23-9F9D4EDDE8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8BF35AA-E9D3-B84A-57C0-374A331BB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5830D18-01CD-0F53-8E14-AFE1BB4034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D79B26-B2A6-F3CA-3EFC-4EB50FA0C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347" y="2349914"/>
            <a:ext cx="8419306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8459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E4C09-AB68-53DC-E80A-4812BAD77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iddle vid">
            <a:hlinkClick r:id="" action="ppaction://media"/>
            <a:extLst>
              <a:ext uri="{FF2B5EF4-FFF2-40B4-BE49-F238E27FC236}">
                <a16:creationId xmlns:a16="http://schemas.microsoft.com/office/drawing/2014/main" id="{7F470FBE-7B16-9FB7-28F3-5F4B7F1F56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779" y="1231188"/>
            <a:ext cx="7814441" cy="4395623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C04FD04-CEF0-5EEB-903D-E7C898F1C6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98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83" y="973666"/>
            <a:ext cx="7886700" cy="705267"/>
          </a:xfrm>
        </p:spPr>
        <p:txBody>
          <a:bodyPr>
            <a:normAutofit fontScale="90000"/>
          </a:bodyPr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هيكلة حصة اليوم</a:t>
            </a:r>
            <a:endParaRPr lang="fr-MA" sz="4400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Tx/>
              <a:buSzPct val="50000"/>
            </a:pPr>
            <a:r>
              <a:rPr lang="tzm-Arab-MA" sz="2800" b="1" dirty="0">
                <a:cs typeface="Microsoft Uighur" panose="02000000000000000000" pitchFamily="2" charset="-78"/>
              </a:rPr>
              <a:t>التاء المبسوطة والتاء المربوطة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Tx/>
              <a:buSzPct val="50000"/>
            </a:pPr>
            <a:r>
              <a:rPr lang="tzm-Arab-MA" sz="2800" b="1" dirty="0">
                <a:cs typeface="Microsoft Uighur" panose="02000000000000000000" pitchFamily="2" charset="-78"/>
              </a:rPr>
              <a:t>صياغة أسئلة لطلب معلومات  - الحصة 1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SzPct val="50000"/>
            </a:pPr>
            <a:r>
              <a:rPr lang="fr-MA" dirty="0"/>
              <a:t> </a:t>
            </a:r>
            <a:r>
              <a:rPr lang="ar-MA" dirty="0"/>
              <a:t>الطلاقة 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120" y="1635472"/>
            <a:ext cx="406533" cy="468000"/>
          </a:xfr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11A30F85-ACAF-4B1B-9407-0D2C320DC2A0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365" r="-7365"/>
          <a:stretch/>
        </p:blipFill>
        <p:spPr>
          <a:xfrm>
            <a:off x="1470025" y="2862263"/>
            <a:ext cx="466725" cy="46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34;p4">
            <a:extLst>
              <a:ext uri="{FF2B5EF4-FFF2-40B4-BE49-F238E27FC236}">
                <a16:creationId xmlns:a16="http://schemas.microsoft.com/office/drawing/2014/main" id="{7C49885B-EC7E-48C0-BD36-03342386D02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365" r="-7365"/>
          <a:stretch/>
        </p:blipFill>
        <p:spPr>
          <a:xfrm>
            <a:off x="1443950" y="4160936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48593-08AE-ABB7-E36B-06E8710ED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69B3BB83-34C6-E3BB-AB3D-4CBB6F83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سنلعب لعبة الكلمات . سأقول كلمة و عليكم البحث عن كلمة أخرى تبدأ بالحرف الأخير للكلمة الأولى هكذا</a:t>
            </a:r>
            <a:endParaRPr lang="fr-FR" sz="2400" dirty="0"/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FCE5582-C29F-AE78-FF48-4537635C8C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00F0958-9132-9046-9A6C-E51783448AC7}"/>
              </a:ext>
            </a:extLst>
          </p:cNvPr>
          <p:cNvSpPr/>
          <p:nvPr/>
        </p:nvSpPr>
        <p:spPr>
          <a:xfrm>
            <a:off x="515566" y="2851638"/>
            <a:ext cx="8112868" cy="1192044"/>
          </a:xfrm>
          <a:prstGeom prst="roundRect">
            <a:avLst/>
          </a:prstGeom>
          <a:solidFill>
            <a:srgbClr val="D6E9EA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إصْرا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ٌ 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سْ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مٌ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f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مِـــ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صْباحٌ .....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2738D3-3F8F-0B53-E198-5F07B1775AB2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FFB55E-3927-9566-A483-4D803BF70495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632019-2058-7F9A-3FAF-38918BA9D803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B32921-8223-534E-A840-61BCED5026A9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31C696E-2FBB-8494-B1E0-29EE727A0E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E99AB1E-B08D-CDB0-3D97-7A5CAA6680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6CF653E-DD7B-5D5C-0D61-ACDB620E2C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666F843-22A5-B083-8509-7016DF607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68443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AA40F-784A-A9CA-6B95-94BC1604D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F27D0C0-92F8-65F8-20EE-0B208DA8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لنبدأ . من يقترح كلمة تبدأ بحرف الحاء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 تتوقف اللعبة بعد دقيقتين.</a:t>
            </a:r>
            <a:endParaRPr lang="fr-FR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58410E-DE42-7AC2-1D6C-A069ED647C78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1F10EB-D50E-AF21-E9AA-F2E8B82A9390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FF4FB5-07C6-4271-4FD8-5A2F519E3914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CE2C33-A78A-84F2-0959-11F39E6C3CF5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B4D7505-37A8-96C7-09E6-2883C4A678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FD6EAE0-8FCE-7D6D-6BC7-642117E393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991D62-21AD-FD76-7210-10C49120AB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2EA0F80-032F-00AE-5C79-56C304A6C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98C52A7-348A-4B21-53ED-DB1D799717A9}"/>
              </a:ext>
            </a:extLst>
          </p:cNvPr>
          <p:cNvSpPr/>
          <p:nvPr/>
        </p:nvSpPr>
        <p:spPr>
          <a:xfrm>
            <a:off x="515566" y="2851638"/>
            <a:ext cx="8112868" cy="1192044"/>
          </a:xfrm>
          <a:prstGeom prst="roundRect">
            <a:avLst/>
          </a:prstGeom>
          <a:solidFill>
            <a:srgbClr val="D6E9EA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إصْرا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ٌ 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سْمٌ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fr-MA" sz="4800" b="1" dirty="0">
                <a:solidFill>
                  <a:srgbClr val="10658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مِـــ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صْباحٌ .....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43FB32E-238A-5BB8-BAD2-F5A0391FC7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50019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FA65-3FBE-F36B-6DB4-E3B7EB7F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B3D0C0-E6DE-B2E6-0B2A-E6A0A0C0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/>
              <a:t>ورشة الكتابة – الإنتاج الكتابي</a:t>
            </a:r>
            <a:endParaRPr lang="ar-MA" dirty="0">
              <a:latin typeface="Dosis ExtraBold" pitchFamily="2" charset="0"/>
            </a:endParaRPr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0561E5AC-85BB-418F-8696-8F9EDFABA721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E52435C-8456-4C6B-9F0B-CC3126C21F59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7BD23169-6A0A-484F-9764-0DE161922F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30" y="2846041"/>
            <a:ext cx="524090" cy="6033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C608190-2284-4221-B34B-CD961B721F81}"/>
              </a:ext>
            </a:extLst>
          </p:cNvPr>
          <p:cNvSpPr/>
          <p:nvPr/>
        </p:nvSpPr>
        <p:spPr>
          <a:xfrm>
            <a:off x="3451489" y="3862472"/>
            <a:ext cx="40975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r" defTabSz="914400" rtl="1">
              <a:spcBef>
                <a:spcPts val="300"/>
              </a:spcBef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صياغة أسئلة لطلب معلومات  - الحصة 1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8FBDCCB4-7933-497C-8573-8DCA54817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396" y="1354558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BA592BC-3B78-4ED0-9500-A24E0523C2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1632" y="3250448"/>
            <a:ext cx="833717" cy="8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12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40C54-A1C3-1E31-BE29-87429474D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0D06688-C44C-53AC-383E-BFD881B3A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سنشرع الآن في حصة الإنتاج الكتابي.</a:t>
            </a:r>
            <a:r>
              <a:rPr lang="f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سوف تتعلمون صياغة أسئلة لطلب معلومات.</a:t>
            </a:r>
            <a:endParaRPr lang="fr-FR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14B1C1-0274-B9D0-E71C-C587C30CD0FC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2CDC23-A6F1-C45E-A9D7-C386FA7DF5ED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8F85F7-F323-1108-9E94-8CFCF990ECEF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E737B3-9190-49F3-39C4-BBDEF197C79D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B16F6F-2D22-8887-AA61-181688D3A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E645991-6B7A-469B-F311-ED1DD75FCF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928523-2D63-5838-DB46-65766C4B60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FB9FB63-BA56-034E-D6F8-DF80079BA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5703860-F82A-238B-BAAF-386EC6686A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FF3603F8-E928-08A8-3E12-406BC8E6DFC6}"/>
              </a:ext>
            </a:extLst>
          </p:cNvPr>
          <p:cNvSpPr txBox="1"/>
          <p:nvPr/>
        </p:nvSpPr>
        <p:spPr>
          <a:xfrm>
            <a:off x="782172" y="2854548"/>
            <a:ext cx="7579656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كَيْفَ نَصوغُ أَسْئِلَةً؟</a:t>
            </a:r>
            <a:endParaRPr kumimoji="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913725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369C5-DDB9-C997-F80C-7A65EB9BA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452;p158">
            <a:extLst>
              <a:ext uri="{FF2B5EF4-FFF2-40B4-BE49-F238E27FC236}">
                <a16:creationId xmlns:a16="http://schemas.microsoft.com/office/drawing/2014/main" id="{945E7EC4-90A8-9241-875A-2A24CE0DE220}"/>
              </a:ext>
            </a:extLst>
          </p:cNvPr>
          <p:cNvSpPr txBox="1"/>
          <p:nvPr/>
        </p:nvSpPr>
        <p:spPr>
          <a:xfrm>
            <a:off x="782172" y="2854548"/>
            <a:ext cx="7579656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كَيْفَ نَصوغُ أَسْئِلَةً لِطَلَبِ مَعْلوماتٍ حَوْلَ ٱلْمِهَنِ ؟</a:t>
            </a:r>
            <a:endParaRPr kumimoji="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B47C8E2-F971-1FBF-5571-9AA42112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جيدا. سأقوم بصياغة أسئلة لطلب معلومات حول المهن لأطرحها عليكم. </a:t>
            </a:r>
            <a:endParaRPr lang="fr-FR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835B23-11BE-04CE-673A-F29D82F35C67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246353-EEF6-A342-9833-37515877BA2F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BA59AB-D5C2-4F65-955B-49B0F314553A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8EA75A-CE34-FC9C-7F40-8F2AB5EDBD78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AE2830F-1B31-7FE1-2CF6-28D83364E7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1D153B-B951-3854-C131-9ED85EFE36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D9DD25E-9A9E-0166-A938-2DD276991E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BFB198-A68B-1C2D-4428-9DFE13322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3BF3C75-35E1-D7CD-C8D6-18B04756BD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745619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8DD90-3E97-DCC8-BFFD-AEEB0ED78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EDA320D4-0734-694D-A3BC-905B762D7C83}"/>
              </a:ext>
            </a:extLst>
          </p:cNvPr>
          <p:cNvSpPr txBox="1"/>
          <p:nvPr/>
        </p:nvSpPr>
        <p:spPr>
          <a:xfrm>
            <a:off x="705922" y="1724338"/>
            <a:ext cx="7732155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أَصوغُ أسْئِلَةً مُغْلَقَةً بِٱسْتِعْمالِ:</a:t>
            </a:r>
            <a:endParaRPr dirty="0">
              <a:solidFill>
                <a:srgbClr val="C00000"/>
              </a:solidFill>
              <a:sym typeface="Calibri"/>
            </a:endParaRPr>
          </a:p>
        </p:txBody>
      </p:sp>
      <p:sp>
        <p:nvSpPr>
          <p:cNvPr id="31" name="Google Shape;452;p158">
            <a:extLst>
              <a:ext uri="{FF2B5EF4-FFF2-40B4-BE49-F238E27FC236}">
                <a16:creationId xmlns:a16="http://schemas.microsoft.com/office/drawing/2014/main" id="{1919A63A-F279-D343-8D63-4B36350329D0}"/>
              </a:ext>
            </a:extLst>
          </p:cNvPr>
          <p:cNvSpPr txBox="1"/>
          <p:nvPr/>
        </p:nvSpPr>
        <p:spPr>
          <a:xfrm>
            <a:off x="7303769" y="3243839"/>
            <a:ext cx="1259497" cy="715045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3600" dirty="0">
                <a:sym typeface="Sakkal Majalla"/>
              </a:rPr>
              <a:t>هَلْ</a:t>
            </a:r>
            <a:endParaRPr sz="3600" dirty="0">
              <a:sym typeface="Calibri"/>
            </a:endParaRPr>
          </a:p>
        </p:txBody>
      </p:sp>
      <p:sp>
        <p:nvSpPr>
          <p:cNvPr id="32" name="Google Shape;452;p158">
            <a:extLst>
              <a:ext uri="{FF2B5EF4-FFF2-40B4-BE49-F238E27FC236}">
                <a16:creationId xmlns:a16="http://schemas.microsoft.com/office/drawing/2014/main" id="{DFF60B34-DFAB-BD4F-873E-74CFED5E3398}"/>
              </a:ext>
            </a:extLst>
          </p:cNvPr>
          <p:cNvSpPr txBox="1"/>
          <p:nvPr/>
        </p:nvSpPr>
        <p:spPr>
          <a:xfrm>
            <a:off x="619544" y="3243839"/>
            <a:ext cx="6389922" cy="7150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3600" dirty="0">
                <a:sym typeface="Sakkal Majalla"/>
              </a:rPr>
              <a:t>هَلْ ٱخْتَرْتَ مِهْنَةً لِلْمُسْتَقْبَلِ  ؟</a:t>
            </a:r>
            <a:endParaRPr sz="3600" dirty="0">
              <a:sym typeface="Calibri"/>
            </a:endParaRPr>
          </a:p>
        </p:txBody>
      </p:sp>
      <p:sp>
        <p:nvSpPr>
          <p:cNvPr id="33" name="Google Shape;452;p158">
            <a:extLst>
              <a:ext uri="{FF2B5EF4-FFF2-40B4-BE49-F238E27FC236}">
                <a16:creationId xmlns:a16="http://schemas.microsoft.com/office/drawing/2014/main" id="{45FAE59F-3AEB-5E42-A1E3-BBB8209F0C89}"/>
              </a:ext>
            </a:extLst>
          </p:cNvPr>
          <p:cNvSpPr txBox="1"/>
          <p:nvPr/>
        </p:nvSpPr>
        <p:spPr>
          <a:xfrm>
            <a:off x="7303769" y="4315474"/>
            <a:ext cx="1259497" cy="715045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</a:t>
            </a:r>
            <a:endParaRPr dirty="0">
              <a:sym typeface="Calibri"/>
            </a:endParaRPr>
          </a:p>
        </p:txBody>
      </p:sp>
      <p:sp>
        <p:nvSpPr>
          <p:cNvPr id="34" name="Google Shape;452;p158">
            <a:extLst>
              <a:ext uri="{FF2B5EF4-FFF2-40B4-BE49-F238E27FC236}">
                <a16:creationId xmlns:a16="http://schemas.microsoft.com/office/drawing/2014/main" id="{D3298665-E2F9-E64F-A181-03D59092A2D2}"/>
              </a:ext>
            </a:extLst>
          </p:cNvPr>
          <p:cNvSpPr txBox="1"/>
          <p:nvPr/>
        </p:nvSpPr>
        <p:spPr>
          <a:xfrm>
            <a:off x="611574" y="4315473"/>
            <a:ext cx="6397892" cy="7150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 لَدَيْكَ مَعْلوماتٌ عَنْ مِهَنِ </a:t>
            </a:r>
            <a:r>
              <a:rPr lang="ar-MA" dirty="0" err="1">
                <a:sym typeface="Sakkal Majalla"/>
              </a:rPr>
              <a:t>ٱلْمُسْتَقْبَلِ</a:t>
            </a:r>
            <a:r>
              <a:rPr lang="ar-MA" dirty="0">
                <a:sym typeface="Sakkal Majalla"/>
              </a:rPr>
              <a:t>  ؟</a:t>
            </a:r>
            <a:endParaRPr dirty="0">
              <a:sym typeface="Calibri"/>
            </a:endParaRPr>
          </a:p>
        </p:txBody>
      </p:sp>
      <p:sp>
        <p:nvSpPr>
          <p:cNvPr id="35" name="Google Shape;452;p158">
            <a:extLst>
              <a:ext uri="{FF2B5EF4-FFF2-40B4-BE49-F238E27FC236}">
                <a16:creationId xmlns:a16="http://schemas.microsoft.com/office/drawing/2014/main" id="{2C048CA7-884F-864F-8A52-E717D1C7C361}"/>
              </a:ext>
            </a:extLst>
          </p:cNvPr>
          <p:cNvSpPr txBox="1"/>
          <p:nvPr/>
        </p:nvSpPr>
        <p:spPr>
          <a:xfrm>
            <a:off x="7303769" y="5390852"/>
            <a:ext cx="1259497" cy="715045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أَلَيْسَ</a:t>
            </a:r>
            <a:endParaRPr dirty="0">
              <a:sym typeface="Calibri"/>
            </a:endParaRPr>
          </a:p>
        </p:txBody>
      </p:sp>
      <p:sp>
        <p:nvSpPr>
          <p:cNvPr id="38" name="Google Shape;452;p158">
            <a:extLst>
              <a:ext uri="{FF2B5EF4-FFF2-40B4-BE49-F238E27FC236}">
                <a16:creationId xmlns:a16="http://schemas.microsoft.com/office/drawing/2014/main" id="{4EE7095C-7C55-674E-A2F5-EFEE87203B0D}"/>
              </a:ext>
            </a:extLst>
          </p:cNvPr>
          <p:cNvSpPr txBox="1"/>
          <p:nvPr/>
        </p:nvSpPr>
        <p:spPr>
          <a:xfrm>
            <a:off x="517087" y="5390851"/>
            <a:ext cx="6492379" cy="7150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أَلَيْسَ مِنَ ٱلْمُهِمِّ ٱلتَّرْكيزُ أَوَّلاً عَلى ٱلتَّفَوُّقِ في </a:t>
            </a:r>
            <a:r>
              <a:rPr lang="ar-MA" dirty="0" err="1">
                <a:sym typeface="Sakkal Majalla"/>
              </a:rPr>
              <a:t>ٱلدِّراسَةِ</a:t>
            </a:r>
            <a:r>
              <a:rPr lang="ar-MA" dirty="0">
                <a:sym typeface="Sakkal Majalla"/>
              </a:rPr>
              <a:t> ؟</a:t>
            </a:r>
            <a:endParaRPr dirty="0">
              <a:sym typeface="Calibri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A41F898D-AFF5-7435-0184-43FB72E4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7" y="755749"/>
            <a:ext cx="736492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أسئلة مغلقة تكون الإجابة عنها بنعم أو لا أو بلى أو كلا.  من يقرأ؟ من يجيب؟ 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F6A97E-9DD5-7FFB-47E2-AB2D0F94D9EC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7682E7-700E-6E98-48C7-7FE74CBE9D1C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E062FD-894B-7C79-C46B-F6290F2D70CA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B1C3A-549F-6CC9-7826-0F265288DE92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A926DAC-BB8E-F8B1-F1C9-78A743C44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6FBEF7F-9EEF-ED69-8113-21A41C8F0A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F2D1D1C-CE91-D57E-20CA-A35742BEAD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24D5239-A49E-9096-B1DE-E3CA1A0F7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C2E3DE-7EF2-7C9F-E062-1BD659ECD1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9429098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06277-95A9-53E8-8C83-8CAA00B37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D28BFA0C-1D8A-D68C-F055-6FCBF3B7C0DF}"/>
              </a:ext>
            </a:extLst>
          </p:cNvPr>
          <p:cNvSpPr txBox="1"/>
          <p:nvPr/>
        </p:nvSpPr>
        <p:spPr>
          <a:xfrm>
            <a:off x="705922" y="1724338"/>
            <a:ext cx="7732155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أَصوغُ أسْئِلَةً مُغْلَقَةً بِٱسْتِعْمالِ:</a:t>
            </a:r>
            <a:endParaRPr dirty="0">
              <a:solidFill>
                <a:srgbClr val="C00000"/>
              </a:solidFill>
              <a:sym typeface="Calibri"/>
            </a:endParaRPr>
          </a:p>
        </p:txBody>
      </p:sp>
      <p:sp>
        <p:nvSpPr>
          <p:cNvPr id="31" name="Google Shape;452;p158">
            <a:extLst>
              <a:ext uri="{FF2B5EF4-FFF2-40B4-BE49-F238E27FC236}">
                <a16:creationId xmlns:a16="http://schemas.microsoft.com/office/drawing/2014/main" id="{44B0B987-A50E-1541-C09F-2BC467C63A5E}"/>
              </a:ext>
            </a:extLst>
          </p:cNvPr>
          <p:cNvSpPr txBox="1"/>
          <p:nvPr/>
        </p:nvSpPr>
        <p:spPr>
          <a:xfrm>
            <a:off x="7303769" y="3243839"/>
            <a:ext cx="1259497" cy="715045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3600" dirty="0">
                <a:sym typeface="Sakkal Majalla"/>
              </a:rPr>
              <a:t>هَلْ</a:t>
            </a:r>
            <a:endParaRPr sz="3600" dirty="0">
              <a:sym typeface="Calibri"/>
            </a:endParaRPr>
          </a:p>
        </p:txBody>
      </p:sp>
      <p:sp>
        <p:nvSpPr>
          <p:cNvPr id="32" name="Google Shape;452;p158">
            <a:extLst>
              <a:ext uri="{FF2B5EF4-FFF2-40B4-BE49-F238E27FC236}">
                <a16:creationId xmlns:a16="http://schemas.microsoft.com/office/drawing/2014/main" id="{167563EE-32FA-07E3-6626-E2EE0B87F6D4}"/>
              </a:ext>
            </a:extLst>
          </p:cNvPr>
          <p:cNvSpPr txBox="1"/>
          <p:nvPr/>
        </p:nvSpPr>
        <p:spPr>
          <a:xfrm>
            <a:off x="619544" y="3243839"/>
            <a:ext cx="6389922" cy="7150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3600" dirty="0">
                <a:sym typeface="Sakkal Majalla"/>
              </a:rPr>
              <a:t>هَلْ ٱخْتَرْتَ مِهْنَةً لِلْمُسْتَقْبَلِ  ؟</a:t>
            </a:r>
            <a:endParaRPr sz="3600" dirty="0">
              <a:sym typeface="Calibri"/>
            </a:endParaRPr>
          </a:p>
        </p:txBody>
      </p:sp>
      <p:sp>
        <p:nvSpPr>
          <p:cNvPr id="33" name="Google Shape;452;p158">
            <a:extLst>
              <a:ext uri="{FF2B5EF4-FFF2-40B4-BE49-F238E27FC236}">
                <a16:creationId xmlns:a16="http://schemas.microsoft.com/office/drawing/2014/main" id="{76222B0A-7B8B-1601-3E4F-1F4BFE08F76C}"/>
              </a:ext>
            </a:extLst>
          </p:cNvPr>
          <p:cNvSpPr txBox="1"/>
          <p:nvPr/>
        </p:nvSpPr>
        <p:spPr>
          <a:xfrm>
            <a:off x="7303769" y="4315474"/>
            <a:ext cx="1259497" cy="715045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</a:t>
            </a:r>
            <a:endParaRPr dirty="0">
              <a:sym typeface="Calibri"/>
            </a:endParaRPr>
          </a:p>
        </p:txBody>
      </p:sp>
      <p:sp>
        <p:nvSpPr>
          <p:cNvPr id="34" name="Google Shape;452;p158">
            <a:extLst>
              <a:ext uri="{FF2B5EF4-FFF2-40B4-BE49-F238E27FC236}">
                <a16:creationId xmlns:a16="http://schemas.microsoft.com/office/drawing/2014/main" id="{5E77C3DF-9777-0781-C858-D5BF3A1ECF60}"/>
              </a:ext>
            </a:extLst>
          </p:cNvPr>
          <p:cNvSpPr txBox="1"/>
          <p:nvPr/>
        </p:nvSpPr>
        <p:spPr>
          <a:xfrm>
            <a:off x="611574" y="4315473"/>
            <a:ext cx="6397892" cy="7150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 لَدَيْكَ مَعْلوماتٌ عَنْ مِهَنِ </a:t>
            </a:r>
            <a:r>
              <a:rPr lang="ar-MA" dirty="0" err="1">
                <a:sym typeface="Sakkal Majalla"/>
              </a:rPr>
              <a:t>ٱلْمُسْتَقْبَلِ</a:t>
            </a:r>
            <a:r>
              <a:rPr lang="ar-MA" dirty="0">
                <a:sym typeface="Sakkal Majalla"/>
              </a:rPr>
              <a:t>  ؟</a:t>
            </a:r>
            <a:endParaRPr dirty="0">
              <a:sym typeface="Calibri"/>
            </a:endParaRPr>
          </a:p>
        </p:txBody>
      </p:sp>
      <p:sp>
        <p:nvSpPr>
          <p:cNvPr id="35" name="Google Shape;452;p158">
            <a:extLst>
              <a:ext uri="{FF2B5EF4-FFF2-40B4-BE49-F238E27FC236}">
                <a16:creationId xmlns:a16="http://schemas.microsoft.com/office/drawing/2014/main" id="{DB3EEA26-BE11-6B24-7DDB-D0C4340286F0}"/>
              </a:ext>
            </a:extLst>
          </p:cNvPr>
          <p:cNvSpPr txBox="1"/>
          <p:nvPr/>
        </p:nvSpPr>
        <p:spPr>
          <a:xfrm>
            <a:off x="7303769" y="5390852"/>
            <a:ext cx="1259497" cy="715045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أَلَيْسَ</a:t>
            </a:r>
            <a:endParaRPr dirty="0">
              <a:sym typeface="Calibri"/>
            </a:endParaRPr>
          </a:p>
        </p:txBody>
      </p:sp>
      <p:sp>
        <p:nvSpPr>
          <p:cNvPr id="38" name="Google Shape;452;p158">
            <a:extLst>
              <a:ext uri="{FF2B5EF4-FFF2-40B4-BE49-F238E27FC236}">
                <a16:creationId xmlns:a16="http://schemas.microsoft.com/office/drawing/2014/main" id="{EC07D6BE-AF9D-6BCA-66A0-54FE9F562429}"/>
              </a:ext>
            </a:extLst>
          </p:cNvPr>
          <p:cNvSpPr txBox="1"/>
          <p:nvPr/>
        </p:nvSpPr>
        <p:spPr>
          <a:xfrm>
            <a:off x="517087" y="5390851"/>
            <a:ext cx="6492379" cy="7150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أَلَيْسَ مِنَ ٱلْمُهِمِّ ٱلتَّرْكيزُ أَوَّلاً عَلى ٱلتَّفَوُّقِ في </a:t>
            </a:r>
            <a:r>
              <a:rPr lang="ar-MA" dirty="0" err="1">
                <a:sym typeface="Sakkal Majalla"/>
              </a:rPr>
              <a:t>ٱلدِّراسَةِ</a:t>
            </a:r>
            <a:r>
              <a:rPr lang="ar-MA" dirty="0">
                <a:sym typeface="Sakkal Majalla"/>
              </a:rPr>
              <a:t> ؟</a:t>
            </a:r>
            <a:endParaRPr dirty="0">
              <a:sym typeface="Calibri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E89F1756-52D5-5AA3-5240-FFF458E1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من منكم يقترح أسئلة أخرى مغلقة باستعمال : هل – أ – أليس؟ 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3A6472-0BF0-F290-0B54-B0F578A26F17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62971-5DBF-E804-9831-A6ABBC444100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06ED80-50B4-80E8-7448-1E965AFEA512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6B8F3F-7672-6AE9-06D7-ABE850FA5FBB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2830657-34CB-8377-8DBF-BD5812DD90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04FBE6E-B810-0E7C-9395-04582B3860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92BEC64-13D5-8891-4742-1B5C42EB9E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3FA8DAA-CEB5-C840-F4DA-91628CF43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996656-7165-387E-D0F1-42CCECC4F1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748056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640EF-EED7-0F57-643A-428468DF8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269EFF4A-7DD4-924F-B552-806C0E92E544}"/>
              </a:ext>
            </a:extLst>
          </p:cNvPr>
          <p:cNvSpPr txBox="1"/>
          <p:nvPr/>
        </p:nvSpPr>
        <p:spPr>
          <a:xfrm>
            <a:off x="903195" y="817949"/>
            <a:ext cx="6574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سؤال مغلق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اختيارات متعددة.  من يقرأ؟ من يقدم جوابا مناسباً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1" name="Google Shape;452;p158">
            <a:extLst>
              <a:ext uri="{FF2B5EF4-FFF2-40B4-BE49-F238E27FC236}">
                <a16:creationId xmlns:a16="http://schemas.microsoft.com/office/drawing/2014/main" id="{3BD6DBB2-CE98-BB4F-937B-4F45978311D1}"/>
              </a:ext>
            </a:extLst>
          </p:cNvPr>
          <p:cNvSpPr txBox="1"/>
          <p:nvPr/>
        </p:nvSpPr>
        <p:spPr>
          <a:xfrm>
            <a:off x="895749" y="3071477"/>
            <a:ext cx="7352500" cy="7150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dirty="0">
                <a:sym typeface="Sakkal Majalla"/>
              </a:rPr>
              <a:t>ما ٱلْمَوادُّ ٱلدِّراسِيَّةُ ٱلَّتي سَتُساعِدُكَ عَلى تَحْقيقِ أَهْدافِكَ؟</a:t>
            </a:r>
            <a:endParaRPr dirty="0">
              <a:sym typeface="Calibri"/>
            </a:endParaRPr>
          </a:p>
        </p:txBody>
      </p:sp>
      <p:sp>
        <p:nvSpPr>
          <p:cNvPr id="36" name="Google Shape;452;p158">
            <a:extLst>
              <a:ext uri="{FF2B5EF4-FFF2-40B4-BE49-F238E27FC236}">
                <a16:creationId xmlns:a16="http://schemas.microsoft.com/office/drawing/2014/main" id="{7BB9392F-2381-E547-A661-A9FBF7B66793}"/>
              </a:ext>
            </a:extLst>
          </p:cNvPr>
          <p:cNvSpPr txBox="1"/>
          <p:nvPr/>
        </p:nvSpPr>
        <p:spPr>
          <a:xfrm>
            <a:off x="6581139" y="4452829"/>
            <a:ext cx="1667110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اَلْعُلومُ</a:t>
            </a:r>
            <a:endParaRPr dirty="0">
              <a:sym typeface="Calibri"/>
            </a:endParaRPr>
          </a:p>
        </p:txBody>
      </p:sp>
      <p:sp>
        <p:nvSpPr>
          <p:cNvPr id="37" name="Google Shape;452;p158">
            <a:extLst>
              <a:ext uri="{FF2B5EF4-FFF2-40B4-BE49-F238E27FC236}">
                <a16:creationId xmlns:a16="http://schemas.microsoft.com/office/drawing/2014/main" id="{4E5AFE4B-6CB4-6749-B6F3-470F3F886C00}"/>
              </a:ext>
            </a:extLst>
          </p:cNvPr>
          <p:cNvSpPr txBox="1"/>
          <p:nvPr/>
        </p:nvSpPr>
        <p:spPr>
          <a:xfrm>
            <a:off x="4861041" y="4452829"/>
            <a:ext cx="1466619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اَللُّغاتُ</a:t>
            </a:r>
            <a:endParaRPr dirty="0">
              <a:sym typeface="Calibri"/>
            </a:endParaRPr>
          </a:p>
        </p:txBody>
      </p:sp>
      <p:sp>
        <p:nvSpPr>
          <p:cNvPr id="38" name="Google Shape;452;p158">
            <a:extLst>
              <a:ext uri="{FF2B5EF4-FFF2-40B4-BE49-F238E27FC236}">
                <a16:creationId xmlns:a16="http://schemas.microsoft.com/office/drawing/2014/main" id="{2D12152E-C10F-E34A-8B08-A0CDDA43D615}"/>
              </a:ext>
            </a:extLst>
          </p:cNvPr>
          <p:cNvSpPr txBox="1"/>
          <p:nvPr/>
        </p:nvSpPr>
        <p:spPr>
          <a:xfrm>
            <a:off x="2995809" y="4454608"/>
            <a:ext cx="1650756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اَلْبَرْمَجِيّاتُ</a:t>
            </a:r>
            <a:endParaRPr dirty="0">
              <a:sym typeface="Calibri"/>
            </a:endParaRPr>
          </a:p>
        </p:txBody>
      </p:sp>
      <p:sp>
        <p:nvSpPr>
          <p:cNvPr id="39" name="Google Shape;452;p158">
            <a:extLst>
              <a:ext uri="{FF2B5EF4-FFF2-40B4-BE49-F238E27FC236}">
                <a16:creationId xmlns:a16="http://schemas.microsoft.com/office/drawing/2014/main" id="{792FB197-949F-C04F-B6F6-9091FF0486E5}"/>
              </a:ext>
            </a:extLst>
          </p:cNvPr>
          <p:cNvSpPr txBox="1"/>
          <p:nvPr/>
        </p:nvSpPr>
        <p:spPr>
          <a:xfrm>
            <a:off x="903195" y="4452829"/>
            <a:ext cx="1866121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Calibri"/>
              </a:rPr>
              <a:t>اَلْفُنونُ</a:t>
            </a:r>
            <a:endParaRPr dirty="0"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7680A7-72E0-2FA0-9158-FB262776C499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2204FB-A628-F56B-BF9A-CFF3CE8659D8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2C7C6F-C02A-A4F6-9C16-5DCC26EEF924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ED14EC-5B57-F054-9B05-1980EC0FF7BB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4897C97-2A18-3B33-5D2F-88C5268459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626F260-2591-54FC-9427-614CF4F8D8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13BC04E-E2AB-CC86-9549-6366454908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67E578E-E30B-9871-9B5E-15D1DE35F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0DB07991-1F62-BF29-28F5-030466054962}"/>
              </a:ext>
            </a:extLst>
          </p:cNvPr>
          <p:cNvSpPr txBox="1"/>
          <p:nvPr/>
        </p:nvSpPr>
        <p:spPr>
          <a:xfrm>
            <a:off x="705922" y="1724338"/>
            <a:ext cx="7732155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أَصوغُ أسْئِلَةً مُغْلَقَةً بِٱسْتِعْمالِ:</a:t>
            </a:r>
            <a:endParaRPr dirty="0">
              <a:solidFill>
                <a:srgbClr val="C00000"/>
              </a:solidFill>
              <a:sym typeface="Calibri"/>
            </a:endParaRPr>
          </a:p>
        </p:txBody>
      </p:sp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9D8CCCE-BF64-5805-7E27-EFD7826EAC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72221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85856-9464-8EF7-F878-8CA8C5D32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50DB1E1C-92BE-D135-1F6B-73AC4F593F1C}"/>
              </a:ext>
            </a:extLst>
          </p:cNvPr>
          <p:cNvSpPr txBox="1"/>
          <p:nvPr/>
        </p:nvSpPr>
        <p:spPr>
          <a:xfrm>
            <a:off x="895749" y="788315"/>
            <a:ext cx="6574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يقترح أسئلة أخرى مغلقة من خلال عرض اختيارات؟ </a:t>
            </a:r>
          </a:p>
        </p:txBody>
      </p:sp>
      <p:sp>
        <p:nvSpPr>
          <p:cNvPr id="31" name="Google Shape;452;p158">
            <a:extLst>
              <a:ext uri="{FF2B5EF4-FFF2-40B4-BE49-F238E27FC236}">
                <a16:creationId xmlns:a16="http://schemas.microsoft.com/office/drawing/2014/main" id="{39CB4DC8-CD0D-1CE6-3395-9B486499EB63}"/>
              </a:ext>
            </a:extLst>
          </p:cNvPr>
          <p:cNvSpPr txBox="1"/>
          <p:nvPr/>
        </p:nvSpPr>
        <p:spPr>
          <a:xfrm>
            <a:off x="895749" y="3071477"/>
            <a:ext cx="7352500" cy="71504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dirty="0">
                <a:sym typeface="Sakkal Majalla"/>
              </a:rPr>
              <a:t>ما ٱلْمَوادُّ ٱلدِّراسِيَّةُ ٱلَّتي سَتُساعِدُكَ عَلى تَحْقيقِ أَهْدافِكَ؟</a:t>
            </a:r>
            <a:endParaRPr dirty="0">
              <a:sym typeface="Calibri"/>
            </a:endParaRPr>
          </a:p>
        </p:txBody>
      </p:sp>
      <p:sp>
        <p:nvSpPr>
          <p:cNvPr id="36" name="Google Shape;452;p158">
            <a:extLst>
              <a:ext uri="{FF2B5EF4-FFF2-40B4-BE49-F238E27FC236}">
                <a16:creationId xmlns:a16="http://schemas.microsoft.com/office/drawing/2014/main" id="{B18BB96C-9E00-2093-CF1E-451BF50B77FF}"/>
              </a:ext>
            </a:extLst>
          </p:cNvPr>
          <p:cNvSpPr txBox="1"/>
          <p:nvPr/>
        </p:nvSpPr>
        <p:spPr>
          <a:xfrm>
            <a:off x="6581139" y="4452829"/>
            <a:ext cx="1667110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اَلْعُلومُ</a:t>
            </a:r>
            <a:endParaRPr dirty="0">
              <a:sym typeface="Calibri"/>
            </a:endParaRPr>
          </a:p>
        </p:txBody>
      </p:sp>
      <p:sp>
        <p:nvSpPr>
          <p:cNvPr id="37" name="Google Shape;452;p158">
            <a:extLst>
              <a:ext uri="{FF2B5EF4-FFF2-40B4-BE49-F238E27FC236}">
                <a16:creationId xmlns:a16="http://schemas.microsoft.com/office/drawing/2014/main" id="{B627CED5-3984-B091-1FAD-1D4396DD6D84}"/>
              </a:ext>
            </a:extLst>
          </p:cNvPr>
          <p:cNvSpPr txBox="1"/>
          <p:nvPr/>
        </p:nvSpPr>
        <p:spPr>
          <a:xfrm>
            <a:off x="4861041" y="4452829"/>
            <a:ext cx="1466619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اَللُّغاتُ</a:t>
            </a:r>
            <a:endParaRPr dirty="0">
              <a:sym typeface="Calibri"/>
            </a:endParaRPr>
          </a:p>
        </p:txBody>
      </p:sp>
      <p:sp>
        <p:nvSpPr>
          <p:cNvPr id="38" name="Google Shape;452;p158">
            <a:extLst>
              <a:ext uri="{FF2B5EF4-FFF2-40B4-BE49-F238E27FC236}">
                <a16:creationId xmlns:a16="http://schemas.microsoft.com/office/drawing/2014/main" id="{13E53AA1-02C2-6F84-79FD-E4E07C93D116}"/>
              </a:ext>
            </a:extLst>
          </p:cNvPr>
          <p:cNvSpPr txBox="1"/>
          <p:nvPr/>
        </p:nvSpPr>
        <p:spPr>
          <a:xfrm>
            <a:off x="2995809" y="4454608"/>
            <a:ext cx="1650756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اَلْبَرْمَجِيّاتُ</a:t>
            </a:r>
            <a:endParaRPr dirty="0">
              <a:sym typeface="Calibri"/>
            </a:endParaRPr>
          </a:p>
        </p:txBody>
      </p:sp>
      <p:sp>
        <p:nvSpPr>
          <p:cNvPr id="39" name="Google Shape;452;p158">
            <a:extLst>
              <a:ext uri="{FF2B5EF4-FFF2-40B4-BE49-F238E27FC236}">
                <a16:creationId xmlns:a16="http://schemas.microsoft.com/office/drawing/2014/main" id="{7151ECCA-5793-36EE-1510-76162E8CE0BC}"/>
              </a:ext>
            </a:extLst>
          </p:cNvPr>
          <p:cNvSpPr txBox="1"/>
          <p:nvPr/>
        </p:nvSpPr>
        <p:spPr>
          <a:xfrm>
            <a:off x="903195" y="4452829"/>
            <a:ext cx="1866121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Calibri"/>
              </a:rPr>
              <a:t>اَلْفُنونُ</a:t>
            </a:r>
            <a:endParaRPr dirty="0"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7D1F63-A35E-4D45-CFB6-FBA9783DCB19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8BDEDA-1344-11C3-232E-9CC9A865C6E5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FE3525-4C64-DAFD-D2B7-9F94A1962CA5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9E03B3-B89C-1440-45FF-2999A0DCFCB2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17F6DE0-3290-B4DD-94CF-97785F16B1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4E8165E-6638-AF1E-E187-4309E8B532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4013FB2-9D50-6BA7-631B-C594345378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CE1A421-668C-0BEA-9F21-CF2E8EC29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7EF108EE-9AE9-4EA3-ACD3-EC5D35B1ED44}"/>
              </a:ext>
            </a:extLst>
          </p:cNvPr>
          <p:cNvSpPr txBox="1"/>
          <p:nvPr/>
        </p:nvSpPr>
        <p:spPr>
          <a:xfrm>
            <a:off x="705922" y="1724338"/>
            <a:ext cx="7732155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أَصوغُ أسْئِلَةً مُغْلَقَةً بِٱسْتِعْمالِ:</a:t>
            </a:r>
            <a:endParaRPr dirty="0">
              <a:solidFill>
                <a:srgbClr val="C00000"/>
              </a:solidFill>
              <a:sym typeface="Calibri"/>
            </a:endParaRP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878DF60-3027-78F0-D751-404FC0D25D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0558206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3C307-3FD1-520A-1482-A084E25BD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452;p158">
            <a:extLst>
              <a:ext uri="{FF2B5EF4-FFF2-40B4-BE49-F238E27FC236}">
                <a16:creationId xmlns:a16="http://schemas.microsoft.com/office/drawing/2014/main" id="{609EEAB4-A47A-8D48-85E6-DB0F1520C5BB}"/>
              </a:ext>
            </a:extLst>
          </p:cNvPr>
          <p:cNvSpPr txBox="1"/>
          <p:nvPr/>
        </p:nvSpPr>
        <p:spPr>
          <a:xfrm>
            <a:off x="1336480" y="3079254"/>
            <a:ext cx="6471037" cy="7831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dirty="0">
                <a:solidFill>
                  <a:srgbClr val="C00000"/>
                </a:solidFill>
                <a:sym typeface="Sakkal Majalla"/>
              </a:rPr>
              <a:t>ما</a:t>
            </a:r>
            <a:r>
              <a:rPr lang="ar-MA" dirty="0">
                <a:sym typeface="Sakkal Majalla"/>
              </a:rPr>
              <a:t> ٱلْمِهَنُ ٱلَّتي تُعْجِبُكَ  ؟</a:t>
            </a:r>
            <a:endParaRPr dirty="0">
              <a:sym typeface="Calibri"/>
            </a:endParaRPr>
          </a:p>
        </p:txBody>
      </p:sp>
      <p:sp>
        <p:nvSpPr>
          <p:cNvPr id="32" name="Google Shape;452;p158">
            <a:extLst>
              <a:ext uri="{FF2B5EF4-FFF2-40B4-BE49-F238E27FC236}">
                <a16:creationId xmlns:a16="http://schemas.microsoft.com/office/drawing/2014/main" id="{D72103E6-A559-FD46-A7A3-BE9B468B8915}"/>
              </a:ext>
            </a:extLst>
          </p:cNvPr>
          <p:cNvSpPr txBox="1"/>
          <p:nvPr/>
        </p:nvSpPr>
        <p:spPr>
          <a:xfrm>
            <a:off x="1330479" y="4188009"/>
            <a:ext cx="6593770" cy="7831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لِماذا</a:t>
            </a:r>
            <a:r>
              <a:rPr lang="ar-MA" dirty="0">
                <a:sym typeface="Sakkal Majalla"/>
              </a:rPr>
              <a:t> ٱخْتَرْتَ هَذِهِ ٱلْمِهَنَ ؟</a:t>
            </a:r>
            <a:endParaRPr dirty="0">
              <a:sym typeface="Calibri"/>
            </a:endParaRPr>
          </a:p>
        </p:txBody>
      </p:sp>
      <p:sp>
        <p:nvSpPr>
          <p:cNvPr id="33" name="Google Shape;452;p158">
            <a:extLst>
              <a:ext uri="{FF2B5EF4-FFF2-40B4-BE49-F238E27FC236}">
                <a16:creationId xmlns:a16="http://schemas.microsoft.com/office/drawing/2014/main" id="{779B2664-1098-DD44-84F7-346F910440EE}"/>
              </a:ext>
            </a:extLst>
          </p:cNvPr>
          <p:cNvSpPr txBox="1"/>
          <p:nvPr/>
        </p:nvSpPr>
        <p:spPr>
          <a:xfrm>
            <a:off x="1330479" y="5296764"/>
            <a:ext cx="6593770" cy="7831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أَيْنَ</a:t>
            </a:r>
            <a:r>
              <a:rPr lang="ar-MA" dirty="0">
                <a:sym typeface="Sakkal Majalla"/>
              </a:rPr>
              <a:t> تُزاوَلُ هَذِهِ </a:t>
            </a:r>
            <a:r>
              <a:rPr lang="ar-MA" dirty="0" err="1">
                <a:sym typeface="Sakkal Majalla"/>
              </a:rPr>
              <a:t>ٱلْمِهَنُ</a:t>
            </a:r>
            <a:r>
              <a:rPr lang="ar-MA" dirty="0">
                <a:sym typeface="Sakkal Majalla"/>
              </a:rPr>
              <a:t>؟</a:t>
            </a:r>
            <a:endParaRPr dirty="0">
              <a:sym typeface="Calibri"/>
            </a:endParaRP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40279DE7-2962-35B1-4D60-5E2856381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 أسئلة مفتوحة.  من يقرأ؟ من يقدم جوابا مناسباً؟ من يقترح أسئلة أخرى مفتوحة؟ 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DEC711-4381-C05A-DAED-C8860B180829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52B4F6-EE72-0A9F-98FD-D5D258024FD6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BAE331-B64F-3128-0BD6-1EB8AA1886DA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CF71D2-DCE6-6FFE-FD22-78DF271CD8D2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E54D2DA-5B7E-3B04-2C34-4DF5943D6A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554517-8C55-F85E-882A-0AB6D1DABB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1A0C24F-FE1B-22D3-55D8-72ECC40036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3BE6591-FBA0-CAC2-8385-3C09B302B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BD3B4DCA-3EAB-8D48-4260-8159D3F672C3}"/>
              </a:ext>
            </a:extLst>
          </p:cNvPr>
          <p:cNvSpPr txBox="1"/>
          <p:nvPr/>
        </p:nvSpPr>
        <p:spPr>
          <a:xfrm>
            <a:off x="705922" y="1724338"/>
            <a:ext cx="7732155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  <a:sym typeface="Sakkal Majalla"/>
              </a:rPr>
              <a:t>أَصوغُ أسْئِلَةً مَفْتوحَةً بِٱسْتِعْمالِ:</a:t>
            </a:r>
            <a:endParaRPr dirty="0">
              <a:solidFill>
                <a:srgbClr val="C00000"/>
              </a:solidFill>
              <a:sym typeface="Calibri"/>
            </a:endParaRPr>
          </a:p>
        </p:txBody>
      </p:sp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4AA9909-EEF1-FF8E-8D6A-49B11B3405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322092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132453-2975-C4B5-7BB1-F569538BC075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D7A3C9-6E46-82CA-0508-F5F2B0179962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6813D0-A73F-3EFF-20A4-09D0F89084CC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BF136-84C0-315E-78AE-E31E3BA5EFFB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E9D2457-C9A3-0B51-B6E4-D21153EE7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>
              <a:solidFill>
                <a:srgbClr val="A6A6A6"/>
              </a:solidFill>
            </a:endParaRPr>
          </a:p>
        </p:txBody>
      </p:sp>
      <p:pic>
        <p:nvPicPr>
          <p:cNvPr id="2" name="Espace réservé pour une image  3">
            <a:extLst>
              <a:ext uri="{FF2B5EF4-FFF2-40B4-BE49-F238E27FC236}">
                <a16:creationId xmlns:a16="http://schemas.microsoft.com/office/drawing/2014/main" id="{48C6A37B-21BE-0323-ED00-46B53B9C07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EA26E31-A863-7FAB-23B8-1EBA5E0547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1828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DEB90E-4187-9A72-8B1E-E33B824E8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9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A268DB-FE57-69EA-1BBE-D31F930D0F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99C050-36DD-CF2D-9ADA-31C44B2299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DA2144-18B1-85A0-F3F7-B0E5E02AB4F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093331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A0B38-2AA9-21BA-FEC9-F1A739310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36D1A48-A2BF-16EA-8357-262DD03B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دوركم. سيطرح كل واحد منكم سؤالا مغلقا أو سؤالا مفتوحا على زميله كي يجيب عنه. بعد ذلك نغير الأدوار.</a:t>
            </a:r>
            <a:endParaRPr lang="fr-FR" sz="2000" dirty="0">
              <a:solidFill>
                <a:srgbClr val="A6A6A6"/>
              </a:solidFill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29174AEC-01D7-464D-8B7E-877668DBC6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" b="979"/>
          <a:stretch/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B650F50-45B8-7640-7EFE-DA3514DF9AE2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596581-5056-104D-C0F0-CCE1A2638351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00A1FF-6C71-C57F-994E-DCB0102B8128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CE69DB-6EDD-DA2A-B56B-A06D6CFD7516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31BF324-A833-605C-E891-11F6FB4E5C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41E9619-FD1A-B843-0EC5-AB32B182CB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EA39C20-9B15-3477-8521-C8DDF4E085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D2CF5A7-6320-797A-87A0-240F02E13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id="{D16C0A68-C58B-28AA-E283-1148B16923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0846902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936E0-3CAC-18A8-4A80-4E1DE50BE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E3A4736C-BE8F-4F3C-3EC8-23D975241DC6}"/>
                  </a:ext>
                </a:extLst>
              </p14:cNvPr>
              <p14:cNvContentPartPr/>
              <p14:nvPr/>
            </p14:nvContentPartPr>
            <p14:xfrm>
              <a:off x="-1063962" y="2817529"/>
              <a:ext cx="360" cy="36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E3A4736C-BE8F-4F3C-3EC8-23D975241D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117962" y="2709529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itre 9">
            <a:extLst>
              <a:ext uri="{FF2B5EF4-FFF2-40B4-BE49-F238E27FC236}">
                <a16:creationId xmlns:a16="http://schemas.microsoft.com/office/drawing/2014/main" id="{DDE463AF-EE67-F85D-B5F1-2B16CACD1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إعداد استمارة لاستقصاء معلومات؟</a:t>
            </a:r>
            <a:endParaRPr lang="fr-FR" sz="24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D4E1CA5-413D-4005-CB02-DD165BD12A52}"/>
              </a:ext>
            </a:extLst>
          </p:cNvPr>
          <p:cNvGrpSpPr/>
          <p:nvPr/>
        </p:nvGrpSpPr>
        <p:grpSpPr>
          <a:xfrm>
            <a:off x="1047734" y="1515684"/>
            <a:ext cx="6610648" cy="5042737"/>
            <a:chOff x="960476" y="1437056"/>
            <a:chExt cx="6610648" cy="504273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23ED913-DE1F-438A-2B46-9819C2012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476" y="1437056"/>
              <a:ext cx="6610648" cy="5042737"/>
            </a:xfrm>
            <a:prstGeom prst="rect">
              <a:avLst/>
            </a:prstGeom>
          </p:spPr>
        </p:pic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7B51078-2EE7-BB6B-FD4A-9DB44E1D1F4A}"/>
                </a:ext>
              </a:extLst>
            </p:cNvPr>
            <p:cNvSpPr/>
            <p:nvPr/>
          </p:nvSpPr>
          <p:spPr>
            <a:xfrm>
              <a:off x="1471733" y="4075184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أَصوغُ الْأَسْئِلَةَ بِاسْتِعْمال</a:t>
              </a:r>
              <a:r>
                <a:rPr lang="fr-FR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هَلْ - أَلا - أَلَيْسَ أَوْ عَرْض اخْتِياراتٍ.</a:t>
              </a:r>
            </a:p>
          </p:txBody>
        </p:sp>
        <p:pic>
          <p:nvPicPr>
            <p:cNvPr id="15" name="Google Shape;1854;p63">
              <a:extLst>
                <a:ext uri="{FF2B5EF4-FFF2-40B4-BE49-F238E27FC236}">
                  <a16:creationId xmlns:a16="http://schemas.microsoft.com/office/drawing/2014/main" id="{193B3038-2DBE-E7B4-AF2F-6C67E5CD8BA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64741" y="4146547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855;p63">
              <a:extLst>
                <a:ext uri="{FF2B5EF4-FFF2-40B4-BE49-F238E27FC236}">
                  <a16:creationId xmlns:a16="http://schemas.microsoft.com/office/drawing/2014/main" id="{C0E9F36B-B12D-A06F-058B-E0E644E79B3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64741" y="5321025"/>
              <a:ext cx="324000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1B2B3589-9386-58C3-0A67-E91EC1E924F5}"/>
                </a:ext>
              </a:extLst>
            </p:cNvPr>
            <p:cNvSpPr/>
            <p:nvPr/>
          </p:nvSpPr>
          <p:spPr>
            <a:xfrm>
              <a:off x="1471733" y="5244625"/>
              <a:ext cx="5304316" cy="466725"/>
            </a:xfrm>
            <a:prstGeom prst="roundRect">
              <a:avLst/>
            </a:prstGeom>
            <a:noFill/>
            <a:ln w="158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36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أَصوغُ أَسْئِلَةً تَتَطَلَّبُ إجاباتٍ مَفْتوحَةً.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78EE861-2625-197C-1FCF-1F0572151ECA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16B16E-A968-3B69-0907-C87A852E7690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4E6CAE-DF53-F151-667B-B898F4F8B827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90C0FD-D850-DE24-A35D-2A054C81A614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2BED916-F0C9-A522-0E61-9C1EE115E7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2318A34-F6D8-8FC0-039D-F06F045309C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87EBA59-753F-4D75-0DE9-F81763B6F6B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BC0D742-D9E0-7D1C-BCE2-7A5CF04080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8F4FDC1-2221-03EC-3E9B-80AD1EF525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6304538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D1B26-3607-E74F-0A90-4FBC5F73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E75A9E2-7BE8-2A41-84C5-764BC23F3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9079" y="1424306"/>
            <a:ext cx="3332287" cy="5158265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2E608F2C-1D67-AC4C-B7C3-66F9CFF9310A}"/>
              </a:ext>
            </a:extLst>
          </p:cNvPr>
          <p:cNvSpPr/>
          <p:nvPr/>
        </p:nvSpPr>
        <p:spPr>
          <a:xfrm>
            <a:off x="3306965" y="3084787"/>
            <a:ext cx="2995863" cy="1920142"/>
          </a:xfrm>
          <a:prstGeom prst="roundRect">
            <a:avLst>
              <a:gd name="adj" fmla="val 843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50447B8-D713-BF4F-A6D7-AF33E1D55E2A}"/>
              </a:ext>
            </a:extLst>
          </p:cNvPr>
          <p:cNvSpPr/>
          <p:nvPr/>
        </p:nvSpPr>
        <p:spPr>
          <a:xfrm>
            <a:off x="6121431" y="5952312"/>
            <a:ext cx="285913" cy="33211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26C73C24-1FBE-B78B-0278-86EBBCF55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7" y="755749"/>
            <a:ext cx="7034729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 دفاتركم ستشتغلون في ثنائيات. أجيبوا عن السؤالين 2 و 3  من كراساتكم الصفحة 16</a:t>
            </a:r>
            <a:endParaRPr lang="fr-FR" sz="2400" dirty="0"/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3620E460-0107-34E7-E2B1-14A70D7214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9C8BE4-9AB0-6A57-73B3-0FE6C0E191D2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E5AAE1-0026-E76E-6746-F543EF1479AE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D9C93E-F403-C967-ED9D-DD55629534F5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8D4118-B779-E048-CA66-6F419B199A64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B354780-AEA3-9786-3A20-6825BB3278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221C184-A9BC-73B2-D71B-74E45982CB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42473BC-DC66-1C03-5EEA-A92D42EA4D3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F6395F8-8392-4AFD-325A-BFBC49E311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6537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CCE49-B406-788F-0A10-4F7383B23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DE944C93-AD10-9E4E-BB39-E8A947CDA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63" y="2073934"/>
            <a:ext cx="7402474" cy="4348795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2E238100-3DE6-19CF-C91D-65C8B9480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pic>
        <p:nvPicPr>
          <p:cNvPr id="10" name="Espace réservé pour une image  13">
            <a:extLst>
              <a:ext uri="{FF2B5EF4-FFF2-40B4-BE49-F238E27FC236}">
                <a16:creationId xmlns:a16="http://schemas.microsoft.com/office/drawing/2014/main" id="{99435197-9AD7-193C-D926-3791E82C5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A997E0-2C58-7640-3EE9-ED770804FE36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6E0E3-6512-B85F-283A-0CA4373F8F67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84E09F-DFC4-50B5-A6CB-A17668A99F29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3A0108-8B96-B1B8-097F-A1611ECC2C7E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F95C747-6225-9480-0B10-CDF55C6097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717B83C-B2AF-F5A6-A4B4-25AD6D3221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15B7B9-1382-DF83-3FC2-DAE58E7A4F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F86F00B-CCE7-DF6A-1DF8-66B7C252E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69143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F3B96-A177-C574-586F-AB6F69976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83931FDC-7335-9948-9148-2F393B4B5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604" y="2105884"/>
            <a:ext cx="7072792" cy="4155114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CACC52FC-8E53-7137-BEE7-687D924F7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من منكم يقرأ السؤال الأول الذي أقترحه؟ هل أنتم متفقون؟ 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6904A-2FA8-F170-8BB2-F91213C3DE78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B25D99-9B4C-EE67-CCA8-20631254C878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429E6B-076A-22AF-5DAE-470D9E6FF540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0B9138-3A77-1002-EBD6-BCC42A6A406A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8A23056-135F-64AD-ABCB-449850C940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F3B3B0F-5DD8-A6D5-172B-A41FE9E89E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976F700-A7E1-1271-3AD3-556FCB50A4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A5417D2-9D74-B4F0-87D5-4E26A41AE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23791E6-E986-5DC8-FD9E-EBA0AEDCED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0929980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06E7F-9744-F6E4-5893-9D09E5A08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FF0BC928-4D3B-7F4B-8097-8FB4AB5D3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49" y="2002085"/>
            <a:ext cx="7228302" cy="4246472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CBCF949C-76C9-19F7-B12D-6F815C266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يقرأ السؤال الثاني الذي أقترحه؟ هل أنتم متفقون؟ 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EAD19-ADC2-2E53-8F95-8B4DE8A2879E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134562-D204-6C47-57BC-506EC13E924A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65795B-500B-F787-BCC7-5DC809654B9C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A5CBF3-D127-1FD7-AEE9-85DDB476AC8C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E912131-D952-8675-3E30-8B59ADC6FF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4984546-6AE4-B653-E2E2-7664B7D4E5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1C870F7-8C83-A172-1DB7-BAA7104469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4D0F61E-4DD3-71AB-E60E-D013AC840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5C76A3C-B9A6-9FF0-7653-E01A9B609F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6864539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A9F0C-CBC1-0EBD-F3C7-F104B4FAE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22CD7A40-78ED-1345-B092-0F8170D5D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02" y="1823074"/>
            <a:ext cx="8274195" cy="4860912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3D5CA965-4F8E-1B49-AB65-1E4F943D26FF}"/>
              </a:ext>
            </a:extLst>
          </p:cNvPr>
          <p:cNvSpPr txBox="1"/>
          <p:nvPr/>
        </p:nvSpPr>
        <p:spPr>
          <a:xfrm>
            <a:off x="4514928" y="4091993"/>
            <a:ext cx="3648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0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ما آخِرُ كِتابٍ قَرَأْتَهُ؟ 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393C731-6E4C-784E-A06A-8BA44C54F54C}"/>
              </a:ext>
            </a:extLst>
          </p:cNvPr>
          <p:cNvSpPr txBox="1"/>
          <p:nvPr/>
        </p:nvSpPr>
        <p:spPr>
          <a:xfrm>
            <a:off x="3677734" y="5550675"/>
            <a:ext cx="445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0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	ما  </a:t>
            </a:r>
            <a:r>
              <a:rPr lang="ar-SA" sz="2000" b="1" dirty="0" err="1">
                <a:solidFill>
                  <a:srgbClr val="C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ٱلْم</a:t>
            </a:r>
            <a:r>
              <a:rPr lang="ar-MA" sz="20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واضيعُ ٱلَّتي تُثيرُ شَغَفَكَ لِلْقِراءَةِ؟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E6BA5D0-D257-1849-815D-CDC5861BE0CB}"/>
              </a:ext>
            </a:extLst>
          </p:cNvPr>
          <p:cNvSpPr txBox="1"/>
          <p:nvPr/>
        </p:nvSpPr>
        <p:spPr>
          <a:xfrm>
            <a:off x="838908" y="4512238"/>
            <a:ext cx="28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165A36A-C781-ED44-A232-F64ACF2873B6}"/>
              </a:ext>
            </a:extLst>
          </p:cNvPr>
          <p:cNvSpPr txBox="1"/>
          <p:nvPr/>
        </p:nvSpPr>
        <p:spPr>
          <a:xfrm>
            <a:off x="779160" y="5598112"/>
            <a:ext cx="28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CD914FFA-816C-2AD5-9125-68AFABAE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دفاتركم. 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اقتراح صياغات أخرى للأسئلة. </a:t>
            </a:r>
            <a:endParaRPr lang="fr-FR" sz="2400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6446BB-724A-8586-3B89-A2B062BF79CB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9013F0-8231-0EE8-B9B9-7410471EDB92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800CFE-B8A8-1859-246E-F5464863A6FF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D43427-8983-F3B8-CC43-5B65E59B7159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29217B0-A060-00C9-D38E-66EB282319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77E7D72-96BD-773A-D2F9-963E628425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17F8EC6-3A22-DF21-717A-C5047D5802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B372241-155D-B2F8-C6BF-5AB296A5A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13DE9C3-481E-6538-5358-E9800D59C5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0434559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C9D55-8AD7-0B74-2C69-8BF90D34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7E4CF74-BB8B-244F-87BA-095C13301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9869" y="1474237"/>
            <a:ext cx="3304569" cy="511535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5DD70D3-93AA-37F5-7B46-9B88676794CE}"/>
              </a:ext>
            </a:extLst>
          </p:cNvPr>
          <p:cNvSpPr txBox="1"/>
          <p:nvPr/>
        </p:nvSpPr>
        <p:spPr>
          <a:xfrm>
            <a:off x="764857" y="2109640"/>
            <a:ext cx="760804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MA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F8DA9979-2DC0-E44F-BDEE-86D2945F332C}"/>
              </a:ext>
            </a:extLst>
          </p:cNvPr>
          <p:cNvSpPr/>
          <p:nvPr/>
        </p:nvSpPr>
        <p:spPr>
          <a:xfrm>
            <a:off x="2910348" y="5023763"/>
            <a:ext cx="3453702" cy="9618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75B94E6A-BC8F-AE84-37FE-39888E056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 ستنجزون بشكل فردي النشاط التالي</a:t>
            </a:r>
            <a:endParaRPr lang="fr-FR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3A3131-89DC-A6A7-8831-9C8E43CCF51A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3AC5A4-DECF-DE13-144B-A6BECDAD1616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C335D8-DC5D-F1EE-6F5A-2201CB280324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DA3E91-9A57-C505-FFAE-0885B6873D6C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492096A-1372-AD24-E144-8F040AA294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4349929-55F8-FF8D-C42C-5573DEC1B4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FFF7488-D3A1-6855-7CE0-4655088FA3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1F8E09A-0C1D-D5EA-2D85-02216631B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88311786-2AA3-899A-F9AC-407133A3AB8F}"/>
              </a:ext>
            </a:extLst>
          </p:cNvPr>
          <p:cNvSpPr/>
          <p:nvPr/>
        </p:nvSpPr>
        <p:spPr>
          <a:xfrm rot="10800000">
            <a:off x="6666271" y="5378245"/>
            <a:ext cx="471948" cy="26547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7" name="Espace réservé pour une image  6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ED270B88-C8A7-31F2-0ADE-127435D6F9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5434637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E0A2F-1633-2AF0-3C30-748883CEB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74AFDA9A-C485-D743-BFD5-E57E289BE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07" y="2297200"/>
            <a:ext cx="7819186" cy="3685591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57E9D9F-6443-7E6F-4E23-84F79E92A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المطلوب. أمامكم  7 دقائق للإنجاز.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AE381B-2D1A-E752-8DF1-31506C186E6F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2AF11C-6DB1-D6ED-7D1C-BA76B0C68AEB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86C9B8-EE1F-3189-A927-5870F09D4482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5E5C43-B1CB-61D7-AFF9-15B5D29E48F3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73AD324-242C-A948-3CE9-D6F460E7E1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6CDF2E-0840-B5B8-EABC-A954ADDD83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ECA2093-90D1-2FEB-4CCA-652B9A9E00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BF54FA3-5EFA-F7DF-19E4-698F2AC35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FCB5075-4BD3-06EA-DE93-FBECC79130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7704379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C0F33-D3B3-6669-5559-0C93736DD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FC53F0D7-831C-F24A-940D-CF5320D92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03" y="2440857"/>
            <a:ext cx="7567193" cy="3566814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1C0CF60E-42E7-71A8-BCDB-7CCF50AB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49A25B-51B6-CDA9-ADDC-78FF8C69F364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7F9F4-FF83-55BE-7190-B0521AED1A8E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B1E617-713F-D612-772A-2C69C41EE5C7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4DF290-59AF-81A6-360F-1DA0E30A64D2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6144C68-E9E5-586C-4F48-4E57BCF32B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F3F44F6-2944-8951-F14A-EB35917116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1182EA7-DF40-94F7-042B-3206F85B8A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63D7544-9071-6EE7-08A2-00259BA05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339C32A-EEDE-4126-88CE-2BE57DA36B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220755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470B-FA26-6AE1-8738-C686AAA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2C8A343F-39E3-9558-30A7-E6C3F3949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200716" y="639679"/>
            <a:ext cx="344372" cy="328748"/>
          </a:xfrm>
          <a:prstGeom prst="rect">
            <a:avLst/>
          </a:prstGeom>
        </p:spPr>
      </p:pic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ar-MA" sz="24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</a:t>
            </a:r>
            <a:endParaRPr lang="fr-FR" sz="2400" b="1" dirty="0">
              <a:solidFill>
                <a:srgbClr val="A6A6A6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59430D43-0F38-2D83-F6ED-41AD13CE98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6E61EAC7-6DDB-EECD-1101-4A6C1A1EA9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32" name="Image 3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D5386D4-C4FE-F3D7-4ECD-D668921F219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111C11-FB4D-DD39-8F71-C2F38289FC7E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FDC9DD-F182-152B-58B7-CEB9FEC9B4F6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A7B150-F783-ECD3-E406-0B17905F9D42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5A41C0-0161-E97C-DEF9-38E76CAEAC8B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9ACCF6-4F9B-F060-0018-2E0F626E1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9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6FDD10-AE51-A2C4-E4F8-9474DBCF07A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F0335B-06CA-5F93-E24A-303AB5D1F298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400107-CFAF-5DD4-B1B9-7896668B19B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60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751C3-E750-C4CA-DC07-597314ADE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C6035D1-49CD-6E4F-8E65-ADFE8FE86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94" y="2507265"/>
            <a:ext cx="7138611" cy="3364800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A1AF13D7-5C96-FC62-0120-D732B3279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من يقوم إلى السبورة لكتابة جوابه؟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7FD4C2-781B-3054-0A01-CAA32594C1A9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B4BAE-9411-593C-402D-324A7E887D3C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E73AC-44B8-A3AB-D78F-DDD52AB12FEF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ACB89B-9C74-DEAD-9AC9-030279E861FE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2C473A2-B2EA-D533-C520-9BFA8205BB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2F91B2-E2F4-7ECB-12C5-D18A20F223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6F2E89F-4AB3-A766-AC3B-0981B29BAB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D1B4922-0711-5029-18F7-E4507F029A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6A7D881-0C4A-8802-8FD2-B6B02F77E4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525530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4D35E5EC-F001-D656-CD43-32D46A97BAD7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0199D-96BE-DDFA-83E1-2AE5536D550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8D109C37-7CFB-27F5-4EF6-0C44722EBE05}"/>
              </a:ext>
            </a:extLst>
          </p:cNvPr>
          <p:cNvSpPr txBox="1">
            <a:spLocks/>
          </p:cNvSpPr>
          <p:nvPr/>
        </p:nvSpPr>
        <p:spPr>
          <a:xfrm>
            <a:off x="985520" y="3695766"/>
            <a:ext cx="6299200" cy="124199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</a:t>
            </a:r>
            <a:r>
              <a:rPr lang="ar-MA" sz="2800" b="1" dirty="0">
                <a:cs typeface="Microsoft Uighur" panose="02000000000000000000" pitchFamily="2" charset="-78"/>
              </a:rPr>
              <a:t>اليوم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واجباتكم المنزلية.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C7F20-C844-91CF-BCB0-44C445DF6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DEAAF52-E362-0299-121B-A73CB78D4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zm-Arab-MA" sz="2400" b="1" dirty="0">
                <a:solidFill>
                  <a:srgbClr val="A6A6A6"/>
                </a:solidFill>
                <a:cs typeface="Microsoft Uighur" panose="02000000000000000000" pitchFamily="2" charset="-78"/>
              </a:rPr>
              <a:t>ماذا تعلمت اليوم؟</a:t>
            </a:r>
            <a:endParaRPr lang="fr-FR" sz="2400" b="1" dirty="0">
              <a:solidFill>
                <a:srgbClr val="A6A6A6"/>
              </a:solidFill>
            </a:endParaRPr>
          </a:p>
        </p:txBody>
      </p:sp>
      <p:pic>
        <p:nvPicPr>
          <p:cNvPr id="9" name="Espace réservé pour une image  14">
            <a:extLst>
              <a:ext uri="{FF2B5EF4-FFF2-40B4-BE49-F238E27FC236}">
                <a16:creationId xmlns:a16="http://schemas.microsoft.com/office/drawing/2014/main" id="{AC0D9E33-FA1A-F258-C890-EFC388E827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203103-6DC3-691D-CEBE-B2C4025AD038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0CC1AF-FE21-2CD7-CC5A-5B9AA12A055A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DE7A80-266C-E956-FEF9-4CC12AC24888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1FD153-9970-EFFD-0867-6566F781FB51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D099F79-FB47-1180-7850-7CDD2A67E3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010B13C-91F9-4307-F00F-E33AE7D626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ED1261A-29B7-D3B2-1A5A-55C2F061C6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328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FE9F2E1-BC59-DC6C-14E5-10D30118F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14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A86E038-1392-4A2A-7438-62D5CF3EB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708" y="1503818"/>
            <a:ext cx="7632854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20387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DF7C2-335C-180E-FEFD-CCB0E1C84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E36EB85-45D7-68BB-EC57-0EF9620F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zm-Arab-MA" sz="2400" b="1" dirty="0">
                <a:solidFill>
                  <a:srgbClr val="A6A6A6"/>
                </a:solidFill>
                <a:cs typeface="Microsoft Uighur" panose="02000000000000000000" pitchFamily="2" charset="-78"/>
              </a:rPr>
              <a:t>ماذا تعلمت اليوم؟</a:t>
            </a:r>
            <a:endParaRPr lang="fr-FR" sz="2400" b="1" dirty="0">
              <a:solidFill>
                <a:srgbClr val="A6A6A6"/>
              </a:solidFill>
            </a:endParaRPr>
          </a:p>
        </p:txBody>
      </p:sp>
      <p:pic>
        <p:nvPicPr>
          <p:cNvPr id="11" name="Espace réservé pour une image  14">
            <a:extLst>
              <a:ext uri="{FF2B5EF4-FFF2-40B4-BE49-F238E27FC236}">
                <a16:creationId xmlns:a16="http://schemas.microsoft.com/office/drawing/2014/main" id="{CC5424FB-6E61-87CD-F8AF-F098DCF00E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790EA91-1D9C-71AC-DC46-7543AF66AF5E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CFDD72-ADB2-7085-EEBB-3E8484C7F171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8A0AC-5ACE-431E-2FB4-4B13FC08E9D6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679E92-142B-5D95-EEBC-6EE612D4DAD8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FA65E79-CE60-4E83-FD2B-19CE8EBA20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3A3216-8656-8E88-0672-E634D59DCE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4EBC558-09A5-C1F4-6B73-CC294FCDCC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328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7F0EBA3-F8E7-7C4C-C037-65BDBAC58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14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E41C54-3711-0838-A3D8-AE6C8243FB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305" y="1584000"/>
            <a:ext cx="6608637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2922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E2B95-D62E-EAE8-0FA6-0BA84FB2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9829C786-37AD-7847-9728-52B59797A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9" y="2419739"/>
            <a:ext cx="7541759" cy="2754655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C377A6F8-6BB8-B6DD-4DC0-B35E097AA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A6A6A6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سجلوا ا</a:t>
            </a:r>
            <a:r>
              <a:rPr lang="tzm-Arab-MA" sz="2400" b="1" dirty="0">
                <a:solidFill>
                  <a:srgbClr val="A6A6A6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لْواجِب الْمَنْزِلِيّ</a:t>
            </a:r>
            <a:endParaRPr lang="fr-FR" sz="2400" b="1" dirty="0">
              <a:solidFill>
                <a:srgbClr val="A6A6A6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11">
            <a:extLst>
              <a:ext uri="{FF2B5EF4-FFF2-40B4-BE49-F238E27FC236}">
                <a16:creationId xmlns:a16="http://schemas.microsoft.com/office/drawing/2014/main" id="{CDE2BDF5-0A68-8C93-5509-FDB189953C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704A4A-3853-5AAB-23D5-56E388A77AE5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AB56CD-EB50-7D4D-5A69-FCB2624AE931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517012-2AD0-86E5-6967-00F452435DE3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733A42-D3E7-FE35-5FD2-B5B934D4E3AF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4B4AA0E-9921-ECA2-57A2-A49AC9190C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5539F31-A063-ACEA-EA8B-BA6DA7FF87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34A5862-C21E-03B4-1790-EBC48B40C9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328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29D9149-4429-9378-DEA3-884022F789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145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724128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78169C4-B478-74E7-353F-0F556420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>
              <a:solidFill>
                <a:srgbClr val="A6A6A6"/>
              </a:solidFill>
            </a:endParaRPr>
          </a:p>
        </p:txBody>
      </p:sp>
      <p:pic>
        <p:nvPicPr>
          <p:cNvPr id="10" name="Espace réservé pour une image  12">
            <a:extLst>
              <a:ext uri="{FF2B5EF4-FFF2-40B4-BE49-F238E27FC236}">
                <a16:creationId xmlns:a16="http://schemas.microsoft.com/office/drawing/2014/main" id="{CE04CD0E-6FAA-C3E3-6601-9139FB2317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5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5E71B80C-5116-EDBC-E3E0-AC979B5D90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A099BA-E4C8-B899-AE1B-2DC9DBAD09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5958052"/>
            <a:ext cx="768175" cy="7681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830F97-B6CD-E5EE-8D6E-F17C98B31BFF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3FC9B-EEB2-5C81-B523-A56944BA5914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3F29D7-CE2E-C60B-8497-06BE34887485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216AF1-95AD-4D93-218C-C5E1089C5762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0BD0A8B-DF63-5D0D-0930-20029CAA0B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71190E0-DB5D-FB09-CC04-34BD83F3FBC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43A8F80-66F0-7893-F7E9-B94577A5BAB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328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DEA73CD-85F2-303B-08D4-A67F872E6E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145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A38B7-6130-B9FB-4CE0-FC270B466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C2F8126-8B3C-F8F7-5C48-3A0715DD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13927"/>
            <a:ext cx="7886700" cy="84986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ar-MA" dirty="0">
                <a:latin typeface="Dosis ExtraBold" pitchFamily="2" charset="0"/>
              </a:rPr>
              <a:t>انشطة اعتيادية</a:t>
            </a:r>
            <a:endParaRPr lang="fr-MA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D032DFB5-7E24-4844-983F-2D548813646B}"/>
              </a:ext>
            </a:extLst>
          </p:cNvPr>
          <p:cNvSpPr txBox="1">
            <a:spLocks/>
          </p:cNvSpPr>
          <p:nvPr/>
        </p:nvSpPr>
        <p:spPr>
          <a:xfrm>
            <a:off x="2699079" y="390073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dirty="0">
                <a:cs typeface="Microsoft Uighur" panose="02000000000000000000" pitchFamily="2" charset="-78"/>
              </a:rPr>
              <a:t>الطلاقة</a:t>
            </a:r>
          </a:p>
          <a:p>
            <a:pPr algn="r" rtl="1">
              <a:buClr>
                <a:srgbClr val="424D7B"/>
              </a:buClr>
            </a:pPr>
            <a:endParaRPr lang="ar-MA" sz="28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AE61BC7D-4F5B-4BB0-BF11-C24C78E4CDF2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9FA85E-3D79-4BE0-937C-BF14E4BA464D}"/>
              </a:ext>
            </a:extLst>
          </p:cNvPr>
          <p:cNvSpPr/>
          <p:nvPr/>
        </p:nvSpPr>
        <p:spPr>
          <a:xfrm>
            <a:off x="628650" y="2955834"/>
            <a:ext cx="7886699" cy="1582300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Espace réservé pour une image  20">
            <a:extLst>
              <a:ext uri="{FF2B5EF4-FFF2-40B4-BE49-F238E27FC236}">
                <a16:creationId xmlns:a16="http://schemas.microsoft.com/office/drawing/2014/main" id="{5F9CB596-2813-4623-92C4-7890CE6008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30" y="2846041"/>
            <a:ext cx="524091" cy="60333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60CB595-E033-46CA-983A-DB96D934C6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8434" y="3147706"/>
            <a:ext cx="908255" cy="90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F592285-78F5-413E-B6B5-63FA3D7E5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543" y="172285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189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A3324DB0-7C9C-C9B2-7870-8BA8DF79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جديدة  بدقة وسرعة. سأقرأ . تابعوا معي</a:t>
            </a:r>
            <a:endParaRPr lang="fr-FR" sz="2400" dirty="0">
              <a:solidFill>
                <a:srgbClr val="A6A6A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A04138-1C1C-EB57-E64C-D12752FC59F8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5390CF-B783-E6DE-1368-50B72D3D855C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1B43E9-BCA0-C7DA-58DF-0C2597B5568D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61678A-222F-BBBF-B525-F6AA8E3C2DE1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0B2FC1E-5217-BE76-AED0-E955D4D2F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9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B8BE797-EE32-E65D-2AE5-0993E7A172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D372799-5F9A-8D05-8730-C8C1F412CE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C98F459-2B3E-7066-D9AD-6AEEC1A4BB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9D2AB5-20B3-5AEC-B872-D1B584B838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EB279F-F13E-3131-24C6-066B927753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751" y="1584000"/>
            <a:ext cx="8333954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9918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8EE4-BC55-D7F6-E189-FD4CEBAB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B2DE538-E884-6AD7-703C-195C5F763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</a:t>
            </a:r>
            <a:endParaRPr lang="fr-FR" sz="2400" dirty="0"/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AC2FC0FA-93E5-4037-80FD-D51649FF8F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71F949D-328C-E07D-73AE-64C852DC0FD7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FC0150F1-617D-4409-54FB-EAB789427F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5FEFF5-A400-B854-8447-D26E3BBE4BCB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99D76C-8C03-48C4-7B8A-FD1BC09E3385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8B4C0E-6774-D6B6-F77D-7B09FDAC8CE0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93F342-83BC-3BB4-F075-1AC8642C3C92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1E02260-EE9C-A2E7-5B25-D95B65423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9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AA34AB3-3E9F-F18F-1DE9-BCF0555E076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08C31FB-37E6-18C4-1F41-E03C1100C1C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FB9E48E-3906-8C20-1C87-B701AD0116A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476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ورشة الكتاب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82A2E69-AA9E-4EAE-8216-A6E76DBF8BFF}">
  <we:reference id="wa200005566" version="3.0.0.2" store="fr-FR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16583</TotalTime>
  <Words>1508</Words>
  <Application>Microsoft Office PowerPoint</Application>
  <PresentationFormat>Affichage à l'écran (4:3)</PresentationFormat>
  <Paragraphs>430</Paragraphs>
  <Slides>66</Slides>
  <Notes>0</Notes>
  <HiddenSlides>0</HiddenSlides>
  <MMClips>5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9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66</vt:i4>
      </vt:variant>
    </vt:vector>
  </HeadingPairs>
  <TitlesOfParts>
    <vt:vector size="87" baseType="lpstr">
      <vt:lpstr>Arial</vt:lpstr>
      <vt:lpstr>Sakkal Majalla</vt:lpstr>
      <vt:lpstr>Calibri</vt:lpstr>
      <vt:lpstr>Microsoft Uighur</vt:lpstr>
      <vt:lpstr>Dosis</vt:lpstr>
      <vt:lpstr>Dosis Medium</vt:lpstr>
      <vt:lpstr>Dosis SemiBold</vt:lpstr>
      <vt:lpstr>Dosis ExtraBold</vt:lpstr>
      <vt:lpstr>Modern Love</vt:lpstr>
      <vt:lpstr>Wingdings</vt:lpstr>
      <vt:lpstr>Calibri Light</vt:lpstr>
      <vt:lpstr>نشاط اعتيادي nv</vt:lpstr>
      <vt:lpstr>ورشة الكتابة nv</vt:lpstr>
      <vt:lpstr>اختتام الحصة nv</vt:lpstr>
      <vt:lpstr>Thème Office</vt:lpstr>
      <vt:lpstr>افتتاح الحصة nv</vt:lpstr>
      <vt:lpstr>2_Simple Light</vt:lpstr>
      <vt:lpstr>2_01- نشاط اعتيادي</vt:lpstr>
      <vt:lpstr>3_Env-Enseignant</vt:lpstr>
      <vt:lpstr>1_Conception personnalisée</vt:lpstr>
      <vt:lpstr>think-cell Slide</vt:lpstr>
      <vt:lpstr>Présentation PowerPoint</vt:lpstr>
      <vt:lpstr>Présentation PowerPoint</vt:lpstr>
      <vt:lpstr>تنظيم حصص الأسبوع</vt:lpstr>
      <vt:lpstr>هيكلة حصة اليوم</vt:lpstr>
      <vt:lpstr>مرحبا بكم ، سنبدأ  حصة اللغة العربية.</vt:lpstr>
      <vt:lpstr>ضعوا اللوحة والكراسة في القمطر</vt:lpstr>
      <vt:lpstr>انشطة اعتيادية</vt:lpstr>
      <vt:lpstr>ستتدربون في هذه الحصة على قراءة فقرة جديدة  بدقة وسرعة. سأقرأ . تابعوا معي</vt:lpstr>
      <vt:lpstr>الآن سنمر لتحدي الطلاقة. سأسحب 5 بطاقات تحمل أسماء 5 متعلمين.  سأنادي على المتعلم الأول ليقرأ النص بطلاقة</vt:lpstr>
      <vt:lpstr>أنادي على التلميذ :  ...................يتم تسجيل درجة الطلاقة على السجل )5 متعلمين.(</vt:lpstr>
      <vt:lpstr>Présentation PowerPoint</vt:lpstr>
      <vt:lpstr>ورشة الكتابة – الإملاء</vt:lpstr>
      <vt:lpstr>Présentation PowerPoint</vt:lpstr>
      <vt:lpstr>Présentation PowerPoint</vt:lpstr>
      <vt:lpstr>Présentation PowerPoint</vt:lpstr>
      <vt:lpstr>أسأل : ما نوع الكلمة؟ هل هي فعل أم اسم؟ من يبحث عن الأفعال و الأسماء  من بين الكلمات التالية؟  </vt:lpstr>
      <vt:lpstr>Présentation PowerPoint</vt:lpstr>
      <vt:lpstr>إذا كانت الكلمة اسما مفردا مؤنثا؛ أكتب التاء مربوطة. من يقرأ؟</vt:lpstr>
      <vt:lpstr>إذا كانت الكلمة  اسما و قبل التاء سكون حي أو ميت (مدّ)  ولا يمكن الوقوف عليها بالهاء؛ أكتب التاء مبسوطة. من يقرأ؟</vt:lpstr>
      <vt:lpstr>على الألواح اكتبوا التاء المناسبة في آخر الكلمة.</vt:lpstr>
      <vt:lpstr>صححوا؛ من يشرح لنا لماذا كتبت مبسوطة؟ </vt:lpstr>
      <vt:lpstr>اكتبوا التاء المناسبة في آخر الكلمة.</vt:lpstr>
      <vt:lpstr> صححوا؛ من يشرح لنا لماذا كتبت مبسوطة؟ </vt:lpstr>
      <vt:lpstr>اكتبوا التاء المناسبة في آخر الكلمة.</vt:lpstr>
      <vt:lpstr>صححوا؛ من يشرح لنا لماذا كتبت مربوطة؟ </vt:lpstr>
      <vt:lpstr>اكتبوا التاء المناسبة في آخر الكلمة.</vt:lpstr>
      <vt:lpstr>صححوا؛ من يشرح لنا لماذا كتبت مبسوطة؟ </vt:lpstr>
      <vt:lpstr>ما الذي يجب علي تذكره ؟ </vt:lpstr>
      <vt:lpstr>Présentation PowerPoint</vt:lpstr>
      <vt:lpstr>خذوا الطراسة لإنجاز النشاط الوارد في الصفحة 15.</vt:lpstr>
      <vt:lpstr>أنجزوا النشاط على كراساتكم.</vt:lpstr>
      <vt:lpstr>سأمر بين الصفوف لمساعدتكم</vt:lpstr>
      <vt:lpstr>نصحح الآن. من يقرأ جوابه؟ </vt:lpstr>
      <vt:lpstr>الكلمة الثانية</vt:lpstr>
      <vt:lpstr>صححوا على كراساتكم </vt:lpstr>
      <vt:lpstr>أنجزوا النشاط التالي على دفاتركم، كل واحد يعمل بمفرده.</vt:lpstr>
      <vt:lpstr>سامر بين الصفوف لمساعدتكم ومراقبة إنجازاتكم. </vt:lpstr>
      <vt:lpstr>صححوا</vt:lpstr>
      <vt:lpstr>Présentation PowerPoint</vt:lpstr>
      <vt:lpstr> سنلعب لعبة الكلمات . سأقول كلمة و عليكم البحث عن كلمة أخرى تبدأ بالحرف الأخير للكلمة الأولى هكذا</vt:lpstr>
      <vt:lpstr>لنبدأ . من يقترح كلمة تبدأ بحرف الحاء؟ تتوقف اللعبة بعد دقيقتين.</vt:lpstr>
      <vt:lpstr>ورشة الكتابة – الإنتاج الكتابي</vt:lpstr>
      <vt:lpstr> سنشرع الآن في حصة الإنتاج الكتابي.  سوف تتعلمون صياغة أسئلة لطلب معلومات.</vt:lpstr>
      <vt:lpstr>انتبهوا جيدا. سأقوم بصياغة أسئلة لطلب معلومات حول المهن لأطرحها عليكم. </vt:lpstr>
      <vt:lpstr>هذه أسئلة مغلقة تكون الإجابة عنها بنعم أو لا أو بلى أو كلا.  من يقرأ؟ من يجيب؟ </vt:lpstr>
      <vt:lpstr>  من منكم يقترح أسئلة أخرى مغلقة باستعمال : هل – أ – أليس؟ </vt:lpstr>
      <vt:lpstr>Présentation PowerPoint</vt:lpstr>
      <vt:lpstr>Présentation PowerPoint</vt:lpstr>
      <vt:lpstr>هذه  أسئلة مفتوحة.  من يقرأ؟ من يقدم جوابا مناسباً؟ من يقترح أسئلة أخرى مفتوحة؟ </vt:lpstr>
      <vt:lpstr>دوركم. سيطرح كل واحد منكم سؤالا مغلقا أو سؤالا مفتوحا على زميله كي يجيب عنه. بعد ذلك نغير الأدوار.</vt:lpstr>
      <vt:lpstr>من يذكرنا بخطوات إعداد استمارة لاستقصاء معلومات؟</vt:lpstr>
      <vt:lpstr>خذوا  دفاتركم ستشتغلون في ثنائيات. أجيبوا عن السؤالين 2 و 3  من كراساتكم الصفحة 16</vt:lpstr>
      <vt:lpstr>سأمر بين الصفوف لمساعدتكم.</vt:lpstr>
      <vt:lpstr>لنصحح. من منكم يقرأ السؤال الأول الذي أقترحه؟ هل أنتم متفقون؟ </vt:lpstr>
      <vt:lpstr>من منكم يقرأ السؤال الثاني الذي أقترحه؟ هل أنتم متفقون؟ </vt:lpstr>
      <vt:lpstr>صححوا على دفاتركم. يمكن اقتراح صياغات أخرى للأسئلة. </vt:lpstr>
      <vt:lpstr>على دفاتركم ستنجزون بشكل فردي النشاط التالي</vt:lpstr>
      <vt:lpstr>من يقرأ المطلوب. أمامكم  7 دقائق للإنجاز.</vt:lpstr>
      <vt:lpstr>سأمر بين الصفوف لمساعدتكم.</vt:lpstr>
      <vt:lpstr>لنصحح. من يقوم إلى السبورة لكتابة جوابه؟</vt:lpstr>
      <vt:lpstr>Présentation PowerPoint</vt:lpstr>
      <vt:lpstr>ماذا تعلمت اليوم؟</vt:lpstr>
      <vt:lpstr>ماذا تعلمت اليوم؟</vt:lpstr>
      <vt:lpstr>سجلوا الْواجِب الْمَنْزِلِيّ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279</cp:revision>
  <dcterms:created xsi:type="dcterms:W3CDTF">2023-09-20T21:35:22Z</dcterms:created>
  <dcterms:modified xsi:type="dcterms:W3CDTF">2025-10-29T12:05:09Z</dcterms:modified>
</cp:coreProperties>
</file>