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 name="Google Shape;64;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5" name="Google Shape;6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8" name="Google Shape;68;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9" name="Google Shape;6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2" name="Google Shape;7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6" name="Google Shape;76;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7" name="Google Shape;7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 name="Google Shape;8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3" name="Google Shape;83;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4" name="Google Shape;8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7" name="Google Shape;8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1" name="Google Shape;91;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2" name="Google Shape;92;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3" name="Google Shape;9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96" name="Google Shape;9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9" name="Google Shape;99;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0" name="Google Shape;10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 name="Shape 107"/>
        <p:cNvGrpSpPr/>
        <p:nvPr/>
      </p:nvGrpSpPr>
      <p:grpSpPr>
        <a:xfrm>
          <a:off x="0" y="0"/>
          <a:ext cx="0" cy="0"/>
          <a:chOff x="0" y="0"/>
          <a:chExt cx="0" cy="0"/>
        </a:xfrm>
      </p:grpSpPr>
      <p:sp>
        <p:nvSpPr>
          <p:cNvPr id="108" name="Google Shape;108;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9" name="Google Shape;109;p2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0" name="Google Shape;11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3" name="Google Shape;11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6" name="Google Shape;116;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7" name="Google Shape;11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0" name="Google Shape;120;p2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1" name="Google Shape;121;p2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2" name="Google Shape;12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sp>
        <p:nvSpPr>
          <p:cNvPr id="124" name="Google Shape;124;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5" name="Google Shape;125;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6" name="Shape 126"/>
        <p:cNvGrpSpPr/>
        <p:nvPr/>
      </p:nvGrpSpPr>
      <p:grpSpPr>
        <a:xfrm>
          <a:off x="0" y="0"/>
          <a:ext cx="0" cy="0"/>
          <a:chOff x="0" y="0"/>
          <a:chExt cx="0" cy="0"/>
        </a:xfrm>
      </p:grpSpPr>
      <p:sp>
        <p:nvSpPr>
          <p:cNvPr id="127" name="Google Shape;127;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8" name="Google Shape;128;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9" name="Google Shape;12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0" name="Shape 130"/>
        <p:cNvGrpSpPr/>
        <p:nvPr/>
      </p:nvGrpSpPr>
      <p:grpSpPr>
        <a:xfrm>
          <a:off x="0" y="0"/>
          <a:ext cx="0" cy="0"/>
          <a:chOff x="0" y="0"/>
          <a:chExt cx="0" cy="0"/>
        </a:xfrm>
      </p:grpSpPr>
      <p:sp>
        <p:nvSpPr>
          <p:cNvPr id="131" name="Google Shape;131;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32" name="Google Shape;13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3"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36" name="Google Shape;136;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7" name="Google Shape;137;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38" name="Google Shape;13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9" name="Shape 139"/>
        <p:cNvGrpSpPr/>
        <p:nvPr/>
      </p:nvGrpSpPr>
      <p:grpSpPr>
        <a:xfrm>
          <a:off x="0" y="0"/>
          <a:ext cx="0" cy="0"/>
          <a:chOff x="0" y="0"/>
          <a:chExt cx="0" cy="0"/>
        </a:xfrm>
      </p:grpSpPr>
      <p:sp>
        <p:nvSpPr>
          <p:cNvPr id="140" name="Google Shape;140;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41" name="Google Shape;141;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2" name="Shape 142"/>
        <p:cNvGrpSpPr/>
        <p:nvPr/>
      </p:nvGrpSpPr>
      <p:grpSpPr>
        <a:xfrm>
          <a:off x="0" y="0"/>
          <a:ext cx="0" cy="0"/>
          <a:chOff x="0" y="0"/>
          <a:chExt cx="0" cy="0"/>
        </a:xfrm>
      </p:grpSpPr>
      <p:sp>
        <p:nvSpPr>
          <p:cNvPr id="143" name="Google Shape;143;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44" name="Google Shape;144;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45" name="Google Shape;14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6" name="Shape 146"/>
        <p:cNvGrpSpPr/>
        <p:nvPr/>
      </p:nvGrpSpPr>
      <p:grpSpPr>
        <a:xfrm>
          <a:off x="0" y="0"/>
          <a:ext cx="0" cy="0"/>
          <a:chOff x="0" y="0"/>
          <a:chExt cx="0" cy="0"/>
        </a:xfrm>
      </p:grpSpPr>
      <p:sp>
        <p:nvSpPr>
          <p:cNvPr id="147" name="Google Shape;147;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9.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3.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6" Type="http://schemas.openxmlformats.org/officeDocument/2006/relationships/theme" Target="../theme/theme4.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pic>
        <p:nvPicPr>
          <p:cNvPr id="9" name="Google Shape;9;p1"/>
          <p:cNvPicPr preferRelativeResize="0"/>
          <p:nvPr/>
        </p:nvPicPr>
        <p:blipFill rotWithShape="1">
          <a:blip r:embed="rId1">
            <a:alphaModFix/>
          </a:blip>
          <a:srcRect b="28" l="0" r="0" t="39"/>
          <a:stretch/>
        </p:blipFill>
        <p:spPr>
          <a:xfrm>
            <a:off x="1" y="0"/>
            <a:ext cx="497998" cy="5143498"/>
          </a:xfrm>
          <a:prstGeom prst="rect">
            <a:avLst/>
          </a:prstGeom>
          <a:noFill/>
          <a:ln>
            <a:noFill/>
          </a:ln>
        </p:spPr>
      </p:pic>
      <p:pic>
        <p:nvPicPr>
          <p:cNvPr id="10" name="Google Shape;10;p1"/>
          <p:cNvPicPr preferRelativeResize="0"/>
          <p:nvPr/>
        </p:nvPicPr>
        <p:blipFill rotWithShape="1">
          <a:blip r:embed="rId2">
            <a:alphaModFix/>
          </a:blip>
          <a:srcRect b="0" l="0" r="0" t="0"/>
          <a:stretch/>
        </p:blipFill>
        <p:spPr>
          <a:xfrm>
            <a:off x="570800" y="4743825"/>
            <a:ext cx="1761387" cy="331625"/>
          </a:xfrm>
          <a:prstGeom prst="rect">
            <a:avLst/>
          </a:prstGeom>
          <a:noFill/>
          <a:ln>
            <a:noFill/>
          </a:ln>
        </p:spPr>
      </p:pic>
      <p:pic>
        <p:nvPicPr>
          <p:cNvPr id="11" name="Google Shape;11;p1"/>
          <p:cNvPicPr preferRelativeResize="0"/>
          <p:nvPr/>
        </p:nvPicPr>
        <p:blipFill rotWithShape="1">
          <a:blip r:embed="rId3">
            <a:alphaModFix/>
          </a:blip>
          <a:srcRect b="0" l="0" r="0" t="0"/>
          <a:stretch/>
        </p:blipFill>
        <p:spPr>
          <a:xfrm>
            <a:off x="8273610" y="4743825"/>
            <a:ext cx="801965" cy="331626"/>
          </a:xfrm>
          <a:prstGeom prst="rect">
            <a:avLst/>
          </a:prstGeom>
          <a:noFill/>
          <a:ln>
            <a:noFill/>
          </a:ln>
        </p:spPr>
      </p:pic>
      <p:pic>
        <p:nvPicPr>
          <p:cNvPr id="12" name="Google Shape;12;p1"/>
          <p:cNvPicPr preferRelativeResize="0"/>
          <p:nvPr/>
        </p:nvPicPr>
        <p:blipFill rotWithShape="1">
          <a:blip r:embed="rId4">
            <a:alphaModFix/>
          </a:blip>
          <a:srcRect b="0" l="0" r="0" t="0"/>
          <a:stretch/>
        </p:blipFill>
        <p:spPr>
          <a:xfrm>
            <a:off x="38286" y="512500"/>
            <a:ext cx="421426" cy="3530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6" name="Google Shape;5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7" name="Google Shape;5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pic>
        <p:nvPicPr>
          <p:cNvPr id="58" name="Google Shape;58;p13"/>
          <p:cNvPicPr preferRelativeResize="0"/>
          <p:nvPr/>
        </p:nvPicPr>
        <p:blipFill rotWithShape="1">
          <a:blip r:embed="rId1">
            <a:alphaModFix/>
          </a:blip>
          <a:srcRect b="28" l="0" r="0" t="39"/>
          <a:stretch/>
        </p:blipFill>
        <p:spPr>
          <a:xfrm>
            <a:off x="1" y="0"/>
            <a:ext cx="497998" cy="5143498"/>
          </a:xfrm>
          <a:prstGeom prst="rect">
            <a:avLst/>
          </a:prstGeom>
          <a:noFill/>
          <a:ln>
            <a:noFill/>
          </a:ln>
        </p:spPr>
      </p:pic>
      <p:pic>
        <p:nvPicPr>
          <p:cNvPr id="59" name="Google Shape;59;p13"/>
          <p:cNvPicPr preferRelativeResize="0"/>
          <p:nvPr/>
        </p:nvPicPr>
        <p:blipFill rotWithShape="1">
          <a:blip r:embed="rId2">
            <a:alphaModFix/>
          </a:blip>
          <a:srcRect b="0" l="0" r="0" t="0"/>
          <a:stretch/>
        </p:blipFill>
        <p:spPr>
          <a:xfrm>
            <a:off x="570800" y="4743825"/>
            <a:ext cx="1761387" cy="331625"/>
          </a:xfrm>
          <a:prstGeom prst="rect">
            <a:avLst/>
          </a:prstGeom>
          <a:noFill/>
          <a:ln>
            <a:noFill/>
          </a:ln>
        </p:spPr>
      </p:pic>
      <p:pic>
        <p:nvPicPr>
          <p:cNvPr id="60" name="Google Shape;60;p13"/>
          <p:cNvPicPr preferRelativeResize="0"/>
          <p:nvPr/>
        </p:nvPicPr>
        <p:blipFill rotWithShape="1">
          <a:blip r:embed="rId3">
            <a:alphaModFix/>
          </a:blip>
          <a:srcRect b="0" l="0" r="0" t="0"/>
          <a:stretch/>
        </p:blipFill>
        <p:spPr>
          <a:xfrm>
            <a:off x="8273610" y="4743825"/>
            <a:ext cx="801965" cy="331626"/>
          </a:xfrm>
          <a:prstGeom prst="rect">
            <a:avLst/>
          </a:prstGeom>
          <a:noFill/>
          <a:ln>
            <a:noFill/>
          </a:ln>
        </p:spPr>
      </p:pic>
      <p:pic>
        <p:nvPicPr>
          <p:cNvPr id="61" name="Google Shape;61;p13"/>
          <p:cNvPicPr preferRelativeResize="0"/>
          <p:nvPr/>
        </p:nvPicPr>
        <p:blipFill rotWithShape="1">
          <a:blip r:embed="rId4">
            <a:alphaModFix/>
          </a:blip>
          <a:srcRect b="0" l="0" r="0" t="0"/>
          <a:stretch/>
        </p:blipFill>
        <p:spPr>
          <a:xfrm>
            <a:off x="69752" y="499600"/>
            <a:ext cx="358499" cy="3574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103" name="Shape 103"/>
        <p:cNvGrpSpPr/>
        <p:nvPr/>
      </p:nvGrpSpPr>
      <p:grpSpPr>
        <a:xfrm>
          <a:off x="0" y="0"/>
          <a:ext cx="0" cy="0"/>
          <a:chOff x="0" y="0"/>
          <a:chExt cx="0" cy="0"/>
        </a:xfrm>
      </p:grpSpPr>
      <p:sp>
        <p:nvSpPr>
          <p:cNvPr id="104" name="Google Shape;10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5" name="Google Shape;105;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06" name="Google Shape;10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www.washingtonpost.com/news/worldviews/wp/2014/12/16/was-kony2012-a-failure/?noredirect=on&amp;utm_term=.fa2404c4129a" TargetMode="External"/><Relationship Id="rId4" Type="http://schemas.openxmlformats.org/officeDocument/2006/relationships/hyperlink" Target="http://www.slate.com/articles/news_and_politics/the_next_20/2016/09/kony_2012_quickly_became_a_punch_line_but_what_if_it_did_more_good_than.html" TargetMode="External"/><Relationship Id="rId5" Type="http://schemas.openxmlformats.org/officeDocument/2006/relationships/hyperlink" Target="https://www.bbc.co.uk/news/magazine-17306118" TargetMode="External"/><Relationship Id="rId6"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www.change.org/p/netflix-take-it-down-netflix" TargetMode="External"/><Relationship Id="rId4" Type="http://schemas.openxmlformats.org/officeDocument/2006/relationships/image" Target="../media/image23.png"/><Relationship Id="rId5" Type="http://schemas.openxmlformats.org/officeDocument/2006/relationships/hyperlink" Target="https://www.nme.com/news/tv/netflix-hate-speech-comedian-tom-segura-2227191" TargetMode="External"/><Relationship Id="rId6"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hyperlink" Target="https://www.globalcitizen.org/en/content/hashtag-activism-hashtag10-twitter-trends-dresslik/" TargetMode="External"/><Relationship Id="rId5" Type="http://schemas.openxmlformats.org/officeDocument/2006/relationships/image" Target="../media/image24.png"/><Relationship Id="rId6" Type="http://schemas.openxmlformats.org/officeDocument/2006/relationships/hyperlink" Target="https://www.theguardian.com/sustainable-business/2015/feb/09/corporate-ngo-campaign-environment-climate-change" TargetMode="External"/><Relationship Id="rId7" Type="http://schemas.openxmlformats.org/officeDocument/2006/relationships/hyperlink" Target="http://www.youtube.com/watch?v=qhbliUq0_r4" TargetMode="External"/><Relationship Id="rId8"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1.jpg"/><Relationship Id="rId4" Type="http://schemas.openxmlformats.org/officeDocument/2006/relationships/image" Target="../media/image39.jpg"/><Relationship Id="rId5" Type="http://schemas.openxmlformats.org/officeDocument/2006/relationships/hyperlink" Target="https://eu.usatoday.com/story/news/2017/07/03/ice-bucket-challenge-5-things-you-should-know/448006001/" TargetMode="External"/><Relationship Id="rId6" Type="http://schemas.openxmlformats.org/officeDocument/2006/relationships/hyperlink" Target="http://www.alsa.org/fight-als/edau/ibc-progress-infographic.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2.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image" Target="../media/image35.png"/><Relationship Id="rId13" Type="http://schemas.openxmlformats.org/officeDocument/2006/relationships/image" Target="../media/image7.png"/><Relationship Id="rId12" Type="http://schemas.openxmlformats.org/officeDocument/2006/relationships/image" Target="../media/image42.png"/><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34.png"/><Relationship Id="rId5" Type="http://schemas.openxmlformats.org/officeDocument/2006/relationships/image" Target="../media/image36.png"/><Relationship Id="rId6" Type="http://schemas.openxmlformats.org/officeDocument/2006/relationships/image" Target="../media/image2.png"/><Relationship Id="rId7" Type="http://schemas.openxmlformats.org/officeDocument/2006/relationships/image" Target="../media/image32.png"/><Relationship Id="rId8"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0" Type="http://schemas.openxmlformats.org/officeDocument/2006/relationships/image" Target="../media/image10.jp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7.png"/><Relationship Id="rId4" Type="http://schemas.openxmlformats.org/officeDocument/2006/relationships/image" Target="../media/image8.png"/><Relationship Id="rId9" Type="http://schemas.openxmlformats.org/officeDocument/2006/relationships/hyperlink" Target="http://www.youtube.com/watch?v=koPmuEyP3a0" TargetMode="External"/><Relationship Id="rId5" Type="http://schemas.openxmlformats.org/officeDocument/2006/relationships/hyperlink" Target="http://www.youtube.com/watch?v=X27dvuBSyXE" TargetMode="External"/><Relationship Id="rId6" Type="http://schemas.openxmlformats.org/officeDocument/2006/relationships/image" Target="../media/image6.jpg"/><Relationship Id="rId7" Type="http://schemas.openxmlformats.org/officeDocument/2006/relationships/hyperlink" Target="http://www.youtube.com/watch?v=6M_UHvbOo78" TargetMode="External"/><Relationship Id="rId8"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www.cbc.ca/news/canada/national-alia-youssef-the-sisters-project-1.4858799" TargetMode="External"/><Relationship Id="rId4" Type="http://schemas.openxmlformats.org/officeDocument/2006/relationships/image" Target="../media/image1.jpg"/><Relationship Id="rId5" Type="http://schemas.openxmlformats.org/officeDocument/2006/relationships/image" Target="../media/image11.png"/><Relationship Id="rId6"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www.theguardian.com/film/2018/feb/06/black-panther-review-marvel-wakanda-chadwick-boseman" TargetMode="External"/><Relationship Id="rId4" Type="http://schemas.openxmlformats.org/officeDocument/2006/relationships/image" Target="../media/image25.png"/><Relationship Id="rId5" Type="http://schemas.openxmlformats.org/officeDocument/2006/relationships/image" Target="../media/image26.jpg"/><Relationship Id="rId6" Type="http://schemas.openxmlformats.org/officeDocument/2006/relationships/hyperlink" Target="https://kifkif.be/cnt/artikel/15-reasons-why-black-panther-nationalist-xenophobic-colonial-and-racist-movie-6036" TargetMode="External"/><Relationship Id="rId7"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www.youtube.com/watch?v=u1Rb7TGgsp4" TargetMode="External"/><Relationship Id="rId4" Type="http://schemas.openxmlformats.org/officeDocument/2006/relationships/image" Target="../media/image19.jpg"/><Relationship Id="rId5" Type="http://schemas.openxmlformats.org/officeDocument/2006/relationships/hyperlink" Target="http://www.youtube.com/watch?v=ZCiEBhel1AE" TargetMode="External"/><Relationship Id="rId6" Type="http://schemas.openxmlformats.org/officeDocument/2006/relationships/image" Target="../media/image33.jpg"/><Relationship Id="rId7" Type="http://schemas.openxmlformats.org/officeDocument/2006/relationships/hyperlink" Target="https://news.sky.com/story/harvey-weinstein-has-his-fall-from-grace-and-metoo-changed-anything-1151827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b="0" l="0" r="0" t="0"/>
          <a:stretch/>
        </p:blipFill>
        <p:spPr>
          <a:xfrm>
            <a:off x="5578099" y="995000"/>
            <a:ext cx="2988726" cy="2988750"/>
          </a:xfrm>
          <a:prstGeom prst="rect">
            <a:avLst/>
          </a:prstGeom>
          <a:noFill/>
          <a:ln>
            <a:noFill/>
          </a:ln>
        </p:spPr>
      </p:pic>
      <p:pic>
        <p:nvPicPr>
          <p:cNvPr id="153" name="Google Shape;153;p37"/>
          <p:cNvPicPr preferRelativeResize="0"/>
          <p:nvPr/>
        </p:nvPicPr>
        <p:blipFill rotWithShape="1">
          <a:blip r:embed="rId4">
            <a:alphaModFix/>
          </a:blip>
          <a:srcRect b="28" l="0" r="0" t="39"/>
          <a:stretch/>
        </p:blipFill>
        <p:spPr>
          <a:xfrm>
            <a:off x="1" y="0"/>
            <a:ext cx="497998" cy="5143498"/>
          </a:xfrm>
          <a:prstGeom prst="rect">
            <a:avLst/>
          </a:prstGeom>
          <a:noFill/>
          <a:ln>
            <a:noFill/>
          </a:ln>
        </p:spPr>
      </p:pic>
      <p:pic>
        <p:nvPicPr>
          <p:cNvPr id="154" name="Google Shape;154;p37"/>
          <p:cNvPicPr preferRelativeResize="0"/>
          <p:nvPr/>
        </p:nvPicPr>
        <p:blipFill rotWithShape="1">
          <a:blip r:embed="rId5">
            <a:alphaModFix/>
          </a:blip>
          <a:srcRect b="0" l="0" r="0" t="0"/>
          <a:stretch/>
        </p:blipFill>
        <p:spPr>
          <a:xfrm>
            <a:off x="611425" y="54900"/>
            <a:ext cx="409150" cy="407908"/>
          </a:xfrm>
          <a:prstGeom prst="rect">
            <a:avLst/>
          </a:prstGeom>
          <a:noFill/>
          <a:ln>
            <a:noFill/>
          </a:ln>
        </p:spPr>
      </p:pic>
      <p:sp>
        <p:nvSpPr>
          <p:cNvPr id="155" name="Google Shape;155;p37"/>
          <p:cNvSpPr txBox="1"/>
          <p:nvPr>
            <p:ph type="ctrTitle"/>
          </p:nvPr>
        </p:nvSpPr>
        <p:spPr>
          <a:xfrm>
            <a:off x="902950" y="995000"/>
            <a:ext cx="4366200" cy="2613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b="1" lang="fi" sz="4800"/>
              <a:t>Viestit mediassa</a:t>
            </a:r>
            <a:endParaRPr b="1" sz="4800"/>
          </a:p>
        </p:txBody>
      </p:sp>
      <p:sp>
        <p:nvSpPr>
          <p:cNvPr id="156" name="Google Shape;156;p37"/>
          <p:cNvSpPr txBox="1"/>
          <p:nvPr/>
        </p:nvSpPr>
        <p:spPr>
          <a:xfrm>
            <a:off x="1065000" y="53850"/>
            <a:ext cx="8010900" cy="3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 sz="1400" u="none" cap="none" strike="noStrike">
                <a:solidFill>
                  <a:srgbClr val="5D7C8A"/>
                </a:solidFill>
                <a:latin typeface="Arial"/>
                <a:ea typeface="Arial"/>
                <a:cs typeface="Arial"/>
                <a:sym typeface="Arial"/>
              </a:rPr>
              <a:t>Muutetaan maailmaa &gt; Media-analyysi &gt; </a:t>
            </a:r>
            <a:r>
              <a:rPr b="1" i="0" lang="fi" sz="1400" u="none" cap="none" strike="noStrike">
                <a:solidFill>
                  <a:srgbClr val="5D7C8A"/>
                </a:solidFill>
                <a:latin typeface="Arial"/>
                <a:ea typeface="Arial"/>
                <a:cs typeface="Arial"/>
                <a:sym typeface="Arial"/>
              </a:rPr>
              <a:t>Viestit mediassa</a:t>
            </a:r>
            <a:endParaRPr b="1" i="0" sz="1400" u="none" cap="none" strike="noStrike">
              <a:solidFill>
                <a:srgbClr val="5D7C8A"/>
              </a:solidFill>
              <a:latin typeface="Arial"/>
              <a:ea typeface="Arial"/>
              <a:cs typeface="Arial"/>
              <a:sym typeface="Arial"/>
            </a:endParaRPr>
          </a:p>
        </p:txBody>
      </p:sp>
      <p:sp>
        <p:nvSpPr>
          <p:cNvPr id="157" name="Google Shape;157;p37"/>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 name="Google Shape;158;p37"/>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6"/>
          <p:cNvSpPr txBox="1"/>
          <p:nvPr/>
        </p:nvSpPr>
        <p:spPr>
          <a:xfrm>
            <a:off x="677125" y="792824"/>
            <a:ext cx="4569900" cy="1154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i" sz="1400" u="none" cap="none" strike="noStrike">
                <a:solidFill>
                  <a:srgbClr val="000000"/>
                </a:solidFill>
                <a:latin typeface="Arial"/>
                <a:ea typeface="Arial"/>
                <a:cs typeface="Arial"/>
                <a:sym typeface="Arial"/>
              </a:rPr>
              <a:t>Epäonnistuiko #Kony2012?</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fi" sz="1400" u="sng" cap="none" strike="noStrike">
                <a:solidFill>
                  <a:schemeClr val="hlink"/>
                </a:solidFill>
                <a:latin typeface="Arial"/>
                <a:ea typeface="Arial"/>
                <a:cs typeface="Arial"/>
                <a:sym typeface="Arial"/>
                <a:hlinkClick r:id="rId3"/>
              </a:rPr>
              <a:t>https://www.washingtonpost.com/news/worldviews/wp/2014/12/16/was-kony2012-a-failure/?noredirect=on&amp;utm_term=.fa2404c4129a</a:t>
            </a:r>
            <a:endParaRPr b="0" i="0" sz="1400" u="none" cap="none" strike="noStrike">
              <a:solidFill>
                <a:srgbClr val="5D7C8A"/>
              </a:solidFill>
              <a:latin typeface="Arial"/>
              <a:ea typeface="Arial"/>
              <a:cs typeface="Arial"/>
              <a:sym typeface="Arial"/>
            </a:endParaRPr>
          </a:p>
        </p:txBody>
      </p:sp>
      <p:sp>
        <p:nvSpPr>
          <p:cNvPr id="250" name="Google Shape;250;p46"/>
          <p:cNvSpPr txBox="1"/>
          <p:nvPr/>
        </p:nvSpPr>
        <p:spPr>
          <a:xfrm>
            <a:off x="1821900" y="2160287"/>
            <a:ext cx="4690800" cy="1080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i" sz="1400" u="none" cap="none" strike="noStrike">
                <a:solidFill>
                  <a:srgbClr val="000000"/>
                </a:solidFill>
                <a:latin typeface="Arial"/>
                <a:ea typeface="Arial"/>
                <a:cs typeface="Arial"/>
                <a:sym typeface="Arial"/>
              </a:rPr>
              <a:t>Kony 2012 -kampanjan opetukset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fi" sz="1400" u="sng" cap="none" strike="noStrike">
                <a:solidFill>
                  <a:schemeClr val="hlink"/>
                </a:solidFill>
                <a:latin typeface="Arial"/>
                <a:ea typeface="Arial"/>
                <a:cs typeface="Arial"/>
                <a:sym typeface="Arial"/>
                <a:hlinkClick r:id="rId4"/>
              </a:rPr>
              <a:t>http://www.slate.com/articles/news_and_politics/the_next_20/2016/09/kony_2012_quickly_became_a_punch_line_but_what_if_it_did_more_good_than.html</a:t>
            </a:r>
            <a:endParaRPr b="0" i="0" sz="1400" u="none" cap="none" strike="noStrike">
              <a:solidFill>
                <a:srgbClr val="5D7C8A"/>
              </a:solidFill>
              <a:latin typeface="Arial"/>
              <a:ea typeface="Arial"/>
              <a:cs typeface="Arial"/>
              <a:sym typeface="Arial"/>
            </a:endParaRPr>
          </a:p>
        </p:txBody>
      </p:sp>
      <p:sp>
        <p:nvSpPr>
          <p:cNvPr id="251" name="Google Shape;251;p46"/>
          <p:cNvSpPr txBox="1"/>
          <p:nvPr/>
        </p:nvSpPr>
        <p:spPr>
          <a:xfrm>
            <a:off x="677125" y="3453950"/>
            <a:ext cx="4690800" cy="990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i" sz="1400" u="none" cap="none" strike="noStrike">
                <a:solidFill>
                  <a:srgbClr val="000000"/>
                </a:solidFill>
                <a:latin typeface="Arial"/>
                <a:ea typeface="Arial"/>
                <a:cs typeface="Arial"/>
                <a:sym typeface="Arial"/>
              </a:rPr>
              <a:t>Kony 2012: nettikampanjoinnin nousu</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fi" sz="1400" u="sng" cap="none" strike="noStrike">
                <a:solidFill>
                  <a:schemeClr val="hlink"/>
                </a:solidFill>
                <a:latin typeface="Arial"/>
                <a:ea typeface="Arial"/>
                <a:cs typeface="Arial"/>
                <a:sym typeface="Arial"/>
                <a:hlinkClick r:id="rId5"/>
              </a:rPr>
              <a:t>https://www.bbc.co.uk/news/magazine-17306118</a:t>
            </a:r>
            <a:endParaRPr b="0" i="0" sz="1400" u="none" cap="none" strike="noStrike">
              <a:solidFill>
                <a:srgbClr val="5D7C8A"/>
              </a:solidFill>
              <a:latin typeface="Arial"/>
              <a:ea typeface="Arial"/>
              <a:cs typeface="Arial"/>
              <a:sym typeface="Arial"/>
            </a:endParaRPr>
          </a:p>
        </p:txBody>
      </p:sp>
      <p:pic>
        <p:nvPicPr>
          <p:cNvPr id="252" name="Google Shape;252;p46"/>
          <p:cNvPicPr preferRelativeResize="0"/>
          <p:nvPr/>
        </p:nvPicPr>
        <p:blipFill rotWithShape="1">
          <a:blip r:embed="rId6">
            <a:alphaModFix/>
          </a:blip>
          <a:srcRect b="0" l="0" r="0" t="0"/>
          <a:stretch/>
        </p:blipFill>
        <p:spPr>
          <a:xfrm>
            <a:off x="6657002" y="1017725"/>
            <a:ext cx="2095750" cy="3217000"/>
          </a:xfrm>
          <a:prstGeom prst="rect">
            <a:avLst/>
          </a:prstGeom>
          <a:noFill/>
          <a:ln>
            <a:noFill/>
          </a:ln>
        </p:spPr>
      </p:pic>
      <p:sp>
        <p:nvSpPr>
          <p:cNvPr id="253" name="Google Shape;253;p46"/>
          <p:cNvSpPr txBox="1"/>
          <p:nvPr>
            <p:ph type="title"/>
          </p:nvPr>
        </p:nvSpPr>
        <p:spPr>
          <a:xfrm>
            <a:off x="493525" y="146075"/>
            <a:ext cx="8650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fi" sz="3000">
                <a:solidFill>
                  <a:srgbClr val="5D7C8A"/>
                </a:solidFill>
              </a:rPr>
              <a:t>#KONY2012</a:t>
            </a:r>
            <a:endParaRPr b="1" sz="3000">
              <a:solidFill>
                <a:srgbClr val="5D7C8A"/>
              </a:solidFill>
            </a:endParaRPr>
          </a:p>
        </p:txBody>
      </p:sp>
      <p:sp>
        <p:nvSpPr>
          <p:cNvPr id="254" name="Google Shape;254;p46"/>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5" name="Google Shape;255;p46"/>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47">
            <a:hlinkClick r:id="rId3"/>
          </p:cNvPr>
          <p:cNvPicPr preferRelativeResize="0"/>
          <p:nvPr/>
        </p:nvPicPr>
        <p:blipFill rotWithShape="1">
          <a:blip r:embed="rId4">
            <a:alphaModFix/>
          </a:blip>
          <a:srcRect b="0" l="0" r="0" t="0"/>
          <a:stretch/>
        </p:blipFill>
        <p:spPr>
          <a:xfrm>
            <a:off x="5162650" y="914952"/>
            <a:ext cx="3804000" cy="3426900"/>
          </a:xfrm>
          <a:prstGeom prst="roundRect">
            <a:avLst>
              <a:gd fmla="val 8295" name="adj"/>
            </a:avLst>
          </a:prstGeom>
          <a:noFill/>
          <a:ln cap="flat" cmpd="sng" w="28575">
            <a:solidFill>
              <a:srgbClr val="5D7C8A"/>
            </a:solidFill>
            <a:prstDash val="solid"/>
            <a:round/>
            <a:headEnd len="sm" w="sm" type="none"/>
            <a:tailEnd len="sm" w="sm" type="none"/>
          </a:ln>
        </p:spPr>
      </p:pic>
      <p:sp>
        <p:nvSpPr>
          <p:cNvPr id="261" name="Google Shape;261;p47"/>
          <p:cNvSpPr txBox="1"/>
          <p:nvPr>
            <p:ph type="title"/>
          </p:nvPr>
        </p:nvSpPr>
        <p:spPr>
          <a:xfrm>
            <a:off x="493525" y="146075"/>
            <a:ext cx="8650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fi" sz="3000">
                <a:solidFill>
                  <a:srgbClr val="5D7C8A"/>
                </a:solidFill>
              </a:rPr>
              <a:t>Tom Segura + Netflix</a:t>
            </a:r>
            <a:endParaRPr b="1" sz="3000">
              <a:solidFill>
                <a:srgbClr val="5D7C8A"/>
              </a:solidFill>
            </a:endParaRPr>
          </a:p>
        </p:txBody>
      </p:sp>
      <p:pic>
        <p:nvPicPr>
          <p:cNvPr id="262" name="Google Shape;262;p47">
            <a:hlinkClick r:id="rId5"/>
          </p:cNvPr>
          <p:cNvPicPr preferRelativeResize="0"/>
          <p:nvPr/>
        </p:nvPicPr>
        <p:blipFill rotWithShape="1">
          <a:blip r:embed="rId6">
            <a:alphaModFix/>
          </a:blip>
          <a:srcRect b="0" l="0" r="0" t="0"/>
          <a:stretch/>
        </p:blipFill>
        <p:spPr>
          <a:xfrm>
            <a:off x="973875" y="914950"/>
            <a:ext cx="3640500" cy="3426900"/>
          </a:xfrm>
          <a:prstGeom prst="roundRect">
            <a:avLst>
              <a:gd fmla="val 6350" name="adj"/>
            </a:avLst>
          </a:prstGeom>
          <a:noFill/>
          <a:ln cap="flat" cmpd="sng" w="28575">
            <a:solidFill>
              <a:srgbClr val="5D7C8A"/>
            </a:solidFill>
            <a:prstDash val="solid"/>
            <a:round/>
            <a:headEnd len="sm" w="sm" type="none"/>
            <a:tailEnd len="sm" w="sm" type="none"/>
          </a:ln>
        </p:spPr>
      </p:pic>
      <p:sp>
        <p:nvSpPr>
          <p:cNvPr id="263" name="Google Shape;263;p47"/>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4" name="Google Shape;264;p47"/>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48"/>
          <p:cNvPicPr preferRelativeResize="0"/>
          <p:nvPr/>
        </p:nvPicPr>
        <p:blipFill rotWithShape="1">
          <a:blip r:embed="rId3">
            <a:alphaModFix/>
          </a:blip>
          <a:srcRect b="0" l="0" r="0" t="0"/>
          <a:stretch/>
        </p:blipFill>
        <p:spPr>
          <a:xfrm>
            <a:off x="605900" y="718763"/>
            <a:ext cx="2630100" cy="3821100"/>
          </a:xfrm>
          <a:prstGeom prst="roundRect">
            <a:avLst>
              <a:gd fmla="val 4590" name="adj"/>
            </a:avLst>
          </a:prstGeom>
          <a:noFill/>
          <a:ln cap="flat" cmpd="sng" w="28575">
            <a:solidFill>
              <a:srgbClr val="5D7C8A"/>
            </a:solidFill>
            <a:prstDash val="solid"/>
            <a:round/>
            <a:headEnd len="sm" w="sm" type="none"/>
            <a:tailEnd len="sm" w="sm" type="none"/>
          </a:ln>
        </p:spPr>
      </p:pic>
      <p:sp>
        <p:nvSpPr>
          <p:cNvPr id="270" name="Google Shape;270;p48"/>
          <p:cNvSpPr txBox="1"/>
          <p:nvPr/>
        </p:nvSpPr>
        <p:spPr>
          <a:xfrm>
            <a:off x="3326071" y="2890549"/>
            <a:ext cx="2815200" cy="777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i" sz="1400" u="none" cap="none" strike="noStrike">
                <a:solidFill>
                  <a:srgbClr val="000000"/>
                </a:solidFill>
                <a:latin typeface="Arial"/>
                <a:ea typeface="Arial"/>
                <a:cs typeface="Arial"/>
                <a:sym typeface="Arial"/>
              </a:rPr>
              <a:t>8 upeaa hetkeä, jolloin hashtag-aktivismi todella onnistui</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fi" sz="1000" u="sng" cap="none" strike="noStrike">
                <a:solidFill>
                  <a:schemeClr val="hlink"/>
                </a:solidFill>
                <a:latin typeface="Arial"/>
                <a:ea typeface="Arial"/>
                <a:cs typeface="Arial"/>
                <a:sym typeface="Arial"/>
                <a:hlinkClick r:id="rId4"/>
              </a:rPr>
              <a:t>https://www.globalcitizen.org/en/content/hashtag-activism-hashtag10-twitter-trends-dresslik/</a:t>
            </a:r>
            <a:endParaRPr b="0" i="0" sz="1000" u="none" cap="none" strike="noStrike">
              <a:solidFill>
                <a:srgbClr val="5D7C8A"/>
              </a:solidFill>
              <a:latin typeface="Arial"/>
              <a:ea typeface="Arial"/>
              <a:cs typeface="Arial"/>
              <a:sym typeface="Arial"/>
            </a:endParaRPr>
          </a:p>
        </p:txBody>
      </p:sp>
      <p:pic>
        <p:nvPicPr>
          <p:cNvPr id="271" name="Google Shape;271;p48"/>
          <p:cNvPicPr preferRelativeResize="0"/>
          <p:nvPr/>
        </p:nvPicPr>
        <p:blipFill rotWithShape="1">
          <a:blip r:embed="rId5">
            <a:alphaModFix/>
          </a:blip>
          <a:srcRect b="0" l="0" r="0" t="0"/>
          <a:stretch/>
        </p:blipFill>
        <p:spPr>
          <a:xfrm>
            <a:off x="6231333" y="777863"/>
            <a:ext cx="2772900" cy="3821100"/>
          </a:xfrm>
          <a:prstGeom prst="roundRect">
            <a:avLst>
              <a:gd fmla="val 6407" name="adj"/>
            </a:avLst>
          </a:prstGeom>
          <a:noFill/>
          <a:ln cap="flat" cmpd="sng" w="28575">
            <a:solidFill>
              <a:srgbClr val="5D7C8A"/>
            </a:solidFill>
            <a:prstDash val="solid"/>
            <a:round/>
            <a:headEnd len="sm" w="sm" type="none"/>
            <a:tailEnd len="sm" w="sm" type="none"/>
          </a:ln>
        </p:spPr>
      </p:pic>
      <p:sp>
        <p:nvSpPr>
          <p:cNvPr id="272" name="Google Shape;272;p48"/>
          <p:cNvSpPr txBox="1"/>
          <p:nvPr/>
        </p:nvSpPr>
        <p:spPr>
          <a:xfrm>
            <a:off x="3415263" y="3852575"/>
            <a:ext cx="2599800" cy="1102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i" sz="1400" u="none" cap="none" strike="noStrike">
                <a:solidFill>
                  <a:srgbClr val="000000"/>
                </a:solidFill>
                <a:latin typeface="Arial"/>
                <a:ea typeface="Arial"/>
                <a:cs typeface="Arial"/>
                <a:sym typeface="Arial"/>
              </a:rPr>
              <a:t>Painostusta: kampanjoita, jotka saivat yritykset muuttamaan maailmaa</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fi" sz="1000" u="sng" cap="none" strike="noStrike">
                <a:solidFill>
                  <a:schemeClr val="hlink"/>
                </a:solidFill>
                <a:latin typeface="Arial"/>
                <a:ea typeface="Arial"/>
                <a:cs typeface="Arial"/>
                <a:sym typeface="Arial"/>
                <a:hlinkClick r:id="rId6"/>
              </a:rPr>
              <a:t>https://www.theguardian.com/sustainable-business/2015/feb/09/corporate-ngo-campaign-environment-climate-change</a:t>
            </a:r>
            <a:endParaRPr b="0" i="0" sz="1000" u="none" cap="none" strike="noStrike">
              <a:solidFill>
                <a:srgbClr val="5D7C8A"/>
              </a:solidFill>
              <a:latin typeface="Arial"/>
              <a:ea typeface="Arial"/>
              <a:cs typeface="Arial"/>
              <a:sym typeface="Arial"/>
            </a:endParaRPr>
          </a:p>
        </p:txBody>
      </p:sp>
      <p:pic>
        <p:nvPicPr>
          <p:cNvPr descr="UPDATE: Great news! LEGO has announced it will not renew its contract with Shell. This is a massive victory for over 1 million Arctic Defenders globally. But Shell is still trying to drill for oil in the Arctic. Click here to demand permanent protection for the home of the polar bears: http://grnpc.org/IgHEe&#10;&#10;---------------------------------------------------------------------------------------------&#10;&#10;We love LEGO. You love LEGO. Everyone loves LEGO. &#10; &#10;But when LEGO's halo effect is being used to sell propaganda to children, especially by an unethical corporation who are busy destroying the natural world our children will inherit, we have to do something.&#10;&#10;Children's imaginations are an unspoilt wilderness. Help us stop Shell polluting them by telling LEGO to stop selling Shell-branded bricks and kits today. &#10;&#10;Greenpeace is calling on LEGO to end its partnership with Shell to Save the Arctic." id="273" name="Google Shape;273;p48" title="LEGO: Everything is NOT awesome.">
            <a:hlinkClick r:id="rId7"/>
          </p:cNvPr>
          <p:cNvPicPr preferRelativeResize="0"/>
          <p:nvPr/>
        </p:nvPicPr>
        <p:blipFill rotWithShape="1">
          <a:blip r:embed="rId8">
            <a:alphaModFix/>
          </a:blip>
          <a:srcRect b="0" l="0" r="0" t="0"/>
          <a:stretch/>
        </p:blipFill>
        <p:spPr>
          <a:xfrm>
            <a:off x="3392376" y="798700"/>
            <a:ext cx="2682563" cy="2011928"/>
          </a:xfrm>
          <a:prstGeom prst="rect">
            <a:avLst/>
          </a:prstGeom>
          <a:noFill/>
          <a:ln>
            <a:noFill/>
          </a:ln>
        </p:spPr>
      </p:pic>
      <p:sp>
        <p:nvSpPr>
          <p:cNvPr id="274" name="Google Shape;274;p48"/>
          <p:cNvSpPr txBox="1"/>
          <p:nvPr>
            <p:ph type="title"/>
          </p:nvPr>
        </p:nvSpPr>
        <p:spPr>
          <a:xfrm>
            <a:off x="493525" y="146075"/>
            <a:ext cx="8650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fi" sz="3000">
                <a:solidFill>
                  <a:srgbClr val="5D7C8A"/>
                </a:solidFill>
              </a:rPr>
              <a:t>Onnistunutta aktivismia</a:t>
            </a:r>
            <a:endParaRPr b="1" sz="3000">
              <a:solidFill>
                <a:srgbClr val="5D7C8A"/>
              </a:solidFill>
            </a:endParaRPr>
          </a:p>
        </p:txBody>
      </p:sp>
      <p:sp>
        <p:nvSpPr>
          <p:cNvPr id="275" name="Google Shape;275;p48"/>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6" name="Google Shape;276;p48"/>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9"/>
          <p:cNvPicPr preferRelativeResize="0"/>
          <p:nvPr/>
        </p:nvPicPr>
        <p:blipFill rotWithShape="1">
          <a:blip r:embed="rId3">
            <a:alphaModFix/>
          </a:blip>
          <a:srcRect b="0" l="0" r="0" t="0"/>
          <a:stretch/>
        </p:blipFill>
        <p:spPr>
          <a:xfrm>
            <a:off x="751850" y="818025"/>
            <a:ext cx="2109300" cy="3733500"/>
          </a:xfrm>
          <a:prstGeom prst="roundRect">
            <a:avLst>
              <a:gd fmla="val 11019" name="adj"/>
            </a:avLst>
          </a:prstGeom>
          <a:noFill/>
          <a:ln cap="flat" cmpd="sng" w="28575">
            <a:solidFill>
              <a:srgbClr val="5D7C8A"/>
            </a:solidFill>
            <a:prstDash val="solid"/>
            <a:round/>
            <a:headEnd len="sm" w="sm" type="none"/>
            <a:tailEnd len="sm" w="sm" type="none"/>
          </a:ln>
        </p:spPr>
      </p:pic>
      <p:pic>
        <p:nvPicPr>
          <p:cNvPr id="282" name="Google Shape;282;p49"/>
          <p:cNvPicPr preferRelativeResize="0"/>
          <p:nvPr/>
        </p:nvPicPr>
        <p:blipFill rotWithShape="1">
          <a:blip r:embed="rId4">
            <a:alphaModFix/>
          </a:blip>
          <a:srcRect b="33735" l="0" r="0" t="0"/>
          <a:stretch/>
        </p:blipFill>
        <p:spPr>
          <a:xfrm>
            <a:off x="6527100" y="769425"/>
            <a:ext cx="2109300" cy="3830700"/>
          </a:xfrm>
          <a:prstGeom prst="roundRect">
            <a:avLst>
              <a:gd fmla="val 10040" name="adj"/>
            </a:avLst>
          </a:prstGeom>
          <a:noFill/>
          <a:ln cap="flat" cmpd="sng" w="28575">
            <a:solidFill>
              <a:srgbClr val="5D7C8A"/>
            </a:solidFill>
            <a:prstDash val="solid"/>
            <a:round/>
            <a:headEnd len="sm" w="sm" type="none"/>
            <a:tailEnd len="sm" w="sm" type="none"/>
          </a:ln>
        </p:spPr>
      </p:pic>
      <p:sp>
        <p:nvSpPr>
          <p:cNvPr id="283" name="Google Shape;283;p49"/>
          <p:cNvSpPr txBox="1"/>
          <p:nvPr/>
        </p:nvSpPr>
        <p:spPr>
          <a:xfrm>
            <a:off x="3701100" y="847950"/>
            <a:ext cx="2776200" cy="122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i" sz="1400" u="none" cap="none" strike="noStrike">
                <a:solidFill>
                  <a:srgbClr val="000000"/>
                </a:solidFill>
                <a:latin typeface="Arial"/>
                <a:ea typeface="Arial"/>
                <a:cs typeface="Arial"/>
                <a:sym typeface="Arial"/>
              </a:rPr>
              <a:t>Jäävesihaaste: 5 asiaa, jotka sinun pitäisi tietää</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i" sz="1400" u="sng" cap="none" strike="noStrike">
                <a:solidFill>
                  <a:schemeClr val="hlink"/>
                </a:solidFill>
                <a:latin typeface="Arial"/>
                <a:ea typeface="Arial"/>
                <a:cs typeface="Arial"/>
                <a:sym typeface="Arial"/>
                <a:hlinkClick r:id="rId5"/>
              </a:rPr>
              <a:t>https://eu.usatoday.com/story/news/2017/07/03/ice-bucket-challenge-5-things-you-should-know/448006001/</a:t>
            </a:r>
            <a:endParaRPr b="0" i="0" sz="1400" u="none" cap="none" strike="noStrike">
              <a:solidFill>
                <a:srgbClr val="5D7C8A"/>
              </a:solidFill>
              <a:latin typeface="Arial"/>
              <a:ea typeface="Arial"/>
              <a:cs typeface="Arial"/>
              <a:sym typeface="Arial"/>
            </a:endParaRPr>
          </a:p>
        </p:txBody>
      </p:sp>
      <p:sp>
        <p:nvSpPr>
          <p:cNvPr id="284" name="Google Shape;284;p49"/>
          <p:cNvSpPr txBox="1"/>
          <p:nvPr/>
        </p:nvSpPr>
        <p:spPr>
          <a:xfrm>
            <a:off x="2969275" y="3552525"/>
            <a:ext cx="2776200" cy="999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i" sz="1400" u="none" cap="none" strike="noStrike">
                <a:solidFill>
                  <a:srgbClr val="000000"/>
                </a:solidFill>
                <a:latin typeface="Arial"/>
                <a:ea typeface="Arial"/>
                <a:cs typeface="Arial"/>
                <a:sym typeface="Arial"/>
              </a:rPr>
              <a:t>Jäävesihaasteen tuoma edistys</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i" sz="1400" u="sng" cap="none" strike="noStrike">
                <a:solidFill>
                  <a:schemeClr val="hlink"/>
                </a:solidFill>
                <a:latin typeface="Arial"/>
                <a:ea typeface="Arial"/>
                <a:cs typeface="Arial"/>
                <a:sym typeface="Arial"/>
                <a:hlinkClick r:id="rId6"/>
              </a:rPr>
              <a:t>http://www.alsa.org/fight-als/edau/ibc-progress-infographic.html</a:t>
            </a:r>
            <a:endParaRPr b="0" i="0" sz="1400" u="none" cap="none" strike="noStrike">
              <a:solidFill>
                <a:srgbClr val="5D7C8A"/>
              </a:solidFill>
              <a:latin typeface="Arial"/>
              <a:ea typeface="Arial"/>
              <a:cs typeface="Arial"/>
              <a:sym typeface="Arial"/>
            </a:endParaRPr>
          </a:p>
        </p:txBody>
      </p:sp>
      <p:sp>
        <p:nvSpPr>
          <p:cNvPr id="285" name="Google Shape;285;p49"/>
          <p:cNvSpPr txBox="1"/>
          <p:nvPr>
            <p:ph type="title"/>
          </p:nvPr>
        </p:nvSpPr>
        <p:spPr>
          <a:xfrm>
            <a:off x="493525" y="146075"/>
            <a:ext cx="8650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fi" sz="3000">
                <a:solidFill>
                  <a:srgbClr val="5D7C8A"/>
                </a:solidFill>
              </a:rPr>
              <a:t>#ALSIceBucketChallenge</a:t>
            </a:r>
            <a:endParaRPr b="1" sz="3000">
              <a:solidFill>
                <a:srgbClr val="5D7C8A"/>
              </a:solidFill>
            </a:endParaRPr>
          </a:p>
        </p:txBody>
      </p:sp>
      <p:sp>
        <p:nvSpPr>
          <p:cNvPr id="286" name="Google Shape;286;p49"/>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7" name="Google Shape;287;p49"/>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50"/>
          <p:cNvPicPr preferRelativeResize="0"/>
          <p:nvPr/>
        </p:nvPicPr>
        <p:blipFill rotWithShape="1">
          <a:blip r:embed="rId3">
            <a:alphaModFix/>
          </a:blip>
          <a:srcRect b="0" l="0" r="0" t="0"/>
          <a:stretch/>
        </p:blipFill>
        <p:spPr>
          <a:xfrm>
            <a:off x="7228237" y="4547458"/>
            <a:ext cx="1026575" cy="471675"/>
          </a:xfrm>
          <a:prstGeom prst="rect">
            <a:avLst/>
          </a:prstGeom>
          <a:noFill/>
          <a:ln>
            <a:noFill/>
          </a:ln>
        </p:spPr>
      </p:pic>
      <p:pic>
        <p:nvPicPr>
          <p:cNvPr id="293" name="Google Shape;293;p50"/>
          <p:cNvPicPr preferRelativeResize="0"/>
          <p:nvPr/>
        </p:nvPicPr>
        <p:blipFill rotWithShape="1">
          <a:blip r:embed="rId4">
            <a:alphaModFix/>
          </a:blip>
          <a:srcRect b="0" l="0" r="0" t="0"/>
          <a:stretch/>
        </p:blipFill>
        <p:spPr>
          <a:xfrm>
            <a:off x="8338052" y="4547458"/>
            <a:ext cx="684261" cy="471675"/>
          </a:xfrm>
          <a:prstGeom prst="rect">
            <a:avLst/>
          </a:prstGeom>
          <a:noFill/>
          <a:ln>
            <a:noFill/>
          </a:ln>
        </p:spPr>
      </p:pic>
      <p:sp>
        <p:nvSpPr>
          <p:cNvPr id="294" name="Google Shape;294;p50"/>
          <p:cNvSpPr txBox="1"/>
          <p:nvPr/>
        </p:nvSpPr>
        <p:spPr>
          <a:xfrm>
            <a:off x="775175" y="1601313"/>
            <a:ext cx="7932900" cy="2487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1"/>
              </a:buClr>
              <a:buSzPts val="1800"/>
              <a:buFont typeface="Arial"/>
              <a:buChar char="★"/>
            </a:pPr>
            <a:r>
              <a:rPr b="0" i="0" lang="fi" sz="1800" u="none" cap="none" strike="noStrike">
                <a:solidFill>
                  <a:schemeClr val="dk1"/>
                </a:solidFill>
                <a:latin typeface="Arial"/>
                <a:ea typeface="Arial"/>
                <a:cs typeface="Arial"/>
                <a:sym typeface="Arial"/>
              </a:rPr>
              <a:t>Ihmisten </a:t>
            </a:r>
            <a:r>
              <a:rPr b="1" i="0" lang="fi" sz="1800" u="none" cap="none" strike="noStrike">
                <a:solidFill>
                  <a:srgbClr val="5D7C8A"/>
                </a:solidFill>
                <a:latin typeface="Arial"/>
                <a:ea typeface="Arial"/>
                <a:cs typeface="Arial"/>
                <a:sym typeface="Arial"/>
              </a:rPr>
              <a:t>organisointi</a:t>
            </a:r>
            <a:r>
              <a:rPr b="0" i="0" lang="fi" sz="1800" u="none" cap="none" strike="noStrike">
                <a:solidFill>
                  <a:schemeClr val="dk1"/>
                </a:solidFill>
                <a:latin typeface="Arial"/>
                <a:ea typeface="Arial"/>
                <a:cs typeface="Arial"/>
                <a:sym typeface="Arial"/>
              </a:rPr>
              <a:t> ja </a:t>
            </a:r>
            <a:r>
              <a:rPr lang="fi" sz="1800">
                <a:solidFill>
                  <a:schemeClr val="dk1"/>
                </a:solidFill>
              </a:rPr>
              <a:t>aktivointi.</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1" i="0" lang="fi" sz="1800" u="none" cap="none" strike="noStrike">
                <a:solidFill>
                  <a:srgbClr val="5D7C8A"/>
                </a:solidFill>
                <a:latin typeface="Arial"/>
                <a:ea typeface="Arial"/>
                <a:cs typeface="Arial"/>
                <a:sym typeface="Arial"/>
              </a:rPr>
              <a:t>Osallistaminen</a:t>
            </a:r>
            <a:r>
              <a:rPr b="0" i="0" lang="fi" sz="1800" u="none" cap="none" strike="noStrike">
                <a:solidFill>
                  <a:schemeClr val="dk1"/>
                </a:solidFill>
                <a:latin typeface="Arial"/>
                <a:ea typeface="Arial"/>
                <a:cs typeface="Arial"/>
                <a:sym typeface="Arial"/>
              </a:rPr>
              <a:t> – huomioidaan kaikki, myös marginaaliryhmät.</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1" i="0" lang="fi" sz="1800" u="none" cap="none" strike="noStrike">
                <a:solidFill>
                  <a:srgbClr val="5D7C8A"/>
                </a:solidFill>
                <a:latin typeface="Arial"/>
                <a:ea typeface="Arial"/>
                <a:cs typeface="Arial"/>
                <a:sym typeface="Arial"/>
              </a:rPr>
              <a:t>Selkeys</a:t>
            </a:r>
            <a:r>
              <a:rPr b="0" i="0" lang="fi" sz="1800" u="none" cap="none" strike="noStrike">
                <a:solidFill>
                  <a:schemeClr val="dk1"/>
                </a:solidFill>
                <a:latin typeface="Arial"/>
                <a:ea typeface="Arial"/>
                <a:cs typeface="Arial"/>
                <a:sym typeface="Arial"/>
              </a:rPr>
              <a:t> – kerrotaan selvästi, mitä muutosta halutaan.</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1" i="0" lang="fi" sz="1800" u="none" cap="none" strike="noStrike">
                <a:solidFill>
                  <a:srgbClr val="5D7C8A"/>
                </a:solidFill>
                <a:latin typeface="Arial"/>
                <a:ea typeface="Arial"/>
                <a:cs typeface="Arial"/>
                <a:sym typeface="Arial"/>
              </a:rPr>
              <a:t>Reagointi</a:t>
            </a:r>
            <a:r>
              <a:rPr b="0" i="0" lang="fi" sz="1800" u="none" cap="none" strike="noStrike">
                <a:solidFill>
                  <a:schemeClr val="dk1"/>
                </a:solidFill>
                <a:latin typeface="Arial"/>
                <a:ea typeface="Arial"/>
                <a:cs typeface="Arial"/>
                <a:sym typeface="Arial"/>
              </a:rPr>
              <a:t> </a:t>
            </a:r>
            <a:r>
              <a:rPr lang="fi" sz="1800">
                <a:solidFill>
                  <a:schemeClr val="dk1"/>
                </a:solidFill>
              </a:rPr>
              <a:t>–</a:t>
            </a:r>
            <a:r>
              <a:rPr b="0" i="0" lang="fi" sz="1800" u="none" cap="none" strike="noStrike">
                <a:solidFill>
                  <a:schemeClr val="dk1"/>
                </a:solidFill>
                <a:latin typeface="Arial"/>
                <a:ea typeface="Arial"/>
                <a:cs typeface="Arial"/>
                <a:sym typeface="Arial"/>
              </a:rPr>
              <a:t> ajankohtaisiin ongelmiin ja tapahtumiin.</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1" i="0" lang="fi" sz="1800" u="none" cap="none" strike="noStrike">
                <a:solidFill>
                  <a:srgbClr val="5D7C8A"/>
                </a:solidFill>
                <a:latin typeface="Arial"/>
                <a:ea typeface="Arial"/>
                <a:cs typeface="Arial"/>
                <a:sym typeface="Arial"/>
              </a:rPr>
              <a:t>Muiden innostaminen</a:t>
            </a:r>
            <a:r>
              <a:rPr b="0" i="0" lang="fi" sz="1800" u="none" cap="none" strike="noStrike">
                <a:solidFill>
                  <a:schemeClr val="dk1"/>
                </a:solidFill>
                <a:latin typeface="Arial"/>
                <a:ea typeface="Arial"/>
                <a:cs typeface="Arial"/>
                <a:sym typeface="Arial"/>
              </a:rPr>
              <a:t> </a:t>
            </a:r>
            <a:r>
              <a:rPr lang="fi" sz="1800">
                <a:solidFill>
                  <a:schemeClr val="dk1"/>
                </a:solidFill>
              </a:rPr>
              <a:t>– sitoutuminen </a:t>
            </a:r>
            <a:r>
              <a:rPr b="0" i="0" lang="fi" sz="1800" u="none" cap="none" strike="noStrike">
                <a:solidFill>
                  <a:schemeClr val="dk1"/>
                </a:solidFill>
                <a:latin typeface="Arial"/>
                <a:ea typeface="Arial"/>
                <a:cs typeface="Arial"/>
                <a:sym typeface="Arial"/>
              </a:rPr>
              <a:t>kampanj</a:t>
            </a:r>
            <a:r>
              <a:rPr lang="fi" sz="1800">
                <a:solidFill>
                  <a:schemeClr val="dk1"/>
                </a:solidFill>
              </a:rPr>
              <a:t>an viesti</a:t>
            </a:r>
            <a:r>
              <a:rPr b="0" i="0" lang="fi" sz="1800" u="none" cap="none" strike="noStrike">
                <a:solidFill>
                  <a:schemeClr val="dk1"/>
                </a:solidFill>
                <a:latin typeface="Arial"/>
                <a:ea typeface="Arial"/>
                <a:cs typeface="Arial"/>
                <a:sym typeface="Arial"/>
              </a:rPr>
              <a:t>en </a:t>
            </a:r>
            <a:r>
              <a:rPr lang="fi" sz="1800">
                <a:solidFill>
                  <a:schemeClr val="dk1"/>
                </a:solidFill>
              </a:rPr>
              <a:t>jakamiseen.</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1" i="0" lang="fi" sz="1800" u="none" cap="none" strike="noStrike">
                <a:solidFill>
                  <a:srgbClr val="5D7C8A"/>
                </a:solidFill>
                <a:latin typeface="Arial"/>
                <a:ea typeface="Arial"/>
                <a:cs typeface="Arial"/>
                <a:sym typeface="Arial"/>
              </a:rPr>
              <a:t>Yhdistäminen</a:t>
            </a:r>
            <a:r>
              <a:rPr b="0" i="0" lang="fi" sz="1800" u="none" cap="none" strike="noStrike">
                <a:solidFill>
                  <a:schemeClr val="dk1"/>
                </a:solidFill>
                <a:latin typeface="Arial"/>
                <a:ea typeface="Arial"/>
                <a:cs typeface="Arial"/>
                <a:sym typeface="Arial"/>
              </a:rPr>
              <a:t> – toimitaan sekä netissä että sen ulkopuolella.</a:t>
            </a:r>
            <a:endParaRPr b="0" i="0" sz="1800" u="none" cap="none" strike="noStrike">
              <a:solidFill>
                <a:srgbClr val="000000"/>
              </a:solidFill>
              <a:latin typeface="Arial"/>
              <a:ea typeface="Arial"/>
              <a:cs typeface="Arial"/>
              <a:sym typeface="Arial"/>
            </a:endParaRPr>
          </a:p>
        </p:txBody>
      </p:sp>
      <p:pic>
        <p:nvPicPr>
          <p:cNvPr id="295" name="Google Shape;295;p50"/>
          <p:cNvPicPr preferRelativeResize="0"/>
          <p:nvPr/>
        </p:nvPicPr>
        <p:blipFill rotWithShape="1">
          <a:blip r:embed="rId5">
            <a:alphaModFix/>
          </a:blip>
          <a:srcRect b="0" l="0" r="0" t="0"/>
          <a:stretch/>
        </p:blipFill>
        <p:spPr>
          <a:xfrm>
            <a:off x="4305999" y="3471853"/>
            <a:ext cx="1995324" cy="1995300"/>
          </a:xfrm>
          <a:prstGeom prst="rect">
            <a:avLst/>
          </a:prstGeom>
          <a:noFill/>
          <a:ln>
            <a:noFill/>
          </a:ln>
        </p:spPr>
      </p:pic>
      <p:sp>
        <p:nvSpPr>
          <p:cNvPr id="296" name="Google Shape;296;p50"/>
          <p:cNvSpPr txBox="1"/>
          <p:nvPr>
            <p:ph type="title"/>
          </p:nvPr>
        </p:nvSpPr>
        <p:spPr>
          <a:xfrm>
            <a:off x="493525" y="570400"/>
            <a:ext cx="8650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fi" sz="3000">
                <a:solidFill>
                  <a:srgbClr val="5D7C8A"/>
                </a:solidFill>
              </a:rPr>
              <a:t>Onnistuneessa kampanjassa</a:t>
            </a:r>
            <a:endParaRPr b="1" sz="3000">
              <a:solidFill>
                <a:srgbClr val="5D7C8A"/>
              </a:solidFill>
            </a:endParaRPr>
          </a:p>
        </p:txBody>
      </p:sp>
      <p:sp>
        <p:nvSpPr>
          <p:cNvPr id="297" name="Google Shape;297;p50"/>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8" name="Google Shape;298;p50"/>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51"/>
          <p:cNvPicPr preferRelativeResize="0"/>
          <p:nvPr/>
        </p:nvPicPr>
        <p:blipFill rotWithShape="1">
          <a:blip r:embed="rId3">
            <a:alphaModFix/>
          </a:blip>
          <a:srcRect b="28" l="0" r="0" t="39"/>
          <a:stretch/>
        </p:blipFill>
        <p:spPr>
          <a:xfrm>
            <a:off x="1" y="0"/>
            <a:ext cx="497998" cy="5143498"/>
          </a:xfrm>
          <a:prstGeom prst="rect">
            <a:avLst/>
          </a:prstGeom>
          <a:noFill/>
          <a:ln>
            <a:noFill/>
          </a:ln>
        </p:spPr>
      </p:pic>
      <p:pic>
        <p:nvPicPr>
          <p:cNvPr id="304" name="Google Shape;304;p51"/>
          <p:cNvPicPr preferRelativeResize="0"/>
          <p:nvPr/>
        </p:nvPicPr>
        <p:blipFill rotWithShape="1">
          <a:blip r:embed="rId4">
            <a:alphaModFix/>
          </a:blip>
          <a:srcRect b="0" l="0" r="0" t="0"/>
          <a:stretch/>
        </p:blipFill>
        <p:spPr>
          <a:xfrm>
            <a:off x="2313182" y="703750"/>
            <a:ext cx="4517626" cy="1868000"/>
          </a:xfrm>
          <a:prstGeom prst="rect">
            <a:avLst/>
          </a:prstGeom>
          <a:noFill/>
          <a:ln>
            <a:noFill/>
          </a:ln>
        </p:spPr>
      </p:pic>
      <p:sp>
        <p:nvSpPr>
          <p:cNvPr id="305" name="Google Shape;305;p51"/>
          <p:cNvSpPr txBox="1"/>
          <p:nvPr/>
        </p:nvSpPr>
        <p:spPr>
          <a:xfrm>
            <a:off x="1933950" y="2764750"/>
            <a:ext cx="5276100" cy="73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fi" sz="3600" u="none" cap="none" strike="noStrike">
                <a:solidFill>
                  <a:srgbClr val="F7931D"/>
                </a:solidFill>
                <a:latin typeface="Arial"/>
                <a:ea typeface="Arial"/>
                <a:cs typeface="Arial"/>
                <a:sym typeface="Arial"/>
              </a:rPr>
              <a:t>www.hackinghate.eu</a:t>
            </a:r>
            <a:endParaRPr b="1" i="0" sz="3600" u="none" cap="none" strike="noStrike">
              <a:solidFill>
                <a:srgbClr val="F7931D"/>
              </a:solidFill>
              <a:latin typeface="Arial"/>
              <a:ea typeface="Arial"/>
              <a:cs typeface="Arial"/>
              <a:sym typeface="Arial"/>
            </a:endParaRPr>
          </a:p>
        </p:txBody>
      </p:sp>
      <p:sp>
        <p:nvSpPr>
          <p:cNvPr id="306" name="Google Shape;306;p51"/>
          <p:cNvSpPr txBox="1"/>
          <p:nvPr/>
        </p:nvSpPr>
        <p:spPr>
          <a:xfrm>
            <a:off x="3498613" y="3742400"/>
            <a:ext cx="2146800" cy="4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fi" sz="2500" u="none" cap="none" strike="noStrike">
                <a:solidFill>
                  <a:srgbClr val="F7931D"/>
                </a:solidFill>
                <a:latin typeface="Arial"/>
                <a:ea typeface="Arial"/>
                <a:cs typeface="Arial"/>
                <a:sym typeface="Arial"/>
              </a:rPr>
              <a:t>#SELMA_eu</a:t>
            </a:r>
            <a:endParaRPr b="1" i="0" sz="2500" u="none" cap="none" strike="noStrike">
              <a:solidFill>
                <a:srgbClr val="F7931D"/>
              </a:solidFill>
              <a:latin typeface="Arial"/>
              <a:ea typeface="Arial"/>
              <a:cs typeface="Arial"/>
              <a:sym typeface="Arial"/>
            </a:endParaRPr>
          </a:p>
        </p:txBody>
      </p:sp>
      <p:pic>
        <p:nvPicPr>
          <p:cNvPr id="307" name="Google Shape;307;p51"/>
          <p:cNvPicPr preferRelativeResize="0"/>
          <p:nvPr/>
        </p:nvPicPr>
        <p:blipFill rotWithShape="1">
          <a:blip r:embed="rId5">
            <a:alphaModFix/>
          </a:blip>
          <a:srcRect b="0" l="0" r="0" t="0"/>
          <a:stretch/>
        </p:blipFill>
        <p:spPr>
          <a:xfrm>
            <a:off x="2994226" y="3738238"/>
            <a:ext cx="421425" cy="421425"/>
          </a:xfrm>
          <a:prstGeom prst="rect">
            <a:avLst/>
          </a:prstGeom>
          <a:noFill/>
          <a:ln>
            <a:noFill/>
          </a:ln>
        </p:spPr>
      </p:pic>
      <p:pic>
        <p:nvPicPr>
          <p:cNvPr id="308" name="Google Shape;308;p51"/>
          <p:cNvPicPr preferRelativeResize="0"/>
          <p:nvPr/>
        </p:nvPicPr>
        <p:blipFill rotWithShape="1">
          <a:blip r:embed="rId6">
            <a:alphaModFix/>
          </a:blip>
          <a:srcRect b="0" l="0" r="0" t="0"/>
          <a:stretch/>
        </p:blipFill>
        <p:spPr>
          <a:xfrm>
            <a:off x="698200" y="4566900"/>
            <a:ext cx="2193600" cy="413000"/>
          </a:xfrm>
          <a:prstGeom prst="rect">
            <a:avLst/>
          </a:prstGeom>
          <a:noFill/>
          <a:ln>
            <a:noFill/>
          </a:ln>
        </p:spPr>
      </p:pic>
      <p:pic>
        <p:nvPicPr>
          <p:cNvPr id="309" name="Google Shape;309;p51"/>
          <p:cNvPicPr preferRelativeResize="0"/>
          <p:nvPr/>
        </p:nvPicPr>
        <p:blipFill rotWithShape="1">
          <a:blip r:embed="rId7">
            <a:alphaModFix/>
          </a:blip>
          <a:srcRect b="0" l="0" r="0" t="0"/>
          <a:stretch/>
        </p:blipFill>
        <p:spPr>
          <a:xfrm>
            <a:off x="4951950" y="4627776"/>
            <a:ext cx="953696" cy="291250"/>
          </a:xfrm>
          <a:prstGeom prst="rect">
            <a:avLst/>
          </a:prstGeom>
          <a:noFill/>
          <a:ln>
            <a:noFill/>
          </a:ln>
        </p:spPr>
      </p:pic>
      <p:pic>
        <p:nvPicPr>
          <p:cNvPr id="310" name="Google Shape;310;p51"/>
          <p:cNvPicPr preferRelativeResize="0"/>
          <p:nvPr/>
        </p:nvPicPr>
        <p:blipFill rotWithShape="1">
          <a:blip r:embed="rId8">
            <a:alphaModFix/>
          </a:blip>
          <a:srcRect b="6253" l="0" r="0" t="6262"/>
          <a:stretch/>
        </p:blipFill>
        <p:spPr>
          <a:xfrm>
            <a:off x="3022725" y="4566900"/>
            <a:ext cx="1169370" cy="412999"/>
          </a:xfrm>
          <a:prstGeom prst="rect">
            <a:avLst/>
          </a:prstGeom>
          <a:noFill/>
          <a:ln>
            <a:noFill/>
          </a:ln>
        </p:spPr>
      </p:pic>
      <p:pic>
        <p:nvPicPr>
          <p:cNvPr id="311" name="Google Shape;311;p51"/>
          <p:cNvPicPr preferRelativeResize="0"/>
          <p:nvPr/>
        </p:nvPicPr>
        <p:blipFill rotWithShape="1">
          <a:blip r:embed="rId9">
            <a:alphaModFix/>
          </a:blip>
          <a:srcRect b="0" l="0" r="0" t="0"/>
          <a:stretch/>
        </p:blipFill>
        <p:spPr>
          <a:xfrm>
            <a:off x="4323031" y="4524394"/>
            <a:ext cx="498000" cy="498000"/>
          </a:xfrm>
          <a:prstGeom prst="rect">
            <a:avLst/>
          </a:prstGeom>
          <a:noFill/>
          <a:ln>
            <a:noFill/>
          </a:ln>
        </p:spPr>
      </p:pic>
      <p:pic>
        <p:nvPicPr>
          <p:cNvPr id="312" name="Google Shape;312;p51"/>
          <p:cNvPicPr preferRelativeResize="0"/>
          <p:nvPr/>
        </p:nvPicPr>
        <p:blipFill rotWithShape="1">
          <a:blip r:embed="rId10">
            <a:alphaModFix/>
          </a:blip>
          <a:srcRect b="0" l="0" r="0" t="0"/>
          <a:stretch/>
        </p:blipFill>
        <p:spPr>
          <a:xfrm>
            <a:off x="6036575" y="4499890"/>
            <a:ext cx="498002" cy="547023"/>
          </a:xfrm>
          <a:prstGeom prst="rect">
            <a:avLst/>
          </a:prstGeom>
          <a:noFill/>
          <a:ln>
            <a:noFill/>
          </a:ln>
        </p:spPr>
      </p:pic>
      <p:pic>
        <p:nvPicPr>
          <p:cNvPr id="313" name="Google Shape;313;p51"/>
          <p:cNvPicPr preferRelativeResize="0"/>
          <p:nvPr/>
        </p:nvPicPr>
        <p:blipFill rotWithShape="1">
          <a:blip r:embed="rId11">
            <a:alphaModFix/>
          </a:blip>
          <a:srcRect b="0" l="0" r="0" t="0"/>
          <a:stretch/>
        </p:blipFill>
        <p:spPr>
          <a:xfrm>
            <a:off x="6665500" y="4617700"/>
            <a:ext cx="953698" cy="311403"/>
          </a:xfrm>
          <a:prstGeom prst="rect">
            <a:avLst/>
          </a:prstGeom>
          <a:noFill/>
          <a:ln>
            <a:noFill/>
          </a:ln>
        </p:spPr>
      </p:pic>
      <p:pic>
        <p:nvPicPr>
          <p:cNvPr id="314" name="Google Shape;314;p51"/>
          <p:cNvPicPr preferRelativeResize="0"/>
          <p:nvPr/>
        </p:nvPicPr>
        <p:blipFill rotWithShape="1">
          <a:blip r:embed="rId12">
            <a:alphaModFix/>
          </a:blip>
          <a:srcRect b="0" l="0" r="0" t="0"/>
          <a:stretch/>
        </p:blipFill>
        <p:spPr>
          <a:xfrm>
            <a:off x="7750125" y="4627775"/>
            <a:ext cx="1142175" cy="291250"/>
          </a:xfrm>
          <a:prstGeom prst="rect">
            <a:avLst/>
          </a:prstGeom>
          <a:noFill/>
          <a:ln>
            <a:noFill/>
          </a:ln>
        </p:spPr>
      </p:pic>
      <p:pic>
        <p:nvPicPr>
          <p:cNvPr id="315" name="Google Shape;315;p51"/>
          <p:cNvPicPr preferRelativeResize="0"/>
          <p:nvPr/>
        </p:nvPicPr>
        <p:blipFill rotWithShape="1">
          <a:blip r:embed="rId13">
            <a:alphaModFix/>
          </a:blip>
          <a:srcRect b="0" l="0" r="0" t="0"/>
          <a:stretch/>
        </p:blipFill>
        <p:spPr>
          <a:xfrm>
            <a:off x="69752" y="499600"/>
            <a:ext cx="358499" cy="357410"/>
          </a:xfrm>
          <a:prstGeom prst="rect">
            <a:avLst/>
          </a:prstGeom>
          <a:noFill/>
          <a:ln>
            <a:noFill/>
          </a:ln>
        </p:spPr>
      </p:pic>
      <p:sp>
        <p:nvSpPr>
          <p:cNvPr id="316" name="Google Shape;316;p51"/>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7" name="Google Shape;317;p51"/>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8"/>
          <p:cNvSpPr txBox="1"/>
          <p:nvPr>
            <p:ph type="title"/>
          </p:nvPr>
        </p:nvSpPr>
        <p:spPr>
          <a:xfrm>
            <a:off x="6475425" y="1609750"/>
            <a:ext cx="269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fi" sz="3000">
                <a:solidFill>
                  <a:srgbClr val="5D7C8A"/>
                </a:solidFill>
              </a:rPr>
              <a:t>Mitä mieltä olet tästä?</a:t>
            </a:r>
            <a:endParaRPr b="1" sz="3000">
              <a:solidFill>
                <a:srgbClr val="5D7C8A"/>
              </a:solidFill>
            </a:endParaRPr>
          </a:p>
        </p:txBody>
      </p:sp>
      <p:pic>
        <p:nvPicPr>
          <p:cNvPr id="164" name="Google Shape;164;p38"/>
          <p:cNvPicPr preferRelativeResize="0"/>
          <p:nvPr/>
        </p:nvPicPr>
        <p:blipFill rotWithShape="1">
          <a:blip r:embed="rId3">
            <a:alphaModFix/>
          </a:blip>
          <a:srcRect b="0" l="0" r="0" t="0"/>
          <a:stretch/>
        </p:blipFill>
        <p:spPr>
          <a:xfrm>
            <a:off x="798526" y="788801"/>
            <a:ext cx="5615400" cy="3159896"/>
          </a:xfrm>
          <a:prstGeom prst="roundRect">
            <a:avLst>
              <a:gd fmla="val 9991" name="adj"/>
            </a:avLst>
          </a:prstGeom>
          <a:noFill/>
          <a:ln cap="flat" cmpd="sng" w="28575">
            <a:solidFill>
              <a:srgbClr val="5D7C8A"/>
            </a:solidFill>
            <a:prstDash val="solid"/>
            <a:round/>
            <a:headEnd len="sm" w="sm" type="none"/>
            <a:tailEnd len="sm" w="sm" type="none"/>
          </a:ln>
        </p:spPr>
      </p:pic>
      <p:sp>
        <p:nvSpPr>
          <p:cNvPr id="165" name="Google Shape;165;p38"/>
          <p:cNvSpPr txBox="1"/>
          <p:nvPr/>
        </p:nvSpPr>
        <p:spPr>
          <a:xfrm>
            <a:off x="1217255" y="3090852"/>
            <a:ext cx="2131256"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4800" u="none" cap="none" strike="noStrike">
                <a:solidFill>
                  <a:schemeClr val="lt1"/>
                </a:solidFill>
                <a:latin typeface="Impact"/>
                <a:ea typeface="Impact"/>
                <a:cs typeface="Impact"/>
                <a:sym typeface="Impact"/>
              </a:rPr>
              <a:t>Banhof</a:t>
            </a:r>
            <a:endParaRPr/>
          </a:p>
        </p:txBody>
      </p:sp>
      <p:sp>
        <p:nvSpPr>
          <p:cNvPr id="166" name="Google Shape;166;p38"/>
          <p:cNvSpPr txBox="1"/>
          <p:nvPr/>
        </p:nvSpPr>
        <p:spPr>
          <a:xfrm>
            <a:off x="3767240" y="2368749"/>
            <a:ext cx="1671863"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4800" u="none" cap="none" strike="noStrike">
                <a:solidFill>
                  <a:schemeClr val="lt1"/>
                </a:solidFill>
                <a:latin typeface="Impact"/>
                <a:ea typeface="Impact"/>
                <a:cs typeface="Impact"/>
                <a:sym typeface="Impact"/>
              </a:rPr>
              <a:t>Sinä</a:t>
            </a:r>
            <a:endParaRPr/>
          </a:p>
        </p:txBody>
      </p:sp>
      <p:sp>
        <p:nvSpPr>
          <p:cNvPr id="167" name="Google Shape;167;p38"/>
          <p:cNvSpPr txBox="1"/>
          <p:nvPr/>
        </p:nvSpPr>
        <p:spPr>
          <a:xfrm>
            <a:off x="4910959" y="2906186"/>
            <a:ext cx="1663262"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fi" sz="2000" u="none" cap="none" strike="noStrike">
                <a:solidFill>
                  <a:schemeClr val="lt1"/>
                </a:solidFill>
                <a:latin typeface="Impact"/>
                <a:ea typeface="Impact"/>
                <a:cs typeface="Impact"/>
                <a:sym typeface="Impact"/>
              </a:rPr>
              <a:t>Nykyinen työnantajasi</a:t>
            </a:r>
            <a:endParaRPr/>
          </a:p>
        </p:txBody>
      </p:sp>
      <p:sp>
        <p:nvSpPr>
          <p:cNvPr id="168" name="Google Shape;168;p38"/>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9" name="Google Shape;169;p38"/>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9"/>
          <p:cNvPicPr preferRelativeResize="0"/>
          <p:nvPr/>
        </p:nvPicPr>
        <p:blipFill rotWithShape="1">
          <a:blip r:embed="rId3">
            <a:alphaModFix/>
          </a:blip>
          <a:srcRect b="0" l="0" r="0" t="0"/>
          <a:stretch/>
        </p:blipFill>
        <p:spPr>
          <a:xfrm>
            <a:off x="674175" y="143225"/>
            <a:ext cx="3407400" cy="2271600"/>
          </a:xfrm>
          <a:prstGeom prst="roundRect">
            <a:avLst>
              <a:gd fmla="val 7787" name="adj"/>
            </a:avLst>
          </a:prstGeom>
          <a:noFill/>
          <a:ln cap="flat" cmpd="sng" w="28575">
            <a:solidFill>
              <a:srgbClr val="5D7C8A"/>
            </a:solidFill>
            <a:prstDash val="solid"/>
            <a:round/>
            <a:headEnd len="sm" w="sm" type="none"/>
            <a:tailEnd len="sm" w="sm" type="none"/>
          </a:ln>
        </p:spPr>
      </p:pic>
      <p:pic>
        <p:nvPicPr>
          <p:cNvPr id="175" name="Google Shape;175;p39"/>
          <p:cNvPicPr preferRelativeResize="0"/>
          <p:nvPr/>
        </p:nvPicPr>
        <p:blipFill rotWithShape="1">
          <a:blip r:embed="rId4">
            <a:alphaModFix/>
          </a:blip>
          <a:srcRect b="0" l="0" r="0" t="9214"/>
          <a:stretch/>
        </p:blipFill>
        <p:spPr>
          <a:xfrm>
            <a:off x="5022675" y="143225"/>
            <a:ext cx="3999600" cy="2041500"/>
          </a:xfrm>
          <a:prstGeom prst="roundRect">
            <a:avLst>
              <a:gd fmla="val 5918" name="adj"/>
            </a:avLst>
          </a:prstGeom>
          <a:noFill/>
          <a:ln cap="flat" cmpd="sng" w="28575">
            <a:solidFill>
              <a:srgbClr val="5D7C8A"/>
            </a:solidFill>
            <a:prstDash val="solid"/>
            <a:round/>
            <a:headEnd len="sm" w="sm" type="none"/>
            <a:tailEnd len="sm" w="sm" type="none"/>
          </a:ln>
        </p:spPr>
      </p:pic>
      <p:pic>
        <p:nvPicPr>
          <p:cNvPr descr="*trigger warning*&#10;&#10;blatant racism in a chinese advertisement" id="176" name="Google Shape;176;p39" title="Racist Chinese Laundry Detergent Ad Qiaobi (俏比) ad">
            <a:hlinkClick r:id="rId5"/>
          </p:cNvPr>
          <p:cNvPicPr preferRelativeResize="0"/>
          <p:nvPr/>
        </p:nvPicPr>
        <p:blipFill rotWithShape="1">
          <a:blip r:embed="rId6">
            <a:alphaModFix/>
          </a:blip>
          <a:srcRect b="0" l="0" r="0" t="0"/>
          <a:stretch/>
        </p:blipFill>
        <p:spPr>
          <a:xfrm>
            <a:off x="736058" y="2655575"/>
            <a:ext cx="2592041" cy="1944025"/>
          </a:xfrm>
          <a:prstGeom prst="rect">
            <a:avLst/>
          </a:prstGeom>
          <a:noFill/>
          <a:ln>
            <a:noFill/>
          </a:ln>
        </p:spPr>
      </p:pic>
      <p:pic>
        <p:nvPicPr>
          <p:cNvPr id="177" name="Google Shape;177;p39" title="Christmas Party. Morrisons Makes It.">
            <a:hlinkClick r:id="rId7"/>
          </p:cNvPr>
          <p:cNvPicPr preferRelativeResize="0"/>
          <p:nvPr/>
        </p:nvPicPr>
        <p:blipFill rotWithShape="1">
          <a:blip r:embed="rId8">
            <a:alphaModFix/>
          </a:blip>
          <a:srcRect b="0" l="0" r="0" t="0"/>
          <a:stretch/>
        </p:blipFill>
        <p:spPr>
          <a:xfrm>
            <a:off x="3610392" y="2958650"/>
            <a:ext cx="2592017" cy="1944013"/>
          </a:xfrm>
          <a:prstGeom prst="rect">
            <a:avLst/>
          </a:prstGeom>
          <a:noFill/>
          <a:ln>
            <a:noFill/>
          </a:ln>
        </p:spPr>
      </p:pic>
      <p:sp>
        <p:nvSpPr>
          <p:cNvPr id="178" name="Google Shape;178;p39"/>
          <p:cNvSpPr txBox="1"/>
          <p:nvPr>
            <p:ph type="title"/>
          </p:nvPr>
        </p:nvSpPr>
        <p:spPr>
          <a:xfrm>
            <a:off x="3661275" y="2322400"/>
            <a:ext cx="269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fi" sz="3000">
                <a:solidFill>
                  <a:srgbClr val="5D7C8A"/>
                </a:solidFill>
              </a:rPr>
              <a:t>Ja näistä?</a:t>
            </a:r>
            <a:endParaRPr b="1" sz="3000">
              <a:solidFill>
                <a:srgbClr val="5D7C8A"/>
              </a:solidFill>
            </a:endParaRPr>
          </a:p>
        </p:txBody>
      </p:sp>
      <p:pic>
        <p:nvPicPr>
          <p:cNvPr descr="Bullying. Harassment. Is this the best a man can get? It's only by challenging ourselves to do more, that we can get closer to our best. To say the right thing, to act the right way. We are taking action at http://www.thebestmencanbe.org. Join us.&#10;&#10;Watch our next Short Film: https://www.youtube.com/watch?v=kbHXIN6EzWo&#10;&#10;Subscribe for the latest Gillette videos: http://www.youtube.com/subscription_center?add_user=Gillette&#10; &#10;More Gillette Channels: &#10;Website: http://gillette.com/en-us&#10;Facebook: http://www.facebook.com/gillette&#10;Twitter: http://www.twitter.com/gillette&#10;Instagram: https://www.instagram.com/gillette/&#10;&#10;This Gillette commercial is about our belief in the best in men. #TheBestMenCanBe #Gillette" id="179" name="Google Shape;179;p39" title="We Believe: The Best Men Can Be | Gillette (Short Film)">
            <a:hlinkClick r:id="rId9"/>
          </p:cNvPr>
          <p:cNvPicPr preferRelativeResize="0"/>
          <p:nvPr/>
        </p:nvPicPr>
        <p:blipFill rotWithShape="1">
          <a:blip r:embed="rId10">
            <a:alphaModFix/>
          </a:blip>
          <a:srcRect b="0" l="0" r="0" t="0"/>
          <a:stretch/>
        </p:blipFill>
        <p:spPr>
          <a:xfrm>
            <a:off x="6359475" y="2554299"/>
            <a:ext cx="2662850" cy="1997125"/>
          </a:xfrm>
          <a:prstGeom prst="rect">
            <a:avLst/>
          </a:prstGeom>
          <a:noFill/>
          <a:ln>
            <a:noFill/>
          </a:ln>
        </p:spPr>
      </p:pic>
      <p:sp>
        <p:nvSpPr>
          <p:cNvPr id="180" name="Google Shape;180;p39"/>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1" name="Google Shape;181;p39"/>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40">
            <a:hlinkClick r:id="rId3"/>
          </p:cNvPr>
          <p:cNvPicPr preferRelativeResize="0"/>
          <p:nvPr/>
        </p:nvPicPr>
        <p:blipFill rotWithShape="1">
          <a:blip r:embed="rId4">
            <a:alphaModFix/>
          </a:blip>
          <a:srcRect b="1748" l="11953" r="27520" t="0"/>
          <a:stretch/>
        </p:blipFill>
        <p:spPr>
          <a:xfrm>
            <a:off x="1072450" y="587950"/>
            <a:ext cx="4567500" cy="3754200"/>
          </a:xfrm>
          <a:prstGeom prst="roundRect">
            <a:avLst>
              <a:gd fmla="val 5141" name="adj"/>
            </a:avLst>
          </a:prstGeom>
          <a:noFill/>
          <a:ln cap="flat" cmpd="sng" w="28575">
            <a:solidFill>
              <a:srgbClr val="5D7C8A"/>
            </a:solidFill>
            <a:prstDash val="solid"/>
            <a:round/>
            <a:headEnd len="sm" w="sm" type="none"/>
            <a:tailEnd len="sm" w="sm" type="none"/>
          </a:ln>
        </p:spPr>
      </p:pic>
      <p:pic>
        <p:nvPicPr>
          <p:cNvPr id="187" name="Google Shape;187;p40"/>
          <p:cNvPicPr preferRelativeResize="0"/>
          <p:nvPr/>
        </p:nvPicPr>
        <p:blipFill rotWithShape="1">
          <a:blip r:embed="rId5">
            <a:alphaModFix/>
          </a:blip>
          <a:srcRect b="0" l="0" r="0" t="0"/>
          <a:stretch/>
        </p:blipFill>
        <p:spPr>
          <a:xfrm>
            <a:off x="7228237" y="4547458"/>
            <a:ext cx="1026575" cy="471675"/>
          </a:xfrm>
          <a:prstGeom prst="rect">
            <a:avLst/>
          </a:prstGeom>
          <a:noFill/>
          <a:ln>
            <a:noFill/>
          </a:ln>
        </p:spPr>
      </p:pic>
      <p:pic>
        <p:nvPicPr>
          <p:cNvPr id="188" name="Google Shape;188;p40"/>
          <p:cNvPicPr preferRelativeResize="0"/>
          <p:nvPr/>
        </p:nvPicPr>
        <p:blipFill rotWithShape="1">
          <a:blip r:embed="rId6">
            <a:alphaModFix/>
          </a:blip>
          <a:srcRect b="0" l="0" r="0" t="0"/>
          <a:stretch/>
        </p:blipFill>
        <p:spPr>
          <a:xfrm>
            <a:off x="8338052" y="4547458"/>
            <a:ext cx="684261" cy="471675"/>
          </a:xfrm>
          <a:prstGeom prst="rect">
            <a:avLst/>
          </a:prstGeom>
          <a:noFill/>
          <a:ln>
            <a:noFill/>
          </a:ln>
        </p:spPr>
      </p:pic>
      <p:sp>
        <p:nvSpPr>
          <p:cNvPr id="189" name="Google Shape;189;p40"/>
          <p:cNvSpPr txBox="1"/>
          <p:nvPr>
            <p:ph type="title"/>
          </p:nvPr>
        </p:nvSpPr>
        <p:spPr>
          <a:xfrm>
            <a:off x="6010300" y="1894500"/>
            <a:ext cx="269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fi" sz="3000">
                <a:solidFill>
                  <a:srgbClr val="5D7C8A"/>
                </a:solidFill>
              </a:rPr>
              <a:t>Entä tästä?</a:t>
            </a:r>
            <a:endParaRPr b="1" sz="3000">
              <a:solidFill>
                <a:srgbClr val="5D7C8A"/>
              </a:solidFill>
            </a:endParaRPr>
          </a:p>
        </p:txBody>
      </p:sp>
      <p:sp>
        <p:nvSpPr>
          <p:cNvPr id="190" name="Google Shape;190;p40"/>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1" name="Google Shape;191;p40"/>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1"/>
          <p:cNvSpPr txBox="1"/>
          <p:nvPr/>
        </p:nvSpPr>
        <p:spPr>
          <a:xfrm>
            <a:off x="4975713" y="1367100"/>
            <a:ext cx="3732000" cy="477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97" name="Google Shape;197;p41"/>
          <p:cNvSpPr txBox="1"/>
          <p:nvPr>
            <p:ph type="title"/>
          </p:nvPr>
        </p:nvSpPr>
        <p:spPr>
          <a:xfrm>
            <a:off x="493525" y="146075"/>
            <a:ext cx="8650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fi" sz="3000">
                <a:solidFill>
                  <a:srgbClr val="5D7C8A"/>
                </a:solidFill>
              </a:rPr>
              <a:t>Eriäviä näkemyksiä</a:t>
            </a:r>
            <a:endParaRPr b="1" sz="3000">
              <a:solidFill>
                <a:srgbClr val="5D7C8A"/>
              </a:solidFill>
            </a:endParaRPr>
          </a:p>
        </p:txBody>
      </p:sp>
      <p:sp>
        <p:nvSpPr>
          <p:cNvPr id="198" name="Google Shape;198;p41"/>
          <p:cNvSpPr txBox="1"/>
          <p:nvPr/>
        </p:nvSpPr>
        <p:spPr>
          <a:xfrm>
            <a:off x="906175" y="878575"/>
            <a:ext cx="3791100" cy="5182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fi" sz="1400" u="none" cap="none" strike="noStrike">
                <a:solidFill>
                  <a:srgbClr val="000000"/>
                </a:solidFill>
                <a:latin typeface="Arial"/>
                <a:ea typeface="Arial"/>
                <a:cs typeface="Arial"/>
                <a:sym typeface="Arial"/>
              </a:rPr>
              <a:t>”Nationalistinen, muukalaisvastainen, kolonialistinen ja rasistinen”</a:t>
            </a:r>
            <a:endParaRPr b="0" i="1" sz="1400" u="none" cap="none" strike="noStrike">
              <a:solidFill>
                <a:srgbClr val="000000"/>
              </a:solidFill>
              <a:latin typeface="Arial"/>
              <a:ea typeface="Arial"/>
              <a:cs typeface="Arial"/>
              <a:sym typeface="Arial"/>
            </a:endParaRPr>
          </a:p>
        </p:txBody>
      </p:sp>
      <p:sp>
        <p:nvSpPr>
          <p:cNvPr id="199" name="Google Shape;199;p41"/>
          <p:cNvSpPr txBox="1"/>
          <p:nvPr/>
        </p:nvSpPr>
        <p:spPr>
          <a:xfrm>
            <a:off x="5288675" y="878575"/>
            <a:ext cx="3455400" cy="47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fi" sz="1400" u="none" cap="none" strike="noStrike">
                <a:solidFill>
                  <a:srgbClr val="000000"/>
                </a:solidFill>
                <a:latin typeface="Arial"/>
                <a:ea typeface="Arial"/>
                <a:cs typeface="Arial"/>
                <a:sym typeface="Arial"/>
              </a:rPr>
              <a:t>”...Afrikka-stereotypiat käännetään nurin ja historia kirjoitetaan uudelleen”</a:t>
            </a:r>
            <a:endParaRPr b="0" i="1" sz="1400" u="none" cap="none" strike="noStrike">
              <a:solidFill>
                <a:srgbClr val="000000"/>
              </a:solidFill>
              <a:latin typeface="Arial"/>
              <a:ea typeface="Arial"/>
              <a:cs typeface="Arial"/>
              <a:sym typeface="Arial"/>
            </a:endParaRPr>
          </a:p>
        </p:txBody>
      </p:sp>
      <p:pic>
        <p:nvPicPr>
          <p:cNvPr id="200" name="Google Shape;200;p41">
            <a:hlinkClick r:id="rId3"/>
          </p:cNvPr>
          <p:cNvPicPr preferRelativeResize="0"/>
          <p:nvPr/>
        </p:nvPicPr>
        <p:blipFill rotWithShape="1">
          <a:blip r:embed="rId4">
            <a:alphaModFix/>
          </a:blip>
          <a:srcRect b="0" l="0" r="0" t="0"/>
          <a:stretch/>
        </p:blipFill>
        <p:spPr>
          <a:xfrm>
            <a:off x="5367684" y="1462432"/>
            <a:ext cx="3149400" cy="3052800"/>
          </a:xfrm>
          <a:prstGeom prst="roundRect">
            <a:avLst>
              <a:gd fmla="val 7928" name="adj"/>
            </a:avLst>
          </a:prstGeom>
          <a:noFill/>
          <a:ln cap="flat" cmpd="sng" w="28575">
            <a:solidFill>
              <a:srgbClr val="5D7C8A"/>
            </a:solidFill>
            <a:prstDash val="solid"/>
            <a:round/>
            <a:headEnd len="sm" w="sm" type="none"/>
            <a:tailEnd len="sm" w="sm" type="none"/>
          </a:ln>
        </p:spPr>
      </p:pic>
      <p:pic>
        <p:nvPicPr>
          <p:cNvPr id="201" name="Google Shape;201;p41"/>
          <p:cNvPicPr preferRelativeResize="0"/>
          <p:nvPr/>
        </p:nvPicPr>
        <p:blipFill rotWithShape="1">
          <a:blip r:embed="rId5">
            <a:alphaModFix/>
          </a:blip>
          <a:srcRect b="0" l="0" r="0" t="0"/>
          <a:stretch/>
        </p:blipFill>
        <p:spPr>
          <a:xfrm>
            <a:off x="5445600" y="1732813"/>
            <a:ext cx="768225" cy="227125"/>
          </a:xfrm>
          <a:prstGeom prst="rect">
            <a:avLst/>
          </a:prstGeom>
          <a:noFill/>
          <a:ln>
            <a:noFill/>
          </a:ln>
        </p:spPr>
      </p:pic>
      <p:pic>
        <p:nvPicPr>
          <p:cNvPr id="202" name="Google Shape;202;p41">
            <a:hlinkClick r:id="rId6"/>
          </p:cNvPr>
          <p:cNvPicPr preferRelativeResize="0"/>
          <p:nvPr/>
        </p:nvPicPr>
        <p:blipFill rotWithShape="1">
          <a:blip r:embed="rId7">
            <a:alphaModFix/>
          </a:blip>
          <a:srcRect b="0" l="0" r="0" t="0"/>
          <a:stretch/>
        </p:blipFill>
        <p:spPr>
          <a:xfrm>
            <a:off x="752875" y="1462432"/>
            <a:ext cx="4097700" cy="3052800"/>
          </a:xfrm>
          <a:prstGeom prst="roundRect">
            <a:avLst>
              <a:gd fmla="val 8568" name="adj"/>
            </a:avLst>
          </a:prstGeom>
          <a:noFill/>
          <a:ln cap="flat" cmpd="sng" w="28575">
            <a:solidFill>
              <a:srgbClr val="5D7C8A"/>
            </a:solidFill>
            <a:prstDash val="solid"/>
            <a:round/>
            <a:headEnd len="sm" w="sm" type="none"/>
            <a:tailEnd len="sm" w="sm" type="none"/>
          </a:ln>
        </p:spPr>
      </p:pic>
      <p:sp>
        <p:nvSpPr>
          <p:cNvPr id="203" name="Google Shape;203;p41"/>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 name="Google Shape;204;p41"/>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2"/>
          <p:cNvSpPr txBox="1"/>
          <p:nvPr>
            <p:ph type="title"/>
          </p:nvPr>
        </p:nvSpPr>
        <p:spPr>
          <a:xfrm>
            <a:off x="493525" y="146075"/>
            <a:ext cx="8650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fi" sz="3000">
                <a:solidFill>
                  <a:srgbClr val="5D7C8A"/>
                </a:solidFill>
              </a:rPr>
              <a:t>Mielipide = uutinen?</a:t>
            </a:r>
            <a:endParaRPr b="1" sz="3000">
              <a:solidFill>
                <a:srgbClr val="5D7C8A"/>
              </a:solidFill>
            </a:endParaRPr>
          </a:p>
        </p:txBody>
      </p:sp>
      <p:pic>
        <p:nvPicPr>
          <p:cNvPr id="210" name="Google Shape;210;p42"/>
          <p:cNvPicPr preferRelativeResize="0"/>
          <p:nvPr/>
        </p:nvPicPr>
        <p:blipFill rotWithShape="1">
          <a:blip r:embed="rId3">
            <a:alphaModFix/>
          </a:blip>
          <a:srcRect b="0" l="0" r="0" t="0"/>
          <a:stretch/>
        </p:blipFill>
        <p:spPr>
          <a:xfrm>
            <a:off x="577425" y="1523875"/>
            <a:ext cx="2614200" cy="2962800"/>
          </a:xfrm>
          <a:prstGeom prst="roundRect">
            <a:avLst>
              <a:gd fmla="val 9335" name="adj"/>
            </a:avLst>
          </a:prstGeom>
          <a:noFill/>
          <a:ln cap="flat" cmpd="sng" w="28575">
            <a:solidFill>
              <a:srgbClr val="5D7C8A"/>
            </a:solidFill>
            <a:prstDash val="solid"/>
            <a:round/>
            <a:headEnd len="sm" w="sm" type="none"/>
            <a:tailEnd len="sm" w="sm" type="none"/>
          </a:ln>
        </p:spPr>
      </p:pic>
      <p:grpSp>
        <p:nvGrpSpPr>
          <p:cNvPr id="211" name="Google Shape;211;p42"/>
          <p:cNvGrpSpPr/>
          <p:nvPr/>
        </p:nvGrpSpPr>
        <p:grpSpPr>
          <a:xfrm>
            <a:off x="3372142" y="1346924"/>
            <a:ext cx="2606100" cy="3316800"/>
            <a:chOff x="3312942" y="1384474"/>
            <a:chExt cx="2606100" cy="3316800"/>
          </a:xfrm>
        </p:grpSpPr>
        <p:pic>
          <p:nvPicPr>
            <p:cNvPr id="212" name="Google Shape;212;p42"/>
            <p:cNvPicPr preferRelativeResize="0"/>
            <p:nvPr/>
          </p:nvPicPr>
          <p:blipFill rotWithShape="1">
            <a:blip r:embed="rId4">
              <a:alphaModFix/>
            </a:blip>
            <a:srcRect b="0" l="0" r="0" t="0"/>
            <a:stretch/>
          </p:blipFill>
          <p:spPr>
            <a:xfrm>
              <a:off x="3312942" y="1384474"/>
              <a:ext cx="2606100" cy="3316800"/>
            </a:xfrm>
            <a:prstGeom prst="roundRect">
              <a:avLst>
                <a:gd fmla="val 10037" name="adj"/>
              </a:avLst>
            </a:prstGeom>
            <a:noFill/>
            <a:ln cap="flat" cmpd="sng" w="28575">
              <a:solidFill>
                <a:srgbClr val="5D7C8A"/>
              </a:solidFill>
              <a:prstDash val="solid"/>
              <a:round/>
              <a:headEnd len="sm" w="sm" type="none"/>
              <a:tailEnd len="sm" w="sm" type="none"/>
            </a:ln>
          </p:spPr>
        </p:pic>
        <p:grpSp>
          <p:nvGrpSpPr>
            <p:cNvPr id="213" name="Google Shape;213;p42"/>
            <p:cNvGrpSpPr/>
            <p:nvPr/>
          </p:nvGrpSpPr>
          <p:grpSpPr>
            <a:xfrm>
              <a:off x="3392509" y="1463486"/>
              <a:ext cx="2447029" cy="3158904"/>
              <a:chOff x="4689175" y="267725"/>
              <a:chExt cx="3569700" cy="4608175"/>
            </a:xfrm>
          </p:grpSpPr>
          <p:sp>
            <p:nvSpPr>
              <p:cNvPr id="214" name="Google Shape;214;p42"/>
              <p:cNvSpPr/>
              <p:nvPr/>
            </p:nvSpPr>
            <p:spPr>
              <a:xfrm>
                <a:off x="6774175" y="267725"/>
                <a:ext cx="1484700" cy="1176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42"/>
              <p:cNvSpPr/>
              <p:nvPr/>
            </p:nvSpPr>
            <p:spPr>
              <a:xfrm>
                <a:off x="4689175" y="1482900"/>
                <a:ext cx="519000" cy="3393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216" name="Google Shape;216;p42"/>
          <p:cNvPicPr preferRelativeResize="0"/>
          <p:nvPr/>
        </p:nvPicPr>
        <p:blipFill rotWithShape="1">
          <a:blip r:embed="rId5">
            <a:alphaModFix/>
          </a:blip>
          <a:srcRect b="45112" l="14246" r="15469" t="2363"/>
          <a:stretch/>
        </p:blipFill>
        <p:spPr>
          <a:xfrm>
            <a:off x="6158650" y="1346925"/>
            <a:ext cx="2796900" cy="3245100"/>
          </a:xfrm>
          <a:prstGeom prst="roundRect">
            <a:avLst>
              <a:gd fmla="val 8686" name="adj"/>
            </a:avLst>
          </a:prstGeom>
          <a:noFill/>
          <a:ln cap="flat" cmpd="sng" w="28575">
            <a:solidFill>
              <a:srgbClr val="5D7C8A"/>
            </a:solidFill>
            <a:prstDash val="solid"/>
            <a:round/>
            <a:headEnd len="sm" w="sm" type="none"/>
            <a:tailEnd len="sm" w="sm" type="none"/>
          </a:ln>
        </p:spPr>
      </p:pic>
      <p:sp>
        <p:nvSpPr>
          <p:cNvPr id="217" name="Google Shape;217;p42"/>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8" name="Google Shape;218;p42"/>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43"/>
          <p:cNvPicPr preferRelativeResize="0"/>
          <p:nvPr/>
        </p:nvPicPr>
        <p:blipFill rotWithShape="1">
          <a:blip r:embed="rId3">
            <a:alphaModFix/>
          </a:blip>
          <a:srcRect b="0" l="0" r="0" t="0"/>
          <a:stretch/>
        </p:blipFill>
        <p:spPr>
          <a:xfrm>
            <a:off x="1486750" y="754875"/>
            <a:ext cx="6664050" cy="3715174"/>
          </a:xfrm>
          <a:prstGeom prst="rect">
            <a:avLst/>
          </a:prstGeom>
          <a:noFill/>
          <a:ln>
            <a:noFill/>
          </a:ln>
        </p:spPr>
      </p:pic>
      <p:sp>
        <p:nvSpPr>
          <p:cNvPr id="224" name="Google Shape;224;p43"/>
          <p:cNvSpPr txBox="1"/>
          <p:nvPr>
            <p:ph type="title"/>
          </p:nvPr>
        </p:nvSpPr>
        <p:spPr>
          <a:xfrm>
            <a:off x="493525" y="146075"/>
            <a:ext cx="8650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fi" sz="2400">
                <a:solidFill>
                  <a:srgbClr val="5D7C8A"/>
                </a:solidFill>
              </a:rPr>
              <a:t>Pääuutinen vai keino lisätä lehden myyntiä?</a:t>
            </a:r>
            <a:endParaRPr b="1" sz="2400">
              <a:solidFill>
                <a:srgbClr val="5D7C8A"/>
              </a:solidFill>
            </a:endParaRPr>
          </a:p>
        </p:txBody>
      </p:sp>
      <p:sp>
        <p:nvSpPr>
          <p:cNvPr id="225" name="Google Shape;225;p43"/>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6" name="Google Shape;226;p43"/>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44"/>
          <p:cNvPicPr preferRelativeResize="0"/>
          <p:nvPr/>
        </p:nvPicPr>
        <p:blipFill rotWithShape="1">
          <a:blip r:embed="rId3">
            <a:alphaModFix/>
          </a:blip>
          <a:srcRect b="0" l="0" r="0" t="0"/>
          <a:stretch/>
        </p:blipFill>
        <p:spPr>
          <a:xfrm>
            <a:off x="2973213" y="799750"/>
            <a:ext cx="3691125" cy="3691125"/>
          </a:xfrm>
          <a:prstGeom prst="rect">
            <a:avLst/>
          </a:prstGeom>
          <a:noFill/>
          <a:ln>
            <a:noFill/>
          </a:ln>
        </p:spPr>
      </p:pic>
      <p:sp>
        <p:nvSpPr>
          <p:cNvPr id="232" name="Google Shape;232;p44"/>
          <p:cNvSpPr txBox="1"/>
          <p:nvPr>
            <p:ph type="title"/>
          </p:nvPr>
        </p:nvSpPr>
        <p:spPr>
          <a:xfrm>
            <a:off x="493525" y="146075"/>
            <a:ext cx="8650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fi" sz="3000">
                <a:solidFill>
                  <a:srgbClr val="5D7C8A"/>
                </a:solidFill>
              </a:rPr>
              <a:t>Onnistuneita kampanjoita?</a:t>
            </a:r>
            <a:endParaRPr b="1" sz="3000">
              <a:solidFill>
                <a:srgbClr val="5D7C8A"/>
              </a:solidFill>
            </a:endParaRPr>
          </a:p>
        </p:txBody>
      </p:sp>
      <p:sp>
        <p:nvSpPr>
          <p:cNvPr id="233" name="Google Shape;233;p44"/>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4" name="Google Shape;234;p44"/>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descr="The hashtag went viral in 2017, but Tarana Burke first started the movement back in 2006. We spoke with the founder of #MeToo about its origins and what specific things need to change to help the victims and prevent cases of sexual assault. &#10;&#10;--------------------------------------------------&#10;&#10;Follow BI Video on Twitter: http://bit.ly/1oS68Zs&#10;Follow BI on Facebook: http://bit.ly/1W9Lk0n&#10;Read more: http://www.businessinsider.com/&#10;&#10;--------------------------------------------------&#10;&#10;Business Insider is the fastest growing business news site in the US. Our mission: to tell you all you need to know about the big world around you. The BI Video team focuses on technology, strategy and science with an emphasis on unique storytelling and data that appeals to the next generation of leaders – the digital generation." id="239" name="Google Shape;239;p45" title="Tarana Burke On How The #MeToo Movement Started And Where It’s Headed">
            <a:hlinkClick r:id="rId3"/>
          </p:cNvPr>
          <p:cNvPicPr preferRelativeResize="0"/>
          <p:nvPr/>
        </p:nvPicPr>
        <p:blipFill rotWithShape="1">
          <a:blip r:embed="rId4">
            <a:alphaModFix/>
          </a:blip>
          <a:srcRect b="0" l="0" r="0" t="0"/>
          <a:stretch/>
        </p:blipFill>
        <p:spPr>
          <a:xfrm>
            <a:off x="677875" y="881525"/>
            <a:ext cx="3972425" cy="2979325"/>
          </a:xfrm>
          <a:prstGeom prst="rect">
            <a:avLst/>
          </a:prstGeom>
          <a:noFill/>
          <a:ln>
            <a:noFill/>
          </a:ln>
        </p:spPr>
      </p:pic>
      <p:pic>
        <p:nvPicPr>
          <p:cNvPr descr="After allegations against Harvey Weinstein have come to light Hollywood is speaking out against sexual harassment and assault. Men and women are sharing their stories with the hashtag #metoo.&#10;» Subscribe to NBC News: http://nbcnews.to/SubscribeToNBC&#10;» Watch more NBC video: http://bit.ly/MoreNBCNews&#10;&#10;NBC News is a leading source of global news and information. Here you will find clips from NBC Nightly News, Meet The Press, and original digital videos. Subscribe to our channel for news stories, technology, politics, health, entertainment, science, business, and exclusive NBC investigations.&#10;&#10;Connect with NBC News Online!&#10;Visit NBCNews.Com: http://nbcnews.to/ReadNBC&#10;Find NBC News on Facebook: http://nbcnews.to/LikeNBC&#10;Follow NBC News on Twitter: http://nbcnews.to/FollowNBC&#10;Follow NBC News on Google+: http://nbcnews.to/PlusNBC&#10;Follow NBC News on Instagram: http://nbcnews.to/InstaNBC&#10;Follow NBC News on Pinterest: http://nbcnews.to/PinNBC&#10;&#10;Hollywood Speaks Out Against Sexual Harassment With #MeToo | NBC News" id="240" name="Google Shape;240;p45" title="Hollywood Speaks Out Against Sexual Harassment With #MeToo | NBC News">
            <a:hlinkClick r:id="rId5"/>
          </p:cNvPr>
          <p:cNvPicPr preferRelativeResize="0"/>
          <p:nvPr/>
        </p:nvPicPr>
        <p:blipFill rotWithShape="1">
          <a:blip r:embed="rId6">
            <a:alphaModFix/>
          </a:blip>
          <a:srcRect b="0" l="0" r="0" t="0"/>
          <a:stretch/>
        </p:blipFill>
        <p:spPr>
          <a:xfrm>
            <a:off x="4904725" y="881536"/>
            <a:ext cx="3972425" cy="2979319"/>
          </a:xfrm>
          <a:prstGeom prst="rect">
            <a:avLst/>
          </a:prstGeom>
          <a:noFill/>
          <a:ln>
            <a:noFill/>
          </a:ln>
        </p:spPr>
      </p:pic>
      <p:sp>
        <p:nvSpPr>
          <p:cNvPr id="241" name="Google Shape;241;p45"/>
          <p:cNvSpPr txBox="1"/>
          <p:nvPr/>
        </p:nvSpPr>
        <p:spPr>
          <a:xfrm>
            <a:off x="2631700" y="4074675"/>
            <a:ext cx="4998600" cy="84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i" sz="1400" u="none" cap="none" strike="noStrike">
                <a:solidFill>
                  <a:srgbClr val="000000"/>
                </a:solidFill>
                <a:latin typeface="Arial"/>
                <a:ea typeface="Arial"/>
                <a:cs typeface="Arial"/>
                <a:sym typeface="Arial"/>
              </a:rPr>
              <a:t>Harvey Weinstein: Onko hänen epäsuosionsa ja #metoo muuttanut mitään?</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i" sz="1400" u="sng" cap="none" strike="noStrike">
                <a:solidFill>
                  <a:schemeClr val="hlink"/>
                </a:solidFill>
                <a:latin typeface="Arial"/>
                <a:ea typeface="Arial"/>
                <a:cs typeface="Arial"/>
                <a:sym typeface="Arial"/>
                <a:hlinkClick r:id="rId7"/>
              </a:rPr>
              <a:t>https://news.sky.com/story/harvey-weinstein-has-his-fall-from-grace-and-metoo-changed-anything-11518273</a:t>
            </a:r>
            <a:endParaRPr b="0" i="0" sz="1400" u="none" cap="none" strike="noStrike">
              <a:solidFill>
                <a:srgbClr val="5D7C8A"/>
              </a:solidFill>
              <a:latin typeface="Arial"/>
              <a:ea typeface="Arial"/>
              <a:cs typeface="Arial"/>
              <a:sym typeface="Arial"/>
            </a:endParaRPr>
          </a:p>
        </p:txBody>
      </p:sp>
      <p:sp>
        <p:nvSpPr>
          <p:cNvPr id="242" name="Google Shape;242;p45"/>
          <p:cNvSpPr txBox="1"/>
          <p:nvPr>
            <p:ph type="title"/>
          </p:nvPr>
        </p:nvSpPr>
        <p:spPr>
          <a:xfrm>
            <a:off x="493525" y="146075"/>
            <a:ext cx="8650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fi" sz="3000">
                <a:solidFill>
                  <a:srgbClr val="5D7C8A"/>
                </a:solidFill>
              </a:rPr>
              <a:t>#metoo</a:t>
            </a:r>
            <a:endParaRPr b="1" sz="3000">
              <a:solidFill>
                <a:srgbClr val="5D7C8A"/>
              </a:solidFill>
            </a:endParaRPr>
          </a:p>
        </p:txBody>
      </p:sp>
      <p:sp>
        <p:nvSpPr>
          <p:cNvPr id="243" name="Google Shape;243;p45"/>
          <p:cNvSpPr/>
          <p:nvPr/>
        </p:nvSpPr>
        <p:spPr>
          <a:xfrm>
            <a:off x="0" y="2521527"/>
            <a:ext cx="497999" cy="2621973"/>
          </a:xfrm>
          <a:prstGeom prst="rect">
            <a:avLst/>
          </a:prstGeom>
          <a:solidFill>
            <a:srgbClr val="5D7C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4" name="Google Shape;244;p45"/>
          <p:cNvSpPr txBox="1"/>
          <p:nvPr/>
        </p:nvSpPr>
        <p:spPr>
          <a:xfrm rot="-5400000">
            <a:off x="-814380" y="3756335"/>
            <a:ext cx="208510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Media-analyysi</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