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slideLayout" Target="../slideLayouts/slideLayout1.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slideLayout" Target="../slideLayouts/slideLayout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slideLayout" Target="../slideLayouts/slideLayout1.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sv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sv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sv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image" Target="../media/image-17-14.pn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slideLayout" Target="../slideLayouts/slideLayout1.xml"/><Relationship Id="rId1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sv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sv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sv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sv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svg"/><Relationship Id="rId4" Type="http://schemas.openxmlformats.org/officeDocument/2006/relationships/slideLayout" Target="../slideLayouts/slideLayout1.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svg"/><Relationship Id="rId4" Type="http://schemas.openxmlformats.org/officeDocument/2006/relationships/slideLayout" Target="../slideLayouts/slideLayout1.xml"/><Relationship Id="rId5"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7" Type="http://schemas.openxmlformats.org/officeDocument/2006/relationships/hyperlink" Target="https://www.instagram.com/eatemp._/" TargetMode="External"/><Relationship Id="rId11" Type="http://schemas.openxmlformats.org/officeDocument/2006/relationships/hyperlink" Target="https://www.pinterest.com/eatempofficial/" TargetMode="External"/><Relationship Id="rId15" Type="http://schemas.openxmlformats.org/officeDocument/2006/relationships/hyperlink" Target="https://www.youtube.com/@eatemp" TargetMode="External"/><Relationship Id="rId19" Type="http://schemas.openxmlformats.org/officeDocument/2006/relationships/hyperlink" Target="https://www.tiktok.com/@eatemp.official"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8" Type="http://schemas.openxmlformats.org/officeDocument/2006/relationships/image" Target="../media/image-24-7.png"/><Relationship Id="rId9" Type="http://schemas.openxmlformats.org/officeDocument/2006/relationships/image" Target="../media/image-24-8.png"/><Relationship Id="rId10" Type="http://schemas.openxmlformats.org/officeDocument/2006/relationships/image" Target="../media/image-24-9.svg"/><Relationship Id="rId12" Type="http://schemas.openxmlformats.org/officeDocument/2006/relationships/image" Target="../media/image-24-10.png"/><Relationship Id="rId13" Type="http://schemas.openxmlformats.org/officeDocument/2006/relationships/image" Target="../media/image-24-11.png"/><Relationship Id="rId14" Type="http://schemas.openxmlformats.org/officeDocument/2006/relationships/image" Target="../media/image-24-12.svg"/><Relationship Id="rId16" Type="http://schemas.openxmlformats.org/officeDocument/2006/relationships/image" Target="../media/image-24-13.png"/><Relationship Id="rId17" Type="http://schemas.openxmlformats.org/officeDocument/2006/relationships/image" Target="../media/image-24-14.png"/><Relationship Id="rId18" Type="http://schemas.openxmlformats.org/officeDocument/2006/relationships/image" Target="../media/image-24-15.svg"/><Relationship Id="rId20" Type="http://schemas.openxmlformats.org/officeDocument/2006/relationships/image" Target="../media/image-24-16.png"/><Relationship Id="rId21" Type="http://schemas.openxmlformats.org/officeDocument/2006/relationships/image" Target="../media/image-24-17.svg"/><Relationship Id="rId22" Type="http://schemas.openxmlformats.org/officeDocument/2006/relationships/slideLayout" Target="../slideLayouts/slideLayout1.xml"/><Relationship Id="rId23"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slideLayout" Target="../slideLayouts/slideLayout1.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91919"/>
        </a:solidFill>
      </p:bgPr>
    </p:bg>
    <p:spTree>
      <p:nvGrpSpPr>
        <p:cNvPr id="1" name=""/>
        <p:cNvGrpSpPr/>
        <p:nvPr/>
      </p:nvGrpSpPr>
      <p:grpSpPr>
        <a:xfrm>
          <a:off x="0" y="0"/>
          <a:ext cx="0" cy="0"/>
          <a:chOff x="0" y="0"/>
          <a:chExt cx="0" cy="0"/>
        </a:xfrm>
      </p:grpSpPr>
      <p:sp>
        <p:nvSpPr>
          <p:cNvPr id="2" name="Text 0"/>
          <p:cNvSpPr/>
          <p:nvPr/>
        </p:nvSpPr>
        <p:spPr>
          <a:xfrm>
            <a:off x="1879835" y="2413000"/>
            <a:ext cx="17015893" cy="7133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Understanding the Self in Anthropology</a:t>
            </a:r>
            <a:endParaRPr lang="en-US" sz="12800" dirty="0"/>
          </a:p>
        </p:txBody>
      </p:sp>
      <p:sp>
        <p:nvSpPr>
          <p:cNvPr id="3" name="Text 1"/>
          <p:cNvSpPr/>
          <p:nvPr/>
        </p:nvSpPr>
        <p:spPr>
          <a:xfrm>
            <a:off x="1879835" y="10172700"/>
            <a:ext cx="14941301" cy="1261533"/>
          </a:xfrm>
          <a:prstGeom prst="rect">
            <a:avLst/>
          </a:prstGeom>
          <a:noFill/>
          <a:ln/>
        </p:spPr>
        <p:txBody>
          <a:bodyPr wrap="square" lIns="0" tIns="0" rIns="0" bIns="0" rtlCol="0" anchor="t"/>
          <a:lstStyle/>
          <a:p>
            <a:pPr algn="l" indent="0" marL="0">
              <a:buNone/>
            </a:pPr>
            <a:r>
              <a:rPr lang="en-US" sz="6400" spc="256" kern="0" dirty="0">
                <a:solidFill>
                  <a:srgbClr val="CCB47F">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53194" y="2509265"/>
            <a:ext cx="7836994" cy="8691677"/>
          </a:xfrm>
          <a:prstGeom prst="rect">
            <a:avLst/>
          </a:prstGeom>
        </p:spPr>
      </p:pic>
      <p:sp>
        <p:nvSpPr>
          <p:cNvPr id="7" name="Shape 3"/>
          <p:cNvSpPr/>
          <p:nvPr/>
        </p:nvSpPr>
        <p:spPr>
          <a:xfrm>
            <a:off x="0" y="12115800"/>
            <a:ext cx="22913664" cy="0"/>
          </a:xfrm>
          <a:prstGeom prst="rect">
            <a:avLst/>
          </a:prstGeom>
          <a:solidFill>
            <a:srgbClr val="CCB47F">
              <a:alpha val="100000"/>
            </a:srgbClr>
          </a:solidFill>
          <a:ln/>
        </p:spPr>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2077700"/>
            <a:ext cx="22913664" cy="38100"/>
          </a:xfrm>
          <a:prstGeom prst="rect">
            <a:avLst/>
          </a:prstGeom>
        </p:spPr>
      </p:pic>
      <p:pic>
        <p:nvPicPr>
          <p:cNvPr id="9" name="Image 3" descr=" ">    </p:cNvPr>
          <p:cNvPicPr>
            <a:picLocks noChangeAspect="1"/>
          </p:cNvPicPr>
          <p:nvPr/>
        </p:nvPicPr>
        <p:blipFill>
          <a:blip r:embed="rId6"/>
          <a:stretch>
            <a:fillRect/>
          </a:stretch>
        </p:blipFill>
        <p:spPr>
          <a:xfrm>
            <a:off x="990724" y="0"/>
            <a:ext cx="38105" cy="10541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825603" y="431800"/>
            <a:ext cx="22011851" cy="14503400"/>
          </a:xfrm>
          <a:prstGeom prst="rect">
            <a:avLst/>
          </a:prstGeom>
          <a:noFill/>
          <a:ln w="50800">
            <a:solidFill>
              <a:srgbClr val="CCB47F"/>
            </a:solidFill>
            <a:prstDash val="solid"/>
          </a:ln>
        </p:spPr>
      </p:sp>
      <p:sp>
        <p:nvSpPr>
          <p:cNvPr id="3" name="Shape 1"/>
          <p:cNvSpPr/>
          <p:nvPr/>
        </p:nvSpPr>
        <p:spPr>
          <a:xfrm>
            <a:off x="825603" y="-1244600"/>
            <a:ext cx="24348943" cy="15925800"/>
          </a:xfrm>
          <a:prstGeom prst="roundRect">
            <a:avLst>
              <a:gd name="adj" fmla="val 159502"/>
            </a:avLst>
          </a:prstGeom>
          <a:noFill/>
          <a:ln w="50800">
            <a:solidFill>
              <a:srgbClr val="CCB47F"/>
            </a:solidFill>
            <a:prstDash val="solid"/>
          </a:ln>
        </p:spPr>
      </p:sp>
      <p:sp>
        <p:nvSpPr>
          <p:cNvPr id="4" name="Text 2"/>
          <p:cNvSpPr/>
          <p:nvPr/>
        </p:nvSpPr>
        <p:spPr>
          <a:xfrm>
            <a:off x="5571763" y="977900"/>
            <a:ext cx="13256223" cy="3081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The Three Components of Self-Concept</a:t>
            </a:r>
            <a:endParaRPr lang="en-US" sz="8000" dirty="0"/>
          </a:p>
        </p:txBody>
      </p:sp>
      <p:sp>
        <p:nvSpPr>
          <p:cNvPr id="5" name="Shape 3"/>
          <p:cNvSpPr/>
          <p:nvPr/>
        </p:nvSpPr>
        <p:spPr>
          <a:xfrm>
            <a:off x="2895962" y="4191000"/>
            <a:ext cx="8205226" cy="8204200"/>
          </a:xfrm>
          <a:prstGeom prst="rect">
            <a:avLst/>
          </a:prstGeom>
          <a:noFill/>
          <a:ln/>
        </p:spPr>
      </p:sp>
      <p:sp>
        <p:nvSpPr>
          <p:cNvPr id="6" name="Shape 4"/>
          <p:cNvSpPr/>
          <p:nvPr/>
        </p:nvSpPr>
        <p:spPr>
          <a:xfrm>
            <a:off x="2895962" y="4191000"/>
            <a:ext cx="8205226" cy="8204200"/>
          </a:xfrm>
          <a:prstGeom prst="ellipse">
            <a:avLst/>
          </a:prstGeom>
          <a:solidFill>
            <a:srgbClr val="FFFFFF">
              <a:alpha val="100000"/>
            </a:srgbClr>
          </a:solidFill>
          <a:ln/>
        </p:spPr>
      </p:sp>
      <p:sp>
        <p:nvSpPr>
          <p:cNvPr id="7" name="Shape 5"/>
          <p:cNvSpPr/>
          <p:nvPr/>
        </p:nvSpPr>
        <p:spPr>
          <a:xfrm>
            <a:off x="3924791" y="6083300"/>
            <a:ext cx="6160270" cy="6159500"/>
          </a:xfrm>
          <a:prstGeom prst="ellipse">
            <a:avLst/>
          </a:prstGeom>
          <a:solidFill>
            <a:srgbClr val="CCB47F">
              <a:alpha val="100000"/>
            </a:srgbClr>
          </a:solidFill>
          <a:ln/>
        </p:spPr>
      </p:sp>
      <p:sp>
        <p:nvSpPr>
          <p:cNvPr id="8" name="Shape 6"/>
          <p:cNvSpPr/>
          <p:nvPr/>
        </p:nvSpPr>
        <p:spPr>
          <a:xfrm>
            <a:off x="4953619" y="7962900"/>
            <a:ext cx="4089911" cy="4089400"/>
          </a:xfrm>
          <a:prstGeom prst="ellipse">
            <a:avLst/>
          </a:prstGeom>
          <a:solidFill>
            <a:srgbClr val="191919">
              <a:alpha val="100000"/>
            </a:srgbClr>
          </a:solidFill>
          <a:ln/>
        </p:spPr>
      </p:sp>
      <p:sp>
        <p:nvSpPr>
          <p:cNvPr id="9" name="Text 7"/>
          <p:cNvSpPr/>
          <p:nvPr/>
        </p:nvSpPr>
        <p:spPr>
          <a:xfrm>
            <a:off x="5169546" y="4813300"/>
            <a:ext cx="3645356" cy="1028700"/>
          </a:xfrm>
          <a:prstGeom prst="rect">
            <a:avLst/>
          </a:prstGeom>
          <a:noFill/>
          <a:ln/>
        </p:spPr>
        <p:txBody>
          <a:bodyPr wrap="square" lIns="0" tIns="0" rIns="0" bIns="0" rtlCol="0" anchor="ctr"/>
          <a:lstStyle/>
          <a:p>
            <a:pPr algn="ctr" indent="0" marL="0">
              <a:buNone/>
            </a:pPr>
            <a:r>
              <a:rPr lang="en-US" sz="4800" dirty="0">
                <a:solidFill>
                  <a:srgbClr val="191919">
                    <a:alpha val="100000"/>
                  </a:srgbClr>
                </a:solidFill>
                <a:latin typeface="Cinzel Bold" pitchFamily="34" charset="0"/>
                <a:ea typeface="Cinzel Bold" pitchFamily="34" charset="-122"/>
                <a:cs typeface="Cinzel Bold" pitchFamily="34" charset="-120"/>
              </a:rPr>
              <a:t>self-image</a:t>
            </a:r>
            <a:endParaRPr lang="en-US" sz="4800" dirty="0"/>
          </a:p>
        </p:txBody>
      </p:sp>
      <p:sp>
        <p:nvSpPr>
          <p:cNvPr id="10" name="Text 8"/>
          <p:cNvSpPr/>
          <p:nvPr/>
        </p:nvSpPr>
        <p:spPr>
          <a:xfrm>
            <a:off x="5296562" y="9499600"/>
            <a:ext cx="3404025" cy="10287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ideal self</a:t>
            </a:r>
            <a:endParaRPr lang="en-US" sz="4800" dirty="0"/>
          </a:p>
        </p:txBody>
      </p:sp>
      <p:sp>
        <p:nvSpPr>
          <p:cNvPr id="11" name="Text 9"/>
          <p:cNvSpPr/>
          <p:nvPr/>
        </p:nvSpPr>
        <p:spPr>
          <a:xfrm>
            <a:off x="5017127" y="6692900"/>
            <a:ext cx="3975597" cy="10287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self-esteem</a:t>
            </a:r>
            <a:endParaRPr lang="en-US" sz="4800" dirty="0"/>
          </a:p>
        </p:txBody>
      </p:sp>
      <p:sp>
        <p:nvSpPr>
          <p:cNvPr id="12" name="Shape 10"/>
          <p:cNvSpPr/>
          <p:nvPr/>
        </p:nvSpPr>
        <p:spPr>
          <a:xfrm>
            <a:off x="23370921" y="10515600"/>
            <a:ext cx="1016127" cy="3200400"/>
          </a:xfrm>
          <a:prstGeom prst="rect">
            <a:avLst/>
          </a:prstGeom>
          <a:noFill/>
          <a:ln/>
        </p:spPr>
      </p:sp>
      <p:pic>
        <p:nvPicPr>
          <p:cNvPr id="1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1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81422" y="3983521"/>
            <a:ext cx="5320771" cy="80966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1562295" y="3213100"/>
            <a:ext cx="11139292" cy="11391900"/>
          </a:xfrm>
          <a:prstGeom prst="rect">
            <a:avLst/>
          </a:prstGeom>
          <a:noFill/>
          <a:ln w="50800">
            <a:solidFill>
              <a:srgbClr val="CCB47F"/>
            </a:solidFill>
            <a:prstDash val="solid"/>
          </a:ln>
        </p:spPr>
      </p:sp>
      <p:sp>
        <p:nvSpPr>
          <p:cNvPr id="3" name="Shape 1"/>
          <p:cNvSpPr/>
          <p:nvPr/>
        </p:nvSpPr>
        <p:spPr>
          <a:xfrm>
            <a:off x="-3823178" y="3213100"/>
            <a:ext cx="26660632" cy="11391900"/>
          </a:xfrm>
          <a:prstGeom prst="roundRect">
            <a:avLst>
              <a:gd name="adj" fmla="val 222983"/>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Text 3"/>
          <p:cNvSpPr/>
          <p:nvPr/>
        </p:nvSpPr>
        <p:spPr>
          <a:xfrm>
            <a:off x="2171971" y="1473200"/>
            <a:ext cx="16520531"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Cross-Cultural Perspectives</a:t>
            </a:r>
            <a:endParaRPr lang="en-US" sz="8000" dirty="0"/>
          </a:p>
        </p:txBody>
      </p:sp>
      <p:sp>
        <p:nvSpPr>
          <p:cNvPr id="7" name="Shape 4"/>
          <p:cNvSpPr/>
          <p:nvPr/>
        </p:nvSpPr>
        <p:spPr>
          <a:xfrm>
            <a:off x="13463683" y="4000500"/>
            <a:ext cx="8459257" cy="3340100"/>
          </a:xfrm>
          <a:prstGeom prst="rect">
            <a:avLst/>
          </a:prstGeom>
          <a:noFill/>
          <a:ln/>
        </p:spPr>
      </p:sp>
      <p:sp>
        <p:nvSpPr>
          <p:cNvPr id="8" name="Shape 5"/>
          <p:cNvSpPr/>
          <p:nvPr/>
        </p:nvSpPr>
        <p:spPr>
          <a:xfrm>
            <a:off x="13463683" y="4000500"/>
            <a:ext cx="1016127" cy="1016000"/>
          </a:xfrm>
          <a:prstGeom prst="roundRect">
            <a:avLst>
              <a:gd name="adj" fmla="val 125100"/>
            </a:avLst>
          </a:prstGeom>
          <a:noFill/>
          <a:ln/>
        </p:spPr>
      </p:sp>
      <p:pic>
        <p:nvPicPr>
          <p:cNvPr id="9" name="Image 1" descr=" ">    </p:cNvPr>
          <p:cNvPicPr>
            <a:picLocks noChangeAspect="1"/>
          </p:cNvPicPr>
          <p:nvPr/>
        </p:nvPicPr>
        <p:blipFill>
          <a:blip r:embed="rId2"/>
          <a:stretch>
            <a:fillRect/>
          </a:stretch>
        </p:blipFill>
        <p:spPr>
          <a:xfrm>
            <a:off x="13463683" y="4000500"/>
            <a:ext cx="1016127" cy="1016000"/>
          </a:xfrm>
          <a:prstGeom prst="rect">
            <a:avLst/>
          </a:prstGeom>
        </p:spPr>
      </p:pic>
      <p:sp>
        <p:nvSpPr>
          <p:cNvPr id="10" name="Shape 6"/>
          <p:cNvSpPr/>
          <p:nvPr/>
        </p:nvSpPr>
        <p:spPr>
          <a:xfrm>
            <a:off x="13463683" y="5321300"/>
            <a:ext cx="8459257" cy="2019300"/>
          </a:xfrm>
          <a:prstGeom prst="rect">
            <a:avLst/>
          </a:prstGeom>
          <a:noFill/>
          <a:ln/>
        </p:spPr>
      </p:sp>
      <p:sp>
        <p:nvSpPr>
          <p:cNvPr id="11" name="Text 7"/>
          <p:cNvSpPr/>
          <p:nvPr/>
        </p:nvSpPr>
        <p:spPr>
          <a:xfrm>
            <a:off x="13463683" y="5321300"/>
            <a:ext cx="8662483"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Collectivist cultures</a:t>
            </a:r>
            <a:endParaRPr lang="en-US" sz="4800" dirty="0"/>
          </a:p>
        </p:txBody>
      </p:sp>
      <p:sp>
        <p:nvSpPr>
          <p:cNvPr id="12" name="Text 8"/>
          <p:cNvSpPr/>
          <p:nvPr/>
        </p:nvSpPr>
        <p:spPr>
          <a:xfrm>
            <a:off x="13463683" y="63500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Emphasize social roles and interconnectedness in defining the self</a:t>
            </a:r>
            <a:endParaRPr lang="en-US" sz="3200" dirty="0"/>
          </a:p>
        </p:txBody>
      </p:sp>
      <p:sp>
        <p:nvSpPr>
          <p:cNvPr id="13" name="Shape 9"/>
          <p:cNvSpPr/>
          <p:nvPr/>
        </p:nvSpPr>
        <p:spPr>
          <a:xfrm>
            <a:off x="13362070" y="8115300"/>
            <a:ext cx="8459257" cy="3340100"/>
          </a:xfrm>
          <a:prstGeom prst="rect">
            <a:avLst/>
          </a:prstGeom>
          <a:noFill/>
          <a:ln/>
        </p:spPr>
      </p:sp>
      <p:sp>
        <p:nvSpPr>
          <p:cNvPr id="14" name="Shape 10"/>
          <p:cNvSpPr/>
          <p:nvPr/>
        </p:nvSpPr>
        <p:spPr>
          <a:xfrm>
            <a:off x="13362070" y="8115300"/>
            <a:ext cx="1016127" cy="1016000"/>
          </a:xfrm>
          <a:prstGeom prst="roundRect">
            <a:avLst>
              <a:gd name="adj" fmla="val 125100"/>
            </a:avLst>
          </a:prstGeom>
          <a:noFill/>
          <a:ln/>
        </p:spPr>
      </p:sp>
      <p:pic>
        <p:nvPicPr>
          <p:cNvPr id="15" name="Image 2" descr=" ">    </p:cNvPr>
          <p:cNvPicPr>
            <a:picLocks noChangeAspect="1"/>
          </p:cNvPicPr>
          <p:nvPr/>
        </p:nvPicPr>
        <p:blipFill>
          <a:blip r:embed="rId3"/>
          <a:stretch>
            <a:fillRect/>
          </a:stretch>
        </p:blipFill>
        <p:spPr>
          <a:xfrm>
            <a:off x="13362070" y="8115300"/>
            <a:ext cx="1016127" cy="1016000"/>
          </a:xfrm>
          <a:prstGeom prst="rect">
            <a:avLst/>
          </a:prstGeom>
        </p:spPr>
      </p:pic>
      <p:pic>
        <p:nvPicPr>
          <p:cNvPr id="16"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04408" y="8157629"/>
            <a:ext cx="931449" cy="931329"/>
          </a:xfrm>
          <a:prstGeom prst="rect">
            <a:avLst/>
          </a:prstGeom>
        </p:spPr>
      </p:pic>
      <p:sp>
        <p:nvSpPr>
          <p:cNvPr id="17" name="Shape 11"/>
          <p:cNvSpPr/>
          <p:nvPr/>
        </p:nvSpPr>
        <p:spPr>
          <a:xfrm>
            <a:off x="13362070" y="9436100"/>
            <a:ext cx="8459257" cy="2019300"/>
          </a:xfrm>
          <a:prstGeom prst="rect">
            <a:avLst/>
          </a:prstGeom>
          <a:noFill/>
          <a:ln/>
        </p:spPr>
      </p:sp>
      <p:sp>
        <p:nvSpPr>
          <p:cNvPr id="18" name="Text 12"/>
          <p:cNvSpPr/>
          <p:nvPr/>
        </p:nvSpPr>
        <p:spPr>
          <a:xfrm>
            <a:off x="13362070" y="9436100"/>
            <a:ext cx="8662483"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Individualist cultures</a:t>
            </a:r>
            <a:endParaRPr lang="en-US" sz="4800" dirty="0"/>
          </a:p>
        </p:txBody>
      </p:sp>
      <p:sp>
        <p:nvSpPr>
          <p:cNvPr id="19" name="Text 13"/>
          <p:cNvSpPr/>
          <p:nvPr/>
        </p:nvSpPr>
        <p:spPr>
          <a:xfrm>
            <a:off x="13362070" y="104648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Emphasize personal characteristics and achievements in defining the self</a:t>
            </a:r>
            <a:endParaRPr lang="en-US" sz="3200" dirty="0"/>
          </a:p>
        </p:txBody>
      </p:sp>
      <p:sp>
        <p:nvSpPr>
          <p:cNvPr id="20" name="Text 14"/>
          <p:cNvSpPr/>
          <p:nvPr/>
        </p:nvSpPr>
        <p:spPr>
          <a:xfrm>
            <a:off x="2121165" y="9969500"/>
            <a:ext cx="10157036"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Cross-cultural perspectives challenge ethnocentric assumptions about the universality of Western conceptions of selfhood</a:t>
            </a:r>
            <a:endParaRPr lang="en-US" sz="3200" dirty="0"/>
          </a:p>
        </p:txBody>
      </p:sp>
      <p:pic>
        <p:nvPicPr>
          <p:cNvPr id="21"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4673" y="3695700"/>
            <a:ext cx="9907238" cy="5588000"/>
          </a:xfrm>
          <a:prstGeom prst="rect">
            <a:avLst/>
          </a:prstGeom>
        </p:spPr>
      </p:pic>
      <p:pic>
        <p:nvPicPr>
          <p:cNvPr id="22"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81486" y="688318"/>
            <a:ext cx="2670633" cy="34925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9191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30441" y="1041400"/>
            <a:ext cx="23104188" cy="11645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841730" y="2362200"/>
            <a:ext cx="11202800" cy="8661400"/>
          </a:xfrm>
          <a:prstGeom prst="rect">
            <a:avLst/>
          </a:prstGeom>
          <a:noFill/>
          <a:ln/>
        </p:spPr>
      </p:sp>
      <p:sp>
        <p:nvSpPr>
          <p:cNvPr id="6" name="Text 2"/>
          <p:cNvSpPr/>
          <p:nvPr/>
        </p:nvSpPr>
        <p:spPr>
          <a:xfrm>
            <a:off x="1841730" y="2362200"/>
            <a:ext cx="13218119" cy="49360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Cultural Variations</a:t>
            </a:r>
            <a:endParaRPr lang="en-US" sz="12800" dirty="0"/>
          </a:p>
        </p:txBody>
      </p:sp>
      <p:sp>
        <p:nvSpPr>
          <p:cNvPr id="7" name="Text 3"/>
          <p:cNvSpPr/>
          <p:nvPr/>
        </p:nvSpPr>
        <p:spPr>
          <a:xfrm>
            <a:off x="1841730" y="7061200"/>
            <a:ext cx="11338284" cy="4097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This section will focus on cultural variations in the self across different societies and communities. It will explore how cultural values, norms, and practices shape the way individuals understand and express their sense of self. We will also examine the implications of cultural variations for identity formation, interpersonal relationships, and mental health.</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30190" y="0"/>
            <a:ext cx="12356858" cy="13411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12206226" y="2336800"/>
            <a:ext cx="11164695" cy="12484100"/>
          </a:xfrm>
          <a:prstGeom prst="rect">
            <a:avLst/>
          </a:prstGeom>
          <a:noFill/>
          <a:ln w="50800">
            <a:solidFill>
              <a:srgbClr val="CCB47F"/>
            </a:solidFill>
            <a:prstDash val="solid"/>
          </a:ln>
        </p:spPr>
      </p:sp>
      <p:sp>
        <p:nvSpPr>
          <p:cNvPr id="3" name="Shape 1"/>
          <p:cNvSpPr/>
          <p:nvPr/>
        </p:nvSpPr>
        <p:spPr>
          <a:xfrm>
            <a:off x="-2908664" y="431800"/>
            <a:ext cx="27295712" cy="12852400"/>
          </a:xfrm>
          <a:prstGeom prst="roundRect">
            <a:avLst>
              <a:gd name="adj" fmla="val 197644"/>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Text 3"/>
          <p:cNvSpPr/>
          <p:nvPr/>
        </p:nvSpPr>
        <p:spPr>
          <a:xfrm>
            <a:off x="1397175" y="1143000"/>
            <a:ext cx="17549360"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Collectivism </a:t>
            </a:r>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cultures</a:t>
            </a:r>
            <a:endParaRPr lang="en-US" sz="8000" dirty="0"/>
          </a:p>
        </p:txBody>
      </p:sp>
      <p:sp>
        <p:nvSpPr>
          <p:cNvPr id="7" name="Shape 4"/>
          <p:cNvSpPr/>
          <p:nvPr/>
        </p:nvSpPr>
        <p:spPr>
          <a:xfrm>
            <a:off x="342943" y="20040600"/>
            <a:ext cx="11164695" cy="12484100"/>
          </a:xfrm>
          <a:prstGeom prst="rect">
            <a:avLst/>
          </a:prstGeom>
          <a:noFill/>
          <a:ln w="50800">
            <a:solidFill>
              <a:srgbClr val="CCB47F"/>
            </a:solidFill>
            <a:prstDash val="solid"/>
          </a:ln>
        </p:spPr>
      </p:sp>
      <p:sp>
        <p:nvSpPr>
          <p:cNvPr id="8" name="Shape 5"/>
          <p:cNvSpPr/>
          <p:nvPr/>
        </p:nvSpPr>
        <p:spPr>
          <a:xfrm>
            <a:off x="1397175" y="2971800"/>
            <a:ext cx="9056232" cy="9639300"/>
          </a:xfrm>
          <a:prstGeom prst="rect">
            <a:avLst/>
          </a:prstGeom>
          <a:noFill/>
          <a:ln/>
        </p:spPr>
      </p:sp>
      <p:sp>
        <p:nvSpPr>
          <p:cNvPr id="9" name="Shape 6"/>
          <p:cNvSpPr/>
          <p:nvPr/>
        </p:nvSpPr>
        <p:spPr>
          <a:xfrm>
            <a:off x="1397175" y="2971800"/>
            <a:ext cx="9056232" cy="9639300"/>
          </a:xfrm>
          <a:prstGeom prst="rect">
            <a:avLst/>
          </a:prstGeom>
          <a:noFill/>
          <a:ln/>
        </p:spPr>
      </p:sp>
      <p:sp>
        <p:nvSpPr>
          <p:cNvPr id="10" name="Text 7"/>
          <p:cNvSpPr/>
          <p:nvPr/>
        </p:nvSpPr>
        <p:spPr>
          <a:xfrm>
            <a:off x="1397175" y="2971800"/>
            <a:ext cx="9191715" cy="977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Prioritize the needs and goals of the group over individual interests</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Define the self in terms of social roles and relationships</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Value harmony, cooperation, and conformity with the group</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May prioritize family and community obligations over personal desires and goals</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Communication is often indirect and relies on contextual cues</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May have a present-oriented focus, valuing immediate satisfaction over long-term planning</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Tend to have a higher power distance, accepting and respecting authority and hierarchy</a:t>
            </a:r>
            <a:endParaRPr lang="en-US" sz="3200" dirty="0"/>
          </a:p>
        </p:txBody>
      </p:sp>
      <p:pic>
        <p:nvPicPr>
          <p:cNvPr id="11"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9127" y="3022600"/>
            <a:ext cx="9767521" cy="9588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825603" y="431800"/>
            <a:ext cx="22011851" cy="12852400"/>
          </a:xfrm>
          <a:prstGeom prst="roundRect">
            <a:avLst>
              <a:gd name="adj" fmla="val 197644"/>
            </a:avLst>
          </a:prstGeom>
          <a:noFill/>
          <a:ln w="50800">
            <a:solidFill>
              <a:srgbClr val="CCB47F"/>
            </a:solidFill>
            <a:prstDash val="solid"/>
          </a:ln>
        </p:spPr>
      </p:sp>
      <p:sp>
        <p:nvSpPr>
          <p:cNvPr id="3" name="Shape 1"/>
          <p:cNvSpPr/>
          <p:nvPr/>
        </p:nvSpPr>
        <p:spPr>
          <a:xfrm>
            <a:off x="-1193949" y="2603500"/>
            <a:ext cx="11164695" cy="12484100"/>
          </a:xfrm>
          <a:prstGeom prst="rect">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Text 3"/>
          <p:cNvSpPr/>
          <p:nvPr/>
        </p:nvSpPr>
        <p:spPr>
          <a:xfrm>
            <a:off x="3425195" y="1231900"/>
            <a:ext cx="17549360" cy="17102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Individualistic </a:t>
            </a:r>
            <a:pPr algn="ctr"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cultures</a:t>
            </a:r>
            <a:endParaRPr lang="en-US" sz="8000" dirty="0"/>
          </a:p>
        </p:txBody>
      </p:sp>
      <p:sp>
        <p:nvSpPr>
          <p:cNvPr id="7" name="Shape 4"/>
          <p:cNvSpPr/>
          <p:nvPr/>
        </p:nvSpPr>
        <p:spPr>
          <a:xfrm>
            <a:off x="13730416" y="3060700"/>
            <a:ext cx="9056232" cy="9639300"/>
          </a:xfrm>
          <a:prstGeom prst="rect">
            <a:avLst/>
          </a:prstGeom>
          <a:noFill/>
          <a:ln/>
        </p:spPr>
      </p:sp>
      <p:sp>
        <p:nvSpPr>
          <p:cNvPr id="8" name="Shape 5"/>
          <p:cNvSpPr/>
          <p:nvPr/>
        </p:nvSpPr>
        <p:spPr>
          <a:xfrm>
            <a:off x="13730416" y="3060700"/>
            <a:ext cx="9056232" cy="9639300"/>
          </a:xfrm>
          <a:prstGeom prst="rect">
            <a:avLst/>
          </a:prstGeom>
          <a:noFill/>
          <a:ln/>
        </p:spPr>
      </p:sp>
      <p:sp>
        <p:nvSpPr>
          <p:cNvPr id="9" name="Text 6"/>
          <p:cNvSpPr/>
          <p:nvPr/>
        </p:nvSpPr>
        <p:spPr>
          <a:xfrm>
            <a:off x="13730416" y="3060700"/>
            <a:ext cx="9191715" cy="977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Prioritize the needs and goals of the individual over the group</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Define the self in terms of personal qualities and achievements</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Value personal freedom, self-expression, and individual achievement</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May prioritize personal goals and ambitions over family and community obligations</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Communication is often direct and explicit</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Tend to have a future-oriented focus, valuing planning and delayed gratification</a:t>
            </a:r>
            <a:endParaRPr lang="en-US" sz="3200" dirty="0"/>
          </a:p>
          <a:p>
            <a:pPr algn="l" lvl="1" marL="685800" indent="-342900">
              <a:spcAft>
                <a:spcPts val="4000"/>
              </a:spcAft>
              <a:buSzPct val="100000"/>
              <a:buChar char="•"/>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Tend to have a lower power distance, valuing equality and questioning authority</a:t>
            </a:r>
            <a:endParaRPr lang="en-US" sz="3200" dirty="0"/>
          </a:p>
        </p:txBody>
      </p:sp>
      <p:pic>
        <p:nvPicPr>
          <p:cNvPr id="10"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7175" y="3111500"/>
            <a:ext cx="11634654" cy="9588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1193949" y="1701800"/>
            <a:ext cx="22011851" cy="10312400"/>
          </a:xfrm>
          <a:prstGeom prst="roundRect">
            <a:avLst>
              <a:gd name="adj" fmla="val 246325"/>
            </a:avLst>
          </a:prstGeom>
          <a:noFill/>
          <a:ln w="50800">
            <a:solidFill>
              <a:srgbClr val="CCB47F"/>
            </a:solidFill>
            <a:prstDash val="solid"/>
          </a:ln>
        </p:spPr>
      </p:sp>
      <p:sp>
        <p:nvSpPr>
          <p:cNvPr id="3" name="Shape 1"/>
          <p:cNvSpPr/>
          <p:nvPr/>
        </p:nvSpPr>
        <p:spPr>
          <a:xfrm>
            <a:off x="12714289" y="571500"/>
            <a:ext cx="11164695" cy="12484100"/>
          </a:xfrm>
          <a:prstGeom prst="rect">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Shape 3"/>
          <p:cNvSpPr/>
          <p:nvPr/>
        </p:nvSpPr>
        <p:spPr>
          <a:xfrm>
            <a:off x="13552594" y="7493000"/>
            <a:ext cx="7874984" cy="2692400"/>
          </a:xfrm>
          <a:prstGeom prst="rect">
            <a:avLst/>
          </a:prstGeom>
          <a:noFill/>
          <a:ln/>
        </p:spPr>
      </p:sp>
      <p:sp>
        <p:nvSpPr>
          <p:cNvPr id="7" name="Shape 4"/>
          <p:cNvSpPr/>
          <p:nvPr/>
        </p:nvSpPr>
        <p:spPr>
          <a:xfrm>
            <a:off x="13552594" y="7493000"/>
            <a:ext cx="7557445" cy="2197100"/>
          </a:xfrm>
          <a:prstGeom prst="rect">
            <a:avLst/>
          </a:prstGeom>
          <a:noFill/>
          <a:ln/>
        </p:spPr>
      </p:sp>
      <p:sp>
        <p:nvSpPr>
          <p:cNvPr id="8" name="Text 5"/>
          <p:cNvSpPr/>
          <p:nvPr/>
        </p:nvSpPr>
        <p:spPr>
          <a:xfrm>
            <a:off x="13552594" y="7493000"/>
            <a:ext cx="8099379" cy="2738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above 70</a:t>
            </a:r>
            <a:endParaRPr lang="en-US" sz="12800" dirty="0"/>
          </a:p>
        </p:txBody>
      </p:sp>
      <p:sp>
        <p:nvSpPr>
          <p:cNvPr id="9" name="Shape 6"/>
          <p:cNvSpPr/>
          <p:nvPr/>
        </p:nvSpPr>
        <p:spPr>
          <a:xfrm>
            <a:off x="13552594" y="9690100"/>
            <a:ext cx="7874984" cy="495300"/>
          </a:xfrm>
          <a:prstGeom prst="rect">
            <a:avLst/>
          </a:prstGeom>
          <a:noFill/>
          <a:ln/>
        </p:spPr>
      </p:sp>
      <p:sp>
        <p:nvSpPr>
          <p:cNvPr id="10" name="Text 7"/>
          <p:cNvSpPr/>
          <p:nvPr/>
        </p:nvSpPr>
        <p:spPr>
          <a:xfrm>
            <a:off x="13552594" y="9690100"/>
            <a:ext cx="8010468"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Malaysia, Mexico, and India</a:t>
            </a:r>
            <a:endParaRPr lang="en-US" sz="3200" dirty="0"/>
          </a:p>
        </p:txBody>
      </p:sp>
      <p:sp>
        <p:nvSpPr>
          <p:cNvPr id="11" name="Shape 8"/>
          <p:cNvSpPr/>
          <p:nvPr/>
        </p:nvSpPr>
        <p:spPr>
          <a:xfrm>
            <a:off x="13577997" y="3530600"/>
            <a:ext cx="7874984" cy="2692400"/>
          </a:xfrm>
          <a:prstGeom prst="rect">
            <a:avLst/>
          </a:prstGeom>
          <a:noFill/>
          <a:ln/>
        </p:spPr>
      </p:sp>
      <p:sp>
        <p:nvSpPr>
          <p:cNvPr id="12" name="Shape 9"/>
          <p:cNvSpPr/>
          <p:nvPr/>
        </p:nvSpPr>
        <p:spPr>
          <a:xfrm>
            <a:off x="13577997" y="3530600"/>
            <a:ext cx="7925791" cy="2197100"/>
          </a:xfrm>
          <a:prstGeom prst="rect">
            <a:avLst/>
          </a:prstGeom>
          <a:noFill/>
          <a:ln/>
        </p:spPr>
      </p:sp>
      <p:sp>
        <p:nvSpPr>
          <p:cNvPr id="13" name="Text 10"/>
          <p:cNvSpPr/>
          <p:nvPr/>
        </p:nvSpPr>
        <p:spPr>
          <a:xfrm>
            <a:off x="13577997" y="3530600"/>
            <a:ext cx="8467725" cy="2738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below 40</a:t>
            </a:r>
            <a:endParaRPr lang="en-US" sz="12800" dirty="0"/>
          </a:p>
        </p:txBody>
      </p:sp>
      <p:sp>
        <p:nvSpPr>
          <p:cNvPr id="14" name="Shape 11"/>
          <p:cNvSpPr/>
          <p:nvPr/>
        </p:nvSpPr>
        <p:spPr>
          <a:xfrm>
            <a:off x="13577997" y="5727700"/>
            <a:ext cx="7874984" cy="495300"/>
          </a:xfrm>
          <a:prstGeom prst="rect">
            <a:avLst/>
          </a:prstGeom>
          <a:noFill/>
          <a:ln/>
        </p:spPr>
      </p:sp>
      <p:sp>
        <p:nvSpPr>
          <p:cNvPr id="15" name="Text 12"/>
          <p:cNvSpPr/>
          <p:nvPr/>
        </p:nvSpPr>
        <p:spPr>
          <a:xfrm>
            <a:off x="13577997" y="5727700"/>
            <a:ext cx="8010468"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Netherlands, Denmark, and Sweden</a:t>
            </a:r>
            <a:endParaRPr lang="en-US" sz="3200" dirty="0"/>
          </a:p>
        </p:txBody>
      </p:sp>
      <p:sp>
        <p:nvSpPr>
          <p:cNvPr id="16" name="Text 13"/>
          <p:cNvSpPr/>
          <p:nvPr/>
        </p:nvSpPr>
        <p:spPr>
          <a:xfrm>
            <a:off x="855240" y="3530600"/>
            <a:ext cx="10944535" cy="17102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Power Distance</a:t>
            </a:r>
            <a:endParaRPr lang="en-US" sz="8000" dirty="0"/>
          </a:p>
        </p:txBody>
      </p:sp>
      <p:sp>
        <p:nvSpPr>
          <p:cNvPr id="17" name="Text 14"/>
          <p:cNvSpPr/>
          <p:nvPr/>
        </p:nvSpPr>
        <p:spPr>
          <a:xfrm>
            <a:off x="3205034" y="5232400"/>
            <a:ext cx="8594741" cy="5088467"/>
          </a:xfrm>
          <a:prstGeom prst="rect">
            <a:avLst/>
          </a:prstGeom>
          <a:noFill/>
          <a:ln/>
        </p:spPr>
        <p:txBody>
          <a:bodyPr wrap="square" lIns="0" tIns="0" rIns="0" bIns="0" rtlCol="0" anchor="t"/>
          <a:lstStyle/>
          <a:p>
            <a:pPr algn="r"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 study by Smith et al. (2016) found that individuals from high power distance cultures (such as those from China and South Korea) tended to have a more collective and interdependent self-concept, while individuals from low power distance cultures (such as those from the United States and Australia) tended to have a more individualistic and independent self-concept.</a:t>
            </a:r>
            <a:endParaRPr lang="en-US" sz="3200" dirty="0"/>
          </a:p>
        </p:txBody>
      </p:sp>
      <p:pic>
        <p:nvPicPr>
          <p:cNvPr id="18"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1753" y="863600"/>
            <a:ext cx="2768946" cy="16757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584273" y="1041400"/>
            <a:ext cx="25568296" cy="11645900"/>
          </a:xfrm>
          <a:prstGeom prst="roundRect">
            <a:avLst>
              <a:gd name="adj" fmla="val 2181043"/>
            </a:avLst>
          </a:prstGeom>
          <a:noFill/>
          <a:ln w="50800">
            <a:solidFill>
              <a:srgbClr val="CCB47F"/>
            </a:solidFill>
            <a:prstDash val="solid"/>
          </a:ln>
        </p:spPr>
      </p:sp>
      <p:sp>
        <p:nvSpPr>
          <p:cNvPr id="3" name="Shape 1"/>
          <p:cNvSpPr/>
          <p:nvPr/>
        </p:nvSpPr>
        <p:spPr>
          <a:xfrm>
            <a:off x="23370921" y="10515600"/>
            <a:ext cx="1016127" cy="3200400"/>
          </a:xfrm>
          <a:prstGeom prst="rect">
            <a:avLst/>
          </a:prstGeom>
          <a:noFill/>
          <a:ln/>
        </p:spPr>
      </p:sp>
      <p:pic>
        <p:nvPicPr>
          <p:cNvPr id="4"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9664" y="1054100"/>
            <a:ext cx="10107760" cy="11620500"/>
          </a:xfrm>
          <a:prstGeom prst="rect">
            <a:avLst/>
          </a:prstGeom>
        </p:spPr>
      </p:pic>
      <p:sp>
        <p:nvSpPr>
          <p:cNvPr id="6" name="Text 2"/>
          <p:cNvSpPr/>
          <p:nvPr/>
        </p:nvSpPr>
        <p:spPr>
          <a:xfrm>
            <a:off x="829837" y="3911600"/>
            <a:ext cx="5228820" cy="7133167"/>
          </a:xfrm>
          <a:prstGeom prst="rect">
            <a:avLst/>
          </a:prstGeom>
          <a:noFill/>
          <a:ln/>
        </p:spPr>
        <p:txBody>
          <a:bodyPr wrap="square" lIns="0" tIns="0" rIns="0" bIns="0" rtlCol="0" anchor="t"/>
          <a:lstStyle/>
          <a:p>
            <a:pPr algn="r"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Body and Self</a:t>
            </a:r>
            <a:endParaRPr lang="en-US" sz="12800" dirty="0"/>
          </a:p>
        </p:txBody>
      </p:sp>
      <p:sp>
        <p:nvSpPr>
          <p:cNvPr id="7" name="Text 3"/>
          <p:cNvSpPr/>
          <p:nvPr/>
        </p:nvSpPr>
        <p:spPr>
          <a:xfrm>
            <a:off x="17464683" y="3670300"/>
            <a:ext cx="5902004" cy="7564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body and self are intertwined in complex ways, with physical attributes, cultural values, and experiences all contributing to how individuals define themselves. Appearance, posture, and physical sensations can all shape the sense of self, and cultural norms and individual differences can influence how the body is perceived and valued.</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9191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40260" y="1244526"/>
            <a:ext cx="16103318" cy="11889854"/>
          </a:xfrm>
          <a:prstGeom prst="rect">
            <a:avLst/>
          </a:prstGeom>
        </p:spPr>
      </p:pic>
      <p:sp>
        <p:nvSpPr>
          <p:cNvPr id="3" name="Shape 0"/>
          <p:cNvSpPr/>
          <p:nvPr/>
        </p:nvSpPr>
        <p:spPr>
          <a:xfrm>
            <a:off x="-584273" y="1244600"/>
            <a:ext cx="25568296" cy="9271000"/>
          </a:xfrm>
          <a:prstGeom prst="rect">
            <a:avLst/>
          </a:prstGeom>
          <a:noFill/>
          <a:ln w="50800">
            <a:solidFill>
              <a:srgbClr val="CCB47F"/>
            </a:solidFill>
            <a:prstDash val="solid"/>
          </a:ln>
        </p:spPr>
      </p:sp>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2"/>
          <p:cNvSpPr/>
          <p:nvPr/>
        </p:nvSpPr>
        <p:spPr>
          <a:xfrm>
            <a:off x="1452215" y="1930400"/>
            <a:ext cx="10842922" cy="30818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Body Modification</a:t>
            </a:r>
            <a:endParaRPr lang="en-US" sz="8000" dirty="0"/>
          </a:p>
        </p:txBody>
      </p:sp>
      <p:sp>
        <p:nvSpPr>
          <p:cNvPr id="7" name="Shape 3"/>
          <p:cNvSpPr/>
          <p:nvPr/>
        </p:nvSpPr>
        <p:spPr>
          <a:xfrm>
            <a:off x="1638505" y="5270500"/>
            <a:ext cx="6096762" cy="6096000"/>
          </a:xfrm>
          <a:prstGeom prst="roundRect">
            <a:avLst>
              <a:gd name="adj" fmla="val 2083350"/>
            </a:avLst>
          </a:prstGeom>
          <a:noFill/>
          <a:ln w="50800">
            <a:solidFill>
              <a:srgbClr val="CCB47F"/>
            </a:solidFill>
            <a:prstDash val="solid"/>
          </a:ln>
        </p:spPr>
      </p:sp>
      <p:sp>
        <p:nvSpPr>
          <p:cNvPr id="8" name="Shape 4"/>
          <p:cNvSpPr/>
          <p:nvPr/>
        </p:nvSpPr>
        <p:spPr>
          <a:xfrm>
            <a:off x="3873984" y="6940550"/>
            <a:ext cx="1625803" cy="1625600"/>
          </a:xfrm>
          <a:prstGeom prst="roundRect">
            <a:avLst>
              <a:gd name="adj" fmla="val 78188"/>
            </a:avLst>
          </a:prstGeom>
          <a:noFill/>
          <a:ln/>
        </p:spPr>
      </p:sp>
      <p:pic>
        <p:nvPicPr>
          <p:cNvPr id="9" name="Image 2" descr=" ">    </p:cNvPr>
          <p:cNvPicPr>
            <a:picLocks noChangeAspect="1"/>
          </p:cNvPicPr>
          <p:nvPr/>
        </p:nvPicPr>
        <p:blipFill>
          <a:blip r:embed="rId4"/>
          <a:stretch>
            <a:fillRect/>
          </a:stretch>
        </p:blipFill>
        <p:spPr>
          <a:xfrm>
            <a:off x="3873984" y="6940550"/>
            <a:ext cx="1625803" cy="1625600"/>
          </a:xfrm>
          <a:prstGeom prst="rect">
            <a:avLst/>
          </a:prstGeom>
        </p:spPr>
      </p:pic>
      <p:pic>
        <p:nvPicPr>
          <p:cNvPr id="10"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1725" y="7008292"/>
            <a:ext cx="1490319" cy="1422400"/>
          </a:xfrm>
          <a:prstGeom prst="rect">
            <a:avLst/>
          </a:prstGeom>
        </p:spPr>
      </p:pic>
      <p:sp>
        <p:nvSpPr>
          <p:cNvPr id="11" name="Shape 5"/>
          <p:cNvSpPr/>
          <p:nvPr/>
        </p:nvSpPr>
        <p:spPr>
          <a:xfrm>
            <a:off x="1790924" y="8870950"/>
            <a:ext cx="5791924" cy="825500"/>
          </a:xfrm>
          <a:prstGeom prst="rect">
            <a:avLst/>
          </a:prstGeom>
          <a:noFill/>
          <a:ln/>
        </p:spPr>
      </p:sp>
      <p:sp>
        <p:nvSpPr>
          <p:cNvPr id="12" name="Text 6"/>
          <p:cNvSpPr/>
          <p:nvPr/>
        </p:nvSpPr>
        <p:spPr>
          <a:xfrm>
            <a:off x="1689311" y="8870950"/>
            <a:ext cx="5995149" cy="1028700"/>
          </a:xfrm>
          <a:prstGeom prst="rect">
            <a:avLst/>
          </a:prstGeom>
          <a:noFill/>
          <a:ln/>
        </p:spPr>
        <p:txBody>
          <a:bodyPr wrap="square" lIns="0" tIns="0" rIns="0" bIns="0" rtlCol="0" anchor="t"/>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temple</a:t>
            </a:r>
            <a:endParaRPr lang="en-US" sz="4800" dirty="0"/>
          </a:p>
        </p:txBody>
      </p:sp>
      <p:sp>
        <p:nvSpPr>
          <p:cNvPr id="13" name="Shape 7"/>
          <p:cNvSpPr/>
          <p:nvPr/>
        </p:nvSpPr>
        <p:spPr>
          <a:xfrm>
            <a:off x="9145143" y="5270500"/>
            <a:ext cx="6096762" cy="6096000"/>
          </a:xfrm>
          <a:prstGeom prst="roundRect">
            <a:avLst>
              <a:gd name="adj" fmla="val 2083350"/>
            </a:avLst>
          </a:prstGeom>
          <a:noFill/>
          <a:ln w="50800">
            <a:solidFill>
              <a:srgbClr val="CCB47F"/>
            </a:solidFill>
            <a:prstDash val="solid"/>
          </a:ln>
        </p:spPr>
      </p:sp>
      <p:sp>
        <p:nvSpPr>
          <p:cNvPr id="14" name="Shape 8"/>
          <p:cNvSpPr/>
          <p:nvPr/>
        </p:nvSpPr>
        <p:spPr>
          <a:xfrm>
            <a:off x="11380622" y="6940550"/>
            <a:ext cx="1625803" cy="1625600"/>
          </a:xfrm>
          <a:prstGeom prst="roundRect">
            <a:avLst>
              <a:gd name="adj" fmla="val 78188"/>
            </a:avLst>
          </a:prstGeom>
          <a:noFill/>
          <a:ln/>
        </p:spPr>
      </p:sp>
      <p:pic>
        <p:nvPicPr>
          <p:cNvPr id="15" name="Image 4" descr=" ">    </p:cNvPr>
          <p:cNvPicPr>
            <a:picLocks noChangeAspect="1"/>
          </p:cNvPicPr>
          <p:nvPr/>
        </p:nvPicPr>
        <p:blipFill>
          <a:blip r:embed="rId7"/>
          <a:stretch>
            <a:fillRect/>
          </a:stretch>
        </p:blipFill>
        <p:spPr>
          <a:xfrm>
            <a:off x="11380622" y="6940550"/>
            <a:ext cx="1625803" cy="1625600"/>
          </a:xfrm>
          <a:prstGeom prst="rect">
            <a:avLst/>
          </a:prstGeom>
        </p:spPr>
      </p:pic>
      <p:pic>
        <p:nvPicPr>
          <p:cNvPr id="16"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45169" y="7105030"/>
            <a:ext cx="599989" cy="599926"/>
          </a:xfrm>
          <a:prstGeom prst="rect">
            <a:avLst/>
          </a:prstGeom>
        </p:spPr>
      </p:pic>
      <p:pic>
        <p:nvPicPr>
          <p:cNvPr id="17"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241927" y="7801694"/>
            <a:ext cx="599989" cy="599926"/>
          </a:xfrm>
          <a:prstGeom prst="rect">
            <a:avLst/>
          </a:prstGeom>
        </p:spPr>
      </p:pic>
      <p:pic>
        <p:nvPicPr>
          <p:cNvPr id="18"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48400" y="7008267"/>
            <a:ext cx="1490319" cy="1490142"/>
          </a:xfrm>
          <a:prstGeom prst="rect">
            <a:avLst/>
          </a:prstGeom>
        </p:spPr>
      </p:pic>
      <p:sp>
        <p:nvSpPr>
          <p:cNvPr id="19" name="Shape 9"/>
          <p:cNvSpPr/>
          <p:nvPr/>
        </p:nvSpPr>
        <p:spPr>
          <a:xfrm>
            <a:off x="9297562" y="8870950"/>
            <a:ext cx="5791924" cy="825500"/>
          </a:xfrm>
          <a:prstGeom prst="rect">
            <a:avLst/>
          </a:prstGeom>
          <a:noFill/>
          <a:ln/>
        </p:spPr>
      </p:sp>
      <p:sp>
        <p:nvSpPr>
          <p:cNvPr id="20" name="Text 10"/>
          <p:cNvSpPr/>
          <p:nvPr/>
        </p:nvSpPr>
        <p:spPr>
          <a:xfrm>
            <a:off x="9195949" y="8870950"/>
            <a:ext cx="5995149" cy="1028700"/>
          </a:xfrm>
          <a:prstGeom prst="rect">
            <a:avLst/>
          </a:prstGeom>
          <a:noFill/>
          <a:ln/>
        </p:spPr>
        <p:txBody>
          <a:bodyPr wrap="square" lIns="0" tIns="0" rIns="0" bIns="0" rtlCol="0" anchor="t"/>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transformation</a:t>
            </a:r>
            <a:endParaRPr lang="en-US" sz="4800" dirty="0"/>
          </a:p>
        </p:txBody>
      </p:sp>
      <p:sp>
        <p:nvSpPr>
          <p:cNvPr id="21" name="Shape 11"/>
          <p:cNvSpPr/>
          <p:nvPr/>
        </p:nvSpPr>
        <p:spPr>
          <a:xfrm>
            <a:off x="16651781" y="5270500"/>
            <a:ext cx="6096762" cy="6096000"/>
          </a:xfrm>
          <a:prstGeom prst="roundRect">
            <a:avLst>
              <a:gd name="adj" fmla="val 2083350"/>
            </a:avLst>
          </a:prstGeom>
          <a:noFill/>
          <a:ln w="50800">
            <a:solidFill>
              <a:srgbClr val="CCB47F"/>
            </a:solidFill>
            <a:prstDash val="solid"/>
          </a:ln>
        </p:spPr>
      </p:sp>
      <p:sp>
        <p:nvSpPr>
          <p:cNvPr id="22" name="Shape 12"/>
          <p:cNvSpPr/>
          <p:nvPr/>
        </p:nvSpPr>
        <p:spPr>
          <a:xfrm>
            <a:off x="18887261" y="6940550"/>
            <a:ext cx="1625803" cy="1625600"/>
          </a:xfrm>
          <a:prstGeom prst="roundRect">
            <a:avLst>
              <a:gd name="adj" fmla="val 78188"/>
            </a:avLst>
          </a:prstGeom>
          <a:noFill/>
          <a:ln/>
        </p:spPr>
      </p:sp>
      <p:pic>
        <p:nvPicPr>
          <p:cNvPr id="23" name="Image 8" descr=" ">    </p:cNvPr>
          <p:cNvPicPr>
            <a:picLocks noChangeAspect="1"/>
          </p:cNvPicPr>
          <p:nvPr/>
        </p:nvPicPr>
        <p:blipFill>
          <a:blip r:embed="rId14"/>
          <a:stretch>
            <a:fillRect/>
          </a:stretch>
        </p:blipFill>
        <p:spPr>
          <a:xfrm>
            <a:off x="18887261" y="6940550"/>
            <a:ext cx="1625803" cy="1625600"/>
          </a:xfrm>
          <a:prstGeom prst="rect">
            <a:avLst/>
          </a:prstGeom>
        </p:spPr>
      </p:pic>
      <p:pic>
        <p:nvPicPr>
          <p:cNvPr id="24"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022745" y="7076008"/>
            <a:ext cx="1354837" cy="1354658"/>
          </a:xfrm>
          <a:prstGeom prst="rect">
            <a:avLst/>
          </a:prstGeom>
        </p:spPr>
      </p:pic>
      <p:sp>
        <p:nvSpPr>
          <p:cNvPr id="25" name="Shape 13"/>
          <p:cNvSpPr/>
          <p:nvPr/>
        </p:nvSpPr>
        <p:spPr>
          <a:xfrm>
            <a:off x="16804200" y="8870950"/>
            <a:ext cx="5791924" cy="825500"/>
          </a:xfrm>
          <a:prstGeom prst="rect">
            <a:avLst/>
          </a:prstGeom>
          <a:noFill/>
          <a:ln/>
        </p:spPr>
      </p:sp>
      <p:sp>
        <p:nvSpPr>
          <p:cNvPr id="26" name="Text 14"/>
          <p:cNvSpPr/>
          <p:nvPr/>
        </p:nvSpPr>
        <p:spPr>
          <a:xfrm>
            <a:off x="16702588" y="8870950"/>
            <a:ext cx="5995149" cy="1028700"/>
          </a:xfrm>
          <a:prstGeom prst="rect">
            <a:avLst/>
          </a:prstGeom>
          <a:noFill/>
          <a:ln/>
        </p:spPr>
        <p:txBody>
          <a:bodyPr wrap="square" lIns="0" tIns="0" rIns="0" bIns="0" rtlCol="0" anchor="t"/>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shame</a:t>
            </a:r>
            <a:endParaRPr lang="en-US" sz="4800" dirty="0"/>
          </a:p>
        </p:txBody>
      </p:sp>
      <p:sp>
        <p:nvSpPr>
          <p:cNvPr id="27" name="Text 15"/>
          <p:cNvSpPr/>
          <p:nvPr/>
        </p:nvSpPr>
        <p:spPr>
          <a:xfrm>
            <a:off x="13412876" y="2413000"/>
            <a:ext cx="8594741"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Different cultures have different beliefs and values about the body and its role in shaping the sense of self</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482660" y="3225800"/>
            <a:ext cx="25225353" cy="9664700"/>
          </a:xfrm>
          <a:prstGeom prst="roundRect">
            <a:avLst>
              <a:gd name="adj" fmla="val 262833"/>
            </a:avLst>
          </a:prstGeom>
          <a:noFill/>
          <a:ln w="50800">
            <a:solidFill>
              <a:srgbClr val="CCB47F"/>
            </a:solidFill>
            <a:prstDash val="solid"/>
          </a:ln>
        </p:spPr>
      </p:sp>
      <p:sp>
        <p:nvSpPr>
          <p:cNvPr id="3" name="Shape 1"/>
          <p:cNvSpPr/>
          <p:nvPr/>
        </p:nvSpPr>
        <p:spPr>
          <a:xfrm>
            <a:off x="23370921" y="10515600"/>
            <a:ext cx="1016127" cy="3200400"/>
          </a:xfrm>
          <a:prstGeom prst="rect">
            <a:avLst/>
          </a:prstGeom>
          <a:noFill/>
          <a:ln/>
        </p:spPr>
      </p:sp>
      <p:pic>
        <p:nvPicPr>
          <p:cNvPr id="4"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5114506" y="1854200"/>
            <a:ext cx="14170738" cy="17102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Illness and Disability</a:t>
            </a:r>
            <a:endParaRPr lang="en-US" sz="8000" dirty="0"/>
          </a:p>
        </p:txBody>
      </p:sp>
      <p:sp>
        <p:nvSpPr>
          <p:cNvPr id="6" name="Shape 3"/>
          <p:cNvSpPr/>
          <p:nvPr/>
        </p:nvSpPr>
        <p:spPr>
          <a:xfrm>
            <a:off x="1486086" y="5499100"/>
            <a:ext cx="7049381" cy="6438900"/>
          </a:xfrm>
          <a:prstGeom prst="roundRect">
            <a:avLst>
              <a:gd name="adj" fmla="val 3124"/>
            </a:avLst>
          </a:prstGeom>
          <a:noFill/>
          <a:ln w="50800">
            <a:solidFill>
              <a:srgbClr val="FFFFFF"/>
            </a:solidFill>
            <a:prstDash val="solid"/>
          </a:ln>
        </p:spPr>
      </p:sp>
      <p:sp>
        <p:nvSpPr>
          <p:cNvPr id="7" name="Shape 4"/>
          <p:cNvSpPr/>
          <p:nvPr/>
        </p:nvSpPr>
        <p:spPr>
          <a:xfrm>
            <a:off x="4197875" y="5803900"/>
            <a:ext cx="1625803" cy="1625600"/>
          </a:xfrm>
          <a:prstGeom prst="roundRect">
            <a:avLst>
              <a:gd name="adj" fmla="val 78188"/>
            </a:avLst>
          </a:prstGeom>
          <a:noFill/>
          <a:ln/>
        </p:spPr>
      </p:sp>
      <p:pic>
        <p:nvPicPr>
          <p:cNvPr id="8" name="Image 1" descr=" ">    </p:cNvPr>
          <p:cNvPicPr>
            <a:picLocks noChangeAspect="1"/>
          </p:cNvPicPr>
          <p:nvPr/>
        </p:nvPicPr>
        <p:blipFill>
          <a:blip r:embed="rId2"/>
          <a:stretch>
            <a:fillRect/>
          </a:stretch>
        </p:blipFill>
        <p:spPr>
          <a:xfrm>
            <a:off x="4197875" y="5803900"/>
            <a:ext cx="1625803" cy="1625600"/>
          </a:xfrm>
          <a:prstGeom prst="rect">
            <a:avLst/>
          </a:prstGeom>
        </p:spPr>
      </p:pic>
      <p:pic>
        <p:nvPicPr>
          <p:cNvPr id="9"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3359" y="5930900"/>
            <a:ext cx="1354837" cy="1363142"/>
          </a:xfrm>
          <a:prstGeom prst="rect">
            <a:avLst/>
          </a:prstGeom>
        </p:spPr>
      </p:pic>
      <p:sp>
        <p:nvSpPr>
          <p:cNvPr id="10" name="Shape 5"/>
          <p:cNvSpPr/>
          <p:nvPr/>
        </p:nvSpPr>
        <p:spPr>
          <a:xfrm>
            <a:off x="1892537" y="7734300"/>
            <a:ext cx="6236479" cy="3898900"/>
          </a:xfrm>
          <a:prstGeom prst="rect">
            <a:avLst/>
          </a:prstGeom>
          <a:noFill/>
          <a:ln/>
        </p:spPr>
      </p:sp>
      <p:sp>
        <p:nvSpPr>
          <p:cNvPr id="11" name="Text 6"/>
          <p:cNvSpPr/>
          <p:nvPr/>
        </p:nvSpPr>
        <p:spPr>
          <a:xfrm>
            <a:off x="1790924" y="7734300"/>
            <a:ext cx="6439705"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Social Support</a:t>
            </a:r>
            <a:endParaRPr lang="en-US" sz="4800" dirty="0"/>
          </a:p>
        </p:txBody>
      </p:sp>
      <p:sp>
        <p:nvSpPr>
          <p:cNvPr id="12" name="Text 7"/>
          <p:cNvSpPr/>
          <p:nvPr/>
        </p:nvSpPr>
        <p:spPr>
          <a:xfrm>
            <a:off x="1824795" y="8661400"/>
            <a:ext cx="6371963" cy="3107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Access to social support can improve physical and mental health outcomes and increase social connectedness and well-being for individuals with illness or disability.</a:t>
            </a:r>
            <a:endParaRPr lang="en-US" sz="3200" dirty="0"/>
          </a:p>
        </p:txBody>
      </p:sp>
      <p:sp>
        <p:nvSpPr>
          <p:cNvPr id="13" name="Shape 8"/>
          <p:cNvSpPr/>
          <p:nvPr/>
        </p:nvSpPr>
        <p:spPr>
          <a:xfrm>
            <a:off x="8903813" y="4038600"/>
            <a:ext cx="7049381" cy="6438900"/>
          </a:xfrm>
          <a:prstGeom prst="roundRect">
            <a:avLst>
              <a:gd name="adj" fmla="val 3124"/>
            </a:avLst>
          </a:prstGeom>
          <a:noFill/>
          <a:ln w="50800">
            <a:solidFill>
              <a:srgbClr val="FFFFFF"/>
            </a:solidFill>
            <a:prstDash val="solid"/>
          </a:ln>
        </p:spPr>
      </p:sp>
      <p:sp>
        <p:nvSpPr>
          <p:cNvPr id="14" name="Shape 9"/>
          <p:cNvSpPr/>
          <p:nvPr/>
        </p:nvSpPr>
        <p:spPr>
          <a:xfrm>
            <a:off x="11615602" y="4343400"/>
            <a:ext cx="1625803" cy="1625600"/>
          </a:xfrm>
          <a:prstGeom prst="roundRect">
            <a:avLst>
              <a:gd name="adj" fmla="val 78188"/>
            </a:avLst>
          </a:prstGeom>
          <a:noFill/>
          <a:ln/>
        </p:spPr>
      </p:sp>
      <p:pic>
        <p:nvPicPr>
          <p:cNvPr id="15" name="Image 3" descr=" ">    </p:cNvPr>
          <p:cNvPicPr>
            <a:picLocks noChangeAspect="1"/>
          </p:cNvPicPr>
          <p:nvPr/>
        </p:nvPicPr>
        <p:blipFill>
          <a:blip r:embed="rId5"/>
          <a:stretch>
            <a:fillRect/>
          </a:stretch>
        </p:blipFill>
        <p:spPr>
          <a:xfrm>
            <a:off x="11615602" y="4343400"/>
            <a:ext cx="1625803" cy="1625600"/>
          </a:xfrm>
          <a:prstGeom prst="rect">
            <a:avLst/>
          </a:prstGeom>
        </p:spPr>
      </p:pic>
      <p:pic>
        <p:nvPicPr>
          <p:cNvPr id="16"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18827" y="4546600"/>
            <a:ext cx="1219352" cy="1219200"/>
          </a:xfrm>
          <a:prstGeom prst="rect">
            <a:avLst/>
          </a:prstGeom>
        </p:spPr>
      </p:pic>
      <p:pic>
        <p:nvPicPr>
          <p:cNvPr id="17" name="Image 5" descr=" ">    </p:cNvPr>
          <p:cNvPicPr>
            <a:picLocks noChangeAspect="1"/>
          </p:cNvPicPr>
          <p:nvPr/>
        </p:nvPicPr>
        <p:blipFill>
          <a:blip r:embed="rId8"/>
          <a:stretch>
            <a:fillRect/>
          </a:stretch>
        </p:blipFill>
        <p:spPr>
          <a:xfrm>
            <a:off x="13368421" y="4343400"/>
            <a:ext cx="12702" cy="1625600"/>
          </a:xfrm>
          <a:prstGeom prst="rect">
            <a:avLst/>
          </a:prstGeom>
        </p:spPr>
      </p:pic>
      <p:pic>
        <p:nvPicPr>
          <p:cNvPr id="18"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69478" y="4478858"/>
            <a:ext cx="10584" cy="1422400"/>
          </a:xfrm>
          <a:prstGeom prst="rect">
            <a:avLst/>
          </a:prstGeom>
        </p:spPr>
      </p:pic>
      <p:sp>
        <p:nvSpPr>
          <p:cNvPr id="19" name="Shape 10"/>
          <p:cNvSpPr/>
          <p:nvPr/>
        </p:nvSpPr>
        <p:spPr>
          <a:xfrm>
            <a:off x="9310264" y="6273800"/>
            <a:ext cx="6236479" cy="3898900"/>
          </a:xfrm>
          <a:prstGeom prst="rect">
            <a:avLst/>
          </a:prstGeom>
          <a:noFill/>
          <a:ln/>
        </p:spPr>
      </p:sp>
      <p:sp>
        <p:nvSpPr>
          <p:cNvPr id="20" name="Text 11"/>
          <p:cNvSpPr/>
          <p:nvPr/>
        </p:nvSpPr>
        <p:spPr>
          <a:xfrm>
            <a:off x="9208651" y="6273800"/>
            <a:ext cx="6439705"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Self-Care</a:t>
            </a:r>
            <a:endParaRPr lang="en-US" sz="4800" dirty="0"/>
          </a:p>
        </p:txBody>
      </p:sp>
      <p:sp>
        <p:nvSpPr>
          <p:cNvPr id="21" name="Text 12"/>
          <p:cNvSpPr/>
          <p:nvPr/>
        </p:nvSpPr>
        <p:spPr>
          <a:xfrm>
            <a:off x="9242522" y="7200900"/>
            <a:ext cx="6371963" cy="3107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Engaging in self-care practices, such as physical exercise, healthy eating, and relaxation techniques, can improve physical and mental health outcomes.</a:t>
            </a:r>
            <a:endParaRPr lang="en-US" sz="3200" dirty="0"/>
          </a:p>
        </p:txBody>
      </p:sp>
      <p:sp>
        <p:nvSpPr>
          <p:cNvPr id="22" name="Shape 13"/>
          <p:cNvSpPr/>
          <p:nvPr/>
        </p:nvSpPr>
        <p:spPr>
          <a:xfrm>
            <a:off x="16321540" y="5499100"/>
            <a:ext cx="7049381" cy="6438900"/>
          </a:xfrm>
          <a:prstGeom prst="roundRect">
            <a:avLst>
              <a:gd name="adj" fmla="val 3124"/>
            </a:avLst>
          </a:prstGeom>
          <a:noFill/>
          <a:ln w="50800">
            <a:solidFill>
              <a:srgbClr val="FFFFFF"/>
            </a:solidFill>
            <a:prstDash val="solid"/>
          </a:ln>
        </p:spPr>
      </p:sp>
      <p:sp>
        <p:nvSpPr>
          <p:cNvPr id="23" name="Shape 14"/>
          <p:cNvSpPr/>
          <p:nvPr/>
        </p:nvSpPr>
        <p:spPr>
          <a:xfrm>
            <a:off x="19033329" y="5803900"/>
            <a:ext cx="1625803" cy="1625600"/>
          </a:xfrm>
          <a:prstGeom prst="roundRect">
            <a:avLst>
              <a:gd name="adj" fmla="val 78188"/>
            </a:avLst>
          </a:prstGeom>
          <a:noFill/>
          <a:ln/>
        </p:spPr>
      </p:sp>
      <p:pic>
        <p:nvPicPr>
          <p:cNvPr id="24" name="Image 7" descr=" ">    </p:cNvPr>
          <p:cNvPicPr>
            <a:picLocks noChangeAspect="1"/>
          </p:cNvPicPr>
          <p:nvPr/>
        </p:nvPicPr>
        <p:blipFill>
          <a:blip r:embed="rId11"/>
          <a:stretch>
            <a:fillRect/>
          </a:stretch>
        </p:blipFill>
        <p:spPr>
          <a:xfrm>
            <a:off x="19033329" y="5803900"/>
            <a:ext cx="1625803" cy="1625600"/>
          </a:xfrm>
          <a:prstGeom prst="rect">
            <a:avLst/>
          </a:prstGeom>
        </p:spPr>
      </p:pic>
      <p:pic>
        <p:nvPicPr>
          <p:cNvPr id="25"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304295" y="5949528"/>
            <a:ext cx="1083868" cy="1339428"/>
          </a:xfrm>
          <a:prstGeom prst="rect">
            <a:avLst/>
          </a:prstGeom>
        </p:spPr>
      </p:pic>
      <p:sp>
        <p:nvSpPr>
          <p:cNvPr id="26" name="Shape 15"/>
          <p:cNvSpPr/>
          <p:nvPr/>
        </p:nvSpPr>
        <p:spPr>
          <a:xfrm>
            <a:off x="16727991" y="7734300"/>
            <a:ext cx="6236479" cy="3898900"/>
          </a:xfrm>
          <a:prstGeom prst="rect">
            <a:avLst/>
          </a:prstGeom>
          <a:noFill/>
          <a:ln/>
        </p:spPr>
      </p:sp>
      <p:sp>
        <p:nvSpPr>
          <p:cNvPr id="27" name="Text 16"/>
          <p:cNvSpPr/>
          <p:nvPr/>
        </p:nvSpPr>
        <p:spPr>
          <a:xfrm>
            <a:off x="16626378" y="7734300"/>
            <a:ext cx="6439705"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Treatment</a:t>
            </a:r>
            <a:endParaRPr lang="en-US" sz="4800" dirty="0"/>
          </a:p>
        </p:txBody>
      </p:sp>
      <p:sp>
        <p:nvSpPr>
          <p:cNvPr id="28" name="Text 17"/>
          <p:cNvSpPr/>
          <p:nvPr/>
        </p:nvSpPr>
        <p:spPr>
          <a:xfrm>
            <a:off x="16660249" y="8661400"/>
            <a:ext cx="6371963" cy="3107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Accessing medical treatment can significantly improve physical health outcomes and quality of life, but access may be limited by factors such as cost, location, or attitudes.</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9191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239905" y="1041400"/>
            <a:ext cx="15457832" cy="11645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1685461" y="2692400"/>
            <a:ext cx="10195141" cy="49360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Language and Self</a:t>
            </a:r>
            <a:endParaRPr lang="en-US" sz="12800" dirty="0"/>
          </a:p>
        </p:txBody>
      </p:sp>
      <p:sp>
        <p:nvSpPr>
          <p:cNvPr id="6" name="Text 2"/>
          <p:cNvSpPr/>
          <p:nvPr/>
        </p:nvSpPr>
        <p:spPr>
          <a:xfrm>
            <a:off x="11685461" y="7302500"/>
            <a:ext cx="9560062" cy="4097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Language and self refers to the relationship between the way individuals use language and their sense of self, including the impact of language on self-concept, self-esteem, and identity. Language use varies across cultures and social contexts, influencing how individuals perceive themselves and how they are perceived by others.</a:t>
            </a:r>
            <a:endParaRPr lang="en-US" sz="3200" dirty="0"/>
          </a:p>
        </p:txBody>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47700"/>
            <a:ext cx="10699221" cy="124333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12702" y="2933700"/>
            <a:ext cx="24425153" cy="8178800"/>
          </a:xfrm>
          <a:prstGeom prst="roundRect">
            <a:avLst>
              <a:gd name="adj" fmla="val 155292"/>
            </a:avLst>
          </a:prstGeom>
          <a:noFill/>
          <a:ln w="50800">
            <a:solidFill>
              <a:srgbClr val="CCB47F"/>
            </a:solidFill>
            <a:prstDash val="solid"/>
          </a:ln>
        </p:spPr>
      </p:sp>
      <p:sp>
        <p:nvSpPr>
          <p:cNvPr id="3" name="Shape 1"/>
          <p:cNvSpPr/>
          <p:nvPr/>
        </p:nvSpPr>
        <p:spPr>
          <a:xfrm>
            <a:off x="23370921" y="10515600"/>
            <a:ext cx="1016127" cy="3200400"/>
          </a:xfrm>
          <a:prstGeom prst="rect">
            <a:avLst/>
          </a:prstGeom>
          <a:noFill/>
          <a:ln/>
        </p:spPr>
      </p:sp>
      <p:pic>
        <p:nvPicPr>
          <p:cNvPr id="4"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12193524" y="4216400"/>
            <a:ext cx="8632846" cy="2738967"/>
          </a:xfrm>
          <a:prstGeom prst="rect">
            <a:avLst/>
          </a:prstGeom>
          <a:noFill/>
          <a:ln/>
        </p:spPr>
        <p:txBody>
          <a:bodyPr wrap="square" lIns="0" tIns="0" rIns="0" bIns="0" rtlCol="0" anchor="t"/>
          <a:lstStyle/>
          <a:p>
            <a:pPr algn="l" indent="0" marL="0">
              <a:buNone/>
            </a:pPr>
            <a:r>
              <a:rPr lang="en-US" sz="12800" dirty="0">
                <a:solidFill>
                  <a:srgbClr val="CCB47F">
                    <a:alpha val="100000"/>
                  </a:srgbClr>
                </a:solidFill>
                <a:latin typeface="Cinzel Bold" pitchFamily="34" charset="0"/>
                <a:ea typeface="Cinzel Bold" pitchFamily="34" charset="-122"/>
                <a:cs typeface="Cinzel Bold" pitchFamily="34" charset="-120"/>
              </a:rPr>
              <a:t>Welcome</a:t>
            </a:r>
            <a:endParaRPr lang="en-US" sz="12800" dirty="0"/>
          </a:p>
        </p:txBody>
      </p:sp>
      <p:sp>
        <p:nvSpPr>
          <p:cNvPr id="6" name="Text 3"/>
          <p:cNvSpPr/>
          <p:nvPr/>
        </p:nvSpPr>
        <p:spPr>
          <a:xfrm>
            <a:off x="12193524" y="6743700"/>
            <a:ext cx="9445747" cy="3107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101" y="1229740"/>
            <a:ext cx="10896587" cy="118258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825603" y="431800"/>
            <a:ext cx="22011851" cy="12852400"/>
          </a:xfrm>
          <a:prstGeom prst="rect">
            <a:avLst/>
          </a:prstGeom>
          <a:noFill/>
          <a:ln w="50800">
            <a:solidFill>
              <a:srgbClr val="CCB47F"/>
            </a:solidFill>
            <a:prstDash val="solid"/>
          </a:ln>
        </p:spPr>
      </p:sp>
      <p:sp>
        <p:nvSpPr>
          <p:cNvPr id="3" name="Shape 1"/>
          <p:cNvSpPr/>
          <p:nvPr/>
        </p:nvSpPr>
        <p:spPr>
          <a:xfrm>
            <a:off x="23370921" y="10515600"/>
            <a:ext cx="1016127" cy="3200400"/>
          </a:xfrm>
          <a:prstGeom prst="rect">
            <a:avLst/>
          </a:prstGeom>
          <a:noFill/>
          <a:ln/>
        </p:spPr>
      </p:sp>
      <p:pic>
        <p:nvPicPr>
          <p:cNvPr id="4"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1986448" cy="11531600"/>
          </a:xfrm>
          <a:prstGeom prst="rect">
            <a:avLst/>
          </a:prstGeom>
        </p:spPr>
      </p:pic>
      <p:sp>
        <p:nvSpPr>
          <p:cNvPr id="6" name="Text 2"/>
          <p:cNvSpPr/>
          <p:nvPr/>
        </p:nvSpPr>
        <p:spPr>
          <a:xfrm>
            <a:off x="16397749" y="520700"/>
            <a:ext cx="7464300" cy="3081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A Magic Picture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825603" y="2882900"/>
            <a:ext cx="22697737" cy="10401300"/>
          </a:xfrm>
          <a:prstGeom prst="roundRect">
            <a:avLst>
              <a:gd name="adj" fmla="val 24440"/>
            </a:avLst>
          </a:prstGeom>
          <a:noFill/>
          <a:ln w="50800">
            <a:solidFill>
              <a:srgbClr val="CCB47F"/>
            </a:solidFill>
            <a:prstDash val="solid"/>
          </a:ln>
        </p:spPr>
      </p:sp>
      <p:sp>
        <p:nvSpPr>
          <p:cNvPr id="3" name="Shape 1"/>
          <p:cNvSpPr/>
          <p:nvPr/>
        </p:nvSpPr>
        <p:spPr>
          <a:xfrm>
            <a:off x="23370921" y="10515600"/>
            <a:ext cx="1016127" cy="3200400"/>
          </a:xfrm>
          <a:prstGeom prst="rect">
            <a:avLst/>
          </a:prstGeom>
          <a:noFill/>
          <a:ln/>
        </p:spPr>
      </p:sp>
      <p:pic>
        <p:nvPicPr>
          <p:cNvPr id="4"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646356" cy="13716000"/>
          </a:xfrm>
          <a:prstGeom prst="rect">
            <a:avLst/>
          </a:prstGeom>
        </p:spPr>
      </p:pic>
      <p:sp>
        <p:nvSpPr>
          <p:cNvPr id="6" name="Shape 2"/>
          <p:cNvSpPr/>
          <p:nvPr/>
        </p:nvSpPr>
        <p:spPr>
          <a:xfrm>
            <a:off x="8395749" y="3314700"/>
            <a:ext cx="6604826" cy="4229100"/>
          </a:xfrm>
          <a:prstGeom prst="rect">
            <a:avLst/>
          </a:prstGeom>
          <a:noFill/>
          <a:ln/>
        </p:spPr>
      </p:sp>
      <p:sp>
        <p:nvSpPr>
          <p:cNvPr id="7" name="Shape 3"/>
          <p:cNvSpPr/>
          <p:nvPr/>
        </p:nvSpPr>
        <p:spPr>
          <a:xfrm>
            <a:off x="8395749" y="4330700"/>
            <a:ext cx="647781" cy="2197100"/>
          </a:xfrm>
          <a:prstGeom prst="rect">
            <a:avLst/>
          </a:prstGeom>
          <a:noFill/>
          <a:ln/>
        </p:spPr>
      </p:sp>
      <p:sp>
        <p:nvSpPr>
          <p:cNvPr id="8" name="Text 4"/>
          <p:cNvSpPr/>
          <p:nvPr/>
        </p:nvSpPr>
        <p:spPr>
          <a:xfrm>
            <a:off x="8395749" y="4330700"/>
            <a:ext cx="1189715" cy="2738967"/>
          </a:xfrm>
          <a:prstGeom prst="rect">
            <a:avLst/>
          </a:prstGeom>
          <a:noFill/>
          <a:ln/>
        </p:spPr>
        <p:txBody>
          <a:bodyPr wrap="square" lIns="0" tIns="0" rIns="0" bIns="0" rtlCol="0" anchor="t"/>
          <a:lstStyle/>
          <a:p>
            <a:pPr algn="l" indent="0" marL="0">
              <a:buNone/>
            </a:pPr>
            <a:r>
              <a:rPr lang="en-US" sz="12800" dirty="0">
                <a:solidFill>
                  <a:srgbClr val="CCB47F">
                    <a:alpha val="100000"/>
                  </a:srgbClr>
                </a:solidFill>
                <a:latin typeface="Cinzel Bold" pitchFamily="34" charset="0"/>
                <a:ea typeface="Cinzel Bold" pitchFamily="34" charset="-122"/>
                <a:cs typeface="Cinzel Bold" pitchFamily="34" charset="-120"/>
              </a:rPr>
              <a:t>1</a:t>
            </a:r>
            <a:endParaRPr lang="en-US" sz="12800" dirty="0"/>
          </a:p>
        </p:txBody>
      </p:sp>
      <p:sp>
        <p:nvSpPr>
          <p:cNvPr id="9" name="Shape 5"/>
          <p:cNvSpPr/>
          <p:nvPr/>
        </p:nvSpPr>
        <p:spPr>
          <a:xfrm>
            <a:off x="9246756" y="3314700"/>
            <a:ext cx="5753819" cy="4229100"/>
          </a:xfrm>
          <a:prstGeom prst="rect">
            <a:avLst/>
          </a:prstGeom>
          <a:noFill/>
          <a:ln/>
        </p:spPr>
      </p:sp>
      <p:sp>
        <p:nvSpPr>
          <p:cNvPr id="10" name="Text 6"/>
          <p:cNvSpPr/>
          <p:nvPr/>
        </p:nvSpPr>
        <p:spPr>
          <a:xfrm>
            <a:off x="9246756" y="3314700"/>
            <a:ext cx="5957045"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Linguistic Relativity</a:t>
            </a:r>
            <a:endParaRPr lang="en-US" sz="4800" dirty="0"/>
          </a:p>
        </p:txBody>
      </p:sp>
      <p:sp>
        <p:nvSpPr>
          <p:cNvPr id="11" name="Text 7"/>
          <p:cNvSpPr/>
          <p:nvPr/>
        </p:nvSpPr>
        <p:spPr>
          <a:xfrm>
            <a:off x="9246756" y="5067300"/>
            <a:ext cx="5889303" cy="2611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idea that language influences our perceptions of reality, including our understanding of self and identity.</a:t>
            </a:r>
            <a:endParaRPr lang="en-US" sz="3200" dirty="0"/>
          </a:p>
        </p:txBody>
      </p:sp>
      <p:sp>
        <p:nvSpPr>
          <p:cNvPr id="12" name="Shape 8"/>
          <p:cNvSpPr/>
          <p:nvPr/>
        </p:nvSpPr>
        <p:spPr>
          <a:xfrm>
            <a:off x="8395749" y="8331200"/>
            <a:ext cx="6604826" cy="4229100"/>
          </a:xfrm>
          <a:prstGeom prst="rect">
            <a:avLst/>
          </a:prstGeom>
          <a:noFill/>
          <a:ln/>
        </p:spPr>
      </p:sp>
      <p:sp>
        <p:nvSpPr>
          <p:cNvPr id="13" name="Shape 9"/>
          <p:cNvSpPr/>
          <p:nvPr/>
        </p:nvSpPr>
        <p:spPr>
          <a:xfrm>
            <a:off x="8395749" y="9347200"/>
            <a:ext cx="927216" cy="2197100"/>
          </a:xfrm>
          <a:prstGeom prst="rect">
            <a:avLst/>
          </a:prstGeom>
          <a:noFill/>
          <a:ln/>
        </p:spPr>
      </p:sp>
      <p:sp>
        <p:nvSpPr>
          <p:cNvPr id="14" name="Text 10"/>
          <p:cNvSpPr/>
          <p:nvPr/>
        </p:nvSpPr>
        <p:spPr>
          <a:xfrm>
            <a:off x="8395749" y="9347200"/>
            <a:ext cx="1469150" cy="2738967"/>
          </a:xfrm>
          <a:prstGeom prst="rect">
            <a:avLst/>
          </a:prstGeom>
          <a:noFill/>
          <a:ln/>
        </p:spPr>
        <p:txBody>
          <a:bodyPr wrap="square" lIns="0" tIns="0" rIns="0" bIns="0" rtlCol="0" anchor="t"/>
          <a:lstStyle/>
          <a:p>
            <a:pPr algn="l" indent="0" marL="0">
              <a:buNone/>
            </a:pPr>
            <a:r>
              <a:rPr lang="en-US" sz="12800" dirty="0">
                <a:solidFill>
                  <a:srgbClr val="CCB47F">
                    <a:alpha val="100000"/>
                  </a:srgbClr>
                </a:solidFill>
                <a:latin typeface="Cinzel Bold" pitchFamily="34" charset="0"/>
                <a:ea typeface="Cinzel Bold" pitchFamily="34" charset="-122"/>
                <a:cs typeface="Cinzel Bold" pitchFamily="34" charset="-120"/>
              </a:rPr>
              <a:t>3</a:t>
            </a:r>
            <a:endParaRPr lang="en-US" sz="12800" dirty="0"/>
          </a:p>
        </p:txBody>
      </p:sp>
      <p:sp>
        <p:nvSpPr>
          <p:cNvPr id="15" name="Shape 11"/>
          <p:cNvSpPr/>
          <p:nvPr/>
        </p:nvSpPr>
        <p:spPr>
          <a:xfrm>
            <a:off x="9526191" y="8331200"/>
            <a:ext cx="5474384" cy="4229100"/>
          </a:xfrm>
          <a:prstGeom prst="rect">
            <a:avLst/>
          </a:prstGeom>
          <a:noFill/>
          <a:ln/>
        </p:spPr>
      </p:sp>
      <p:sp>
        <p:nvSpPr>
          <p:cNvPr id="16" name="Text 12"/>
          <p:cNvSpPr/>
          <p:nvPr/>
        </p:nvSpPr>
        <p:spPr>
          <a:xfrm>
            <a:off x="9526191" y="8331200"/>
            <a:ext cx="5677610"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Naming and Identity</a:t>
            </a:r>
            <a:endParaRPr lang="en-US" sz="4800" dirty="0"/>
          </a:p>
        </p:txBody>
      </p:sp>
      <p:sp>
        <p:nvSpPr>
          <p:cNvPr id="17" name="Text 13"/>
          <p:cNvSpPr/>
          <p:nvPr/>
        </p:nvSpPr>
        <p:spPr>
          <a:xfrm>
            <a:off x="9526191" y="10083800"/>
            <a:ext cx="5609868" cy="2611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relationship between the names we are given and our sense of self, including how names can influence our perceptions.</a:t>
            </a:r>
            <a:endParaRPr lang="en-US" sz="3200" dirty="0"/>
          </a:p>
        </p:txBody>
      </p:sp>
      <p:sp>
        <p:nvSpPr>
          <p:cNvPr id="18" name="Shape 14"/>
          <p:cNvSpPr/>
          <p:nvPr/>
        </p:nvSpPr>
        <p:spPr>
          <a:xfrm>
            <a:off x="16016702" y="8331200"/>
            <a:ext cx="6604826" cy="4229100"/>
          </a:xfrm>
          <a:prstGeom prst="rect">
            <a:avLst/>
          </a:prstGeom>
          <a:noFill/>
          <a:ln/>
        </p:spPr>
      </p:sp>
      <p:sp>
        <p:nvSpPr>
          <p:cNvPr id="19" name="Shape 15"/>
          <p:cNvSpPr/>
          <p:nvPr/>
        </p:nvSpPr>
        <p:spPr>
          <a:xfrm>
            <a:off x="16016702" y="9347200"/>
            <a:ext cx="1016127" cy="2197100"/>
          </a:xfrm>
          <a:prstGeom prst="rect">
            <a:avLst/>
          </a:prstGeom>
          <a:noFill/>
          <a:ln/>
        </p:spPr>
      </p:sp>
      <p:sp>
        <p:nvSpPr>
          <p:cNvPr id="20" name="Text 16"/>
          <p:cNvSpPr/>
          <p:nvPr/>
        </p:nvSpPr>
        <p:spPr>
          <a:xfrm>
            <a:off x="16016702" y="9347200"/>
            <a:ext cx="1558061" cy="2738967"/>
          </a:xfrm>
          <a:prstGeom prst="rect">
            <a:avLst/>
          </a:prstGeom>
          <a:noFill/>
          <a:ln/>
        </p:spPr>
        <p:txBody>
          <a:bodyPr wrap="square" lIns="0" tIns="0" rIns="0" bIns="0" rtlCol="0" anchor="t"/>
          <a:lstStyle/>
          <a:p>
            <a:pPr algn="l" indent="0" marL="0">
              <a:buNone/>
            </a:pPr>
            <a:r>
              <a:rPr lang="en-US" sz="12800" dirty="0">
                <a:solidFill>
                  <a:srgbClr val="CCB47F">
                    <a:alpha val="100000"/>
                  </a:srgbClr>
                </a:solidFill>
                <a:latin typeface="Cinzel Bold" pitchFamily="34" charset="0"/>
                <a:ea typeface="Cinzel Bold" pitchFamily="34" charset="-122"/>
                <a:cs typeface="Cinzel Bold" pitchFamily="34" charset="-120"/>
              </a:rPr>
              <a:t>4</a:t>
            </a:r>
            <a:endParaRPr lang="en-US" sz="12800" dirty="0"/>
          </a:p>
        </p:txBody>
      </p:sp>
      <p:sp>
        <p:nvSpPr>
          <p:cNvPr id="21" name="Shape 17"/>
          <p:cNvSpPr/>
          <p:nvPr/>
        </p:nvSpPr>
        <p:spPr>
          <a:xfrm>
            <a:off x="17236054" y="8331200"/>
            <a:ext cx="5385473" cy="4229100"/>
          </a:xfrm>
          <a:prstGeom prst="rect">
            <a:avLst/>
          </a:prstGeom>
          <a:noFill/>
          <a:ln/>
        </p:spPr>
      </p:sp>
      <p:sp>
        <p:nvSpPr>
          <p:cNvPr id="22" name="Text 18"/>
          <p:cNvSpPr/>
          <p:nvPr/>
        </p:nvSpPr>
        <p:spPr>
          <a:xfrm>
            <a:off x="17236054" y="8331200"/>
            <a:ext cx="5588698"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Cultural Identity</a:t>
            </a:r>
            <a:endParaRPr lang="en-US" sz="4800" dirty="0"/>
          </a:p>
        </p:txBody>
      </p:sp>
      <p:sp>
        <p:nvSpPr>
          <p:cNvPr id="23" name="Text 19"/>
          <p:cNvSpPr/>
          <p:nvPr/>
        </p:nvSpPr>
        <p:spPr>
          <a:xfrm>
            <a:off x="17236054" y="10083800"/>
            <a:ext cx="5520957" cy="2611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way language use varies across cultures, including the role of language in shaping cultural norms.</a:t>
            </a:r>
            <a:endParaRPr lang="en-US" sz="3200" dirty="0"/>
          </a:p>
        </p:txBody>
      </p:sp>
      <p:sp>
        <p:nvSpPr>
          <p:cNvPr id="24" name="Shape 20"/>
          <p:cNvSpPr/>
          <p:nvPr/>
        </p:nvSpPr>
        <p:spPr>
          <a:xfrm>
            <a:off x="16016702" y="3314700"/>
            <a:ext cx="6604826" cy="4229100"/>
          </a:xfrm>
          <a:prstGeom prst="rect">
            <a:avLst/>
          </a:prstGeom>
          <a:noFill/>
          <a:ln/>
        </p:spPr>
      </p:sp>
      <p:sp>
        <p:nvSpPr>
          <p:cNvPr id="25" name="Shape 21"/>
          <p:cNvSpPr/>
          <p:nvPr/>
        </p:nvSpPr>
        <p:spPr>
          <a:xfrm>
            <a:off x="16016702" y="4330700"/>
            <a:ext cx="1003425" cy="2197100"/>
          </a:xfrm>
          <a:prstGeom prst="rect">
            <a:avLst/>
          </a:prstGeom>
          <a:noFill/>
          <a:ln/>
        </p:spPr>
      </p:sp>
      <p:sp>
        <p:nvSpPr>
          <p:cNvPr id="26" name="Text 22"/>
          <p:cNvSpPr/>
          <p:nvPr/>
        </p:nvSpPr>
        <p:spPr>
          <a:xfrm>
            <a:off x="16016702" y="4330700"/>
            <a:ext cx="1545360" cy="2738967"/>
          </a:xfrm>
          <a:prstGeom prst="rect">
            <a:avLst/>
          </a:prstGeom>
          <a:noFill/>
          <a:ln/>
        </p:spPr>
        <p:txBody>
          <a:bodyPr wrap="square" lIns="0" tIns="0" rIns="0" bIns="0" rtlCol="0" anchor="t"/>
          <a:lstStyle/>
          <a:p>
            <a:pPr algn="l" indent="0" marL="0">
              <a:buNone/>
            </a:pPr>
            <a:r>
              <a:rPr lang="en-US" sz="12800" dirty="0">
                <a:solidFill>
                  <a:srgbClr val="CCB47F">
                    <a:alpha val="100000"/>
                  </a:srgbClr>
                </a:solidFill>
                <a:latin typeface="Cinzel Bold" pitchFamily="34" charset="0"/>
                <a:ea typeface="Cinzel Bold" pitchFamily="34" charset="-122"/>
                <a:cs typeface="Cinzel Bold" pitchFamily="34" charset="-120"/>
              </a:rPr>
              <a:t>2</a:t>
            </a:r>
            <a:endParaRPr lang="en-US" sz="12800" dirty="0"/>
          </a:p>
        </p:txBody>
      </p:sp>
      <p:sp>
        <p:nvSpPr>
          <p:cNvPr id="27" name="Shape 23"/>
          <p:cNvSpPr/>
          <p:nvPr/>
        </p:nvSpPr>
        <p:spPr>
          <a:xfrm>
            <a:off x="17223353" y="3314700"/>
            <a:ext cx="5398175" cy="4229100"/>
          </a:xfrm>
          <a:prstGeom prst="rect">
            <a:avLst/>
          </a:prstGeom>
          <a:noFill/>
          <a:ln/>
        </p:spPr>
      </p:sp>
      <p:sp>
        <p:nvSpPr>
          <p:cNvPr id="28" name="Text 24"/>
          <p:cNvSpPr/>
          <p:nvPr/>
        </p:nvSpPr>
        <p:spPr>
          <a:xfrm>
            <a:off x="17223353" y="3314700"/>
            <a:ext cx="5601400"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Linguistic Determinism</a:t>
            </a:r>
            <a:endParaRPr lang="en-US" sz="4800" dirty="0"/>
          </a:p>
        </p:txBody>
      </p:sp>
      <p:sp>
        <p:nvSpPr>
          <p:cNvPr id="29" name="Text 25"/>
          <p:cNvSpPr/>
          <p:nvPr/>
        </p:nvSpPr>
        <p:spPr>
          <a:xfrm>
            <a:off x="17223353" y="5067300"/>
            <a:ext cx="5533658" cy="2611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idea that language determines our perceptions of reality and limits our ability to think outside of language.</a:t>
            </a:r>
            <a:endParaRPr lang="en-US" sz="3200" dirty="0"/>
          </a:p>
        </p:txBody>
      </p:sp>
      <p:sp>
        <p:nvSpPr>
          <p:cNvPr id="30" name="Text 26"/>
          <p:cNvSpPr/>
          <p:nvPr/>
        </p:nvSpPr>
        <p:spPr>
          <a:xfrm>
            <a:off x="1206651" y="668867"/>
            <a:ext cx="22731608" cy="1710267"/>
          </a:xfrm>
          <a:prstGeom prst="rect">
            <a:avLst/>
          </a:prstGeom>
          <a:noFill/>
          <a:ln/>
        </p:spPr>
        <p:txBody>
          <a:bodyPr wrap="square" lIns="0" tIns="0" rIns="0" bIns="0" rtlCol="0" anchor="ctr"/>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Linguistic Concepts Related to the Self</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4585273" y="1028700"/>
            <a:ext cx="28972321" cy="13195300"/>
          </a:xfrm>
          <a:prstGeom prst="roundRect">
            <a:avLst>
              <a:gd name="adj" fmla="val 192508"/>
            </a:avLst>
          </a:prstGeom>
          <a:noFill/>
          <a:ln w="50800">
            <a:solidFill>
              <a:srgbClr val="CCB47F"/>
            </a:solidFill>
            <a:prstDash val="solid"/>
          </a:ln>
        </p:spPr>
      </p:sp>
      <p:sp>
        <p:nvSpPr>
          <p:cNvPr id="3" name="Shape 1"/>
          <p:cNvSpPr/>
          <p:nvPr/>
        </p:nvSpPr>
        <p:spPr>
          <a:xfrm>
            <a:off x="317540" y="-609600"/>
            <a:ext cx="28972321" cy="13195300"/>
          </a:xfrm>
          <a:prstGeom prst="rect">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063" y="2603500"/>
            <a:ext cx="15089486" cy="8191500"/>
          </a:xfrm>
          <a:prstGeom prst="rect">
            <a:avLst/>
          </a:prstGeom>
        </p:spPr>
      </p:pic>
      <p:sp>
        <p:nvSpPr>
          <p:cNvPr id="7" name="Shape 3"/>
          <p:cNvSpPr/>
          <p:nvPr/>
        </p:nvSpPr>
        <p:spPr>
          <a:xfrm>
            <a:off x="16435854" y="2489200"/>
            <a:ext cx="6096762" cy="8737600"/>
          </a:xfrm>
          <a:prstGeom prst="rect">
            <a:avLst/>
          </a:prstGeom>
          <a:noFill/>
          <a:ln/>
        </p:spPr>
      </p:sp>
      <p:sp>
        <p:nvSpPr>
          <p:cNvPr id="8" name="Shape 4"/>
          <p:cNvSpPr/>
          <p:nvPr/>
        </p:nvSpPr>
        <p:spPr>
          <a:xfrm>
            <a:off x="16435854" y="2489200"/>
            <a:ext cx="6096762" cy="2413000"/>
          </a:xfrm>
          <a:prstGeom prst="rect">
            <a:avLst/>
          </a:prstGeom>
          <a:noFill/>
          <a:ln/>
        </p:spPr>
      </p:sp>
      <p:sp>
        <p:nvSpPr>
          <p:cNvPr id="9" name="Shape 5"/>
          <p:cNvSpPr/>
          <p:nvPr/>
        </p:nvSpPr>
        <p:spPr>
          <a:xfrm>
            <a:off x="16435854" y="2489200"/>
            <a:ext cx="6096762" cy="2413000"/>
          </a:xfrm>
          <a:prstGeom prst="rect">
            <a:avLst/>
          </a:prstGeom>
          <a:noFill/>
          <a:ln/>
        </p:spPr>
      </p:sp>
      <p:sp>
        <p:nvSpPr>
          <p:cNvPr id="10" name="Text 6"/>
          <p:cNvSpPr/>
          <p:nvPr/>
        </p:nvSpPr>
        <p:spPr>
          <a:xfrm>
            <a:off x="16435854" y="2489200"/>
            <a:ext cx="6299987"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Indo-European</a:t>
            </a:r>
            <a:endParaRPr lang="en-US" sz="4800" dirty="0"/>
          </a:p>
        </p:txBody>
      </p:sp>
      <p:sp>
        <p:nvSpPr>
          <p:cNvPr id="11" name="Text 7"/>
          <p:cNvSpPr/>
          <p:nvPr/>
        </p:nvSpPr>
        <p:spPr>
          <a:xfrm>
            <a:off x="16435854" y="34163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Spoken by over 3 billion people in Europe, South Asia, and the Americas.</a:t>
            </a:r>
            <a:endParaRPr lang="en-US" sz="3200" dirty="0"/>
          </a:p>
        </p:txBody>
      </p:sp>
      <p:sp>
        <p:nvSpPr>
          <p:cNvPr id="12" name="Shape 8"/>
          <p:cNvSpPr/>
          <p:nvPr/>
        </p:nvSpPr>
        <p:spPr>
          <a:xfrm>
            <a:off x="16435854" y="5651500"/>
            <a:ext cx="6096762" cy="2413000"/>
          </a:xfrm>
          <a:prstGeom prst="rect">
            <a:avLst/>
          </a:prstGeom>
          <a:noFill/>
          <a:ln/>
        </p:spPr>
      </p:sp>
      <p:sp>
        <p:nvSpPr>
          <p:cNvPr id="13" name="Shape 9"/>
          <p:cNvSpPr/>
          <p:nvPr/>
        </p:nvSpPr>
        <p:spPr>
          <a:xfrm>
            <a:off x="16435854" y="5651500"/>
            <a:ext cx="6096762" cy="2413000"/>
          </a:xfrm>
          <a:prstGeom prst="rect">
            <a:avLst/>
          </a:prstGeom>
          <a:noFill/>
          <a:ln/>
        </p:spPr>
      </p:sp>
      <p:sp>
        <p:nvSpPr>
          <p:cNvPr id="14" name="Text 10"/>
          <p:cNvSpPr/>
          <p:nvPr/>
        </p:nvSpPr>
        <p:spPr>
          <a:xfrm>
            <a:off x="16435854" y="5651500"/>
            <a:ext cx="6299987"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Sino-Tibetan</a:t>
            </a:r>
            <a:endParaRPr lang="en-US" sz="4800" dirty="0"/>
          </a:p>
        </p:txBody>
      </p:sp>
      <p:sp>
        <p:nvSpPr>
          <p:cNvPr id="15" name="Text 11"/>
          <p:cNvSpPr/>
          <p:nvPr/>
        </p:nvSpPr>
        <p:spPr>
          <a:xfrm>
            <a:off x="16435854" y="65786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Spoken by over 1.3 billion people, mainly in China and Southeast Asia.</a:t>
            </a:r>
            <a:endParaRPr lang="en-US" sz="3200" dirty="0"/>
          </a:p>
        </p:txBody>
      </p:sp>
      <p:sp>
        <p:nvSpPr>
          <p:cNvPr id="16" name="Shape 12"/>
          <p:cNvSpPr/>
          <p:nvPr/>
        </p:nvSpPr>
        <p:spPr>
          <a:xfrm>
            <a:off x="16435854" y="8813800"/>
            <a:ext cx="6096762" cy="2413000"/>
          </a:xfrm>
          <a:prstGeom prst="rect">
            <a:avLst/>
          </a:prstGeom>
          <a:noFill/>
          <a:ln/>
        </p:spPr>
      </p:sp>
      <p:sp>
        <p:nvSpPr>
          <p:cNvPr id="17" name="Shape 13"/>
          <p:cNvSpPr/>
          <p:nvPr/>
        </p:nvSpPr>
        <p:spPr>
          <a:xfrm>
            <a:off x="16435854" y="8813800"/>
            <a:ext cx="6096762" cy="2413000"/>
          </a:xfrm>
          <a:prstGeom prst="rect">
            <a:avLst/>
          </a:prstGeom>
          <a:noFill/>
          <a:ln/>
        </p:spPr>
      </p:sp>
      <p:sp>
        <p:nvSpPr>
          <p:cNvPr id="18" name="Text 14"/>
          <p:cNvSpPr/>
          <p:nvPr/>
        </p:nvSpPr>
        <p:spPr>
          <a:xfrm>
            <a:off x="16435854" y="8813800"/>
            <a:ext cx="6299987"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Afro-Asiatic</a:t>
            </a:r>
            <a:endParaRPr lang="en-US" sz="4800" dirty="0"/>
          </a:p>
        </p:txBody>
      </p:sp>
      <p:sp>
        <p:nvSpPr>
          <p:cNvPr id="19" name="Text 15"/>
          <p:cNvSpPr/>
          <p:nvPr/>
        </p:nvSpPr>
        <p:spPr>
          <a:xfrm>
            <a:off x="16435854" y="97409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Spoken by around 400 million people in North Africa and the Middle East.</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4547168" y="-1511300"/>
            <a:ext cx="28959620" cy="12623800"/>
          </a:xfrm>
          <a:prstGeom prst="roundRect">
            <a:avLst>
              <a:gd name="adj" fmla="val 100612"/>
            </a:avLst>
          </a:prstGeom>
          <a:noFill/>
          <a:ln w="50800">
            <a:solidFill>
              <a:srgbClr val="CCB47F"/>
            </a:solidFill>
            <a:prstDash val="solid"/>
          </a:ln>
        </p:spPr>
      </p:sp>
      <p:sp>
        <p:nvSpPr>
          <p:cNvPr id="3" name="Shape 1"/>
          <p:cNvSpPr/>
          <p:nvPr/>
        </p:nvSpPr>
        <p:spPr>
          <a:xfrm>
            <a:off x="23370921" y="10515600"/>
            <a:ext cx="1016127" cy="3200400"/>
          </a:xfrm>
          <a:prstGeom prst="rect">
            <a:avLst/>
          </a:prstGeom>
          <a:noFill/>
          <a:ln/>
        </p:spPr>
      </p:sp>
      <p:pic>
        <p:nvPicPr>
          <p:cNvPr id="4"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1651206" y="3543300"/>
            <a:ext cx="11211268" cy="2738967"/>
          </a:xfrm>
          <a:prstGeom prst="rect">
            <a:avLst/>
          </a:prstGeom>
          <a:noFill/>
          <a:ln/>
        </p:spPr>
        <p:txBody>
          <a:bodyPr wrap="square" lIns="0" tIns="0" rIns="0" bIns="0" rtlCol="0" anchor="t"/>
          <a:lstStyle/>
          <a:p>
            <a:pPr algn="l" indent="0" marL="0">
              <a:buNone/>
            </a:pPr>
            <a:r>
              <a:rPr lang="en-US" sz="12800" dirty="0">
                <a:solidFill>
                  <a:srgbClr val="CCB47F">
                    <a:alpha val="100000"/>
                  </a:srgbClr>
                </a:solidFill>
                <a:latin typeface="Cinzel Bold" pitchFamily="34" charset="0"/>
                <a:ea typeface="Cinzel Bold" pitchFamily="34" charset="-122"/>
                <a:cs typeface="Cinzel Bold" pitchFamily="34" charset="-120"/>
              </a:rPr>
              <a:t>conclusion</a:t>
            </a:r>
            <a:endParaRPr lang="en-US" sz="12800" dirty="0"/>
          </a:p>
        </p:txBody>
      </p:sp>
      <p:sp>
        <p:nvSpPr>
          <p:cNvPr id="6" name="Text 3"/>
          <p:cNvSpPr/>
          <p:nvPr/>
        </p:nvSpPr>
        <p:spPr>
          <a:xfrm>
            <a:off x="1651206" y="6070600"/>
            <a:ext cx="9445747" cy="3107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Understanding the self in anthropology involves examining cultural variations in conceptions of self and identity, the role of power distance, the relationship between the body and self, the impact of illness and disability, and the influence of language.</a:t>
            </a:r>
            <a:endParaRPr lang="en-US" sz="3200" dirty="0"/>
          </a:p>
        </p:txBody>
      </p:sp>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03593" y="1412974"/>
            <a:ext cx="11439560" cy="114648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4991724" y="1612900"/>
            <a:ext cx="21681610" cy="11087100"/>
          </a:xfrm>
          <a:prstGeom prst="rect">
            <a:avLst/>
          </a:prstGeom>
          <a:noFill/>
          <a:ln w="50800">
            <a:solidFill>
              <a:srgbClr val="CCB47F"/>
            </a:solidFill>
            <a:prstDash val="solid"/>
          </a:ln>
        </p:spPr>
      </p:sp>
      <p:sp>
        <p:nvSpPr>
          <p:cNvPr id="3" name="Shape 1"/>
          <p:cNvSpPr/>
          <p:nvPr/>
        </p:nvSpPr>
        <p:spPr>
          <a:xfrm>
            <a:off x="-3823178" y="-1054100"/>
            <a:ext cx="27981597" cy="13195300"/>
          </a:xfrm>
          <a:prstGeom prst="roundRect">
            <a:avLst>
              <a:gd name="adj" fmla="val 192508"/>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Shape 3"/>
          <p:cNvSpPr/>
          <p:nvPr/>
        </p:nvSpPr>
        <p:spPr>
          <a:xfrm>
            <a:off x="10910664" y="1320800"/>
            <a:ext cx="12041105" cy="11074400"/>
          </a:xfrm>
          <a:prstGeom prst="roundRect">
            <a:avLst>
              <a:gd name="adj" fmla="val 11477"/>
            </a:avLst>
          </a:prstGeom>
          <a:noFill/>
          <a:ln/>
        </p:spPr>
      </p:sp>
      <p:sp>
        <p:nvSpPr>
          <p:cNvPr id="7" name="Text 4"/>
          <p:cNvSpPr/>
          <p:nvPr/>
        </p:nvSpPr>
        <p:spPr>
          <a:xfrm>
            <a:off x="11723565" y="2133600"/>
            <a:ext cx="10754011" cy="3081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Thank you for choosing EaTemp</a:t>
            </a:r>
            <a:endParaRPr lang="en-US" sz="8000" dirty="0"/>
          </a:p>
        </p:txBody>
      </p:sp>
      <p:sp>
        <p:nvSpPr>
          <p:cNvPr id="8" name="Text 5"/>
          <p:cNvSpPr/>
          <p:nvPr/>
        </p:nvSpPr>
        <p:spPr>
          <a:xfrm>
            <a:off x="11723565" y="5486400"/>
            <a:ext cx="10550785" cy="3615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9" name="Shape 6"/>
          <p:cNvSpPr/>
          <p:nvPr/>
        </p:nvSpPr>
        <p:spPr>
          <a:xfrm>
            <a:off x="11723565" y="9575800"/>
            <a:ext cx="10326391" cy="2006600"/>
          </a:xfrm>
          <a:prstGeom prst="rect">
            <a:avLst/>
          </a:prstGeom>
          <a:noFill/>
          <a:ln/>
        </p:spPr>
      </p:sp>
      <p:sp>
        <p:nvSpPr>
          <p:cNvPr id="10" name="Shape 7"/>
          <p:cNvSpPr/>
          <p:nvPr/>
        </p:nvSpPr>
        <p:spPr>
          <a:xfrm>
            <a:off x="11723565" y="9575800"/>
            <a:ext cx="3937492" cy="2006600"/>
          </a:xfrm>
          <a:prstGeom prst="rect">
            <a:avLst/>
          </a:prstGeom>
          <a:noFill/>
          <a:ln/>
        </p:spPr>
      </p:sp>
      <p:sp>
        <p:nvSpPr>
          <p:cNvPr id="11" name="Shape 8"/>
          <p:cNvSpPr/>
          <p:nvPr/>
        </p:nvSpPr>
        <p:spPr>
          <a:xfrm>
            <a:off x="11723565" y="9575800"/>
            <a:ext cx="2895962" cy="812800"/>
          </a:xfrm>
          <a:prstGeom prst="rect">
            <a:avLst/>
          </a:prstGeom>
          <a:noFill/>
          <a:ln/>
        </p:spPr>
      </p:sp>
      <p:pic>
        <p:nvPicPr>
          <p:cNvPr id="12" name="Image 1" descr=" ">    </p:cNvPr>
          <p:cNvPicPr>
            <a:picLocks noChangeAspect="1"/>
          </p:cNvPicPr>
          <p:nvPr/>
        </p:nvPicPr>
        <p:blipFill>
          <a:blip r:embed="rId2"/>
          <a:stretch>
            <a:fillRect/>
          </a:stretch>
        </p:blipFill>
        <p:spPr>
          <a:xfrm>
            <a:off x="11723565" y="9575800"/>
            <a:ext cx="812902" cy="812800"/>
          </a:xfrm>
          <a:prstGeom prst="rect">
            <a:avLst/>
          </a:prstGeom>
        </p:spPr>
      </p:pic>
      <p:pic>
        <p:nvPicPr>
          <p:cNvPr id="13"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19935" y="9872142"/>
            <a:ext cx="220160" cy="220142"/>
          </a:xfrm>
          <a:prstGeom prst="rect">
            <a:avLst/>
          </a:prstGeom>
        </p:spPr>
      </p:pic>
      <p:pic>
        <p:nvPicPr>
          <p:cNvPr id="14"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18669" y="9670380"/>
            <a:ext cx="622694" cy="623664"/>
          </a:xfrm>
          <a:prstGeom prst="rect">
            <a:avLst/>
          </a:prstGeom>
        </p:spPr>
      </p:pic>
      <p:sp>
        <p:nvSpPr>
          <p:cNvPr id="15" name="Text 9"/>
          <p:cNvSpPr/>
          <p:nvPr/>
        </p:nvSpPr>
        <p:spPr>
          <a:xfrm>
            <a:off x="12739692" y="9734550"/>
            <a:ext cx="201531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FFFFFF">
                    <a:alpha val="100000"/>
                  </a:srgbClr>
                </a:solidFill>
                <a:latin typeface="Montserrat Regular" pitchFamily="34" charset="0"/>
                <a:ea typeface="Montserrat Regular" pitchFamily="34" charset="-122"/>
                <a:cs typeface="Montserrat Regular" pitchFamily="34" charset="-120"/>
                <a:hlinkClick r:id="rId7" invalidUrl="" action="" tgtFrame="" tooltip="Open https://www.instagram.com/eatemp._/" history="1" highlightClick="0" endSnd="0">
                  <a:extLst>
                    <a:ext uri="{A12FA001-AC4F-418D-AE19-62706E023703}">
                      <ahyp:hlinkClr xmlns:ahyp="http://schemas.microsoft.com/office/drawing/2018/hyperlinkcolor" val="tx"/>
                    </a:ext>
                  </a:extLst>
                </a:hlinkClick>
              </a:rPr>
              <a:t>eatemp._</a:t>
            </a:r>
            <a:endParaRPr lang="en-US" sz="3200" dirty="0"/>
          </a:p>
        </p:txBody>
      </p:sp>
      <p:sp>
        <p:nvSpPr>
          <p:cNvPr id="16" name="Shape 10"/>
          <p:cNvSpPr/>
          <p:nvPr/>
        </p:nvSpPr>
        <p:spPr>
          <a:xfrm>
            <a:off x="11723565" y="10769600"/>
            <a:ext cx="3937492" cy="812800"/>
          </a:xfrm>
          <a:prstGeom prst="rect">
            <a:avLst/>
          </a:prstGeom>
          <a:noFill/>
          <a:ln/>
        </p:spPr>
      </p:sp>
      <p:pic>
        <p:nvPicPr>
          <p:cNvPr id="17" name="Image 4" descr=" ">    </p:cNvPr>
          <p:cNvPicPr>
            <a:picLocks noChangeAspect="1"/>
          </p:cNvPicPr>
          <p:nvPr/>
        </p:nvPicPr>
        <p:blipFill>
          <a:blip r:embed="rId8"/>
          <a:stretch>
            <a:fillRect/>
          </a:stretch>
        </p:blipFill>
        <p:spPr>
          <a:xfrm>
            <a:off x="11723565" y="10769600"/>
            <a:ext cx="812902" cy="812800"/>
          </a:xfrm>
          <a:prstGeom prst="rect">
            <a:avLst/>
          </a:prstGeom>
        </p:spPr>
      </p:pic>
      <p:pic>
        <p:nvPicPr>
          <p:cNvPr id="1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91306" y="10837342"/>
            <a:ext cx="677417" cy="677342"/>
          </a:xfrm>
          <a:prstGeom prst="rect">
            <a:avLst/>
          </a:prstGeom>
        </p:spPr>
      </p:pic>
      <p:sp>
        <p:nvSpPr>
          <p:cNvPr id="19" name="Text 11"/>
          <p:cNvSpPr/>
          <p:nvPr/>
        </p:nvSpPr>
        <p:spPr>
          <a:xfrm>
            <a:off x="12739692" y="10928350"/>
            <a:ext cx="305684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FFFFFF">
                    <a:alpha val="100000"/>
                  </a:srgbClr>
                </a:solidFill>
                <a:latin typeface="Montserrat Regular" pitchFamily="34" charset="0"/>
                <a:ea typeface="Montserrat Regular" pitchFamily="34" charset="-122"/>
                <a:cs typeface="Montserrat Regular" pitchFamily="34" charset="-120"/>
                <a:hlinkClick r:id="rId11" invalidUrl="" action="" tgtFrame="" tooltip="Open https://www.pinterest.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sp>
        <p:nvSpPr>
          <p:cNvPr id="20" name="Shape 12"/>
          <p:cNvSpPr/>
          <p:nvPr/>
        </p:nvSpPr>
        <p:spPr>
          <a:xfrm>
            <a:off x="17617102" y="9575800"/>
            <a:ext cx="4432854" cy="2006600"/>
          </a:xfrm>
          <a:prstGeom prst="rect">
            <a:avLst/>
          </a:prstGeom>
          <a:noFill/>
          <a:ln/>
        </p:spPr>
      </p:sp>
      <p:sp>
        <p:nvSpPr>
          <p:cNvPr id="21" name="Shape 13"/>
          <p:cNvSpPr/>
          <p:nvPr/>
        </p:nvSpPr>
        <p:spPr>
          <a:xfrm>
            <a:off x="17617102" y="9575800"/>
            <a:ext cx="3035679" cy="812800"/>
          </a:xfrm>
          <a:prstGeom prst="rect">
            <a:avLst/>
          </a:prstGeom>
          <a:noFill/>
          <a:ln/>
        </p:spPr>
      </p:sp>
      <p:pic>
        <p:nvPicPr>
          <p:cNvPr id="22" name="Image 6" descr=" ">    </p:cNvPr>
          <p:cNvPicPr>
            <a:picLocks noChangeAspect="1"/>
          </p:cNvPicPr>
          <p:nvPr/>
        </p:nvPicPr>
        <p:blipFill>
          <a:blip r:embed="rId12"/>
          <a:stretch>
            <a:fillRect/>
          </a:stretch>
        </p:blipFill>
        <p:spPr>
          <a:xfrm>
            <a:off x="17617102" y="9575800"/>
            <a:ext cx="812902" cy="812800"/>
          </a:xfrm>
          <a:prstGeom prst="rect">
            <a:avLst/>
          </a:prstGeom>
        </p:spPr>
      </p:pic>
      <p:pic>
        <p:nvPicPr>
          <p:cNvPr id="23"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684843" y="9745142"/>
            <a:ext cx="677417" cy="474142"/>
          </a:xfrm>
          <a:prstGeom prst="rect">
            <a:avLst/>
          </a:prstGeom>
        </p:spPr>
      </p:pic>
      <p:sp>
        <p:nvSpPr>
          <p:cNvPr id="24" name="Text 14"/>
          <p:cNvSpPr/>
          <p:nvPr/>
        </p:nvSpPr>
        <p:spPr>
          <a:xfrm>
            <a:off x="18633229" y="9734550"/>
            <a:ext cx="2155036" cy="630767"/>
          </a:xfrm>
          <a:prstGeom prst="rect">
            <a:avLst/>
          </a:prstGeom>
          <a:noFill/>
          <a:ln/>
        </p:spPr>
        <p:txBody>
          <a:bodyPr wrap="square" lIns="0" tIns="0" rIns="0" bIns="0" rtlCol="0" anchor="t"/>
          <a:lstStyle/>
          <a:p>
            <a:pPr algn="l" indent="0" marL="0">
              <a:spcAft>
                <a:spcPts val="4000"/>
              </a:spcAft>
              <a:buNone/>
            </a:pPr>
            <a:r>
              <a:rPr lang="en-US" sz="3200" u="sng" dirty="0">
                <a:solidFill>
                  <a:srgbClr val="FFFFFF">
                    <a:alpha val="100000"/>
                  </a:srgbClr>
                </a:solidFill>
                <a:latin typeface="Montserrat Regular" pitchFamily="34" charset="0"/>
                <a:ea typeface="Montserrat Regular" pitchFamily="34" charset="-122"/>
                <a:cs typeface="Montserrat Regular" pitchFamily="34" charset="-120"/>
                <a:hlinkClick r:id="rId15" invalidUrl="" action="" tgtFrame="" tooltip="Open https://www.youtube.com/@eatemp" history="1" highlightClick="0" endSnd="0">
                  <a:extLst>
                    <a:ext uri="{A12FA001-AC4F-418D-AE19-62706E023703}">
                      <ahyp:hlinkClr xmlns:ahyp="http://schemas.microsoft.com/office/drawing/2018/hyperlinkcolor" val="tx"/>
                    </a:ext>
                  </a:extLst>
                </a:hlinkClick>
              </a:rPr>
              <a:t>@eatemp</a:t>
            </a:r>
            <a:endParaRPr lang="en-US" sz="3200" dirty="0"/>
          </a:p>
        </p:txBody>
      </p:sp>
      <p:sp>
        <p:nvSpPr>
          <p:cNvPr id="25" name="Shape 15"/>
          <p:cNvSpPr/>
          <p:nvPr/>
        </p:nvSpPr>
        <p:spPr>
          <a:xfrm>
            <a:off x="17617102" y="10769600"/>
            <a:ext cx="4432854" cy="812800"/>
          </a:xfrm>
          <a:prstGeom prst="rect">
            <a:avLst/>
          </a:prstGeom>
          <a:noFill/>
          <a:ln/>
        </p:spPr>
      </p:sp>
      <p:pic>
        <p:nvPicPr>
          <p:cNvPr id="26" name="Image 8" descr=" ">    </p:cNvPr>
          <p:cNvPicPr>
            <a:picLocks noChangeAspect="1"/>
          </p:cNvPicPr>
          <p:nvPr/>
        </p:nvPicPr>
        <p:blipFill>
          <a:blip r:embed="rId16"/>
          <a:stretch>
            <a:fillRect/>
          </a:stretch>
        </p:blipFill>
        <p:spPr>
          <a:xfrm>
            <a:off x="17617102" y="10769600"/>
            <a:ext cx="812902" cy="812800"/>
          </a:xfrm>
          <a:prstGeom prst="rect">
            <a:avLst/>
          </a:prstGeom>
        </p:spPr>
      </p:pic>
      <p:pic>
        <p:nvPicPr>
          <p:cNvPr id="27"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758004" y="10871200"/>
            <a:ext cx="531094" cy="609600"/>
          </a:xfrm>
          <a:prstGeom prst="rect">
            <a:avLst/>
          </a:prstGeom>
        </p:spPr>
      </p:pic>
      <p:sp>
        <p:nvSpPr>
          <p:cNvPr id="28" name="Text 16"/>
          <p:cNvSpPr/>
          <p:nvPr/>
        </p:nvSpPr>
        <p:spPr>
          <a:xfrm>
            <a:off x="18633229" y="10928350"/>
            <a:ext cx="3552211" cy="630767"/>
          </a:xfrm>
          <a:prstGeom prst="rect">
            <a:avLst/>
          </a:prstGeom>
          <a:noFill/>
          <a:ln/>
        </p:spPr>
        <p:txBody>
          <a:bodyPr wrap="square" lIns="0" tIns="0" rIns="0" bIns="0" rtlCol="0" anchor="t"/>
          <a:lstStyle/>
          <a:p>
            <a:pPr algn="l" indent="0" marL="0">
              <a:spcAft>
                <a:spcPts val="4000"/>
              </a:spcAft>
              <a:buNone/>
            </a:pPr>
            <a:r>
              <a:rPr lang="en-US" sz="3200" u="sng" dirty="0">
                <a:solidFill>
                  <a:srgbClr val="FFFFFF">
                    <a:alpha val="100000"/>
                  </a:srgbClr>
                </a:solidFill>
                <a:latin typeface="Montserrat Regular" pitchFamily="34" charset="0"/>
                <a:ea typeface="Montserrat Regular" pitchFamily="34" charset="-122"/>
                <a:cs typeface="Montserrat Regular" pitchFamily="34" charset="-120"/>
                <a:hlinkClick r:id="rId19" invalidUrl="" action="" tgtFrame="" tooltip="Open https://www.tiktok.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pic>
        <p:nvPicPr>
          <p:cNvPr id="2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6168" y="2133600"/>
            <a:ext cx="9957034" cy="98447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3988298" y="1003300"/>
            <a:ext cx="16965087" cy="2738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Table of Contents</a:t>
            </a:r>
            <a:endParaRPr lang="en-US" sz="12800" dirty="0"/>
          </a:p>
        </p:txBody>
      </p:sp>
      <p:sp>
        <p:nvSpPr>
          <p:cNvPr id="5" name="Shape 2"/>
          <p:cNvSpPr/>
          <p:nvPr/>
        </p:nvSpPr>
        <p:spPr>
          <a:xfrm>
            <a:off x="2070359" y="4051300"/>
            <a:ext cx="20246330" cy="7886700"/>
          </a:xfrm>
          <a:prstGeom prst="rect">
            <a:avLst/>
          </a:prstGeom>
          <a:noFill/>
          <a:ln/>
        </p:spPr>
      </p:sp>
      <p:sp>
        <p:nvSpPr>
          <p:cNvPr id="6" name="Shape 3"/>
          <p:cNvSpPr/>
          <p:nvPr/>
        </p:nvSpPr>
        <p:spPr>
          <a:xfrm>
            <a:off x="2070359" y="4051300"/>
            <a:ext cx="9869133" cy="1917700"/>
          </a:xfrm>
          <a:prstGeom prst="rect">
            <a:avLst/>
          </a:prstGeom>
          <a:noFill/>
          <a:ln/>
        </p:spPr>
      </p:sp>
      <p:pic>
        <p:nvPicPr>
          <p:cNvPr id="7" name="Image 1" descr=" ">    </p:cNvPr>
          <p:cNvPicPr>
            <a:picLocks noChangeAspect="1"/>
          </p:cNvPicPr>
          <p:nvPr/>
        </p:nvPicPr>
        <p:blipFill>
          <a:blip r:embed="rId2"/>
          <a:stretch>
            <a:fillRect/>
          </a:stretch>
        </p:blipFill>
        <p:spPr>
          <a:xfrm>
            <a:off x="2070359" y="4197350"/>
            <a:ext cx="1625803" cy="1625600"/>
          </a:xfrm>
          <a:prstGeom prst="rect">
            <a:avLst/>
          </a:prstGeom>
        </p:spPr>
      </p:pic>
      <p:sp>
        <p:nvSpPr>
          <p:cNvPr id="8" name="Shape 4"/>
          <p:cNvSpPr/>
          <p:nvPr/>
        </p:nvSpPr>
        <p:spPr>
          <a:xfrm>
            <a:off x="2070359" y="4197350"/>
            <a:ext cx="1625803" cy="1625600"/>
          </a:xfrm>
          <a:prstGeom prst="roundRect">
            <a:avLst>
              <a:gd name="adj" fmla="val 781313"/>
            </a:avLst>
          </a:prstGeom>
          <a:noFill/>
          <a:ln w="12700">
            <a:solidFill>
              <a:srgbClr val="CCB47F"/>
            </a:solidFill>
            <a:prstDash val="solid"/>
          </a:ln>
        </p:spPr>
      </p:sp>
      <p:sp>
        <p:nvSpPr>
          <p:cNvPr id="9" name="Text 5"/>
          <p:cNvSpPr/>
          <p:nvPr/>
        </p:nvSpPr>
        <p:spPr>
          <a:xfrm>
            <a:off x="2457757" y="4495800"/>
            <a:ext cx="851006" cy="1028700"/>
          </a:xfrm>
          <a:prstGeom prst="rect">
            <a:avLst/>
          </a:prstGeom>
          <a:noFill/>
          <a:ln/>
        </p:spPr>
        <p:txBody>
          <a:bodyPr wrap="square" lIns="0" tIns="0" rIns="0" bIns="0" rtlCol="0" anchor="ctr"/>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01</a:t>
            </a:r>
            <a:endParaRPr lang="en-US" sz="4800" dirty="0"/>
          </a:p>
        </p:txBody>
      </p:sp>
      <p:sp>
        <p:nvSpPr>
          <p:cNvPr id="10" name="Shape 6"/>
          <p:cNvSpPr/>
          <p:nvPr/>
        </p:nvSpPr>
        <p:spPr>
          <a:xfrm>
            <a:off x="3899387" y="4051300"/>
            <a:ext cx="8040105" cy="1917700"/>
          </a:xfrm>
          <a:prstGeom prst="rect">
            <a:avLst/>
          </a:prstGeom>
          <a:noFill/>
          <a:ln/>
        </p:spPr>
      </p:sp>
      <p:sp>
        <p:nvSpPr>
          <p:cNvPr id="11" name="Text 7"/>
          <p:cNvSpPr/>
          <p:nvPr/>
        </p:nvSpPr>
        <p:spPr>
          <a:xfrm>
            <a:off x="3899387" y="4051300"/>
            <a:ext cx="8243330"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Introduction</a:t>
            </a:r>
            <a:endParaRPr lang="en-US" sz="4800" dirty="0"/>
          </a:p>
        </p:txBody>
      </p:sp>
      <p:sp>
        <p:nvSpPr>
          <p:cNvPr id="12" name="Text 8"/>
          <p:cNvSpPr/>
          <p:nvPr/>
        </p:nvSpPr>
        <p:spPr>
          <a:xfrm>
            <a:off x="3899387" y="4978400"/>
            <a:ext cx="817558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Definition of the self and its cultural variations.</a:t>
            </a:r>
            <a:endParaRPr lang="en-US" sz="3200" dirty="0"/>
          </a:p>
        </p:txBody>
      </p:sp>
      <p:sp>
        <p:nvSpPr>
          <p:cNvPr id="13" name="Shape 9"/>
          <p:cNvSpPr/>
          <p:nvPr/>
        </p:nvSpPr>
        <p:spPr>
          <a:xfrm>
            <a:off x="12447556" y="4051300"/>
            <a:ext cx="9869133" cy="1917700"/>
          </a:xfrm>
          <a:prstGeom prst="rect">
            <a:avLst/>
          </a:prstGeom>
          <a:noFill/>
          <a:ln/>
        </p:spPr>
      </p:sp>
      <p:pic>
        <p:nvPicPr>
          <p:cNvPr id="14" name="Image 2" descr=" ">    </p:cNvPr>
          <p:cNvPicPr>
            <a:picLocks noChangeAspect="1"/>
          </p:cNvPicPr>
          <p:nvPr/>
        </p:nvPicPr>
        <p:blipFill>
          <a:blip r:embed="rId3"/>
          <a:stretch>
            <a:fillRect/>
          </a:stretch>
        </p:blipFill>
        <p:spPr>
          <a:xfrm>
            <a:off x="12447556" y="4197350"/>
            <a:ext cx="1625803" cy="1625600"/>
          </a:xfrm>
          <a:prstGeom prst="rect">
            <a:avLst/>
          </a:prstGeom>
        </p:spPr>
      </p:pic>
      <p:sp>
        <p:nvSpPr>
          <p:cNvPr id="15" name="Shape 10"/>
          <p:cNvSpPr/>
          <p:nvPr/>
        </p:nvSpPr>
        <p:spPr>
          <a:xfrm>
            <a:off x="12447556" y="4197350"/>
            <a:ext cx="1625803" cy="1625600"/>
          </a:xfrm>
          <a:prstGeom prst="roundRect">
            <a:avLst>
              <a:gd name="adj" fmla="val 781313"/>
            </a:avLst>
          </a:prstGeom>
          <a:noFill/>
          <a:ln w="12700">
            <a:solidFill>
              <a:srgbClr val="CCB47F"/>
            </a:solidFill>
            <a:prstDash val="solid"/>
          </a:ln>
        </p:spPr>
      </p:sp>
      <p:sp>
        <p:nvSpPr>
          <p:cNvPr id="16" name="Text 11"/>
          <p:cNvSpPr/>
          <p:nvPr/>
        </p:nvSpPr>
        <p:spPr>
          <a:xfrm>
            <a:off x="12777797" y="4495800"/>
            <a:ext cx="965321" cy="1028700"/>
          </a:xfrm>
          <a:prstGeom prst="rect">
            <a:avLst/>
          </a:prstGeom>
          <a:noFill/>
          <a:ln/>
        </p:spPr>
        <p:txBody>
          <a:bodyPr wrap="square" lIns="0" tIns="0" rIns="0" bIns="0" rtlCol="0" anchor="ctr"/>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02</a:t>
            </a:r>
            <a:endParaRPr lang="en-US" sz="4800" dirty="0"/>
          </a:p>
        </p:txBody>
      </p:sp>
      <p:sp>
        <p:nvSpPr>
          <p:cNvPr id="17" name="Shape 12"/>
          <p:cNvSpPr/>
          <p:nvPr/>
        </p:nvSpPr>
        <p:spPr>
          <a:xfrm>
            <a:off x="14276584" y="4051300"/>
            <a:ext cx="8040105" cy="1917700"/>
          </a:xfrm>
          <a:prstGeom prst="rect">
            <a:avLst/>
          </a:prstGeom>
          <a:noFill/>
          <a:ln/>
        </p:spPr>
      </p:sp>
      <p:sp>
        <p:nvSpPr>
          <p:cNvPr id="18" name="Text 13"/>
          <p:cNvSpPr/>
          <p:nvPr/>
        </p:nvSpPr>
        <p:spPr>
          <a:xfrm>
            <a:off x="14276584" y="4051300"/>
            <a:ext cx="8243330"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Historical Context</a:t>
            </a:r>
            <a:endParaRPr lang="en-US" sz="4800" dirty="0"/>
          </a:p>
        </p:txBody>
      </p:sp>
      <p:sp>
        <p:nvSpPr>
          <p:cNvPr id="19" name="Text 14"/>
          <p:cNvSpPr/>
          <p:nvPr/>
        </p:nvSpPr>
        <p:spPr>
          <a:xfrm>
            <a:off x="14276584" y="4978400"/>
            <a:ext cx="817558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Development of the concept of the self in anthropology.</a:t>
            </a:r>
            <a:endParaRPr lang="en-US" sz="3200" dirty="0"/>
          </a:p>
        </p:txBody>
      </p:sp>
      <p:sp>
        <p:nvSpPr>
          <p:cNvPr id="20" name="Shape 15"/>
          <p:cNvSpPr/>
          <p:nvPr/>
        </p:nvSpPr>
        <p:spPr>
          <a:xfrm>
            <a:off x="2070359" y="7035800"/>
            <a:ext cx="9869133" cy="1917700"/>
          </a:xfrm>
          <a:prstGeom prst="rect">
            <a:avLst/>
          </a:prstGeom>
          <a:noFill/>
          <a:ln/>
        </p:spPr>
      </p:sp>
      <p:pic>
        <p:nvPicPr>
          <p:cNvPr id="21" name="Image 3" descr=" ">    </p:cNvPr>
          <p:cNvPicPr>
            <a:picLocks noChangeAspect="1"/>
          </p:cNvPicPr>
          <p:nvPr/>
        </p:nvPicPr>
        <p:blipFill>
          <a:blip r:embed="rId4"/>
          <a:stretch>
            <a:fillRect/>
          </a:stretch>
        </p:blipFill>
        <p:spPr>
          <a:xfrm>
            <a:off x="2070359" y="7181850"/>
            <a:ext cx="1625803" cy="1625600"/>
          </a:xfrm>
          <a:prstGeom prst="rect">
            <a:avLst/>
          </a:prstGeom>
        </p:spPr>
      </p:pic>
      <p:sp>
        <p:nvSpPr>
          <p:cNvPr id="22" name="Shape 16"/>
          <p:cNvSpPr/>
          <p:nvPr/>
        </p:nvSpPr>
        <p:spPr>
          <a:xfrm>
            <a:off x="2070359" y="7181850"/>
            <a:ext cx="1625803" cy="1625600"/>
          </a:xfrm>
          <a:prstGeom prst="roundRect">
            <a:avLst>
              <a:gd name="adj" fmla="val 781313"/>
            </a:avLst>
          </a:prstGeom>
          <a:noFill/>
          <a:ln w="12700">
            <a:solidFill>
              <a:srgbClr val="CCB47F"/>
            </a:solidFill>
            <a:prstDash val="solid"/>
          </a:ln>
        </p:spPr>
      </p:sp>
      <p:sp>
        <p:nvSpPr>
          <p:cNvPr id="23" name="Text 17"/>
          <p:cNvSpPr/>
          <p:nvPr/>
        </p:nvSpPr>
        <p:spPr>
          <a:xfrm>
            <a:off x="2413302" y="7480300"/>
            <a:ext cx="939917" cy="1028700"/>
          </a:xfrm>
          <a:prstGeom prst="rect">
            <a:avLst/>
          </a:prstGeom>
          <a:noFill/>
          <a:ln/>
        </p:spPr>
        <p:txBody>
          <a:bodyPr wrap="square" lIns="0" tIns="0" rIns="0" bIns="0" rtlCol="0" anchor="ctr"/>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03</a:t>
            </a:r>
            <a:endParaRPr lang="en-US" sz="4800" dirty="0"/>
          </a:p>
        </p:txBody>
      </p:sp>
      <p:sp>
        <p:nvSpPr>
          <p:cNvPr id="24" name="Shape 18"/>
          <p:cNvSpPr/>
          <p:nvPr/>
        </p:nvSpPr>
        <p:spPr>
          <a:xfrm>
            <a:off x="3899387" y="7035800"/>
            <a:ext cx="8040105" cy="1917700"/>
          </a:xfrm>
          <a:prstGeom prst="rect">
            <a:avLst/>
          </a:prstGeom>
          <a:noFill/>
          <a:ln/>
        </p:spPr>
      </p:sp>
      <p:sp>
        <p:nvSpPr>
          <p:cNvPr id="25" name="Text 19"/>
          <p:cNvSpPr/>
          <p:nvPr/>
        </p:nvSpPr>
        <p:spPr>
          <a:xfrm>
            <a:off x="3899387" y="7035800"/>
            <a:ext cx="8243330"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Cultural Variations</a:t>
            </a:r>
            <a:endParaRPr lang="en-US" sz="4800" dirty="0"/>
          </a:p>
        </p:txBody>
      </p:sp>
      <p:sp>
        <p:nvSpPr>
          <p:cNvPr id="26" name="Text 20"/>
          <p:cNvSpPr/>
          <p:nvPr/>
        </p:nvSpPr>
        <p:spPr>
          <a:xfrm>
            <a:off x="3899387" y="7962900"/>
            <a:ext cx="817558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Variations in how different cultures conceive of the self and identity.</a:t>
            </a:r>
            <a:endParaRPr lang="en-US" sz="3200" dirty="0"/>
          </a:p>
        </p:txBody>
      </p:sp>
      <p:sp>
        <p:nvSpPr>
          <p:cNvPr id="27" name="Shape 21"/>
          <p:cNvSpPr/>
          <p:nvPr/>
        </p:nvSpPr>
        <p:spPr>
          <a:xfrm>
            <a:off x="12447556" y="7035800"/>
            <a:ext cx="9869133" cy="1917700"/>
          </a:xfrm>
          <a:prstGeom prst="rect">
            <a:avLst/>
          </a:prstGeom>
          <a:noFill/>
          <a:ln/>
        </p:spPr>
      </p:sp>
      <p:pic>
        <p:nvPicPr>
          <p:cNvPr id="28" name="Image 4" descr=" ">    </p:cNvPr>
          <p:cNvPicPr>
            <a:picLocks noChangeAspect="1"/>
          </p:cNvPicPr>
          <p:nvPr/>
        </p:nvPicPr>
        <p:blipFill>
          <a:blip r:embed="rId5"/>
          <a:stretch>
            <a:fillRect/>
          </a:stretch>
        </p:blipFill>
        <p:spPr>
          <a:xfrm>
            <a:off x="12447556" y="7181850"/>
            <a:ext cx="1625803" cy="1625600"/>
          </a:xfrm>
          <a:prstGeom prst="rect">
            <a:avLst/>
          </a:prstGeom>
        </p:spPr>
      </p:pic>
      <p:sp>
        <p:nvSpPr>
          <p:cNvPr id="29" name="Shape 22"/>
          <p:cNvSpPr/>
          <p:nvPr/>
        </p:nvSpPr>
        <p:spPr>
          <a:xfrm>
            <a:off x="12447556" y="7181850"/>
            <a:ext cx="1625803" cy="1625600"/>
          </a:xfrm>
          <a:prstGeom prst="roundRect">
            <a:avLst>
              <a:gd name="adj" fmla="val 781313"/>
            </a:avLst>
          </a:prstGeom>
          <a:noFill/>
          <a:ln w="12700">
            <a:solidFill>
              <a:srgbClr val="CCB47F"/>
            </a:solidFill>
            <a:prstDash val="solid"/>
          </a:ln>
        </p:spPr>
      </p:sp>
      <p:sp>
        <p:nvSpPr>
          <p:cNvPr id="30" name="Text 23"/>
          <p:cNvSpPr/>
          <p:nvPr/>
        </p:nvSpPr>
        <p:spPr>
          <a:xfrm>
            <a:off x="12765095" y="7480300"/>
            <a:ext cx="990724" cy="1028700"/>
          </a:xfrm>
          <a:prstGeom prst="rect">
            <a:avLst/>
          </a:prstGeom>
          <a:noFill/>
          <a:ln/>
        </p:spPr>
        <p:txBody>
          <a:bodyPr wrap="square" lIns="0" tIns="0" rIns="0" bIns="0" rtlCol="0" anchor="ctr"/>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04</a:t>
            </a:r>
            <a:endParaRPr lang="en-US" sz="4800" dirty="0"/>
          </a:p>
        </p:txBody>
      </p:sp>
      <p:sp>
        <p:nvSpPr>
          <p:cNvPr id="31" name="Shape 24"/>
          <p:cNvSpPr/>
          <p:nvPr/>
        </p:nvSpPr>
        <p:spPr>
          <a:xfrm>
            <a:off x="14276584" y="7035800"/>
            <a:ext cx="8040105" cy="1917700"/>
          </a:xfrm>
          <a:prstGeom prst="rect">
            <a:avLst/>
          </a:prstGeom>
          <a:noFill/>
          <a:ln/>
        </p:spPr>
      </p:sp>
      <p:sp>
        <p:nvSpPr>
          <p:cNvPr id="32" name="Text 25"/>
          <p:cNvSpPr/>
          <p:nvPr/>
        </p:nvSpPr>
        <p:spPr>
          <a:xfrm>
            <a:off x="14276584" y="7035800"/>
            <a:ext cx="8243330"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Body and Self</a:t>
            </a:r>
            <a:endParaRPr lang="en-US" sz="4800" dirty="0"/>
          </a:p>
        </p:txBody>
      </p:sp>
      <p:sp>
        <p:nvSpPr>
          <p:cNvPr id="33" name="Text 26"/>
          <p:cNvSpPr/>
          <p:nvPr/>
        </p:nvSpPr>
        <p:spPr>
          <a:xfrm>
            <a:off x="14276584" y="7962900"/>
            <a:ext cx="817558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How the body is intertwined with the concept of self in different cultures.</a:t>
            </a:r>
            <a:endParaRPr lang="en-US" sz="3200" dirty="0"/>
          </a:p>
        </p:txBody>
      </p:sp>
      <p:sp>
        <p:nvSpPr>
          <p:cNvPr id="34" name="Shape 27"/>
          <p:cNvSpPr/>
          <p:nvPr/>
        </p:nvSpPr>
        <p:spPr>
          <a:xfrm>
            <a:off x="2070359" y="10020300"/>
            <a:ext cx="9869133" cy="1917700"/>
          </a:xfrm>
          <a:prstGeom prst="rect">
            <a:avLst/>
          </a:prstGeom>
          <a:noFill/>
          <a:ln/>
        </p:spPr>
      </p:sp>
      <p:pic>
        <p:nvPicPr>
          <p:cNvPr id="35" name="Image 5" descr=" ">    </p:cNvPr>
          <p:cNvPicPr>
            <a:picLocks noChangeAspect="1"/>
          </p:cNvPicPr>
          <p:nvPr/>
        </p:nvPicPr>
        <p:blipFill>
          <a:blip r:embed="rId6"/>
          <a:stretch>
            <a:fillRect/>
          </a:stretch>
        </p:blipFill>
        <p:spPr>
          <a:xfrm>
            <a:off x="2070359" y="10166350"/>
            <a:ext cx="1625803" cy="1625600"/>
          </a:xfrm>
          <a:prstGeom prst="rect">
            <a:avLst/>
          </a:prstGeom>
        </p:spPr>
      </p:pic>
      <p:sp>
        <p:nvSpPr>
          <p:cNvPr id="36" name="Shape 28"/>
          <p:cNvSpPr/>
          <p:nvPr/>
        </p:nvSpPr>
        <p:spPr>
          <a:xfrm>
            <a:off x="2070359" y="10166350"/>
            <a:ext cx="1625803" cy="1625600"/>
          </a:xfrm>
          <a:prstGeom prst="roundRect">
            <a:avLst>
              <a:gd name="adj" fmla="val 781313"/>
            </a:avLst>
          </a:prstGeom>
          <a:noFill/>
          <a:ln w="12700">
            <a:solidFill>
              <a:srgbClr val="CCB47F"/>
            </a:solidFill>
            <a:prstDash val="solid"/>
          </a:ln>
        </p:spPr>
      </p:sp>
      <p:sp>
        <p:nvSpPr>
          <p:cNvPr id="37" name="Text 29"/>
          <p:cNvSpPr/>
          <p:nvPr/>
        </p:nvSpPr>
        <p:spPr>
          <a:xfrm>
            <a:off x="2413302" y="10464800"/>
            <a:ext cx="939917" cy="1028700"/>
          </a:xfrm>
          <a:prstGeom prst="rect">
            <a:avLst/>
          </a:prstGeom>
          <a:noFill/>
          <a:ln/>
        </p:spPr>
        <p:txBody>
          <a:bodyPr wrap="square" lIns="0" tIns="0" rIns="0" bIns="0" rtlCol="0" anchor="ctr"/>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05</a:t>
            </a:r>
            <a:endParaRPr lang="en-US" sz="4800" dirty="0"/>
          </a:p>
        </p:txBody>
      </p:sp>
      <p:sp>
        <p:nvSpPr>
          <p:cNvPr id="38" name="Shape 30"/>
          <p:cNvSpPr/>
          <p:nvPr/>
        </p:nvSpPr>
        <p:spPr>
          <a:xfrm>
            <a:off x="3899387" y="10020300"/>
            <a:ext cx="8040105" cy="1917700"/>
          </a:xfrm>
          <a:prstGeom prst="rect">
            <a:avLst/>
          </a:prstGeom>
          <a:noFill/>
          <a:ln/>
        </p:spPr>
      </p:sp>
      <p:sp>
        <p:nvSpPr>
          <p:cNvPr id="39" name="Text 31"/>
          <p:cNvSpPr/>
          <p:nvPr/>
        </p:nvSpPr>
        <p:spPr>
          <a:xfrm>
            <a:off x="3899387" y="10020300"/>
            <a:ext cx="8243330"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Language and Self</a:t>
            </a:r>
            <a:endParaRPr lang="en-US" sz="4800" dirty="0"/>
          </a:p>
        </p:txBody>
      </p:sp>
      <p:sp>
        <p:nvSpPr>
          <p:cNvPr id="40" name="Text 32"/>
          <p:cNvSpPr/>
          <p:nvPr/>
        </p:nvSpPr>
        <p:spPr>
          <a:xfrm>
            <a:off x="3899387" y="10947400"/>
            <a:ext cx="817558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How language affects our understanding of self and identity.</a:t>
            </a:r>
            <a:endParaRPr lang="en-US" sz="3200" dirty="0"/>
          </a:p>
        </p:txBody>
      </p:sp>
      <p:sp>
        <p:nvSpPr>
          <p:cNvPr id="41" name="Shape 33"/>
          <p:cNvSpPr/>
          <p:nvPr/>
        </p:nvSpPr>
        <p:spPr>
          <a:xfrm>
            <a:off x="12447556" y="10020300"/>
            <a:ext cx="9869133" cy="1917700"/>
          </a:xfrm>
          <a:prstGeom prst="rect">
            <a:avLst/>
          </a:prstGeom>
          <a:noFill/>
          <a:ln/>
        </p:spPr>
      </p:sp>
      <p:pic>
        <p:nvPicPr>
          <p:cNvPr id="42" name="Image 6" descr=" ">    </p:cNvPr>
          <p:cNvPicPr>
            <a:picLocks noChangeAspect="1"/>
          </p:cNvPicPr>
          <p:nvPr/>
        </p:nvPicPr>
        <p:blipFill>
          <a:blip r:embed="rId7"/>
          <a:stretch>
            <a:fillRect/>
          </a:stretch>
        </p:blipFill>
        <p:spPr>
          <a:xfrm>
            <a:off x="12447556" y="10166350"/>
            <a:ext cx="1625803" cy="1625600"/>
          </a:xfrm>
          <a:prstGeom prst="rect">
            <a:avLst/>
          </a:prstGeom>
        </p:spPr>
      </p:pic>
      <p:sp>
        <p:nvSpPr>
          <p:cNvPr id="43" name="Shape 34"/>
          <p:cNvSpPr/>
          <p:nvPr/>
        </p:nvSpPr>
        <p:spPr>
          <a:xfrm>
            <a:off x="12447556" y="10166350"/>
            <a:ext cx="1625803" cy="1625600"/>
          </a:xfrm>
          <a:prstGeom prst="roundRect">
            <a:avLst>
              <a:gd name="adj" fmla="val 781313"/>
            </a:avLst>
          </a:prstGeom>
          <a:noFill/>
          <a:ln w="12700">
            <a:solidFill>
              <a:srgbClr val="CCB47F"/>
            </a:solidFill>
            <a:prstDash val="solid"/>
          </a:ln>
        </p:spPr>
      </p:sp>
      <p:sp>
        <p:nvSpPr>
          <p:cNvPr id="44" name="Text 35"/>
          <p:cNvSpPr/>
          <p:nvPr/>
        </p:nvSpPr>
        <p:spPr>
          <a:xfrm>
            <a:off x="12758745" y="10464800"/>
            <a:ext cx="1003425" cy="1028700"/>
          </a:xfrm>
          <a:prstGeom prst="rect">
            <a:avLst/>
          </a:prstGeom>
          <a:noFill/>
          <a:ln/>
        </p:spPr>
        <p:txBody>
          <a:bodyPr wrap="square" lIns="0" tIns="0" rIns="0" bIns="0" rtlCol="0" anchor="ctr"/>
          <a:lstStyle/>
          <a:p>
            <a:pPr algn="ctr" indent="0" marL="0">
              <a:buNone/>
            </a:pPr>
            <a:r>
              <a:rPr lang="en-US" sz="4800" dirty="0">
                <a:solidFill>
                  <a:srgbClr val="CCB47F">
                    <a:alpha val="100000"/>
                  </a:srgbClr>
                </a:solidFill>
                <a:latin typeface="Cinzel Bold" pitchFamily="34" charset="0"/>
                <a:ea typeface="Cinzel Bold" pitchFamily="34" charset="-122"/>
                <a:cs typeface="Cinzel Bold" pitchFamily="34" charset="-120"/>
              </a:rPr>
              <a:t>06</a:t>
            </a:r>
            <a:endParaRPr lang="en-US" sz="4800" dirty="0"/>
          </a:p>
        </p:txBody>
      </p:sp>
      <p:sp>
        <p:nvSpPr>
          <p:cNvPr id="45" name="Shape 36"/>
          <p:cNvSpPr/>
          <p:nvPr/>
        </p:nvSpPr>
        <p:spPr>
          <a:xfrm>
            <a:off x="14276584" y="10020300"/>
            <a:ext cx="8040105" cy="1917700"/>
          </a:xfrm>
          <a:prstGeom prst="rect">
            <a:avLst/>
          </a:prstGeom>
          <a:noFill/>
          <a:ln/>
        </p:spPr>
      </p:sp>
      <p:sp>
        <p:nvSpPr>
          <p:cNvPr id="46" name="Text 37"/>
          <p:cNvSpPr/>
          <p:nvPr/>
        </p:nvSpPr>
        <p:spPr>
          <a:xfrm>
            <a:off x="14276584" y="10020300"/>
            <a:ext cx="8243330"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Conclusion</a:t>
            </a:r>
            <a:endParaRPr lang="en-US" sz="4800" dirty="0"/>
          </a:p>
        </p:txBody>
      </p:sp>
      <p:sp>
        <p:nvSpPr>
          <p:cNvPr id="47" name="Text 38"/>
          <p:cNvSpPr/>
          <p:nvPr/>
        </p:nvSpPr>
        <p:spPr>
          <a:xfrm>
            <a:off x="14276584" y="10947400"/>
            <a:ext cx="817558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Summary of key points and implications.</a:t>
            </a:r>
            <a:endParaRPr lang="en-US" sz="3200" dirty="0"/>
          </a:p>
        </p:txBody>
      </p:sp>
      <p:sp>
        <p:nvSpPr>
          <p:cNvPr id="48" name="Shape 39"/>
          <p:cNvSpPr/>
          <p:nvPr/>
        </p:nvSpPr>
        <p:spPr>
          <a:xfrm>
            <a:off x="-3124591" y="3200400"/>
            <a:ext cx="27511639" cy="11061700"/>
          </a:xfrm>
          <a:prstGeom prst="roundRect">
            <a:avLst>
              <a:gd name="adj" fmla="val 157722"/>
            </a:avLst>
          </a:prstGeom>
          <a:noFill/>
          <a:ln w="63500">
            <a:solidFill>
              <a:srgbClr val="CCB47F"/>
            </a:solidFill>
            <a:prstDash val="soli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1041530" y="-444500"/>
            <a:ext cx="25453981" cy="11290300"/>
          </a:xfrm>
          <a:prstGeom prst="roundRect">
            <a:avLst>
              <a:gd name="adj" fmla="val 112495"/>
            </a:avLst>
          </a:prstGeom>
          <a:noFill/>
          <a:ln w="50800">
            <a:solidFill>
              <a:srgbClr val="CCB47F"/>
            </a:solidFill>
            <a:prstDash val="solid"/>
          </a:ln>
        </p:spPr>
      </p:sp>
      <p:sp>
        <p:nvSpPr>
          <p:cNvPr id="3" name="Shape 1"/>
          <p:cNvSpPr/>
          <p:nvPr/>
        </p:nvSpPr>
        <p:spPr>
          <a:xfrm>
            <a:off x="-1041530" y="3086100"/>
            <a:ext cx="19750969" cy="12865100"/>
          </a:xfrm>
          <a:prstGeom prst="rect">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Shape 3"/>
          <p:cNvSpPr/>
          <p:nvPr/>
        </p:nvSpPr>
        <p:spPr>
          <a:xfrm>
            <a:off x="1651206" y="4368800"/>
            <a:ext cx="12676184" cy="3987800"/>
          </a:xfrm>
          <a:prstGeom prst="rect">
            <a:avLst/>
          </a:prstGeom>
          <a:noFill/>
          <a:ln/>
        </p:spPr>
      </p:sp>
      <p:sp>
        <p:nvSpPr>
          <p:cNvPr id="7" name="Text 4"/>
          <p:cNvSpPr/>
          <p:nvPr/>
        </p:nvSpPr>
        <p:spPr>
          <a:xfrm>
            <a:off x="1380239" y="4368800"/>
            <a:ext cx="13218119" cy="2738967"/>
          </a:xfrm>
          <a:prstGeom prst="rect">
            <a:avLst/>
          </a:prstGeom>
          <a:noFill/>
          <a:ln/>
        </p:spPr>
        <p:txBody>
          <a:bodyPr wrap="square" lIns="0" tIns="0" rIns="0" bIns="0" rtlCol="0" anchor="t"/>
          <a:lstStyle/>
          <a:p>
            <a:pPr algn="ctr"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Introduction</a:t>
            </a:r>
            <a:endParaRPr lang="en-US" sz="12800" dirty="0"/>
          </a:p>
        </p:txBody>
      </p:sp>
      <p:sp>
        <p:nvSpPr>
          <p:cNvPr id="8" name="Text 5"/>
          <p:cNvSpPr/>
          <p:nvPr/>
        </p:nvSpPr>
        <p:spPr>
          <a:xfrm>
            <a:off x="1651206" y="6870700"/>
            <a:ext cx="12811668"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According to a study by Kuhn et al. (2010), the concept of the self is a central topic in anthropology, as it is linked to important questions about human nature and identity.</a:t>
            </a:r>
            <a:endParaRPr lang="en-US" sz="3200" dirty="0"/>
          </a:p>
        </p:txBody>
      </p:sp>
      <p:pic>
        <p:nvPicPr>
          <p:cNvPr id="9"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13076" y="1905000"/>
            <a:ext cx="9153305" cy="99039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7303413" y="736600"/>
            <a:ext cx="31919089" cy="11645900"/>
          </a:xfrm>
          <a:prstGeom prst="roundRect">
            <a:avLst>
              <a:gd name="adj" fmla="val 149810"/>
            </a:avLst>
          </a:prstGeom>
          <a:noFill/>
          <a:ln w="50800">
            <a:solidFill>
              <a:srgbClr val="CCB47F"/>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559445" y="10287000"/>
            <a:ext cx="6964129" cy="3354679"/>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2"/>
          <p:cNvSpPr/>
          <p:nvPr/>
        </p:nvSpPr>
        <p:spPr>
          <a:xfrm>
            <a:off x="2959470" y="2489200"/>
            <a:ext cx="20445322"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the self and its cultural variations</a:t>
            </a:r>
            <a:endParaRPr lang="en-US" sz="8000" dirty="0"/>
          </a:p>
        </p:txBody>
      </p:sp>
      <p:sp>
        <p:nvSpPr>
          <p:cNvPr id="7" name="Text 3"/>
          <p:cNvSpPr/>
          <p:nvPr/>
        </p:nvSpPr>
        <p:spPr>
          <a:xfrm>
            <a:off x="2959470" y="4978400"/>
            <a:ext cx="8861474" cy="50884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Cultural variations in the self are an important topic in anthropology. The way people experience and express their sense of self varies across cultures. Western cultures tend to emphasize an independent self, based on individualism and self-expression, while non-Western cultures tend to emphasize a relational self, based on interdependence and belonging to a larger social group.</a:t>
            </a:r>
            <a:endParaRPr lang="en-US" sz="3200" dirty="0"/>
          </a:p>
        </p:txBody>
      </p:sp>
      <p:sp>
        <p:nvSpPr>
          <p:cNvPr id="8" name="Text 4"/>
          <p:cNvSpPr/>
          <p:nvPr/>
        </p:nvSpPr>
        <p:spPr>
          <a:xfrm>
            <a:off x="12701588" y="4978400"/>
            <a:ext cx="8861474" cy="50884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self and its cultural variations are important in anthropology. Cultural variations in the self can be observed in various domains, and understanding them is crucial for developing cross-cultural competence in multicultural contexts. Western cultures emphasize an independent self, while non-Western cultures emphasize a relational self based on interdependence.</a:t>
            </a:r>
            <a:endParaRPr lang="en-US" sz="3200" dirty="0"/>
          </a:p>
        </p:txBody>
      </p:sp>
      <p:pic>
        <p:nvPicPr>
          <p:cNvPr id="9" name="Image 2" descr=" ">    </p:cNvPr>
          <p:cNvPicPr>
            <a:picLocks noChangeAspect="1"/>
          </p:cNvPicPr>
          <p:nvPr/>
        </p:nvPicPr>
        <p:blipFill>
          <a:blip r:embed="rId4"/>
          <a:stretch>
            <a:fillRect/>
          </a:stretch>
        </p:blipFill>
        <p:spPr>
          <a:xfrm>
            <a:off x="1422578" y="88900"/>
            <a:ext cx="38105" cy="135509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91919"/>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15714" y="736600"/>
            <a:ext cx="18518915" cy="11645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1647356" y="2781300"/>
            <a:ext cx="11202800" cy="8166100"/>
          </a:xfrm>
          <a:prstGeom prst="rect">
            <a:avLst/>
          </a:prstGeom>
          <a:noFill/>
          <a:ln/>
        </p:spPr>
      </p:sp>
      <p:sp>
        <p:nvSpPr>
          <p:cNvPr id="6" name="Text 2"/>
          <p:cNvSpPr/>
          <p:nvPr/>
        </p:nvSpPr>
        <p:spPr>
          <a:xfrm>
            <a:off x="11647356" y="2781300"/>
            <a:ext cx="13218119" cy="49360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inzel Bold" pitchFamily="34" charset="0"/>
                <a:ea typeface="Cinzel Bold" pitchFamily="34" charset="-122"/>
                <a:cs typeface="Cinzel Bold" pitchFamily="34" charset="-120"/>
              </a:rPr>
              <a:t>Historical Context</a:t>
            </a:r>
            <a:endParaRPr lang="en-US" sz="12800" dirty="0"/>
          </a:p>
        </p:txBody>
      </p:sp>
      <p:sp>
        <p:nvSpPr>
          <p:cNvPr id="7" name="Text 3"/>
          <p:cNvSpPr/>
          <p:nvPr/>
        </p:nvSpPr>
        <p:spPr>
          <a:xfrm>
            <a:off x="11647356" y="7480300"/>
            <a:ext cx="11338284" cy="36025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Anthropologists have studied the self over time, with early focus on non-Western societies. As cultural variations in human experience became recognized, the study of the self became central. Major theories like Freudian, Durkheimian, and Meadian have emerged, shaping how anthropologists approach the study of the self in different cultural contexts.</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206500"/>
            <a:ext cx="11313688" cy="11303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2032254" y="-6616700"/>
            <a:ext cx="26050956" cy="19837400"/>
          </a:xfrm>
          <a:prstGeom prst="roundRect">
            <a:avLst>
              <a:gd name="adj" fmla="val 1280420"/>
            </a:avLst>
          </a:prstGeom>
          <a:noFill/>
          <a:ln w="50800">
            <a:solidFill>
              <a:srgbClr val="CCB47F"/>
            </a:solidFill>
            <a:prstDash val="solid"/>
          </a:ln>
        </p:spPr>
      </p:sp>
      <p:sp>
        <p:nvSpPr>
          <p:cNvPr id="3" name="Shape 1"/>
          <p:cNvSpPr/>
          <p:nvPr/>
        </p:nvSpPr>
        <p:spPr>
          <a:xfrm>
            <a:off x="1092337" y="3657600"/>
            <a:ext cx="24704588" cy="12280900"/>
          </a:xfrm>
          <a:prstGeom prst="rect">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6" name="Text 3"/>
          <p:cNvSpPr/>
          <p:nvPr/>
        </p:nvSpPr>
        <p:spPr>
          <a:xfrm>
            <a:off x="3099187" y="1625600"/>
            <a:ext cx="18540084"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old" pitchFamily="34" charset="0"/>
                <a:ea typeface="Cinzel Bold" pitchFamily="34" charset="-122"/>
                <a:cs typeface="Cinzel Bold" pitchFamily="34" charset="-120"/>
              </a:rPr>
              <a:t>Major theories and perspectives</a:t>
            </a:r>
            <a:endParaRPr lang="en-US" sz="8000" dirty="0"/>
          </a:p>
        </p:txBody>
      </p:sp>
      <p:sp>
        <p:nvSpPr>
          <p:cNvPr id="7" name="Shape 4"/>
          <p:cNvSpPr/>
          <p:nvPr/>
        </p:nvSpPr>
        <p:spPr>
          <a:xfrm>
            <a:off x="2337092" y="4470400"/>
            <a:ext cx="9754819" cy="2019300"/>
          </a:xfrm>
          <a:prstGeom prst="rect">
            <a:avLst/>
          </a:prstGeom>
          <a:noFill/>
          <a:ln/>
        </p:spPr>
      </p:sp>
      <p:sp>
        <p:nvSpPr>
          <p:cNvPr id="8" name="Shape 5"/>
          <p:cNvSpPr/>
          <p:nvPr/>
        </p:nvSpPr>
        <p:spPr>
          <a:xfrm>
            <a:off x="2337092" y="4667250"/>
            <a:ext cx="1625803" cy="1625600"/>
          </a:xfrm>
          <a:prstGeom prst="roundRect">
            <a:avLst>
              <a:gd name="adj" fmla="val 78188"/>
            </a:avLst>
          </a:prstGeom>
          <a:noFill/>
          <a:ln/>
        </p:spPr>
      </p:sp>
      <p:pic>
        <p:nvPicPr>
          <p:cNvPr id="9" name="Image 1" descr=" ">    </p:cNvPr>
          <p:cNvPicPr>
            <a:picLocks noChangeAspect="1"/>
          </p:cNvPicPr>
          <p:nvPr/>
        </p:nvPicPr>
        <p:blipFill>
          <a:blip r:embed="rId2"/>
          <a:stretch>
            <a:fillRect/>
          </a:stretch>
        </p:blipFill>
        <p:spPr>
          <a:xfrm>
            <a:off x="2337092" y="4667250"/>
            <a:ext cx="1625803" cy="1625600"/>
          </a:xfrm>
          <a:prstGeom prst="rect">
            <a:avLst/>
          </a:prstGeom>
        </p:spPr>
      </p:pic>
      <p:sp>
        <p:nvSpPr>
          <p:cNvPr id="10" name="Shape 6"/>
          <p:cNvSpPr/>
          <p:nvPr/>
        </p:nvSpPr>
        <p:spPr>
          <a:xfrm>
            <a:off x="4369346" y="4470400"/>
            <a:ext cx="7722565" cy="2019300"/>
          </a:xfrm>
          <a:prstGeom prst="rect">
            <a:avLst/>
          </a:prstGeom>
          <a:noFill/>
          <a:ln/>
        </p:spPr>
      </p:sp>
      <p:sp>
        <p:nvSpPr>
          <p:cNvPr id="11" name="Text 7"/>
          <p:cNvSpPr/>
          <p:nvPr/>
        </p:nvSpPr>
        <p:spPr>
          <a:xfrm>
            <a:off x="4369346" y="4470400"/>
            <a:ext cx="792579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Freudian</a:t>
            </a:r>
            <a:endParaRPr lang="en-US" sz="4800" dirty="0"/>
          </a:p>
        </p:txBody>
      </p:sp>
      <p:sp>
        <p:nvSpPr>
          <p:cNvPr id="12" name="Text 8"/>
          <p:cNvSpPr/>
          <p:nvPr/>
        </p:nvSpPr>
        <p:spPr>
          <a:xfrm>
            <a:off x="4369346" y="5499100"/>
            <a:ext cx="7858049"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Self shaped by unconscious desires, id, ego, superego.</a:t>
            </a:r>
            <a:endParaRPr lang="en-US" sz="3200" dirty="0"/>
          </a:p>
        </p:txBody>
      </p:sp>
      <p:sp>
        <p:nvSpPr>
          <p:cNvPr id="13" name="Shape 9"/>
          <p:cNvSpPr/>
          <p:nvPr/>
        </p:nvSpPr>
        <p:spPr>
          <a:xfrm>
            <a:off x="2337092" y="8013700"/>
            <a:ext cx="9754819" cy="2514600"/>
          </a:xfrm>
          <a:prstGeom prst="rect">
            <a:avLst/>
          </a:prstGeom>
          <a:noFill/>
          <a:ln/>
        </p:spPr>
      </p:sp>
      <p:sp>
        <p:nvSpPr>
          <p:cNvPr id="14" name="Shape 10"/>
          <p:cNvSpPr/>
          <p:nvPr/>
        </p:nvSpPr>
        <p:spPr>
          <a:xfrm>
            <a:off x="2337092" y="8458200"/>
            <a:ext cx="1625803" cy="1625600"/>
          </a:xfrm>
          <a:prstGeom prst="roundRect">
            <a:avLst>
              <a:gd name="adj" fmla="val 78188"/>
            </a:avLst>
          </a:prstGeom>
          <a:noFill/>
          <a:ln/>
        </p:spPr>
      </p:sp>
      <p:pic>
        <p:nvPicPr>
          <p:cNvPr id="15" name="Image 2" descr=" ">    </p:cNvPr>
          <p:cNvPicPr>
            <a:picLocks noChangeAspect="1"/>
          </p:cNvPicPr>
          <p:nvPr/>
        </p:nvPicPr>
        <p:blipFill>
          <a:blip r:embed="rId3"/>
          <a:stretch>
            <a:fillRect/>
          </a:stretch>
        </p:blipFill>
        <p:spPr>
          <a:xfrm>
            <a:off x="2337092" y="8458200"/>
            <a:ext cx="1625803" cy="1625600"/>
          </a:xfrm>
          <a:prstGeom prst="rect">
            <a:avLst/>
          </a:prstGeom>
        </p:spPr>
      </p:pic>
      <p:pic>
        <p:nvPicPr>
          <p:cNvPr id="16"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318" y="8593665"/>
            <a:ext cx="1219352" cy="1354665"/>
          </a:xfrm>
          <a:prstGeom prst="rect">
            <a:avLst/>
          </a:prstGeom>
        </p:spPr>
      </p:pic>
      <p:sp>
        <p:nvSpPr>
          <p:cNvPr id="17" name="Shape 11"/>
          <p:cNvSpPr/>
          <p:nvPr/>
        </p:nvSpPr>
        <p:spPr>
          <a:xfrm>
            <a:off x="4369346" y="8013700"/>
            <a:ext cx="7722565" cy="2514600"/>
          </a:xfrm>
          <a:prstGeom prst="rect">
            <a:avLst/>
          </a:prstGeom>
          <a:noFill/>
          <a:ln/>
        </p:spPr>
      </p:sp>
      <p:sp>
        <p:nvSpPr>
          <p:cNvPr id="18" name="Text 12"/>
          <p:cNvSpPr/>
          <p:nvPr/>
        </p:nvSpPr>
        <p:spPr>
          <a:xfrm>
            <a:off x="4369346" y="8013700"/>
            <a:ext cx="792579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Meadian</a:t>
            </a:r>
            <a:endParaRPr lang="en-US" sz="4800" dirty="0"/>
          </a:p>
        </p:txBody>
      </p:sp>
      <p:sp>
        <p:nvSpPr>
          <p:cNvPr id="19" name="Text 13"/>
          <p:cNvSpPr/>
          <p:nvPr/>
        </p:nvSpPr>
        <p:spPr>
          <a:xfrm>
            <a:off x="4369346" y="9042400"/>
            <a:ext cx="7858049"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Self shaped by social interaction, symbolic interaction between individuals and society.</a:t>
            </a:r>
            <a:endParaRPr lang="en-US" sz="3200" dirty="0"/>
          </a:p>
        </p:txBody>
      </p:sp>
      <p:sp>
        <p:nvSpPr>
          <p:cNvPr id="20" name="Shape 14"/>
          <p:cNvSpPr/>
          <p:nvPr/>
        </p:nvSpPr>
        <p:spPr>
          <a:xfrm>
            <a:off x="12295137" y="8013700"/>
            <a:ext cx="9754819" cy="2514600"/>
          </a:xfrm>
          <a:prstGeom prst="rect">
            <a:avLst/>
          </a:prstGeom>
          <a:noFill/>
          <a:ln/>
        </p:spPr>
      </p:sp>
      <p:sp>
        <p:nvSpPr>
          <p:cNvPr id="21" name="Shape 15"/>
          <p:cNvSpPr/>
          <p:nvPr/>
        </p:nvSpPr>
        <p:spPr>
          <a:xfrm>
            <a:off x="12295137" y="8458200"/>
            <a:ext cx="1625803" cy="1625600"/>
          </a:xfrm>
          <a:prstGeom prst="roundRect">
            <a:avLst>
              <a:gd name="adj" fmla="val 78188"/>
            </a:avLst>
          </a:prstGeom>
          <a:noFill/>
          <a:ln/>
        </p:spPr>
      </p:sp>
      <p:pic>
        <p:nvPicPr>
          <p:cNvPr id="22" name="Image 4" descr=" ">    </p:cNvPr>
          <p:cNvPicPr>
            <a:picLocks noChangeAspect="1"/>
          </p:cNvPicPr>
          <p:nvPr/>
        </p:nvPicPr>
        <p:blipFill>
          <a:blip r:embed="rId6"/>
          <a:stretch>
            <a:fillRect/>
          </a:stretch>
        </p:blipFill>
        <p:spPr>
          <a:xfrm>
            <a:off x="12295137" y="8458200"/>
            <a:ext cx="1625803" cy="1625600"/>
          </a:xfrm>
          <a:prstGeom prst="rect">
            <a:avLst/>
          </a:prstGeom>
        </p:spPr>
      </p:pic>
      <p:pic>
        <p:nvPicPr>
          <p:cNvPr id="23" name="Image 5"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30621" y="8525935"/>
            <a:ext cx="1354837" cy="1490135"/>
          </a:xfrm>
          <a:prstGeom prst="rect">
            <a:avLst/>
          </a:prstGeom>
        </p:spPr>
      </p:pic>
      <p:sp>
        <p:nvSpPr>
          <p:cNvPr id="24" name="Shape 16"/>
          <p:cNvSpPr/>
          <p:nvPr/>
        </p:nvSpPr>
        <p:spPr>
          <a:xfrm>
            <a:off x="14327391" y="8013700"/>
            <a:ext cx="7722565" cy="2514600"/>
          </a:xfrm>
          <a:prstGeom prst="rect">
            <a:avLst/>
          </a:prstGeom>
          <a:noFill/>
          <a:ln/>
        </p:spPr>
      </p:sp>
      <p:sp>
        <p:nvSpPr>
          <p:cNvPr id="25" name="Text 17"/>
          <p:cNvSpPr/>
          <p:nvPr/>
        </p:nvSpPr>
        <p:spPr>
          <a:xfrm>
            <a:off x="14327391" y="8013700"/>
            <a:ext cx="792579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Symbolic</a:t>
            </a:r>
            <a:endParaRPr lang="en-US" sz="4800" dirty="0"/>
          </a:p>
        </p:txBody>
      </p:sp>
      <p:sp>
        <p:nvSpPr>
          <p:cNvPr id="26" name="Text 18"/>
          <p:cNvSpPr/>
          <p:nvPr/>
        </p:nvSpPr>
        <p:spPr>
          <a:xfrm>
            <a:off x="14327391" y="9042400"/>
            <a:ext cx="7858049"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Self shaped by symbols, language, constantly evolving through social interaction.</a:t>
            </a:r>
            <a:endParaRPr lang="en-US" sz="3200" dirty="0"/>
          </a:p>
        </p:txBody>
      </p:sp>
      <p:sp>
        <p:nvSpPr>
          <p:cNvPr id="27" name="Shape 19"/>
          <p:cNvSpPr/>
          <p:nvPr/>
        </p:nvSpPr>
        <p:spPr>
          <a:xfrm>
            <a:off x="12295137" y="4470400"/>
            <a:ext cx="9754819" cy="2019300"/>
          </a:xfrm>
          <a:prstGeom prst="rect">
            <a:avLst/>
          </a:prstGeom>
          <a:noFill/>
          <a:ln/>
        </p:spPr>
      </p:sp>
      <p:sp>
        <p:nvSpPr>
          <p:cNvPr id="28" name="Shape 20"/>
          <p:cNvSpPr/>
          <p:nvPr/>
        </p:nvSpPr>
        <p:spPr>
          <a:xfrm>
            <a:off x="12295137" y="4667250"/>
            <a:ext cx="1625803" cy="1625600"/>
          </a:xfrm>
          <a:prstGeom prst="roundRect">
            <a:avLst>
              <a:gd name="adj" fmla="val 78188"/>
            </a:avLst>
          </a:prstGeom>
          <a:noFill/>
          <a:ln/>
        </p:spPr>
      </p:sp>
      <p:pic>
        <p:nvPicPr>
          <p:cNvPr id="29" name="Image 6" descr=" ">    </p:cNvPr>
          <p:cNvPicPr>
            <a:picLocks noChangeAspect="1"/>
          </p:cNvPicPr>
          <p:nvPr/>
        </p:nvPicPr>
        <p:blipFill>
          <a:blip r:embed="rId9"/>
          <a:stretch>
            <a:fillRect/>
          </a:stretch>
        </p:blipFill>
        <p:spPr>
          <a:xfrm>
            <a:off x="12295137" y="4667250"/>
            <a:ext cx="1625803" cy="1625600"/>
          </a:xfrm>
          <a:prstGeom prst="rect">
            <a:avLst/>
          </a:prstGeom>
        </p:spPr>
      </p:pic>
      <p:pic>
        <p:nvPicPr>
          <p:cNvPr id="30" name="Image 7"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62877" y="4938185"/>
            <a:ext cx="1490319" cy="1152302"/>
          </a:xfrm>
          <a:prstGeom prst="rect">
            <a:avLst/>
          </a:prstGeom>
        </p:spPr>
      </p:pic>
      <p:sp>
        <p:nvSpPr>
          <p:cNvPr id="31" name="Shape 21"/>
          <p:cNvSpPr/>
          <p:nvPr/>
        </p:nvSpPr>
        <p:spPr>
          <a:xfrm>
            <a:off x="14327391" y="4470400"/>
            <a:ext cx="7722565" cy="2019300"/>
          </a:xfrm>
          <a:prstGeom prst="rect">
            <a:avLst/>
          </a:prstGeom>
          <a:noFill/>
          <a:ln/>
        </p:spPr>
      </p:sp>
      <p:sp>
        <p:nvSpPr>
          <p:cNvPr id="32" name="Text 22"/>
          <p:cNvSpPr/>
          <p:nvPr/>
        </p:nvSpPr>
        <p:spPr>
          <a:xfrm>
            <a:off x="14327391" y="4470400"/>
            <a:ext cx="792579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Durkheimian</a:t>
            </a:r>
            <a:endParaRPr lang="en-US" sz="4800" dirty="0"/>
          </a:p>
        </p:txBody>
      </p:sp>
      <p:sp>
        <p:nvSpPr>
          <p:cNvPr id="33" name="Text 23"/>
          <p:cNvSpPr/>
          <p:nvPr/>
        </p:nvSpPr>
        <p:spPr>
          <a:xfrm>
            <a:off x="14327391" y="5499100"/>
            <a:ext cx="7858049"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Self shaped by social norms, collective consciousness of society.</a:t>
            </a:r>
            <a:endParaRPr lang="en-US" sz="3200" dirty="0"/>
          </a:p>
        </p:txBody>
      </p:sp>
      <p:pic>
        <p:nvPicPr>
          <p:cNvPr id="34"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538467" y="11074400"/>
            <a:ext cx="1536672" cy="19808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3505638" y="-2273300"/>
            <a:ext cx="17566296" cy="15468600"/>
          </a:xfrm>
          <a:prstGeom prst="roundRect">
            <a:avLst>
              <a:gd name="adj" fmla="val 82108"/>
            </a:avLst>
          </a:prstGeom>
          <a:noFill/>
          <a:ln w="50800">
            <a:solidFill>
              <a:srgbClr val="CCB47F"/>
            </a:solidFill>
            <a:prstDash val="solid"/>
          </a:ln>
        </p:spPr>
      </p:sp>
      <p:sp>
        <p:nvSpPr>
          <p:cNvPr id="3" name="Shape 1"/>
          <p:cNvSpPr/>
          <p:nvPr/>
        </p:nvSpPr>
        <p:spPr>
          <a:xfrm>
            <a:off x="1740117" y="1397000"/>
            <a:ext cx="21097337" cy="9969500"/>
          </a:xfrm>
          <a:prstGeom prst="rect">
            <a:avLst/>
          </a:prstGeom>
          <a:noFill/>
          <a:ln w="50800">
            <a:solidFill>
              <a:srgbClr val="CCB47F"/>
            </a:solidFill>
            <a:prstDash val="solid"/>
          </a:ln>
        </p:spPr>
      </p:sp>
      <p:sp>
        <p:nvSpPr>
          <p:cNvPr id="4" name="Shape 2"/>
          <p:cNvSpPr/>
          <p:nvPr/>
        </p:nvSpPr>
        <p:spPr>
          <a:xfrm>
            <a:off x="23370921" y="10515600"/>
            <a:ext cx="1016127" cy="3200400"/>
          </a:xfrm>
          <a:prstGeom prst="rect">
            <a:avLst/>
          </a:prstGeom>
          <a:noFill/>
          <a:ln/>
        </p:spPr>
      </p:sp>
      <p:pic>
        <p:nvPicPr>
          <p:cNvPr id="5"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635" y="469900"/>
            <a:ext cx="5966698" cy="4437893"/>
          </a:xfrm>
          <a:prstGeom prst="rect">
            <a:avLst/>
          </a:prstGeom>
        </p:spPr>
      </p:pic>
      <p:sp>
        <p:nvSpPr>
          <p:cNvPr id="7" name="Shape 3"/>
          <p:cNvSpPr/>
          <p:nvPr/>
        </p:nvSpPr>
        <p:spPr>
          <a:xfrm>
            <a:off x="5842730" y="3810000"/>
            <a:ext cx="12701588" cy="6705600"/>
          </a:xfrm>
          <a:prstGeom prst="rect">
            <a:avLst/>
          </a:prstGeom>
          <a:noFill/>
          <a:ln/>
        </p:spPr>
      </p:sp>
      <p:sp>
        <p:nvSpPr>
          <p:cNvPr id="8" name="Text 4"/>
          <p:cNvSpPr/>
          <p:nvPr/>
        </p:nvSpPr>
        <p:spPr>
          <a:xfrm>
            <a:off x="5842730" y="3810000"/>
            <a:ext cx="12904813" cy="5981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Each of us is a unique strand in the intricate web of life and here to make a contribution. What is not given, the meaning of life, is not something we can expect to receive from others but rather something we must create for ourselves.</a:t>
            </a:r>
            <a:endParaRPr lang="en-US" sz="4800" dirty="0"/>
          </a:p>
        </p:txBody>
      </p:sp>
      <p:sp>
        <p:nvSpPr>
          <p:cNvPr id="9" name="Text 5"/>
          <p:cNvSpPr/>
          <p:nvPr/>
        </p:nvSpPr>
        <p:spPr>
          <a:xfrm>
            <a:off x="14784648" y="9893300"/>
            <a:ext cx="3912089" cy="774700"/>
          </a:xfrm>
          <a:prstGeom prst="rect">
            <a:avLst/>
          </a:prstGeom>
          <a:noFill/>
          <a:ln/>
        </p:spPr>
        <p:txBody>
          <a:bodyPr wrap="square" lIns="0" tIns="0" rIns="0" bIns="0" rtlCol="0" anchor="t"/>
          <a:lstStyle/>
          <a:p>
            <a:pPr algn="l" indent="0" marL="0">
              <a:buNone/>
            </a:pPr>
            <a:r>
              <a:rPr lang="en-US" sz="3600" dirty="0">
                <a:solidFill>
                  <a:srgbClr val="CCB47F">
                    <a:alpha val="100000"/>
                  </a:srgbClr>
                </a:solidFill>
                <a:latin typeface="Cinzel Bold" pitchFamily="34" charset="0"/>
                <a:ea typeface="Cinzel Bold" pitchFamily="34" charset="-122"/>
                <a:cs typeface="Cinzel Bold" pitchFamily="34" charset="-120"/>
              </a:rPr>
              <a:t>Deepak Chopra</a:t>
            </a:r>
            <a:endParaRPr lang="en-US" sz="3600" dirty="0"/>
          </a:p>
        </p:txBody>
      </p:sp>
      <p:pic>
        <p:nvPicPr>
          <p:cNvPr id="10"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35822" y="1397000"/>
            <a:ext cx="3898125" cy="3505200"/>
          </a:xfrm>
          <a:prstGeom prst="rect">
            <a:avLst/>
          </a:prstGeom>
        </p:spPr>
      </p:pic>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9588500"/>
            <a:ext cx="5969746" cy="33279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91919"/>
        </a:solidFill>
      </p:bgPr>
    </p:bg>
    <p:spTree>
      <p:nvGrpSpPr>
        <p:cNvPr id="1" name=""/>
        <p:cNvGrpSpPr/>
        <p:nvPr/>
      </p:nvGrpSpPr>
      <p:grpSpPr>
        <a:xfrm>
          <a:off x="0" y="0"/>
          <a:ext cx="0" cy="0"/>
          <a:chOff x="0" y="0"/>
          <a:chExt cx="0" cy="0"/>
        </a:xfrm>
      </p:grpSpPr>
      <p:sp>
        <p:nvSpPr>
          <p:cNvPr id="2" name="Shape 0"/>
          <p:cNvSpPr/>
          <p:nvPr/>
        </p:nvSpPr>
        <p:spPr>
          <a:xfrm>
            <a:off x="8065508" y="3162300"/>
            <a:ext cx="8891111" cy="9537700"/>
          </a:xfrm>
          <a:prstGeom prst="rect">
            <a:avLst/>
          </a:prstGeom>
          <a:noFill/>
          <a:ln w="50800">
            <a:solidFill>
              <a:srgbClr val="CCB47F"/>
            </a:solidFill>
            <a:prstDash val="solid"/>
          </a:ln>
        </p:spPr>
      </p:sp>
      <p:sp>
        <p:nvSpPr>
          <p:cNvPr id="3" name="Shape 1"/>
          <p:cNvSpPr/>
          <p:nvPr/>
        </p:nvSpPr>
        <p:spPr>
          <a:xfrm>
            <a:off x="889111" y="7835900"/>
            <a:ext cx="13882835" cy="5168900"/>
          </a:xfrm>
          <a:prstGeom prst="roundRect">
            <a:avLst>
              <a:gd name="adj" fmla="val 98359"/>
            </a:avLst>
          </a:prstGeom>
          <a:noFill/>
          <a:ln w="50800">
            <a:solidFill>
              <a:srgbClr val="CCB47F"/>
            </a:solidFill>
            <a:prstDash val="solid"/>
          </a:ln>
        </p:spPr>
      </p:sp>
      <p:sp>
        <p:nvSpPr>
          <p:cNvPr id="4" name="Shape 2"/>
          <p:cNvSpPr/>
          <p:nvPr/>
        </p:nvSpPr>
        <p:spPr>
          <a:xfrm rot="10800000">
            <a:off x="10669334" y="3454400"/>
            <a:ext cx="13133441" cy="6045200"/>
          </a:xfrm>
          <a:prstGeom prst="roundRect">
            <a:avLst>
              <a:gd name="adj" fmla="val 84101"/>
            </a:avLst>
          </a:prstGeom>
          <a:noFill/>
          <a:ln w="50800">
            <a:solidFill>
              <a:srgbClr val="CCB47F"/>
            </a:solidFill>
            <a:prstDash val="solid"/>
          </a:ln>
        </p:spPr>
      </p:sp>
      <p:sp>
        <p:nvSpPr>
          <p:cNvPr id="5" name="Shape 3"/>
          <p:cNvSpPr/>
          <p:nvPr/>
        </p:nvSpPr>
        <p:spPr>
          <a:xfrm>
            <a:off x="23370921" y="10515600"/>
            <a:ext cx="1016127" cy="3200400"/>
          </a:xfrm>
          <a:prstGeom prst="rect">
            <a:avLst/>
          </a:prstGeom>
          <a:noFill/>
          <a:ln/>
        </p:spPr>
      </p:sp>
      <p:pic>
        <p:nvPicPr>
          <p:cNvPr id="6"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3289" y="3962400"/>
            <a:ext cx="7595549" cy="7937500"/>
          </a:xfrm>
          <a:prstGeom prst="rect">
            <a:avLst/>
          </a:prstGeom>
        </p:spPr>
      </p:pic>
      <p:sp>
        <p:nvSpPr>
          <p:cNvPr id="8" name="Shape 4"/>
          <p:cNvSpPr/>
          <p:nvPr/>
        </p:nvSpPr>
        <p:spPr>
          <a:xfrm>
            <a:off x="2489511" y="8674100"/>
            <a:ext cx="4369346" cy="3441700"/>
          </a:xfrm>
          <a:prstGeom prst="rect">
            <a:avLst/>
          </a:prstGeom>
          <a:noFill/>
          <a:ln/>
        </p:spPr>
      </p:sp>
      <p:sp>
        <p:nvSpPr>
          <p:cNvPr id="9" name="Text 5"/>
          <p:cNvSpPr/>
          <p:nvPr/>
        </p:nvSpPr>
        <p:spPr>
          <a:xfrm>
            <a:off x="2489511" y="8674100"/>
            <a:ext cx="4572572"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Culture and the Self</a:t>
            </a:r>
            <a:endParaRPr lang="en-US" sz="4800" dirty="0"/>
          </a:p>
        </p:txBody>
      </p:sp>
      <p:sp>
        <p:nvSpPr>
          <p:cNvPr id="10" name="Text 6"/>
          <p:cNvSpPr/>
          <p:nvPr/>
        </p:nvSpPr>
        <p:spPr>
          <a:xfrm>
            <a:off x="2489511" y="10629900"/>
            <a:ext cx="4504830" cy="16213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The self is influenced by cultural values, beliefs, and practices.</a:t>
            </a:r>
            <a:endParaRPr lang="en-US" sz="3200" dirty="0"/>
          </a:p>
        </p:txBody>
      </p:sp>
      <p:sp>
        <p:nvSpPr>
          <p:cNvPr id="11" name="Shape 7"/>
          <p:cNvSpPr/>
          <p:nvPr/>
        </p:nvSpPr>
        <p:spPr>
          <a:xfrm>
            <a:off x="17756819" y="4254500"/>
            <a:ext cx="4369346" cy="4432300"/>
          </a:xfrm>
          <a:prstGeom prst="rect">
            <a:avLst/>
          </a:prstGeom>
          <a:noFill/>
          <a:ln/>
        </p:spPr>
      </p:sp>
      <p:sp>
        <p:nvSpPr>
          <p:cNvPr id="12" name="Text 8"/>
          <p:cNvSpPr/>
          <p:nvPr/>
        </p:nvSpPr>
        <p:spPr>
          <a:xfrm>
            <a:off x="17756819" y="4254500"/>
            <a:ext cx="4572572"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old" pitchFamily="34" charset="0"/>
                <a:ea typeface="Cinzel Bold" pitchFamily="34" charset="-122"/>
                <a:cs typeface="Cinzel Bold" pitchFamily="34" charset="-120"/>
              </a:rPr>
              <a:t>Gender and the Self</a:t>
            </a:r>
            <a:endParaRPr lang="en-US" sz="4800" dirty="0"/>
          </a:p>
        </p:txBody>
      </p:sp>
      <p:sp>
        <p:nvSpPr>
          <p:cNvPr id="13" name="Text 9"/>
          <p:cNvSpPr/>
          <p:nvPr/>
        </p:nvSpPr>
        <p:spPr>
          <a:xfrm>
            <a:off x="17756819" y="6210300"/>
            <a:ext cx="4504830" cy="2611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Gender roles and expectations can shape the development and expression of the self.</a:t>
            </a:r>
            <a:endParaRPr lang="en-US" sz="3200" dirty="0"/>
          </a:p>
        </p:txBody>
      </p:sp>
      <p:sp>
        <p:nvSpPr>
          <p:cNvPr id="14" name="Text 10"/>
          <p:cNvSpPr/>
          <p:nvPr/>
        </p:nvSpPr>
        <p:spPr>
          <a:xfrm>
            <a:off x="2980639" y="249767"/>
            <a:ext cx="18438471" cy="3081867"/>
          </a:xfrm>
          <a:prstGeom prst="rect">
            <a:avLst/>
          </a:prstGeom>
          <a:noFill/>
          <a:ln/>
        </p:spPr>
        <p:txBody>
          <a:bodyPr wrap="square" lIns="0" tIns="0" rIns="0" bIns="0" rtlCol="0" anchor="ctr"/>
          <a:lstStyle/>
          <a:p>
            <a:pPr algn="ctr" indent="0" marL="0">
              <a:buNone/>
            </a:pPr>
            <a:r>
              <a:rPr lang="en-US" sz="8000" dirty="0">
                <a:solidFill>
                  <a:srgbClr val="CCB47F">
                    <a:alpha val="100000"/>
                  </a:srgbClr>
                </a:solidFill>
                <a:latin typeface="Cinzel Bold" pitchFamily="34" charset="0"/>
                <a:ea typeface="Cinzel Bold" pitchFamily="34" charset="-122"/>
                <a:cs typeface="Cinzel Bold" pitchFamily="34" charset="-120"/>
              </a:rPr>
              <a:t>Psychological and Sociological Perspectives</a:t>
            </a:r>
            <a:endParaRPr lang="en-US" sz="8000" dirty="0"/>
          </a:p>
        </p:txBody>
      </p:sp>
      <p:pic>
        <p:nvPicPr>
          <p:cNvPr id="1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797" y="1968500"/>
            <a:ext cx="3416727" cy="4635500"/>
          </a:xfrm>
          <a:prstGeom prst="rect">
            <a:avLst/>
          </a:prstGeom>
        </p:spPr>
      </p:pic>
      <p:pic>
        <p:nvPicPr>
          <p:cNvPr id="16" name="Image 3" descr=" ">    </p:cNvPr>
          <p:cNvPicPr>
            <a:picLocks noChangeAspect="1"/>
          </p:cNvPicPr>
          <p:nvPr/>
        </p:nvPicPr>
        <p:blipFill>
          <a:blip r:embed="rId6"/>
          <a:stretch>
            <a:fillRect/>
          </a:stretch>
        </p:blipFill>
        <p:spPr>
          <a:xfrm>
            <a:off x="17737746" y="9491774"/>
            <a:ext cx="5069045" cy="42242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2023-12-07T23:09:55Z</dcterms:created>
  <dcterms:modified xsi:type="dcterms:W3CDTF">2023-12-07T23:09:55Z</dcterms:modified>
</cp:coreProperties>
</file>