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0"/>
  </p:notesMasterIdLst>
  <p:sldIdLst>
    <p:sldId id="2147482549" r:id="rId2"/>
    <p:sldId id="2147482700" r:id="rId3"/>
    <p:sldId id="2147482737" r:id="rId4"/>
    <p:sldId id="2147482461" r:id="rId5"/>
    <p:sldId id="2147482706" r:id="rId6"/>
    <p:sldId id="2147482550" r:id="rId7"/>
    <p:sldId id="2147482702" r:id="rId8"/>
    <p:sldId id="2147482581" r:id="rId9"/>
    <p:sldId id="2147482704" r:id="rId10"/>
    <p:sldId id="2147482672" r:id="rId11"/>
    <p:sldId id="2147482685" r:id="rId12"/>
    <p:sldId id="2147482705" r:id="rId13"/>
    <p:sldId id="2134805394" r:id="rId14"/>
    <p:sldId id="2147482472" r:id="rId15"/>
    <p:sldId id="2147482735" r:id="rId16"/>
    <p:sldId id="2147482736" r:id="rId17"/>
    <p:sldId id="2147482755" r:id="rId18"/>
    <p:sldId id="2147482756" r:id="rId19"/>
    <p:sldId id="2147482793" r:id="rId20"/>
    <p:sldId id="2147482794" r:id="rId21"/>
    <p:sldId id="2147482795" r:id="rId22"/>
    <p:sldId id="2147482796" r:id="rId23"/>
    <p:sldId id="2147482797" r:id="rId24"/>
    <p:sldId id="2147482798" r:id="rId25"/>
    <p:sldId id="2147482799" r:id="rId26"/>
    <p:sldId id="2147482800" r:id="rId27"/>
    <p:sldId id="2147482805" r:id="rId28"/>
    <p:sldId id="2147482646" r:id="rId29"/>
    <p:sldId id="2147482804" r:id="rId30"/>
    <p:sldId id="2147482717" r:id="rId31"/>
    <p:sldId id="2147482720" r:id="rId32"/>
    <p:sldId id="2147482802" r:id="rId33"/>
    <p:sldId id="2147482719" r:id="rId34"/>
    <p:sldId id="2147482575" r:id="rId35"/>
    <p:sldId id="2147482576" r:id="rId36"/>
    <p:sldId id="2147482732" r:id="rId37"/>
    <p:sldId id="2147482662" r:id="rId38"/>
    <p:sldId id="2147482806" r:id="rId39"/>
    <p:sldId id="2147482538" r:id="rId40"/>
    <p:sldId id="2147482548" r:id="rId41"/>
    <p:sldId id="2147482745" r:id="rId42"/>
    <p:sldId id="2147482807" r:id="rId43"/>
    <p:sldId id="2147482537" r:id="rId44"/>
    <p:sldId id="2147482744" r:id="rId45"/>
    <p:sldId id="2134807546" r:id="rId46"/>
    <p:sldId id="2147482811" r:id="rId47"/>
    <p:sldId id="2147482808" r:id="rId48"/>
    <p:sldId id="2147482500" r:id="rId49"/>
    <p:sldId id="2147482809" r:id="rId50"/>
    <p:sldId id="2147482810" r:id="rId51"/>
    <p:sldId id="2147482730" r:id="rId52"/>
    <p:sldId id="2147482519" r:id="rId53"/>
    <p:sldId id="2134807344" r:id="rId54"/>
    <p:sldId id="2147482668" r:id="rId55"/>
    <p:sldId id="2147482505" r:id="rId56"/>
    <p:sldId id="2134804803" r:id="rId57"/>
    <p:sldId id="700" r:id="rId58"/>
    <p:sldId id="701" r:id="rId59"/>
  </p:sldIdLst>
  <p:sldSz cx="13716000" cy="10287000"/>
  <p:notesSz cx="6858000" cy="9144000"/>
  <p:embeddedFontLst>
    <p:embeddedFont>
      <p:font typeface="Amasis MT Pro" panose="02040504050005020304" pitchFamily="18" charset="0"/>
      <p:regular r:id="rId61"/>
      <p:bold r:id="rId62"/>
      <p:italic r:id="rId63"/>
      <p:boldItalic r:id="rId64"/>
    </p:embeddedFont>
    <p:embeddedFont>
      <p:font typeface="Arimo Italics" panose="020B0604020202020204" charset="0"/>
      <p:regular r:id="rId65"/>
      <p:italic r:id="rId66"/>
    </p:embeddedFont>
    <p:embeddedFont>
      <p:font typeface="Carelia" panose="020B0604020202020204" charset="0"/>
      <p:regular r:id="rId67"/>
    </p:embeddedFont>
    <p:embeddedFont>
      <p:font typeface="Dosis" panose="02010703020202060003" pitchFamily="2" charset="0"/>
      <p:regular r:id="rId68"/>
      <p:bold r:id="rId69"/>
    </p:embeddedFont>
    <p:embeddedFont>
      <p:font typeface="Microsoft Uighur" panose="02000000000000000000" pitchFamily="2" charset="-78"/>
      <p:regular r:id="rId70"/>
      <p:bold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FC20A81-9F0F-4BDA-ADA4-4436B8BE26B1}">
          <p14:sldIdLst>
            <p14:sldId id="2147482549"/>
            <p14:sldId id="2147482700"/>
            <p14:sldId id="2147482737"/>
            <p14:sldId id="2147482461"/>
            <p14:sldId id="2147482706"/>
            <p14:sldId id="2147482550"/>
            <p14:sldId id="2147482702"/>
            <p14:sldId id="2147482581"/>
            <p14:sldId id="2147482704"/>
            <p14:sldId id="2147482672"/>
            <p14:sldId id="2147482685"/>
            <p14:sldId id="2147482705"/>
            <p14:sldId id="2134805394"/>
            <p14:sldId id="2147482472"/>
            <p14:sldId id="2147482735"/>
            <p14:sldId id="2147482736"/>
            <p14:sldId id="2147482755"/>
            <p14:sldId id="2147482756"/>
            <p14:sldId id="2147482793"/>
            <p14:sldId id="2147482794"/>
            <p14:sldId id="2147482795"/>
            <p14:sldId id="2147482796"/>
            <p14:sldId id="2147482797"/>
            <p14:sldId id="2147482798"/>
            <p14:sldId id="2147482799"/>
            <p14:sldId id="2147482800"/>
            <p14:sldId id="2147482805"/>
            <p14:sldId id="2147482646"/>
            <p14:sldId id="2147482804"/>
            <p14:sldId id="2147482717"/>
            <p14:sldId id="2147482720"/>
            <p14:sldId id="2147482802"/>
            <p14:sldId id="2147482719"/>
            <p14:sldId id="2147482575"/>
            <p14:sldId id="2147482576"/>
            <p14:sldId id="2147482732"/>
            <p14:sldId id="2147482662"/>
            <p14:sldId id="2147482806"/>
            <p14:sldId id="2147482538"/>
            <p14:sldId id="2147482548"/>
            <p14:sldId id="2147482745"/>
            <p14:sldId id="2147482807"/>
            <p14:sldId id="2147482537"/>
            <p14:sldId id="2147482744"/>
            <p14:sldId id="2134807546"/>
            <p14:sldId id="2147482811"/>
            <p14:sldId id="2147482808"/>
            <p14:sldId id="2147482500"/>
            <p14:sldId id="2147482809"/>
            <p14:sldId id="2147482810"/>
            <p14:sldId id="2147482730"/>
            <p14:sldId id="2147482519"/>
            <p14:sldId id="2134807344"/>
            <p14:sldId id="2147482668"/>
            <p14:sldId id="2147482505"/>
            <p14:sldId id="2134804803"/>
            <p14:sldId id="700"/>
            <p14:sldId id="701"/>
          </p14:sldIdLst>
        </p14:section>
        <p14:section name="Section sans titre" id="{28269ACC-50C4-4FA5-A604-E64E8013E86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C2E"/>
    <a:srgbClr val="EDCEB5"/>
    <a:srgbClr val="D99965"/>
    <a:srgbClr val="CA7732"/>
    <a:srgbClr val="215968"/>
    <a:srgbClr val="0094C8"/>
    <a:srgbClr val="008EC0"/>
    <a:srgbClr val="00A7E2"/>
    <a:srgbClr val="00ADEA"/>
    <a:srgbClr val="1B6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E8F89-2245-489C-84BE-E8C93232293A}" v="29" dt="2025-08-17T16:45:53.4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45" autoAdjust="0"/>
    <p:restoredTop sz="95226" autoAdjust="0"/>
  </p:normalViewPr>
  <p:slideViewPr>
    <p:cSldViewPr>
      <p:cViewPr varScale="1">
        <p:scale>
          <a:sx n="55" d="100"/>
          <a:sy n="55" d="100"/>
        </p:scale>
        <p:origin x="1531" y="67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22579"/>
    </p:cViewPr>
  </p:sorterViewPr>
  <p:notesViewPr>
    <p:cSldViewPr>
      <p:cViewPr>
        <p:scale>
          <a:sx n="80" d="100"/>
          <a:sy n="80" d="100"/>
        </p:scale>
        <p:origin x="2755" y="-45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54976A81-8849-4F35-8359-AD67C3A6D20C}" type="datetimeFigureOut">
              <a:rPr lang="fr-MA" smtClean="0"/>
              <a:pPr/>
              <a:t>24/09/2025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Dosis" pitchFamily="2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Dosis" pitchFamily="2" charset="0"/>
              </a:defRPr>
            </a:lvl1pPr>
          </a:lstStyle>
          <a:p>
            <a:fld id="{BA0AE87F-B08A-4342-80EC-80A3A2B8D41A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087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Dosi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AE87F-B08A-4342-80EC-80A3A2B8D41A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108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41C09-604A-C893-93FB-B00334B2E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49F437-2174-CF67-0C9D-2ED12E1B9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CF294E-E4D9-7DA7-77A5-57D3AECFD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1A1E48-FE37-7994-37E7-ACE8CAE34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5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3F4FB-FFC0-A356-13B7-A824A9B46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3484D5F-CCA4-2FF3-3D10-95D42101AA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5938123-695C-A04C-2DA0-C9CCB2CAD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85E3EF-8982-C02F-985D-C9948C253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A2BCA-FF67-4437-99B0-0AC045A112E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57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30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svg"/><Relationship Id="rId7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36.png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6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image" Target="../media/image4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40.png"/><Relationship Id="rId4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41.png"/><Relationship Id="rId4" Type="http://schemas.openxmlformats.org/officeDocument/2006/relationships/image" Target="../media/image2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tags" Target="../tags/tag35.xml"/><Relationship Id="rId7" Type="http://schemas.openxmlformats.org/officeDocument/2006/relationships/image" Target="../media/image5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45.png"/><Relationship Id="rId12" Type="http://schemas.openxmlformats.org/officeDocument/2006/relationships/image" Target="../media/image4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41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26.sv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26.svg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49.jpg"/><Relationship Id="rId11" Type="http://schemas.openxmlformats.org/officeDocument/2006/relationships/image" Target="../media/image61.png"/><Relationship Id="rId5" Type="http://schemas.openxmlformats.org/officeDocument/2006/relationships/image" Target="../media/image36.png"/><Relationship Id="rId10" Type="http://schemas.openxmlformats.org/officeDocument/2006/relationships/image" Target="../media/image45.png"/><Relationship Id="rId4" Type="http://schemas.openxmlformats.org/officeDocument/2006/relationships/image" Target="../media/image26.svg"/><Relationship Id="rId9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56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61.png"/><Relationship Id="rId11" Type="http://schemas.openxmlformats.org/officeDocument/2006/relationships/image" Target="../media/image43.png"/><Relationship Id="rId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26.svg"/><Relationship Id="rId9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13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openxmlformats.org/officeDocument/2006/relationships/image" Target="../media/image41.png"/><Relationship Id="rId4" Type="http://schemas.openxmlformats.org/officeDocument/2006/relationships/image" Target="../media/image26.svg"/><Relationship Id="rId9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7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80.png"/><Relationship Id="rId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5" Type="http://schemas.openxmlformats.org/officeDocument/2006/relationships/image" Target="../media/image82.png"/><Relationship Id="rId4" Type="http://schemas.openxmlformats.org/officeDocument/2006/relationships/image" Target="../media/image26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image" Target="../media/image83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tags" Target="../tags/tag50.xml"/><Relationship Id="rId7" Type="http://schemas.openxmlformats.org/officeDocument/2006/relationships/image" Target="../media/image5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4" Type="http://schemas.openxmlformats.org/officeDocument/2006/relationships/image" Target="../media/image26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84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84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26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image" Target="../media/image90.png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26.sv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image" Target="../media/image25.png"/><Relationship Id="rId5" Type="http://schemas.openxmlformats.org/officeDocument/2006/relationships/tags" Target="../tags/tag62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image" Target="../media/image9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12" Type="http://schemas.openxmlformats.org/officeDocument/2006/relationships/image" Target="../media/image90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image" Target="../media/image26.svg"/><Relationship Id="rId5" Type="http://schemas.openxmlformats.org/officeDocument/2006/relationships/tags" Target="../tags/tag71.xml"/><Relationship Id="rId10" Type="http://schemas.openxmlformats.org/officeDocument/2006/relationships/image" Target="../media/image25.png"/><Relationship Id="rId4" Type="http://schemas.openxmlformats.org/officeDocument/2006/relationships/tags" Target="../tags/tag70.xml"/><Relationship Id="rId9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92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9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5" Type="http://schemas.openxmlformats.org/officeDocument/2006/relationships/image" Target="../media/image5.png"/><Relationship Id="rId10" Type="http://schemas.openxmlformats.org/officeDocument/2006/relationships/image" Target="../media/image98.svg"/><Relationship Id="rId4" Type="http://schemas.openxmlformats.org/officeDocument/2006/relationships/image" Target="../media/image95.svg"/><Relationship Id="rId9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2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tags" Target="../tags/tag10.xml"/><Relationship Id="rId16" Type="http://schemas.openxmlformats.org/officeDocument/2006/relationships/image" Target="../media/image15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6.svg"/><Relationship Id="rId5" Type="http://schemas.openxmlformats.org/officeDocument/2006/relationships/tags" Target="../tags/tag13.xml"/><Relationship Id="rId1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tags" Target="../tags/tag12.xml"/><Relationship Id="rId9" Type="http://schemas.openxmlformats.org/officeDocument/2006/relationships/image" Target="../media/image4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6.svg"/><Relationship Id="rId18" Type="http://schemas.openxmlformats.org/officeDocument/2006/relationships/image" Target="../media/image21.jpeg"/><Relationship Id="rId3" Type="http://schemas.openxmlformats.org/officeDocument/2006/relationships/tags" Target="../tags/tag18.xml"/><Relationship Id="rId21" Type="http://schemas.openxmlformats.org/officeDocument/2006/relationships/image" Target="../media/image24.jpeg"/><Relationship Id="rId7" Type="http://schemas.openxmlformats.org/officeDocument/2006/relationships/tags" Target="../tags/tag22.xml"/><Relationship Id="rId12" Type="http://schemas.openxmlformats.org/officeDocument/2006/relationships/image" Target="../media/image5.png"/><Relationship Id="rId17" Type="http://schemas.openxmlformats.org/officeDocument/2006/relationships/image" Target="../media/image20.png"/><Relationship Id="rId2" Type="http://schemas.openxmlformats.org/officeDocument/2006/relationships/tags" Target="../tags/tag17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4.jpeg"/><Relationship Id="rId5" Type="http://schemas.openxmlformats.org/officeDocument/2006/relationships/tags" Target="../tags/tag20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22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7.jpe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71600" y="2098331"/>
            <a:ext cx="11353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ct val="150000"/>
              </a:lnSpc>
            </a:pPr>
            <a:r>
              <a:rPr lang="en-US" sz="3200" dirty="0" err="1">
                <a:solidFill>
                  <a:srgbClr val="32787A"/>
                </a:solidFill>
                <a:latin typeface="Carelia"/>
              </a:rPr>
              <a:t>Programme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de </a:t>
            </a:r>
            <a:r>
              <a:rPr lang="en-US" sz="3200" dirty="0" err="1">
                <a:solidFill>
                  <a:srgbClr val="32787A"/>
                </a:solidFill>
                <a:latin typeface="Carelia"/>
              </a:rPr>
              <a:t>remédiation</a:t>
            </a:r>
            <a:r>
              <a:rPr lang="en-US" sz="3200" dirty="0">
                <a:solidFill>
                  <a:srgbClr val="32787A"/>
                </a:solidFill>
                <a:latin typeface="Carelia"/>
              </a:rPr>
              <a:t>  intensive   -Français-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DEA8EF-E746-A63E-76B4-9205D5002C8C}"/>
              </a:ext>
            </a:extLst>
          </p:cNvPr>
          <p:cNvSpPr txBox="1"/>
          <p:nvPr/>
        </p:nvSpPr>
        <p:spPr>
          <a:xfrm>
            <a:off x="4019814" y="9625936"/>
            <a:ext cx="6035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Version expérimentale pour les Ecoles Pionnières. </a:t>
            </a:r>
          </a:p>
          <a:p>
            <a:pPr algn="ctr" defTabSz="685834"/>
            <a:r>
              <a:rPr lang="fr-MA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Non définitive. En cours d’amélioration.  </a:t>
            </a:r>
          </a:p>
        </p:txBody>
      </p:sp>
      <p:pic>
        <p:nvPicPr>
          <p:cNvPr id="2050" name="Picture 2" descr="الصفحة الرئيسية">
            <a:extLst>
              <a:ext uri="{FF2B5EF4-FFF2-40B4-BE49-F238E27FC236}">
                <a16:creationId xmlns:a16="http://schemas.microsoft.com/office/drawing/2014/main" id="{6639833F-3EB5-41FA-6625-3CC8E815B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05" y="368771"/>
            <a:ext cx="7666790" cy="144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 descr="Une image contenant Polic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A312FADB-CD89-8F6B-E879-7E63E22B8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67663"/>
            <a:ext cx="1981200" cy="1723337"/>
          </a:xfrm>
          <a:prstGeom prst="rect">
            <a:avLst/>
          </a:prstGeom>
        </p:spPr>
      </p:pic>
      <p:pic>
        <p:nvPicPr>
          <p:cNvPr id="15" name="Image 14" descr="Une image contenant texte, dessin humoristique, garçon&#10;&#10;Le contenu généré par l’IA peut être incorrect.">
            <a:extLst>
              <a:ext uri="{FF2B5EF4-FFF2-40B4-BE49-F238E27FC236}">
                <a16:creationId xmlns:a16="http://schemas.microsoft.com/office/drawing/2014/main" id="{6318882F-B733-A369-3E9F-E3C77B8207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D6D5"/>
              </a:clrFrom>
              <a:clrTo>
                <a:srgbClr val="FBD6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600700"/>
            <a:ext cx="2472590" cy="4689765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71AC103-0B10-F099-6BAB-4D795A1C0826}"/>
              </a:ext>
            </a:extLst>
          </p:cNvPr>
          <p:cNvSpPr/>
          <p:nvPr/>
        </p:nvSpPr>
        <p:spPr>
          <a:xfrm rot="21338648" flipV="1">
            <a:off x="6281961" y="5549869"/>
            <a:ext cx="3728117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B5D6D9">
                  <a:tint val="66000"/>
                  <a:satMod val="160000"/>
                  <a:lumMod val="47000"/>
                </a:srgbClr>
              </a:gs>
              <a:gs pos="100000">
                <a:srgbClr val="B5D6D9">
                  <a:tint val="44500"/>
                  <a:satMod val="160000"/>
                </a:srgbClr>
              </a:gs>
              <a:gs pos="100000">
                <a:srgbClr val="B5D6D9">
                  <a:tint val="23500"/>
                  <a:satMod val="160000"/>
                </a:srgbClr>
              </a:gs>
            </a:gsLst>
            <a:lin ang="135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DFD43ECF-4B5A-1EA1-CAF1-7DF340D54C52}"/>
              </a:ext>
            </a:extLst>
          </p:cNvPr>
          <p:cNvSpPr/>
          <p:nvPr/>
        </p:nvSpPr>
        <p:spPr>
          <a:xfrm rot="261352" flipH="1" flipV="1">
            <a:off x="5721600" y="4653718"/>
            <a:ext cx="4327604" cy="1320864"/>
          </a:xfrm>
          <a:custGeom>
            <a:avLst/>
            <a:gdLst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1164"/>
              <a:gd name="connsiteX1" fmla="*/ 2706255 w 2969491"/>
              <a:gd name="connsiteY1" fmla="*/ 0 h 651164"/>
              <a:gd name="connsiteX2" fmla="*/ 2890982 w 2969491"/>
              <a:gd name="connsiteY2" fmla="*/ 78509 h 651164"/>
              <a:gd name="connsiteX3" fmla="*/ 2969491 w 2969491"/>
              <a:gd name="connsiteY3" fmla="*/ 258618 h 651164"/>
              <a:gd name="connsiteX4" fmla="*/ 2872509 w 2969491"/>
              <a:gd name="connsiteY4" fmla="*/ 378691 h 651164"/>
              <a:gd name="connsiteX5" fmla="*/ 170873 w 2969491"/>
              <a:gd name="connsiteY5" fmla="*/ 651164 h 651164"/>
              <a:gd name="connsiteX6" fmla="*/ 9236 w 2969491"/>
              <a:gd name="connsiteY6" fmla="*/ 531091 h 651164"/>
              <a:gd name="connsiteX7" fmla="*/ 0 w 2969491"/>
              <a:gd name="connsiteY7" fmla="*/ 207818 h 651164"/>
              <a:gd name="connsiteX8" fmla="*/ 138545 w 2969491"/>
              <a:gd name="connsiteY8" fmla="*/ 124691 h 651164"/>
              <a:gd name="connsiteX0" fmla="*/ 138545 w 2969491"/>
              <a:gd name="connsiteY0" fmla="*/ 124691 h 656902"/>
              <a:gd name="connsiteX1" fmla="*/ 2706255 w 2969491"/>
              <a:gd name="connsiteY1" fmla="*/ 0 h 656902"/>
              <a:gd name="connsiteX2" fmla="*/ 2890982 w 2969491"/>
              <a:gd name="connsiteY2" fmla="*/ 78509 h 656902"/>
              <a:gd name="connsiteX3" fmla="*/ 2969491 w 2969491"/>
              <a:gd name="connsiteY3" fmla="*/ 258618 h 656902"/>
              <a:gd name="connsiteX4" fmla="*/ 2872509 w 2969491"/>
              <a:gd name="connsiteY4" fmla="*/ 378691 h 656902"/>
              <a:gd name="connsiteX5" fmla="*/ 170873 w 2969491"/>
              <a:gd name="connsiteY5" fmla="*/ 651164 h 656902"/>
              <a:gd name="connsiteX6" fmla="*/ 9236 w 2969491"/>
              <a:gd name="connsiteY6" fmla="*/ 531091 h 656902"/>
              <a:gd name="connsiteX7" fmla="*/ 0 w 2969491"/>
              <a:gd name="connsiteY7" fmla="*/ 207818 h 656902"/>
              <a:gd name="connsiteX8" fmla="*/ 138545 w 2969491"/>
              <a:gd name="connsiteY8" fmla="*/ 124691 h 656902"/>
              <a:gd name="connsiteX0" fmla="*/ 138545 w 2969491"/>
              <a:gd name="connsiteY0" fmla="*/ 124890 h 657101"/>
              <a:gd name="connsiteX1" fmla="*/ 2706255 w 2969491"/>
              <a:gd name="connsiteY1" fmla="*/ 199 h 657101"/>
              <a:gd name="connsiteX2" fmla="*/ 2890982 w 2969491"/>
              <a:gd name="connsiteY2" fmla="*/ 78708 h 657101"/>
              <a:gd name="connsiteX3" fmla="*/ 2969491 w 2969491"/>
              <a:gd name="connsiteY3" fmla="*/ 258817 h 657101"/>
              <a:gd name="connsiteX4" fmla="*/ 2872509 w 2969491"/>
              <a:gd name="connsiteY4" fmla="*/ 378890 h 657101"/>
              <a:gd name="connsiteX5" fmla="*/ 170873 w 2969491"/>
              <a:gd name="connsiteY5" fmla="*/ 651363 h 657101"/>
              <a:gd name="connsiteX6" fmla="*/ 9236 w 2969491"/>
              <a:gd name="connsiteY6" fmla="*/ 531290 h 657101"/>
              <a:gd name="connsiteX7" fmla="*/ 0 w 2969491"/>
              <a:gd name="connsiteY7" fmla="*/ 208017 h 657101"/>
              <a:gd name="connsiteX8" fmla="*/ 138545 w 2969491"/>
              <a:gd name="connsiteY8" fmla="*/ 124890 h 657101"/>
              <a:gd name="connsiteX0" fmla="*/ 138545 w 2969491"/>
              <a:gd name="connsiteY0" fmla="*/ 125008 h 657219"/>
              <a:gd name="connsiteX1" fmla="*/ 2706255 w 2969491"/>
              <a:gd name="connsiteY1" fmla="*/ 317 h 657219"/>
              <a:gd name="connsiteX2" fmla="*/ 2890982 w 2969491"/>
              <a:gd name="connsiteY2" fmla="*/ 78826 h 657219"/>
              <a:gd name="connsiteX3" fmla="*/ 2969491 w 2969491"/>
              <a:gd name="connsiteY3" fmla="*/ 258935 h 657219"/>
              <a:gd name="connsiteX4" fmla="*/ 2872509 w 2969491"/>
              <a:gd name="connsiteY4" fmla="*/ 379008 h 657219"/>
              <a:gd name="connsiteX5" fmla="*/ 170873 w 2969491"/>
              <a:gd name="connsiteY5" fmla="*/ 651481 h 657219"/>
              <a:gd name="connsiteX6" fmla="*/ 9236 w 2969491"/>
              <a:gd name="connsiteY6" fmla="*/ 531408 h 657219"/>
              <a:gd name="connsiteX7" fmla="*/ 0 w 2969491"/>
              <a:gd name="connsiteY7" fmla="*/ 208135 h 657219"/>
              <a:gd name="connsiteX8" fmla="*/ 138545 w 2969491"/>
              <a:gd name="connsiteY8" fmla="*/ 125008 h 657219"/>
              <a:gd name="connsiteX0" fmla="*/ 138545 w 2972005"/>
              <a:gd name="connsiteY0" fmla="*/ 125008 h 657219"/>
              <a:gd name="connsiteX1" fmla="*/ 2706255 w 2972005"/>
              <a:gd name="connsiteY1" fmla="*/ 317 h 657219"/>
              <a:gd name="connsiteX2" fmla="*/ 2890982 w 2972005"/>
              <a:gd name="connsiteY2" fmla="*/ 78826 h 657219"/>
              <a:gd name="connsiteX3" fmla="*/ 2969491 w 2972005"/>
              <a:gd name="connsiteY3" fmla="*/ 258935 h 657219"/>
              <a:gd name="connsiteX4" fmla="*/ 2872509 w 2972005"/>
              <a:gd name="connsiteY4" fmla="*/ 379008 h 657219"/>
              <a:gd name="connsiteX5" fmla="*/ 170873 w 2972005"/>
              <a:gd name="connsiteY5" fmla="*/ 651481 h 657219"/>
              <a:gd name="connsiteX6" fmla="*/ 9236 w 2972005"/>
              <a:gd name="connsiteY6" fmla="*/ 531408 h 657219"/>
              <a:gd name="connsiteX7" fmla="*/ 0 w 2972005"/>
              <a:gd name="connsiteY7" fmla="*/ 208135 h 657219"/>
              <a:gd name="connsiteX8" fmla="*/ 138545 w 2972005"/>
              <a:gd name="connsiteY8" fmla="*/ 125008 h 657219"/>
              <a:gd name="connsiteX0" fmla="*/ 138545 w 2973912"/>
              <a:gd name="connsiteY0" fmla="*/ 125008 h 657219"/>
              <a:gd name="connsiteX1" fmla="*/ 2706255 w 2973912"/>
              <a:gd name="connsiteY1" fmla="*/ 317 h 657219"/>
              <a:gd name="connsiteX2" fmla="*/ 2890982 w 2973912"/>
              <a:gd name="connsiteY2" fmla="*/ 78826 h 657219"/>
              <a:gd name="connsiteX3" fmla="*/ 2969491 w 2973912"/>
              <a:gd name="connsiteY3" fmla="*/ 258935 h 657219"/>
              <a:gd name="connsiteX4" fmla="*/ 2872509 w 2973912"/>
              <a:gd name="connsiteY4" fmla="*/ 379008 h 657219"/>
              <a:gd name="connsiteX5" fmla="*/ 170873 w 2973912"/>
              <a:gd name="connsiteY5" fmla="*/ 651481 h 657219"/>
              <a:gd name="connsiteX6" fmla="*/ 9236 w 2973912"/>
              <a:gd name="connsiteY6" fmla="*/ 531408 h 657219"/>
              <a:gd name="connsiteX7" fmla="*/ 0 w 2973912"/>
              <a:gd name="connsiteY7" fmla="*/ 208135 h 657219"/>
              <a:gd name="connsiteX8" fmla="*/ 138545 w 2973912"/>
              <a:gd name="connsiteY8" fmla="*/ 125008 h 65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912" h="657219">
                <a:moveTo>
                  <a:pt x="138545" y="125008"/>
                </a:moveTo>
                <a:lnTo>
                  <a:pt x="2706255" y="317"/>
                </a:lnTo>
                <a:cubicBezTo>
                  <a:pt x="2828121" y="-3658"/>
                  <a:pt x="2867087" y="30047"/>
                  <a:pt x="2890982" y="78826"/>
                </a:cubicBezTo>
                <a:lnTo>
                  <a:pt x="2969491" y="258935"/>
                </a:lnTo>
                <a:cubicBezTo>
                  <a:pt x="2987406" y="336640"/>
                  <a:pt x="2950053" y="379178"/>
                  <a:pt x="2872509" y="379008"/>
                </a:cubicBezTo>
                <a:lnTo>
                  <a:pt x="170873" y="651481"/>
                </a:lnTo>
                <a:cubicBezTo>
                  <a:pt x="101922" y="666723"/>
                  <a:pt x="5337" y="659356"/>
                  <a:pt x="9236" y="531408"/>
                </a:cubicBezTo>
                <a:lnTo>
                  <a:pt x="0" y="208135"/>
                </a:lnTo>
                <a:cubicBezTo>
                  <a:pt x="26085" y="152793"/>
                  <a:pt x="37097" y="137645"/>
                  <a:pt x="138545" y="125008"/>
                </a:cubicBezTo>
                <a:close/>
              </a:path>
            </a:pathLst>
          </a:custGeom>
          <a:gradFill flip="none" rotWithShape="1">
            <a:gsLst>
              <a:gs pos="0">
                <a:srgbClr val="62BCBE">
                  <a:shade val="30000"/>
                  <a:satMod val="115000"/>
                </a:srgbClr>
              </a:gs>
              <a:gs pos="50000">
                <a:srgbClr val="62BCBE">
                  <a:shade val="67500"/>
                  <a:satMod val="115000"/>
                </a:srgbClr>
              </a:gs>
              <a:gs pos="100000">
                <a:srgbClr val="62BCBE">
                  <a:shade val="100000"/>
                  <a:satMod val="115000"/>
                </a:srgbClr>
              </a:gs>
            </a:gsLst>
            <a:lin ang="10800000" scaled="1"/>
            <a:tileRect/>
          </a:gradFill>
          <a:ln w="13658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17">
            <a:extLst>
              <a:ext uri="{FF2B5EF4-FFF2-40B4-BE49-F238E27FC236}">
                <a16:creationId xmlns:a16="http://schemas.microsoft.com/office/drawing/2014/main" id="{B5E40694-37BF-C322-1326-D9E2856A6DD3}"/>
              </a:ext>
            </a:extLst>
          </p:cNvPr>
          <p:cNvSpPr txBox="1"/>
          <p:nvPr/>
        </p:nvSpPr>
        <p:spPr>
          <a:xfrm flipH="1">
            <a:off x="6857224" y="4836889"/>
            <a:ext cx="2496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Palier</a:t>
            </a:r>
            <a:r>
              <a:rPr lang="fr-F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: 2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BDEEE85-D2BD-72B4-650C-163E3FB1D018}"/>
              </a:ext>
            </a:extLst>
          </p:cNvPr>
          <p:cNvSpPr/>
          <p:nvPr/>
        </p:nvSpPr>
        <p:spPr>
          <a:xfrm>
            <a:off x="3740481" y="4411021"/>
            <a:ext cx="3058794" cy="2893855"/>
          </a:xfrm>
          <a:prstGeom prst="ellipse">
            <a:avLst/>
          </a:prstGeom>
          <a:gradFill flip="none" rotWithShape="1">
            <a:gsLst>
              <a:gs pos="0">
                <a:srgbClr val="32787A">
                  <a:shade val="30000"/>
                  <a:satMod val="115000"/>
                </a:srgbClr>
              </a:gs>
              <a:gs pos="50000">
                <a:srgbClr val="32787A">
                  <a:shade val="67500"/>
                  <a:satMod val="115000"/>
                </a:srgbClr>
              </a:gs>
              <a:gs pos="100000">
                <a:srgbClr val="32787A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fr-MA" sz="900" b="1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fr-MA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buNone/>
            </a:pPr>
            <a:r>
              <a:rPr lang="fr-MA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Parcours </a:t>
            </a:r>
            <a:r>
              <a:rPr lang="fr-MA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endParaRPr lang="fr-MA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ZoneTexte 19">
            <a:extLst>
              <a:ext uri="{FF2B5EF4-FFF2-40B4-BE49-F238E27FC236}">
                <a16:creationId xmlns:a16="http://schemas.microsoft.com/office/drawing/2014/main" id="{2154D366-A502-FB54-94D3-8005793C70C9}"/>
              </a:ext>
            </a:extLst>
          </p:cNvPr>
          <p:cNvSpPr txBox="1"/>
          <p:nvPr/>
        </p:nvSpPr>
        <p:spPr>
          <a:xfrm flipH="1">
            <a:off x="6327569" y="5911144"/>
            <a:ext cx="3115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Séance : 6</a:t>
            </a:r>
            <a:endParaRPr lang="ar-MA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9B602-432A-F638-6581-D1F1F0F11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3F24EF-313A-1181-91A6-9642887D823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540D348-BF87-3D81-97E9-9EF1D27F7024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ADB0DBD-5B47-114D-2716-E7888C1A5025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AA2812D-ABFC-5355-8942-340CC6D9326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42E25C-D46B-CD33-6664-ED77BFA4C7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CBAA7A6-49FE-9910-23A2-7D59D96DD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5DF834F1-83E2-9836-B9AF-D7435801A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3622513"/>
            <a:ext cx="10287000" cy="410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5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C0C9A-A9B0-D93F-AF86-4DD072555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CCAE7B-E24F-BC80-AEBB-3C55707ED538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6B9432-8F5C-FAA0-0D85-CE1744AC4253}"/>
              </a:ext>
            </a:extLst>
          </p:cNvPr>
          <p:cNvSpPr/>
          <p:nvPr/>
        </p:nvSpPr>
        <p:spPr>
          <a:xfrm>
            <a:off x="275853" y="395287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3DAD2B0-103E-5E82-C13E-F2EBB1359E6D}"/>
              </a:ext>
            </a:extLst>
          </p:cNvPr>
          <p:cNvSpPr/>
          <p:nvPr/>
        </p:nvSpPr>
        <p:spPr>
          <a:xfrm>
            <a:off x="280801" y="425381"/>
            <a:ext cx="13154395" cy="112611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7FEC751-B161-A7FC-29D9-694A60DC7AE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1DC10E-D429-1FFB-5BFF-6ED0A4A0594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10714" y="518988"/>
            <a:ext cx="130388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/>
              </a:rPr>
              <a:t>Corrigez </a:t>
            </a: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5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D543123-D345-DFDD-CBFF-A81E620E8BB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" y="-64418"/>
          <a:ext cx="13716000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891877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51589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700534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8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Picture 2">
            <a:extLst>
              <a:ext uri="{FF2B5EF4-FFF2-40B4-BE49-F238E27FC236}">
                <a16:creationId xmlns:a16="http://schemas.microsoft.com/office/drawing/2014/main" id="{8903267A-7D90-883B-B3A3-D70871794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39600" y="466013"/>
            <a:ext cx="1107092" cy="1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F6C548-505C-8B87-4F3D-BFAD4A810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1246" y="2628900"/>
            <a:ext cx="10513508" cy="643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60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DDE4D-70E6-A77C-8F7A-9853D612F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52B4E5-DF5C-71D8-950C-AC71E9583078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593E7C-BBD8-FF81-D60F-F45BC533BDF4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45F961A-9D37-EC65-CA2D-DCFBDB9AA6C6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Rituel</a:t>
            </a: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C0ABD8D-7790-A7E5-6F5A-4DAACFA2A94B}"/>
              </a:ext>
            </a:extLst>
          </p:cNvPr>
          <p:cNvSpPr txBox="1"/>
          <p:nvPr/>
        </p:nvSpPr>
        <p:spPr>
          <a:xfrm>
            <a:off x="3962399" y="3741992"/>
            <a:ext cx="5791201" cy="940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  <a:spcAft>
                <a:spcPts val="900"/>
              </a:spcAft>
              <a:defRPr/>
            </a:pPr>
            <a:r>
              <a:rPr lang="fr-FR" sz="7200" b="1" dirty="0">
                <a:solidFill>
                  <a:srgbClr val="2045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Dictée d’images</a:t>
            </a:r>
            <a:endParaRPr lang="fr-FR" sz="7200" b="1" dirty="0">
              <a:solidFill>
                <a:schemeClr val="bg2">
                  <a:lumMod val="50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990A38F-5DE4-91E9-A9A9-6F6B144FA0F7}"/>
              </a:ext>
            </a:extLst>
          </p:cNvPr>
          <p:cNvGrpSpPr/>
          <p:nvPr/>
        </p:nvGrpSpPr>
        <p:grpSpPr>
          <a:xfrm>
            <a:off x="13855" y="190500"/>
            <a:ext cx="2240841" cy="841410"/>
            <a:chOff x="3663231" y="3540342"/>
            <a:chExt cx="1066274" cy="38554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76B2470-AC12-D2F7-77D5-B7F461CB3592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1E691FD-0A56-3EF4-352D-FDA8A9E35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BB8EE05-52A4-9831-A716-E0E5D55747E6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8CE23BA-DD2E-6032-1F1E-A9F068FE81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364480"/>
            <a:ext cx="3219448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5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759CD-A6C6-C82C-3FE8-97A930780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CB42E0-36D9-507B-D496-D059B272F4C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038214C-2CB6-5DDD-B475-0C9BC62971C3}"/>
              </a:ext>
            </a:extLst>
          </p:cNvPr>
          <p:cNvSpPr/>
          <p:nvPr/>
        </p:nvSpPr>
        <p:spPr>
          <a:xfrm>
            <a:off x="255273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endParaRPr lang="fr-MA" sz="8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  <a:p>
            <a:pPr lvl="4" algn="ctr" defTabSz="685834"/>
            <a:endParaRPr lang="fr-MA" sz="80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27C8C984-3430-8910-301F-1ACDE3C2BFAB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F3D67B1-384A-5530-5A16-B66A41BF7151}"/>
              </a:ext>
            </a:extLst>
          </p:cNvPr>
          <p:cNvSpPr/>
          <p:nvPr/>
        </p:nvSpPr>
        <p:spPr>
          <a:xfrm>
            <a:off x="1010021" y="69393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4AABC4D-2A3B-2A47-4103-28CB2672AE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D781C9B8-A099-504B-BBE1-48840EF1296F}"/>
              </a:ext>
            </a:extLst>
          </p:cNvPr>
          <p:cNvSpPr/>
          <p:nvPr/>
        </p:nvSpPr>
        <p:spPr>
          <a:xfrm>
            <a:off x="3868531" y="3200864"/>
            <a:ext cx="8801100" cy="5143036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F4D0D9-643E-1B76-3A17-8D611D23C6B9}"/>
              </a:ext>
            </a:extLst>
          </p:cNvPr>
          <p:cNvSpPr txBox="1"/>
          <p:nvPr/>
        </p:nvSpPr>
        <p:spPr>
          <a:xfrm>
            <a:off x="1905000" y="724715"/>
            <a:ext cx="11277600" cy="462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Je vais vous montrer des images, et pour chacune, vous écrirez le mot correspondant.</a:t>
            </a:r>
            <a:r>
              <a:rPr lang="fr-FR" sz="225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300" b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A0518A7-3827-036D-C49A-4E60AA988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7836" y="5380780"/>
            <a:ext cx="1757497" cy="2649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25A242-A696-E386-7F3C-DBFB8C9283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346" y="5561813"/>
            <a:ext cx="2019450" cy="20643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F4CC4A-AA1B-5883-ABF3-EC108B0948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3414" y="3510318"/>
            <a:ext cx="2274123" cy="17870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4A0C82E-7436-AC3D-87D8-02CE2F646A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7412" y="3694443"/>
            <a:ext cx="1822683" cy="16537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F316F01-5A37-D43E-6BF3-A81ABD2F58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0786" y="3583437"/>
            <a:ext cx="2634994" cy="1787090"/>
          </a:xfrm>
          <a:prstGeom prst="rect">
            <a:avLst/>
          </a:prstGeom>
        </p:spPr>
      </p:pic>
      <p:pic>
        <p:nvPicPr>
          <p:cNvPr id="12" name="Image 11" descr="Une image contenant clipart, illustration, Dessin animé, Visage humain&#10;&#10;Le contenu généré par l’IA peut être incorrect.">
            <a:extLst>
              <a:ext uri="{FF2B5EF4-FFF2-40B4-BE49-F238E27FC236}">
                <a16:creationId xmlns:a16="http://schemas.microsoft.com/office/drawing/2014/main" id="{E1EB78A3-C58C-A5A8-59ED-EB1F990050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68" y="5950540"/>
            <a:ext cx="976518" cy="16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84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A01E9-E6E4-10C7-D133-3997E0EEC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865C9A-3E96-9B50-8530-557F9A514F4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8728A1D-467D-56E7-4B54-BA0EA9F4769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844ABE9-70E3-1AB9-BBEA-DEBFEDD3035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ED25677-5BC0-618B-7148-B8D9F662E629}"/>
              </a:ext>
            </a:extLst>
          </p:cNvPr>
          <p:cNvSpPr txBox="1"/>
          <p:nvPr/>
        </p:nvSpPr>
        <p:spPr>
          <a:xfrm>
            <a:off x="1428750" y="647700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ardoises. 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F625B1BE-6669-0FE7-AB01-D7115E1889A5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51358E-9512-9F22-6EA0-69E4B64D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01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F8FBA-CDD2-9689-C297-9E18A24A7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C303B-E7C1-1CFF-CFF5-1C5FE56BA79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088AF4B-9659-3AC7-C35B-6BBBBE6B844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58CAD1-C568-81AF-421D-C20DB1631F4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BB0F7A-AF28-E9A3-2DCE-1FCED0DE8ED4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14E99D8-6748-75F3-F432-A0748E44D5AC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2B38ABC-A159-1B65-CC95-9A664D9B4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9693" y="3484217"/>
            <a:ext cx="3882449" cy="399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74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FD6F7-87A6-AAD7-C1C5-C71BC6CA5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067F8E-C8B3-ABBA-697D-D8F3E24070E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F52F759-163C-C4C5-BE6B-220F5E9B8F8A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B4CCD7D-BE6C-6529-067D-C086D4184211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5B4741-4152-FC45-4E3F-E7FDF945E437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un jars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DE5777C-630C-4ED7-A02C-E1A1C0FDD77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1EEC98-1105-F844-873B-4E248E0702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7F172D-8E74-D0FD-8C48-915487BCA69E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Un jar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29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84D99-D51D-60FB-303F-4302EBED5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1D7C1B-E221-DBBB-39BB-74776FB82B8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7E51BD5-A0B3-5817-FE0E-05EDDB716920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E5CB10A-3AB9-CF82-B069-E6ED62516928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89CAA8-6F23-AF77-D46F-B374076A0EDC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06017B8-C9E0-B929-FF37-E9C248205D59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F67D4F4-FF6F-3564-D284-391A5ADA10B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0834F2E7-FE0A-41D8-AB1C-5E09C5B7C9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1974" y="2556342"/>
            <a:ext cx="3432052" cy="517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92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4B7AA-2E94-C561-5B8C-2C36449FB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37CC83-96CC-742D-B0CD-2679A462AF7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CD44C60-5412-56F7-5E11-EC887D839ED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E02E03-DC1F-0A3A-F83F-E6B1C4BF4A5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23A7B30-A1F7-832C-0B35-6D60133C4A81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 un jus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B80CF4E-BA9D-9C34-8992-297C37F01A8A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726B7A-5D06-D34C-2D27-E1EC2EE3E3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984CB46-B468-064A-E9E8-0A0BB3CEB511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Un ju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s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34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B9C3C-7BA1-9EC6-F4FD-28459E7F7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47293B-E6E9-223B-E53A-AD6649953C6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A627F45-D34C-3EFD-6DC3-04D44F10FD6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897E82E-8397-0BE6-D7DE-72EB3AFFB6E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F5A8061-5533-5269-C7AB-2142C5D6A3B0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2D28F911-CB57-2C88-5A3F-EB5422D71147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5820C76-5177-48C2-AF47-70B8646632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0900" y="3009900"/>
            <a:ext cx="6934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07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5E008-81BD-CA54-7FD4-38DFF848A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EAF9238-08A7-824E-B7B5-E45F4368725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"/>
            <a:ext cx="13716000" cy="10287002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9A8A67D-BD6C-2C18-1ED1-EA5AAD765F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64971" y="688463"/>
            <a:ext cx="12829412" cy="9136628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906DAE8-1A29-8E01-58C6-DDBDB2A85B8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6F7EA69-280A-ACCD-8877-EEA888CF99A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0F54C807-D94D-2A36-9EE1-7A07C07B6F4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06708" y="72068"/>
            <a:ext cx="929376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F1F4DF9-5A0B-3C13-D21D-D2E6A168456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114351" y="830696"/>
            <a:ext cx="106299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defRPr/>
            </a:pP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 Recommandations générales pour les enseignant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(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e</a:t>
            </a:r>
            <a:r>
              <a:rPr lang="fr-FR" sz="2400" b="1" dirty="0">
                <a:solidFill>
                  <a:srgbClr val="1F497D"/>
                </a:solidFill>
                <a:latin typeface="Dosis" pitchFamily="2" charset="0"/>
              </a:rPr>
              <a:t>)</a:t>
            </a:r>
            <a:r>
              <a:rPr lang="fr-FR" sz="3600" b="1" dirty="0">
                <a:solidFill>
                  <a:srgbClr val="1F497D"/>
                </a:solidFill>
                <a:latin typeface="Dosis" pitchFamily="2" charset="0"/>
              </a:rPr>
              <a:t>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C54C451-A5DF-C32B-A0BB-431F0DF078A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54855" y="2636123"/>
            <a:ext cx="12246738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1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DB35B5C-DD05-2C71-1CC5-F71502F312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1619" y="1511539"/>
            <a:ext cx="12246738" cy="10859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.   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1. Se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préparer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</a:t>
            </a:r>
            <a:r>
              <a:rPr lang="en-US" sz="280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lire attentivement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l’ensemble des diapositives en amont afin de s’en imprégner et élaborer la carte mentale de la leçon et anticiper les enchaînements.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   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2. Couvrir le contenu de la leçon avec une vérification permanente de la compréhension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ne pas sauter de diapositives et vérifier la compréhension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;</a:t>
            </a:r>
            <a:r>
              <a:rPr lang="en-US" sz="2801" b="1" dirty="0">
                <a:solidFill>
                  <a:srgbClr val="8DC63F"/>
                </a:solidFill>
                <a:latin typeface="Carelia"/>
              </a:rPr>
              <a:t> </a:t>
            </a:r>
            <a:r>
              <a:rPr lang="en-US" sz="2801" dirty="0" err="1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en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maintenant un rythme soutenu sans temps mort;</a:t>
            </a:r>
            <a:r>
              <a:rPr lang="fr-FR" sz="2801" b="1" dirty="0">
                <a:solidFill>
                  <a:srgbClr val="106585"/>
                </a:solidFill>
                <a:latin typeface="Carelia"/>
              </a:rPr>
              <a:t> </a:t>
            </a:r>
          </a:p>
          <a:p>
            <a:pPr marL="795378" indent="-795378" algn="just">
              <a:defRPr/>
            </a:pPr>
            <a:endParaRPr lang="fr-FR" sz="2801" b="1" dirty="0">
              <a:solidFill>
                <a:srgbClr val="106585"/>
              </a:solidFill>
              <a:latin typeface="Carelia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3.Rester fidèle au scénario pédagogique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suivre les consignes du ruban didactique activement, sans se limiter à une lecture passive. 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4.Expliquer les consignes: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s’assurer que tous les élèves comprennent les consignes des activités, en les invitant à les reformuler ou à  les réexpliquer, si besoin, dans leur langue maternelle.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en-US" sz="2801" b="1" dirty="0">
                <a:solidFill>
                  <a:srgbClr val="106585"/>
                </a:solidFill>
                <a:latin typeface="Carelia"/>
              </a:rPr>
              <a:t>    5.Donner un feed back riche et </a:t>
            </a:r>
            <a:r>
              <a:rPr lang="en-US" sz="2801" b="1" dirty="0" err="1">
                <a:solidFill>
                  <a:srgbClr val="106585"/>
                </a:solidFill>
                <a:latin typeface="Carelia"/>
              </a:rPr>
              <a:t>systématique</a:t>
            </a:r>
            <a:r>
              <a:rPr lang="en-US" sz="2801" b="1" dirty="0">
                <a:solidFill>
                  <a:srgbClr val="106585"/>
                </a:solidFill>
                <a:latin typeface="Carelia"/>
              </a:rPr>
              <a:t> :</a:t>
            </a:r>
            <a:r>
              <a:rPr lang="en-US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solliciter la participation du maximum d’ élèves en les questionnant et en corrigeant les erreurs.</a:t>
            </a:r>
          </a:p>
          <a:p>
            <a:pPr marL="795378" indent="-795378" algn="just">
              <a:defRPr/>
            </a:pPr>
            <a:endParaRPr lang="fr-FR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defRPr/>
            </a:pPr>
            <a:r>
              <a:rPr lang="fr-FR" sz="2801" b="1" dirty="0">
                <a:solidFill>
                  <a:srgbClr val="106585"/>
                </a:solidFill>
                <a:latin typeface="Carelia"/>
              </a:rPr>
              <a:t>     6.Adopter une posture dynamique : </a:t>
            </a:r>
            <a:r>
              <a:rPr lang="fr-FR" sz="2801" dirty="0">
                <a:solidFill>
                  <a:prstClr val="black">
                    <a:lumMod val="85000"/>
                    <a:lumOff val="15000"/>
                  </a:prstClr>
                </a:solidFill>
                <a:latin typeface="Dosis" pitchFamily="2" charset="0"/>
              </a:rPr>
              <a:t>circuler dans la classe, capter l’attention par des explications, et  au besoin , illustrer par des exemples; </a:t>
            </a: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marL="795378" indent="-795378" algn="just">
              <a:lnSpc>
                <a:spcPct val="150000"/>
              </a:lnSpc>
              <a:defRPr/>
            </a:pPr>
            <a:endParaRPr lang="en-US" sz="2801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  <a:p>
            <a:pPr algn="just">
              <a:lnSpc>
                <a:spcPct val="150000"/>
              </a:lnSpc>
              <a:defRPr/>
            </a:pP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CA7A0-9821-F08A-F334-9BF4DE2DC24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65563" y="7483331"/>
            <a:ext cx="12246737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95378" indent="-795378" algn="just">
              <a:lnSpc>
                <a:spcPts val="3026"/>
              </a:lnSpc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BD959DA-C419-89F1-727C-B6814A2611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91277" y="8354657"/>
            <a:ext cx="1224673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50168" indent="-950168" algn="just">
              <a:defRPr/>
            </a:pPr>
            <a:r>
              <a:rPr lang="en-US" sz="2400" b="1" dirty="0">
                <a:solidFill>
                  <a:srgbClr val="8DC63F"/>
                </a:solidFill>
                <a:latin typeface="Carelia"/>
              </a:rPr>
              <a:t>    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903A23-7467-D54D-E20F-5FE269172A9C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</p:spTree>
    <p:extLst>
      <p:ext uri="{BB962C8B-B14F-4D97-AF65-F5344CB8AC3E}">
        <p14:creationId xmlns:p14="http://schemas.microsoft.com/office/powerpoint/2010/main" val="1960868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1E0EE-B8AC-B1B8-73B7-C5CBA956B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D48C0A-7FC7-AE45-6611-C2BB1CF071EF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45AB192-4F08-BAEE-585C-F0446DDF5339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DC4AD4D-02DA-1DC5-2F0C-05C31C08684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E968BFF-521A-33E9-84E7-F8FD057EDA28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sale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BB66266-658C-5C78-2E5A-3358B0DF9BCB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BFEBC25-8CB8-8A10-7F05-6687DA465BB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B0E040C-72D2-96E5-17C0-5E7E685B81B4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sal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762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07EBE-5CA9-5A4D-3676-043499943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564877-E261-024C-8249-9DA122EA029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535FE50-ED63-1871-55D1-FE01B2CDCC67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6CC537E-1DC7-416B-F7D6-B113B8D234ED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1448CB9-9CF2-B2BE-BD0A-24DC7700688C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51493F3-694D-20BC-0192-9C098BC6960E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C5B1B39-D763-ACDB-5C82-DDD527BCC4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11" y="2260492"/>
            <a:ext cx="6355978" cy="576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48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12245-4EE7-1F08-4AA6-F7A298B50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C090FC-9274-7966-CA99-193E10DEEA86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173AE9F-66BB-13AF-F3F9-846C011A56F6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6513B5D-5ACD-FD71-FCB7-07AB9C982C0C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D44959D-871F-B15F-ECD1-601678E83B80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Le riz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67732F0-A763-42B0-4510-392CB0998AD1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EE42CD-B5D5-30CA-3A86-28C3EC606A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9D77D33-6141-CE0C-4372-FA4987CD7265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Le ri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z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31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12DD2-EBB8-2592-6D63-BA1A0D019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D2FBDB-F4D3-BE94-4722-51D27F55FAC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8C1A0EC-B560-125E-426B-5FEFF8A1F795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1A731BC-0271-41F8-5478-8EF6A7848472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E7158A0-99B9-88C7-0CC1-8CDF33A821B1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A53A35B-187A-06B1-1A29-0D4404B6F94F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922FBED-B9D1-5BD0-1AED-5BE57DB7745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5CA17ECD-AEF3-3620-76E1-1ECE0B617D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800" y="3801636"/>
            <a:ext cx="5571367" cy="400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76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1316A-9181-06DE-BF44-E98474576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9B38A1-F71E-5CBE-8C2F-6DFD9EDE5101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4E48C0F-2054-5A56-29DB-F4C601B9444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48A7007-CBB4-D730-9990-515689126E1E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7FB0278-977D-3BA1-60B1-1F05E6BE3A4A}"/>
              </a:ext>
            </a:extLst>
          </p:cNvPr>
          <p:cNvSpPr txBox="1"/>
          <p:nvPr/>
        </p:nvSpPr>
        <p:spPr>
          <a:xfrm>
            <a:off x="1531239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rue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1837A72F-92C7-856C-3105-349723345819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DEE7F5-41AF-08A4-55B4-58CD840B22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5D6474D-8EC2-7ED1-F191-55A607EF7E37}"/>
              </a:ext>
            </a:extLst>
          </p:cNvPr>
          <p:cNvSpPr txBox="1"/>
          <p:nvPr/>
        </p:nvSpPr>
        <p:spPr>
          <a:xfrm>
            <a:off x="4572000" y="4358763"/>
            <a:ext cx="4343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ru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279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E3C70-F456-C22B-465B-E433FDB91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99A9EB-46BC-71C7-5287-87946CB93343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0844066-D5DE-7A0C-313A-7D9AE9C0609E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C799535-476E-0942-6873-F62240DF2399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26854D3-23E7-D92B-228C-2FEF353E7D13}"/>
              </a:ext>
            </a:extLst>
          </p:cNvPr>
          <p:cNvSpPr txBox="1"/>
          <p:nvPr/>
        </p:nvSpPr>
        <p:spPr>
          <a:xfrm>
            <a:off x="1552319" y="671551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Regardez l’image. Écrivez le mot sur vos ardoises..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C32EDE6E-63FC-BBFF-270E-120253AAC62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0370747-5ACF-3FB4-6ECC-83FB7012DE2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-1"/>
          <a:ext cx="13421837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973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236973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549989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96866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64063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 descr="Une image contenant clipart, illustration, Dessin animé, Visage humain&#10;&#10;Le contenu généré par l’IA peut être incorrect.">
            <a:extLst>
              <a:ext uri="{FF2B5EF4-FFF2-40B4-BE49-F238E27FC236}">
                <a16:creationId xmlns:a16="http://schemas.microsoft.com/office/drawing/2014/main" id="{EE8772A3-8859-8BFC-0B22-0A737F0244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101685"/>
            <a:ext cx="346005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6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05E59-C2AC-5A51-EF2A-59FC69BCE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9DCC3C-A546-FECA-5B6E-D37F6984D49A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2B64E25-4D50-2F8A-18C2-A733EB8A3761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16D7FEA-B5DE-EA06-90C4-81B5DC2DFAB3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89DBF15-86D3-30DC-14E3-B54ED1D714D9}"/>
              </a:ext>
            </a:extLst>
          </p:cNvPr>
          <p:cNvSpPr txBox="1"/>
          <p:nvPr/>
        </p:nvSpPr>
        <p:spPr>
          <a:xfrm>
            <a:off x="1542420" y="650386"/>
            <a:ext cx="9144000" cy="44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defTabSz="685834">
              <a:lnSpc>
                <a:spcPts val="3017"/>
              </a:lnSpc>
              <a:spcBef>
                <a:spcPct val="0"/>
              </a:spcBef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Corrigez. Le riz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6838DB6-3B2A-F3D9-735D-0C0CD000F162}"/>
              </a:ext>
            </a:extLst>
          </p:cNvPr>
          <p:cNvSpPr/>
          <p:nvPr/>
        </p:nvSpPr>
        <p:spPr>
          <a:xfrm>
            <a:off x="851047" y="73009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64D9BF3-15E1-FE9F-C5CB-544E266DBE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0" y="2577771"/>
            <a:ext cx="6637199" cy="51314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49B7A75-B30E-781D-5E58-38194108A892}"/>
              </a:ext>
            </a:extLst>
          </p:cNvPr>
          <p:cNvSpPr txBox="1"/>
          <p:nvPr/>
        </p:nvSpPr>
        <p:spPr>
          <a:xfrm>
            <a:off x="4423499" y="4048860"/>
            <a:ext cx="4343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rir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e</a:t>
            </a:r>
          </a:p>
          <a:p>
            <a:pPr algn="ctr" defTabSz="685834"/>
            <a:r>
              <a:rPr lang="fr-MA" sz="8000" b="1" dirty="0">
                <a:solidFill>
                  <a:schemeClr val="bg1"/>
                </a:solidFill>
                <a:latin typeface="Amasis MT Pro" panose="02040504050005020304" pitchFamily="18" charset="0"/>
              </a:rPr>
              <a:t>I</a:t>
            </a:r>
            <a:r>
              <a:rPr lang="fr-MA" sz="8000" b="1" dirty="0">
                <a:solidFill>
                  <a:schemeClr val="bg1"/>
                </a:solidFill>
                <a:latin typeface="Dosis" pitchFamily="2" charset="0"/>
              </a:rPr>
              <a:t>l ri</a:t>
            </a:r>
            <a:r>
              <a:rPr lang="fr-MA" sz="8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t</a:t>
            </a:r>
            <a:endParaRPr lang="fr-MA" sz="8000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859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8AF9A1B-AF9E-1205-484B-ECC0021C1A42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>
              <a:lnSpc>
                <a:spcPts val="11099"/>
              </a:lnSpc>
            </a:pPr>
            <a:endParaRPr lang="fr-FR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</a:t>
            </a: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du vocabulaire</a:t>
            </a:r>
            <a:endParaRPr lang="fr-FR" sz="60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9759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15CF5-CCF4-CA90-8CF8-207DD0A97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2A715356-D926-4E0B-7526-AFC06DBDB53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76200" y="0"/>
            <a:ext cx="13716000" cy="10287000"/>
            <a:chOff x="0" y="0"/>
            <a:chExt cx="13716000" cy="10287000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20E8EBD6-166D-0427-BDF3-8A386CBA3E32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97E8D97-D2F8-AC98-F3F1-5AEB8CA191AC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3" name="Group 3">
                <a:extLst>
                  <a:ext uri="{FF2B5EF4-FFF2-40B4-BE49-F238E27FC236}">
                    <a16:creationId xmlns:a16="http://schemas.microsoft.com/office/drawing/2014/main" id="{B5698571-6A2C-8834-9AF6-A6B68DFD4B00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4" name="Freeform 4">
                  <a:extLst>
                    <a:ext uri="{FF2B5EF4-FFF2-40B4-BE49-F238E27FC236}">
                      <a16:creationId xmlns:a16="http://schemas.microsoft.com/office/drawing/2014/main" id="{7E2B2E65-51FF-3E24-3592-18268FFFBF01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/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5" name="TextBox 5">
                  <a:extLst>
                    <a:ext uri="{FF2B5EF4-FFF2-40B4-BE49-F238E27FC236}">
                      <a16:creationId xmlns:a16="http://schemas.microsoft.com/office/drawing/2014/main" id="{0B58338C-F61F-690A-E302-D886FC936C38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A628E390-156D-C60B-7855-765E1DEC4B4F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/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4D32DA55-0739-3B81-A28A-79B47E4F334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62200" y="1270442"/>
            <a:ext cx="935860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3600" b="1" dirty="0">
                <a:solidFill>
                  <a:srgbClr val="FFC000"/>
                </a:solidFill>
                <a:latin typeface="Dosis" panose="02010703020202060003" pitchFamily="2" charset="0"/>
              </a:rPr>
              <a:t>Rebrassage du vocabulaire et suivi de la progression des élèves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BF4DA33-E108-17D9-3D3B-3E4F7FD1D17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19818" y="2939120"/>
            <a:ext cx="1112396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91444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106585"/>
                </a:solidFill>
                <a:latin typeface="Dosis" panose="02010703020202060003" pitchFamily="2" charset="0"/>
              </a:rPr>
              <a:t>L’enseignant(e) fait passer au tableau tous les élèves de la classe, à tour de rôle. À chaque passage, une liste de vocabulaire proposée est attribuée à l’élève, puis la rotation reprend.</a:t>
            </a:r>
            <a:br>
              <a:rPr lang="fr-FR" sz="3600" dirty="0">
                <a:solidFill>
                  <a:srgbClr val="106585"/>
                </a:solidFill>
                <a:latin typeface="Dosis" panose="02010703020202060003" pitchFamily="2" charset="0"/>
              </a:rPr>
            </a:br>
            <a:r>
              <a:rPr lang="fr-FR" sz="3600" dirty="0">
                <a:solidFill>
                  <a:srgbClr val="106585"/>
                </a:solidFill>
                <a:latin typeface="Dosis" panose="02010703020202060003" pitchFamily="2" charset="0"/>
              </a:rPr>
              <a:t>L’enseignant(e) demande à chaque élève de </a:t>
            </a:r>
            <a:r>
              <a:rPr lang="fr-FR" sz="3600" dirty="0">
                <a:solidFill>
                  <a:schemeClr val="accent1"/>
                </a:solidFill>
                <a:latin typeface="Dosis" panose="02010703020202060003" pitchFamily="2" charset="0"/>
              </a:rPr>
              <a:t>nommer les mots illustrés correspondant à la liste affichée</a:t>
            </a:r>
            <a:r>
              <a:rPr lang="fr-FR" sz="3600" dirty="0">
                <a:solidFill>
                  <a:srgbClr val="106585"/>
                </a:solidFill>
                <a:latin typeface="Dosis" panose="02010703020202060003" pitchFamily="2" charset="0"/>
              </a:rPr>
              <a:t>. </a:t>
            </a:r>
            <a:r>
              <a:rPr lang="fr-FR" sz="3600" dirty="0">
                <a:solidFill>
                  <a:srgbClr val="FF0000"/>
                </a:solidFill>
                <a:latin typeface="Dosis" panose="02010703020202060003" pitchFamily="2" charset="0"/>
              </a:rPr>
              <a:t>L’enseignant (e )  remplit la grille de suivi</a:t>
            </a:r>
          </a:p>
          <a:p>
            <a:pPr marL="514350" indent="-514350" algn="ctr" defTabSz="91444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3600" b="1" i="1" u="sng" dirty="0">
                <a:solidFill>
                  <a:srgbClr val="106585"/>
                </a:solidFill>
                <a:latin typeface="Dosis" panose="02010703020202060003" pitchFamily="2" charset="0"/>
              </a:rPr>
              <a:t>Critère de réussite :</a:t>
            </a:r>
            <a:br>
              <a:rPr lang="fr-FR" sz="3600" dirty="0">
                <a:solidFill>
                  <a:srgbClr val="106585"/>
                </a:solidFill>
                <a:latin typeface="Dosis" panose="02010703020202060003" pitchFamily="2" charset="0"/>
              </a:rPr>
            </a:br>
            <a:r>
              <a:rPr lang="fr-FR" sz="3600" dirty="0">
                <a:solidFill>
                  <a:srgbClr val="106585"/>
                </a:solidFill>
                <a:latin typeface="Dosis" panose="02010703020202060003" pitchFamily="2" charset="0"/>
              </a:rPr>
              <a:t>👉 L’élève reconnaît et nomme correctement</a:t>
            </a:r>
          </a:p>
          <a:p>
            <a:pPr algn="ctr" defTabSz="914445">
              <a:spcAft>
                <a:spcPts val="1800"/>
              </a:spcAft>
            </a:pPr>
            <a:r>
              <a:rPr lang="fr-FR" sz="3600" dirty="0">
                <a:solidFill>
                  <a:srgbClr val="106585"/>
                </a:solidFill>
                <a:latin typeface="Dosis" panose="02010703020202060003" pitchFamily="2" charset="0"/>
              </a:rPr>
              <a:t>              au moins </a:t>
            </a:r>
            <a:r>
              <a:rPr lang="fr-FR" sz="3600" b="1" dirty="0">
                <a:solidFill>
                  <a:schemeClr val="accent1"/>
                </a:solidFill>
                <a:latin typeface="Dosis" panose="02010703020202060003" pitchFamily="2" charset="0"/>
              </a:rPr>
              <a:t>6 mots </a:t>
            </a:r>
            <a:r>
              <a:rPr lang="fr-FR" sz="3600" dirty="0">
                <a:solidFill>
                  <a:srgbClr val="106585"/>
                </a:solidFill>
                <a:latin typeface="Dosis" panose="02010703020202060003" pitchFamily="2" charset="0"/>
              </a:rPr>
              <a:t>de la liste proposée.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BD979E1-CFDC-2EB6-FCBE-52E7EA42013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725746" y="322864"/>
            <a:ext cx="5584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– À ne pas lire aux élèves.</a:t>
            </a:r>
          </a:p>
        </p:txBody>
      </p:sp>
    </p:spTree>
    <p:extLst>
      <p:ext uri="{BB962C8B-B14F-4D97-AF65-F5344CB8AC3E}">
        <p14:creationId xmlns:p14="http://schemas.microsoft.com/office/powerpoint/2010/main" val="621869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54FB7-50BA-E4B1-AF4C-93798A1F2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69D07C-B05F-F268-2B68-28C273DCDF8F}"/>
              </a:ext>
            </a:extLst>
          </p:cNvPr>
          <p:cNvSpPr>
            <a:spLocks/>
          </p:cNvSpPr>
          <p:nvPr/>
        </p:nvSpPr>
        <p:spPr>
          <a:xfrm>
            <a:off x="-76200" y="0"/>
            <a:ext cx="13869462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D235671-C50B-A6DF-B8D4-F8A3D1D01AB3}"/>
              </a:ext>
            </a:extLst>
          </p:cNvPr>
          <p:cNvSpPr>
            <a:spLocks/>
          </p:cNvSpPr>
          <p:nvPr/>
        </p:nvSpPr>
        <p:spPr>
          <a:xfrm>
            <a:off x="303782" y="274512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FDA7331-C4EA-A394-C4F8-BB3E78E833AE}"/>
              </a:ext>
            </a:extLst>
          </p:cNvPr>
          <p:cNvSpPr>
            <a:spLocks/>
          </p:cNvSpPr>
          <p:nvPr/>
        </p:nvSpPr>
        <p:spPr>
          <a:xfrm>
            <a:off x="313680" y="257075"/>
            <a:ext cx="13154395" cy="91267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9D1C81D6-4766-E092-62BC-BAE75B0CEE21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2801BDE-9446-2A20-294F-4C07ED0E2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689" y="6867427"/>
            <a:ext cx="2705497" cy="1822858"/>
          </a:xfrm>
          <a:prstGeom prst="rect">
            <a:avLst/>
          </a:prstGeom>
        </p:spPr>
      </p:pic>
      <p:pic>
        <p:nvPicPr>
          <p:cNvPr id="8" name="Image 7" descr="Une image contenant clipart, illustration, Dessin animé, Visage humain&#10;&#10;Le contenu généré par l’IA peut être incorrect.">
            <a:extLst>
              <a:ext uri="{FF2B5EF4-FFF2-40B4-BE49-F238E27FC236}">
                <a16:creationId xmlns:a16="http://schemas.microsoft.com/office/drawing/2014/main" id="{205F5421-F322-A149-8074-294300BD8A3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34" y="2257429"/>
            <a:ext cx="1695115" cy="260855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E27BDD3-D0DF-E4D6-76A6-3425F18868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477" y="6565367"/>
            <a:ext cx="3373822" cy="22841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04D400F-A44F-4F60-A5C0-9AEC1BA8F0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4734" y="2508144"/>
            <a:ext cx="3167789" cy="228412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7B31475-EB49-C903-C3A4-4FAED2ADA2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9477" y="2440996"/>
            <a:ext cx="3167789" cy="228412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7684092-D549-26BA-2D05-4320EFF1EB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01" y="6516293"/>
            <a:ext cx="3185797" cy="246277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456D808-D534-C749-CA63-4A9E323917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1758" y="2539317"/>
            <a:ext cx="3167789" cy="219206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0B38190-8230-A67C-CC8B-23792932C9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026" y="6112574"/>
            <a:ext cx="2705497" cy="2736913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1D17AB6C-3E74-DD67-5DC5-02D5AED13DDB}"/>
              </a:ext>
            </a:extLst>
          </p:cNvPr>
          <p:cNvSpPr txBox="1"/>
          <p:nvPr/>
        </p:nvSpPr>
        <p:spPr>
          <a:xfrm>
            <a:off x="1256724" y="502920"/>
            <a:ext cx="1079342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tableau?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80231D61-3499-6F2E-03C4-34A2277F48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clrChange>
              <a:clrFrom>
                <a:srgbClr val="E5FFFF"/>
              </a:clrFrom>
              <a:clrTo>
                <a:srgbClr val="E5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87727" y="261865"/>
            <a:ext cx="981142" cy="1007528"/>
          </a:xfrm>
          <a:prstGeom prst="roundRect">
            <a:avLst>
              <a:gd name="adj" fmla="val 11078"/>
            </a:avLst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438D5C6E-3658-487A-E3B5-5F7E05AF3DEC}"/>
              </a:ext>
            </a:extLst>
          </p:cNvPr>
          <p:cNvSpPr/>
          <p:nvPr/>
        </p:nvSpPr>
        <p:spPr>
          <a:xfrm>
            <a:off x="5975618" y="3525406"/>
            <a:ext cx="2711245" cy="15191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9D1D1FB-F789-1408-E777-1FF1613A76C3}"/>
              </a:ext>
            </a:extLst>
          </p:cNvPr>
          <p:cNvSpPr/>
          <p:nvPr/>
        </p:nvSpPr>
        <p:spPr>
          <a:xfrm>
            <a:off x="9888988" y="3009996"/>
            <a:ext cx="2711245" cy="15191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138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F7018-6220-9B48-9ABB-CA1F0A1AB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53F91E-3EEE-8A12-9DFE-A1D47686A344}"/>
              </a:ext>
            </a:extLst>
          </p:cNvPr>
          <p:cNvSpPr/>
          <p:nvPr/>
        </p:nvSpPr>
        <p:spPr>
          <a:xfrm>
            <a:off x="1" y="38100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5C6078B-05BD-6008-347E-FED6E15C7953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E49AD2E-7E31-8C6C-946A-88A0EA0F4E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7380" y="3601661"/>
            <a:ext cx="10820400" cy="543202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C81E731-F2CF-6C4A-4572-AE96B6BB277D}"/>
              </a:ext>
            </a:extLst>
          </p:cNvPr>
          <p:cNvSpPr txBox="1"/>
          <p:nvPr/>
        </p:nvSpPr>
        <p:spPr>
          <a:xfrm>
            <a:off x="7505085" y="255632"/>
            <a:ext cx="5731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(e ) – ne pas lire aux élèves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E86B11-04E1-4C95-9B7C-FCB8D959B84C}"/>
              </a:ext>
            </a:extLst>
          </p:cNvPr>
          <p:cNvSpPr txBox="1"/>
          <p:nvPr/>
        </p:nvSpPr>
        <p:spPr>
          <a:xfrm>
            <a:off x="3429000" y="2535113"/>
            <a:ext cx="240966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Palier: 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A42A27-CB8B-6421-1DBC-FB5F7DD76E36}"/>
              </a:ext>
            </a:extLst>
          </p:cNvPr>
          <p:cNvSpPr txBox="1"/>
          <p:nvPr/>
        </p:nvSpPr>
        <p:spPr>
          <a:xfrm>
            <a:off x="2438400" y="1520020"/>
            <a:ext cx="94675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i="1" dirty="0">
                <a:solidFill>
                  <a:schemeClr val="accent5">
                    <a:lumMod val="75000"/>
                  </a:schemeClr>
                </a:solidFill>
              </a:rPr>
              <a:t>La répartition quotidienne des activités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B02C08-DCBF-CD7C-A075-4BD4871FA5C2}"/>
              </a:ext>
            </a:extLst>
          </p:cNvPr>
          <p:cNvSpPr txBox="1"/>
          <p:nvPr/>
        </p:nvSpPr>
        <p:spPr>
          <a:xfrm>
            <a:off x="8420100" y="2500206"/>
            <a:ext cx="2409664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50000"/>
                  </a:schemeClr>
                </a:solidFill>
              </a:rPr>
              <a:t>Séance: 6</a:t>
            </a:r>
          </a:p>
        </p:txBody>
      </p:sp>
    </p:spTree>
    <p:extLst>
      <p:ext uri="{BB962C8B-B14F-4D97-AF65-F5344CB8AC3E}">
        <p14:creationId xmlns:p14="http://schemas.microsoft.com/office/powerpoint/2010/main" val="2949123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E6A01-6D10-234C-7ABE-6CA0D3664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E63853-2956-72F6-83D0-5BF940EA17C0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53EF631-B682-665A-B66B-A3CD355B6F60}"/>
              </a:ext>
            </a:extLst>
          </p:cNvPr>
          <p:cNvSpPr/>
          <p:nvPr/>
        </p:nvSpPr>
        <p:spPr>
          <a:xfrm>
            <a:off x="234291" y="279284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60611F7-539A-6F4D-D716-431EF059FC2F}"/>
              </a:ext>
            </a:extLst>
          </p:cNvPr>
          <p:cNvSpPr/>
          <p:nvPr/>
        </p:nvSpPr>
        <p:spPr>
          <a:xfrm>
            <a:off x="268927" y="271229"/>
            <a:ext cx="13154395" cy="94552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5ED592BE-AB94-ED85-2749-F9079C7F6318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FFC0917-BFB1-7234-57AA-F1CA396433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400" y="2556064"/>
            <a:ext cx="2705497" cy="25411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90A3E6-3177-A660-F91A-0AF5EDF71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212" y="1833266"/>
            <a:ext cx="2166905" cy="339831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7D61AB6-E543-E932-3E21-9726348B50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4" y="3788532"/>
            <a:ext cx="2077278" cy="117060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85BB969-9313-4949-0374-5EC27278CE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2200" y="2247788"/>
            <a:ext cx="2944031" cy="289571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CB663FD-99FC-2AEB-D800-CC8008E379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4989" y="5986712"/>
            <a:ext cx="2290309" cy="272475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4E662CC-869D-A1E0-A602-0CEC746DF1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927" y="5986712"/>
            <a:ext cx="2466136" cy="272821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4E794AB-2975-6782-A140-0BAF3079F2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6887" y="5990176"/>
            <a:ext cx="3153934" cy="2409783"/>
          </a:xfrm>
          <a:prstGeom prst="rect">
            <a:avLst/>
          </a:prstGeom>
        </p:spPr>
      </p:pic>
      <p:pic>
        <p:nvPicPr>
          <p:cNvPr id="22" name="Image 21" descr="Une image contenant bâtiment, fenêtre, aménagement, Éclairage naturel&#10;&#10;Le contenu généré par l’IA peut être incorrect.">
            <a:extLst>
              <a:ext uri="{FF2B5EF4-FFF2-40B4-BE49-F238E27FC236}">
                <a16:creationId xmlns:a16="http://schemas.microsoft.com/office/drawing/2014/main" id="{81B7C0AD-C638-BD2A-BC52-8BBBCB9590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36" y="5986712"/>
            <a:ext cx="2862207" cy="2680844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E60EAA4-5579-3A53-D082-FDC78D510DC2}"/>
              </a:ext>
            </a:extLst>
          </p:cNvPr>
          <p:cNvSpPr txBox="1"/>
          <p:nvPr/>
        </p:nvSpPr>
        <p:spPr>
          <a:xfrm>
            <a:off x="1256724" y="502920"/>
            <a:ext cx="1079342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tableau?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CB41D66-CAC2-74ED-0CAD-D16FE262DF8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clrChange>
              <a:clrFrom>
                <a:srgbClr val="E5FFFF"/>
              </a:clrFrom>
              <a:clrTo>
                <a:srgbClr val="E5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84444" y="292043"/>
            <a:ext cx="981142" cy="1007528"/>
          </a:xfrm>
          <a:prstGeom prst="roundRect">
            <a:avLst>
              <a:gd name="adj" fmla="val 11078"/>
            </a:avLst>
          </a:prstGeom>
        </p:spPr>
      </p:pic>
    </p:spTree>
    <p:extLst>
      <p:ext uri="{BB962C8B-B14F-4D97-AF65-F5344CB8AC3E}">
        <p14:creationId xmlns:p14="http://schemas.microsoft.com/office/powerpoint/2010/main" val="1399706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20CA68-6488-A0BC-9100-15A3F45E21A4}"/>
              </a:ext>
            </a:extLst>
          </p:cNvPr>
          <p:cNvSpPr>
            <a:spLocks/>
          </p:cNvSpPr>
          <p:nvPr/>
        </p:nvSpPr>
        <p:spPr>
          <a:xfrm>
            <a:off x="-76200" y="0"/>
            <a:ext cx="13869462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FFDF883-C05B-BFEA-A426-4327A73A2761}"/>
              </a:ext>
            </a:extLst>
          </p:cNvPr>
          <p:cNvSpPr>
            <a:spLocks/>
          </p:cNvSpPr>
          <p:nvPr/>
        </p:nvSpPr>
        <p:spPr>
          <a:xfrm>
            <a:off x="303782" y="274512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560262A-6504-D33A-B929-11FA50B1EF06}"/>
              </a:ext>
            </a:extLst>
          </p:cNvPr>
          <p:cNvSpPr>
            <a:spLocks/>
          </p:cNvSpPr>
          <p:nvPr/>
        </p:nvSpPr>
        <p:spPr>
          <a:xfrm>
            <a:off x="313680" y="274512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5196C03B-423F-2E2F-8D3C-5C5DDFF1E2F3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23" name="Image 22" descr="Une image contenant jus, boisson, boisson gazeuse, jus d’orange&#10;&#10;Le contenu généré par l’IA peut être incorrect.">
            <a:extLst>
              <a:ext uri="{FF2B5EF4-FFF2-40B4-BE49-F238E27FC236}">
                <a16:creationId xmlns:a16="http://schemas.microsoft.com/office/drawing/2014/main" id="{69A31829-4552-C057-193D-7C9D5E7B97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926" y="2296484"/>
            <a:ext cx="2260859" cy="246997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95D09FC-C468-6B31-8026-1B13AB55C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235" y="2163014"/>
            <a:ext cx="2705497" cy="27369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EA77D44-798D-52F8-6E2A-5C561A40C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3547" y="6060015"/>
            <a:ext cx="2201504" cy="276093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75E45AD-FF7A-852C-8317-55B89532AD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6058" y="2341661"/>
            <a:ext cx="2987165" cy="238345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CC47323-0903-9B24-290A-875E24A86F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979" y="2341661"/>
            <a:ext cx="3158885" cy="238345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CF552E2-13E1-D163-57F6-6E831AC7D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43" y="6665566"/>
            <a:ext cx="3373822" cy="2284120"/>
          </a:xfrm>
          <a:prstGeom prst="rect">
            <a:avLst/>
          </a:prstGeom>
        </p:spPr>
      </p:pic>
      <p:pic>
        <p:nvPicPr>
          <p:cNvPr id="30" name="Image 29" descr="Une image contenant dessi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5208D286-17CB-7E13-4733-EA8F1E80783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21" y="5383610"/>
            <a:ext cx="2302242" cy="379140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07D8E07-4F74-05A7-918B-16B3D68B6E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0785" y="6060015"/>
            <a:ext cx="3338787" cy="3054675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8F78B6EA-CE46-71DF-AECC-D1D6289CFDFC}"/>
              </a:ext>
            </a:extLst>
          </p:cNvPr>
          <p:cNvSpPr txBox="1"/>
          <p:nvPr/>
        </p:nvSpPr>
        <p:spPr>
          <a:xfrm>
            <a:off x="1256724" y="502920"/>
            <a:ext cx="1079342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tableau?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A81F97DB-AF1C-026D-A3FB-CEAF6E51B4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clrChange>
              <a:clrFrom>
                <a:srgbClr val="E5FFFF"/>
              </a:clrFrom>
              <a:clrTo>
                <a:srgbClr val="E5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01362" y="248732"/>
            <a:ext cx="981142" cy="1056767"/>
          </a:xfrm>
          <a:prstGeom prst="roundRect">
            <a:avLst>
              <a:gd name="adj" fmla="val 11078"/>
            </a:avLst>
          </a:prstGeom>
        </p:spPr>
      </p:pic>
    </p:spTree>
    <p:extLst>
      <p:ext uri="{BB962C8B-B14F-4D97-AF65-F5344CB8AC3E}">
        <p14:creationId xmlns:p14="http://schemas.microsoft.com/office/powerpoint/2010/main" val="2888371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F29A2-9562-98AD-9AB1-99B408766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992F0B-C42B-A2FA-1457-2B7941D3EC92}"/>
              </a:ext>
            </a:extLst>
          </p:cNvPr>
          <p:cNvSpPr>
            <a:spLocks/>
          </p:cNvSpPr>
          <p:nvPr/>
        </p:nvSpPr>
        <p:spPr>
          <a:xfrm>
            <a:off x="-76200" y="0"/>
            <a:ext cx="13869462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0832023-5E09-00D5-277B-2EC043EBF75E}"/>
              </a:ext>
            </a:extLst>
          </p:cNvPr>
          <p:cNvSpPr>
            <a:spLocks/>
          </p:cNvSpPr>
          <p:nvPr/>
        </p:nvSpPr>
        <p:spPr>
          <a:xfrm>
            <a:off x="320389" y="299136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A87859E-EFDD-786C-40CC-73375DBAF801}"/>
              </a:ext>
            </a:extLst>
          </p:cNvPr>
          <p:cNvSpPr>
            <a:spLocks/>
          </p:cNvSpPr>
          <p:nvPr/>
        </p:nvSpPr>
        <p:spPr>
          <a:xfrm>
            <a:off x="351958" y="289134"/>
            <a:ext cx="13154395" cy="953011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01ABCF4C-304A-0190-2532-6C4A848BA282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3ACC824-C5E1-1745-77A6-01CC36CFEA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915" y="2710995"/>
            <a:ext cx="3167789" cy="2284120"/>
          </a:xfrm>
          <a:prstGeom prst="rect">
            <a:avLst/>
          </a:prstGeom>
        </p:spPr>
      </p:pic>
      <p:pic>
        <p:nvPicPr>
          <p:cNvPr id="21" name="Image 20" descr="Une image contenant dessin, clipart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C0BBA239-0775-C19D-9A45-7FD7FDEB81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764" y="5831604"/>
            <a:ext cx="1868061" cy="328449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57C101F-DC21-703F-197C-A51B42EBA4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915" y="6565626"/>
            <a:ext cx="3153934" cy="2409783"/>
          </a:xfrm>
          <a:prstGeom prst="rect">
            <a:avLst/>
          </a:prstGeom>
        </p:spPr>
      </p:pic>
      <p:sp>
        <p:nvSpPr>
          <p:cNvPr id="23" name="Nuage 22">
            <a:extLst>
              <a:ext uri="{FF2B5EF4-FFF2-40B4-BE49-F238E27FC236}">
                <a16:creationId xmlns:a16="http://schemas.microsoft.com/office/drawing/2014/main" id="{2C654ED4-84E4-19FD-4406-AA1D48ECDC91}"/>
              </a:ext>
            </a:extLst>
          </p:cNvPr>
          <p:cNvSpPr/>
          <p:nvPr/>
        </p:nvSpPr>
        <p:spPr>
          <a:xfrm>
            <a:off x="10663835" y="6407091"/>
            <a:ext cx="2561298" cy="2803096"/>
          </a:xfrm>
          <a:prstGeom prst="cloud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 descr="Une image contenant habits, dessin humoristique, garçon, joint&#10;&#10;Le contenu généré par l’IA peut être incorrect.">
            <a:extLst>
              <a:ext uri="{FF2B5EF4-FFF2-40B4-BE49-F238E27FC236}">
                <a16:creationId xmlns:a16="http://schemas.microsoft.com/office/drawing/2014/main" id="{6F1F5F1E-BA17-372A-E50C-CECC36D804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127511"/>
            <a:ext cx="1868061" cy="297222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BE7BFC9-B263-3444-55B4-94426EACCD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3581" y="6484953"/>
            <a:ext cx="2743200" cy="240978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D86D02C-5409-C718-C803-A2F2D66AE8F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497" y="2350732"/>
            <a:ext cx="3010000" cy="285457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F9E0B88-56CC-0B20-467B-BD781DAB71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5158" y="2643451"/>
            <a:ext cx="2290309" cy="2724753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AF3B13EA-098F-CC23-2AA3-F52107524DE0}"/>
              </a:ext>
            </a:extLst>
          </p:cNvPr>
          <p:cNvSpPr txBox="1"/>
          <p:nvPr/>
        </p:nvSpPr>
        <p:spPr>
          <a:xfrm>
            <a:off x="1256724" y="502920"/>
            <a:ext cx="1079342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tableau?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1ADE4B38-B8CB-4138-C7CB-A8DF113E0A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clrChange>
              <a:clrFrom>
                <a:srgbClr val="E5FFFF"/>
              </a:clrFrom>
              <a:clrTo>
                <a:srgbClr val="E5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35905" y="309932"/>
            <a:ext cx="981142" cy="953011"/>
          </a:xfrm>
          <a:prstGeom prst="roundRect">
            <a:avLst>
              <a:gd name="adj" fmla="val 11078"/>
            </a:avLst>
          </a:prstGeom>
        </p:spPr>
      </p:pic>
    </p:spTree>
    <p:extLst>
      <p:ext uri="{BB962C8B-B14F-4D97-AF65-F5344CB8AC3E}">
        <p14:creationId xmlns:p14="http://schemas.microsoft.com/office/powerpoint/2010/main" val="2965490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68C6DF5-A533-FDBE-A184-06B72340CC84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9C7B44C-5DA4-7B61-7785-6FCFEA673717}"/>
              </a:ext>
            </a:extLst>
          </p:cNvPr>
          <p:cNvSpPr/>
          <p:nvPr/>
        </p:nvSpPr>
        <p:spPr>
          <a:xfrm>
            <a:off x="322330" y="252022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D6F0C20-90FE-D9C2-5992-602BD2AD8521}"/>
              </a:ext>
            </a:extLst>
          </p:cNvPr>
          <p:cNvSpPr/>
          <p:nvPr/>
        </p:nvSpPr>
        <p:spPr>
          <a:xfrm>
            <a:off x="315403" y="177720"/>
            <a:ext cx="13154395" cy="882324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CF30144A-AB57-A069-3710-BFFF7AA9E0D0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DF4ACC3-44DB-B250-3E06-DF8FFA29E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5600" y="1659002"/>
            <a:ext cx="2516623" cy="348449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898EB57-84E5-3812-2888-555C683555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08" y="2596274"/>
            <a:ext cx="4484757" cy="2860358"/>
          </a:xfrm>
          <a:prstGeom prst="rect">
            <a:avLst/>
          </a:prstGeom>
        </p:spPr>
      </p:pic>
      <p:pic>
        <p:nvPicPr>
          <p:cNvPr id="27" name="Image 26" descr="Une image contenant Silhouette d’animal, dinosau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939152-C4CC-1897-EE83-30622509594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043" y="2834539"/>
            <a:ext cx="2841437" cy="254113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BE7AC3F-C208-0FC9-019B-6D732CCA5CA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3276" y="6652882"/>
            <a:ext cx="2595338" cy="2547263"/>
          </a:xfrm>
          <a:prstGeom prst="rect">
            <a:avLst/>
          </a:prstGeom>
        </p:spPr>
      </p:pic>
      <p:pic>
        <p:nvPicPr>
          <p:cNvPr id="30" name="Image 29" descr="Une image contenant bâtiment, fenêtre, aménagement, Éclairage naturel&#10;&#10;Le contenu généré par l’IA peut être incorrect.">
            <a:extLst>
              <a:ext uri="{FF2B5EF4-FFF2-40B4-BE49-F238E27FC236}">
                <a16:creationId xmlns:a16="http://schemas.microsoft.com/office/drawing/2014/main" id="{FAECFCAC-EBF8-2F82-7817-926B630949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500192"/>
            <a:ext cx="2862207" cy="2680844"/>
          </a:xfrm>
          <a:prstGeom prst="rect">
            <a:avLst/>
          </a:prstGeom>
        </p:spPr>
      </p:pic>
      <p:pic>
        <p:nvPicPr>
          <p:cNvPr id="31" name="Image 30" descr="Une image contenant clipart, illustration, Dessin animé, Visage humain&#10;&#10;Le contenu généré par l’IA peut être incorrect.">
            <a:extLst>
              <a:ext uri="{FF2B5EF4-FFF2-40B4-BE49-F238E27FC236}">
                <a16:creationId xmlns:a16="http://schemas.microsoft.com/office/drawing/2014/main" id="{F8BD872D-1282-3234-76CB-C6A6280C1E3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864" y="6181893"/>
            <a:ext cx="1963355" cy="268084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095AD7E-5BE3-AB1B-48F1-CF4150B2B1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196" y="6509321"/>
            <a:ext cx="2970588" cy="22841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AE745C3-BDF0-7399-F3EB-56C400A5E7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7337" y="6251189"/>
            <a:ext cx="2700762" cy="2542252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2DF2E81E-E2AE-C9CA-6034-FD5CFFFAE9E5}"/>
              </a:ext>
            </a:extLst>
          </p:cNvPr>
          <p:cNvSpPr txBox="1"/>
          <p:nvPr/>
        </p:nvSpPr>
        <p:spPr>
          <a:xfrm>
            <a:off x="1329391" y="455900"/>
            <a:ext cx="1079342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34"/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tableau?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B36E675E-FC5A-4D0A-73E4-402EC71352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clrChange>
              <a:clrFrom>
                <a:srgbClr val="E5FFFF"/>
              </a:clrFrom>
              <a:clrTo>
                <a:srgbClr val="E5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58976" y="230236"/>
            <a:ext cx="981142" cy="1007528"/>
          </a:xfrm>
          <a:prstGeom prst="roundRect">
            <a:avLst>
              <a:gd name="adj" fmla="val 11078"/>
            </a:avLst>
          </a:prstGeom>
        </p:spPr>
      </p:pic>
    </p:spTree>
    <p:extLst>
      <p:ext uri="{BB962C8B-B14F-4D97-AF65-F5344CB8AC3E}">
        <p14:creationId xmlns:p14="http://schemas.microsoft.com/office/powerpoint/2010/main" val="2626338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80422-5C6B-DE6E-4E0E-C7F4CB35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A0AEC6-5A40-2C01-CAC5-C430D54333A9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964E7C2-D8FB-0600-F68E-7948EB02627D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63A2BAA-2C88-413B-1F89-5604C947D76F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r>
              <a:rPr lang="fr-FR" sz="9600" b="1" dirty="0">
                <a:solidFill>
                  <a:schemeClr val="bg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 Chanson </a:t>
            </a: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4" name="Image 3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6A8337E-742F-E0BB-E044-68CB72FA30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058" y="5601865"/>
            <a:ext cx="2217027" cy="3360776"/>
          </a:xfrm>
          <a:prstGeom prst="rect">
            <a:avLst/>
          </a:prstGeom>
        </p:spPr>
      </p:pic>
      <p:pic>
        <p:nvPicPr>
          <p:cNvPr id="5" name="Image 4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D38411E-D00D-05B9-DB51-87F52CB5F1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24" y="5601865"/>
            <a:ext cx="1995711" cy="33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C5AF5-AEDB-08D0-035F-9A1438C3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5F668A7-7A7B-B102-4467-3302F7DA2C0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89B340-E126-DA79-EED4-74521CBD541E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 defTabSz="685834"/>
            <a:r>
              <a:rPr lang="fr-MA" sz="4400" b="1" dirty="0">
                <a:solidFill>
                  <a:srgbClr val="106585"/>
                </a:solidFill>
                <a:latin typeface="Dosis" pitchFamily="2" charset="0"/>
              </a:rPr>
              <a:t> </a:t>
            </a:r>
            <a:endParaRPr lang="fr-MA" sz="800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4179B85-6904-F76B-0D15-3894655CC08A}"/>
              </a:ext>
            </a:extLst>
          </p:cNvPr>
          <p:cNvSpPr/>
          <p:nvPr/>
        </p:nvSpPr>
        <p:spPr>
          <a:xfrm>
            <a:off x="285753" y="342900"/>
            <a:ext cx="13154395" cy="11430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pic>
        <p:nvPicPr>
          <p:cNvPr id="2" name="Image 1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DD0BBE3-52D6-4DA3-F62A-FB374EC374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" y="4252233"/>
            <a:ext cx="5321185" cy="5688403"/>
          </a:xfrm>
          <a:prstGeom prst="rect">
            <a:avLst/>
          </a:prstGeo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81019510-2C8A-B60C-C555-9FA3E9B88855}"/>
              </a:ext>
            </a:extLst>
          </p:cNvPr>
          <p:cNvSpPr/>
          <p:nvPr/>
        </p:nvSpPr>
        <p:spPr>
          <a:xfrm>
            <a:off x="3868531" y="3200864"/>
            <a:ext cx="8801100" cy="4219574"/>
          </a:xfrm>
          <a:prstGeom prst="wedgeRoundRectCallout">
            <a:avLst>
              <a:gd name="adj1" fmla="val -48392"/>
              <a:gd name="adj2" fmla="val -18782"/>
              <a:gd name="adj3" fmla="val 16667"/>
            </a:avLst>
          </a:prstGeom>
          <a:noFill/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EFD40ABE-7B22-71CD-C520-2894E54C3024}"/>
              </a:ext>
            </a:extLst>
          </p:cNvPr>
          <p:cNvSpPr/>
          <p:nvPr/>
        </p:nvSpPr>
        <p:spPr>
          <a:xfrm>
            <a:off x="555453" y="60661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D43F1F-2CB9-9D12-97E8-0094AF32F1A4}"/>
              </a:ext>
            </a:extLst>
          </p:cNvPr>
          <p:cNvSpPr txBox="1"/>
          <p:nvPr/>
        </p:nvSpPr>
        <p:spPr>
          <a:xfrm>
            <a:off x="1410929" y="606616"/>
            <a:ext cx="10636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Nous allons chanter une nouvelle chanson :  « Toute la famille ». </a:t>
            </a:r>
          </a:p>
        </p:txBody>
      </p:sp>
      <p:pic>
        <p:nvPicPr>
          <p:cNvPr id="7" name="Image 6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868D29-9965-4794-16D1-033363F60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492" y="241362"/>
            <a:ext cx="1026581" cy="1346076"/>
          </a:xfrm>
          <a:prstGeom prst="rect">
            <a:avLst/>
          </a:prstGeom>
        </p:spPr>
      </p:pic>
      <p:pic>
        <p:nvPicPr>
          <p:cNvPr id="10" name="Image 9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152BF678-6F43-4C1D-FBCC-62FEC17458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529" y="241362"/>
            <a:ext cx="924102" cy="1346077"/>
          </a:xfrm>
          <a:prstGeom prst="rect">
            <a:avLst/>
          </a:prstGeom>
        </p:spPr>
      </p:pic>
      <p:pic>
        <p:nvPicPr>
          <p:cNvPr id="6" name="Image 5" descr="Une image contenant habits, garçon, sourire, Visage humain&#10;&#10;Le contenu généré par l’IA peut être incorrect.">
            <a:extLst>
              <a:ext uri="{FF2B5EF4-FFF2-40B4-BE49-F238E27FC236}">
                <a16:creationId xmlns:a16="http://schemas.microsoft.com/office/drawing/2014/main" id="{63713B1E-74EC-C82C-E4AF-5E3830B10B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407" y="4015251"/>
            <a:ext cx="4495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33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06FBC-3152-5A83-3922-E41D9072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E8C978-041E-244E-C792-00F02B9E66C9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AA64D55-3C2A-162C-DFD0-03B042524B0F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B0B740E-A372-9765-4648-63DEDC09CCB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EE5B63-463F-6F0B-20BE-E9020E251CD8}"/>
              </a:ext>
            </a:extLst>
          </p:cNvPr>
          <p:cNvSpPr txBox="1"/>
          <p:nvPr/>
        </p:nvSpPr>
        <p:spPr>
          <a:xfrm>
            <a:off x="1410929" y="606616"/>
            <a:ext cx="620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Diffusion automatique.</a:t>
            </a:r>
          </a:p>
        </p:txBody>
      </p:sp>
      <p:pic>
        <p:nvPicPr>
          <p:cNvPr id="8" name="Image 7" descr="Une image contenant dessin, garço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1C3F65A-F9FC-8D38-01A0-D2669F70E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492" y="241362"/>
            <a:ext cx="1026581" cy="1346076"/>
          </a:xfrm>
          <a:prstGeom prst="rect">
            <a:avLst/>
          </a:prstGeom>
        </p:spPr>
      </p:pic>
      <p:pic>
        <p:nvPicPr>
          <p:cNvPr id="10" name="Image 9" descr="Une image contenant dessin, dessin humoristique, croquis, illustration&#10;&#10;Le contenu généré par l’IA peut être incorrect.">
            <a:extLst>
              <a:ext uri="{FF2B5EF4-FFF2-40B4-BE49-F238E27FC236}">
                <a16:creationId xmlns:a16="http://schemas.microsoft.com/office/drawing/2014/main" id="{AA598670-B40B-60DD-47EA-021D4433C2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389" y="294924"/>
            <a:ext cx="924102" cy="1346077"/>
          </a:xfrm>
          <a:prstGeom prst="rect">
            <a:avLst/>
          </a:prstGeom>
        </p:spPr>
      </p:pic>
      <p:pic>
        <p:nvPicPr>
          <p:cNvPr id="3" name="07_Toute la famille">
            <a:hlinkClick r:id="" action="ppaction://media"/>
            <a:extLst>
              <a:ext uri="{FF2B5EF4-FFF2-40B4-BE49-F238E27FC236}">
                <a16:creationId xmlns:a16="http://schemas.microsoft.com/office/drawing/2014/main" id="{9AD16FB3-DF5E-E7F9-5849-493C87C368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07" end="53063.04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8733" y="663162"/>
            <a:ext cx="609600" cy="609600"/>
          </a:xfrm>
          <a:prstGeom prst="rect">
            <a:avLst/>
          </a:prstGeom>
        </p:spPr>
      </p:pic>
      <p:pic>
        <p:nvPicPr>
          <p:cNvPr id="12" name="Image 11" descr="Une image contenant habits, garçon, sourire, Visage humain&#10;&#10;Le contenu généré par l’IA peut être incorrect.">
            <a:extLst>
              <a:ext uri="{FF2B5EF4-FFF2-40B4-BE49-F238E27FC236}">
                <a16:creationId xmlns:a16="http://schemas.microsoft.com/office/drawing/2014/main" id="{8E14D283-4882-F59A-FD0E-2850AE5707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095501"/>
            <a:ext cx="1140849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5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DBE6D-5CA9-EE32-F46A-0AF54BAB9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2EBBC47-6560-F115-8B6E-CA47B3A7846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5F07DEC-C2E1-EC1F-9F06-977BB8B7BE21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6517CEF-6189-C928-A92E-B71F18D0B05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endParaRPr lang="fr-FR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endParaRPr lang="fr-FR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endParaRPr lang="fr-FR" sz="72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Rebrassage de  la lecture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4278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CF54F-EAB7-413D-ECC4-04919CDA4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D74A652-3B5F-A436-DF7C-44963EDCFD8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F42FDE8-8CE0-5FD1-1892-1CD2D2B93898}"/>
              </a:ext>
            </a:extLst>
          </p:cNvPr>
          <p:cNvSpPr txBox="1"/>
          <p:nvPr/>
        </p:nvSpPr>
        <p:spPr>
          <a:xfrm>
            <a:off x="4782791" y="8639428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8651B20-B4E1-37FE-0E11-A2450FA9D20A}"/>
              </a:ext>
            </a:extLst>
          </p:cNvPr>
          <p:cNvGrpSpPr/>
          <p:nvPr/>
        </p:nvGrpSpPr>
        <p:grpSpPr>
          <a:xfrm>
            <a:off x="1009360" y="1463703"/>
            <a:ext cx="12001500" cy="7926101"/>
            <a:chOff x="0" y="0"/>
            <a:chExt cx="3895412" cy="2555175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603C4A54-2F78-3BD9-693D-A46FD98CAA8F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defTabSz="685869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36AA7F1-1B54-6088-4632-A8A14B1B0831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2" tIns="38102" rIns="38102" bIns="38102" rtlCol="0" anchor="ctr"/>
            <a:lstStyle/>
            <a:p>
              <a:pPr algn="ctr" defTabSz="685869">
                <a:lnSpc>
                  <a:spcPts val="2409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10" name="Freeform 7">
            <a:extLst>
              <a:ext uri="{FF2B5EF4-FFF2-40B4-BE49-F238E27FC236}">
                <a16:creationId xmlns:a16="http://schemas.microsoft.com/office/drawing/2014/main" id="{390E966D-83AD-89AC-D918-7E72368BA447}"/>
              </a:ext>
            </a:extLst>
          </p:cNvPr>
          <p:cNvSpPr/>
          <p:nvPr/>
        </p:nvSpPr>
        <p:spPr>
          <a:xfrm>
            <a:off x="1318221" y="869870"/>
            <a:ext cx="929375" cy="892202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0D7DD2-91C9-6A89-1F2E-B7C086A674D6}"/>
              </a:ext>
            </a:extLst>
          </p:cNvPr>
          <p:cNvSpPr txBox="1"/>
          <p:nvPr/>
        </p:nvSpPr>
        <p:spPr>
          <a:xfrm>
            <a:off x="2333956" y="2015170"/>
            <a:ext cx="8683076" cy="1242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54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Rebrassage de la lecture</a:t>
            </a:r>
          </a:p>
          <a:p>
            <a:pPr algn="ctr" defTabSz="685800">
              <a:lnSpc>
                <a:spcPts val="3026"/>
              </a:lnSpc>
              <a:defRPr/>
            </a:pP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Carelia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ED89494E-0849-2DB1-8DA3-C57408F463CC}"/>
              </a:ext>
            </a:extLst>
          </p:cNvPr>
          <p:cNvSpPr txBox="1"/>
          <p:nvPr/>
        </p:nvSpPr>
        <p:spPr>
          <a:xfrm>
            <a:off x="2516462" y="4042207"/>
            <a:ext cx="8683076" cy="1088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4400" b="1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Déroulement :</a:t>
            </a:r>
            <a:endParaRPr lang="fr-FR" sz="4400" dirty="0">
              <a:solidFill>
                <a:schemeClr val="accent5">
                  <a:lumMod val="75000"/>
                </a:schemeClr>
              </a:solidFill>
              <a:latin typeface="Dosis" panose="02010703020202060003" pitchFamily="2" charset="0"/>
            </a:endParaRPr>
          </a:p>
          <a:p>
            <a:pPr algn="ctr" defTabSz="685800">
              <a:lnSpc>
                <a:spcPts val="3026"/>
              </a:lnSpc>
              <a:defRPr/>
            </a:pP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Carelia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2F0F2CF-4A87-4D6C-79CF-9C29FDEC3779}"/>
              </a:ext>
            </a:extLst>
          </p:cNvPr>
          <p:cNvSpPr txBox="1"/>
          <p:nvPr/>
        </p:nvSpPr>
        <p:spPr>
          <a:xfrm>
            <a:off x="1905000" y="5046605"/>
            <a:ext cx="10363200" cy="360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" panose="02010703020202060003" pitchFamily="2" charset="0"/>
              </a:rPr>
              <a:t>L’enseignant(e) fait passer les élèves un par un pour lire les mots et les phrases, de sorte que chaque élève passe au moins une fois. </a:t>
            </a:r>
          </a:p>
          <a:p>
            <a:pPr algn="just">
              <a:lnSpc>
                <a:spcPct val="150000"/>
              </a:lnSpc>
            </a:pPr>
            <a:r>
              <a:rPr lang="fr-FR" sz="3200" dirty="0">
                <a:solidFill>
                  <a:schemeClr val="accent5">
                    <a:lumMod val="50000"/>
                  </a:schemeClr>
                </a:solidFill>
                <a:latin typeface="Dosis" panose="02010703020202060003" pitchFamily="2" charset="0"/>
              </a:rPr>
              <a:t>À la fin des activités proposées, tous auront ainsi participé.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Dosis" panose="02010703020202060003" pitchFamily="2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chemeClr val="accent5">
                  <a:lumMod val="50000"/>
                </a:schemeClr>
              </a:solidFill>
              <a:latin typeface="Dosis" panose="02010703020202060003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DF8866F-C851-7B15-D014-606E5A0F914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 ( e ) </a:t>
            </a:r>
          </a:p>
        </p:txBody>
      </p:sp>
    </p:spTree>
    <p:extLst>
      <p:ext uri="{BB962C8B-B14F-4D97-AF65-F5344CB8AC3E}">
        <p14:creationId xmlns:p14="http://schemas.microsoft.com/office/powerpoint/2010/main" val="4204193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AD728-8225-4372-4C2C-78DF1A4C6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2C8106A-4FC4-228B-1EB8-5D6E88AC664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A682C76-8358-B5E1-0A57-002A1978EBCB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9C11B0C-8DA2-89D1-18BB-D0FE1B45EADA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8A44716-AB0D-6E2B-C2B1-5D2A02809437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89C777-326F-BB92-941A-E73717EB8903}"/>
              </a:ext>
            </a:extLst>
          </p:cNvPr>
          <p:cNvSpPr txBox="1"/>
          <p:nvPr/>
        </p:nvSpPr>
        <p:spPr>
          <a:xfrm>
            <a:off x="971203" y="444970"/>
            <a:ext cx="122302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 pour lire les mots outils  ?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F9FA810E-FC9D-6074-9D1C-BBD6FF46749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58655" y="1349295"/>
            <a:ext cx="12344400" cy="77242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MA" sz="11500" b="1" dirty="0">
                <a:solidFill>
                  <a:srgbClr val="106585"/>
                </a:solidFill>
                <a:latin typeface="Dosis" panose="02010703020202060003" pitchFamily="2" charset="0"/>
              </a:rPr>
              <a:t>le – la – les </a:t>
            </a:r>
          </a:p>
          <a:p>
            <a:pPr algn="ctr">
              <a:lnSpc>
                <a:spcPct val="150000"/>
              </a:lnSpc>
            </a:pPr>
            <a:r>
              <a:rPr lang="fr-MA" sz="11500" b="1" dirty="0">
                <a:solidFill>
                  <a:srgbClr val="106585"/>
                </a:solidFill>
                <a:latin typeface="Dosis" panose="02010703020202060003" pitchFamily="2" charset="0"/>
              </a:rPr>
              <a:t>un – une – des </a:t>
            </a:r>
          </a:p>
          <a:p>
            <a:pPr algn="ctr">
              <a:lnSpc>
                <a:spcPct val="150000"/>
              </a:lnSpc>
            </a:pPr>
            <a:r>
              <a:rPr lang="fr-MA" sz="11500" b="1" dirty="0">
                <a:solidFill>
                  <a:srgbClr val="106585"/>
                </a:solidFill>
                <a:latin typeface="Dosis" panose="02010703020202060003" pitchFamily="2" charset="0"/>
              </a:rPr>
              <a:t>je – tu – il – elle </a:t>
            </a:r>
            <a:endParaRPr lang="fr-MA" sz="12000" b="1" dirty="0">
              <a:solidFill>
                <a:srgbClr val="106585"/>
              </a:solidFill>
              <a:latin typeface="Dosis" panose="02010703020202060003" pitchFamily="2" charset="0"/>
            </a:endParaRPr>
          </a:p>
        </p:txBody>
      </p:sp>
      <p:pic>
        <p:nvPicPr>
          <p:cNvPr id="13" name="Image 12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ECF0CD12-F182-B4D8-CA8B-6C2F5DB01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313" y="476249"/>
            <a:ext cx="4093093" cy="146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39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1A623-ABA5-5C0A-8BF3-C3CAF5415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DF2565-9030-9EF1-69FF-04E1857CBAAA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E8A4F4-A511-AB99-83FB-03B833891243}"/>
              </a:ext>
            </a:extLst>
          </p:cNvPr>
          <p:cNvSpPr txBox="1"/>
          <p:nvPr/>
        </p:nvSpPr>
        <p:spPr>
          <a:xfrm>
            <a:off x="9637643" y="420948"/>
            <a:ext cx="3834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bg1">
                    <a:lumMod val="50000"/>
                  </a:schemeClr>
                </a:solidFill>
              </a:rPr>
              <a:t>Pour l’enseignant(e) –  ne pas lire aux élèves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E275840-6401-6A25-83D6-5BB2079ACCA2}"/>
              </a:ext>
            </a:extLst>
          </p:cNvPr>
          <p:cNvGrpSpPr/>
          <p:nvPr/>
        </p:nvGrpSpPr>
        <p:grpSpPr>
          <a:xfrm>
            <a:off x="586150" y="190500"/>
            <a:ext cx="12909816" cy="9982199"/>
            <a:chOff x="312517" y="227366"/>
            <a:chExt cx="8518967" cy="6196583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B4D863D0-25A4-BA37-D584-BE2A9BD6798D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BE69CDE-5C19-BB91-A924-965F2E8B26F0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800" dirty="0">
                <a:latin typeface="Dosis" pitchFamily="2" charset="0"/>
              </a:endParaRPr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9FBDC22-A7A9-4DEB-A5CB-E5CAEF51F195}"/>
              </a:ext>
            </a:extLst>
          </p:cNvPr>
          <p:cNvSpPr txBox="1"/>
          <p:nvPr/>
        </p:nvSpPr>
        <p:spPr>
          <a:xfrm>
            <a:off x="884505" y="1545430"/>
            <a:ext cx="113945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À  la fin de la séance d’aujourd’hui, au moins 80% des élèves doivent être capables de : 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C86456F-2B95-8290-C267-779A7B839F2F}"/>
              </a:ext>
            </a:extLst>
          </p:cNvPr>
          <p:cNvGrpSpPr/>
          <p:nvPr/>
        </p:nvGrpSpPr>
        <p:grpSpPr>
          <a:xfrm>
            <a:off x="586149" y="4306615"/>
            <a:ext cx="12736367" cy="3562413"/>
            <a:chOff x="2853490" y="4076700"/>
            <a:chExt cx="12609206" cy="3209952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E1768510-1B5B-6B88-577F-631D97B3E276}"/>
                </a:ext>
              </a:extLst>
            </p:cNvPr>
            <p:cNvGrpSpPr/>
            <p:nvPr/>
          </p:nvGrpSpPr>
          <p:grpSpPr>
            <a:xfrm flipH="1">
              <a:off x="2853491" y="4076700"/>
              <a:ext cx="12581019" cy="1399638"/>
              <a:chOff x="1309128" y="1880836"/>
              <a:chExt cx="6724021" cy="748048"/>
            </a:xfrm>
          </p:grpSpPr>
          <p:sp>
            <p:nvSpPr>
              <p:cNvPr id="28" name="Rectangle : coins arrondis 18 - 2">
                <a:extLst>
                  <a:ext uri="{FF2B5EF4-FFF2-40B4-BE49-F238E27FC236}">
                    <a16:creationId xmlns:a16="http://schemas.microsoft.com/office/drawing/2014/main" id="{3EF0E1E2-C01B-E039-54DB-5F1F45474B74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5D40F07B-6C8C-5581-9A0D-4749A54D6E28}"/>
                  </a:ext>
                </a:extLst>
              </p:cNvPr>
              <p:cNvSpPr txBox="1"/>
              <p:nvPr/>
            </p:nvSpPr>
            <p:spPr>
              <a:xfrm>
                <a:off x="1385277" y="2114052"/>
                <a:ext cx="6060083" cy="281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defTabSz="685869">
                  <a:spcAft>
                    <a:spcPts val="9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fr-FR" sz="3200" dirty="0">
                    <a:solidFill>
                      <a:schemeClr val="accent5">
                        <a:lumMod val="50000"/>
                      </a:schemeClr>
                    </a:solidFill>
                    <a:latin typeface="Dosis" pitchFamily="2" charset="0"/>
                  </a:rPr>
                  <a:t>Réviser les mots du vocabulaire de la semaine.</a:t>
                </a:r>
              </a:p>
            </p:txBody>
          </p:sp>
          <p:sp>
            <p:nvSpPr>
              <p:cNvPr id="30" name="Oval 86">
                <a:extLst>
                  <a:ext uri="{FF2B5EF4-FFF2-40B4-BE49-F238E27FC236}">
                    <a16:creationId xmlns:a16="http://schemas.microsoft.com/office/drawing/2014/main" id="{682BD923-01C7-9BB1-673D-4D7011C6955D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1" name="Graphique 30">
                <a:extLst>
                  <a:ext uri="{FF2B5EF4-FFF2-40B4-BE49-F238E27FC236}">
                    <a16:creationId xmlns:a16="http://schemas.microsoft.com/office/drawing/2014/main" id="{B3EA577C-3557-8FCB-2A20-EC36CC4B7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F9B7E33-F6D1-3DDA-24F5-F146FCAF16B0}"/>
                </a:ext>
              </a:extLst>
            </p:cNvPr>
            <p:cNvGrpSpPr/>
            <p:nvPr/>
          </p:nvGrpSpPr>
          <p:grpSpPr>
            <a:xfrm flipH="1">
              <a:off x="2853490" y="5887014"/>
              <a:ext cx="12609206" cy="1399638"/>
              <a:chOff x="1294063" y="1880836"/>
              <a:chExt cx="6739086" cy="748048"/>
            </a:xfrm>
          </p:grpSpPr>
          <p:sp>
            <p:nvSpPr>
              <p:cNvPr id="24" name="Rectangle : coins arrondis 18 - 2">
                <a:extLst>
                  <a:ext uri="{FF2B5EF4-FFF2-40B4-BE49-F238E27FC236}">
                    <a16:creationId xmlns:a16="http://schemas.microsoft.com/office/drawing/2014/main" id="{C32DD540-F768-253B-3FCB-8FDBA8E07CB9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3AA30382-38B1-028C-12AB-0A2016500562}"/>
                  </a:ext>
                </a:extLst>
              </p:cNvPr>
              <p:cNvSpPr txBox="1"/>
              <p:nvPr/>
            </p:nvSpPr>
            <p:spPr>
              <a:xfrm>
                <a:off x="1294063" y="2006453"/>
                <a:ext cx="6168633" cy="370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fr-FR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664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Lire et écrire </a:t>
                </a:r>
                <a:r>
                  <a:rPr kumimoji="0" lang="fr-F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8EC0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rPr>
                  <a:t>des syllabes, des mots et des phrases simples.</a:t>
                </a:r>
                <a:endParaRPr lang="fr-FR" sz="4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6" name="Oval 86">
                <a:extLst>
                  <a:ext uri="{FF2B5EF4-FFF2-40B4-BE49-F238E27FC236}">
                    <a16:creationId xmlns:a16="http://schemas.microsoft.com/office/drawing/2014/main" id="{A3F2B2E4-79BA-E754-F415-2B0997A410B3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27" name="Graphique 26">
                <a:extLst>
                  <a:ext uri="{FF2B5EF4-FFF2-40B4-BE49-F238E27FC236}">
                    <a16:creationId xmlns:a16="http://schemas.microsoft.com/office/drawing/2014/main" id="{33F164E4-70DF-D295-8F42-165D31B55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67442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6701F-C4B9-23B8-B4AE-1C98FE422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27627D-4ACC-87A6-92DE-DE67728D94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C57CE39-D884-143C-2A96-CB8EDCC2F904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1FC7F05-A511-1C45-D94E-21AF07321F11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D90FF6DA-7C8A-634D-D34B-32CEAF004A24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04348F-612E-D01B-BF13-30772A5A6172}"/>
              </a:ext>
            </a:extLst>
          </p:cNvPr>
          <p:cNvSpPr txBox="1"/>
          <p:nvPr/>
        </p:nvSpPr>
        <p:spPr>
          <a:xfrm>
            <a:off x="1502903" y="475356"/>
            <a:ext cx="11529396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Ouvrez vos livrets à l’activité 2, page 24</a:t>
            </a:r>
          </a:p>
          <a:p>
            <a:pPr defTabSz="1028752">
              <a:defRPr/>
            </a:pPr>
            <a:r>
              <a:rPr lang="fr-FR" sz="22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Les élèves peuvent lire soit  dans les  livrets, soit au tableau.</a:t>
            </a:r>
            <a:endParaRPr lang="fr-FR" sz="2200" b="1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7901C3-5B99-3678-6B56-1BB66F38D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599" y="2146640"/>
            <a:ext cx="5638800" cy="7315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AD1ACB-5F0A-4826-57DF-43DC8F3FD924}"/>
              </a:ext>
            </a:extLst>
          </p:cNvPr>
          <p:cNvSpPr/>
          <p:nvPr/>
        </p:nvSpPr>
        <p:spPr>
          <a:xfrm>
            <a:off x="3452628" y="3919548"/>
            <a:ext cx="6934199" cy="15287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625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88D89-5992-F44C-164A-ECA9610BF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6ABE21-BD40-04DF-742E-D45AF77B6A64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22C0454-26F1-4F24-34D1-E18CBFBA0758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9169FF4-AB3B-7374-6E26-A1DC4F06D13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00A4CF31-BFEA-2CDB-27BD-3CEE21DB3E50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EFE3AAE-6753-033F-0356-C48A4D02E346}"/>
              </a:ext>
            </a:extLst>
          </p:cNvPr>
          <p:cNvSpPr txBox="1"/>
          <p:nvPr/>
        </p:nvSpPr>
        <p:spPr>
          <a:xfrm>
            <a:off x="1340438" y="612899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 pour lire 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338DB1C5-1D7C-62A9-ED87-8996BAF452B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25434" y="1374145"/>
            <a:ext cx="12344400" cy="79637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sur – ju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s</a:t>
            </a: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 – refu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s</a:t>
            </a: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-  lila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s</a:t>
            </a: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 -rir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 for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</a:t>
            </a: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 – rural – joli – salé - li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</a:t>
            </a:r>
          </a:p>
          <a:p>
            <a:pPr algn="ctr">
              <a:lnSpc>
                <a:spcPct val="150000"/>
              </a:lnSpc>
            </a:pP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je –sal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 – fé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 – ri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z</a:t>
            </a: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 – refu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s</a:t>
            </a:r>
          </a:p>
          <a:p>
            <a:pPr algn="ctr">
              <a:lnSpc>
                <a:spcPct val="150000"/>
              </a:lnSpc>
            </a:pP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lir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 – ru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 – fil – joli - salir</a:t>
            </a:r>
          </a:p>
        </p:txBody>
      </p:sp>
      <p:pic>
        <p:nvPicPr>
          <p:cNvPr id="12" name="Image 1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BE328611-4FE5-F72D-83DC-27C9FC209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855" y="356884"/>
            <a:ext cx="2778392" cy="130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04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60A31-ED3B-9A05-F694-220CFF555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E00CDA-DBE9-15DB-4E69-06200E24423D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343AD4F-A757-977D-792C-42D9E6581B6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2082B01-22F3-9B8D-EE90-4F1077B02F5D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C5B1F7AD-D032-6B1B-3157-853A19C0F57A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C344F0E-3106-2D8B-2FBB-A9917BE8B429}"/>
              </a:ext>
            </a:extLst>
          </p:cNvPr>
          <p:cNvSpPr txBox="1"/>
          <p:nvPr/>
        </p:nvSpPr>
        <p:spPr>
          <a:xfrm>
            <a:off x="1502903" y="475356"/>
            <a:ext cx="11529396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3, page 24</a:t>
            </a:r>
          </a:p>
          <a:p>
            <a:pPr defTabSz="1028752">
              <a:defRPr/>
            </a:pPr>
            <a:r>
              <a:rPr lang="fr-FR" sz="22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Les élèves peuvent lire soit dans les  livrets, soit au tableau.</a:t>
            </a:r>
            <a:endParaRPr lang="fr-FR" sz="2200" b="1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3FA7F07-9525-E57C-FF02-5C549FBE8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599" y="2146640"/>
            <a:ext cx="5638800" cy="7315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A1B16C-4A42-6458-0BC4-59C6FFFDCA66}"/>
              </a:ext>
            </a:extLst>
          </p:cNvPr>
          <p:cNvSpPr/>
          <p:nvPr/>
        </p:nvSpPr>
        <p:spPr>
          <a:xfrm>
            <a:off x="3321629" y="5372100"/>
            <a:ext cx="6934199" cy="15287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7632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40122-5963-9CBD-6A71-7A52BD8CF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011BCD-7C1E-8529-E2EB-A2A61E01D91C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FA15689-7007-C4E8-4906-04703A7E82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9684594-3228-56A1-C824-6BB5DA271F80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3EB1C33-FA10-222E-FE01-462433CCAA4F}"/>
              </a:ext>
            </a:extLst>
          </p:cNvPr>
          <p:cNvSpPr/>
          <p:nvPr/>
        </p:nvSpPr>
        <p:spPr>
          <a:xfrm>
            <a:off x="565582" y="47624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C1E7033-F0CB-EE75-B557-AD2B3E025C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53341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2">
            <a:extLst>
              <a:ext uri="{FF2B5EF4-FFF2-40B4-BE49-F238E27FC236}">
                <a16:creationId xmlns:a16="http://schemas.microsoft.com/office/drawing/2014/main" id="{8CA046A2-7D7D-100C-4165-A6DAF4C8790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22689" y="2628900"/>
            <a:ext cx="6029182" cy="653255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 Il li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 Elle ira à salé.</a:t>
            </a:r>
          </a:p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 Ali sor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 Je salu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Ali.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E660895-1E8C-CFCC-1C29-585AC7A83020}"/>
              </a:ext>
            </a:extLst>
          </p:cNvPr>
          <p:cNvSpPr txBox="1"/>
          <p:nvPr/>
        </p:nvSpPr>
        <p:spPr>
          <a:xfrm>
            <a:off x="1340438" y="612899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Qui veut passer au tableau pour lire 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13" name="Image 12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38CF6A25-2792-F42E-68B2-9E81DEE7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24" y="364852"/>
            <a:ext cx="5753786" cy="1009969"/>
          </a:xfrm>
          <a:prstGeom prst="rect">
            <a:avLst/>
          </a:prstGeom>
        </p:spPr>
      </p:pic>
      <p:sp>
        <p:nvSpPr>
          <p:cNvPr id="18" name="ZoneTexte 2">
            <a:extLst>
              <a:ext uri="{FF2B5EF4-FFF2-40B4-BE49-F238E27FC236}">
                <a16:creationId xmlns:a16="http://schemas.microsoft.com/office/drawing/2014/main" id="{7D56A4B3-2A2D-40CF-B96E-9FED419A10B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557954" y="2635852"/>
            <a:ext cx="6776110" cy="653255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Elle a un joli </a:t>
            </a:r>
            <a:r>
              <a:rPr lang="fr-MA" sz="7200" b="1" dirty="0">
                <a:solidFill>
                  <a:srgbClr val="FF0000"/>
                </a:solidFill>
                <a:latin typeface="Dosis" panose="02010703020202060003" pitchFamily="2" charset="0"/>
              </a:rPr>
              <a:t>v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élo. </a:t>
            </a:r>
          </a:p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Je li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s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Tu a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s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un joli li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 Le ra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 fil</a:t>
            </a:r>
            <a:r>
              <a:rPr lang="fr-MA" sz="72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7200" b="1" dirty="0">
                <a:solidFill>
                  <a:srgbClr val="106585"/>
                </a:solidFill>
                <a:latin typeface="Dosis" panose="02010703020202060003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177934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FF795-57EE-BBA5-EC98-B65F79213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05EF18-29F9-3C2F-8481-6C66F86AEA35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E61A535-0CFE-3945-57BB-52F1D8BA28B4}"/>
              </a:ext>
            </a:extLst>
          </p:cNvPr>
          <p:cNvSpPr txBox="1"/>
          <p:nvPr/>
        </p:nvSpPr>
        <p:spPr>
          <a:xfrm>
            <a:off x="4782791" y="8639429"/>
            <a:ext cx="3785406" cy="2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6"/>
              </a:lnSpc>
              <a:spcBef>
                <a:spcPct val="0"/>
              </a:spcBef>
            </a:pPr>
            <a:r>
              <a:rPr lang="en-US" sz="1262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97FC690-66CA-079A-64B6-B58F2F5BCEA3}"/>
              </a:ext>
            </a:extLst>
          </p:cNvPr>
          <p:cNvSpPr/>
          <p:nvPr/>
        </p:nvSpPr>
        <p:spPr>
          <a:xfrm>
            <a:off x="2821556" y="1077206"/>
            <a:ext cx="8001000" cy="7924800"/>
          </a:xfrm>
          <a:prstGeom prst="ellipse">
            <a:avLst/>
          </a:prstGeom>
          <a:solidFill>
            <a:schemeClr val="tx2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69">
              <a:lnSpc>
                <a:spcPts val="11100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69">
              <a:lnSpc>
                <a:spcPts val="11100"/>
              </a:lnSpc>
            </a:pPr>
            <a:endParaRPr lang="fr-FR" sz="10001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69"/>
            <a:r>
              <a:rPr lang="fr-FR" sz="72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Test de suivi </a:t>
            </a: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69">
              <a:lnSpc>
                <a:spcPts val="11100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69">
              <a:lnSpc>
                <a:spcPts val="11100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69">
              <a:lnSpc>
                <a:spcPts val="11100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69">
              <a:lnSpc>
                <a:spcPts val="11100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387B2AA1-2AC1-6D22-3FB6-93AB74B7B7E4}"/>
              </a:ext>
            </a:extLst>
          </p:cNvPr>
          <p:cNvSpPr txBox="1"/>
          <p:nvPr/>
        </p:nvSpPr>
        <p:spPr>
          <a:xfrm>
            <a:off x="257759" y="8482960"/>
            <a:ext cx="11701013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99"/>
              </a:lnSpc>
            </a:pPr>
            <a:endParaRPr lang="en-US" sz="6000" dirty="0">
              <a:solidFill>
                <a:schemeClr val="accent5">
                  <a:lumMod val="50000"/>
                </a:schemeClr>
              </a:solidFill>
              <a:latin typeface="Carelia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40DBB01-98F4-8A67-6A23-74BD5B94DA00}"/>
              </a:ext>
            </a:extLst>
          </p:cNvPr>
          <p:cNvSpPr txBox="1"/>
          <p:nvPr/>
        </p:nvSpPr>
        <p:spPr>
          <a:xfrm>
            <a:off x="3402493" y="4058055"/>
            <a:ext cx="6911015" cy="1156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028751">
              <a:lnSpc>
                <a:spcPts val="10367"/>
              </a:lnSpc>
            </a:pPr>
            <a:r>
              <a:rPr lang="fr-FR" sz="5400" b="1" dirty="0">
                <a:solidFill>
                  <a:schemeClr val="accent1"/>
                </a:solidFill>
                <a:latin typeface="Dosis" pitchFamily="2" charset="0"/>
              </a:rPr>
              <a:t>de la lecture  </a:t>
            </a:r>
            <a:endParaRPr lang="en-US" sz="4800" dirty="0">
              <a:solidFill>
                <a:schemeClr val="accent1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752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022A7B46-24AB-13DA-13CD-2C4E0F8A4D8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6335B3E-D5AB-AAA4-254D-52DAAB717E58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/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5" name="TextBox 5"/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7" name="Freeform 7"/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/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2867250" y="1582933"/>
            <a:ext cx="806615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4199"/>
              </a:lnSpc>
            </a:pPr>
            <a:r>
              <a:rPr lang="fr-FR" sz="3600" b="1" dirty="0">
                <a:solidFill>
                  <a:srgbClr val="FFC000"/>
                </a:solidFill>
                <a:latin typeface="Dosis" pitchFamily="2" charset="0"/>
              </a:rPr>
              <a:t>Déroulement du test de suivi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D6EB07F-DFED-B0C3-D3FF-F342FF5C91B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38344" y="2316487"/>
            <a:ext cx="11123963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defTabSz="91444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106585"/>
                </a:solidFill>
                <a:latin typeface="Dosis" pitchFamily="2" charset="0"/>
              </a:rPr>
              <a:t>L’objectif du test est de vérifier si les élèves sont capables de lire des mots contenant les syllabes simples travaillées cette semaine.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accent5">
                    <a:lumMod val="50000"/>
                  </a:schemeClr>
                </a:solidFill>
                <a:latin typeface="Dosis" panose="02010703020202060003" pitchFamily="2" charset="0"/>
              </a:rPr>
              <a:t> 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Dosis" panose="02010703020202060003" pitchFamily="2" charset="0"/>
              </a:rPr>
              <a:t>Seuil de réussite </a:t>
            </a:r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: lire 8 mots  sur 10.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Dosis" panose="02010703020202060003" pitchFamily="2" charset="0"/>
              </a:rPr>
              <a:t>Passation </a:t>
            </a:r>
            <a:r>
              <a:rPr lang="fr-FR" sz="2800" dirty="0">
                <a:solidFill>
                  <a:schemeClr val="accent5">
                    <a:lumMod val="50000"/>
                  </a:schemeClr>
                </a:solidFill>
                <a:latin typeface="Dosis" panose="02010703020202060003" pitchFamily="2" charset="0"/>
              </a:rPr>
              <a:t>:</a:t>
            </a:r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Dosis" panose="02010703020202060003" pitchFamily="2" charset="0"/>
              </a:rPr>
              <a:t> individuelle</a:t>
            </a:r>
            <a:r>
              <a:rPr lang="fr-FR" sz="2800" dirty="0">
                <a:solidFill>
                  <a:schemeClr val="accent5">
                    <a:lumMod val="50000"/>
                  </a:schemeClr>
                </a:solidFill>
                <a:latin typeface="Dosis" panose="02010703020202060003" pitchFamily="2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106585"/>
                </a:solidFill>
                <a:latin typeface="Dosis" pitchFamily="2" charset="0"/>
              </a:rPr>
              <a:t>L’enseignant (e ) remplit la grille de suivi. Il / elle peut recopier les mots sur une feuille ou les imprimer.</a:t>
            </a:r>
          </a:p>
          <a:p>
            <a:pPr marL="514350" indent="-514350" algn="just" defTabSz="91444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106585"/>
                </a:solidFill>
                <a:latin typeface="Dosis" pitchFamily="2" charset="0"/>
              </a:rPr>
              <a:t> Pendant la passation du test de la lecture, les élèves font les activités  d’écriture dans leurs livrets.</a:t>
            </a:r>
          </a:p>
          <a:p>
            <a:pPr marL="514350" indent="-514350" algn="just" defTabSz="914445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FR" sz="2700" dirty="0">
                <a:solidFill>
                  <a:srgbClr val="FF0000"/>
                </a:solidFill>
                <a:latin typeface="Dosis" pitchFamily="2" charset="0"/>
              </a:rPr>
              <a:t>Si moins de 70 % des élèves réussissent, l’enseignant poursuit les activités de remédiation sans prévoir de jours supplémentaires de rebrassage.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AC3990A-730C-796D-2A37-1A315A07F13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725746" y="322864"/>
            <a:ext cx="6124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>
                    <a:lumMod val="50000"/>
                  </a:schemeClr>
                </a:solidFill>
              </a:rPr>
              <a:t>Pour l’enseignant ( e ) – À ne pas lire aux élèves.</a:t>
            </a:r>
          </a:p>
        </p:txBody>
      </p:sp>
    </p:spTree>
    <p:extLst>
      <p:ext uri="{BB962C8B-B14F-4D97-AF65-F5344CB8AC3E}">
        <p14:creationId xmlns:p14="http://schemas.microsoft.com/office/powerpoint/2010/main" val="35781439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E298F-9858-067F-6B33-E8A3A420D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09219-9CBA-52A2-A79C-34A3186B4C5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1584988-D451-9480-AD5E-EBAA455A9FDF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C25F9BB-9E27-9488-84FA-61BF0E50B8F7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572862F-65EC-DD30-3859-FF3F39470D90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861093C-16EA-DC1B-07B8-249D03005E00}"/>
              </a:ext>
            </a:extLst>
          </p:cNvPr>
          <p:cNvSpPr txBox="1"/>
          <p:nvPr/>
        </p:nvSpPr>
        <p:spPr>
          <a:xfrm>
            <a:off x="1340438" y="612899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52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Modèle du test de suivi </a:t>
            </a:r>
            <a:endParaRPr lang="fr-FR" sz="2250" b="1" dirty="0">
              <a:solidFill>
                <a:prstClr val="white">
                  <a:lumMod val="65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0EC483C9-C5A6-6D8F-4B2E-2AF8A687592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11530" y="2177303"/>
            <a:ext cx="12344400" cy="59323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ju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s</a:t>
            </a: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        li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t              </a:t>
            </a: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fil</a:t>
            </a:r>
          </a:p>
          <a:p>
            <a:pPr algn="ctr">
              <a:lnSpc>
                <a:spcPct val="150000"/>
              </a:lnSpc>
            </a:pP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salé       ri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z</a:t>
            </a: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        lila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s</a:t>
            </a: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  </a:t>
            </a:r>
          </a:p>
          <a:p>
            <a:pPr algn="ctr">
              <a:lnSpc>
                <a:spcPct val="150000"/>
              </a:lnSpc>
            </a:pP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joli      sol         fé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</a:t>
            </a:r>
            <a:r>
              <a:rPr lang="fr-MA" sz="8800" b="1" dirty="0">
                <a:solidFill>
                  <a:srgbClr val="106585"/>
                </a:solidFill>
                <a:latin typeface="Dosis" panose="02010703020202060003" pitchFamily="2" charset="0"/>
              </a:rPr>
              <a:t>      ru</a:t>
            </a:r>
            <a:r>
              <a:rPr lang="fr-MA" sz="8800" b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e </a:t>
            </a:r>
            <a:endParaRPr lang="fr-MA" sz="8800" b="1" dirty="0">
              <a:solidFill>
                <a:srgbClr val="106585"/>
              </a:solidFill>
              <a:latin typeface="Dosis" panose="020107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1584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1A76F-C7DE-2B02-3ED0-F427E6CF3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A305A4-A240-1CFB-7FEF-BBAE62EF159A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E1FD100-E508-6460-8832-DAF07642CFDD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0A5A733-7F6B-A61D-95EC-F63DF2E4F1C6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DEE22D7-2E01-0C70-9EEA-6C66FDE1C954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D3BC6F6-1BE8-C945-9379-1DBD62347B8B}"/>
              </a:ext>
            </a:extLst>
          </p:cNvPr>
          <p:cNvSpPr txBox="1"/>
          <p:nvPr/>
        </p:nvSpPr>
        <p:spPr>
          <a:xfrm>
            <a:off x="1502903" y="475356"/>
            <a:ext cx="11529396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4, page 24</a:t>
            </a:r>
          </a:p>
          <a:p>
            <a:pPr defTabSz="1028752">
              <a:defRPr/>
            </a:pPr>
            <a:r>
              <a:rPr lang="fr-FR" sz="22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Les élèves peuvent lire soit sur les  livrets, soit au tableau.</a:t>
            </a:r>
            <a:endParaRPr lang="fr-FR" sz="2200" b="1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7405CF-661E-E5EF-825E-DEF85A42D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599" y="2146640"/>
            <a:ext cx="5638800" cy="7315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EC0986-2F6A-FFD2-BBC9-187834C5B5CB}"/>
              </a:ext>
            </a:extLst>
          </p:cNvPr>
          <p:cNvSpPr/>
          <p:nvPr/>
        </p:nvSpPr>
        <p:spPr>
          <a:xfrm>
            <a:off x="3390899" y="6896100"/>
            <a:ext cx="6934199" cy="15287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9513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11A66-243C-27E1-680C-E553F0139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AB9D36-9A84-C2FF-417E-9409092C27D5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3AFFCA0-2E18-CBDB-62D9-EB1DB0CFCD4B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B886C0C-792F-93D8-17B8-6568DCE377D5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4B12FB6-48E9-D1C1-81E0-7D1A644DD6F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A74DEDC0-D48E-2AFE-BA50-3AE4555AF84D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6309085-F92F-DA4B-0295-A67700DF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5B644C7-F904-4F15-C08B-652CDA64887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Complétez les mots avec la syllabe qui manque.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7C191A-A13D-ED11-966E-E54B29C2E8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3619500"/>
            <a:ext cx="10210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52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C8807-935C-FCF9-FE8F-32D6ACC25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1828C5-E22C-90DF-34ED-326A19B1ABBD}"/>
              </a:ext>
            </a:extLst>
          </p:cNvPr>
          <p:cNvSpPr/>
          <p:nvPr/>
        </p:nvSpPr>
        <p:spPr>
          <a:xfrm>
            <a:off x="0" y="0"/>
            <a:ext cx="13716000" cy="10286999"/>
          </a:xfrm>
          <a:prstGeom prst="rect">
            <a:avLst/>
          </a:prstGeom>
          <a:solidFill>
            <a:srgbClr val="829D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91FF9E9-35DD-0753-23EA-95D7A80B6BA8}"/>
              </a:ext>
            </a:extLst>
          </p:cNvPr>
          <p:cNvSpPr/>
          <p:nvPr/>
        </p:nvSpPr>
        <p:spPr>
          <a:xfrm>
            <a:off x="275854" y="342901"/>
            <a:ext cx="13164293" cy="9601199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8387AD-9506-B039-E770-FC0519E0128B}"/>
              </a:ext>
            </a:extLst>
          </p:cNvPr>
          <p:cNvSpPr/>
          <p:nvPr/>
        </p:nvSpPr>
        <p:spPr>
          <a:xfrm>
            <a:off x="285753" y="342900"/>
            <a:ext cx="13154395" cy="110313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ED263E7-8F09-9B6F-6788-DC4E4F8D0BE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3680" y="-63132"/>
          <a:ext cx="13154393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Freeform 8">
            <a:extLst>
              <a:ext uri="{FF2B5EF4-FFF2-40B4-BE49-F238E27FC236}">
                <a16:creationId xmlns:a16="http://schemas.microsoft.com/office/drawing/2014/main" id="{923A15D9-F6A3-FCB5-E141-5B7590E350A4}"/>
              </a:ext>
            </a:extLst>
          </p:cNvPr>
          <p:cNvSpPr/>
          <p:nvPr/>
        </p:nvSpPr>
        <p:spPr>
          <a:xfrm>
            <a:off x="650395" y="68510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E63653F-0DD5-B11C-0AE2-76BC21EEF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37CA65B-CF72-C67F-33A4-B9C473BE3CB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3839" y="572287"/>
            <a:ext cx="120144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corrigez.</a:t>
            </a:r>
          </a:p>
        </p:txBody>
      </p:sp>
      <p:pic>
        <p:nvPicPr>
          <p:cNvPr id="4" name="Image 3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F3D1DE8-46A5-105B-4B7C-9E671FD657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19" y="2814312"/>
            <a:ext cx="10116962" cy="46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58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0488D-B2D0-73A6-7176-8BCF358BF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B185329-4F13-DFA9-EDE5-FE784018285B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BC6DD1D-3F96-A04C-A08E-A58C1A7F647B}"/>
              </a:ext>
            </a:extLst>
          </p:cNvPr>
          <p:cNvGrpSpPr/>
          <p:nvPr/>
        </p:nvGrpSpPr>
        <p:grpSpPr>
          <a:xfrm>
            <a:off x="857250" y="1180450"/>
            <a:ext cx="12001500" cy="792610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F889E8B-FC5F-F70B-3060-E6A0BE4556B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defTabSz="685834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567C04D-5C9B-73E5-32B5-B7E0059CD718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1" tIns="38101" rIns="38101" bIns="38101" rtlCol="0" anchor="ctr"/>
            <a:lstStyle/>
            <a:p>
              <a:pPr algn="ctr" defTabSz="685834">
                <a:lnSpc>
                  <a:spcPts val="2409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F2B1A333-7E0E-38B8-10EE-6BCB94B675E6}"/>
              </a:ext>
            </a:extLst>
          </p:cNvPr>
          <p:cNvSpPr/>
          <p:nvPr/>
        </p:nvSpPr>
        <p:spPr>
          <a:xfrm>
            <a:off x="1179966" y="571500"/>
            <a:ext cx="929375" cy="892201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2163EE3-F793-448B-99E9-7F3D73C8E190}"/>
              </a:ext>
            </a:extLst>
          </p:cNvPr>
          <p:cNvSpPr txBox="1"/>
          <p:nvPr/>
        </p:nvSpPr>
        <p:spPr>
          <a:xfrm>
            <a:off x="2330295" y="1438633"/>
            <a:ext cx="9277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>
              <a:spcAft>
                <a:spcPts val="900"/>
              </a:spcAft>
              <a:defRPr/>
            </a:pPr>
            <a:r>
              <a:rPr lang="fr-FR" sz="4800" dirty="0">
                <a:solidFill>
                  <a:srgbClr val="106585"/>
                </a:solidFill>
                <a:latin typeface="Dosis" pitchFamily="2" charset="0"/>
              </a:rPr>
              <a:t>Contenu à indiquer: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73BFB48-300C-1392-5455-761A6940D304}"/>
              </a:ext>
            </a:extLst>
          </p:cNvPr>
          <p:cNvGrpSpPr/>
          <p:nvPr/>
        </p:nvGrpSpPr>
        <p:grpSpPr>
          <a:xfrm>
            <a:off x="5072463" y="4180146"/>
            <a:ext cx="6662338" cy="887819"/>
            <a:chOff x="4045023" y="4571453"/>
            <a:chExt cx="10969210" cy="565594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4D2C619-493E-5CBB-507B-D4A7222B3764}"/>
                </a:ext>
              </a:extLst>
            </p:cNvPr>
            <p:cNvSpPr txBox="1"/>
            <p:nvPr/>
          </p:nvSpPr>
          <p:spPr>
            <a:xfrm>
              <a:off x="4045023" y="4803725"/>
              <a:ext cx="8358095" cy="333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34">
                <a:spcAft>
                  <a:spcPts val="900"/>
                </a:spcAft>
                <a:defRPr/>
              </a:pPr>
              <a:endParaRPr lang="fr-FR" sz="2800" b="1" dirty="0">
                <a:solidFill>
                  <a:schemeClr val="accent5">
                    <a:lumMod val="75000"/>
                  </a:schemeClr>
                </a:solidFill>
                <a:latin typeface="Dosis" pitchFamily="2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30C156C-E45B-A801-EAA4-5D08833B2719}"/>
                </a:ext>
              </a:extLst>
            </p:cNvPr>
            <p:cNvSpPr txBox="1"/>
            <p:nvPr/>
          </p:nvSpPr>
          <p:spPr>
            <a:xfrm>
              <a:off x="6466652" y="4571453"/>
              <a:ext cx="8547581" cy="333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34">
                <a:spcAft>
                  <a:spcPts val="900"/>
                </a:spcAft>
                <a:defRPr/>
              </a:pPr>
              <a:r>
                <a:rPr lang="fr-FR" sz="2800" b="1" dirty="0">
                  <a:solidFill>
                    <a:schemeClr val="accent5">
                      <a:lumMod val="75000"/>
                    </a:schemeClr>
                  </a:solidFill>
                  <a:latin typeface="Dosis" pitchFamily="2" charset="0"/>
                </a:rPr>
                <a:t>.</a:t>
              </a: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E501D449-0A0C-2016-ECFD-7C1C761A7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2695" y="3792936"/>
            <a:ext cx="7696200" cy="195053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D470F89C-0BA4-8B77-FC03-E43EE121BE35}"/>
              </a:ext>
            </a:extLst>
          </p:cNvPr>
          <p:cNvSpPr txBox="1"/>
          <p:nvPr/>
        </p:nvSpPr>
        <p:spPr>
          <a:xfrm>
            <a:off x="4218682" y="2400044"/>
            <a:ext cx="55349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Correction d’une erreur dans le livret:</a:t>
            </a:r>
          </a:p>
          <a:p>
            <a:pPr algn="ctr"/>
            <a:r>
              <a:rPr lang="fr-FR" sz="2400" b="1" dirty="0"/>
              <a:t> </a:t>
            </a:r>
            <a:r>
              <a:rPr lang="fr-FR" sz="2400" dirty="0"/>
              <a:t>activité 1 page 24</a:t>
            </a:r>
          </a:p>
          <a:p>
            <a:pPr algn="ctr"/>
            <a:endParaRPr lang="fr-FR" sz="2400" dirty="0"/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D00551C5-09C8-C506-5E40-3A2A43EED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936135"/>
            <a:ext cx="11125200" cy="195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Dosis" panose="02010703020202060003" pitchFamily="2" charset="0"/>
              </a:rPr>
              <a:t> Le</a:t>
            </a:r>
            <a:r>
              <a:rPr lang="fr-FR" altLang="fr-FR" sz="2800" dirty="0">
                <a:latin typeface="Dosis" panose="02010703020202060003" pitchFamily="2" charset="0"/>
              </a:rPr>
              <a:t>s</a:t>
            </a:r>
            <a:r>
              <a:rPr kumimoji="0" lang="fr-FR" alt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Dosis" panose="02010703020202060003" pitchFamily="2" charset="0"/>
              </a:rPr>
              <a:t> mots  </a:t>
            </a: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Dosis" panose="02010703020202060003" pitchFamily="2" charset="0"/>
              </a:rPr>
              <a:t>outils « sous » et « sur » ne sont pas prévus dans le programme  de cette semaine.</a:t>
            </a:r>
            <a:endParaRPr lang="fr-FR" altLang="fr-FR" sz="2800" b="1" i="1" dirty="0">
              <a:solidFill>
                <a:srgbClr val="FF0000"/>
              </a:solidFill>
              <a:latin typeface="Dosis" panose="02010703020202060003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r-FR" sz="2800" dirty="0">
                <a:latin typeface="Dosis" panose="02010703020202060003" pitchFamily="2" charset="0"/>
              </a:rPr>
              <a:t> Demander aux élèves e les remplacer par « les » et «  des »..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40A1190-7177-AB73-CD83-3B65B1E56FC2}"/>
              </a:ext>
            </a:extLst>
          </p:cNvPr>
          <p:cNvSpPr/>
          <p:nvPr/>
        </p:nvSpPr>
        <p:spPr>
          <a:xfrm>
            <a:off x="7848600" y="3949471"/>
            <a:ext cx="2133600" cy="753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6378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6B3BC-790C-2E05-3A09-5F9BFB1E9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BBF66E-22FE-5405-0EEE-1C73AB5D67A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5DA6DBF-52EE-5962-4642-4DBDF2CC1E34}"/>
              </a:ext>
            </a:extLst>
          </p:cNvPr>
          <p:cNvSpPr/>
          <p:nvPr/>
        </p:nvSpPr>
        <p:spPr>
          <a:xfrm>
            <a:off x="313462" y="856246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21FD8C9-0F82-4EF7-327A-EC67A59B0414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126C4CE5-7D22-03C4-612F-B2ADDAF59F99}"/>
              </a:ext>
            </a:extLst>
          </p:cNvPr>
          <p:cNvSpPr/>
          <p:nvPr/>
        </p:nvSpPr>
        <p:spPr>
          <a:xfrm>
            <a:off x="811530" y="6424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751DB13-99A5-9E78-671C-C4C139B5EA13}"/>
              </a:ext>
            </a:extLst>
          </p:cNvPr>
          <p:cNvSpPr txBox="1"/>
          <p:nvPr/>
        </p:nvSpPr>
        <p:spPr>
          <a:xfrm>
            <a:off x="1502903" y="475356"/>
            <a:ext cx="1152939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52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Allez à l’activité 5, page 24</a:t>
            </a:r>
            <a:r>
              <a:rPr lang="fr-FR" sz="22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.</a:t>
            </a:r>
            <a:endParaRPr lang="fr-FR" sz="2200" b="1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3B1CC04-06A4-40DE-6719-CD1F8CE83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8599" y="2146640"/>
            <a:ext cx="5638800" cy="7315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E29350-A400-A1E8-431B-9B485D496660}"/>
              </a:ext>
            </a:extLst>
          </p:cNvPr>
          <p:cNvSpPr/>
          <p:nvPr/>
        </p:nvSpPr>
        <p:spPr>
          <a:xfrm>
            <a:off x="3657600" y="8169356"/>
            <a:ext cx="6934199" cy="15287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460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5B154-881A-62F4-C7D2-3ECE4D7B8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300DE4-7355-0E2E-BB6E-0C2DE9135DDE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4A56AAB-D2BC-4E41-D9AE-82A066791B16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F18A572-181C-F84F-6B5F-014476116E49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8AF8A71-1635-9504-FE6A-FD1A53FFC46B}"/>
              </a:ext>
            </a:extLst>
          </p:cNvPr>
          <p:cNvSpPr/>
          <p:nvPr/>
        </p:nvSpPr>
        <p:spPr>
          <a:xfrm>
            <a:off x="543233" y="54577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FD64503-3F21-7427-4C47-A67312A0CF5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01" y="-42235"/>
          <a:ext cx="13154393" cy="71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499178">
                  <a:extLst>
                    <a:ext uri="{9D8B030D-6E8A-4147-A177-3AD203B41FA5}">
                      <a16:colId xmlns:a16="http://schemas.microsoft.com/office/drawing/2014/main" val="2897137454"/>
                    </a:ext>
                  </a:extLst>
                </a:gridCol>
                <a:gridCol w="2447113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261177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20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</a:t>
                      </a:r>
                      <a:endParaRPr lang="fr-FR" sz="20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4.Ecriture</a:t>
                      </a:r>
                    </a:p>
                    <a:p>
                      <a:pPr algn="ctr"/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6.Jeu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9C00299-6486-3838-7DC6-CEF1B05C8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9199" y="3276600"/>
            <a:ext cx="9977602" cy="37338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D3FE6A-5428-5CA7-ADFB-2A2CF16526CA}"/>
              </a:ext>
            </a:extLst>
          </p:cNvPr>
          <p:cNvSpPr txBox="1"/>
          <p:nvPr/>
        </p:nvSpPr>
        <p:spPr>
          <a:xfrm>
            <a:off x="1281659" y="402611"/>
            <a:ext cx="1253198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18">
              <a:defRPr/>
            </a:pP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Lisez et recopiez sur vos cahiers. </a:t>
            </a:r>
          </a:p>
          <a:p>
            <a:pPr defTabSz="685834">
              <a:defRPr/>
            </a:pPr>
            <a:r>
              <a:rPr lang="fr-FR" i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L’enseignant rappelle aux élèves les règle de la bonne écriture.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E9610D-1FB3-B74B-CAA6-0203CB7B6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371" y="315399"/>
            <a:ext cx="1231211" cy="8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740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DA28F-BAD2-F20A-09FD-77EA597F3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36CFBB-C370-595F-F20C-2DA71C9892AB}"/>
              </a:ext>
            </a:extLst>
          </p:cNvPr>
          <p:cNvSpPr/>
          <p:nvPr/>
        </p:nvSpPr>
        <p:spPr>
          <a:xfrm>
            <a:off x="1" y="-56495"/>
            <a:ext cx="1371599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fr-MA" sz="857" dirty="0"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AA23C56-BF16-80C9-A49C-5BD1FEE6E37C}"/>
              </a:ext>
            </a:extLst>
          </p:cNvPr>
          <p:cNvSpPr txBox="1"/>
          <p:nvPr/>
        </p:nvSpPr>
        <p:spPr>
          <a:xfrm>
            <a:off x="1527988" y="973218"/>
            <a:ext cx="11567327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</a:pPr>
            <a:r>
              <a:rPr lang="en-US" sz="6001" dirty="0">
                <a:solidFill>
                  <a:srgbClr val="215968"/>
                </a:solidFill>
                <a:latin typeface="Carelia"/>
              </a:rPr>
              <a:t>Jeu </a:t>
            </a:r>
          </a:p>
          <a:p>
            <a:pPr algn="ctr" defTabSz="685834">
              <a:lnSpc>
                <a:spcPts val="11099"/>
              </a:lnSpc>
            </a:pPr>
            <a:r>
              <a:rPr lang="en-US" sz="6000" dirty="0">
                <a:solidFill>
                  <a:srgbClr val="215968"/>
                </a:solidFill>
                <a:latin typeface="Carelia"/>
              </a:rPr>
              <a:t>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A66A56E-F614-052B-767E-AE2A88A57360}"/>
              </a:ext>
            </a:extLst>
          </p:cNvPr>
          <p:cNvSpPr txBox="1"/>
          <p:nvPr/>
        </p:nvSpPr>
        <p:spPr>
          <a:xfrm>
            <a:off x="4806501" y="8599489"/>
            <a:ext cx="3742158" cy="199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248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0905E8B-77F0-B839-2EE2-0B088AC5856A}"/>
              </a:ext>
            </a:extLst>
          </p:cNvPr>
          <p:cNvSpPr/>
          <p:nvPr/>
        </p:nvSpPr>
        <p:spPr>
          <a:xfrm>
            <a:off x="2857500" y="1487584"/>
            <a:ext cx="8001000" cy="79248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ctr" defTabSz="685834"/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/>
            <a:r>
              <a:rPr lang="fr-FR" sz="8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Jeu</a:t>
            </a:r>
          </a:p>
          <a:p>
            <a:pPr algn="ctr" defTabSz="685834"/>
            <a:r>
              <a:rPr lang="fr-FR" sz="8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ctr" defTabSz="685834">
              <a:lnSpc>
                <a:spcPts val="11099"/>
              </a:lnSpc>
            </a:pPr>
            <a:endParaRPr lang="fr-FR" sz="6000" b="1" dirty="0">
              <a:solidFill>
                <a:schemeClr val="bg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endParaRPr lang="fr-FR" sz="9600" b="1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defTabSz="685834">
              <a:lnSpc>
                <a:spcPts val="11099"/>
              </a:lnSpc>
            </a:pPr>
            <a:r>
              <a:rPr lang="fr-FR" sz="96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5C9BBFCD-D0E4-F73E-2CC4-9A422EF33C72}"/>
              </a:ext>
            </a:extLst>
          </p:cNvPr>
          <p:cNvSpPr txBox="1"/>
          <p:nvPr/>
        </p:nvSpPr>
        <p:spPr>
          <a:xfrm>
            <a:off x="3173384" y="3832468"/>
            <a:ext cx="7685116" cy="793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6911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Dosis" pitchFamily="2" charset="0"/>
              </a:rPr>
              <a:t>Sauter sur les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Dosis" pitchFamily="2" charset="0"/>
              </a:rPr>
              <a:t>syllabes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Dosis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F26C5CD-DA2D-7166-7184-B1A25E13E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8150" y="6158761"/>
            <a:ext cx="3352800" cy="243726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2335810-AFE5-1376-1B74-8D75AB7F5438}"/>
              </a:ext>
            </a:extLst>
          </p:cNvPr>
          <p:cNvGrpSpPr/>
          <p:nvPr/>
        </p:nvGrpSpPr>
        <p:grpSpPr>
          <a:xfrm>
            <a:off x="0" y="131808"/>
            <a:ext cx="2240841" cy="841410"/>
            <a:chOff x="3663231" y="3540342"/>
            <a:chExt cx="1066274" cy="38554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88E453E9-3035-8A5C-BD55-BCAFBDA99059}"/>
                </a:ext>
              </a:extLst>
            </p:cNvPr>
            <p:cNvSpPr/>
            <p:nvPr/>
          </p:nvSpPr>
          <p:spPr>
            <a:xfrm>
              <a:off x="3848841" y="3631231"/>
              <a:ext cx="748187" cy="26993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065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MA" sz="240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FF1DDF4-5805-72DF-F6FE-7136D225B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231" y="3540342"/>
              <a:ext cx="340739" cy="385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EAF531-C9BF-A396-A2DD-DE48B92F0611}"/>
                </a:ext>
              </a:extLst>
            </p:cNvPr>
            <p:cNvSpPr txBox="1"/>
            <p:nvPr/>
          </p:nvSpPr>
          <p:spPr>
            <a:xfrm>
              <a:off x="3981318" y="3619032"/>
              <a:ext cx="748187" cy="211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MA" sz="2400" b="1" dirty="0">
                  <a:solidFill>
                    <a:srgbClr val="106585"/>
                  </a:solidFill>
                  <a:latin typeface="Dosis" pitchFamily="2" charset="0"/>
                </a:rPr>
                <a:t>10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40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F8D3C-4E16-DC46-CB40-67AA81F0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1F3C90-F569-EE1D-7F30-96C719A651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895E45-0D72-A8CC-AC5E-E22373B1786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FBCB0F9-397B-82B5-B0CF-30CD08F4018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2897" y="419099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47082A4-DCA5-32E3-FA03-2535ED0F150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E1524DF7-1A48-5F8F-3D10-C65972E2F4D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61D4B01-E137-12B2-4FD8-32153DD6E8C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0799" y="3110569"/>
            <a:ext cx="3610639" cy="406586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B474C9-729B-255F-5A87-0D410F95384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80850" y="419099"/>
            <a:ext cx="1096355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Nous allons jouer au jeu « Sauter sur les syllabes » </a:t>
            </a:r>
            <a:b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</a:br>
            <a:r>
              <a:rPr lang="fr-FR" sz="2250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Le joueur doit sauter sur toutes les cases contenant la syllabe annoncée. Après chaque saut, il lit à voix haute la syllabe de la case.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6F1BCC2-CDAE-1197-1453-D8D75C05A164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A0D18E2-E172-1529-AB79-7C422F50A0C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79" y="282192"/>
            <a:ext cx="1381080" cy="1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888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7BD36-1B75-E31D-FC9A-910122852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A891678-9101-5A6D-7D5D-1A8AB9D2F1E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12A793-8764-4C30-F8AD-160208823D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321E72-05EC-85D2-3B52-D7127B4531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2897" y="419099"/>
            <a:ext cx="13030204" cy="9504553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9F854F3-3E12-F9FB-2665-6B62A7A7E9F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5" y="419099"/>
            <a:ext cx="13030202" cy="1066803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62812C1-3E65-3DF3-EEB3-73F67808C53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46620" y="718372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B4E0B77-860A-F1BF-27FB-B8395692959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0469" y="3110569"/>
            <a:ext cx="6440970" cy="40658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21CAF8-AF53-EF21-654D-89AFEF632DC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02920" y="438502"/>
            <a:ext cx="1152939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MA" sz="2250" dirty="0">
                <a:solidFill>
                  <a:prstClr val="white">
                    <a:lumMod val="65000"/>
                  </a:prstClr>
                </a:solidFill>
                <a:latin typeface="Dosis" panose="02010703020202060003" pitchFamily="2" charset="0"/>
              </a:rPr>
              <a:t>Maintenant, on va commencer le jeu.</a:t>
            </a:r>
            <a:endParaRPr lang="fr-FR" sz="2250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  <a:p>
            <a:pPr defTabSz="1028727">
              <a:defRPr/>
            </a:pPr>
            <a:r>
              <a:rPr lang="fr-FR" sz="2000" i="1" dirty="0">
                <a:solidFill>
                  <a:schemeClr val="bg1">
                    <a:lumMod val="65000"/>
                  </a:schemeClr>
                </a:solidFill>
                <a:latin typeface="Dosis" panose="02010703020202060003" pitchFamily="2" charset="0"/>
              </a:rPr>
              <a:t>L’enseignant ( e ) désigne quelques élèves pour jouer</a:t>
            </a:r>
            <a:endParaRPr lang="fr-FR" sz="2250" i="1" dirty="0">
              <a:solidFill>
                <a:schemeClr val="bg1">
                  <a:lumMod val="65000"/>
                </a:schemeClr>
              </a:solidFill>
              <a:latin typeface="Dosis" panose="02010703020202060003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9D7B124-5860-2D9F-A57E-9052A5DF2B6A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561607" y="-64418"/>
          <a:ext cx="13154393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9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192399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  <a:gridCol w="4273795">
                  <a:extLst>
                    <a:ext uri="{9D8B030D-6E8A-4147-A177-3AD203B41FA5}">
                      <a16:colId xmlns:a16="http://schemas.microsoft.com/office/drawing/2014/main" val="2262048582"/>
                    </a:ext>
                  </a:extLst>
                </a:gridCol>
                <a:gridCol w="2864895">
                  <a:extLst>
                    <a:ext uri="{9D8B030D-6E8A-4147-A177-3AD203B41FA5}">
                      <a16:colId xmlns:a16="http://schemas.microsoft.com/office/drawing/2014/main" val="2418460758"/>
                    </a:ext>
                  </a:extLst>
                </a:gridCol>
                <a:gridCol w="1630905">
                  <a:extLst>
                    <a:ext uri="{9D8B030D-6E8A-4147-A177-3AD203B41FA5}">
                      <a16:colId xmlns:a16="http://schemas.microsoft.com/office/drawing/2014/main" val="138499468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2.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Vocabulaire</a:t>
                      </a:r>
                      <a:endParaRPr lang="fr-FR" sz="18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Lecture- écriture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4.Pratique autonome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5.Jeu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1497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09DAB-8982-FD0E-AADE-D3AECFB53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432F5D-ED60-C8E9-B17B-9ED231E0D30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D28E8C-2E26-E848-898C-F479115338E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A6D918-BBD4-95C3-C51C-DDA11CE9416E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2298D862-B555-CFE9-DACE-981F7291F36A}"/>
              </a:ext>
            </a:extLst>
          </p:cNvPr>
          <p:cNvSpPr/>
          <p:nvPr/>
        </p:nvSpPr>
        <p:spPr>
          <a:xfrm>
            <a:off x="1010020" y="65058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>
              <a:defRPr/>
            </a:pPr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D428B3-F4F0-0D95-01AC-D0E013CD0B3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2703" y="434153"/>
            <a:ext cx="120144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À la maison, écrivez, les mots du vocabulaire que nous avons vus aujourd’hui</a:t>
            </a:r>
          </a:p>
          <a:p>
            <a:pPr defTabSz="1028727">
              <a:spcAft>
                <a:spcPts val="600"/>
              </a:spcAft>
              <a:defRPr/>
            </a:pPr>
            <a:r>
              <a:rPr lang="fr-FR" sz="2250" b="1" dirty="0">
                <a:solidFill>
                  <a:srgbClr val="A6A6A6"/>
                </a:solidFill>
                <a:latin typeface="Dosis" panose="02010703020202060003" pitchFamily="2" charset="0"/>
              </a:rPr>
              <a:t>Et terminez les activités de la page 23</a:t>
            </a:r>
          </a:p>
        </p:txBody>
      </p:sp>
      <p:pic>
        <p:nvPicPr>
          <p:cNvPr id="10" name="Image 9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67A0F5C-EF51-0E22-566B-41C334E15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766338"/>
            <a:ext cx="3711644" cy="61221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C2576D-BEFB-EC00-8842-007C2588F5F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93965" y="2606237"/>
            <a:ext cx="3956928" cy="6442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023F3A-B3A2-214C-8119-9C10E76FC9A5}"/>
              </a:ext>
            </a:extLst>
          </p:cNvPr>
          <p:cNvSpPr/>
          <p:nvPr/>
        </p:nvSpPr>
        <p:spPr>
          <a:xfrm>
            <a:off x="7412477" y="2606237"/>
            <a:ext cx="3963345" cy="6442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8475DC9-445D-9995-D191-611BBC0F5A3A}"/>
              </a:ext>
            </a:extLst>
          </p:cNvPr>
          <p:cNvSpPr txBox="1"/>
          <p:nvPr/>
        </p:nvSpPr>
        <p:spPr>
          <a:xfrm>
            <a:off x="4410076" y="1116230"/>
            <a:ext cx="5181600" cy="1206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4">
              <a:lnSpc>
                <a:spcPts val="11099"/>
              </a:lnSpc>
              <a:defRPr/>
            </a:pPr>
            <a:r>
              <a:rPr lang="en-US" sz="3600" dirty="0">
                <a:solidFill>
                  <a:srgbClr val="215968"/>
                </a:solidFill>
                <a:latin typeface="Carelia"/>
              </a:rPr>
              <a:t>Devoir à la </a:t>
            </a:r>
            <a:r>
              <a:rPr lang="en-US" sz="3600" dirty="0" err="1">
                <a:solidFill>
                  <a:srgbClr val="215968"/>
                </a:solidFill>
                <a:latin typeface="Carelia"/>
              </a:rPr>
              <a:t>maison</a:t>
            </a:r>
            <a:endParaRPr lang="en-US" sz="3600" dirty="0">
              <a:solidFill>
                <a:srgbClr val="215968"/>
              </a:solidFill>
              <a:latin typeface="Carel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FB93B6-563D-429A-7B02-0FF40AC7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356495"/>
            <a:ext cx="1386325" cy="115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8D1BB0-AB6F-FF9E-B149-EFCB43904F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9916" y="2763057"/>
            <a:ext cx="3631484" cy="612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319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E8C24-DA99-38B5-645D-DE7B164DE1F3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DAF020A-9247-3E51-467E-810529B131B9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/>
        </p:nvSpPr>
        <p:spPr>
          <a:xfrm>
            <a:off x="342901" y="1485902"/>
            <a:ext cx="13030202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3" name="Bulle narrative : rectangle à coins arrondis 32">
            <a:extLst>
              <a:ext uri="{FF2B5EF4-FFF2-40B4-BE49-F238E27FC236}">
                <a16:creationId xmlns:a16="http://schemas.microsoft.com/office/drawing/2014/main" id="{6B171BFB-CFF9-9341-D11E-479BA567AFB6}"/>
              </a:ext>
            </a:extLst>
          </p:cNvPr>
          <p:cNvSpPr/>
          <p:nvPr/>
        </p:nvSpPr>
        <p:spPr>
          <a:xfrm>
            <a:off x="5684866" y="3607199"/>
            <a:ext cx="6811933" cy="2452636"/>
          </a:xfrm>
          <a:prstGeom prst="wedgeRoundRectCallout">
            <a:avLst>
              <a:gd name="adj1" fmla="val -86230"/>
              <a:gd name="adj2" fmla="val -12353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srgbClr val="215968"/>
              </a:solidFill>
              <a:latin typeface="Dosis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9874B0F-145F-42B0-6385-4A51EAD1F300}"/>
              </a:ext>
            </a:extLst>
          </p:cNvPr>
          <p:cNvSpPr txBox="1"/>
          <p:nvPr/>
        </p:nvSpPr>
        <p:spPr>
          <a:xfrm flipH="1">
            <a:off x="5832100" y="3712339"/>
            <a:ext cx="6517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4"/>
            <a:endParaRPr lang="fr-MA" sz="32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La séance d’aujourd’hui est terminée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  <a:p>
            <a:pPr algn="ctr" defTabSz="685834"/>
            <a:r>
              <a:rPr lang="fr-MA" sz="3200" b="1" dirty="0">
                <a:solidFill>
                  <a:srgbClr val="215968"/>
                </a:solidFill>
                <a:latin typeface="Dosis" pitchFamily="2" charset="0"/>
              </a:rPr>
              <a:t>A demain ! </a:t>
            </a:r>
          </a:p>
          <a:p>
            <a:pPr marL="514364" indent="-514364" defTabSz="685834">
              <a:buFontTx/>
              <a:buChar char="-"/>
            </a:pPr>
            <a:endParaRPr lang="fr-MA" sz="3200" b="1" dirty="0">
              <a:solidFill>
                <a:srgbClr val="EEECE1">
                  <a:lumMod val="25000"/>
                </a:srgbClr>
              </a:solidFill>
              <a:latin typeface="Dosis" pitchFamily="2" charset="0"/>
            </a:endParaRPr>
          </a:p>
        </p:txBody>
      </p:sp>
      <p:pic>
        <p:nvPicPr>
          <p:cNvPr id="7" name="Image 6" descr="Une image contenant croquis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CE009262-ECC6-6453-617E-99EABA5214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0DD"/>
              </a:clrFrom>
              <a:clrTo>
                <a:srgbClr val="FFF0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8" y="3390900"/>
            <a:ext cx="532118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325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CE4B2-FD2F-990C-DF94-E32A763B3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245BDE6-7AA4-08DD-C2FB-AA2FF886AA19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fr-MA" sz="1350" dirty="0">
              <a:latin typeface="Dosis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5EA4B7E-FD64-2C4F-F66C-00647C64A5F7}"/>
              </a:ext>
            </a:extLst>
          </p:cNvPr>
          <p:cNvGrpSpPr/>
          <p:nvPr/>
        </p:nvGrpSpPr>
        <p:grpSpPr>
          <a:xfrm>
            <a:off x="0" y="1285875"/>
            <a:ext cx="13716000" cy="7715250"/>
            <a:chOff x="0" y="0"/>
            <a:chExt cx="18288000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3647D98-6365-3D3F-7C0D-829CEAB78E8F}"/>
                </a:ext>
              </a:extLst>
            </p:cNvPr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555" b="-5555"/>
              </a:stretch>
            </a:blipFill>
          </p:spPr>
          <p:txBody>
            <a:bodyPr/>
            <a:lstStyle/>
            <a:p>
              <a:pPr defTabSz="514376"/>
              <a:endParaRPr lang="fr-MA" sz="1013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5FA68C78-E349-4608-9BFC-5325C29A0CCC}"/>
                </a:ext>
              </a:extLst>
            </p:cNvPr>
            <p:cNvSpPr txBox="1"/>
            <p:nvPr/>
          </p:nvSpPr>
          <p:spPr>
            <a:xfrm>
              <a:off x="4070515" y="854735"/>
              <a:ext cx="5575583" cy="3590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85800">
                <a:lnSpc>
                  <a:spcPts val="1556"/>
                </a:lnSpc>
              </a:pPr>
              <a:r>
                <a:rPr lang="ar-MA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الإعداد المادي للأستاذ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26E19098-86ED-6896-582D-ABB21C430E19}"/>
                </a:ext>
              </a:extLst>
            </p:cNvPr>
            <p:cNvSpPr/>
            <p:nvPr/>
          </p:nvSpPr>
          <p:spPr>
            <a:xfrm>
              <a:off x="4419600" y="419100"/>
              <a:ext cx="9448800" cy="94488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76"/>
              <a:r>
                <a:rPr lang="fr-FR" sz="5400" b="1" dirty="0">
                  <a:solidFill>
                    <a:srgbClr val="10658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Réflexions de l’enseignant</a:t>
              </a:r>
            </a:p>
            <a:p>
              <a:pPr algn="ctr" defTabSz="514376"/>
              <a:endParaRPr lang="fr-FR" sz="54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  <a:p>
              <a:pPr algn="ctr" defTabSz="514376"/>
              <a:r>
                <a:rPr lang="fr-FR" sz="3600" b="1" dirty="0">
                  <a:solidFill>
                    <a:srgbClr val="20455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Je note mes observations dans le cahier-journal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2628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03DC9-C6BF-E0B5-0EA6-2752F6D73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>
            <a:extLst>
              <a:ext uri="{FF2B5EF4-FFF2-40B4-BE49-F238E27FC236}">
                <a16:creationId xmlns:a16="http://schemas.microsoft.com/office/drawing/2014/main" id="{3FDAD11B-98B7-8017-F5F4-112ACA7F5F0E}"/>
              </a:ext>
            </a:extLst>
          </p:cNvPr>
          <p:cNvSpPr/>
          <p:nvPr/>
        </p:nvSpPr>
        <p:spPr>
          <a:xfrm>
            <a:off x="12944475" y="1358538"/>
            <a:ext cx="713150" cy="713150"/>
          </a:xfrm>
          <a:custGeom>
            <a:avLst/>
            <a:gdLst/>
            <a:ahLst/>
            <a:cxnLst/>
            <a:rect l="l" t="t" r="r" b="b"/>
            <a:pathLst>
              <a:path w="950866" h="950866">
                <a:moveTo>
                  <a:pt x="0" y="0"/>
                </a:moveTo>
                <a:lnTo>
                  <a:pt x="950866" y="0"/>
                </a:lnTo>
                <a:lnTo>
                  <a:pt x="950866" y="950866"/>
                </a:lnTo>
                <a:lnTo>
                  <a:pt x="0" y="950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fr-FR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0D7BBDA-8161-88E0-5165-464A8246917D}"/>
              </a:ext>
            </a:extLst>
          </p:cNvPr>
          <p:cNvSpPr/>
          <p:nvPr/>
        </p:nvSpPr>
        <p:spPr>
          <a:xfrm>
            <a:off x="2140118" y="1806601"/>
            <a:ext cx="6018105" cy="118847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55C58A4-DD53-E71F-21B4-9FF2E219F70C}"/>
              </a:ext>
            </a:extLst>
          </p:cNvPr>
          <p:cNvGrpSpPr/>
          <p:nvPr/>
        </p:nvGrpSpPr>
        <p:grpSpPr>
          <a:xfrm>
            <a:off x="433188" y="342900"/>
            <a:ext cx="12849624" cy="8585562"/>
            <a:chOff x="312517" y="227366"/>
            <a:chExt cx="8518967" cy="619658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C64D6A8-B2AC-C767-721B-1FCA04132154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fr-FR" sz="21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23AF4F9-29C5-59C6-FCBE-DADB2B1CFCC2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85800"/>
              <a:endParaRPr lang="fr-MA" sz="525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363C068C-0FD8-4C4D-9CF5-FB3ECAE3900D}"/>
              </a:ext>
            </a:extLst>
          </p:cNvPr>
          <p:cNvSpPr txBox="1"/>
          <p:nvPr/>
        </p:nvSpPr>
        <p:spPr>
          <a:xfrm>
            <a:off x="1028701" y="2215693"/>
            <a:ext cx="113414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A la fin de la séance d’aujourd’hui, au moins 80% des élèves devraient être capables de :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7EF5B05-889C-CED3-42C0-1A341578C956}"/>
              </a:ext>
            </a:extLst>
          </p:cNvPr>
          <p:cNvGrpSpPr/>
          <p:nvPr/>
        </p:nvGrpSpPr>
        <p:grpSpPr>
          <a:xfrm>
            <a:off x="2124914" y="3699565"/>
            <a:ext cx="9466173" cy="2407466"/>
            <a:chOff x="2853491" y="4076701"/>
            <a:chExt cx="12621564" cy="3209955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B03DDA6B-280A-5D7F-4C95-36BC89CD1E14}"/>
                </a:ext>
              </a:extLst>
            </p:cNvPr>
            <p:cNvGrpSpPr/>
            <p:nvPr/>
          </p:nvGrpSpPr>
          <p:grpSpPr>
            <a:xfrm flipH="1">
              <a:off x="2853491" y="4076701"/>
              <a:ext cx="12581019" cy="1399639"/>
              <a:chOff x="1309128" y="1880836"/>
              <a:chExt cx="6724021" cy="748048"/>
            </a:xfrm>
          </p:grpSpPr>
          <p:sp>
            <p:nvSpPr>
              <p:cNvPr id="33" name="Rectangle : coins arrondis 18 - 2">
                <a:extLst>
                  <a:ext uri="{FF2B5EF4-FFF2-40B4-BE49-F238E27FC236}">
                    <a16:creationId xmlns:a16="http://schemas.microsoft.com/office/drawing/2014/main" id="{6B41BC3C-D488-F60C-65CC-99C4802DA7D2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DBDF7AB0-03E9-5C15-37EE-DBAFA7F67822}"/>
                  </a:ext>
                </a:extLst>
              </p:cNvPr>
              <p:cNvSpPr txBox="1"/>
              <p:nvPr/>
            </p:nvSpPr>
            <p:spPr>
              <a:xfrm>
                <a:off x="3082838" y="2077767"/>
                <a:ext cx="4373252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Comprendre et produire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mots du vocabulaire</a:t>
                </a:r>
              </a:p>
            </p:txBody>
          </p:sp>
          <p:sp>
            <p:nvSpPr>
              <p:cNvPr id="37" name="Oval 86">
                <a:extLst>
                  <a:ext uri="{FF2B5EF4-FFF2-40B4-BE49-F238E27FC236}">
                    <a16:creationId xmlns:a16="http://schemas.microsoft.com/office/drawing/2014/main" id="{065A59F7-9987-ABAF-3C30-7413B83EFFA6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38" name="Graphique 37">
                <a:extLst>
                  <a:ext uri="{FF2B5EF4-FFF2-40B4-BE49-F238E27FC236}">
                    <a16:creationId xmlns:a16="http://schemas.microsoft.com/office/drawing/2014/main" id="{7E46BD37-2FD6-B338-E549-7EB9B3519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7FF7AA6-DE9A-3167-61D0-60C1786199AA}"/>
                </a:ext>
              </a:extLst>
            </p:cNvPr>
            <p:cNvGrpSpPr/>
            <p:nvPr/>
          </p:nvGrpSpPr>
          <p:grpSpPr>
            <a:xfrm flipH="1">
              <a:off x="2853491" y="5887017"/>
              <a:ext cx="12621564" cy="1399639"/>
              <a:chOff x="1287458" y="1880836"/>
              <a:chExt cx="6745691" cy="748048"/>
            </a:xfrm>
          </p:grpSpPr>
          <p:sp>
            <p:nvSpPr>
              <p:cNvPr id="6" name="Rectangle : coins arrondis 18 - 2">
                <a:extLst>
                  <a:ext uri="{FF2B5EF4-FFF2-40B4-BE49-F238E27FC236}">
                    <a16:creationId xmlns:a16="http://schemas.microsoft.com/office/drawing/2014/main" id="{A00F715A-067F-86C8-8D2C-491ED3DAA05B}"/>
                  </a:ext>
                </a:extLst>
              </p:cNvPr>
              <p:cNvSpPr/>
              <p:nvPr/>
            </p:nvSpPr>
            <p:spPr>
              <a:xfrm flipH="1">
                <a:off x="1309128" y="1880836"/>
                <a:ext cx="6505663" cy="748048"/>
              </a:xfrm>
              <a:prstGeom prst="roundRect">
                <a:avLst>
                  <a:gd name="adj" fmla="val 28279"/>
                </a:avLst>
              </a:prstGeom>
              <a:solidFill>
                <a:srgbClr val="D6E9EA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defRPr/>
                </a:pPr>
                <a:endParaRPr lang="fr-FR" sz="135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57D20E1-D24E-0C5B-AECE-00F619557DAB}"/>
                  </a:ext>
                </a:extLst>
              </p:cNvPr>
              <p:cNvSpPr txBox="1"/>
              <p:nvPr/>
            </p:nvSpPr>
            <p:spPr>
              <a:xfrm>
                <a:off x="1287458" y="2087646"/>
                <a:ext cx="6168633" cy="394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>
                  <a:buFont typeface="Arial" panose="020B0604020202020204" pitchFamily="34" charset="0"/>
                  <a:buChar char="•"/>
                </a:pPr>
                <a:r>
                  <a:rPr lang="fr-FR" sz="3000" b="1" dirty="0">
                    <a:solidFill>
                      <a:srgbClr val="005664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Lire et écrire </a:t>
                </a:r>
                <a:r>
                  <a:rPr lang="fr-FR" sz="3000" b="1" dirty="0">
                    <a:solidFill>
                      <a:srgbClr val="4F81BD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les syllabes et les mots présentés. </a:t>
                </a:r>
              </a:p>
            </p:txBody>
          </p:sp>
          <p:sp>
            <p:nvSpPr>
              <p:cNvPr id="8" name="Oval 86">
                <a:extLst>
                  <a:ext uri="{FF2B5EF4-FFF2-40B4-BE49-F238E27FC236}">
                    <a16:creationId xmlns:a16="http://schemas.microsoft.com/office/drawing/2014/main" id="{D64A107A-2E1E-6946-6BC4-9B3D18C6205A}"/>
                  </a:ext>
                </a:extLst>
              </p:cNvPr>
              <p:cNvSpPr/>
              <p:nvPr/>
            </p:nvSpPr>
            <p:spPr>
              <a:xfrm flipH="1">
                <a:off x="7590605" y="2045628"/>
                <a:ext cx="387758" cy="376435"/>
              </a:xfrm>
              <a:prstGeom prst="ellipse">
                <a:avLst/>
              </a:prstGeom>
              <a:solidFill>
                <a:srgbClr val="00566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3000" b="1" dirty="0">
                  <a:solidFill>
                    <a:prstClr val="white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pic>
            <p:nvPicPr>
              <p:cNvPr id="9" name="Graphique 8">
                <a:extLst>
                  <a:ext uri="{FF2B5EF4-FFF2-40B4-BE49-F238E27FC236}">
                    <a16:creationId xmlns:a16="http://schemas.microsoft.com/office/drawing/2014/main" id="{7872DD2A-9C62-70C6-B1A4-F446FBB45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681053" y="2056318"/>
                <a:ext cx="352096" cy="272874"/>
              </a:xfrm>
              <a:prstGeom prst="rect">
                <a:avLst/>
              </a:prstGeom>
            </p:spPr>
          </p:pic>
        </p:grp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6BF069FA-30A5-C278-AB56-84275188BE24}"/>
              </a:ext>
            </a:extLst>
          </p:cNvPr>
          <p:cNvSpPr txBox="1"/>
          <p:nvPr/>
        </p:nvSpPr>
        <p:spPr>
          <a:xfrm>
            <a:off x="4102240" y="6468973"/>
            <a:ext cx="7384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Les objectifs de ma séance ont-ils été atteints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Sinon, pourquoi ? </a:t>
            </a:r>
          </a:p>
          <a:p>
            <a:pPr defTabSz="457223"/>
            <a:r>
              <a:rPr lang="fr-FR" sz="3600" b="1" dirty="0">
                <a:solidFill>
                  <a:srgbClr val="106585"/>
                </a:solidFill>
                <a:latin typeface="Microsoft Uighur" panose="02000000000000000000" pitchFamily="2" charset="-78"/>
                <a:ea typeface="Dosis"/>
                <a:cs typeface="Microsoft Uighur" panose="02000000000000000000" pitchFamily="2" charset="-78"/>
                <a:sym typeface="Dosis"/>
              </a:rPr>
              <a:t>Que faudrait-il faire pour les prochaines séances ? 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6957875D-B494-8377-E10F-26B17E3EFBE0}"/>
              </a:ext>
            </a:extLst>
          </p:cNvPr>
          <p:cNvSpPr/>
          <p:nvPr/>
        </p:nvSpPr>
        <p:spPr>
          <a:xfrm rot="21482714">
            <a:off x="2574113" y="6641773"/>
            <a:ext cx="1305563" cy="1391177"/>
          </a:xfrm>
          <a:custGeom>
            <a:avLst/>
            <a:gdLst/>
            <a:ahLst/>
            <a:cxnLst/>
            <a:rect l="l" t="t" r="r" b="b"/>
            <a:pathLst>
              <a:path w="1363289" h="1605587">
                <a:moveTo>
                  <a:pt x="0" y="0"/>
                </a:moveTo>
                <a:lnTo>
                  <a:pt x="1363289" y="0"/>
                </a:lnTo>
                <a:lnTo>
                  <a:pt x="1363289" y="1605587"/>
                </a:lnTo>
                <a:lnTo>
                  <a:pt x="0" y="16055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42935">
              <a:defRPr/>
            </a:pPr>
            <a:endParaRPr lang="fr-MA" sz="450">
              <a:solidFill>
                <a:prstClr val="black"/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344065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1143000" y="0"/>
            <a:ext cx="15750159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EBF35789-EF5A-9231-2393-AA2D13C5F56A}"/>
                </a:ext>
              </a:extLst>
            </p:cNvPr>
            <p:cNvSpPr txBox="1"/>
            <p:nvPr/>
          </p:nvSpPr>
          <p:spPr>
            <a:xfrm>
              <a:off x="800100" y="1946591"/>
              <a:ext cx="2504182" cy="2104846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91444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 ( e )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B880F6B-019B-D533-D569-3E486C493E3D}"/>
              </a:ext>
            </a:extLst>
          </p:cNvPr>
          <p:cNvGrpSpPr/>
          <p:nvPr/>
        </p:nvGrpSpPr>
        <p:grpSpPr>
          <a:xfrm>
            <a:off x="-224241" y="647699"/>
            <a:ext cx="13940241" cy="9004313"/>
            <a:chOff x="312517" y="227366"/>
            <a:chExt cx="8518967" cy="6196583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8C158567-4502-B310-DE89-009000674922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68DB3F4F-AC56-D5B8-B6B3-2933D5B57305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6420009C-4B5D-ADDB-AB42-273A4C4ED63E}"/>
                </a:ext>
              </a:extLst>
            </p:cNvPr>
            <p:cNvSpPr/>
            <p:nvPr/>
          </p:nvSpPr>
          <p:spPr>
            <a:xfrm rot="5400000" flipH="1">
              <a:off x="-463198" y="2017096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technique</a:t>
              </a: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59A18EDE-8FD4-9098-1951-634F9EC90D5E}"/>
                </a:ext>
              </a:extLst>
            </p:cNvPr>
            <p:cNvSpPr/>
            <p:nvPr/>
          </p:nvSpPr>
          <p:spPr>
            <a:xfrm rot="5400000" flipH="1">
              <a:off x="-463198" y="4818960"/>
              <a:ext cx="2420189" cy="396922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Matériel didactique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8BB73FE-82DE-3657-B2B0-82B688E20DEB}"/>
              </a:ext>
            </a:extLst>
          </p:cNvPr>
          <p:cNvGrpSpPr/>
          <p:nvPr/>
        </p:nvGrpSpPr>
        <p:grpSpPr>
          <a:xfrm>
            <a:off x="1197375" y="1778358"/>
            <a:ext cx="11526033" cy="3385609"/>
            <a:chOff x="-3805047" y="3869835"/>
            <a:chExt cx="6297262" cy="2753069"/>
          </a:xfrm>
        </p:grpSpPr>
        <p:sp>
          <p:nvSpPr>
            <p:cNvPr id="35" name="Rectangle : coins arrondis 18 - 2">
              <a:extLst>
                <a:ext uri="{FF2B5EF4-FFF2-40B4-BE49-F238E27FC236}">
                  <a16:creationId xmlns:a16="http://schemas.microsoft.com/office/drawing/2014/main" id="{E66AB5C8-1D1D-D857-E7DC-482198A1642B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7" name="Rectangle : coins arrondis 18 - 2">
              <a:extLst>
                <a:ext uri="{FF2B5EF4-FFF2-40B4-BE49-F238E27FC236}">
                  <a16:creationId xmlns:a16="http://schemas.microsoft.com/office/drawing/2014/main" id="{49B01AB1-339A-45D5-E17A-8182AEF93E2B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Projection ajustée</a:t>
              </a:r>
            </a:p>
          </p:txBody>
        </p:sp>
        <p:sp>
          <p:nvSpPr>
            <p:cNvPr id="38" name="Rectangle : coins arrondis 18 - 2">
              <a:extLst>
                <a:ext uri="{FF2B5EF4-FFF2-40B4-BE49-F238E27FC236}">
                  <a16:creationId xmlns:a16="http://schemas.microsoft.com/office/drawing/2014/main" id="{247B1C7C-160A-B0C4-5222-0611986D667B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9" name="Rectangle : coins arrondis 18 - 2">
              <a:extLst>
                <a:ext uri="{FF2B5EF4-FFF2-40B4-BE49-F238E27FC236}">
                  <a16:creationId xmlns:a16="http://schemas.microsoft.com/office/drawing/2014/main" id="{121C533F-5211-C2F1-3EAD-800CFB01A50B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Pointeur</a:t>
              </a:r>
            </a:p>
          </p:txBody>
        </p:sp>
        <p:sp>
          <p:nvSpPr>
            <p:cNvPr id="40" name="Rectangle : coins arrondis 18 - 2">
              <a:extLst>
                <a:ext uri="{FF2B5EF4-FFF2-40B4-BE49-F238E27FC236}">
                  <a16:creationId xmlns:a16="http://schemas.microsoft.com/office/drawing/2014/main" id="{B0015994-FBA8-0CC0-7192-15FB914433A0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1" name="Rectangle : coins arrondis 18 - 2">
              <a:extLst>
                <a:ext uri="{FF2B5EF4-FFF2-40B4-BE49-F238E27FC236}">
                  <a16:creationId xmlns:a16="http://schemas.microsoft.com/office/drawing/2014/main" id="{5494C38E-FD8B-EFAD-06C0-221FC7E8BC80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PC + PPT 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00D0206-309B-76C5-3DCA-42E6982B78F6}"/>
              </a:ext>
            </a:extLst>
          </p:cNvPr>
          <p:cNvGrpSpPr/>
          <p:nvPr/>
        </p:nvGrpSpPr>
        <p:grpSpPr>
          <a:xfrm>
            <a:off x="1197375" y="5980964"/>
            <a:ext cx="11526033" cy="3385609"/>
            <a:chOff x="-3805047" y="3869835"/>
            <a:chExt cx="6297262" cy="2753069"/>
          </a:xfrm>
        </p:grpSpPr>
        <p:sp>
          <p:nvSpPr>
            <p:cNvPr id="43" name="Rectangle : coins arrondis 18 - 2">
              <a:extLst>
                <a:ext uri="{FF2B5EF4-FFF2-40B4-BE49-F238E27FC236}">
                  <a16:creationId xmlns:a16="http://schemas.microsoft.com/office/drawing/2014/main" id="{D8B61545-1988-9D14-609D-4093874F1CF0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4" name="Rectangle : coins arrondis 18 - 2">
              <a:extLst>
                <a:ext uri="{FF2B5EF4-FFF2-40B4-BE49-F238E27FC236}">
                  <a16:creationId xmlns:a16="http://schemas.microsoft.com/office/drawing/2014/main" id="{94DDF271-4916-F1E1-8B60-CCD2DD8F3744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45" name="Rectangle : coins arrondis 18 - 2">
              <a:extLst>
                <a:ext uri="{FF2B5EF4-FFF2-40B4-BE49-F238E27FC236}">
                  <a16:creationId xmlns:a16="http://schemas.microsoft.com/office/drawing/2014/main" id="{C86BE406-9691-131D-B279-28A8CE99F52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6" name="Rectangle : coins arrondis 18 - 2">
              <a:extLst>
                <a:ext uri="{FF2B5EF4-FFF2-40B4-BE49-F238E27FC236}">
                  <a16:creationId xmlns:a16="http://schemas.microsoft.com/office/drawing/2014/main" id="{CD2DBE1D-B56C-985F-96AE-BCDDCE0F0E37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47" name="Rectangle : coins arrondis 18 - 2">
              <a:extLst>
                <a:ext uri="{FF2B5EF4-FFF2-40B4-BE49-F238E27FC236}">
                  <a16:creationId xmlns:a16="http://schemas.microsoft.com/office/drawing/2014/main" id="{6BD78D22-5948-B7AB-2EB6-BA8E82FEDF5B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8" name="Rectangle : coins arrondis 18 - 2">
              <a:extLst>
                <a:ext uri="{FF2B5EF4-FFF2-40B4-BE49-F238E27FC236}">
                  <a16:creationId xmlns:a16="http://schemas.microsoft.com/office/drawing/2014/main" id="{8419E73E-BAAB-43E5-A165-5A05A592822B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rgbClr val="2045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  <a:endPara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49" name="Image 48">
            <a:extLst>
              <a:ext uri="{FF2B5EF4-FFF2-40B4-BE49-F238E27FC236}">
                <a16:creationId xmlns:a16="http://schemas.microsoft.com/office/drawing/2014/main" id="{DAD49D37-0D76-267B-BAB0-985F4C78A59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87039" y="2262372"/>
            <a:ext cx="1949421" cy="1709956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18E004F-9791-13E7-B666-44CA5A37F2B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0829" y="2029246"/>
            <a:ext cx="1994341" cy="1992214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259E2772-B305-A781-A0E6-A00F85484D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600487" y="2574326"/>
            <a:ext cx="2702072" cy="1073793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069D2DAA-D662-9A10-8808-87390189095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5"/>
          <a:srcRect l="1" t="974" r="78882" b="31320"/>
          <a:stretch/>
        </p:blipFill>
        <p:spPr>
          <a:xfrm>
            <a:off x="1816619" y="6367292"/>
            <a:ext cx="2305282" cy="1648594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C42C5708-4DD4-1F9C-FF7F-CC0A97500E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370633">
            <a:off x="10172072" y="6363674"/>
            <a:ext cx="1601060" cy="1920109"/>
          </a:xfrm>
          <a:prstGeom prst="rect">
            <a:avLst/>
          </a:prstGeom>
          <a:ln w="28575">
            <a:solidFill>
              <a:srgbClr val="215968"/>
            </a:solidFill>
          </a:ln>
        </p:spPr>
      </p:pic>
      <p:pic>
        <p:nvPicPr>
          <p:cNvPr id="54" name="Image 53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E7EE16A7-7F79-0B04-5447-FAF30924ED6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5951947" y="6321865"/>
            <a:ext cx="1812103" cy="173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73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 (e)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9242F9B-4AEB-BD76-F321-C208D128D45D}"/>
              </a:ext>
            </a:extLst>
          </p:cNvPr>
          <p:cNvGrpSpPr/>
          <p:nvPr/>
        </p:nvGrpSpPr>
        <p:grpSpPr>
          <a:xfrm>
            <a:off x="367712" y="266700"/>
            <a:ext cx="12408211" cy="9294456"/>
            <a:chOff x="312517" y="227366"/>
            <a:chExt cx="8518967" cy="619658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F5EE306-3E44-3D7B-5BB4-7D3421C2E243}"/>
                </a:ext>
              </a:extLst>
            </p:cNvPr>
            <p:cNvSpPr/>
            <p:nvPr/>
          </p:nvSpPr>
          <p:spPr>
            <a:xfrm>
              <a:off x="312517" y="636608"/>
              <a:ext cx="8518967" cy="5787341"/>
            </a:xfrm>
            <a:prstGeom prst="roundRect">
              <a:avLst>
                <a:gd name="adj" fmla="val 2439"/>
              </a:avLst>
            </a:prstGeom>
            <a:solidFill>
              <a:srgbClr val="F4FAFA"/>
            </a:solidFill>
            <a:ln w="28575">
              <a:solidFill>
                <a:srgbClr val="0056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80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C7ECC7D-E25B-80B4-444C-55A3BB059559}"/>
                </a:ext>
              </a:extLst>
            </p:cNvPr>
            <p:cNvSpPr/>
            <p:nvPr/>
          </p:nvSpPr>
          <p:spPr>
            <a:xfrm>
              <a:off x="625110" y="227366"/>
              <a:ext cx="384791" cy="562981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700" dirty="0">
                <a:latin typeface="Dosis" pitchFamily="2" charset="0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3A2566D-5520-DAAF-8D1F-7D8332ADF52F}"/>
                </a:ext>
              </a:extLst>
            </p:cNvPr>
            <p:cNvSpPr/>
            <p:nvPr/>
          </p:nvSpPr>
          <p:spPr>
            <a:xfrm flipH="1">
              <a:off x="2048059" y="368699"/>
              <a:ext cx="4970000" cy="532201"/>
            </a:xfrm>
            <a:prstGeom prst="roundRect">
              <a:avLst>
                <a:gd name="adj" fmla="val 50000"/>
              </a:avLst>
            </a:prstGeom>
            <a:solidFill>
              <a:srgbClr val="005664"/>
            </a:solidFill>
            <a:ln w="13658" cap="flat">
              <a:solidFill>
                <a:srgbClr val="005664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Pictogrammes pour la gestion de la séance. </a:t>
              </a:r>
              <a:endParaRPr lang="ar-M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3011423-B9FB-0F83-B5A1-13CDF18D50C7}"/>
              </a:ext>
            </a:extLst>
          </p:cNvPr>
          <p:cNvGrpSpPr/>
          <p:nvPr/>
        </p:nvGrpSpPr>
        <p:grpSpPr>
          <a:xfrm>
            <a:off x="981248" y="1720589"/>
            <a:ext cx="11733013" cy="7588800"/>
            <a:chOff x="927300" y="1714500"/>
            <a:chExt cx="11861398" cy="7588800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BC1FA995-CAA2-AE95-E9F6-5D9E56FDAD54}"/>
                </a:ext>
              </a:extLst>
            </p:cNvPr>
            <p:cNvGrpSpPr/>
            <p:nvPr/>
          </p:nvGrpSpPr>
          <p:grpSpPr>
            <a:xfrm>
              <a:off x="927300" y="5617007"/>
              <a:ext cx="11861398" cy="3686293"/>
              <a:chOff x="879241" y="2081147"/>
              <a:chExt cx="15157229" cy="3686293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E158EF12-D2CB-A3FF-098D-5AB67BD51FB7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2" name="Rectangle : coins arrondis 18 - 2">
                  <a:extLst>
                    <a:ext uri="{FF2B5EF4-FFF2-40B4-BE49-F238E27FC236}">
                      <a16:creationId xmlns:a16="http://schemas.microsoft.com/office/drawing/2014/main" id="{74A4870A-2223-67C2-B0EC-BCF3A4F10399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3" name="Rectangle : coins arrondis 18 - 2">
                  <a:extLst>
                    <a:ext uri="{FF2B5EF4-FFF2-40B4-BE49-F238E27FC236}">
                      <a16:creationId xmlns:a16="http://schemas.microsoft.com/office/drawing/2014/main" id="{1EDA6F81-318E-8C02-2B46-DAAF030FDBE5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Passage au tableau.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Un élève réalise la tâche. </a:t>
                  </a:r>
                </a:p>
              </p:txBody>
            </p: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9D773EE3-80D7-D69E-C7BB-1E3132D166D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86293"/>
                <a:chOff x="190445" y="2577358"/>
                <a:chExt cx="1439843" cy="2751266"/>
              </a:xfrm>
            </p:grpSpPr>
            <p:sp>
              <p:nvSpPr>
                <p:cNvPr id="50" name="Rectangle : coins arrondis 18 - 2">
                  <a:extLst>
                    <a:ext uri="{FF2B5EF4-FFF2-40B4-BE49-F238E27FC236}">
                      <a16:creationId xmlns:a16="http://schemas.microsoft.com/office/drawing/2014/main" id="{65C106B6-984B-54EF-8988-21C106032C95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51" name="Rectangle : coins arrondis 18 - 2">
                  <a:extLst>
                    <a:ext uri="{FF2B5EF4-FFF2-40B4-BE49-F238E27FC236}">
                      <a16:creationId xmlns:a16="http://schemas.microsoft.com/office/drawing/2014/main" id="{B1198DE2-FB54-4B81-84DC-EF9991D21CB1}"/>
                    </a:ext>
                  </a:extLst>
                </p:cNvPr>
                <p:cNvSpPr/>
                <p:nvPr/>
              </p:nvSpPr>
              <p:spPr>
                <a:xfrm flipH="1">
                  <a:off x="190445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Travail en binôme.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travaillent à deux 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76A27635-36A8-C161-E414-C3C37024AA4C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86293"/>
                <a:chOff x="190446" y="2577358"/>
                <a:chExt cx="3016583" cy="2751266"/>
              </a:xfrm>
            </p:grpSpPr>
            <p:sp>
              <p:nvSpPr>
                <p:cNvPr id="46" name="Rectangle : coins arrondis 18 - 2">
                  <a:extLst>
                    <a:ext uri="{FF2B5EF4-FFF2-40B4-BE49-F238E27FC236}">
                      <a16:creationId xmlns:a16="http://schemas.microsoft.com/office/drawing/2014/main" id="{0D87C4EA-5121-2064-9F77-17D40C29762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7" name="Rectangle : coins arrondis 18 - 2">
                  <a:extLst>
                    <a:ext uri="{FF2B5EF4-FFF2-40B4-BE49-F238E27FC236}">
                      <a16:creationId xmlns:a16="http://schemas.microsoft.com/office/drawing/2014/main" id="{CEEC63C3-7658-EF2F-82AF-37CBF83A6D6A}"/>
                    </a:ext>
                  </a:extLst>
                </p:cNvPr>
                <p:cNvSpPr/>
                <p:nvPr/>
              </p:nvSpPr>
              <p:spPr>
                <a:xfrm flipH="1">
                  <a:off x="190446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Pratique autonome.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L’enseignant(e)  circule entre les rangs. 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8" name="Rectangle : coins arrondis 18 - 2">
                  <a:extLst>
                    <a:ext uri="{FF2B5EF4-FFF2-40B4-BE49-F238E27FC236}">
                      <a16:creationId xmlns:a16="http://schemas.microsoft.com/office/drawing/2014/main" id="{BE956582-E98C-070F-EAB8-E64B2610299B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9" name="Rectangle : coins arrondis 18 - 2">
                  <a:extLst>
                    <a:ext uri="{FF2B5EF4-FFF2-40B4-BE49-F238E27FC236}">
                      <a16:creationId xmlns:a16="http://schemas.microsoft.com/office/drawing/2014/main" id="{C72CC5A6-D360-68FA-F457-A90C4545C9CD}"/>
                    </a:ext>
                  </a:extLst>
                </p:cNvPr>
                <p:cNvSpPr/>
                <p:nvPr/>
              </p:nvSpPr>
              <p:spPr>
                <a:xfrm flipH="1">
                  <a:off x="1767187" y="4441960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Devoir à la maison.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recopient leurs devoirs</a:t>
                  </a:r>
                </a:p>
              </p:txBody>
            </p:sp>
          </p:grp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368D5201-3DD6-60A7-144F-6B0B85078B42}"/>
                </a:ext>
              </a:extLst>
            </p:cNvPr>
            <p:cNvGrpSpPr/>
            <p:nvPr/>
          </p:nvGrpSpPr>
          <p:grpSpPr>
            <a:xfrm>
              <a:off x="927300" y="1714500"/>
              <a:ext cx="11861398" cy="3648780"/>
              <a:chOff x="879241" y="2081147"/>
              <a:chExt cx="15157229" cy="3648780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7A165859-027C-E527-F5EA-1A5F56E28841}"/>
                  </a:ext>
                </a:extLst>
              </p:cNvPr>
              <p:cNvGrpSpPr/>
              <p:nvPr/>
            </p:nvGrpSpPr>
            <p:grpSpPr>
              <a:xfrm>
                <a:off x="879241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41" name="Rectangle : coins arrondis 18 - 2">
                  <a:extLst>
                    <a:ext uri="{FF2B5EF4-FFF2-40B4-BE49-F238E27FC236}">
                      <a16:creationId xmlns:a16="http://schemas.microsoft.com/office/drawing/2014/main" id="{430F5EDF-4451-A9B9-E6AA-FFF1C580892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2" name="Rectangle : coins arrondis 18 - 2">
                  <a:extLst>
                    <a:ext uri="{FF2B5EF4-FFF2-40B4-BE49-F238E27FC236}">
                      <a16:creationId xmlns:a16="http://schemas.microsoft.com/office/drawing/2014/main" id="{709C9248-CA69-7562-D943-9C82C2842B28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Modelage.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écoutent. </a:t>
                  </a:r>
                </a:p>
              </p:txBody>
            </p:sp>
          </p:grpSp>
          <p:grpSp>
            <p:nvGrpSpPr>
              <p:cNvPr id="33" name="Groupe 32">
                <a:extLst>
                  <a:ext uri="{FF2B5EF4-FFF2-40B4-BE49-F238E27FC236}">
                    <a16:creationId xmlns:a16="http://schemas.microsoft.com/office/drawing/2014/main" id="{58B03B95-366E-9C0B-BFDE-455628C83D22}"/>
                  </a:ext>
                </a:extLst>
              </p:cNvPr>
              <p:cNvGrpSpPr/>
              <p:nvPr/>
            </p:nvGrpSpPr>
            <p:grpSpPr>
              <a:xfrm>
                <a:off x="4761805" y="2081147"/>
                <a:ext cx="3528316" cy="3648780"/>
                <a:chOff x="190445" y="2577358"/>
                <a:chExt cx="1439843" cy="2723268"/>
              </a:xfrm>
            </p:grpSpPr>
            <p:sp>
              <p:nvSpPr>
                <p:cNvPr id="39" name="Rectangle : coins arrondis 18 - 2">
                  <a:extLst>
                    <a:ext uri="{FF2B5EF4-FFF2-40B4-BE49-F238E27FC236}">
                      <a16:creationId xmlns:a16="http://schemas.microsoft.com/office/drawing/2014/main" id="{514E6512-BEEE-8126-76AB-F4A0E859C64B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40" name="Rectangle : coins arrondis 18 - 2">
                  <a:extLst>
                    <a:ext uri="{FF2B5EF4-FFF2-40B4-BE49-F238E27FC236}">
                      <a16:creationId xmlns:a16="http://schemas.microsoft.com/office/drawing/2014/main" id="{71EF0337-508E-088B-CAEA-1713D63A4060}"/>
                    </a:ext>
                  </a:extLst>
                </p:cNvPr>
                <p:cNvSpPr/>
                <p:nvPr/>
              </p:nvSpPr>
              <p:spPr>
                <a:xfrm flipH="1">
                  <a:off x="190445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Questions directes.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L’enseignant( e) désigne des élèves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  <p:grpSp>
            <p:nvGrpSpPr>
              <p:cNvPr id="34" name="Groupe 33">
                <a:extLst>
                  <a:ext uri="{FF2B5EF4-FFF2-40B4-BE49-F238E27FC236}">
                    <a16:creationId xmlns:a16="http://schemas.microsoft.com/office/drawing/2014/main" id="{1ADF0922-BD23-4763-B4EC-136526A06549}"/>
                  </a:ext>
                </a:extLst>
              </p:cNvPr>
              <p:cNvGrpSpPr/>
              <p:nvPr/>
            </p:nvGrpSpPr>
            <p:grpSpPr>
              <a:xfrm>
                <a:off x="8644373" y="2081147"/>
                <a:ext cx="7392097" cy="3648780"/>
                <a:chOff x="190446" y="2577358"/>
                <a:chExt cx="3016583" cy="2723268"/>
              </a:xfrm>
            </p:grpSpPr>
            <p:sp>
              <p:nvSpPr>
                <p:cNvPr id="35" name="Rectangle : coins arrondis 18 - 2">
                  <a:extLst>
                    <a:ext uri="{FF2B5EF4-FFF2-40B4-BE49-F238E27FC236}">
                      <a16:creationId xmlns:a16="http://schemas.microsoft.com/office/drawing/2014/main" id="{FFC310CD-5538-B04D-2902-D37BF99521C3}"/>
                    </a:ext>
                  </a:extLst>
                </p:cNvPr>
                <p:cNvSpPr/>
                <p:nvPr/>
              </p:nvSpPr>
              <p:spPr>
                <a:xfrm flipH="1">
                  <a:off x="190446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6" name="Rectangle : coins arrondis 18 - 2">
                  <a:extLst>
                    <a:ext uri="{FF2B5EF4-FFF2-40B4-BE49-F238E27FC236}">
                      <a16:creationId xmlns:a16="http://schemas.microsoft.com/office/drawing/2014/main" id="{FD1CA468-03A3-AA94-CAFE-569DCF32AE6C}"/>
                    </a:ext>
                  </a:extLst>
                </p:cNvPr>
                <p:cNvSpPr/>
                <p:nvPr/>
              </p:nvSpPr>
              <p:spPr>
                <a:xfrm flipH="1">
                  <a:off x="190446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Répétition chorale.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Toute la classe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participe. </a:t>
                  </a:r>
                </a:p>
              </p:txBody>
            </p:sp>
            <p:sp>
              <p:nvSpPr>
                <p:cNvPr id="37" name="Rectangle : coins arrondis 18 - 2">
                  <a:extLst>
                    <a:ext uri="{FF2B5EF4-FFF2-40B4-BE49-F238E27FC236}">
                      <a16:creationId xmlns:a16="http://schemas.microsoft.com/office/drawing/2014/main" id="{B6BE2EF8-0DE7-565C-C59A-9C86F57BDF66}"/>
                    </a:ext>
                  </a:extLst>
                </p:cNvPr>
                <p:cNvSpPr/>
                <p:nvPr/>
              </p:nvSpPr>
              <p:spPr>
                <a:xfrm flipH="1">
                  <a:off x="1767187" y="2577358"/>
                  <a:ext cx="1439842" cy="2695991"/>
                </a:xfrm>
                <a:prstGeom prst="roundRect">
                  <a:avLst>
                    <a:gd name="adj" fmla="val 8533"/>
                  </a:avLst>
                </a:prstGeom>
                <a:solidFill>
                  <a:schemeClr val="bg1"/>
                </a:solidFill>
                <a:ln w="38100">
                  <a:solidFill>
                    <a:srgbClr val="0097B2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  <p:sp>
              <p:nvSpPr>
                <p:cNvPr id="38" name="Rectangle : coins arrondis 18 - 2">
                  <a:extLst>
                    <a:ext uri="{FF2B5EF4-FFF2-40B4-BE49-F238E27FC236}">
                      <a16:creationId xmlns:a16="http://schemas.microsoft.com/office/drawing/2014/main" id="{D4831129-F538-714D-07D7-F35757154E75}"/>
                    </a:ext>
                  </a:extLst>
                </p:cNvPr>
                <p:cNvSpPr/>
                <p:nvPr/>
              </p:nvSpPr>
              <p:spPr>
                <a:xfrm flipH="1">
                  <a:off x="1767187" y="4413962"/>
                  <a:ext cx="1439842" cy="886664"/>
                </a:xfrm>
                <a:prstGeom prst="roundRect">
                  <a:avLst/>
                </a:prstGeom>
                <a:solidFill>
                  <a:srgbClr val="0097B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Observation. </a:t>
                  </a:r>
                </a:p>
                <a:p>
                  <a:pPr marL="0" marR="0" lvl="0" indent="0" algn="ctr" defTabSz="457200" rtl="0" eaLnBrk="1" fontAlgn="auto" latinLnBrk="0" hangingPunct="1">
                    <a:spcBef>
                      <a:spcPts val="0"/>
                    </a:spcBef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uLnTx/>
                      <a:uFillTx/>
                      <a:latin typeface="Microsoft Uighur" panose="02000000000000000000" pitchFamily="2" charset="-78"/>
                      <a:cs typeface="Microsoft Uighur" panose="02000000000000000000" pitchFamily="2" charset="-78"/>
                    </a:rPr>
                    <a:t>Les élèves observent</a:t>
                  </a:r>
                  <a:endPara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Microsoft Uighur" panose="02000000000000000000" pitchFamily="2" charset="-78"/>
                    <a:cs typeface="Microsoft Uighur" panose="02000000000000000000" pitchFamily="2" charset="-78"/>
                  </a:endParaRPr>
                </a:p>
              </p:txBody>
            </p:sp>
          </p:grpSp>
        </p:grpSp>
      </p:grpSp>
      <p:pic>
        <p:nvPicPr>
          <p:cNvPr id="54" name="Image 53">
            <a:extLst>
              <a:ext uri="{FF2B5EF4-FFF2-40B4-BE49-F238E27FC236}">
                <a16:creationId xmlns:a16="http://schemas.microsoft.com/office/drawing/2014/main" id="{2FD0F5FA-7E26-55F0-4207-5896D229788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76" y="1964530"/>
            <a:ext cx="1981301" cy="2031472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512FFF9-9E0A-9C27-0109-3946C0852C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205740" y="2119562"/>
            <a:ext cx="2065132" cy="1872552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746FCC9-443E-1800-7E8D-ABF5C061D90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7409" y="2058554"/>
            <a:ext cx="1953730" cy="186908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531F7CFC-1A65-FC99-2AA2-EFAC9477C44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10068" y="5990453"/>
            <a:ext cx="1878836" cy="1803149"/>
          </a:xfrm>
          <a:prstGeom prst="roundRect">
            <a:avLst>
              <a:gd name="adj" fmla="val 11078"/>
            </a:avLst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ADCB60BA-C1F7-125A-EC28-8FBDC81A93A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517" y="6031915"/>
            <a:ext cx="1750622" cy="1698823"/>
          </a:xfrm>
          <a:prstGeom prst="rect">
            <a:avLst/>
          </a:prstGeom>
        </p:spPr>
      </p:pic>
      <p:pic>
        <p:nvPicPr>
          <p:cNvPr id="59" name="Image 58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B3906AE-9ADD-915C-9255-95028FC4761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7600" y="2024160"/>
            <a:ext cx="1514121" cy="2063355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727AAC13-BCEC-631A-3311-2E00166B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994" y="5965886"/>
            <a:ext cx="1905001" cy="180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Image 60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11FFE867-8B64-F4EC-2252-3A2ED205986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68" y="6049233"/>
            <a:ext cx="1822346" cy="16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3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547ADE48-CFB4-64B7-F83F-4EAA13317AC0}"/>
              </a:ext>
            </a:extLst>
          </p:cNvPr>
          <p:cNvGrpSpPr/>
          <p:nvPr/>
        </p:nvGrpSpPr>
        <p:grpSpPr>
          <a:xfrm>
            <a:off x="-8039" y="-431979"/>
            <a:ext cx="13716000" cy="10722482"/>
            <a:chOff x="-1265860" y="-442699"/>
            <a:chExt cx="10447750" cy="8255318"/>
          </a:xfrm>
        </p:grpSpPr>
        <p:sp>
          <p:nvSpPr>
            <p:cNvPr id="2" name="Freeform 2"/>
            <p:cNvSpPr/>
            <p:nvPr/>
          </p:nvSpPr>
          <p:spPr>
            <a:xfrm>
              <a:off x="-1265860" y="-442699"/>
              <a:ext cx="10447750" cy="8255318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555" b="-5555"/>
              </a:stretch>
            </a:blipFill>
          </p:spPr>
          <p:txBody>
            <a:bodyPr/>
            <a:lstStyle/>
            <a:p>
              <a:endParaRPr lang="fr-MA" sz="857" dirty="0">
                <a:latin typeface="Dosis" pitchFamily="2" charset="0"/>
              </a:endParaRPr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-605046" y="641737"/>
              <a:ext cx="9134475" cy="6335063"/>
              <a:chOff x="-536267" y="-47625"/>
              <a:chExt cx="3895412" cy="255940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536267" y="-43398"/>
                <a:ext cx="3895412" cy="2555175"/>
              </a:xfrm>
              <a:custGeom>
                <a:avLst/>
                <a:gdLst/>
                <a:ahLst/>
                <a:cxnLst/>
                <a:rect l="l" t="t" r="r" b="b"/>
                <a:pathLst>
                  <a:path w="3895412" h="2555175">
                    <a:moveTo>
                      <a:pt x="6703" y="0"/>
                    </a:moveTo>
                    <a:lnTo>
                      <a:pt x="3888710" y="0"/>
                    </a:lnTo>
                    <a:cubicBezTo>
                      <a:pt x="3892411" y="0"/>
                      <a:pt x="3895412" y="3001"/>
                      <a:pt x="3895412" y="6703"/>
                    </a:cubicBezTo>
                    <a:lnTo>
                      <a:pt x="3895412" y="2548473"/>
                    </a:lnTo>
                    <a:cubicBezTo>
                      <a:pt x="3895412" y="2550250"/>
                      <a:pt x="3894706" y="2551955"/>
                      <a:pt x="3893449" y="2553212"/>
                    </a:cubicBezTo>
                    <a:cubicBezTo>
                      <a:pt x="3892192" y="2554469"/>
                      <a:pt x="3890487" y="2555175"/>
                      <a:pt x="3888710" y="2555175"/>
                    </a:cubicBezTo>
                    <a:lnTo>
                      <a:pt x="6703" y="2555175"/>
                    </a:lnTo>
                    <a:cubicBezTo>
                      <a:pt x="4925" y="2555175"/>
                      <a:pt x="3220" y="2554469"/>
                      <a:pt x="1963" y="2553212"/>
                    </a:cubicBezTo>
                    <a:cubicBezTo>
                      <a:pt x="706" y="2551955"/>
                      <a:pt x="0" y="2550250"/>
                      <a:pt x="0" y="2548473"/>
                    </a:cubicBezTo>
                    <a:lnTo>
                      <a:pt x="0" y="6703"/>
                    </a:lnTo>
                    <a:cubicBezTo>
                      <a:pt x="0" y="4925"/>
                      <a:pt x="706" y="3220"/>
                      <a:pt x="1963" y="1963"/>
                    </a:cubicBezTo>
                    <a:cubicBezTo>
                      <a:pt x="3220" y="706"/>
                      <a:pt x="4925" y="0"/>
                      <a:pt x="6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fr-MA" sz="857" dirty="0">
                  <a:latin typeface="Dosis" pitchFamily="2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7665" tIns="37665" rIns="37665" bIns="37665" rtlCol="0" anchor="ctr"/>
              <a:lstStyle/>
              <a:p>
                <a:pPr algn="ctr">
                  <a:lnSpc>
                    <a:spcPts val="2381"/>
                  </a:lnSpc>
                </a:pPr>
                <a:endParaRPr sz="857" dirty="0">
                  <a:latin typeface="Dosis" pitchFamily="2" charset="0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695961" y="297234"/>
              <a:ext cx="707358" cy="679063"/>
            </a:xfrm>
            <a:custGeom>
              <a:avLst/>
              <a:gdLst/>
              <a:ahLst/>
              <a:cxnLst/>
              <a:rect l="l" t="t" r="r" b="b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MA" sz="857" dirty="0">
                <a:latin typeface="Dosis" pitchFamily="2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140780" y="1835587"/>
            <a:ext cx="7434444" cy="657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1"/>
              </a:lnSpc>
            </a:pPr>
            <a:r>
              <a:rPr lang="en-US" sz="6600" b="1" dirty="0">
                <a:solidFill>
                  <a:schemeClr val="tx2"/>
                </a:solidFill>
                <a:latin typeface="Carelia"/>
              </a:rPr>
              <a:t>Plan de la séance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63516" y="3250520"/>
            <a:ext cx="4033133" cy="427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1"/>
              </a:lnSpc>
            </a:pPr>
            <a:r>
              <a:rPr lang="en-US" sz="2598" b="1" dirty="0">
                <a:solidFill>
                  <a:srgbClr val="8DC63F"/>
                </a:solidFill>
                <a:latin typeface="Carelia"/>
              </a:rPr>
              <a:t>    </a:t>
            </a:r>
            <a:r>
              <a:rPr lang="en-US" sz="3600" b="1" dirty="0">
                <a:solidFill>
                  <a:srgbClr val="106585"/>
                </a:solidFill>
                <a:latin typeface="Carelia"/>
              </a:rPr>
              <a:t>1. </a:t>
            </a:r>
            <a:r>
              <a:rPr lang="en-US" sz="3600" b="1" dirty="0" err="1">
                <a:solidFill>
                  <a:srgbClr val="106585"/>
                </a:solidFill>
                <a:latin typeface="Carelia"/>
              </a:rPr>
              <a:t>rituel</a:t>
            </a:r>
            <a:endParaRPr lang="en-US" sz="2598" b="1" dirty="0">
              <a:solidFill>
                <a:srgbClr val="106585"/>
              </a:solidFill>
              <a:latin typeface="Carelia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520975FF-C4E0-5D86-270B-BF29A19BF229}"/>
              </a:ext>
            </a:extLst>
          </p:cNvPr>
          <p:cNvSpPr txBox="1"/>
          <p:nvPr/>
        </p:nvSpPr>
        <p:spPr>
          <a:xfrm>
            <a:off x="1125431" y="4509999"/>
            <a:ext cx="4033133" cy="38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1"/>
              </a:lnSpc>
            </a:pPr>
            <a:r>
              <a:rPr lang="en-US" sz="2598" dirty="0">
                <a:solidFill>
                  <a:srgbClr val="8DC63F"/>
                </a:solidFill>
                <a:latin typeface="Carelia"/>
              </a:rPr>
              <a:t>   </a:t>
            </a:r>
            <a:endParaRPr lang="en-US" sz="2598" dirty="0">
              <a:solidFill>
                <a:srgbClr val="106585"/>
              </a:solidFill>
              <a:latin typeface="Carelia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E6C1C41-DB0E-EB18-709F-86830A881F23}"/>
              </a:ext>
            </a:extLst>
          </p:cNvPr>
          <p:cNvSpPr txBox="1"/>
          <p:nvPr/>
        </p:nvSpPr>
        <p:spPr>
          <a:xfrm>
            <a:off x="3812108" y="4352180"/>
            <a:ext cx="71286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8DC63F"/>
                </a:solidFill>
                <a:latin typeface="Carelia"/>
              </a:rPr>
              <a:t>    </a:t>
            </a:r>
            <a:r>
              <a:rPr lang="en-US" sz="3600" b="1" dirty="0">
                <a:solidFill>
                  <a:srgbClr val="106585"/>
                </a:solidFill>
                <a:latin typeface="Carelia"/>
              </a:rPr>
              <a:t>2. </a:t>
            </a:r>
            <a:r>
              <a:rPr lang="en-US" sz="3600" b="1" dirty="0" err="1">
                <a:solidFill>
                  <a:srgbClr val="106585"/>
                </a:solidFill>
                <a:latin typeface="Carelia"/>
              </a:rPr>
              <a:t>Vocabulaire</a:t>
            </a:r>
            <a:endParaRPr lang="en-US" sz="3600" b="1" dirty="0">
              <a:solidFill>
                <a:srgbClr val="106585"/>
              </a:solidFill>
              <a:latin typeface="Carelia"/>
            </a:endParaRPr>
          </a:p>
          <a:p>
            <a:pPr marL="1800225" lvl="2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Carelia"/>
              </a:rPr>
              <a:t>Rebrassage</a:t>
            </a:r>
            <a:r>
              <a:rPr lang="en-US" sz="3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Carelia"/>
              </a:rPr>
              <a:t> </a:t>
            </a:r>
          </a:p>
          <a:p>
            <a:pPr marL="1800225" lvl="2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Carelia"/>
              </a:rPr>
              <a:t>Test de </a:t>
            </a:r>
            <a:r>
              <a:rPr lang="en-US" sz="3000" b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Carelia"/>
              </a:rPr>
              <a:t>suivi</a:t>
            </a:r>
            <a:endParaRPr lang="en-US" sz="3000" b="1" dirty="0">
              <a:solidFill>
                <a:schemeClr val="tx2">
                  <a:lumMod val="40000"/>
                  <a:lumOff val="60000"/>
                </a:schemeClr>
              </a:solidFill>
              <a:latin typeface="Carelia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37F3FF47-A181-13AB-6870-33D6FABA820F}"/>
              </a:ext>
            </a:extLst>
          </p:cNvPr>
          <p:cNvSpPr txBox="1"/>
          <p:nvPr/>
        </p:nvSpPr>
        <p:spPr>
          <a:xfrm>
            <a:off x="3761462" y="6949428"/>
            <a:ext cx="7179245" cy="2196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1"/>
              </a:lnSpc>
            </a:pPr>
            <a:r>
              <a:rPr lang="en-US" sz="3600" b="1" dirty="0">
                <a:solidFill>
                  <a:srgbClr val="106585"/>
                </a:solidFill>
                <a:latin typeface="Carelia"/>
              </a:rPr>
              <a:t>    3. Lecture</a:t>
            </a:r>
          </a:p>
          <a:p>
            <a:pPr marL="1800225" lvl="2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Carelia"/>
              </a:rPr>
              <a:t>Rebrassage </a:t>
            </a:r>
          </a:p>
          <a:p>
            <a:pPr marL="1800225" lvl="2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Carelia"/>
              </a:rPr>
              <a:t>Test de </a:t>
            </a:r>
            <a:r>
              <a:rPr lang="en-US" sz="3000" b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Carelia"/>
              </a:rPr>
              <a:t>suivi</a:t>
            </a:r>
            <a:endParaRPr lang="en-US" sz="3000" b="1" dirty="0">
              <a:solidFill>
                <a:schemeClr val="tx2">
                  <a:lumMod val="40000"/>
                  <a:lumOff val="60000"/>
                </a:schemeClr>
              </a:solidFill>
              <a:latin typeface="Carelia"/>
            </a:endParaRPr>
          </a:p>
          <a:p>
            <a:pPr>
              <a:lnSpc>
                <a:spcPts val="2991"/>
              </a:lnSpc>
            </a:pPr>
            <a:endParaRPr lang="en-US" sz="3600" b="1" dirty="0">
              <a:solidFill>
                <a:srgbClr val="106585"/>
              </a:solidFill>
              <a:latin typeface="Carelia"/>
            </a:endParaRPr>
          </a:p>
        </p:txBody>
      </p:sp>
    </p:spTree>
    <p:extLst>
      <p:ext uri="{BB962C8B-B14F-4D97-AF65-F5344CB8AC3E}">
        <p14:creationId xmlns:p14="http://schemas.microsoft.com/office/powerpoint/2010/main" val="3355196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5A196-0D03-F749-8501-C568B82D4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A059BA2-8C1A-6FEF-5F9A-FC719DB8DBE6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BAEE6DD-16E4-CE75-DB1F-DC9C60DD79BC}"/>
              </a:ext>
            </a:extLst>
          </p:cNvPr>
          <p:cNvSpPr/>
          <p:nvPr/>
        </p:nvSpPr>
        <p:spPr>
          <a:xfrm>
            <a:off x="275854" y="342900"/>
            <a:ext cx="13164293" cy="96012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4B5FDAA7-1FB0-58C4-C153-BEF09720A2E7}"/>
              </a:ext>
            </a:extLst>
          </p:cNvPr>
          <p:cNvSpPr/>
          <p:nvPr/>
        </p:nvSpPr>
        <p:spPr>
          <a:xfrm>
            <a:off x="285753" y="342900"/>
            <a:ext cx="13154395" cy="9785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/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EDDC6B7-CAD5-F3E6-5F1E-CF33FA3A5217}"/>
              </a:ext>
            </a:extLst>
          </p:cNvPr>
          <p:cNvSpPr/>
          <p:nvPr/>
        </p:nvSpPr>
        <p:spPr>
          <a:xfrm>
            <a:off x="562942" y="59898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4"/>
            <a:endParaRPr lang="fr-MA" sz="135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6C96612-8ADA-2516-5D6E-90142027279A}"/>
              </a:ext>
            </a:extLst>
          </p:cNvPr>
          <p:cNvSpPr txBox="1"/>
          <p:nvPr/>
        </p:nvSpPr>
        <p:spPr>
          <a:xfrm>
            <a:off x="1254314" y="590118"/>
            <a:ext cx="993116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34"/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Prenez vos ardoises et vos livrets de français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120C3E-68FC-9D86-45DB-1E5CCE50FB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61" y="342900"/>
            <a:ext cx="1072972" cy="992461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A0F5B73-4673-B158-7158-DF81D6459657}"/>
              </a:ext>
            </a:extLst>
          </p:cNvPr>
          <p:cNvGrpSpPr/>
          <p:nvPr/>
        </p:nvGrpSpPr>
        <p:grpSpPr>
          <a:xfrm>
            <a:off x="989239" y="3859170"/>
            <a:ext cx="11506508" cy="3533358"/>
            <a:chOff x="-3805047" y="3869835"/>
            <a:chExt cx="6297262" cy="2753069"/>
          </a:xfrm>
        </p:grpSpPr>
        <p:sp>
          <p:nvSpPr>
            <p:cNvPr id="9" name="Rectangle : coins arrondis 18 - 2">
              <a:extLst>
                <a:ext uri="{FF2B5EF4-FFF2-40B4-BE49-F238E27FC236}">
                  <a16:creationId xmlns:a16="http://schemas.microsoft.com/office/drawing/2014/main" id="{06AE3FB6-617E-30CE-17D9-E4944BB22D51}"/>
                </a:ext>
              </a:extLst>
            </p:cNvPr>
            <p:cNvSpPr/>
            <p:nvPr/>
          </p:nvSpPr>
          <p:spPr>
            <a:xfrm flipH="1">
              <a:off x="556072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Rectangle : coins arrondis 18 - 2">
              <a:extLst>
                <a:ext uri="{FF2B5EF4-FFF2-40B4-BE49-F238E27FC236}">
                  <a16:creationId xmlns:a16="http://schemas.microsoft.com/office/drawing/2014/main" id="{AD7D1A10-A7C4-A797-618D-2504E07EB108}"/>
                </a:ext>
              </a:extLst>
            </p:cNvPr>
            <p:cNvSpPr/>
            <p:nvPr/>
          </p:nvSpPr>
          <p:spPr>
            <a:xfrm flipH="1">
              <a:off x="556072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Livret </a:t>
              </a:r>
            </a:p>
          </p:txBody>
        </p:sp>
        <p:sp>
          <p:nvSpPr>
            <p:cNvPr id="11" name="Rectangle : coins arrondis 18 - 2">
              <a:extLst>
                <a:ext uri="{FF2B5EF4-FFF2-40B4-BE49-F238E27FC236}">
                  <a16:creationId xmlns:a16="http://schemas.microsoft.com/office/drawing/2014/main" id="{2DB4658C-20DC-72AA-17DA-FB2A1D58EE00}"/>
                </a:ext>
              </a:extLst>
            </p:cNvPr>
            <p:cNvSpPr/>
            <p:nvPr/>
          </p:nvSpPr>
          <p:spPr>
            <a:xfrm flipH="1">
              <a:off x="-1634079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 : coins arrondis 18 - 2">
              <a:extLst>
                <a:ext uri="{FF2B5EF4-FFF2-40B4-BE49-F238E27FC236}">
                  <a16:creationId xmlns:a16="http://schemas.microsoft.com/office/drawing/2014/main" id="{5BCD92FE-BC16-F3AC-6E4B-C0BFF7AC5F18}"/>
                </a:ext>
              </a:extLst>
            </p:cNvPr>
            <p:cNvSpPr/>
            <p:nvPr/>
          </p:nvSpPr>
          <p:spPr>
            <a:xfrm flipH="1">
              <a:off x="-1634079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Cahier </a:t>
              </a:r>
            </a:p>
          </p:txBody>
        </p:sp>
        <p:sp>
          <p:nvSpPr>
            <p:cNvPr id="14" name="Rectangle : coins arrondis 18 - 2">
              <a:extLst>
                <a:ext uri="{FF2B5EF4-FFF2-40B4-BE49-F238E27FC236}">
                  <a16:creationId xmlns:a16="http://schemas.microsoft.com/office/drawing/2014/main" id="{BAFD3358-AABE-DF7E-98AA-2F20F273668D}"/>
                </a:ext>
              </a:extLst>
            </p:cNvPr>
            <p:cNvSpPr/>
            <p:nvPr/>
          </p:nvSpPr>
          <p:spPr>
            <a:xfrm flipH="1">
              <a:off x="-3805046" y="3869835"/>
              <a:ext cx="1936143" cy="2157663"/>
            </a:xfrm>
            <a:prstGeom prst="roundRect">
              <a:avLst>
                <a:gd name="adj" fmla="val 8533"/>
              </a:avLst>
            </a:prstGeom>
            <a:solidFill>
              <a:schemeClr val="bg1"/>
            </a:solidFill>
            <a:ln w="3175">
              <a:solidFill>
                <a:srgbClr val="02BDC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Rectangle : coins arrondis 18 - 2">
              <a:extLst>
                <a:ext uri="{FF2B5EF4-FFF2-40B4-BE49-F238E27FC236}">
                  <a16:creationId xmlns:a16="http://schemas.microsoft.com/office/drawing/2014/main" id="{62035628-88FB-2BF2-F5C3-E93661715A72}"/>
                </a:ext>
              </a:extLst>
            </p:cNvPr>
            <p:cNvSpPr/>
            <p:nvPr/>
          </p:nvSpPr>
          <p:spPr>
            <a:xfrm flipH="1">
              <a:off x="-3805047" y="6159030"/>
              <a:ext cx="1936143" cy="46387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fr-FR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Ardoise 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F9355F0F-29F7-D4CB-8F41-4832BC02109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914" y="4272070"/>
            <a:ext cx="2053088" cy="1905077"/>
          </a:xfrm>
          <a:prstGeom prst="rect">
            <a:avLst/>
          </a:prstGeom>
        </p:spPr>
      </p:pic>
      <p:pic>
        <p:nvPicPr>
          <p:cNvPr id="28" name="Image 27" descr="Une image contenant dessin humoristique, dessin, capture d’écran, Dessin d’enfant&#10;&#10;Description générée automatiquement">
            <a:extLst>
              <a:ext uri="{FF2B5EF4-FFF2-40B4-BE49-F238E27FC236}">
                <a16:creationId xmlns:a16="http://schemas.microsoft.com/office/drawing/2014/main" id="{3BA58975-B1CB-DD2C-423A-C5CAADDF86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1" t="56294" r="43963" b="7778"/>
          <a:stretch/>
        </p:blipFill>
        <p:spPr>
          <a:xfrm>
            <a:off x="6141044" y="4509253"/>
            <a:ext cx="1433911" cy="1611393"/>
          </a:xfrm>
          <a:prstGeom prst="rect">
            <a:avLst/>
          </a:prstGeom>
        </p:spPr>
      </p:pic>
      <p:pic>
        <p:nvPicPr>
          <p:cNvPr id="29" name="Image 28" descr="Une image contenant texte, habits, fil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9BEE924-C5AC-A2D3-19D0-114C80B7DA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426" y="4262720"/>
            <a:ext cx="1379982" cy="196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85656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20720</TotalTime>
  <Words>1635</Words>
  <PresentationFormat>Personnalisé</PresentationFormat>
  <Paragraphs>302</Paragraphs>
  <Slides>58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8" baseType="lpstr">
      <vt:lpstr>Carelia</vt:lpstr>
      <vt:lpstr>Dosis</vt:lpstr>
      <vt:lpstr>Amasis MT Pro</vt:lpstr>
      <vt:lpstr>Times New Roman</vt:lpstr>
      <vt:lpstr>Arial</vt:lpstr>
      <vt:lpstr>Arimo Italics</vt:lpstr>
      <vt:lpstr>Calibri</vt:lpstr>
      <vt:lpstr>Microsoft Uighur</vt:lpstr>
      <vt:lpstr>Aptos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terms:modified xsi:type="dcterms:W3CDTF">2025-09-24T01:49:49Z</dcterms:modified>
  <dc:identifier>DAFtlvZnwz4</dc:identifier>
</cp:coreProperties>
</file>