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jGQ0gcAPVtRmkd2S8azMIPezuK0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10" Type="http://schemas.openxmlformats.org/officeDocument/2006/relationships/slide" Target="slides/slide6.xml"/><Relationship Id="rId21"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 name="Google Shape;28;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Escribe un título coherente con el contenido. Los datos completos de los cinco autores se incluyen en la segunda diapositiva. Reemplaza los campos. Ajusta los apartados al estado real del proyecto. Los requisitos de la imagen adjunta incluyen introducción, problema con formulación y justificación, objetivos, marco teórico o referencial, metodología, resultados o avances y referencias. Los fondos son ilustraciones generadas a partir de la pieza del encuentro; no representan una fotografía documental de una sede específica.</a:t>
            </a:r>
            <a:endParaRPr/>
          </a:p>
        </p:txBody>
      </p:sp>
      <p:sp>
        <p:nvSpPr>
          <p:cNvPr id="29" name="Google Shape;29;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 name="Google Shape;44;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Completa nombre, programa académico y semestre para cada autor. Elimina filas de autores que no apliquen. El semillero y la institución aparecen en la portada. Agrega el asesor si corresponde.</a:t>
            </a:r>
            <a:endParaRPr/>
          </a:p>
        </p:txBody>
      </p:sp>
      <p:sp>
        <p:nvSpPr>
          <p:cNvPr id="45" name="Google Shape;45;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 name="Google Shape;68;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69" name="Google Shape;69;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 name="Google Shape;80;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81" name="Google Shape;81;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2" name="Google Shape;92;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93" name="Google Shape;93;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103" name="Google Shape;103;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 name="Google Shape;114;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115" name="Google Shape;115;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6" name="Google Shape;126;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127" name="Google Shape;127;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8" name="Google Shape;138;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139" name="Google Shape;139;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2" name="Google Shape;152;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153" name="Google Shape;153;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 name="Google Shape;164;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Proyecto terminado: presenta resultados. Proyecto en curso: presenta avances. Relaciona cada hallazgo con los objetivos. Sustituye el campo de evidencia por una tabla, gráfica o fotografía real y añade su fuente. Duplica esta diapositiva si lo necesitas.</a:t>
            </a:r>
            <a:endParaRPr/>
          </a:p>
        </p:txBody>
      </p:sp>
      <p:sp>
        <p:nvSpPr>
          <p:cNvPr id="165" name="Google Shape;165;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9" name="Google Shape;179;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180" name="Google Shape;180;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1" name="Google Shape;191;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192" name="Google Shape;192;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3" name="Google Shape;203;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Reemplaza los campos entre corchetes por información real. Conserva la jerarquía y usa frases breves. Duplica las diapositivas de evidencia si lo necesitas, según el tiempo de ponencia. Los apartados complementarios pueden integrarse a los obligatorios para acortar la exposición.</a:t>
            </a:r>
            <a:endParaRPr/>
          </a:p>
        </p:txBody>
      </p:sp>
      <p:sp>
        <p:nvSpPr>
          <p:cNvPr id="204" name="Google Shape;204;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s-CO" sz="1200"/>
              <a:t>Incluye las fuentes citadas, coherentes con el marco teórico y pertinentes para la temática. Utiliza un único estilo de citación. Amplía esta sección si hace falta.</a:t>
            </a:r>
            <a:endParaRPr/>
          </a:p>
        </p:txBody>
      </p:sp>
      <p:sp>
        <p:nvSpPr>
          <p:cNvPr id="217" name="Google Shape;217;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5" name="Google Shape;225;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9"/>
          <p:cNvSpPr txBox="1"/>
          <p:nvPr>
            <p:ph type="title"/>
          </p:nvPr>
        </p:nvSpPr>
        <p:spPr>
          <a:xfrm>
            <a:off x="1219200" y="2590800"/>
            <a:ext cx="9753600" cy="9906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13" name="Google Shape;13;p19"/>
          <p:cNvSpPr txBox="1"/>
          <p:nvPr>
            <p:ph idx="1" type="subTitle"/>
          </p:nvPr>
        </p:nvSpPr>
        <p:spPr>
          <a:xfrm>
            <a:off x="1828800" y="3771900"/>
            <a:ext cx="8534400" cy="7620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10000"/>
              </a:lnSpc>
              <a:spcBef>
                <a:spcPts val="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lvl="2" marR="0" rtl="0" algn="l">
              <a:lnSpc>
                <a:spcPct val="110000"/>
              </a:lnSpc>
              <a:spcBef>
                <a:spcPts val="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lvl="3"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lvl="4"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lvl="5"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4" name="Shape 14"/>
        <p:cNvGrpSpPr/>
        <p:nvPr/>
      </p:nvGrpSpPr>
      <p:grpSpPr>
        <a:xfrm>
          <a:off x="0" y="0"/>
          <a:ext cx="0" cy="0"/>
          <a:chOff x="0" y="0"/>
          <a:chExt cx="0" cy="0"/>
        </a:xfrm>
      </p:grpSpPr>
      <p:sp>
        <p:nvSpPr>
          <p:cNvPr id="15" name="Google Shape;15;p20"/>
          <p:cNvSpPr txBox="1"/>
          <p:nvPr>
            <p:ph type="title"/>
          </p:nvPr>
        </p:nvSpPr>
        <p:spPr>
          <a:xfrm>
            <a:off x="1219200" y="2857500"/>
            <a:ext cx="9753600" cy="11430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6" name="Shape 16"/>
        <p:cNvGrpSpPr/>
        <p:nvPr/>
      </p:nvGrpSpPr>
      <p:grpSpPr>
        <a:xfrm>
          <a:off x="0" y="0"/>
          <a:ext cx="0" cy="0"/>
          <a:chOff x="0" y="0"/>
          <a:chExt cx="0" cy="0"/>
        </a:xfrm>
      </p:grpSpPr>
      <p:sp>
        <p:nvSpPr>
          <p:cNvPr id="17" name="Google Shape;17;p21"/>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18" name="Google Shape;18;p21"/>
          <p:cNvSpPr txBox="1"/>
          <p:nvPr>
            <p:ph idx="1" type="body"/>
          </p:nvPr>
        </p:nvSpPr>
        <p:spPr>
          <a:xfrm>
            <a:off x="685800" y="1905000"/>
            <a:ext cx="108204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p:cSld name="Title and Two Column">
    <p:spTree>
      <p:nvGrpSpPr>
        <p:cNvPr id="19" name="Shape 19"/>
        <p:cNvGrpSpPr/>
        <p:nvPr/>
      </p:nvGrpSpPr>
      <p:grpSpPr>
        <a:xfrm>
          <a:off x="0" y="0"/>
          <a:ext cx="0" cy="0"/>
          <a:chOff x="0" y="0"/>
          <a:chExt cx="0" cy="0"/>
        </a:xfrm>
      </p:grpSpPr>
      <p:sp>
        <p:nvSpPr>
          <p:cNvPr id="20" name="Google Shape;20;p22"/>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21" name="Google Shape;21;p22"/>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22" name="Google Shape;22;p22"/>
          <p:cNvSpPr txBox="1"/>
          <p:nvPr>
            <p:ph idx="2" type="body"/>
          </p:nvPr>
        </p:nvSpPr>
        <p:spPr>
          <a:xfrm>
            <a:off x="6477000" y="1905000"/>
            <a:ext cx="50292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p:cSld name="Title and One Column">
    <p:spTree>
      <p:nvGrpSpPr>
        <p:cNvPr id="23" name="Shape 23"/>
        <p:cNvGrpSpPr/>
        <p:nvPr/>
      </p:nvGrpSpPr>
      <p:grpSpPr>
        <a:xfrm>
          <a:off x="0" y="0"/>
          <a:ext cx="0" cy="0"/>
          <a:chOff x="0" y="0"/>
          <a:chExt cx="0" cy="0"/>
        </a:xfrm>
      </p:grpSpPr>
      <p:sp>
        <p:nvSpPr>
          <p:cNvPr id="24" name="Google Shape;24;p23"/>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800"/>
              <a:buFont typeface="Arial"/>
              <a:buNone/>
              <a:defRPr sz="1800"/>
            </a:lvl2pPr>
            <a:lvl3pPr lvl="2">
              <a:lnSpc>
                <a:spcPct val="110000"/>
              </a:lnSpc>
              <a:spcBef>
                <a:spcPts val="0"/>
              </a:spcBef>
              <a:spcAft>
                <a:spcPts val="0"/>
              </a:spcAft>
              <a:buSzPts val="1800"/>
              <a:buFont typeface="Arial"/>
              <a:buNone/>
              <a:defRPr sz="1800"/>
            </a:lvl3pPr>
            <a:lvl4pPr lvl="3">
              <a:lnSpc>
                <a:spcPct val="110000"/>
              </a:lnSpc>
              <a:spcBef>
                <a:spcPts val="0"/>
              </a:spcBef>
              <a:spcAft>
                <a:spcPts val="0"/>
              </a:spcAft>
              <a:buSzPts val="1800"/>
              <a:buFont typeface="Arial"/>
              <a:buNone/>
              <a:defRPr sz="1800"/>
            </a:lvl4pPr>
            <a:lvl5pPr lvl="4">
              <a:lnSpc>
                <a:spcPct val="110000"/>
              </a:lnSpc>
              <a:spcBef>
                <a:spcPts val="0"/>
              </a:spcBef>
              <a:spcAft>
                <a:spcPts val="0"/>
              </a:spcAft>
              <a:buSzPts val="1800"/>
              <a:buFont typeface="Arial"/>
              <a:buNone/>
              <a:defRPr sz="1800"/>
            </a:lvl5pPr>
            <a:lvl6pPr lvl="5">
              <a:lnSpc>
                <a:spcPct val="110000"/>
              </a:lnSpc>
              <a:spcBef>
                <a:spcPts val="0"/>
              </a:spcBef>
              <a:spcAft>
                <a:spcPts val="0"/>
              </a:spcAft>
              <a:buSzPts val="1800"/>
              <a:buFont typeface="Arial"/>
              <a:buNone/>
              <a:defRPr sz="1800"/>
            </a:lvl6pPr>
            <a:lvl7pPr lvl="6">
              <a:lnSpc>
                <a:spcPct val="110000"/>
              </a:lnSpc>
              <a:spcBef>
                <a:spcPts val="0"/>
              </a:spcBef>
              <a:spcAft>
                <a:spcPts val="0"/>
              </a:spcAft>
              <a:buSzPts val="1800"/>
              <a:buFont typeface="Arial"/>
              <a:buNone/>
              <a:defRPr sz="1800"/>
            </a:lvl7pPr>
            <a:lvl8pPr lvl="7">
              <a:lnSpc>
                <a:spcPct val="110000"/>
              </a:lnSpc>
              <a:spcBef>
                <a:spcPts val="0"/>
              </a:spcBef>
              <a:spcAft>
                <a:spcPts val="0"/>
              </a:spcAft>
              <a:buSzPts val="1800"/>
              <a:buFont typeface="Arial"/>
              <a:buNone/>
              <a:defRPr sz="1800"/>
            </a:lvl8pPr>
            <a:lvl9pPr lvl="8">
              <a:lnSpc>
                <a:spcPct val="110000"/>
              </a:lnSpc>
              <a:spcBef>
                <a:spcPts val="0"/>
              </a:spcBef>
              <a:spcAft>
                <a:spcPts val="0"/>
              </a:spcAft>
              <a:buSzPts val="1800"/>
              <a:buFont typeface="Arial"/>
              <a:buNone/>
              <a:defRPr sz="1800"/>
            </a:lvl9pPr>
          </a:lstStyle>
          <a:p/>
        </p:txBody>
      </p:sp>
      <p:sp>
        <p:nvSpPr>
          <p:cNvPr id="25" name="Google Shape;25;p23"/>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406400" lvl="0" marL="457200" marR="0" rtl="0" algn="l">
              <a:lnSpc>
                <a:spcPct val="110000"/>
              </a:lnSpc>
              <a:spcBef>
                <a:spcPts val="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110000"/>
              </a:lnSpc>
              <a:spcBef>
                <a:spcPts val="12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110000"/>
              </a:lnSpc>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110000"/>
              </a:lnSpc>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110000"/>
              </a:lnSpc>
              <a:spcBef>
                <a:spcPts val="1200"/>
              </a:spcBef>
              <a:spcAft>
                <a:spcPts val="120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 name="Shape 30"/>
        <p:cNvGrpSpPr/>
        <p:nvPr/>
      </p:nvGrpSpPr>
      <p:grpSpPr>
        <a:xfrm>
          <a:off x="0" y="0"/>
          <a:ext cx="0" cy="0"/>
          <a:chOff x="0" y="0"/>
          <a:chExt cx="0" cy="0"/>
        </a:xfrm>
      </p:grpSpPr>
      <p:pic>
        <p:nvPicPr>
          <p:cNvPr id="31" name="Google Shape;31;p1"/>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32" name="Google Shape;32;p1"/>
          <p:cNvSpPr/>
          <p:nvPr/>
        </p:nvSpPr>
        <p:spPr>
          <a:xfrm>
            <a:off x="685800" y="504825"/>
            <a:ext cx="695325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00">
                <a:solidFill>
                  <a:srgbClr val="405A23"/>
                </a:solidFill>
                <a:latin typeface="Arial"/>
                <a:ea typeface="Arial"/>
                <a:cs typeface="Arial"/>
                <a:sym typeface="Arial"/>
              </a:rPr>
              <a:t>XVI ENCUENTRO REGIONAL</a:t>
            </a:r>
            <a:endParaRPr/>
          </a:p>
        </p:txBody>
      </p:sp>
      <p:sp>
        <p:nvSpPr>
          <p:cNvPr id="33" name="Google Shape;33;p1"/>
          <p:cNvSpPr/>
          <p:nvPr/>
        </p:nvSpPr>
        <p:spPr>
          <a:xfrm>
            <a:off x="685800" y="895350"/>
            <a:ext cx="7239000" cy="30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725">
                <a:solidFill>
                  <a:srgbClr val="554A36"/>
                </a:solidFill>
                <a:latin typeface="Arial"/>
                <a:ea typeface="Arial"/>
                <a:cs typeface="Arial"/>
                <a:sym typeface="Arial"/>
              </a:rPr>
              <a:t>Semilleros de Investigación · RREDSI 2026</a:t>
            </a:r>
            <a:endParaRPr/>
          </a:p>
        </p:txBody>
      </p:sp>
      <p:sp>
        <p:nvSpPr>
          <p:cNvPr id="34" name="Google Shape;34;p1"/>
          <p:cNvSpPr/>
          <p:nvPr/>
        </p:nvSpPr>
        <p:spPr>
          <a:xfrm>
            <a:off x="685800" y="1819275"/>
            <a:ext cx="7239000" cy="152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4050">
                <a:solidFill>
                  <a:srgbClr val="405A23"/>
                </a:solidFill>
                <a:latin typeface="Verdana"/>
                <a:ea typeface="Verdana"/>
                <a:cs typeface="Verdana"/>
                <a:sym typeface="Verdana"/>
              </a:rPr>
              <a:t>[Escribe aquí el título</a:t>
            </a:r>
            <a:endParaRPr/>
          </a:p>
          <a:p>
            <a:pPr indent="0" lvl="0" marL="0" marR="0" rtl="0" algn="l">
              <a:spcBef>
                <a:spcPts val="0"/>
              </a:spcBef>
              <a:spcAft>
                <a:spcPts val="0"/>
              </a:spcAft>
              <a:buNone/>
            </a:pPr>
            <a:r>
              <a:rPr b="1" lang="es-CO" sz="4050">
                <a:solidFill>
                  <a:srgbClr val="405A23"/>
                </a:solidFill>
                <a:latin typeface="Verdana"/>
                <a:ea typeface="Verdana"/>
                <a:cs typeface="Verdana"/>
                <a:sym typeface="Verdana"/>
              </a:rPr>
              <a:t>de la invest</a:t>
            </a:r>
            <a:r>
              <a:rPr b="1" lang="es-CO" sz="4050">
                <a:solidFill>
                  <a:srgbClr val="405A23"/>
                </a:solidFill>
                <a:latin typeface="Verdana"/>
                <a:ea typeface="Verdana"/>
                <a:cs typeface="Verdana"/>
                <a:sym typeface="Verdana"/>
              </a:rPr>
              <a:t>i</a:t>
            </a:r>
            <a:r>
              <a:rPr b="1" lang="es-CO" sz="4050">
                <a:solidFill>
                  <a:srgbClr val="405A23"/>
                </a:solidFill>
                <a:latin typeface="Verdana"/>
                <a:ea typeface="Verdana"/>
                <a:cs typeface="Verdana"/>
                <a:sym typeface="Verdana"/>
              </a:rPr>
              <a:t>gación]</a:t>
            </a:r>
            <a:endParaRPr/>
          </a:p>
        </p:txBody>
      </p:sp>
      <p:sp>
        <p:nvSpPr>
          <p:cNvPr id="35" name="Google Shape;35;p1"/>
          <p:cNvSpPr/>
          <p:nvPr/>
        </p:nvSpPr>
        <p:spPr>
          <a:xfrm>
            <a:off x="685800" y="3676650"/>
            <a:ext cx="7048500" cy="714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100">
                <a:solidFill>
                  <a:srgbClr val="554A36"/>
                </a:solidFill>
                <a:latin typeface="Arial"/>
                <a:ea typeface="Arial"/>
                <a:cs typeface="Arial"/>
                <a:sym typeface="Arial"/>
              </a:rPr>
              <a:t>[Nombre del semillero]</a:t>
            </a:r>
            <a:endParaRPr/>
          </a:p>
          <a:p>
            <a:pPr indent="0" lvl="0" marL="0" marR="0" rtl="0" algn="l">
              <a:spcBef>
                <a:spcPts val="0"/>
              </a:spcBef>
              <a:spcAft>
                <a:spcPts val="0"/>
              </a:spcAft>
              <a:buNone/>
            </a:pPr>
            <a:r>
              <a:rPr b="0" lang="es-CO" sz="2100">
                <a:solidFill>
                  <a:srgbClr val="554A36"/>
                </a:solidFill>
                <a:latin typeface="Arial"/>
                <a:ea typeface="Arial"/>
                <a:cs typeface="Arial"/>
                <a:sym typeface="Arial"/>
              </a:rPr>
              <a:t>[Institución que repr</a:t>
            </a:r>
            <a:r>
              <a:rPr b="0" lang="es-CO" sz="2100">
                <a:solidFill>
                  <a:srgbClr val="554A36"/>
                </a:solidFill>
                <a:latin typeface="Arial"/>
                <a:ea typeface="Arial"/>
                <a:cs typeface="Arial"/>
                <a:sym typeface="Arial"/>
              </a:rPr>
              <a:t>esenta]</a:t>
            </a:r>
            <a:endParaRPr sz="2100">
              <a:solidFill>
                <a:srgbClr val="554A36"/>
              </a:solidFill>
            </a:endParaRPr>
          </a:p>
          <a:p>
            <a:pPr indent="0" lvl="0" marL="0" marR="0" rtl="0" algn="l">
              <a:spcBef>
                <a:spcPts val="0"/>
              </a:spcBef>
              <a:spcAft>
                <a:spcPts val="0"/>
              </a:spcAft>
              <a:buNone/>
            </a:pPr>
            <a:r>
              <a:t/>
            </a:r>
            <a:endParaRPr sz="2100">
              <a:solidFill>
                <a:srgbClr val="554A36"/>
              </a:solidFill>
            </a:endParaRPr>
          </a:p>
          <a:p>
            <a:pPr indent="0" lvl="0" marL="0" marR="0" rtl="0" algn="l">
              <a:spcBef>
                <a:spcPts val="0"/>
              </a:spcBef>
              <a:spcAft>
                <a:spcPts val="0"/>
              </a:spcAft>
              <a:buNone/>
            </a:pPr>
            <a:r>
              <a:t/>
            </a:r>
            <a:endParaRPr sz="2100">
              <a:solidFill>
                <a:srgbClr val="554A36"/>
              </a:solidFill>
            </a:endParaRPr>
          </a:p>
        </p:txBody>
      </p:sp>
      <p:sp>
        <p:nvSpPr>
          <p:cNvPr id="36" name="Google Shape;36;p1"/>
          <p:cNvSpPr/>
          <p:nvPr/>
        </p:nvSpPr>
        <p:spPr>
          <a:xfrm>
            <a:off x="685800" y="4629150"/>
            <a:ext cx="7048500" cy="666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554A36"/>
                </a:solidFill>
                <a:latin typeface="Arial"/>
                <a:ea typeface="Arial"/>
                <a:cs typeface="Arial"/>
                <a:sym typeface="Arial"/>
              </a:rPr>
              <a:t>[Nombre del ponente o los ponentes]</a:t>
            </a:r>
            <a:endParaRPr/>
          </a:p>
          <a:p>
            <a:pPr indent="0" lvl="0" marL="0" marR="0" rtl="0" algn="l">
              <a:spcBef>
                <a:spcPts val="0"/>
              </a:spcBef>
              <a:spcAft>
                <a:spcPts val="0"/>
              </a:spcAft>
              <a:buNone/>
            </a:pPr>
            <a:r>
              <a:rPr b="0" lang="es-CO" sz="1800">
                <a:solidFill>
                  <a:srgbClr val="554A36"/>
                </a:solidFill>
                <a:latin typeface="Arial"/>
                <a:ea typeface="Arial"/>
                <a:cs typeface="Arial"/>
                <a:sym typeface="Arial"/>
              </a:rPr>
              <a:t>[Proyecto en curso o terminado]</a:t>
            </a:r>
            <a:endParaRPr/>
          </a:p>
        </p:txBody>
      </p:sp>
      <p:sp>
        <p:nvSpPr>
          <p:cNvPr id="37" name="Google Shape;37;p1"/>
          <p:cNvSpPr/>
          <p:nvPr/>
        </p:nvSpPr>
        <p:spPr>
          <a:xfrm>
            <a:off x="1850329" y="6291327"/>
            <a:ext cx="2312096"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0C0C0C"/>
                </a:solidFill>
                <a:latin typeface="Arial"/>
                <a:ea typeface="Arial"/>
                <a:cs typeface="Arial"/>
                <a:sym typeface="Arial"/>
              </a:rPr>
              <a:t>[Logo de la Institución]</a:t>
            </a:r>
            <a:endParaRPr/>
          </a:p>
        </p:txBody>
      </p:sp>
      <p:sp>
        <p:nvSpPr>
          <p:cNvPr id="38" name="Google Shape;38;p1"/>
          <p:cNvSpPr/>
          <p:nvPr/>
        </p:nvSpPr>
        <p:spPr>
          <a:xfrm>
            <a:off x="4210050" y="6291327"/>
            <a:ext cx="2312096"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0C0C0C"/>
                </a:solidFill>
                <a:latin typeface="Arial"/>
                <a:ea typeface="Arial"/>
                <a:cs typeface="Arial"/>
                <a:sym typeface="Arial"/>
              </a:rPr>
              <a:t>[Logo del Semillero]</a:t>
            </a:r>
            <a:endParaRPr/>
          </a:p>
        </p:txBody>
      </p:sp>
      <p:grpSp>
        <p:nvGrpSpPr>
          <p:cNvPr id="39" name="Google Shape;39;p1"/>
          <p:cNvGrpSpPr/>
          <p:nvPr/>
        </p:nvGrpSpPr>
        <p:grpSpPr>
          <a:xfrm>
            <a:off x="187890" y="6187574"/>
            <a:ext cx="1927866" cy="529965"/>
            <a:chOff x="187890" y="6187574"/>
            <a:chExt cx="1927866" cy="529965"/>
          </a:xfrm>
        </p:grpSpPr>
        <p:pic>
          <p:nvPicPr>
            <p:cNvPr id="40" name="Google Shape;40;p1"/>
            <p:cNvPicPr preferRelativeResize="0"/>
            <p:nvPr/>
          </p:nvPicPr>
          <p:blipFill rotWithShape="1">
            <a:blip r:embed="rId4">
              <a:alphaModFix/>
            </a:blip>
            <a:srcRect b="39109" l="33737" r="27937" t="38742"/>
            <a:stretch/>
          </p:blipFill>
          <p:spPr>
            <a:xfrm>
              <a:off x="187890" y="6198492"/>
              <a:ext cx="1496860" cy="519047"/>
            </a:xfrm>
            <a:prstGeom prst="rect">
              <a:avLst/>
            </a:prstGeom>
            <a:noFill/>
            <a:ln>
              <a:noFill/>
            </a:ln>
          </p:spPr>
        </p:pic>
        <p:pic>
          <p:nvPicPr>
            <p:cNvPr id="41" name="Google Shape;41;p1"/>
            <p:cNvPicPr preferRelativeResize="0"/>
            <p:nvPr/>
          </p:nvPicPr>
          <p:blipFill rotWithShape="1">
            <a:blip r:embed="rId5">
              <a:alphaModFix/>
            </a:blip>
            <a:srcRect b="39884" l="44956" r="16718" t="37967"/>
            <a:stretch/>
          </p:blipFill>
          <p:spPr>
            <a:xfrm>
              <a:off x="627856" y="6187574"/>
              <a:ext cx="1487900" cy="519047"/>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pic>
        <p:nvPicPr>
          <p:cNvPr id="47" name="Google Shape;47;p2"/>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48" name="Google Shape;48;p2"/>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49" name="Google Shape;49;p2"/>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Equipo de investigación</a:t>
            </a:r>
            <a:endParaRPr/>
          </a:p>
        </p:txBody>
      </p:sp>
      <p:sp>
        <p:nvSpPr>
          <p:cNvPr id="50" name="Google Shape;50;p2"/>
          <p:cNvSpPr/>
          <p:nvPr/>
        </p:nvSpPr>
        <p:spPr>
          <a:xfrm>
            <a:off x="685800" y="1914525"/>
            <a:ext cx="428625"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405A23"/>
                </a:solidFill>
                <a:latin typeface="Arial"/>
                <a:ea typeface="Arial"/>
                <a:cs typeface="Arial"/>
                <a:sym typeface="Arial"/>
              </a:rPr>
              <a:t>01</a:t>
            </a:r>
            <a:endParaRPr/>
          </a:p>
        </p:txBody>
      </p:sp>
      <p:sp>
        <p:nvSpPr>
          <p:cNvPr id="51" name="Google Shape;51;p2"/>
          <p:cNvSpPr/>
          <p:nvPr/>
        </p:nvSpPr>
        <p:spPr>
          <a:xfrm>
            <a:off x="1257300" y="1914525"/>
            <a:ext cx="400050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554A36"/>
                </a:solidFill>
                <a:latin typeface="Arial"/>
                <a:ea typeface="Arial"/>
                <a:cs typeface="Arial"/>
                <a:sym typeface="Arial"/>
              </a:rPr>
              <a:t>Autor 1: [Nombre completo]</a:t>
            </a:r>
            <a:endParaRPr/>
          </a:p>
        </p:txBody>
      </p:sp>
      <p:sp>
        <p:nvSpPr>
          <p:cNvPr id="52" name="Google Shape;52;p2"/>
          <p:cNvSpPr/>
          <p:nvPr/>
        </p:nvSpPr>
        <p:spPr>
          <a:xfrm>
            <a:off x="5619750" y="1914525"/>
            <a:ext cx="542925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554A36"/>
                </a:solidFill>
                <a:latin typeface="Arial"/>
                <a:ea typeface="Arial"/>
                <a:cs typeface="Arial"/>
                <a:sym typeface="Arial"/>
              </a:rPr>
              <a:t>[Programa académico] · [Semestre]</a:t>
            </a:r>
            <a:endParaRPr/>
          </a:p>
        </p:txBody>
      </p:sp>
      <p:sp>
        <p:nvSpPr>
          <p:cNvPr id="53" name="Google Shape;53;p2"/>
          <p:cNvSpPr/>
          <p:nvPr/>
        </p:nvSpPr>
        <p:spPr>
          <a:xfrm>
            <a:off x="685800" y="2571750"/>
            <a:ext cx="428625"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405A23"/>
                </a:solidFill>
                <a:latin typeface="Arial"/>
                <a:ea typeface="Arial"/>
                <a:cs typeface="Arial"/>
                <a:sym typeface="Arial"/>
              </a:rPr>
              <a:t>02</a:t>
            </a:r>
            <a:endParaRPr/>
          </a:p>
        </p:txBody>
      </p:sp>
      <p:sp>
        <p:nvSpPr>
          <p:cNvPr id="54" name="Google Shape;54;p2"/>
          <p:cNvSpPr/>
          <p:nvPr/>
        </p:nvSpPr>
        <p:spPr>
          <a:xfrm>
            <a:off x="1257300" y="2571750"/>
            <a:ext cx="400050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554A36"/>
                </a:solidFill>
                <a:latin typeface="Arial"/>
                <a:ea typeface="Arial"/>
                <a:cs typeface="Arial"/>
                <a:sym typeface="Arial"/>
              </a:rPr>
              <a:t>Autor 2: [Nombre completo]</a:t>
            </a:r>
            <a:endParaRPr/>
          </a:p>
        </p:txBody>
      </p:sp>
      <p:sp>
        <p:nvSpPr>
          <p:cNvPr id="55" name="Google Shape;55;p2"/>
          <p:cNvSpPr/>
          <p:nvPr/>
        </p:nvSpPr>
        <p:spPr>
          <a:xfrm>
            <a:off x="5619750" y="2571750"/>
            <a:ext cx="542925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554A36"/>
                </a:solidFill>
                <a:latin typeface="Arial"/>
                <a:ea typeface="Arial"/>
                <a:cs typeface="Arial"/>
                <a:sym typeface="Arial"/>
              </a:rPr>
              <a:t>[Programa académico] · [Semestre]</a:t>
            </a:r>
            <a:endParaRPr/>
          </a:p>
        </p:txBody>
      </p:sp>
      <p:sp>
        <p:nvSpPr>
          <p:cNvPr id="56" name="Google Shape;56;p2"/>
          <p:cNvSpPr/>
          <p:nvPr/>
        </p:nvSpPr>
        <p:spPr>
          <a:xfrm>
            <a:off x="685800" y="3228975"/>
            <a:ext cx="428625"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405A23"/>
                </a:solidFill>
                <a:latin typeface="Arial"/>
                <a:ea typeface="Arial"/>
                <a:cs typeface="Arial"/>
                <a:sym typeface="Arial"/>
              </a:rPr>
              <a:t>03</a:t>
            </a:r>
            <a:endParaRPr/>
          </a:p>
        </p:txBody>
      </p:sp>
      <p:sp>
        <p:nvSpPr>
          <p:cNvPr id="57" name="Google Shape;57;p2"/>
          <p:cNvSpPr/>
          <p:nvPr/>
        </p:nvSpPr>
        <p:spPr>
          <a:xfrm>
            <a:off x="1257300" y="3228975"/>
            <a:ext cx="400050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554A36"/>
                </a:solidFill>
                <a:latin typeface="Arial"/>
                <a:ea typeface="Arial"/>
                <a:cs typeface="Arial"/>
                <a:sym typeface="Arial"/>
              </a:rPr>
              <a:t>Autor 3: [Nombre completo]</a:t>
            </a:r>
            <a:endParaRPr/>
          </a:p>
        </p:txBody>
      </p:sp>
      <p:sp>
        <p:nvSpPr>
          <p:cNvPr id="58" name="Google Shape;58;p2"/>
          <p:cNvSpPr/>
          <p:nvPr/>
        </p:nvSpPr>
        <p:spPr>
          <a:xfrm>
            <a:off x="5619750" y="3228975"/>
            <a:ext cx="542925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554A36"/>
                </a:solidFill>
                <a:latin typeface="Arial"/>
                <a:ea typeface="Arial"/>
                <a:cs typeface="Arial"/>
                <a:sym typeface="Arial"/>
              </a:rPr>
              <a:t>[Programa académico] · [Semestre]</a:t>
            </a:r>
            <a:endParaRPr/>
          </a:p>
        </p:txBody>
      </p:sp>
      <p:sp>
        <p:nvSpPr>
          <p:cNvPr id="59" name="Google Shape;59;p2"/>
          <p:cNvSpPr/>
          <p:nvPr/>
        </p:nvSpPr>
        <p:spPr>
          <a:xfrm>
            <a:off x="685800" y="3886200"/>
            <a:ext cx="428625"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405A23"/>
                </a:solidFill>
                <a:latin typeface="Arial"/>
                <a:ea typeface="Arial"/>
                <a:cs typeface="Arial"/>
                <a:sym typeface="Arial"/>
              </a:rPr>
              <a:t>04</a:t>
            </a:r>
            <a:endParaRPr/>
          </a:p>
        </p:txBody>
      </p:sp>
      <p:sp>
        <p:nvSpPr>
          <p:cNvPr id="60" name="Google Shape;60;p2"/>
          <p:cNvSpPr/>
          <p:nvPr/>
        </p:nvSpPr>
        <p:spPr>
          <a:xfrm>
            <a:off x="1257300" y="3886200"/>
            <a:ext cx="400050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554A36"/>
                </a:solidFill>
                <a:latin typeface="Arial"/>
                <a:ea typeface="Arial"/>
                <a:cs typeface="Arial"/>
                <a:sym typeface="Arial"/>
              </a:rPr>
              <a:t>Autor 4: [Nombre completo]</a:t>
            </a:r>
            <a:endParaRPr/>
          </a:p>
        </p:txBody>
      </p:sp>
      <p:sp>
        <p:nvSpPr>
          <p:cNvPr id="61" name="Google Shape;61;p2"/>
          <p:cNvSpPr/>
          <p:nvPr/>
        </p:nvSpPr>
        <p:spPr>
          <a:xfrm>
            <a:off x="5619750" y="3886200"/>
            <a:ext cx="542925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554A36"/>
                </a:solidFill>
                <a:latin typeface="Arial"/>
                <a:ea typeface="Arial"/>
                <a:cs typeface="Arial"/>
                <a:sym typeface="Arial"/>
              </a:rPr>
              <a:t>[Programa académico] · [Semestre]</a:t>
            </a:r>
            <a:endParaRPr/>
          </a:p>
        </p:txBody>
      </p:sp>
      <p:sp>
        <p:nvSpPr>
          <p:cNvPr id="62" name="Google Shape;62;p2"/>
          <p:cNvSpPr/>
          <p:nvPr/>
        </p:nvSpPr>
        <p:spPr>
          <a:xfrm>
            <a:off x="685800" y="4543425"/>
            <a:ext cx="428625" cy="3238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405A23"/>
                </a:solidFill>
                <a:latin typeface="Arial"/>
                <a:ea typeface="Arial"/>
                <a:cs typeface="Arial"/>
                <a:sym typeface="Arial"/>
              </a:rPr>
              <a:t>05</a:t>
            </a:r>
            <a:endParaRPr/>
          </a:p>
        </p:txBody>
      </p:sp>
      <p:sp>
        <p:nvSpPr>
          <p:cNvPr id="63" name="Google Shape;63;p2"/>
          <p:cNvSpPr/>
          <p:nvPr/>
        </p:nvSpPr>
        <p:spPr>
          <a:xfrm>
            <a:off x="1257300" y="4543425"/>
            <a:ext cx="400050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875">
                <a:solidFill>
                  <a:srgbClr val="554A36"/>
                </a:solidFill>
                <a:latin typeface="Arial"/>
                <a:ea typeface="Arial"/>
                <a:cs typeface="Arial"/>
                <a:sym typeface="Arial"/>
              </a:rPr>
              <a:t>Autor 5: [Nombre completo]</a:t>
            </a:r>
            <a:endParaRPr/>
          </a:p>
        </p:txBody>
      </p:sp>
      <p:sp>
        <p:nvSpPr>
          <p:cNvPr id="64" name="Google Shape;64;p2"/>
          <p:cNvSpPr/>
          <p:nvPr/>
        </p:nvSpPr>
        <p:spPr>
          <a:xfrm>
            <a:off x="5619750" y="4543425"/>
            <a:ext cx="542925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554A36"/>
                </a:solidFill>
                <a:latin typeface="Arial"/>
                <a:ea typeface="Arial"/>
                <a:cs typeface="Arial"/>
                <a:sym typeface="Arial"/>
              </a:rPr>
              <a:t>[Programa académico] · [Semestre]</a:t>
            </a:r>
            <a:endParaRPr/>
          </a:p>
        </p:txBody>
      </p:sp>
      <p:sp>
        <p:nvSpPr>
          <p:cNvPr id="65" name="Google Shape;65;p2"/>
          <p:cNvSpPr/>
          <p:nvPr/>
        </p:nvSpPr>
        <p:spPr>
          <a:xfrm>
            <a:off x="685800" y="5391150"/>
            <a:ext cx="10477500" cy="4000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800">
                <a:solidFill>
                  <a:srgbClr val="554A36"/>
                </a:solidFill>
                <a:latin typeface="Arial"/>
                <a:ea typeface="Arial"/>
                <a:cs typeface="Arial"/>
                <a:sym typeface="Arial"/>
              </a:rPr>
              <a:t>Grupo: [Nombre del grupo]    Línea: [Línea de investigación]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3"/>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72" name="Google Shape;72;p3"/>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73" name="Google Shape;73;p3"/>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Introducción</a:t>
            </a:r>
            <a:endParaRPr/>
          </a:p>
        </p:txBody>
      </p:sp>
      <p:sp>
        <p:nvSpPr>
          <p:cNvPr id="74" name="Google Shape;74;p3"/>
          <p:cNvSpPr/>
          <p:nvPr/>
        </p:nvSpPr>
        <p:spPr>
          <a:xfrm>
            <a:off x="685800" y="2000250"/>
            <a:ext cx="100012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Tema y origen</a:t>
            </a:r>
            <a:endParaRPr/>
          </a:p>
        </p:txBody>
      </p:sp>
      <p:sp>
        <p:nvSpPr>
          <p:cNvPr id="75" name="Google Shape;75;p3"/>
          <p:cNvSpPr/>
          <p:nvPr/>
        </p:nvSpPr>
        <p:spPr>
          <a:xfrm>
            <a:off x="685800" y="2457450"/>
            <a:ext cx="100012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[Presenta el tema e indica de dónde surge la investigación]</a:t>
            </a:r>
            <a:endParaRPr/>
          </a:p>
        </p:txBody>
      </p:sp>
      <p:sp>
        <p:nvSpPr>
          <p:cNvPr id="76" name="Google Shape;76;p3"/>
          <p:cNvSpPr/>
          <p:nvPr/>
        </p:nvSpPr>
        <p:spPr>
          <a:xfrm>
            <a:off x="685800" y="3800475"/>
            <a:ext cx="100012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Importancia y recorrido</a:t>
            </a:r>
            <a:endParaRPr/>
          </a:p>
        </p:txBody>
      </p:sp>
      <p:sp>
        <p:nvSpPr>
          <p:cNvPr id="77" name="Google Shape;77;p3"/>
          <p:cNvSpPr/>
          <p:nvPr/>
        </p:nvSpPr>
        <p:spPr>
          <a:xfrm>
            <a:off x="685800" y="4257675"/>
            <a:ext cx="1000125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[Resume su importancia e indica cómo se organiza la ponencia]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4"/>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84" name="Google Shape;84;p4"/>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85" name="Google Shape;85;p4"/>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Planteamiento del problema</a:t>
            </a:r>
            <a:endParaRPr/>
          </a:p>
        </p:txBody>
      </p:sp>
      <p:sp>
        <p:nvSpPr>
          <p:cNvPr id="86" name="Google Shape;86;p4"/>
          <p:cNvSpPr/>
          <p:nvPr/>
        </p:nvSpPr>
        <p:spPr>
          <a:xfrm>
            <a:off x="685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Contexto</a:t>
            </a:r>
            <a:endParaRPr/>
          </a:p>
        </p:txBody>
      </p:sp>
      <p:sp>
        <p:nvSpPr>
          <p:cNvPr id="87" name="Google Shape;87;p4"/>
          <p:cNvSpPr/>
          <p:nvPr/>
        </p:nvSpPr>
        <p:spPr>
          <a:xfrm>
            <a:off x="685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dónde ocurre el problema y a quiénes afecta]</a:t>
            </a:r>
            <a:endParaRPr/>
          </a:p>
        </p:txBody>
      </p:sp>
      <p:sp>
        <p:nvSpPr>
          <p:cNvPr id="88" name="Google Shape;88;p4"/>
          <p:cNvSpPr/>
          <p:nvPr/>
        </p:nvSpPr>
        <p:spPr>
          <a:xfrm>
            <a:off x="6019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Situación identificada</a:t>
            </a:r>
            <a:endParaRPr/>
          </a:p>
        </p:txBody>
      </p:sp>
      <p:sp>
        <p:nvSpPr>
          <p:cNvPr id="89" name="Google Shape;89;p4"/>
          <p:cNvSpPr/>
          <p:nvPr/>
        </p:nvSpPr>
        <p:spPr>
          <a:xfrm>
            <a:off x="6019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[Describe el problema y agrega una evidencia con su fuente]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5"/>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96" name="Google Shape;96;p5"/>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97" name="Google Shape;97;p5"/>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Pregunta de investigación</a:t>
            </a:r>
            <a:endParaRPr/>
          </a:p>
        </p:txBody>
      </p:sp>
      <p:sp>
        <p:nvSpPr>
          <p:cNvPr id="98" name="Google Shape;98;p5"/>
          <p:cNvSpPr/>
          <p:nvPr/>
        </p:nvSpPr>
        <p:spPr>
          <a:xfrm>
            <a:off x="685800" y="2362200"/>
            <a:ext cx="9810750" cy="1809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[Escribe aquí la pregunta</a:t>
            </a:r>
            <a:endParaRPr/>
          </a:p>
          <a:p>
            <a:pPr indent="0" lvl="0" marL="0" marR="0" rtl="0" algn="l">
              <a:spcBef>
                <a:spcPts val="0"/>
              </a:spcBef>
              <a:spcAft>
                <a:spcPts val="0"/>
              </a:spcAft>
              <a:buNone/>
            </a:pPr>
            <a:r>
              <a:rPr b="1" lang="es-CO" sz="3600">
                <a:solidFill>
                  <a:srgbClr val="405A23"/>
                </a:solidFill>
                <a:latin typeface="Verdana"/>
                <a:ea typeface="Verdana"/>
                <a:cs typeface="Verdana"/>
                <a:sym typeface="Verdana"/>
              </a:rPr>
              <a:t>de investigación]</a:t>
            </a:r>
            <a:endParaRPr/>
          </a:p>
        </p:txBody>
      </p:sp>
      <p:sp>
        <p:nvSpPr>
          <p:cNvPr id="99" name="Google Shape;99;p5"/>
          <p:cNvSpPr/>
          <p:nvPr/>
        </p:nvSpPr>
        <p:spPr>
          <a:xfrm>
            <a:off x="685800" y="4629150"/>
            <a:ext cx="9810750" cy="762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950">
                <a:solidFill>
                  <a:srgbClr val="554A36"/>
                </a:solidFill>
                <a:latin typeface="Arial"/>
                <a:ea typeface="Arial"/>
                <a:cs typeface="Arial"/>
                <a:sym typeface="Arial"/>
              </a:rPr>
              <a:t>[Delimita el tema, la población o unidad de análisis y el contexto]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6"/>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06" name="Google Shape;106;p6"/>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07" name="Google Shape;107;p6"/>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Justificación</a:t>
            </a:r>
            <a:endParaRPr/>
          </a:p>
        </p:txBody>
      </p:sp>
      <p:sp>
        <p:nvSpPr>
          <p:cNvPr id="108" name="Google Shape;108;p6"/>
          <p:cNvSpPr/>
          <p:nvPr/>
        </p:nvSpPr>
        <p:spPr>
          <a:xfrm>
            <a:off x="685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Pertinencia</a:t>
            </a:r>
            <a:endParaRPr/>
          </a:p>
        </p:txBody>
      </p:sp>
      <p:sp>
        <p:nvSpPr>
          <p:cNvPr id="109" name="Google Shape;109;p6"/>
          <p:cNvSpPr/>
          <p:nvPr/>
        </p:nvSpPr>
        <p:spPr>
          <a:xfrm>
            <a:off x="685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[Explica por qué es importante investigar este problema]</a:t>
            </a:r>
            <a:endParaRPr/>
          </a:p>
        </p:txBody>
      </p:sp>
      <p:sp>
        <p:nvSpPr>
          <p:cNvPr id="110" name="Google Shape;110;p6"/>
          <p:cNvSpPr/>
          <p:nvPr/>
        </p:nvSpPr>
        <p:spPr>
          <a:xfrm>
            <a:off x="6019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Aporte del proyecto</a:t>
            </a:r>
            <a:endParaRPr/>
          </a:p>
        </p:txBody>
      </p:sp>
      <p:sp>
        <p:nvSpPr>
          <p:cNvPr id="111" name="Google Shape;111;p6"/>
          <p:cNvSpPr/>
          <p:nvPr/>
        </p:nvSpPr>
        <p:spPr>
          <a:xfrm>
            <a:off x="6019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[Indica a quién beneficia y qué conocimiento o solución aporta]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7"/>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18" name="Google Shape;118;p7"/>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19" name="Google Shape;119;p7"/>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Objetivos</a:t>
            </a:r>
            <a:endParaRPr/>
          </a:p>
        </p:txBody>
      </p:sp>
      <p:sp>
        <p:nvSpPr>
          <p:cNvPr id="120" name="Google Shape;120;p7"/>
          <p:cNvSpPr/>
          <p:nvPr/>
        </p:nvSpPr>
        <p:spPr>
          <a:xfrm>
            <a:off x="685800" y="1924050"/>
            <a:ext cx="10191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Objetivo general</a:t>
            </a:r>
            <a:endParaRPr/>
          </a:p>
        </p:txBody>
      </p:sp>
      <p:sp>
        <p:nvSpPr>
          <p:cNvPr id="121" name="Google Shape;121;p7"/>
          <p:cNvSpPr/>
          <p:nvPr/>
        </p:nvSpPr>
        <p:spPr>
          <a:xfrm>
            <a:off x="685800" y="2381250"/>
            <a:ext cx="10191750" cy="13620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aquí el objetivo general]</a:t>
            </a:r>
            <a:endParaRPr/>
          </a:p>
        </p:txBody>
      </p:sp>
      <p:sp>
        <p:nvSpPr>
          <p:cNvPr id="122" name="Google Shape;122;p7"/>
          <p:cNvSpPr/>
          <p:nvPr/>
        </p:nvSpPr>
        <p:spPr>
          <a:xfrm>
            <a:off x="685800" y="3790950"/>
            <a:ext cx="10191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Objetivos específicos</a:t>
            </a:r>
            <a:endParaRPr/>
          </a:p>
        </p:txBody>
      </p:sp>
      <p:sp>
        <p:nvSpPr>
          <p:cNvPr id="123" name="Google Shape;123;p7"/>
          <p:cNvSpPr/>
          <p:nvPr/>
        </p:nvSpPr>
        <p:spPr>
          <a:xfrm>
            <a:off x="685800" y="4248150"/>
            <a:ext cx="10191750" cy="13620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1. [Escribe el primer objetivo específico]</a:t>
            </a:r>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2. [Escribe el segundo objetivo específico]</a:t>
            </a:r>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3. [Escribe el tercer objetivo específico]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8"/>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30" name="Google Shape;130;p8"/>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31" name="Google Shape;131;p8"/>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Marco teórico o referencial</a:t>
            </a:r>
            <a:endParaRPr/>
          </a:p>
        </p:txBody>
      </p:sp>
      <p:sp>
        <p:nvSpPr>
          <p:cNvPr id="132" name="Google Shape;132;p8"/>
          <p:cNvSpPr/>
          <p:nvPr/>
        </p:nvSpPr>
        <p:spPr>
          <a:xfrm>
            <a:off x="685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Antecedentes</a:t>
            </a:r>
            <a:endParaRPr/>
          </a:p>
        </p:txBody>
      </p:sp>
      <p:sp>
        <p:nvSpPr>
          <p:cNvPr id="133" name="Google Shape;133;p8"/>
          <p:cNvSpPr/>
          <p:nvPr/>
        </p:nvSpPr>
        <p:spPr>
          <a:xfrm>
            <a:off x="685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[Autor, año y aporte de investigaciones relacionadas]</a:t>
            </a:r>
            <a:endParaRPr/>
          </a:p>
        </p:txBody>
      </p:sp>
      <p:sp>
        <p:nvSpPr>
          <p:cNvPr id="134" name="Google Shape;134;p8"/>
          <p:cNvSpPr/>
          <p:nvPr/>
        </p:nvSpPr>
        <p:spPr>
          <a:xfrm>
            <a:off x="6019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Referentes teóricos y legales</a:t>
            </a:r>
            <a:endParaRPr/>
          </a:p>
        </p:txBody>
      </p:sp>
      <p:sp>
        <p:nvSpPr>
          <p:cNvPr id="135" name="Google Shape;135;p8"/>
          <p:cNvSpPr/>
          <p:nvPr/>
        </p:nvSpPr>
        <p:spPr>
          <a:xfrm>
            <a:off x="6019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los conceptos y referentes teóricos o legales con su fuente]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9"/>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42" name="Google Shape;142;p9"/>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43" name="Google Shape;143;p9"/>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Metodología</a:t>
            </a:r>
            <a:endParaRPr/>
          </a:p>
        </p:txBody>
      </p:sp>
      <p:sp>
        <p:nvSpPr>
          <p:cNvPr id="144" name="Google Shape;144;p9"/>
          <p:cNvSpPr/>
          <p:nvPr/>
        </p:nvSpPr>
        <p:spPr>
          <a:xfrm>
            <a:off x="685800" y="1905000"/>
            <a:ext cx="100012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Enfoque y diseño</a:t>
            </a:r>
            <a:endParaRPr/>
          </a:p>
        </p:txBody>
      </p:sp>
      <p:sp>
        <p:nvSpPr>
          <p:cNvPr id="145" name="Google Shape;145;p9"/>
          <p:cNvSpPr/>
          <p:nvPr/>
        </p:nvSpPr>
        <p:spPr>
          <a:xfrm>
            <a:off x="685800" y="2362200"/>
            <a:ext cx="10001250" cy="742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el enfoque, tipo y diseño de la investigación]</a:t>
            </a:r>
            <a:endParaRPr/>
          </a:p>
        </p:txBody>
      </p:sp>
      <p:sp>
        <p:nvSpPr>
          <p:cNvPr id="146" name="Google Shape;146;p9"/>
          <p:cNvSpPr/>
          <p:nvPr/>
        </p:nvSpPr>
        <p:spPr>
          <a:xfrm>
            <a:off x="685800" y="3162300"/>
            <a:ext cx="100012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Participantes o unidad de análisis</a:t>
            </a:r>
            <a:endParaRPr/>
          </a:p>
        </p:txBody>
      </p:sp>
      <p:sp>
        <p:nvSpPr>
          <p:cNvPr id="147" name="Google Shape;147;p9"/>
          <p:cNvSpPr/>
          <p:nvPr/>
        </p:nvSpPr>
        <p:spPr>
          <a:xfrm>
            <a:off x="685800" y="3619500"/>
            <a:ext cx="10001250" cy="742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[Indica población, muestra o materiales y criterios de selección]</a:t>
            </a:r>
            <a:endParaRPr/>
          </a:p>
        </p:txBody>
      </p:sp>
      <p:sp>
        <p:nvSpPr>
          <p:cNvPr id="148" name="Google Shape;148;p9"/>
          <p:cNvSpPr/>
          <p:nvPr/>
        </p:nvSpPr>
        <p:spPr>
          <a:xfrm>
            <a:off x="685800" y="4419600"/>
            <a:ext cx="100012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Técnicas e instrumentos</a:t>
            </a:r>
            <a:endParaRPr/>
          </a:p>
        </p:txBody>
      </p:sp>
      <p:sp>
        <p:nvSpPr>
          <p:cNvPr id="149" name="Google Shape;149;p9"/>
          <p:cNvSpPr/>
          <p:nvPr/>
        </p:nvSpPr>
        <p:spPr>
          <a:xfrm>
            <a:off x="685800" y="4876800"/>
            <a:ext cx="10001250" cy="742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cómo recogerás o recogiste la información]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10"/>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56" name="Google Shape;156;p10"/>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57" name="Google Shape;157;p10"/>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Procedimiento</a:t>
            </a:r>
            <a:endParaRPr/>
          </a:p>
        </p:txBody>
      </p:sp>
      <p:sp>
        <p:nvSpPr>
          <p:cNvPr id="158" name="Google Shape;158;p10"/>
          <p:cNvSpPr/>
          <p:nvPr/>
        </p:nvSpPr>
        <p:spPr>
          <a:xfrm>
            <a:off x="685800" y="1924050"/>
            <a:ext cx="10191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Fases de la investigación</a:t>
            </a:r>
            <a:endParaRPr/>
          </a:p>
        </p:txBody>
      </p:sp>
      <p:sp>
        <p:nvSpPr>
          <p:cNvPr id="159" name="Google Shape;159;p10"/>
          <p:cNvSpPr/>
          <p:nvPr/>
        </p:nvSpPr>
        <p:spPr>
          <a:xfrm>
            <a:off x="685800" y="2381250"/>
            <a:ext cx="10191750" cy="13620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1. [Describe la primera fase]</a:t>
            </a:r>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2. [Describe la segunda fase]</a:t>
            </a:r>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3. [Describe la tercera fase]</a:t>
            </a:r>
            <a:endParaRPr/>
          </a:p>
        </p:txBody>
      </p:sp>
      <p:sp>
        <p:nvSpPr>
          <p:cNvPr id="160" name="Google Shape;160;p10"/>
          <p:cNvSpPr/>
          <p:nvPr/>
        </p:nvSpPr>
        <p:spPr>
          <a:xfrm>
            <a:off x="685800" y="3790950"/>
            <a:ext cx="10191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Análisis y consideraciones éticas</a:t>
            </a:r>
            <a:endParaRPr/>
          </a:p>
        </p:txBody>
      </p:sp>
      <p:sp>
        <p:nvSpPr>
          <p:cNvPr id="161" name="Google Shape;161;p10"/>
          <p:cNvSpPr/>
          <p:nvPr/>
        </p:nvSpPr>
        <p:spPr>
          <a:xfrm>
            <a:off x="685800" y="4248150"/>
            <a:ext cx="10191750" cy="13620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[Indica cómo analizarás los datos y cómo protegerás a los participantes]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id="167" name="Google Shape;167;p11"/>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68" name="Google Shape;168;p11"/>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69" name="Google Shape;169;p11"/>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Resultados o avances</a:t>
            </a:r>
            <a:endParaRPr/>
          </a:p>
        </p:txBody>
      </p:sp>
      <p:sp>
        <p:nvSpPr>
          <p:cNvPr id="170" name="Google Shape;170;p11"/>
          <p:cNvSpPr/>
          <p:nvPr/>
        </p:nvSpPr>
        <p:spPr>
          <a:xfrm>
            <a:off x="685800" y="2009775"/>
            <a:ext cx="609600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Evidencia del proyecto</a:t>
            </a:r>
            <a:endParaRPr/>
          </a:p>
        </p:txBody>
      </p:sp>
      <p:sp>
        <p:nvSpPr>
          <p:cNvPr id="171" name="Google Shape;171;p11"/>
          <p:cNvSpPr/>
          <p:nvPr/>
        </p:nvSpPr>
        <p:spPr>
          <a:xfrm>
            <a:off x="685800" y="2466975"/>
            <a:ext cx="6096000" cy="247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[Inserta aquí tu gráfica, tabla</a:t>
            </a:r>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o fotografía de resultados]</a:t>
            </a:r>
            <a:endParaRPr/>
          </a:p>
        </p:txBody>
      </p:sp>
      <p:sp>
        <p:nvSpPr>
          <p:cNvPr id="172" name="Google Shape;172;p11"/>
          <p:cNvSpPr/>
          <p:nvPr/>
        </p:nvSpPr>
        <p:spPr>
          <a:xfrm>
            <a:off x="7239000" y="2009775"/>
            <a:ext cx="400050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Hallazgo principal</a:t>
            </a:r>
            <a:endParaRPr/>
          </a:p>
        </p:txBody>
      </p:sp>
      <p:sp>
        <p:nvSpPr>
          <p:cNvPr id="173" name="Google Shape;173;p11"/>
          <p:cNvSpPr/>
          <p:nvPr/>
        </p:nvSpPr>
        <p:spPr>
          <a:xfrm>
            <a:off x="7239000" y="2466975"/>
            <a:ext cx="40005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el resultado o avance</a:t>
            </a:r>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asociado con un objetivo]</a:t>
            </a:r>
            <a:endParaRPr/>
          </a:p>
        </p:txBody>
      </p:sp>
      <p:sp>
        <p:nvSpPr>
          <p:cNvPr id="174" name="Google Shape;174;p11"/>
          <p:cNvSpPr/>
          <p:nvPr/>
        </p:nvSpPr>
        <p:spPr>
          <a:xfrm>
            <a:off x="7239000" y="3952875"/>
            <a:ext cx="400050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Interpretación</a:t>
            </a:r>
            <a:endParaRPr/>
          </a:p>
        </p:txBody>
      </p:sp>
      <p:sp>
        <p:nvSpPr>
          <p:cNvPr id="175" name="Google Shape;175;p11"/>
          <p:cNvSpPr/>
          <p:nvPr/>
        </p:nvSpPr>
        <p:spPr>
          <a:xfrm>
            <a:off x="7239000" y="4410075"/>
            <a:ext cx="400050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[Explica qué muestra</a:t>
            </a:r>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la evidencia]</a:t>
            </a:r>
            <a:endParaRPr/>
          </a:p>
        </p:txBody>
      </p:sp>
      <p:sp>
        <p:nvSpPr>
          <p:cNvPr id="176" name="Google Shape;176;p11"/>
          <p:cNvSpPr/>
          <p:nvPr/>
        </p:nvSpPr>
        <p:spPr>
          <a:xfrm>
            <a:off x="685800" y="5372100"/>
            <a:ext cx="6000750" cy="333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1650">
                <a:solidFill>
                  <a:srgbClr val="766A50"/>
                </a:solidFill>
                <a:latin typeface="Arial"/>
                <a:ea typeface="Arial"/>
                <a:cs typeface="Arial"/>
                <a:sym typeface="Arial"/>
              </a:rPr>
              <a:t>[Título de la evidencia y fuente]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12"/>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83" name="Google Shape;183;p12"/>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84" name="Google Shape;184;p12"/>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Discusión</a:t>
            </a:r>
            <a:endParaRPr/>
          </a:p>
        </p:txBody>
      </p:sp>
      <p:sp>
        <p:nvSpPr>
          <p:cNvPr id="185" name="Google Shape;185;p12"/>
          <p:cNvSpPr/>
          <p:nvPr/>
        </p:nvSpPr>
        <p:spPr>
          <a:xfrm>
            <a:off x="685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Interpretación</a:t>
            </a:r>
            <a:endParaRPr/>
          </a:p>
        </p:txBody>
      </p:sp>
      <p:sp>
        <p:nvSpPr>
          <p:cNvPr id="186" name="Google Shape;186;p12"/>
          <p:cNvSpPr/>
          <p:nvPr/>
        </p:nvSpPr>
        <p:spPr>
          <a:xfrm>
            <a:off x="685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[Explica qué significan los resultados frente a la pregunta]</a:t>
            </a:r>
            <a:endParaRPr/>
          </a:p>
        </p:txBody>
      </p:sp>
      <p:sp>
        <p:nvSpPr>
          <p:cNvPr id="187" name="Google Shape;187;p12"/>
          <p:cNvSpPr/>
          <p:nvPr/>
        </p:nvSpPr>
        <p:spPr>
          <a:xfrm>
            <a:off x="6019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Relación con los referentes</a:t>
            </a:r>
            <a:endParaRPr/>
          </a:p>
        </p:txBody>
      </p:sp>
      <p:sp>
        <p:nvSpPr>
          <p:cNvPr id="188" name="Google Shape;188;p12"/>
          <p:cNvSpPr/>
          <p:nvPr/>
        </p:nvSpPr>
        <p:spPr>
          <a:xfrm>
            <a:off x="6019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[Compara tus hallazgos con los antecedentes y cita las fuentes]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13"/>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195" name="Google Shape;195;p13"/>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196" name="Google Shape;196;p13"/>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Conclusiones</a:t>
            </a:r>
            <a:endParaRPr/>
          </a:p>
        </p:txBody>
      </p:sp>
      <p:sp>
        <p:nvSpPr>
          <p:cNvPr id="197" name="Google Shape;197;p13"/>
          <p:cNvSpPr/>
          <p:nvPr/>
        </p:nvSpPr>
        <p:spPr>
          <a:xfrm>
            <a:off x="685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Respuesta a la pregunta</a:t>
            </a:r>
            <a:endParaRPr/>
          </a:p>
        </p:txBody>
      </p:sp>
      <p:sp>
        <p:nvSpPr>
          <p:cNvPr id="198" name="Google Shape;198;p13"/>
          <p:cNvSpPr/>
          <p:nvPr/>
        </p:nvSpPr>
        <p:spPr>
          <a:xfrm>
            <a:off x="685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la conclusión principal sustentada en los resultados]</a:t>
            </a:r>
            <a:endParaRPr/>
          </a:p>
        </p:txBody>
      </p:sp>
      <p:sp>
        <p:nvSpPr>
          <p:cNvPr id="199" name="Google Shape;199;p13"/>
          <p:cNvSpPr/>
          <p:nvPr/>
        </p:nvSpPr>
        <p:spPr>
          <a:xfrm>
            <a:off x="6019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Cumplimiento de los objetivos</a:t>
            </a:r>
            <a:endParaRPr/>
          </a:p>
        </p:txBody>
      </p:sp>
      <p:sp>
        <p:nvSpPr>
          <p:cNvPr id="200" name="Google Shape;200;p13"/>
          <p:cNvSpPr/>
          <p:nvPr/>
        </p:nvSpPr>
        <p:spPr>
          <a:xfrm>
            <a:off x="6019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[Resume qué se logró y qué limitaciones se identificaron]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14"/>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207" name="Google Shape;207;p14"/>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208" name="Google Shape;208;p14"/>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Recomendaciones y continuidad</a:t>
            </a:r>
            <a:endParaRPr/>
          </a:p>
        </p:txBody>
      </p:sp>
      <p:sp>
        <p:nvSpPr>
          <p:cNvPr id="209" name="Google Shape;209;p14"/>
          <p:cNvSpPr/>
          <p:nvPr/>
        </p:nvSpPr>
        <p:spPr>
          <a:xfrm>
            <a:off x="10668000" y="333375"/>
            <a:ext cx="533400" cy="2571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b="1" sz="1350">
              <a:solidFill>
                <a:srgbClr val="405A23"/>
              </a:solidFill>
              <a:latin typeface="Arial"/>
              <a:ea typeface="Arial"/>
              <a:cs typeface="Arial"/>
              <a:sym typeface="Arial"/>
            </a:endParaRPr>
          </a:p>
        </p:txBody>
      </p:sp>
      <p:sp>
        <p:nvSpPr>
          <p:cNvPr id="210" name="Google Shape;210;p14"/>
          <p:cNvSpPr/>
          <p:nvPr/>
        </p:nvSpPr>
        <p:spPr>
          <a:xfrm>
            <a:off x="685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Recomendaciones</a:t>
            </a:r>
            <a:endParaRPr/>
          </a:p>
        </p:txBody>
      </p:sp>
      <p:sp>
        <p:nvSpPr>
          <p:cNvPr id="211" name="Google Shape;211;p14"/>
          <p:cNvSpPr/>
          <p:nvPr/>
        </p:nvSpPr>
        <p:spPr>
          <a:xfrm>
            <a:off x="685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[Escribe recomendaciones que se desprendan de los hallazgos]</a:t>
            </a:r>
            <a:endParaRPr/>
          </a:p>
        </p:txBody>
      </p:sp>
      <p:sp>
        <p:nvSpPr>
          <p:cNvPr id="212" name="Google Shape;212;p14"/>
          <p:cNvSpPr/>
          <p:nvPr/>
        </p:nvSpPr>
        <p:spPr>
          <a:xfrm>
            <a:off x="6019800" y="2133600"/>
            <a:ext cx="4857750" cy="361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2100">
                <a:solidFill>
                  <a:srgbClr val="405A23"/>
                </a:solidFill>
                <a:latin typeface="Arial"/>
                <a:ea typeface="Arial"/>
                <a:cs typeface="Arial"/>
                <a:sym typeface="Arial"/>
              </a:rPr>
              <a:t>Próximos pasos</a:t>
            </a:r>
            <a:endParaRPr/>
          </a:p>
        </p:txBody>
      </p:sp>
      <p:sp>
        <p:nvSpPr>
          <p:cNvPr id="213" name="Google Shape;213;p14"/>
          <p:cNvSpPr/>
          <p:nvPr/>
        </p:nvSpPr>
        <p:spPr>
          <a:xfrm>
            <a:off x="6019800" y="2590800"/>
            <a:ext cx="4857750" cy="2333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[Indica acciones pendientes o nuevas preguntas de investigación]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15"/>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220" name="Google Shape;220;p15"/>
          <p:cNvSpPr/>
          <p:nvPr/>
        </p:nvSpPr>
        <p:spPr>
          <a:xfrm>
            <a:off x="685800" y="333375"/>
            <a:ext cx="904875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275">
                <a:solidFill>
                  <a:srgbClr val="766A50"/>
                </a:solidFill>
                <a:latin typeface="Arial"/>
                <a:ea typeface="Arial"/>
                <a:cs typeface="Arial"/>
                <a:sym typeface="Arial"/>
              </a:rPr>
              <a:t>XVI ENCUENTRO REGIONAL · RREDSI 2026</a:t>
            </a:r>
            <a:endParaRPr/>
          </a:p>
        </p:txBody>
      </p:sp>
      <p:sp>
        <p:nvSpPr>
          <p:cNvPr id="221" name="Google Shape;221;p15"/>
          <p:cNvSpPr/>
          <p:nvPr/>
        </p:nvSpPr>
        <p:spPr>
          <a:xfrm>
            <a:off x="685800" y="885825"/>
            <a:ext cx="1062037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3600">
                <a:solidFill>
                  <a:srgbClr val="405A23"/>
                </a:solidFill>
                <a:latin typeface="Verdana"/>
                <a:ea typeface="Verdana"/>
                <a:cs typeface="Verdana"/>
                <a:sym typeface="Verdana"/>
              </a:rPr>
              <a:t>Referencias</a:t>
            </a:r>
            <a:endParaRPr/>
          </a:p>
        </p:txBody>
      </p:sp>
      <p:sp>
        <p:nvSpPr>
          <p:cNvPr id="222" name="Google Shape;222;p15"/>
          <p:cNvSpPr/>
          <p:nvPr/>
        </p:nvSpPr>
        <p:spPr>
          <a:xfrm>
            <a:off x="685800" y="2047875"/>
            <a:ext cx="10382250" cy="3476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025">
                <a:solidFill>
                  <a:srgbClr val="554A36"/>
                </a:solidFill>
                <a:latin typeface="Arial"/>
                <a:ea typeface="Arial"/>
                <a:cs typeface="Arial"/>
                <a:sym typeface="Arial"/>
              </a:rPr>
              <a:t>[Referencia completa 1]</a:t>
            </a:r>
            <a:endParaRPr/>
          </a:p>
          <a:p>
            <a:pPr indent="0" lvl="0" marL="0" marR="0" rtl="0" algn="l">
              <a:spcBef>
                <a:spcPts val="0"/>
              </a:spcBef>
              <a:spcAft>
                <a:spcPts val="0"/>
              </a:spcAft>
              <a:buNone/>
            </a:pPr>
            <a:r>
              <a:t/>
            </a:r>
            <a:endParaRPr b="0" sz="2025">
              <a:solidFill>
                <a:srgbClr val="554A36"/>
              </a:solidFill>
              <a:latin typeface="Arial"/>
              <a:ea typeface="Arial"/>
              <a:cs typeface="Arial"/>
              <a:sym typeface="Arial"/>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[Referencia completa 2]</a:t>
            </a:r>
            <a:endParaRPr/>
          </a:p>
          <a:p>
            <a:pPr indent="0" lvl="0" marL="0" marR="0" rtl="0" algn="l">
              <a:spcBef>
                <a:spcPts val="0"/>
              </a:spcBef>
              <a:spcAft>
                <a:spcPts val="0"/>
              </a:spcAft>
              <a:buNone/>
            </a:pPr>
            <a:r>
              <a:t/>
            </a:r>
            <a:endParaRPr b="0" sz="2025">
              <a:solidFill>
                <a:srgbClr val="554A36"/>
              </a:solidFill>
              <a:latin typeface="Arial"/>
              <a:ea typeface="Arial"/>
              <a:cs typeface="Arial"/>
              <a:sym typeface="Arial"/>
            </a:endParaRPr>
          </a:p>
          <a:p>
            <a:pPr indent="0" lvl="0" marL="0" marR="0" rtl="0" algn="l">
              <a:spcBef>
                <a:spcPts val="0"/>
              </a:spcBef>
              <a:spcAft>
                <a:spcPts val="0"/>
              </a:spcAft>
              <a:buNone/>
            </a:pPr>
            <a:r>
              <a:rPr b="0" lang="es-CO" sz="2025">
                <a:solidFill>
                  <a:srgbClr val="554A36"/>
                </a:solidFill>
                <a:latin typeface="Arial"/>
                <a:ea typeface="Arial"/>
                <a:cs typeface="Arial"/>
                <a:sym typeface="Arial"/>
              </a:rPr>
              <a:t>[Referencia completa 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16"/>
          <p:cNvPicPr preferRelativeResize="0"/>
          <p:nvPr/>
        </p:nvPicPr>
        <p:blipFill rotWithShape="1">
          <a:blip r:embed="rId3">
            <a:alphaModFix/>
          </a:blip>
          <a:srcRect b="27" l="0" r="0" t="27"/>
          <a:stretch/>
        </p:blipFill>
        <p:spPr>
          <a:xfrm>
            <a:off x="0" y="0"/>
            <a:ext cx="12192000" cy="6858000"/>
          </a:xfrm>
          <a:prstGeom prst="rect">
            <a:avLst/>
          </a:prstGeom>
          <a:noFill/>
          <a:ln>
            <a:noFill/>
          </a:ln>
        </p:spPr>
      </p:pic>
      <p:sp>
        <p:nvSpPr>
          <p:cNvPr id="229" name="Google Shape;229;p16"/>
          <p:cNvSpPr/>
          <p:nvPr/>
        </p:nvSpPr>
        <p:spPr>
          <a:xfrm>
            <a:off x="685800" y="1838325"/>
            <a:ext cx="6667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4800">
                <a:solidFill>
                  <a:srgbClr val="405A23"/>
                </a:solidFill>
                <a:latin typeface="Verdana"/>
                <a:ea typeface="Verdana"/>
                <a:cs typeface="Verdana"/>
                <a:sym typeface="Verdana"/>
              </a:rPr>
              <a:t>Preguntas</a:t>
            </a:r>
            <a:endParaRPr/>
          </a:p>
        </p:txBody>
      </p:sp>
      <p:sp>
        <p:nvSpPr>
          <p:cNvPr id="230" name="Google Shape;230;p16"/>
          <p:cNvSpPr/>
          <p:nvPr/>
        </p:nvSpPr>
        <p:spPr>
          <a:xfrm>
            <a:off x="685800" y="3267075"/>
            <a:ext cx="68580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s-CO" sz="2100">
                <a:solidFill>
                  <a:srgbClr val="554A36"/>
                </a:solidFill>
                <a:latin typeface="Arial"/>
                <a:ea typeface="Arial"/>
                <a:cs typeface="Arial"/>
                <a:sym typeface="Arial"/>
              </a:rPr>
              <a:t>[Nombre del semillero]</a:t>
            </a:r>
            <a:endParaRPr/>
          </a:p>
          <a:p>
            <a:pPr indent="0" lvl="0" marL="0" marR="0" rtl="0" algn="l">
              <a:spcBef>
                <a:spcPts val="0"/>
              </a:spcBef>
              <a:spcAft>
                <a:spcPts val="0"/>
              </a:spcAft>
              <a:buNone/>
            </a:pPr>
            <a:r>
              <a:rPr b="0" lang="es-CO" sz="2100">
                <a:solidFill>
                  <a:srgbClr val="554A36"/>
                </a:solidFill>
                <a:latin typeface="Arial"/>
                <a:ea typeface="Arial"/>
                <a:cs typeface="Arial"/>
                <a:sym typeface="Arial"/>
              </a:rPr>
              <a:t>[Correo de contacto institucional]</a:t>
            </a:r>
            <a:endParaRPr/>
          </a:p>
        </p:txBody>
      </p:sp>
      <p:sp>
        <p:nvSpPr>
          <p:cNvPr id="231" name="Google Shape;231;p16"/>
          <p:cNvSpPr/>
          <p:nvPr/>
        </p:nvSpPr>
        <p:spPr>
          <a:xfrm>
            <a:off x="685800" y="762000"/>
            <a:ext cx="72390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s-CO" sz="1725">
                <a:solidFill>
                  <a:srgbClr val="405A23"/>
                </a:solidFill>
                <a:latin typeface="Arial"/>
                <a:ea typeface="Arial"/>
                <a:cs typeface="Arial"/>
                <a:sym typeface="Arial"/>
              </a:rPr>
              <a:t>XVI Encuentro Regional · RREDSI 2026</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2026-10-15T22:48:26Z</dcterms:created>
  <dc:creator>Walnut Exporter</dc:creator>
</cp:coreProperties>
</file>